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0"/>
  </p:notesMasterIdLst>
  <p:handoutMasterIdLst>
    <p:handoutMasterId r:id="rId31"/>
  </p:handoutMasterIdLst>
  <p:sldIdLst>
    <p:sldId id="321" r:id="rId7"/>
    <p:sldId id="308" r:id="rId8"/>
    <p:sldId id="2147473944" r:id="rId9"/>
    <p:sldId id="552" r:id="rId10"/>
    <p:sldId id="551" r:id="rId11"/>
    <p:sldId id="2147473845" r:id="rId12"/>
    <p:sldId id="2147473846" r:id="rId13"/>
    <p:sldId id="553" r:id="rId14"/>
    <p:sldId id="2147473847" r:id="rId15"/>
    <p:sldId id="2147473848" r:id="rId16"/>
    <p:sldId id="2147473849" r:id="rId17"/>
    <p:sldId id="2147473850" r:id="rId18"/>
    <p:sldId id="2147473851" r:id="rId19"/>
    <p:sldId id="2147473852" r:id="rId20"/>
    <p:sldId id="2147473853" r:id="rId21"/>
    <p:sldId id="2147473811" r:id="rId22"/>
    <p:sldId id="2147473828" r:id="rId23"/>
    <p:sldId id="2147473860" r:id="rId24"/>
    <p:sldId id="2147473854" r:id="rId25"/>
    <p:sldId id="2147473856" r:id="rId26"/>
    <p:sldId id="2147473857" r:id="rId27"/>
    <p:sldId id="2147473858" r:id="rId28"/>
    <p:sldId id="587" r:id="rId29"/>
  </p:sldIdLst>
  <p:sldSz cx="12192000" cy="6858000"/>
  <p:notesSz cx="7315200" cy="9601200"/>
  <p:custDataLst>
    <p:tags r:id="rId3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linicaloptions\ldonohue" initials="c" lastIdx="4" clrIdx="15">
    <p:extLst>
      <p:ext uri="{19B8F6BF-5375-455C-9EA6-DF929625EA0E}">
        <p15:presenceInfo xmlns:p15="http://schemas.microsoft.com/office/powerpoint/2012/main" userId="clinicaloptions\ldonohu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FDB338"/>
    <a:srgbClr val="00823B"/>
    <a:srgbClr val="046376"/>
    <a:srgbClr val="013763"/>
    <a:srgbClr val="033453"/>
    <a:srgbClr val="006264"/>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629C3E-D316-41FE-BD92-7AA17EB77F21}" v="13" dt="2023-12-28T16:16:42.32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70" autoAdjust="0"/>
    <p:restoredTop sz="77592" autoAdjust="0"/>
  </p:normalViewPr>
  <p:slideViewPr>
    <p:cSldViewPr snapToGrid="0" showGuides="1">
      <p:cViewPr varScale="1">
        <p:scale>
          <a:sx n="52" d="100"/>
          <a:sy n="52" d="100"/>
        </p:scale>
        <p:origin x="1092" y="40"/>
      </p:cViewPr>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Foglio1!$B$1</c:f>
              <c:strCache>
                <c:ptCount val="1"/>
                <c:pt idx="0">
                  <c:v>Vendite</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CDAB-4931-A8C0-DBD352349243}"/>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CDAB-4931-A8C0-DBD35234924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DAB-4931-A8C0-DBD35234924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DAB-4931-A8C0-DBD352349243}"/>
              </c:ext>
            </c:extLst>
          </c:dPt>
          <c:cat>
            <c:strRef>
              <c:f>Foglio1!$A$2:$A$5</c:f>
              <c:strCache>
                <c:ptCount val="2"/>
                <c:pt idx="0">
                  <c:v>1° trim.</c:v>
                </c:pt>
                <c:pt idx="1">
                  <c:v>2° trim.</c:v>
                </c:pt>
              </c:strCache>
            </c:strRef>
          </c:cat>
          <c:val>
            <c:numRef>
              <c:f>Foglio1!$B$2:$B$5</c:f>
              <c:numCache>
                <c:formatCode>General</c:formatCode>
                <c:ptCount val="4"/>
                <c:pt idx="0">
                  <c:v>15</c:v>
                </c:pt>
                <c:pt idx="1">
                  <c:v>85</c:v>
                </c:pt>
              </c:numCache>
            </c:numRef>
          </c:val>
          <c:extLst>
            <c:ext xmlns:c16="http://schemas.microsoft.com/office/drawing/2014/chart" uri="{C3380CC4-5D6E-409C-BE32-E72D297353CC}">
              <c16:uniqueId val="{00000008-CDAB-4931-A8C0-DBD35234924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1224785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842" indent="-285708">
              <a:spcBef>
                <a:spcPct val="30000"/>
              </a:spcBef>
              <a:defRPr sz="1200">
                <a:solidFill>
                  <a:schemeClr val="tx1"/>
                </a:solidFill>
                <a:latin typeface="Arial" panose="020B0604020202020204" pitchFamily="34" charset="0"/>
              </a:defRPr>
            </a:lvl2pPr>
            <a:lvl3pPr marL="1142833" indent="-228567">
              <a:spcBef>
                <a:spcPct val="30000"/>
              </a:spcBef>
              <a:defRPr sz="1200">
                <a:solidFill>
                  <a:schemeClr val="tx1"/>
                </a:solidFill>
                <a:latin typeface="Arial" panose="020B0604020202020204" pitchFamily="34" charset="0"/>
              </a:defRPr>
            </a:lvl3pPr>
            <a:lvl4pPr marL="1599966" indent="-228567">
              <a:spcBef>
                <a:spcPct val="30000"/>
              </a:spcBef>
              <a:defRPr sz="1200">
                <a:solidFill>
                  <a:schemeClr val="tx1"/>
                </a:solidFill>
                <a:latin typeface="Arial" panose="020B0604020202020204" pitchFamily="34" charset="0"/>
              </a:defRPr>
            </a:lvl4pPr>
            <a:lvl5pPr marL="2057099" indent="-228567">
              <a:spcBef>
                <a:spcPct val="30000"/>
              </a:spcBef>
              <a:defRPr sz="1200">
                <a:solidFill>
                  <a:schemeClr val="tx1"/>
                </a:solidFill>
                <a:latin typeface="Arial" panose="020B0604020202020204" pitchFamily="34" charset="0"/>
              </a:defRPr>
            </a:lvl5pPr>
            <a:lvl6pPr marL="2514232" indent="-228567" eaLnBrk="0" fontAlgn="base" hangingPunct="0">
              <a:spcBef>
                <a:spcPct val="30000"/>
              </a:spcBef>
              <a:spcAft>
                <a:spcPct val="0"/>
              </a:spcAft>
              <a:defRPr sz="1200">
                <a:solidFill>
                  <a:schemeClr val="tx1"/>
                </a:solidFill>
                <a:latin typeface="Arial" panose="020B0604020202020204" pitchFamily="34" charset="0"/>
              </a:defRPr>
            </a:lvl6pPr>
            <a:lvl7pPr marL="2971365" indent="-228567" eaLnBrk="0" fontAlgn="base" hangingPunct="0">
              <a:spcBef>
                <a:spcPct val="30000"/>
              </a:spcBef>
              <a:spcAft>
                <a:spcPct val="0"/>
              </a:spcAft>
              <a:defRPr sz="1200">
                <a:solidFill>
                  <a:schemeClr val="tx1"/>
                </a:solidFill>
                <a:latin typeface="Arial" panose="020B0604020202020204" pitchFamily="34" charset="0"/>
              </a:defRPr>
            </a:lvl7pPr>
            <a:lvl8pPr marL="3428497" indent="-228567" eaLnBrk="0" fontAlgn="base" hangingPunct="0">
              <a:spcBef>
                <a:spcPct val="30000"/>
              </a:spcBef>
              <a:spcAft>
                <a:spcPct val="0"/>
              </a:spcAft>
              <a:defRPr sz="1200">
                <a:solidFill>
                  <a:schemeClr val="tx1"/>
                </a:solidFill>
                <a:latin typeface="Arial" panose="020B0604020202020204" pitchFamily="34" charset="0"/>
              </a:defRPr>
            </a:lvl8pPr>
            <a:lvl9pPr marL="3885630" indent="-228567"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266"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266"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extLst>
      <p:ext uri="{BB962C8B-B14F-4D97-AF65-F5344CB8AC3E}">
        <p14:creationId xmlns:p14="http://schemas.microsoft.com/office/powerpoint/2010/main" val="3478301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4035975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ISH, in situ hybridization.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448899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ASCO, American Society of Clinical Oncology; CAP, College of American Pathologists; IHC, immunohistochemistry; ISH, in situ hybridization.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2286406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IHC, immunohistochemistry; ISH, in situ hybridization; TC, tumor cell</a:t>
            </a:r>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26154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IHC, immunohistochemistry; TC, tumor cell.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1723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ISH, in situ hybridization; NE, not evaluated.</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46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 breast cancer; </a:t>
            </a:r>
            <a:r>
              <a:rPr lang="en-US" dirty="0" err="1"/>
              <a:t>mTNBC</a:t>
            </a:r>
            <a:r>
              <a:rPr lang="en-US" dirty="0"/>
              <a:t>, metastatic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192856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 breast cancer; f/u, follow-up; HR, hormone receptor; OS, overall survival; TNBC, triple-negative breast cancer.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8156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ET, endocrine therapy; IHC, immunohistochemistry; TCs, tumor cells.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3458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 median; PFS, progression-free survival; T-</a:t>
            </a:r>
            <a:r>
              <a:rPr lang="en-US" dirty="0" err="1"/>
              <a:t>DXd</a:t>
            </a:r>
            <a:r>
              <a:rPr lang="en-US" dirty="0"/>
              <a:t>, trastuzumab deruxtecan; TPC, treatment of physician’s choice.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1353245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BC, breast cancer; HR+, hormone-receptor positive; HR-, hormone receptor negative; IHC, immunohistochemistry; in-situ hybridization; mDoR, median duration of response; mPFS, median progression-free survival; immunohistochemistry; ORR, overall response rate.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78418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 breast cancer; BICR, blinded independent central review; </a:t>
            </a:r>
            <a:r>
              <a:rPr lang="en-US" i="1" dirty="0" err="1"/>
              <a:t>DoR</a:t>
            </a:r>
            <a:r>
              <a:rPr lang="en-US" i="1" dirty="0"/>
              <a:t>, duration of response; HR, hormone receptor positive; IHC, immunohistochemistry;  ITT, intention to treat; ORR, objective response rate; OS, overall survival; PD, progressive disease; PFS, progression-free survival; QoL, quality of life; T-</a:t>
            </a:r>
            <a:r>
              <a:rPr lang="en-US" i="1" dirty="0" err="1"/>
              <a:t>DXd</a:t>
            </a:r>
            <a:r>
              <a:rPr lang="en-US" i="1" dirty="0"/>
              <a:t>, trastuzumab deruxtecan.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0300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a:p>
        </p:txBody>
      </p:sp>
    </p:spTree>
    <p:extLst>
      <p:ext uri="{BB962C8B-B14F-4D97-AF65-F5344CB8AC3E}">
        <p14:creationId xmlns:p14="http://schemas.microsoft.com/office/powerpoint/2010/main" val="24813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dirty="0">
                <a:solidFill>
                  <a:schemeClr val="bg2"/>
                </a:solidFill>
                <a:latin typeface="Arial" panose="020B0604020202020204" pitchFamily="34" charset="0"/>
                <a:cs typeface="Arial" panose="020B0604020202020204" pitchFamily="34" charset="0"/>
              </a:rPr>
              <a:t>AI, artificial intelligence; BC, breast cancer; FISH, fluorescence in situ hybridization; HER2, human epidermal growth factor receptor 2; IF, </a:t>
            </a:r>
            <a:r>
              <a:rPr kumimoji="0" lang="en-GB" sz="1200" b="0" i="1"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immunofluorescence; </a:t>
            </a:r>
            <a:r>
              <a:rPr lang="en-GB" i="1" dirty="0">
                <a:solidFill>
                  <a:schemeClr val="bg2"/>
                </a:solidFill>
                <a:latin typeface="Arial" panose="020B0604020202020204" pitchFamily="34" charset="0"/>
                <a:cs typeface="Arial" panose="020B0604020202020204" pitchFamily="34" charset="0"/>
              </a:rPr>
              <a:t>IHC, immunohistochemistry; RT-qPCR, reverse transcriptase quantitative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8031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dirty="0">
                <a:solidFill>
                  <a:schemeClr val="bg2"/>
                </a:solidFill>
                <a:latin typeface="Arial" panose="020B0604020202020204" pitchFamily="34" charset="0"/>
                <a:cs typeface="Arial" panose="020B0604020202020204" pitchFamily="34" charset="0"/>
              </a:rPr>
              <a:t>HER2, human epidermal growth factor receptor 2; IHC, immunohistochemistry; ISH, in situ hybridization; </a:t>
            </a:r>
            <a:r>
              <a:rPr lang="en-GB" sz="1200" b="0" i="1" dirty="0" err="1">
                <a:solidFill>
                  <a:schemeClr val="bg2"/>
                </a:solidFill>
                <a:latin typeface="Arial" panose="020B0604020202020204" pitchFamily="34" charset="0"/>
                <a:cs typeface="Arial" panose="020B0604020202020204" pitchFamily="34" charset="0"/>
              </a:rPr>
              <a:t>mPFS</a:t>
            </a:r>
            <a:r>
              <a:rPr lang="en-GB" sz="1200" b="0" i="1" dirty="0">
                <a:solidFill>
                  <a:schemeClr val="bg2"/>
                </a:solidFill>
                <a:latin typeface="Arial" panose="020B0604020202020204" pitchFamily="34" charset="0"/>
                <a:cs typeface="Arial" panose="020B0604020202020204" pitchFamily="34" charset="0"/>
              </a:rPr>
              <a:t>, median progression-free survival; OD, optical density; ORR, objective response rate; QCS, quantitative continuous score; T-</a:t>
            </a:r>
            <a:r>
              <a:rPr lang="en-GB" sz="1200" b="0" i="1" dirty="0" err="1">
                <a:solidFill>
                  <a:schemeClr val="bg2"/>
                </a:solidFill>
                <a:latin typeface="Arial" panose="020B0604020202020204" pitchFamily="34" charset="0"/>
                <a:cs typeface="Arial" panose="020B0604020202020204" pitchFamily="34" charset="0"/>
              </a:rPr>
              <a:t>DXd</a:t>
            </a:r>
            <a:r>
              <a:rPr lang="en-GB" sz="1200" b="0" i="1" dirty="0">
                <a:solidFill>
                  <a:schemeClr val="bg2"/>
                </a:solidFill>
                <a:latin typeface="Arial" panose="020B0604020202020204" pitchFamily="34" charset="0"/>
                <a:cs typeface="Arial" panose="020B0604020202020204" pitchFamily="34" charset="0"/>
              </a:rPr>
              <a:t>, trastuzumab deruxtecan.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348906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 IHC immunohistochemistry.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a:p>
        </p:txBody>
      </p:sp>
    </p:spTree>
    <p:extLst>
      <p:ext uri="{BB962C8B-B14F-4D97-AF65-F5344CB8AC3E}">
        <p14:creationId xmlns:p14="http://schemas.microsoft.com/office/powerpoint/2010/main" val="381887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CK, cytokeratin; IF, immunofluorescence; IHC, immunohistochemistry; TMA, tissue microarray.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5613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65665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A close-up of a person's chest&#10;&#10;Description automatically generated">
            <a:extLst>
              <a:ext uri="{FF2B5EF4-FFF2-40B4-BE49-F238E27FC236}">
                <a16:creationId xmlns:a16="http://schemas.microsoft.com/office/drawing/2014/main" id="{60644407-11E5-BB52-6EC1-AFE92D842B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8539" b="11551"/>
          <a:stretch/>
        </p:blipFill>
        <p:spPr>
          <a:xfrm>
            <a:off x="6114257" y="3667126"/>
            <a:ext cx="6085684" cy="3190872"/>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6" userDrawn="1">
          <p15:clr>
            <a:srgbClr val="F26B43"/>
          </p15:clr>
        </p15:guide>
        <p15:guide id="2" pos="329" userDrawn="1">
          <p15:clr>
            <a:srgbClr val="F26B43"/>
          </p15:clr>
        </p15:guide>
        <p15:guide id="3" pos="448" userDrawn="1">
          <p15:clr>
            <a:srgbClr val="F26B43"/>
          </p15:clr>
        </p15:guide>
        <p15:guide id="4" pos="7232" userDrawn="1">
          <p15:clr>
            <a:srgbClr val="F26B43"/>
          </p15:clr>
        </p15:guide>
        <p15:guide id="5" pos="7415" userDrawn="1">
          <p15:clr>
            <a:srgbClr val="F26B43"/>
          </p15:clr>
        </p15:guide>
        <p15:guide id="6" orient="horz" pos="4151" userDrawn="1">
          <p15:clr>
            <a:srgbClr val="F26B43"/>
          </p15:clr>
        </p15:guide>
        <p15:guide id="7" orient="horz" pos="168" userDrawn="1">
          <p15:clr>
            <a:srgbClr val="F26B43"/>
          </p15:clr>
        </p15:guide>
        <p15:guide id="8" orient="horz" pos="1006" userDrawn="1">
          <p15:clr>
            <a:srgbClr val="F26B43"/>
          </p15:clr>
        </p15:guide>
        <p15:guide id="9"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www.clinicaloptions.com/oncology"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a:xfrm>
            <a:off x="609600" y="4041650"/>
            <a:ext cx="5181600" cy="2199662"/>
          </a:xfrm>
        </p:spPr>
        <p:txBody>
          <a:bodyPr/>
          <a:lstStyle/>
          <a:p>
            <a:pPr eaLnBrk="1" hangingPunct="1">
              <a:spcBef>
                <a:spcPct val="0"/>
              </a:spcBef>
              <a:spcAft>
                <a:spcPct val="0"/>
              </a:spcAft>
            </a:pPr>
            <a:r>
              <a:rPr lang="en-US" altLang="en-US" dirty="0"/>
              <a:t>Sara M. Tolaney, MD, MPH</a:t>
            </a:r>
          </a:p>
          <a:p>
            <a:pPr marL="0" indent="0">
              <a:spcBef>
                <a:spcPts val="0"/>
              </a:spcBef>
              <a:spcAft>
                <a:spcPts val="0"/>
              </a:spcAft>
              <a:buNone/>
            </a:pPr>
            <a:r>
              <a:rPr lang="en-US" altLang="en-US" sz="1600" b="0" dirty="0">
                <a:cs typeface="Calibri" panose="020F0502020204030204" pitchFamily="34" charset="0"/>
              </a:rPr>
              <a:t>Associate Professor of Medicine</a:t>
            </a:r>
          </a:p>
          <a:p>
            <a:pPr marL="0" indent="0">
              <a:spcBef>
                <a:spcPts val="0"/>
              </a:spcBef>
              <a:spcAft>
                <a:spcPts val="0"/>
              </a:spcAft>
              <a:buNone/>
            </a:pPr>
            <a:r>
              <a:rPr lang="en-US" altLang="en-US" sz="1600" b="0" dirty="0">
                <a:cs typeface="Calibri" panose="020F0502020204030204" pitchFamily="34" charset="0"/>
              </a:rPr>
              <a:t>Division of Breast Oncology</a:t>
            </a:r>
          </a:p>
          <a:p>
            <a:pPr marL="0" indent="0">
              <a:spcBef>
                <a:spcPts val="0"/>
              </a:spcBef>
              <a:spcAft>
                <a:spcPts val="0"/>
              </a:spcAft>
              <a:buNone/>
            </a:pPr>
            <a:r>
              <a:rPr lang="en-US" altLang="en-US" sz="1600" b="0" dirty="0">
                <a:cs typeface="Calibri" panose="020F0502020204030204" pitchFamily="34" charset="0"/>
              </a:rPr>
              <a:t>Harvard Medical School</a:t>
            </a:r>
          </a:p>
          <a:p>
            <a:pPr marL="0" indent="0">
              <a:spcBef>
                <a:spcPts val="0"/>
              </a:spcBef>
              <a:spcAft>
                <a:spcPts val="0"/>
              </a:spcAft>
              <a:buNone/>
            </a:pPr>
            <a:r>
              <a:rPr lang="en-US" altLang="en-US" sz="1600" b="0" dirty="0">
                <a:cs typeface="Calibri" panose="020F0502020204030204" pitchFamily="34" charset="0"/>
              </a:rPr>
              <a:t>Chief, Division of Breast Oncology</a:t>
            </a:r>
          </a:p>
          <a:p>
            <a:pPr marL="0" indent="0">
              <a:spcBef>
                <a:spcPts val="0"/>
              </a:spcBef>
              <a:spcAft>
                <a:spcPts val="0"/>
              </a:spcAft>
              <a:buNone/>
            </a:pPr>
            <a:r>
              <a:rPr lang="en-US" altLang="en-US" sz="1600" b="0" dirty="0">
                <a:cs typeface="Calibri" panose="020F0502020204030204" pitchFamily="34" charset="0"/>
              </a:rPr>
              <a:t>Breast Oncology Program</a:t>
            </a:r>
          </a:p>
          <a:p>
            <a:pPr marL="0" indent="0">
              <a:spcBef>
                <a:spcPts val="0"/>
              </a:spcBef>
              <a:spcAft>
                <a:spcPts val="0"/>
              </a:spcAft>
              <a:buNone/>
            </a:pPr>
            <a:r>
              <a:rPr lang="en-US" altLang="en-US" sz="1600" b="0" dirty="0">
                <a:cs typeface="Calibri" panose="020F0502020204030204" pitchFamily="34" charset="0"/>
              </a:rPr>
              <a:t>Dana-Farber Cancer Institute</a:t>
            </a:r>
          </a:p>
          <a:p>
            <a:pPr marL="0" indent="0">
              <a:spcBef>
                <a:spcPts val="0"/>
              </a:spcBef>
              <a:spcAft>
                <a:spcPts val="0"/>
              </a:spcAft>
              <a:buNone/>
            </a:pPr>
            <a:r>
              <a:rPr lang="en-US" altLang="en-US" sz="1600" b="0" dirty="0">
                <a:cs typeface="Calibri" panose="020F0502020204030204" pitchFamily="34" charset="0"/>
              </a:rPr>
              <a:t>Boston, Massachusetts</a:t>
            </a:r>
            <a:endParaRPr lang="en-US" altLang="en-US" sz="1600" b="0" dirty="0"/>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sz="3600" kern="0" dirty="0">
                <a:solidFill>
                  <a:schemeClr val="bg2"/>
                </a:solidFill>
                <a:effectLst/>
                <a:ea typeface="Times New Roman" panose="02020603050405020304" pitchFamily="18" charset="0"/>
                <a:cs typeface="Calibri" panose="020F0502020204030204" pitchFamily="34" charset="0"/>
              </a:rPr>
              <a:t>Spectrum of HER2 Expression and Its Clinical Implications in Breast Cancer</a:t>
            </a:r>
            <a:endParaRPr lang="en-US" altLang="en-US" sz="3600" dirty="0">
              <a:solidFill>
                <a:schemeClr val="bg2"/>
              </a:solidFill>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2" name="Text Box 21">
            <a:extLst>
              <a:ext uri="{FF2B5EF4-FFF2-40B4-BE49-F238E27FC236}">
                <a16:creationId xmlns:a16="http://schemas.microsoft.com/office/drawing/2014/main" id="{EB0A1BB9-9C6B-AF20-85E2-2B93020A88ED}"/>
              </a:ext>
            </a:extLst>
          </p:cNvPr>
          <p:cNvSpPr txBox="1">
            <a:spLocks noChangeArrowheads="1"/>
          </p:cNvSpPr>
          <p:nvPr/>
        </p:nvSpPr>
        <p:spPr bwMode="auto">
          <a:xfrm>
            <a:off x="435015" y="6400800"/>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and Daiichi Sankyo,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1207221" cy="4650686"/>
          </a:xfrm>
        </p:spPr>
        <p:txBody>
          <a:bodyPr rtlCol="0">
            <a:noAutofit/>
          </a:bodyPr>
          <a:lstStyle/>
          <a:p>
            <a:pPr marL="0" indent="0">
              <a:buClr>
                <a:schemeClr val="accent6"/>
              </a:buClr>
              <a:buNone/>
              <a:defRPr/>
            </a:pPr>
            <a:r>
              <a:rPr lang="en-US" sz="2400" dirty="0"/>
              <a:t>The </a:t>
            </a:r>
            <a:r>
              <a:rPr lang="en-US" sz="2400" b="1" i="1" dirty="0"/>
              <a:t>faculty</a:t>
            </a:r>
            <a:r>
              <a:rPr lang="en-US" sz="2400" dirty="0"/>
              <a:t> reported the following relevant financial relationships or relationships to products or devices they have with ineligible companies related to the content of this educational activity:</a:t>
            </a:r>
            <a:endParaRPr lang="en-US" sz="2400" b="1" i="0" dirty="0">
              <a:solidFill>
                <a:srgbClr val="E1471D"/>
              </a:solidFill>
              <a:effectLst/>
              <a:cs typeface="Calibri" panose="020F0502020204030204" pitchFamily="34" charset="0"/>
            </a:endParaRPr>
          </a:p>
          <a:p>
            <a:pPr marL="0" indent="0">
              <a:buClr>
                <a:schemeClr val="accent6"/>
              </a:buClr>
              <a:buNone/>
              <a:defRPr/>
            </a:pPr>
            <a:r>
              <a:rPr lang="en-US" sz="2400" b="1" i="0" dirty="0">
                <a:solidFill>
                  <a:srgbClr val="E1471D"/>
                </a:solidFill>
                <a:effectLst/>
                <a:cs typeface="Calibri" panose="020F0502020204030204" pitchFamily="34" charset="0"/>
              </a:rPr>
              <a:t>Sara M. Tolaney, MD, MPH: </a:t>
            </a:r>
            <a:r>
              <a:rPr lang="en-US" sz="2400" b="0" i="1" dirty="0">
                <a:solidFill>
                  <a:srgbClr val="181818"/>
                </a:solidFill>
                <a:effectLst/>
                <a:cs typeface="Calibri" panose="020F0502020204030204" pitchFamily="34" charset="0"/>
              </a:rPr>
              <a:t>consultant/advisor: </a:t>
            </a:r>
            <a:r>
              <a:rPr lang="en-US" sz="2400" b="0" i="0" dirty="0">
                <a:solidFill>
                  <a:srgbClr val="181818"/>
                </a:solidFill>
                <a:effectLst/>
                <a:cs typeface="Calibri" panose="020F0502020204030204" pitchFamily="34" charset="0"/>
              </a:rPr>
              <a:t>4D Pharma, Aadi Biopharma, ARC Therapeutics, </a:t>
            </a:r>
            <a:r>
              <a:rPr lang="en-US" sz="2400" b="0" i="0" dirty="0" err="1">
                <a:solidFill>
                  <a:srgbClr val="181818"/>
                </a:solidFill>
                <a:effectLst/>
                <a:cs typeface="Calibri" panose="020F0502020204030204" pitchFamily="34" charset="0"/>
              </a:rPr>
              <a:t>Artios</a:t>
            </a:r>
            <a:r>
              <a:rPr lang="en-US" sz="2400" b="0" i="0" dirty="0">
                <a:solidFill>
                  <a:srgbClr val="181818"/>
                </a:solidFill>
                <a:effectLst/>
                <a:cs typeface="Calibri" panose="020F0502020204030204" pitchFamily="34" charset="0"/>
              </a:rPr>
              <a:t> Pharma, AstraZeneca, Bayer, </a:t>
            </a:r>
            <a:r>
              <a:rPr lang="en-US" sz="2400" b="0" i="0" dirty="0" err="1">
                <a:solidFill>
                  <a:srgbClr val="181818"/>
                </a:solidFill>
                <a:effectLst/>
                <a:cs typeface="Calibri" panose="020F0502020204030204" pitchFamily="34" charset="0"/>
              </a:rPr>
              <a:t>BeyondSpring</a:t>
            </a:r>
            <a:r>
              <a:rPr lang="en-US" sz="2400" b="0" i="0" dirty="0">
                <a:solidFill>
                  <a:srgbClr val="181818"/>
                </a:solidFill>
                <a:effectLst/>
                <a:cs typeface="Calibri" panose="020F0502020204030204" pitchFamily="34" charset="0"/>
              </a:rPr>
              <a:t> Pharmaceuticals, Blueprint Medicines, Bristol Myers Squibb, </a:t>
            </a:r>
            <a:r>
              <a:rPr lang="en-US" sz="2400" b="0" i="0" dirty="0" err="1">
                <a:solidFill>
                  <a:srgbClr val="181818"/>
                </a:solidFill>
                <a:effectLst/>
                <a:cs typeface="Calibri" panose="020F0502020204030204" pitchFamily="34" charset="0"/>
              </a:rPr>
              <a:t>CytomX</a:t>
            </a:r>
            <a:r>
              <a:rPr lang="en-US" sz="2400" b="0" i="0" dirty="0">
                <a:solidFill>
                  <a:srgbClr val="181818"/>
                </a:solidFill>
                <a:effectLst/>
                <a:cs typeface="Calibri" panose="020F0502020204030204" pitchFamily="34" charset="0"/>
              </a:rPr>
              <a:t> Therapeutics, Daiichi Sankyo, Eisai, Ellipses Pharma, Genentech/Roche, Gilead, Incyte Corp, Infinity Therapeutics, Jazz Pharmaceuticals, Lilly, </a:t>
            </a:r>
            <a:r>
              <a:rPr lang="en-US" sz="2400" b="0" i="0" dirty="0" err="1">
                <a:solidFill>
                  <a:srgbClr val="181818"/>
                </a:solidFill>
                <a:effectLst/>
                <a:cs typeface="Calibri" panose="020F0502020204030204" pitchFamily="34" charset="0"/>
              </a:rPr>
              <a:t>Menarini</a:t>
            </a:r>
            <a:r>
              <a:rPr lang="en-US" sz="2400" b="0" i="0" dirty="0">
                <a:solidFill>
                  <a:srgbClr val="181818"/>
                </a:solidFill>
                <a:effectLst/>
                <a:cs typeface="Calibri" panose="020F0502020204030204" pitchFamily="34" charset="0"/>
              </a:rPr>
              <a:t>/</a:t>
            </a:r>
            <a:r>
              <a:rPr lang="en-US" sz="2400" b="0" i="0" dirty="0" err="1">
                <a:solidFill>
                  <a:srgbClr val="181818"/>
                </a:solidFill>
                <a:effectLst/>
                <a:cs typeface="Calibri" panose="020F0502020204030204" pitchFamily="34" charset="0"/>
              </a:rPr>
              <a:t>Stemline</a:t>
            </a:r>
            <a:r>
              <a:rPr lang="en-US" sz="2400" b="0" i="0" dirty="0">
                <a:solidFill>
                  <a:srgbClr val="181818"/>
                </a:solidFill>
                <a:effectLst/>
                <a:cs typeface="Calibri" panose="020F0502020204030204" pitchFamily="34" charset="0"/>
              </a:rPr>
              <a:t>, Merck, </a:t>
            </a:r>
            <a:r>
              <a:rPr lang="en-US" sz="2400" b="0" i="0" dirty="0" err="1">
                <a:solidFill>
                  <a:srgbClr val="181818"/>
                </a:solidFill>
                <a:effectLst/>
                <a:cs typeface="Calibri" panose="020F0502020204030204" pitchFamily="34" charset="0"/>
              </a:rPr>
              <a:t>Myovant</a:t>
            </a:r>
            <a:r>
              <a:rPr lang="en-US" sz="2400" b="0" i="0" dirty="0">
                <a:solidFill>
                  <a:srgbClr val="181818"/>
                </a:solidFill>
                <a:effectLst/>
                <a:cs typeface="Calibri" panose="020F0502020204030204" pitchFamily="34" charset="0"/>
              </a:rPr>
              <a:t>, Novartis, </a:t>
            </a:r>
            <a:r>
              <a:rPr lang="en-US" sz="2400" b="0" i="0" dirty="0" err="1">
                <a:solidFill>
                  <a:srgbClr val="181818"/>
                </a:solidFill>
                <a:effectLst/>
                <a:cs typeface="Calibri" panose="020F0502020204030204" pitchFamily="34" charset="0"/>
              </a:rPr>
              <a:t>OncoSec</a:t>
            </a:r>
            <a:r>
              <a:rPr lang="en-US" sz="2400" b="0" i="0" dirty="0">
                <a:solidFill>
                  <a:srgbClr val="181818"/>
                </a:solidFill>
                <a:effectLst/>
                <a:cs typeface="Calibri" panose="020F0502020204030204" pitchFamily="34" charset="0"/>
              </a:rPr>
              <a:t> Medical Inc., </a:t>
            </a:r>
            <a:r>
              <a:rPr lang="en-US" sz="2400" b="0" i="0" dirty="0" err="1">
                <a:solidFill>
                  <a:srgbClr val="181818"/>
                </a:solidFill>
                <a:effectLst/>
                <a:cs typeface="Calibri" panose="020F0502020204030204" pitchFamily="34" charset="0"/>
              </a:rPr>
              <a:t>OncXerna</a:t>
            </a:r>
            <a:r>
              <a:rPr lang="en-US" sz="2400" b="0" i="0" dirty="0">
                <a:solidFill>
                  <a:srgbClr val="181818"/>
                </a:solidFill>
                <a:effectLst/>
                <a:cs typeface="Calibri" panose="020F0502020204030204" pitchFamily="34" charset="0"/>
              </a:rPr>
              <a:t>, Pfizer, Reveal Genomics, Sanofi, Seattle Genetics, Umoja Biopharma, </a:t>
            </a:r>
            <a:r>
              <a:rPr lang="en-US" sz="2400" b="0" i="0" dirty="0" err="1">
                <a:solidFill>
                  <a:srgbClr val="181818"/>
                </a:solidFill>
                <a:effectLst/>
                <a:cs typeface="Calibri" panose="020F0502020204030204" pitchFamily="34" charset="0"/>
              </a:rPr>
              <a:t>Zentalis</a:t>
            </a:r>
            <a:r>
              <a:rPr lang="en-US" sz="2400" b="0" i="0" dirty="0">
                <a:solidFill>
                  <a:srgbClr val="181818"/>
                </a:solidFill>
                <a:effectLst/>
                <a:cs typeface="Calibri" panose="020F0502020204030204" pitchFamily="34" charset="0"/>
              </a:rPr>
              <a:t>, </a:t>
            </a:r>
            <a:r>
              <a:rPr lang="en-US" sz="2400" b="0" i="0" dirty="0" err="1">
                <a:solidFill>
                  <a:srgbClr val="181818"/>
                </a:solidFill>
                <a:effectLst/>
                <a:cs typeface="Calibri" panose="020F0502020204030204" pitchFamily="34" charset="0"/>
              </a:rPr>
              <a:t>Zetagen</a:t>
            </a:r>
            <a:r>
              <a:rPr lang="en-US" sz="2400" b="0" i="0" dirty="0">
                <a:solidFill>
                  <a:srgbClr val="181818"/>
                </a:solidFill>
                <a:effectLst/>
                <a:cs typeface="Calibri" panose="020F0502020204030204" pitchFamily="34" charset="0"/>
              </a:rPr>
              <a:t>, </a:t>
            </a:r>
            <a:r>
              <a:rPr lang="en-US" sz="2400" b="0" i="0" dirty="0" err="1">
                <a:solidFill>
                  <a:srgbClr val="181818"/>
                </a:solidFill>
                <a:effectLst/>
                <a:cs typeface="Calibri" panose="020F0502020204030204" pitchFamily="34" charset="0"/>
              </a:rPr>
              <a:t>Zymeworks</a:t>
            </a:r>
            <a:r>
              <a:rPr lang="en-US" sz="2400" b="0" i="0" dirty="0">
                <a:solidFill>
                  <a:srgbClr val="181818"/>
                </a:solidFill>
                <a:effectLst/>
                <a:cs typeface="Calibri" panose="020F0502020204030204" pitchFamily="34" charset="0"/>
              </a:rPr>
              <a:t>; </a:t>
            </a:r>
            <a:r>
              <a:rPr lang="en-US" sz="2400" b="0" i="1" dirty="0">
                <a:solidFill>
                  <a:srgbClr val="181818"/>
                </a:solidFill>
                <a:effectLst/>
                <a:cs typeface="Calibri" panose="020F0502020204030204" pitchFamily="34" charset="0"/>
              </a:rPr>
              <a:t>researcher (paid to institution):</a:t>
            </a:r>
            <a:r>
              <a:rPr lang="en-US" sz="2400" b="0" i="0" dirty="0">
                <a:solidFill>
                  <a:srgbClr val="181818"/>
                </a:solidFill>
                <a:effectLst/>
                <a:cs typeface="Calibri" panose="020F0502020204030204" pitchFamily="34" charset="0"/>
              </a:rPr>
              <a:t> AstraZeneca, Bristol Myers Squibb, Eisai, </a:t>
            </a:r>
            <a:r>
              <a:rPr lang="en-US" sz="2400" b="0" i="0" dirty="0" err="1">
                <a:solidFill>
                  <a:srgbClr val="181818"/>
                </a:solidFill>
                <a:effectLst/>
                <a:cs typeface="Calibri" panose="020F0502020204030204" pitchFamily="34" charset="0"/>
              </a:rPr>
              <a:t>Exelixis</a:t>
            </a:r>
            <a:r>
              <a:rPr lang="en-US" sz="2400" b="0" i="0" dirty="0">
                <a:solidFill>
                  <a:srgbClr val="181818"/>
                </a:solidFill>
                <a:effectLst/>
                <a:cs typeface="Calibri" panose="020F0502020204030204" pitchFamily="34" charset="0"/>
              </a:rPr>
              <a:t>, Genentech/Roche, Gilead, Gilead, Lilly, Merck, </a:t>
            </a:r>
            <a:r>
              <a:rPr lang="en-US" sz="2400" b="0" i="0" dirty="0" err="1">
                <a:solidFill>
                  <a:srgbClr val="181818"/>
                </a:solidFill>
                <a:effectLst/>
                <a:cs typeface="Calibri" panose="020F0502020204030204" pitchFamily="34" charset="0"/>
              </a:rPr>
              <a:t>NanoString</a:t>
            </a:r>
            <a:r>
              <a:rPr lang="en-US" sz="2400" b="0" i="0" dirty="0">
                <a:solidFill>
                  <a:srgbClr val="181818"/>
                </a:solidFill>
                <a:effectLst/>
                <a:cs typeface="Calibri" panose="020F0502020204030204" pitchFamily="34" charset="0"/>
              </a:rPr>
              <a:t> Technologies, Novartis, </a:t>
            </a:r>
            <a:r>
              <a:rPr lang="en-US" sz="2400" b="0" i="0" dirty="0" err="1">
                <a:solidFill>
                  <a:srgbClr val="181818"/>
                </a:solidFill>
                <a:effectLst/>
                <a:cs typeface="Calibri" panose="020F0502020204030204" pitchFamily="34" charset="0"/>
              </a:rPr>
              <a:t>OncoPep</a:t>
            </a:r>
            <a:r>
              <a:rPr lang="en-US" sz="2400" b="0" i="0" dirty="0">
                <a:solidFill>
                  <a:srgbClr val="181818"/>
                </a:solidFill>
                <a:effectLst/>
                <a:cs typeface="Calibri" panose="020F0502020204030204" pitchFamily="34" charset="0"/>
              </a:rPr>
              <a:t>, Pfizer, Seattle Genetics.</a:t>
            </a:r>
            <a:endParaRPr lang="en-US" sz="2400" b="1" dirty="0">
              <a:solidFill>
                <a:srgbClr val="E1471D"/>
              </a:solidFill>
              <a:cs typeface="Calibri" panose="020F0502020204030204" pitchFamily="34" charset="0"/>
            </a:endParaRPr>
          </a:p>
        </p:txBody>
      </p:sp>
    </p:spTree>
    <p:extLst>
      <p:ext uri="{BB962C8B-B14F-4D97-AF65-F5344CB8AC3E}">
        <p14:creationId xmlns:p14="http://schemas.microsoft.com/office/powerpoint/2010/main" val="135804212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437160DE-2484-BA64-54DD-A599B5683D05}"/>
              </a:ext>
            </a:extLst>
          </p:cNvPr>
          <p:cNvSpPr>
            <a:spLocks noGrp="1"/>
          </p:cNvSpPr>
          <p:nvPr>
            <p:ph type="title"/>
          </p:nvPr>
        </p:nvSpPr>
        <p:spPr>
          <a:xfrm>
            <a:off x="609759" y="238127"/>
            <a:ext cx="10872445" cy="1103313"/>
          </a:xfrm>
        </p:spPr>
        <p:txBody>
          <a:bodyPr/>
          <a:lstStyle/>
          <a:p>
            <a:r>
              <a:rPr lang="en-US" dirty="0"/>
              <a:t>Overview of HER2 in Breast Cancer </a:t>
            </a:r>
          </a:p>
        </p:txBody>
      </p:sp>
      <p:sp>
        <p:nvSpPr>
          <p:cNvPr id="7" name="Content Placeholder 9">
            <a:extLst>
              <a:ext uri="{FF2B5EF4-FFF2-40B4-BE49-F238E27FC236}">
                <a16:creationId xmlns:a16="http://schemas.microsoft.com/office/drawing/2014/main" id="{4686F9C6-F603-B7F0-4011-CC8813B4ED67}"/>
              </a:ext>
            </a:extLst>
          </p:cNvPr>
          <p:cNvSpPr txBox="1">
            <a:spLocks/>
          </p:cNvSpPr>
          <p:nvPr/>
        </p:nvSpPr>
        <p:spPr>
          <a:xfrm>
            <a:off x="601819" y="1510730"/>
            <a:ext cx="4655958" cy="403403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~15% of breast cancers </a:t>
            </a:r>
            <a:b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are considered HER2 “positive”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gene amplification </a:t>
            </a:r>
            <a:b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and/or HER2 protein overexpression is linked to a more aggressive phenotype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HER2 is a validated</a:t>
            </a:r>
            <a:b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therapeutic target</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2655A695-0EBF-F9D8-CC4C-9D68A8238D11}"/>
              </a:ext>
            </a:extLst>
          </p:cNvPr>
          <p:cNvSpPr txBox="1"/>
          <p:nvPr/>
        </p:nvSpPr>
        <p:spPr bwMode="auto">
          <a:xfrm>
            <a:off x="10011025" y="2487922"/>
            <a:ext cx="189507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HR+/HER2- (68%)</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HR-/HER2- (10%)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HR+/HER2+ (10%)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HR-/HER2+ (4%)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Unknown (7%)</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31216AB2-30CB-32DE-EA89-92F5357BFC9C}"/>
              </a:ext>
            </a:extLst>
          </p:cNvPr>
          <p:cNvSpPr/>
          <p:nvPr/>
        </p:nvSpPr>
        <p:spPr bwMode="auto">
          <a:xfrm>
            <a:off x="9816603" y="2580983"/>
            <a:ext cx="213542" cy="202644"/>
          </a:xfrm>
          <a:prstGeom prst="rect">
            <a:avLst/>
          </a:prstGeom>
          <a:solidFill>
            <a:srgbClr val="682E7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7A514F11-EAB9-D42B-1682-89C45F59ADC1}"/>
              </a:ext>
            </a:extLst>
          </p:cNvPr>
          <p:cNvSpPr/>
          <p:nvPr/>
        </p:nvSpPr>
        <p:spPr bwMode="auto">
          <a:xfrm>
            <a:off x="9816603" y="2850194"/>
            <a:ext cx="213542" cy="202644"/>
          </a:xfrm>
          <a:prstGeom prst="rect">
            <a:avLst/>
          </a:prstGeom>
          <a:solidFill>
            <a:srgbClr val="9742A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8936B541-6C0C-127A-4D74-F100E1193077}"/>
              </a:ext>
            </a:extLst>
          </p:cNvPr>
          <p:cNvSpPr/>
          <p:nvPr/>
        </p:nvSpPr>
        <p:spPr bwMode="auto">
          <a:xfrm>
            <a:off x="9816603" y="3119406"/>
            <a:ext cx="213542" cy="202644"/>
          </a:xfrm>
          <a:prstGeom prst="rect">
            <a:avLst/>
          </a:prstGeom>
          <a:solidFill>
            <a:srgbClr val="C284CE"/>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CF44A8A5-6D97-B3D7-3C3A-232EA68E2F44}"/>
              </a:ext>
            </a:extLst>
          </p:cNvPr>
          <p:cNvSpPr/>
          <p:nvPr/>
        </p:nvSpPr>
        <p:spPr bwMode="auto">
          <a:xfrm>
            <a:off x="9816603" y="3388617"/>
            <a:ext cx="213542" cy="202644"/>
          </a:xfrm>
          <a:prstGeom prst="rect">
            <a:avLst/>
          </a:prstGeom>
          <a:solidFill>
            <a:srgbClr val="D8B2E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2D871F4B-4F3E-06BB-E78D-0B3C1390B5E4}"/>
              </a:ext>
            </a:extLst>
          </p:cNvPr>
          <p:cNvSpPr/>
          <p:nvPr/>
        </p:nvSpPr>
        <p:spPr bwMode="auto">
          <a:xfrm>
            <a:off x="9816603" y="3657828"/>
            <a:ext cx="213542" cy="202644"/>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EB4F8324-621A-5A6B-ADEB-43527D3C794A}"/>
              </a:ext>
            </a:extLst>
          </p:cNvPr>
          <p:cNvSpPr/>
          <p:nvPr/>
        </p:nvSpPr>
        <p:spPr bwMode="auto">
          <a:xfrm>
            <a:off x="9721942" y="3086594"/>
            <a:ext cx="2110174" cy="550069"/>
          </a:xfrm>
          <a:prstGeom prst="rect">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A86908D0-6FCE-0501-4E98-852032905F03}"/>
              </a:ext>
            </a:extLst>
          </p:cNvPr>
          <p:cNvGrpSpPr/>
          <p:nvPr/>
        </p:nvGrpSpPr>
        <p:grpSpPr>
          <a:xfrm>
            <a:off x="5856966" y="1809109"/>
            <a:ext cx="3231950" cy="3239782"/>
            <a:chOff x="4920013" y="2193848"/>
            <a:chExt cx="3231950" cy="3239782"/>
          </a:xfrm>
        </p:grpSpPr>
        <p:sp>
          <p:nvSpPr>
            <p:cNvPr id="17" name="Pie 21">
              <a:extLst>
                <a:ext uri="{FF2B5EF4-FFF2-40B4-BE49-F238E27FC236}">
                  <a16:creationId xmlns:a16="http://schemas.microsoft.com/office/drawing/2014/main" id="{0BD4067B-7402-9475-55D0-CD4FE30C2C67}"/>
                </a:ext>
              </a:extLst>
            </p:cNvPr>
            <p:cNvSpPr/>
            <p:nvPr/>
          </p:nvSpPr>
          <p:spPr bwMode="auto">
            <a:xfrm>
              <a:off x="4922314" y="2195724"/>
              <a:ext cx="3228166" cy="3228166"/>
            </a:xfrm>
            <a:prstGeom prst="pie">
              <a:avLst>
                <a:gd name="adj1" fmla="val 16207920"/>
                <a:gd name="adj2" fmla="val 9439629"/>
              </a:avLst>
            </a:prstGeom>
            <a:solidFill>
              <a:srgbClr val="682E7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Pie 22">
              <a:extLst>
                <a:ext uri="{FF2B5EF4-FFF2-40B4-BE49-F238E27FC236}">
                  <a16:creationId xmlns:a16="http://schemas.microsoft.com/office/drawing/2014/main" id="{B4182B9F-3B56-AE07-6F85-5CE4A4CC1C5E}"/>
                </a:ext>
              </a:extLst>
            </p:cNvPr>
            <p:cNvSpPr/>
            <p:nvPr/>
          </p:nvSpPr>
          <p:spPr bwMode="auto">
            <a:xfrm>
              <a:off x="4923797" y="2193848"/>
              <a:ext cx="3228166" cy="3228166"/>
            </a:xfrm>
            <a:prstGeom prst="pie">
              <a:avLst>
                <a:gd name="adj1" fmla="val 9433801"/>
                <a:gd name="adj2" fmla="val 11624398"/>
              </a:avLst>
            </a:prstGeom>
            <a:solidFill>
              <a:srgbClr val="9742A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Pie 23">
              <a:extLst>
                <a:ext uri="{FF2B5EF4-FFF2-40B4-BE49-F238E27FC236}">
                  <a16:creationId xmlns:a16="http://schemas.microsoft.com/office/drawing/2014/main" id="{84759F41-7538-86D1-0A42-6525A1739DC4}"/>
                </a:ext>
              </a:extLst>
            </p:cNvPr>
            <p:cNvSpPr/>
            <p:nvPr/>
          </p:nvSpPr>
          <p:spPr bwMode="auto">
            <a:xfrm>
              <a:off x="4920013" y="2203382"/>
              <a:ext cx="3228166" cy="3228166"/>
            </a:xfrm>
            <a:prstGeom prst="pie">
              <a:avLst>
                <a:gd name="adj1" fmla="val 11640270"/>
                <a:gd name="adj2" fmla="val 13765460"/>
              </a:avLst>
            </a:prstGeom>
            <a:solidFill>
              <a:srgbClr val="C284CE"/>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Pie 24">
              <a:extLst>
                <a:ext uri="{FF2B5EF4-FFF2-40B4-BE49-F238E27FC236}">
                  <a16:creationId xmlns:a16="http://schemas.microsoft.com/office/drawing/2014/main" id="{277A126F-CA76-66C6-BE16-A05B3EED93F4}"/>
                </a:ext>
              </a:extLst>
            </p:cNvPr>
            <p:cNvSpPr/>
            <p:nvPr/>
          </p:nvSpPr>
          <p:spPr bwMode="auto">
            <a:xfrm>
              <a:off x="4920013" y="2205464"/>
              <a:ext cx="3228166" cy="3228166"/>
            </a:xfrm>
            <a:prstGeom prst="pie">
              <a:avLst>
                <a:gd name="adj1" fmla="val 13757531"/>
                <a:gd name="adj2" fmla="val 14694051"/>
              </a:avLst>
            </a:prstGeom>
            <a:solidFill>
              <a:srgbClr val="D8B2E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Pie 25">
              <a:extLst>
                <a:ext uri="{FF2B5EF4-FFF2-40B4-BE49-F238E27FC236}">
                  <a16:creationId xmlns:a16="http://schemas.microsoft.com/office/drawing/2014/main" id="{6162307E-D0FE-7E24-11ED-301DF8FC9EB6}"/>
                </a:ext>
              </a:extLst>
            </p:cNvPr>
            <p:cNvSpPr/>
            <p:nvPr/>
          </p:nvSpPr>
          <p:spPr bwMode="auto">
            <a:xfrm>
              <a:off x="4922314" y="2201506"/>
              <a:ext cx="3228166" cy="3228166"/>
            </a:xfrm>
            <a:prstGeom prst="pie">
              <a:avLst>
                <a:gd name="adj1" fmla="val 14673848"/>
                <a:gd name="adj2" fmla="val 16201042"/>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2" name="TextBox 21">
            <a:extLst>
              <a:ext uri="{FF2B5EF4-FFF2-40B4-BE49-F238E27FC236}">
                <a16:creationId xmlns:a16="http://schemas.microsoft.com/office/drawing/2014/main" id="{8E36DEBD-40E9-F9E0-682C-EC9F5FB902D6}"/>
              </a:ext>
            </a:extLst>
          </p:cNvPr>
          <p:cNvSpPr txBox="1"/>
          <p:nvPr/>
        </p:nvSpPr>
        <p:spPr bwMode="auto">
          <a:xfrm>
            <a:off x="7902129" y="3636663"/>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68%</a:t>
            </a:r>
          </a:p>
        </p:txBody>
      </p:sp>
      <p:sp>
        <p:nvSpPr>
          <p:cNvPr id="23" name="TextBox 22">
            <a:extLst>
              <a:ext uri="{FF2B5EF4-FFF2-40B4-BE49-F238E27FC236}">
                <a16:creationId xmlns:a16="http://schemas.microsoft.com/office/drawing/2014/main" id="{1C2D6FBA-9168-09CD-C237-89786D94C37E}"/>
              </a:ext>
            </a:extLst>
          </p:cNvPr>
          <p:cNvSpPr txBox="1"/>
          <p:nvPr/>
        </p:nvSpPr>
        <p:spPr bwMode="auto">
          <a:xfrm>
            <a:off x="6960894" y="1970988"/>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4" name="TextBox 23">
            <a:extLst>
              <a:ext uri="{FF2B5EF4-FFF2-40B4-BE49-F238E27FC236}">
                <a16:creationId xmlns:a16="http://schemas.microsoft.com/office/drawing/2014/main" id="{5B14A1C1-B185-4832-9257-59BE2C3C2AFB}"/>
              </a:ext>
            </a:extLst>
          </p:cNvPr>
          <p:cNvSpPr txBox="1"/>
          <p:nvPr/>
        </p:nvSpPr>
        <p:spPr bwMode="auto">
          <a:xfrm>
            <a:off x="6491799" y="2077479"/>
            <a:ext cx="466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5" name="TextBox 24">
            <a:extLst>
              <a:ext uri="{FF2B5EF4-FFF2-40B4-BE49-F238E27FC236}">
                <a16:creationId xmlns:a16="http://schemas.microsoft.com/office/drawing/2014/main" id="{D225D1DF-49B3-C4B2-CAFF-C3B4A3E0D3B1}"/>
              </a:ext>
            </a:extLst>
          </p:cNvPr>
          <p:cNvSpPr txBox="1"/>
          <p:nvPr/>
        </p:nvSpPr>
        <p:spPr bwMode="auto">
          <a:xfrm>
            <a:off x="6082018" y="2590158"/>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26" name="TextBox 25">
            <a:extLst>
              <a:ext uri="{FF2B5EF4-FFF2-40B4-BE49-F238E27FC236}">
                <a16:creationId xmlns:a16="http://schemas.microsoft.com/office/drawing/2014/main" id="{EAD79AB9-05CD-2D99-73E7-8C265A3FE21D}"/>
              </a:ext>
            </a:extLst>
          </p:cNvPr>
          <p:cNvSpPr txBox="1"/>
          <p:nvPr/>
        </p:nvSpPr>
        <p:spPr bwMode="auto">
          <a:xfrm>
            <a:off x="5918960" y="3246184"/>
            <a:ext cx="6067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27" name="Text Box 11">
            <a:extLst>
              <a:ext uri="{FF2B5EF4-FFF2-40B4-BE49-F238E27FC236}">
                <a16:creationId xmlns:a16="http://schemas.microsoft.com/office/drawing/2014/main" id="{6E92F2D7-146F-77A5-B7D7-24D377EF4C07}"/>
              </a:ext>
            </a:extLst>
          </p:cNvPr>
          <p:cNvSpPr txBox="1">
            <a:spLocks noChangeArrowheads="1"/>
          </p:cNvSpPr>
          <p:nvPr/>
        </p:nvSpPr>
        <p:spPr bwMode="auto">
          <a:xfrm>
            <a:off x="442914" y="6342874"/>
            <a:ext cx="86460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Ran. Onco Targets Ther. 2020;13:4385. seer.cancer.gov/statfacts/html/breast-subtypes.html. </a:t>
            </a:r>
            <a:r>
              <a:rPr kumimoji="0" lang="fr-FR"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Slamon</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Science. 1987;235:177.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72995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b="1" dirty="0">
                <a:latin typeface="Arial" panose="020B0604020202020204" pitchFamily="34" charset="0"/>
                <a:cs typeface="Arial" panose="020B0604020202020204" pitchFamily="34" charset="0"/>
              </a:rPr>
              <a:t>Traditional View of HER2+ Breast Cancer</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Wolff. J Clin Oncol. 2018;36:2105.</a:t>
            </a:r>
          </a:p>
        </p:txBody>
      </p:sp>
      <p:grpSp>
        <p:nvGrpSpPr>
          <p:cNvPr id="7" name="Group 6">
            <a:extLst>
              <a:ext uri="{FF2B5EF4-FFF2-40B4-BE49-F238E27FC236}">
                <a16:creationId xmlns:a16="http://schemas.microsoft.com/office/drawing/2014/main" id="{07C6533A-9D43-1680-E0BC-5446B034F68B}"/>
              </a:ext>
            </a:extLst>
          </p:cNvPr>
          <p:cNvGrpSpPr/>
          <p:nvPr/>
        </p:nvGrpSpPr>
        <p:grpSpPr>
          <a:xfrm>
            <a:off x="4620126" y="1341440"/>
            <a:ext cx="6962115" cy="4650687"/>
            <a:chOff x="4620126" y="1341440"/>
            <a:chExt cx="6962115" cy="4650687"/>
          </a:xfrm>
        </p:grpSpPr>
        <p:graphicFrame>
          <p:nvGraphicFramePr>
            <p:cNvPr id="3" name="Grafico 4">
              <a:extLst>
                <a:ext uri="{FF2B5EF4-FFF2-40B4-BE49-F238E27FC236}">
                  <a16:creationId xmlns:a16="http://schemas.microsoft.com/office/drawing/2014/main" id="{BDE429AB-D920-65AD-2D3F-32B5BB9CE7E5}"/>
                </a:ext>
              </a:extLst>
            </p:cNvPr>
            <p:cNvGraphicFramePr/>
            <p:nvPr>
              <p:extLst>
                <p:ext uri="{D42A27DB-BD31-4B8C-83A1-F6EECF244321}">
                  <p14:modId xmlns:p14="http://schemas.microsoft.com/office/powerpoint/2010/main" val="306378457"/>
                </p:ext>
              </p:extLst>
            </p:nvPr>
          </p:nvGraphicFramePr>
          <p:xfrm>
            <a:off x="4620126" y="1341440"/>
            <a:ext cx="6962115" cy="465068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AF855F05-4F06-B6D1-4D94-0BDE2B157DD8}"/>
                </a:ext>
              </a:extLst>
            </p:cNvPr>
            <p:cNvSpPr txBox="1"/>
            <p:nvPr/>
          </p:nvSpPr>
          <p:spPr>
            <a:xfrm>
              <a:off x="8278461" y="1934345"/>
              <a:ext cx="896079" cy="738664"/>
            </a:xfrm>
            <a:prstGeom prst="rect">
              <a:avLst/>
            </a:prstGeom>
            <a:noFill/>
          </p:spPr>
          <p:txBody>
            <a:bodyPr wrap="none" lIns="0" tIns="0" rIns="0" bIns="0" rtlCol="0">
              <a:spAutoFit/>
            </a:bodyPr>
            <a:lstStyle/>
            <a:p>
              <a:pPr algn="ctr" defTabSz="609585" eaLnBrk="1" fontAlgn="auto" hangingPunct="1">
                <a:spcBef>
                  <a:spcPts val="0"/>
                </a:spcBef>
                <a:spcAft>
                  <a:spcPts val="0"/>
                </a:spcAft>
              </a:pPr>
              <a:r>
                <a:rPr lang="en-US" sz="2400" dirty="0">
                  <a:solidFill>
                    <a:prstClr val="white"/>
                  </a:solidFill>
                  <a:latin typeface="Calibri" panose="020F0502020204030204"/>
                  <a:cs typeface="+mn-cs"/>
                </a:rPr>
                <a:t>HER2+ </a:t>
              </a:r>
            </a:p>
            <a:p>
              <a:pPr algn="ctr" defTabSz="609585" eaLnBrk="1" fontAlgn="auto" hangingPunct="1">
                <a:spcBef>
                  <a:spcPts val="0"/>
                </a:spcBef>
                <a:spcAft>
                  <a:spcPts val="0"/>
                </a:spcAft>
              </a:pPr>
              <a:endParaRPr lang="en-US" sz="2400" dirty="0">
                <a:solidFill>
                  <a:prstClr val="white"/>
                </a:solidFill>
                <a:latin typeface="Calibri" panose="020F0502020204030204"/>
                <a:cs typeface="+mn-cs"/>
              </a:endParaRPr>
            </a:p>
          </p:txBody>
        </p:sp>
        <p:sp>
          <p:nvSpPr>
            <p:cNvPr id="5" name="TextBox 4">
              <a:extLst>
                <a:ext uri="{FF2B5EF4-FFF2-40B4-BE49-F238E27FC236}">
                  <a16:creationId xmlns:a16="http://schemas.microsoft.com/office/drawing/2014/main" id="{37D67232-9308-9CEE-CC5D-99DE9050A521}"/>
                </a:ext>
              </a:extLst>
            </p:cNvPr>
            <p:cNvSpPr txBox="1"/>
            <p:nvPr/>
          </p:nvSpPr>
          <p:spPr>
            <a:xfrm>
              <a:off x="7535947" y="4393903"/>
              <a:ext cx="767838" cy="369332"/>
            </a:xfrm>
            <a:prstGeom prst="rect">
              <a:avLst/>
            </a:prstGeom>
            <a:noFill/>
          </p:spPr>
          <p:txBody>
            <a:bodyPr wrap="none" lIns="0" tIns="0" rIns="0" bIns="0" rtlCol="0">
              <a:spAutoFit/>
            </a:bodyPr>
            <a:lstStyle/>
            <a:p>
              <a:pPr algn="ctr" defTabSz="609585" eaLnBrk="1" fontAlgn="auto" hangingPunct="1">
                <a:spcBef>
                  <a:spcPts val="0"/>
                </a:spcBef>
                <a:spcAft>
                  <a:spcPts val="0"/>
                </a:spcAft>
              </a:pPr>
              <a:r>
                <a:rPr lang="en-US" sz="2400" dirty="0">
                  <a:solidFill>
                    <a:prstClr val="white"/>
                  </a:solidFill>
                  <a:latin typeface="Calibri" panose="020F0502020204030204"/>
                  <a:cs typeface="+mn-cs"/>
                </a:rPr>
                <a:t>HER2-</a:t>
              </a:r>
            </a:p>
          </p:txBody>
        </p:sp>
      </p:grpSp>
      <p:sp>
        <p:nvSpPr>
          <p:cNvPr id="6" name="Rectangle 3">
            <a:extLst>
              <a:ext uri="{FF2B5EF4-FFF2-40B4-BE49-F238E27FC236}">
                <a16:creationId xmlns:a16="http://schemas.microsoft.com/office/drawing/2014/main" id="{D28647DE-C66C-E324-1745-139B8B6F09A6}"/>
              </a:ext>
            </a:extLst>
          </p:cNvPr>
          <p:cNvSpPr>
            <a:spLocks noGrp="1" noChangeArrowheads="1"/>
          </p:cNvSpPr>
          <p:nvPr>
            <p:ph idx="1"/>
          </p:nvPr>
        </p:nvSpPr>
        <p:spPr>
          <a:xfrm>
            <a:off x="604675" y="2101516"/>
            <a:ext cx="4641093" cy="1941095"/>
          </a:xfrm>
        </p:spPr>
        <p:txBody>
          <a:bodyPr/>
          <a:lstStyle/>
          <a:p>
            <a:pPr marL="0" indent="0" algn="ctr">
              <a:buNone/>
            </a:pPr>
            <a:r>
              <a:rPr lang="en-US" altLang="en-US" dirty="0"/>
              <a:t>Tumors lacking ERBB2 overexpression or amplification are collectively defined as HER2- tumors</a:t>
            </a:r>
          </a:p>
        </p:txBody>
      </p:sp>
    </p:spTree>
    <p:extLst>
      <p:ext uri="{BB962C8B-B14F-4D97-AF65-F5344CB8AC3E}">
        <p14:creationId xmlns:p14="http://schemas.microsoft.com/office/powerpoint/2010/main" val="1336419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Shape 46">
            <a:extLst>
              <a:ext uri="{FF2B5EF4-FFF2-40B4-BE49-F238E27FC236}">
                <a16:creationId xmlns:a16="http://schemas.microsoft.com/office/drawing/2014/main" id="{EF62DDAF-61DD-82EC-500F-A3748AB54E5E}"/>
              </a:ext>
            </a:extLst>
          </p:cNvPr>
          <p:cNvSpPr/>
          <p:nvPr/>
        </p:nvSpPr>
        <p:spPr bwMode="auto">
          <a:xfrm>
            <a:off x="7040879" y="1508760"/>
            <a:ext cx="2489835" cy="2362200"/>
          </a:xfrm>
          <a:custGeom>
            <a:avLst/>
            <a:gdLst>
              <a:gd name="connsiteX0" fmla="*/ 815340 w 1874520"/>
              <a:gd name="connsiteY0" fmla="*/ 1226820 h 2362200"/>
              <a:gd name="connsiteX1" fmla="*/ 0 w 1874520"/>
              <a:gd name="connsiteY1" fmla="*/ 2362200 h 2362200"/>
              <a:gd name="connsiteX2" fmla="*/ 1874520 w 1874520"/>
              <a:gd name="connsiteY2" fmla="*/ 2362200 h 2362200"/>
              <a:gd name="connsiteX3" fmla="*/ 1874520 w 1874520"/>
              <a:gd name="connsiteY3" fmla="*/ 0 h 2362200"/>
              <a:gd name="connsiteX4" fmla="*/ 807720 w 1874520"/>
              <a:gd name="connsiteY4" fmla="*/ 0 h 2362200"/>
              <a:gd name="connsiteX5" fmla="*/ 815340 w 1874520"/>
              <a:gd name="connsiteY5" fmla="*/ 1226820 h 2362200"/>
              <a:gd name="connsiteX0" fmla="*/ 838200 w 1874520"/>
              <a:gd name="connsiteY0" fmla="*/ 1226820 h 2362200"/>
              <a:gd name="connsiteX1" fmla="*/ 0 w 1874520"/>
              <a:gd name="connsiteY1" fmla="*/ 2362200 h 2362200"/>
              <a:gd name="connsiteX2" fmla="*/ 1874520 w 1874520"/>
              <a:gd name="connsiteY2" fmla="*/ 2362200 h 2362200"/>
              <a:gd name="connsiteX3" fmla="*/ 1874520 w 1874520"/>
              <a:gd name="connsiteY3" fmla="*/ 0 h 2362200"/>
              <a:gd name="connsiteX4" fmla="*/ 807720 w 1874520"/>
              <a:gd name="connsiteY4" fmla="*/ 0 h 2362200"/>
              <a:gd name="connsiteX5" fmla="*/ 838200 w 1874520"/>
              <a:gd name="connsiteY5" fmla="*/ 1226820 h 2362200"/>
              <a:gd name="connsiteX0" fmla="*/ 769620 w 1805940"/>
              <a:gd name="connsiteY0" fmla="*/ 1226820 h 2362200"/>
              <a:gd name="connsiteX1" fmla="*/ 0 w 1805940"/>
              <a:gd name="connsiteY1" fmla="*/ 2362200 h 2362200"/>
              <a:gd name="connsiteX2" fmla="*/ 1805940 w 1805940"/>
              <a:gd name="connsiteY2" fmla="*/ 2362200 h 2362200"/>
              <a:gd name="connsiteX3" fmla="*/ 1805940 w 1805940"/>
              <a:gd name="connsiteY3" fmla="*/ 0 h 2362200"/>
              <a:gd name="connsiteX4" fmla="*/ 739140 w 1805940"/>
              <a:gd name="connsiteY4" fmla="*/ 0 h 2362200"/>
              <a:gd name="connsiteX5" fmla="*/ 769620 w 1805940"/>
              <a:gd name="connsiteY5" fmla="*/ 1226820 h 2362200"/>
              <a:gd name="connsiteX0" fmla="*/ 815340 w 1851660"/>
              <a:gd name="connsiteY0" fmla="*/ 1226820 h 2362200"/>
              <a:gd name="connsiteX1" fmla="*/ 0 w 1851660"/>
              <a:gd name="connsiteY1" fmla="*/ 2362200 h 2362200"/>
              <a:gd name="connsiteX2" fmla="*/ 1851660 w 1851660"/>
              <a:gd name="connsiteY2" fmla="*/ 2362200 h 2362200"/>
              <a:gd name="connsiteX3" fmla="*/ 1851660 w 1851660"/>
              <a:gd name="connsiteY3" fmla="*/ 0 h 2362200"/>
              <a:gd name="connsiteX4" fmla="*/ 784860 w 1851660"/>
              <a:gd name="connsiteY4" fmla="*/ 0 h 2362200"/>
              <a:gd name="connsiteX5" fmla="*/ 815340 w 1851660"/>
              <a:gd name="connsiteY5" fmla="*/ 1226820 h 2362200"/>
              <a:gd name="connsiteX0" fmla="*/ 815340 w 2518410"/>
              <a:gd name="connsiteY0" fmla="*/ 1226820 h 2362200"/>
              <a:gd name="connsiteX1" fmla="*/ 0 w 2518410"/>
              <a:gd name="connsiteY1" fmla="*/ 2362200 h 2362200"/>
              <a:gd name="connsiteX2" fmla="*/ 1851660 w 2518410"/>
              <a:gd name="connsiteY2" fmla="*/ 2362200 h 2362200"/>
              <a:gd name="connsiteX3" fmla="*/ 2518410 w 2518410"/>
              <a:gd name="connsiteY3" fmla="*/ 0 h 2362200"/>
              <a:gd name="connsiteX4" fmla="*/ 784860 w 2518410"/>
              <a:gd name="connsiteY4" fmla="*/ 0 h 2362200"/>
              <a:gd name="connsiteX5" fmla="*/ 815340 w 2518410"/>
              <a:gd name="connsiteY5" fmla="*/ 1226820 h 2362200"/>
              <a:gd name="connsiteX0" fmla="*/ 815340 w 2556510"/>
              <a:gd name="connsiteY0" fmla="*/ 1226820 h 2362200"/>
              <a:gd name="connsiteX1" fmla="*/ 0 w 2556510"/>
              <a:gd name="connsiteY1" fmla="*/ 2362200 h 2362200"/>
              <a:gd name="connsiteX2" fmla="*/ 2556510 w 2556510"/>
              <a:gd name="connsiteY2" fmla="*/ 2362200 h 2362200"/>
              <a:gd name="connsiteX3" fmla="*/ 2518410 w 2556510"/>
              <a:gd name="connsiteY3" fmla="*/ 0 h 2362200"/>
              <a:gd name="connsiteX4" fmla="*/ 784860 w 2556510"/>
              <a:gd name="connsiteY4" fmla="*/ 0 h 2362200"/>
              <a:gd name="connsiteX5" fmla="*/ 815340 w 2556510"/>
              <a:gd name="connsiteY5" fmla="*/ 1226820 h 2362200"/>
              <a:gd name="connsiteX0" fmla="*/ 815340 w 2518410"/>
              <a:gd name="connsiteY0" fmla="*/ 1226820 h 2362200"/>
              <a:gd name="connsiteX1" fmla="*/ 0 w 2518410"/>
              <a:gd name="connsiteY1" fmla="*/ 2362200 h 2362200"/>
              <a:gd name="connsiteX2" fmla="*/ 2508885 w 2518410"/>
              <a:gd name="connsiteY2" fmla="*/ 2362200 h 2362200"/>
              <a:gd name="connsiteX3" fmla="*/ 2518410 w 2518410"/>
              <a:gd name="connsiteY3" fmla="*/ 0 h 2362200"/>
              <a:gd name="connsiteX4" fmla="*/ 784860 w 2518410"/>
              <a:gd name="connsiteY4" fmla="*/ 0 h 2362200"/>
              <a:gd name="connsiteX5" fmla="*/ 815340 w 2518410"/>
              <a:gd name="connsiteY5" fmla="*/ 1226820 h 2362200"/>
              <a:gd name="connsiteX0" fmla="*/ 815340 w 2508885"/>
              <a:gd name="connsiteY0" fmla="*/ 1226820 h 2362200"/>
              <a:gd name="connsiteX1" fmla="*/ 0 w 2508885"/>
              <a:gd name="connsiteY1" fmla="*/ 2362200 h 2362200"/>
              <a:gd name="connsiteX2" fmla="*/ 2508885 w 2508885"/>
              <a:gd name="connsiteY2" fmla="*/ 2362200 h 2362200"/>
              <a:gd name="connsiteX3" fmla="*/ 2489835 w 2508885"/>
              <a:gd name="connsiteY3" fmla="*/ 0 h 2362200"/>
              <a:gd name="connsiteX4" fmla="*/ 784860 w 2508885"/>
              <a:gd name="connsiteY4" fmla="*/ 0 h 2362200"/>
              <a:gd name="connsiteX5" fmla="*/ 815340 w 2508885"/>
              <a:gd name="connsiteY5" fmla="*/ 1226820 h 2362200"/>
              <a:gd name="connsiteX0" fmla="*/ 815340 w 2489835"/>
              <a:gd name="connsiteY0" fmla="*/ 1226820 h 2362200"/>
              <a:gd name="connsiteX1" fmla="*/ 0 w 2489835"/>
              <a:gd name="connsiteY1" fmla="*/ 2362200 h 2362200"/>
              <a:gd name="connsiteX2" fmla="*/ 2480310 w 2489835"/>
              <a:gd name="connsiteY2" fmla="*/ 2362200 h 2362200"/>
              <a:gd name="connsiteX3" fmla="*/ 2489835 w 2489835"/>
              <a:gd name="connsiteY3" fmla="*/ 0 h 2362200"/>
              <a:gd name="connsiteX4" fmla="*/ 784860 w 2489835"/>
              <a:gd name="connsiteY4" fmla="*/ 0 h 2362200"/>
              <a:gd name="connsiteX5" fmla="*/ 815340 w 2489835"/>
              <a:gd name="connsiteY5" fmla="*/ 1226820 h 2362200"/>
              <a:gd name="connsiteX0" fmla="*/ 815340 w 2489835"/>
              <a:gd name="connsiteY0" fmla="*/ 1226820 h 2362200"/>
              <a:gd name="connsiteX1" fmla="*/ 0 w 2489835"/>
              <a:gd name="connsiteY1" fmla="*/ 2362200 h 2362200"/>
              <a:gd name="connsiteX2" fmla="*/ 2480310 w 2489835"/>
              <a:gd name="connsiteY2" fmla="*/ 2362200 h 2362200"/>
              <a:gd name="connsiteX3" fmla="*/ 2489835 w 2489835"/>
              <a:gd name="connsiteY3" fmla="*/ 0 h 2362200"/>
              <a:gd name="connsiteX4" fmla="*/ 784860 w 2489835"/>
              <a:gd name="connsiteY4" fmla="*/ 0 h 2362200"/>
              <a:gd name="connsiteX5" fmla="*/ 815340 w 2489835"/>
              <a:gd name="connsiteY5" fmla="*/ 1226820 h 236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9835" h="2362200">
                <a:moveTo>
                  <a:pt x="815340" y="1226820"/>
                </a:moveTo>
                <a:lnTo>
                  <a:pt x="0" y="2362200"/>
                </a:lnTo>
                <a:lnTo>
                  <a:pt x="2480310" y="2362200"/>
                </a:lnTo>
                <a:cubicBezTo>
                  <a:pt x="2483485" y="1574800"/>
                  <a:pt x="2467610" y="806450"/>
                  <a:pt x="2489835" y="0"/>
                </a:cubicBezTo>
                <a:lnTo>
                  <a:pt x="784860" y="0"/>
                </a:lnTo>
                <a:lnTo>
                  <a:pt x="815340" y="1226820"/>
                </a:lnTo>
                <a:close/>
              </a:path>
            </a:pathLst>
          </a:cu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Freeform: Shape 41">
            <a:extLst>
              <a:ext uri="{FF2B5EF4-FFF2-40B4-BE49-F238E27FC236}">
                <a16:creationId xmlns:a16="http://schemas.microsoft.com/office/drawing/2014/main" id="{1CC23E16-863C-D5C0-0260-0B09DAD777F0}"/>
              </a:ext>
            </a:extLst>
          </p:cNvPr>
          <p:cNvSpPr/>
          <p:nvPr/>
        </p:nvSpPr>
        <p:spPr bwMode="auto">
          <a:xfrm>
            <a:off x="3086100" y="1481138"/>
            <a:ext cx="1914525" cy="947737"/>
          </a:xfrm>
          <a:custGeom>
            <a:avLst/>
            <a:gdLst>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0 w 1914525"/>
              <a:gd name="connsiteY4" fmla="*/ 595312 h 947737"/>
              <a:gd name="connsiteX5" fmla="*/ 1243013 w 1914525"/>
              <a:gd name="connsiteY5" fmla="*/ 947737 h 947737"/>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0 w 1914525"/>
              <a:gd name="connsiteY4" fmla="*/ 538162 h 947737"/>
              <a:gd name="connsiteX5" fmla="*/ 1243013 w 1914525"/>
              <a:gd name="connsiteY5" fmla="*/ 947737 h 947737"/>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6350 w 1914525"/>
              <a:gd name="connsiteY4" fmla="*/ 512762 h 947737"/>
              <a:gd name="connsiteX5" fmla="*/ 1243013 w 1914525"/>
              <a:gd name="connsiteY5" fmla="*/ 947737 h 94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525" h="947737">
                <a:moveTo>
                  <a:pt x="1243013" y="947737"/>
                </a:moveTo>
                <a:lnTo>
                  <a:pt x="1914525" y="523875"/>
                </a:lnTo>
                <a:lnTo>
                  <a:pt x="1914525" y="0"/>
                </a:lnTo>
                <a:lnTo>
                  <a:pt x="0" y="0"/>
                </a:lnTo>
                <a:cubicBezTo>
                  <a:pt x="2117" y="170921"/>
                  <a:pt x="4233" y="341841"/>
                  <a:pt x="6350" y="512762"/>
                </a:cubicBezTo>
                <a:lnTo>
                  <a:pt x="1243013" y="947737"/>
                </a:lnTo>
                <a:close/>
              </a:path>
            </a:pathLst>
          </a:custGeom>
          <a:solidFill>
            <a:schemeClr val="accent4">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Evolving Spectrum of HER2 Expression in Breast Cancer</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Adapted from: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Tarrantino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Cancer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Discov</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2022;12:2026. </a:t>
            </a:r>
          </a:p>
        </p:txBody>
      </p:sp>
      <p:sp>
        <p:nvSpPr>
          <p:cNvPr id="2" name="TextBox 1">
            <a:extLst>
              <a:ext uri="{FF2B5EF4-FFF2-40B4-BE49-F238E27FC236}">
                <a16:creationId xmlns:a16="http://schemas.microsoft.com/office/drawing/2014/main" id="{7B867C57-A2CE-2EC9-EBB5-AEB294E9864D}"/>
              </a:ext>
            </a:extLst>
          </p:cNvPr>
          <p:cNvSpPr txBox="1"/>
          <p:nvPr/>
        </p:nvSpPr>
        <p:spPr bwMode="auto">
          <a:xfrm>
            <a:off x="3208727" y="1431086"/>
            <a:ext cx="166720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ERBB2-amplified</a:t>
            </a:r>
            <a:b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benefit from the therapeutic inhibition of the HER2 pathway</a:t>
            </a:r>
          </a:p>
        </p:txBody>
      </p:sp>
      <p:sp>
        <p:nvSpPr>
          <p:cNvPr id="4" name="TextBox 3">
            <a:extLst>
              <a:ext uri="{FF2B5EF4-FFF2-40B4-BE49-F238E27FC236}">
                <a16:creationId xmlns:a16="http://schemas.microsoft.com/office/drawing/2014/main" id="{131F9031-A287-5C1E-9092-E1E4FC55F072}"/>
              </a:ext>
            </a:extLst>
          </p:cNvPr>
          <p:cNvSpPr txBox="1"/>
          <p:nvPr/>
        </p:nvSpPr>
        <p:spPr bwMode="auto">
          <a:xfrm>
            <a:off x="8050809" y="1462851"/>
            <a:ext cx="158893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ERBB2 nonamplified</a:t>
            </a:r>
            <a:b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benefit from HER2 inhibition -Targetable with      novel ADCs</a:t>
            </a:r>
          </a:p>
        </p:txBody>
      </p:sp>
      <p:sp>
        <p:nvSpPr>
          <p:cNvPr id="6" name="Partial Circle 5">
            <a:extLst>
              <a:ext uri="{FF2B5EF4-FFF2-40B4-BE49-F238E27FC236}">
                <a16:creationId xmlns:a16="http://schemas.microsoft.com/office/drawing/2014/main" id="{FF6B9049-4B14-C84D-7153-182024AD31BA}"/>
              </a:ext>
            </a:extLst>
          </p:cNvPr>
          <p:cNvSpPr/>
          <p:nvPr/>
        </p:nvSpPr>
        <p:spPr bwMode="auto">
          <a:xfrm>
            <a:off x="4267200" y="2012910"/>
            <a:ext cx="1452563" cy="1452563"/>
          </a:xfrm>
          <a:prstGeom prst="pie">
            <a:avLst>
              <a:gd name="adj1" fmla="val 16212640"/>
              <a:gd name="adj2" fmla="val 1234478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Partial Circle 6">
            <a:extLst>
              <a:ext uri="{FF2B5EF4-FFF2-40B4-BE49-F238E27FC236}">
                <a16:creationId xmlns:a16="http://schemas.microsoft.com/office/drawing/2014/main" id="{7EE30582-1FBD-8E7A-72FE-6868A335C7F0}"/>
              </a:ext>
            </a:extLst>
          </p:cNvPr>
          <p:cNvSpPr/>
          <p:nvPr/>
        </p:nvSpPr>
        <p:spPr bwMode="auto">
          <a:xfrm>
            <a:off x="4267200" y="2012910"/>
            <a:ext cx="1452563" cy="1452563"/>
          </a:xfrm>
          <a:prstGeom prst="pie">
            <a:avLst>
              <a:gd name="adj1" fmla="val 12345307"/>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F1CE0E7E-721D-18EA-F646-5E1FA57F98F5}"/>
              </a:ext>
            </a:extLst>
          </p:cNvPr>
          <p:cNvSpPr txBox="1"/>
          <p:nvPr/>
        </p:nvSpPr>
        <p:spPr bwMode="auto">
          <a:xfrm>
            <a:off x="4231168" y="2089240"/>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9" name="TextBox 8">
            <a:extLst>
              <a:ext uri="{FF2B5EF4-FFF2-40B4-BE49-F238E27FC236}">
                <a16:creationId xmlns:a16="http://schemas.microsoft.com/office/drawing/2014/main" id="{7E997AB3-9F8B-B3AF-B7E4-55091245DE9D}"/>
              </a:ext>
            </a:extLst>
          </p:cNvPr>
          <p:cNvSpPr txBox="1"/>
          <p:nvPr/>
        </p:nvSpPr>
        <p:spPr bwMode="auto">
          <a:xfrm>
            <a:off x="4535968" y="2797192"/>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10" name="Partial Circle 9">
            <a:extLst>
              <a:ext uri="{FF2B5EF4-FFF2-40B4-BE49-F238E27FC236}">
                <a16:creationId xmlns:a16="http://schemas.microsoft.com/office/drawing/2014/main" id="{AB500E9F-6646-1F40-A56F-BB03A8F7D4BC}"/>
              </a:ext>
            </a:extLst>
          </p:cNvPr>
          <p:cNvSpPr/>
          <p:nvPr/>
        </p:nvSpPr>
        <p:spPr bwMode="auto">
          <a:xfrm>
            <a:off x="7112154" y="2012910"/>
            <a:ext cx="1452563" cy="1452563"/>
          </a:xfrm>
          <a:prstGeom prst="pie">
            <a:avLst>
              <a:gd name="adj1" fmla="val 7471267"/>
              <a:gd name="adj2" fmla="val 1234478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Partial Circle 10">
            <a:extLst>
              <a:ext uri="{FF2B5EF4-FFF2-40B4-BE49-F238E27FC236}">
                <a16:creationId xmlns:a16="http://schemas.microsoft.com/office/drawing/2014/main" id="{F1CDF0EC-2283-ABAB-CD34-FE8A8D516931}"/>
              </a:ext>
            </a:extLst>
          </p:cNvPr>
          <p:cNvSpPr/>
          <p:nvPr/>
        </p:nvSpPr>
        <p:spPr bwMode="auto">
          <a:xfrm>
            <a:off x="7112154" y="2012910"/>
            <a:ext cx="1452563" cy="1452563"/>
          </a:xfrm>
          <a:prstGeom prst="pie">
            <a:avLst>
              <a:gd name="adj1" fmla="val 12345307"/>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2A021FB1-EFA9-A72F-E496-4A98B18D9FFB}"/>
              </a:ext>
            </a:extLst>
          </p:cNvPr>
          <p:cNvSpPr txBox="1"/>
          <p:nvPr/>
        </p:nvSpPr>
        <p:spPr bwMode="auto">
          <a:xfrm>
            <a:off x="7076122" y="2089240"/>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13" name="TextBox 12">
            <a:extLst>
              <a:ext uri="{FF2B5EF4-FFF2-40B4-BE49-F238E27FC236}">
                <a16:creationId xmlns:a16="http://schemas.microsoft.com/office/drawing/2014/main" id="{D4E884B5-6247-94C6-584D-8529C8C2BB20}"/>
              </a:ext>
            </a:extLst>
          </p:cNvPr>
          <p:cNvSpPr txBox="1"/>
          <p:nvPr/>
        </p:nvSpPr>
        <p:spPr bwMode="auto">
          <a:xfrm>
            <a:off x="7076434" y="2669872"/>
            <a:ext cx="762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HER2-0</a:t>
            </a:r>
          </a:p>
        </p:txBody>
      </p:sp>
      <p:sp>
        <p:nvSpPr>
          <p:cNvPr id="18" name="Partial Circle 17">
            <a:extLst>
              <a:ext uri="{FF2B5EF4-FFF2-40B4-BE49-F238E27FC236}">
                <a16:creationId xmlns:a16="http://schemas.microsoft.com/office/drawing/2014/main" id="{B688B170-8155-F4A6-E865-2BD1E65E8879}"/>
              </a:ext>
            </a:extLst>
          </p:cNvPr>
          <p:cNvSpPr/>
          <p:nvPr/>
        </p:nvSpPr>
        <p:spPr bwMode="auto">
          <a:xfrm>
            <a:off x="7112153" y="2012910"/>
            <a:ext cx="1452563" cy="1452563"/>
          </a:xfrm>
          <a:prstGeom prst="pie">
            <a:avLst>
              <a:gd name="adj1" fmla="val 16213459"/>
              <a:gd name="adj2" fmla="val 7477549"/>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38D71873-5677-2A18-A1D4-354D60B21CB8}"/>
              </a:ext>
            </a:extLst>
          </p:cNvPr>
          <p:cNvSpPr txBox="1"/>
          <p:nvPr/>
        </p:nvSpPr>
        <p:spPr bwMode="auto">
          <a:xfrm>
            <a:off x="7127561" y="3571193"/>
            <a:ext cx="152463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DESTINY-Breast04 Trial</a:t>
            </a:r>
          </a:p>
        </p:txBody>
      </p:sp>
      <p:sp>
        <p:nvSpPr>
          <p:cNvPr id="20" name="Freeform: Shape 19">
            <a:extLst>
              <a:ext uri="{FF2B5EF4-FFF2-40B4-BE49-F238E27FC236}">
                <a16:creationId xmlns:a16="http://schemas.microsoft.com/office/drawing/2014/main" id="{837F41B4-BE33-65E0-3FB2-6753335CE783}"/>
              </a:ext>
            </a:extLst>
          </p:cNvPr>
          <p:cNvSpPr/>
          <p:nvPr/>
        </p:nvSpPr>
        <p:spPr bwMode="auto">
          <a:xfrm>
            <a:off x="7804997" y="2537730"/>
            <a:ext cx="847198" cy="1033463"/>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Lst>
            <a:ahLst/>
            <a:cxnLst>
              <a:cxn ang="0">
                <a:pos x="connsiteX0" y="connsiteY0"/>
              </a:cxn>
              <a:cxn ang="0">
                <a:pos x="connsiteX1" y="connsiteY1"/>
              </a:cxn>
            </a:cxnLst>
            <a:rect l="l" t="t" r="r" b="b"/>
            <a:pathLst>
              <a:path w="847198" h="1033463">
                <a:moveTo>
                  <a:pt x="828675" y="0"/>
                </a:moveTo>
                <a:cubicBezTo>
                  <a:pt x="923925" y="501650"/>
                  <a:pt x="652462" y="993775"/>
                  <a:pt x="0" y="1033463"/>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A6D357E8-13B0-95D1-2457-1F6EDC9D4D96}"/>
              </a:ext>
            </a:extLst>
          </p:cNvPr>
          <p:cNvSpPr txBox="1"/>
          <p:nvPr/>
        </p:nvSpPr>
        <p:spPr bwMode="auto">
          <a:xfrm>
            <a:off x="7769277" y="2669872"/>
            <a:ext cx="8829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cxnSp>
        <p:nvCxnSpPr>
          <p:cNvPr id="50" name="Straight Connector 49">
            <a:extLst>
              <a:ext uri="{FF2B5EF4-FFF2-40B4-BE49-F238E27FC236}">
                <a16:creationId xmlns:a16="http://schemas.microsoft.com/office/drawing/2014/main" id="{EF7F0694-C6FB-6458-64D5-4ECC67B13BA3}"/>
              </a:ext>
            </a:extLst>
          </p:cNvPr>
          <p:cNvCxnSpPr>
            <a:cxnSpLocks/>
          </p:cNvCxnSpPr>
          <p:nvPr/>
        </p:nvCxnSpPr>
        <p:spPr bwMode="auto">
          <a:xfrm>
            <a:off x="6103620" y="1409700"/>
            <a:ext cx="0" cy="4759325"/>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01829DF-B6AD-6FAB-3691-39BCED6E99D5}"/>
              </a:ext>
            </a:extLst>
          </p:cNvPr>
          <p:cNvCxnSpPr>
            <a:cxnSpLocks/>
          </p:cNvCxnSpPr>
          <p:nvPr/>
        </p:nvCxnSpPr>
        <p:spPr bwMode="auto">
          <a:xfrm>
            <a:off x="3086100" y="3867221"/>
            <a:ext cx="6444614" cy="0"/>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sp>
        <p:nvSpPr>
          <p:cNvPr id="44" name="Freeform: Shape 43">
            <a:extLst>
              <a:ext uri="{FF2B5EF4-FFF2-40B4-BE49-F238E27FC236}">
                <a16:creationId xmlns:a16="http://schemas.microsoft.com/office/drawing/2014/main" id="{DD1B371B-2597-D2AB-3472-06CAD49456BC}"/>
              </a:ext>
            </a:extLst>
          </p:cNvPr>
          <p:cNvSpPr/>
          <p:nvPr/>
        </p:nvSpPr>
        <p:spPr bwMode="auto">
          <a:xfrm rot="13215540">
            <a:off x="5875336" y="2629058"/>
            <a:ext cx="513810" cy="33418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A96FBE1-83BE-27C4-4D6E-4DF892ECD0A6}"/>
              </a:ext>
            </a:extLst>
          </p:cNvPr>
          <p:cNvSpPr txBox="1"/>
          <p:nvPr/>
        </p:nvSpPr>
        <p:spPr bwMode="auto">
          <a:xfrm>
            <a:off x="2678432" y="2303848"/>
            <a:ext cx="152463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DESTINY-Breast01 Trial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7F8DE37-F8AA-FECC-73C4-88DF0C5BAEE5}"/>
              </a:ext>
            </a:extLst>
          </p:cNvPr>
          <p:cNvSpPr>
            <a:spLocks noGrp="1"/>
          </p:cNvSpPr>
          <p:nvPr>
            <p:ph type="title"/>
          </p:nvPr>
        </p:nvSpPr>
        <p:spPr>
          <a:xfrm>
            <a:off x="609759" y="238127"/>
            <a:ext cx="10872444" cy="1103313"/>
          </a:xfrm>
        </p:spPr>
        <p:txBody>
          <a:bodyPr/>
          <a:lstStyle/>
          <a:p>
            <a:r>
              <a:rPr lang="en-US" dirty="0"/>
              <a:t>Classification of HER2 in Breast Cancer</a:t>
            </a:r>
          </a:p>
        </p:txBody>
      </p:sp>
      <p:sp>
        <p:nvSpPr>
          <p:cNvPr id="3" name="Rectangle 2">
            <a:extLst>
              <a:ext uri="{FF2B5EF4-FFF2-40B4-BE49-F238E27FC236}">
                <a16:creationId xmlns:a16="http://schemas.microsoft.com/office/drawing/2014/main" id="{7A8D018C-9FF1-6B16-1F0B-C76893413B5F}"/>
              </a:ext>
            </a:extLst>
          </p:cNvPr>
          <p:cNvSpPr/>
          <p:nvPr/>
        </p:nvSpPr>
        <p:spPr>
          <a:xfrm>
            <a:off x="612002" y="5036011"/>
            <a:ext cx="10448933" cy="11033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Left Arrow 10">
            <a:extLst>
              <a:ext uri="{FF2B5EF4-FFF2-40B4-BE49-F238E27FC236}">
                <a16:creationId xmlns:a16="http://schemas.microsoft.com/office/drawing/2014/main" id="{6D1502A2-D7D3-E8AF-5C9F-CAF65CD516A3}"/>
              </a:ext>
            </a:extLst>
          </p:cNvPr>
          <p:cNvSpPr/>
          <p:nvPr/>
        </p:nvSpPr>
        <p:spPr>
          <a:xfrm>
            <a:off x="612000" y="5579902"/>
            <a:ext cx="7967555" cy="834825"/>
          </a:xfrm>
          <a:prstGeom prst="leftArrow">
            <a:avLst/>
          </a:prstGeom>
          <a:gradFill flip="none" rotWithShape="1">
            <a:gsLst>
              <a:gs pos="50000">
                <a:schemeClr val="accent5">
                  <a:lumMod val="60000"/>
                  <a:lumOff val="40000"/>
                </a:schemeClr>
              </a:gs>
              <a:gs pos="0">
                <a:schemeClr val="accent5">
                  <a:lumMod val="20000"/>
                  <a:lumOff val="80000"/>
                </a:schemeClr>
              </a:gs>
              <a:gs pos="100000">
                <a:schemeClr val="accent5"/>
              </a:gs>
            </a:gsLst>
            <a:lin ang="0" scaled="1"/>
            <a:tileRect/>
          </a:gra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HER2-: No approved anti-HER2 agent between 2000 and 2021</a:t>
            </a:r>
          </a:p>
        </p:txBody>
      </p:sp>
      <p:sp>
        <p:nvSpPr>
          <p:cNvPr id="5" name="Right Arrow 9">
            <a:extLst>
              <a:ext uri="{FF2B5EF4-FFF2-40B4-BE49-F238E27FC236}">
                <a16:creationId xmlns:a16="http://schemas.microsoft.com/office/drawing/2014/main" id="{A6D57B38-8653-0A74-F979-33AEBCFE8DBB}"/>
              </a:ext>
            </a:extLst>
          </p:cNvPr>
          <p:cNvSpPr/>
          <p:nvPr/>
        </p:nvSpPr>
        <p:spPr>
          <a:xfrm>
            <a:off x="8582222" y="5579903"/>
            <a:ext cx="2470363" cy="834824"/>
          </a:xfrm>
          <a:prstGeom prst="rightArrow">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a:ea typeface="+mn-ea"/>
                <a:cs typeface="+mn-cs"/>
              </a:rPr>
              <a:t>HER2+ </a:t>
            </a:r>
          </a:p>
        </p:txBody>
      </p:sp>
      <p:pic>
        <p:nvPicPr>
          <p:cNvPr id="6" name="Picture 2" descr="Fig. 5">
            <a:extLst>
              <a:ext uri="{FF2B5EF4-FFF2-40B4-BE49-F238E27FC236}">
                <a16:creationId xmlns:a16="http://schemas.microsoft.com/office/drawing/2014/main" id="{2350CB7D-7049-9902-D2D9-17DDB69A4C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5753"/>
          <a:stretch/>
        </p:blipFill>
        <p:spPr bwMode="auto">
          <a:xfrm>
            <a:off x="765303" y="1193821"/>
            <a:ext cx="10423396" cy="164983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F731F8D-D67B-8BA9-FB5A-1B599840D194}"/>
              </a:ext>
            </a:extLst>
          </p:cNvPr>
          <p:cNvSpPr txBox="1"/>
          <p:nvPr/>
        </p:nvSpPr>
        <p:spPr bwMode="auto">
          <a:xfrm>
            <a:off x="1370612" y="3992130"/>
            <a:ext cx="1244600"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Score 0</a:t>
            </a:r>
          </a:p>
        </p:txBody>
      </p:sp>
      <p:sp>
        <p:nvSpPr>
          <p:cNvPr id="8" name="TextBox 7">
            <a:extLst>
              <a:ext uri="{FF2B5EF4-FFF2-40B4-BE49-F238E27FC236}">
                <a16:creationId xmlns:a16="http://schemas.microsoft.com/office/drawing/2014/main" id="{4D2C41DF-56DB-7B22-4E13-DC806370BCFE}"/>
              </a:ext>
            </a:extLst>
          </p:cNvPr>
          <p:cNvSpPr txBox="1"/>
          <p:nvPr/>
        </p:nvSpPr>
        <p:spPr bwMode="auto">
          <a:xfrm>
            <a:off x="3973477" y="3953882"/>
            <a:ext cx="1244600"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Score 1+</a:t>
            </a:r>
          </a:p>
        </p:txBody>
      </p:sp>
      <p:sp>
        <p:nvSpPr>
          <p:cNvPr id="9" name="TextBox 8">
            <a:extLst>
              <a:ext uri="{FF2B5EF4-FFF2-40B4-BE49-F238E27FC236}">
                <a16:creationId xmlns:a16="http://schemas.microsoft.com/office/drawing/2014/main" id="{28E13293-7F9F-BCF5-0CD3-ED0A01F4CCCA}"/>
              </a:ext>
            </a:extLst>
          </p:cNvPr>
          <p:cNvSpPr txBox="1"/>
          <p:nvPr/>
        </p:nvSpPr>
        <p:spPr bwMode="auto">
          <a:xfrm>
            <a:off x="6546135" y="3937552"/>
            <a:ext cx="1244600"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Score 2+</a:t>
            </a:r>
          </a:p>
        </p:txBody>
      </p:sp>
      <p:sp>
        <p:nvSpPr>
          <p:cNvPr id="10" name="TextBox 9">
            <a:extLst>
              <a:ext uri="{FF2B5EF4-FFF2-40B4-BE49-F238E27FC236}">
                <a16:creationId xmlns:a16="http://schemas.microsoft.com/office/drawing/2014/main" id="{9ED0014C-4B5D-AC72-B538-91773A04AF3B}"/>
              </a:ext>
            </a:extLst>
          </p:cNvPr>
          <p:cNvSpPr txBox="1"/>
          <p:nvPr/>
        </p:nvSpPr>
        <p:spPr bwMode="auto">
          <a:xfrm>
            <a:off x="9232830" y="3927678"/>
            <a:ext cx="1244600"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Score 3+</a:t>
            </a:r>
          </a:p>
        </p:txBody>
      </p:sp>
      <p:sp>
        <p:nvSpPr>
          <p:cNvPr id="11" name="Oval 10">
            <a:extLst>
              <a:ext uri="{FF2B5EF4-FFF2-40B4-BE49-F238E27FC236}">
                <a16:creationId xmlns:a16="http://schemas.microsoft.com/office/drawing/2014/main" id="{F501C27B-0387-CC60-E009-D9A53FE05FCE}"/>
              </a:ext>
            </a:extLst>
          </p:cNvPr>
          <p:cNvSpPr/>
          <p:nvPr/>
        </p:nvSpPr>
        <p:spPr bwMode="auto">
          <a:xfrm>
            <a:off x="6832600" y="4496025"/>
            <a:ext cx="685800" cy="545393"/>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BE17A9E8-6987-6944-584E-7EA841C69ABB}"/>
              </a:ext>
            </a:extLst>
          </p:cNvPr>
          <p:cNvCxnSpPr/>
          <p:nvPr/>
        </p:nvCxnSpPr>
        <p:spPr bwMode="auto">
          <a:xfrm>
            <a:off x="5884472" y="5097752"/>
            <a:ext cx="2383228" cy="0"/>
          </a:xfrm>
          <a:prstGeom prst="line">
            <a:avLst/>
          </a:prstGeom>
          <a:noFill/>
          <a:ln w="28575" cap="flat" cmpd="sng" algn="ctr">
            <a:solidFill>
              <a:schemeClr val="bg2"/>
            </a:solidFill>
            <a:prstDash val="solid"/>
            <a:round/>
            <a:headEnd type="none" w="med" len="med"/>
            <a:tailEnd type="none" w="med" len="med"/>
          </a:ln>
          <a:effectLst/>
        </p:spPr>
      </p:cxnSp>
      <p:sp>
        <p:nvSpPr>
          <p:cNvPr id="13" name="Oval 12">
            <a:extLst>
              <a:ext uri="{FF2B5EF4-FFF2-40B4-BE49-F238E27FC236}">
                <a16:creationId xmlns:a16="http://schemas.microsoft.com/office/drawing/2014/main" id="{F4199394-F669-A843-B526-61332840CED7}"/>
              </a:ext>
            </a:extLst>
          </p:cNvPr>
          <p:cNvSpPr/>
          <p:nvPr/>
        </p:nvSpPr>
        <p:spPr bwMode="auto">
          <a:xfrm>
            <a:off x="5429073" y="5160104"/>
            <a:ext cx="685800" cy="545393"/>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Oval 13">
            <a:extLst>
              <a:ext uri="{FF2B5EF4-FFF2-40B4-BE49-F238E27FC236}">
                <a16:creationId xmlns:a16="http://schemas.microsoft.com/office/drawing/2014/main" id="{9E0DBA22-44BE-BBB3-C996-37C32CC4F9D6}"/>
              </a:ext>
            </a:extLst>
          </p:cNvPr>
          <p:cNvSpPr/>
          <p:nvPr/>
        </p:nvSpPr>
        <p:spPr bwMode="auto">
          <a:xfrm>
            <a:off x="6882064" y="5185204"/>
            <a:ext cx="685800" cy="545393"/>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2E73BA79-7397-3AEC-A998-3E6C9B788731}"/>
              </a:ext>
            </a:extLst>
          </p:cNvPr>
          <p:cNvSpPr/>
          <p:nvPr/>
        </p:nvSpPr>
        <p:spPr bwMode="auto">
          <a:xfrm>
            <a:off x="8181503" y="5185204"/>
            <a:ext cx="685800" cy="545393"/>
          </a:xfrm>
          <a:prstGeom prst="ellipse">
            <a:avLst/>
          </a:prstGeom>
          <a:solidFill>
            <a:schemeClr val="tx1"/>
          </a:solidFill>
          <a:ln w="28575">
            <a:solidFill>
              <a:schemeClr val="bg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8E2FBD9F-92A7-8BBB-011D-47DB90B57E61}"/>
              </a:ext>
            </a:extLst>
          </p:cNvPr>
          <p:cNvSpPr txBox="1"/>
          <p:nvPr/>
        </p:nvSpPr>
        <p:spPr bwMode="auto">
          <a:xfrm>
            <a:off x="7843129" y="5241632"/>
            <a:ext cx="1244600"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Amp</a:t>
            </a:r>
          </a:p>
        </p:txBody>
      </p:sp>
      <p:sp>
        <p:nvSpPr>
          <p:cNvPr id="17" name="TextBox 16">
            <a:extLst>
              <a:ext uri="{FF2B5EF4-FFF2-40B4-BE49-F238E27FC236}">
                <a16:creationId xmlns:a16="http://schemas.microsoft.com/office/drawing/2014/main" id="{CBAFD114-ECF4-A0EE-389B-FC8E8837F179}"/>
              </a:ext>
            </a:extLst>
          </p:cNvPr>
          <p:cNvSpPr txBox="1"/>
          <p:nvPr/>
        </p:nvSpPr>
        <p:spPr bwMode="auto">
          <a:xfrm>
            <a:off x="6636101" y="5266879"/>
            <a:ext cx="1244600"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Equivocal</a:t>
            </a:r>
          </a:p>
        </p:txBody>
      </p:sp>
      <p:sp>
        <p:nvSpPr>
          <p:cNvPr id="18" name="TextBox 17">
            <a:extLst>
              <a:ext uri="{FF2B5EF4-FFF2-40B4-BE49-F238E27FC236}">
                <a16:creationId xmlns:a16="http://schemas.microsoft.com/office/drawing/2014/main" id="{BCF83BB2-96E3-A05B-2F88-540CF660DBC9}"/>
              </a:ext>
            </a:extLst>
          </p:cNvPr>
          <p:cNvSpPr txBox="1"/>
          <p:nvPr/>
        </p:nvSpPr>
        <p:spPr bwMode="auto">
          <a:xfrm>
            <a:off x="5116236" y="5241632"/>
            <a:ext cx="1244600"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Amp</a:t>
            </a:r>
          </a:p>
        </p:txBody>
      </p:sp>
      <p:sp>
        <p:nvSpPr>
          <p:cNvPr id="19" name="TextBox 18">
            <a:extLst>
              <a:ext uri="{FF2B5EF4-FFF2-40B4-BE49-F238E27FC236}">
                <a16:creationId xmlns:a16="http://schemas.microsoft.com/office/drawing/2014/main" id="{6B0F9D9A-EE28-9E69-FF78-CD8719FA89BE}"/>
              </a:ext>
            </a:extLst>
          </p:cNvPr>
          <p:cNvSpPr txBox="1"/>
          <p:nvPr/>
        </p:nvSpPr>
        <p:spPr bwMode="auto">
          <a:xfrm>
            <a:off x="6537746" y="4563766"/>
            <a:ext cx="1244600"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a:t>
            </a:r>
          </a:p>
        </p:txBody>
      </p:sp>
      <p:sp>
        <p:nvSpPr>
          <p:cNvPr id="20" name="Flowchart: Alternate Process 19">
            <a:extLst>
              <a:ext uri="{FF2B5EF4-FFF2-40B4-BE49-F238E27FC236}">
                <a16:creationId xmlns:a16="http://schemas.microsoft.com/office/drawing/2014/main" id="{499BD062-F48F-E722-575C-7FA614A6F066}"/>
              </a:ext>
            </a:extLst>
          </p:cNvPr>
          <p:cNvSpPr/>
          <p:nvPr/>
        </p:nvSpPr>
        <p:spPr>
          <a:xfrm>
            <a:off x="3373821" y="1193820"/>
            <a:ext cx="5205735" cy="3400819"/>
          </a:xfrm>
          <a:prstGeom prst="flowChartAlternateProcess">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455560"/>
              </a:solidFill>
              <a:effectLst/>
              <a:uLnTx/>
              <a:uFillTx/>
              <a:latin typeface="Calibri"/>
              <a:ea typeface="+mn-ea"/>
              <a:cs typeface="+mn-cs"/>
            </a:endParaRPr>
          </a:p>
        </p:txBody>
      </p:sp>
      <p:sp>
        <p:nvSpPr>
          <p:cNvPr id="21" name="Text Box 11">
            <a:extLst>
              <a:ext uri="{FF2B5EF4-FFF2-40B4-BE49-F238E27FC236}">
                <a16:creationId xmlns:a16="http://schemas.microsoft.com/office/drawing/2014/main" id="{4F075EC7-B159-8702-AF9A-C2D7FAD26363}"/>
              </a:ext>
            </a:extLst>
          </p:cNvPr>
          <p:cNvSpPr txBox="1">
            <a:spLocks noChangeArrowheads="1"/>
          </p:cNvSpPr>
          <p:nvPr/>
        </p:nvSpPr>
        <p:spPr bwMode="auto">
          <a:xfrm>
            <a:off x="414339" y="640206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Marchiò</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Semin Cancer Biol. 2021:72:123. </a:t>
            </a:r>
            <a:r>
              <a:rPr lang="en-US" altLang="en-US" sz="1200" b="0" dirty="0">
                <a:solidFill>
                  <a:schemeClr val="bg2"/>
                </a:solidFill>
                <a:latin typeface="Calibri" panose="020F0502020204030204" pitchFamily="34" charset="0"/>
              </a:rPr>
              <a:t>Wolff. JCO. 2023;41:3867.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68D33D0D-812F-AE16-1AB9-7369D1594E63}"/>
              </a:ext>
            </a:extLst>
          </p:cNvPr>
          <p:cNvSpPr txBox="1"/>
          <p:nvPr/>
        </p:nvSpPr>
        <p:spPr bwMode="auto">
          <a:xfrm>
            <a:off x="765303" y="2849958"/>
            <a:ext cx="2549719" cy="1131079"/>
          </a:xfrm>
          <a:prstGeom prst="rect">
            <a:avLst/>
          </a:prstGeom>
          <a:solidFill>
            <a:srgbClr val="FDB338">
              <a:alpha val="50196"/>
            </a:srgb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staining observed </a:t>
            </a:r>
            <a:r>
              <a:rPr kumimoji="0" lang="en-US" sz="15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p>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500" dirty="0">
                <a:solidFill>
                  <a:srgbClr val="000000"/>
                </a:solidFill>
                <a:latin typeface="Calibri" panose="020F0502020204030204" pitchFamily="34" charset="0"/>
              </a:rPr>
              <a:t>Incomplete and f</a:t>
            </a:r>
            <a:r>
              <a:rPr kumimoji="0" lang="en-US" sz="15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aint</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/barely perceptible membrane staining in ≤10% tumor cells</a:t>
            </a:r>
          </a:p>
        </p:txBody>
      </p:sp>
      <p:sp>
        <p:nvSpPr>
          <p:cNvPr id="23" name="TextBox 22">
            <a:extLst>
              <a:ext uri="{FF2B5EF4-FFF2-40B4-BE49-F238E27FC236}">
                <a16:creationId xmlns:a16="http://schemas.microsoft.com/office/drawing/2014/main" id="{98F76D9B-105C-3D1F-C7C8-F86EB62A80C3}"/>
              </a:ext>
            </a:extLst>
          </p:cNvPr>
          <p:cNvSpPr txBox="1"/>
          <p:nvPr/>
        </p:nvSpPr>
        <p:spPr bwMode="auto">
          <a:xfrm>
            <a:off x="3399645" y="2855398"/>
            <a:ext cx="2523895" cy="1138773"/>
          </a:xfrm>
          <a:prstGeom prst="rect">
            <a:avLst/>
          </a:prstGeom>
          <a:solidFill>
            <a:srgbClr val="FDB338">
              <a:alpha val="74902"/>
            </a:srgb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Incomplete membrane staining that is faint/barely perceptible and in &gt;10% tumor cells</a:t>
            </a:r>
          </a:p>
        </p:txBody>
      </p:sp>
      <p:sp>
        <p:nvSpPr>
          <p:cNvPr id="24" name="TextBox 23">
            <a:extLst>
              <a:ext uri="{FF2B5EF4-FFF2-40B4-BE49-F238E27FC236}">
                <a16:creationId xmlns:a16="http://schemas.microsoft.com/office/drawing/2014/main" id="{2D3999B2-3B39-63D8-0181-188D5C1AA5CD}"/>
              </a:ext>
            </a:extLst>
          </p:cNvPr>
          <p:cNvSpPr txBox="1"/>
          <p:nvPr/>
        </p:nvSpPr>
        <p:spPr bwMode="auto">
          <a:xfrm>
            <a:off x="6033996" y="2860837"/>
            <a:ext cx="2523895" cy="1138773"/>
          </a:xfrm>
          <a:prstGeom prst="rect">
            <a:avLst/>
          </a:prstGeom>
          <a:solidFill>
            <a:srgbClr val="FDB338"/>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Weak to moderate complete membrane staining observed in &gt;10% of tumor cells</a:t>
            </a:r>
          </a:p>
        </p:txBody>
      </p:sp>
      <p:sp>
        <p:nvSpPr>
          <p:cNvPr id="27" name="TextBox 26">
            <a:extLst>
              <a:ext uri="{FF2B5EF4-FFF2-40B4-BE49-F238E27FC236}">
                <a16:creationId xmlns:a16="http://schemas.microsoft.com/office/drawing/2014/main" id="{27C477E8-4E58-4A88-2672-D0E2076E173F}"/>
              </a:ext>
            </a:extLst>
          </p:cNvPr>
          <p:cNvSpPr txBox="1"/>
          <p:nvPr/>
        </p:nvSpPr>
        <p:spPr bwMode="auto">
          <a:xfrm>
            <a:off x="8695106" y="2862323"/>
            <a:ext cx="2523895" cy="1138773"/>
          </a:xfrm>
          <a:prstGeom prst="rect">
            <a:avLst/>
          </a:prstGeom>
          <a:solidFill>
            <a:srgbClr val="015873"/>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Circumferential membrane staining; complete; intense; in &gt;10% of tumor cells</a:t>
            </a:r>
          </a:p>
        </p:txBody>
      </p:sp>
    </p:spTree>
    <p:extLst>
      <p:ext uri="{BB962C8B-B14F-4D97-AF65-F5344CB8AC3E}">
        <p14:creationId xmlns:p14="http://schemas.microsoft.com/office/powerpoint/2010/main" val="399956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6A9957B9-ECA4-42EC-8717-29CE286F13F0}"/>
              </a:ext>
            </a:extLst>
          </p:cNvPr>
          <p:cNvSpPr>
            <a:spLocks noGrp="1"/>
          </p:cNvSpPr>
          <p:nvPr>
            <p:ph type="title"/>
          </p:nvPr>
        </p:nvSpPr>
        <p:spPr>
          <a:xfrm>
            <a:off x="609759" y="238127"/>
            <a:ext cx="10872444" cy="1103313"/>
          </a:xfrm>
        </p:spPr>
        <p:txBody>
          <a:bodyPr/>
          <a:lstStyle/>
          <a:p>
            <a:r>
              <a:rPr lang="en-US" dirty="0"/>
              <a:t>ASCO/CAP Guidelines for HER2 Classification</a:t>
            </a:r>
          </a:p>
        </p:txBody>
      </p:sp>
      <p:sp>
        <p:nvSpPr>
          <p:cNvPr id="5" name="Text Box 11">
            <a:extLst>
              <a:ext uri="{FF2B5EF4-FFF2-40B4-BE49-F238E27FC236}">
                <a16:creationId xmlns:a16="http://schemas.microsoft.com/office/drawing/2014/main" id="{14A66A8E-ECA9-3682-0149-6DDD3C6A1209}"/>
              </a:ext>
            </a:extLst>
          </p:cNvPr>
          <p:cNvSpPr txBox="1">
            <a:spLocks noChangeArrowheads="1"/>
          </p:cNvSpPr>
          <p:nvPr/>
        </p:nvSpPr>
        <p:spPr bwMode="auto">
          <a:xfrm>
            <a:off x="414340" y="6212205"/>
            <a:ext cx="8968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100" b="0">
                <a:solidFill>
                  <a:schemeClr val="bg2"/>
                </a:solidFill>
                <a:latin typeface="Calibri" panose="020F0502020204030204" pitchFamily="34" charset="0"/>
              </a:rPr>
              <a:t>health</a:t>
            </a:r>
            <a:r>
              <a:rPr lang="en-US" altLang="en-US" sz="1100" b="0" dirty="0">
                <a:solidFill>
                  <a:schemeClr val="bg2"/>
                </a:solidFill>
                <a:latin typeface="Calibri" panose="020F0502020204030204" pitchFamily="34" charset="0"/>
              </a:rPr>
              <a:t>.ucdavis.edu/blog/lab-best-practice/current-challenges-for-her2-immunohistochemistry-testing-in-diagnostic-pathology/2019/05. Wolff. JCO. 2023;41:3867. </a:t>
            </a: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Image from Nitta. Diagn Pathol 2012;7:60. Licensed under </a:t>
            </a: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3"/>
              </a:rPr>
              <a:t>Creative Commons Attribution 3.0 Unported License (CC BY 3.0)</a:t>
            </a: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endParaRPr lang="en-US" altLang="en-US" sz="1100" b="0" dirty="0">
              <a:solidFill>
                <a:schemeClr val="bg2"/>
              </a:solidFill>
              <a:latin typeface="Calibri" panose="020F0502020204030204" pitchFamily="34" charset="0"/>
            </a:endParaRPr>
          </a:p>
        </p:txBody>
      </p:sp>
      <p:graphicFrame>
        <p:nvGraphicFramePr>
          <p:cNvPr id="6" name="Table 10">
            <a:extLst>
              <a:ext uri="{FF2B5EF4-FFF2-40B4-BE49-F238E27FC236}">
                <a16:creationId xmlns:a16="http://schemas.microsoft.com/office/drawing/2014/main" id="{C633ED30-9F18-8AA5-3A8C-3DBA68543353}"/>
              </a:ext>
            </a:extLst>
          </p:cNvPr>
          <p:cNvGraphicFramePr>
            <a:graphicFrameLocks noGrp="1"/>
          </p:cNvGraphicFramePr>
          <p:nvPr>
            <p:extLst>
              <p:ext uri="{D42A27DB-BD31-4B8C-83A1-F6EECF244321}">
                <p14:modId xmlns:p14="http://schemas.microsoft.com/office/powerpoint/2010/main" val="3440642151"/>
              </p:ext>
            </p:extLst>
          </p:nvPr>
        </p:nvGraphicFramePr>
        <p:xfrm>
          <a:off x="396938" y="1143001"/>
          <a:ext cx="11401425" cy="5043885"/>
        </p:xfrm>
        <a:graphic>
          <a:graphicData uri="http://schemas.openxmlformats.org/drawingml/2006/table">
            <a:tbl>
              <a:tblPr firstRow="1" bandRow="1">
                <a:tableStyleId>{93296810-A885-4BE3-A3E7-6D5BEEA58F35}</a:tableStyleId>
              </a:tblPr>
              <a:tblGrid>
                <a:gridCol w="3800475">
                  <a:extLst>
                    <a:ext uri="{9D8B030D-6E8A-4147-A177-3AD203B41FA5}">
                      <a16:colId xmlns:a16="http://schemas.microsoft.com/office/drawing/2014/main" val="4193958663"/>
                    </a:ext>
                  </a:extLst>
                </a:gridCol>
                <a:gridCol w="3800475">
                  <a:extLst>
                    <a:ext uri="{9D8B030D-6E8A-4147-A177-3AD203B41FA5}">
                      <a16:colId xmlns:a16="http://schemas.microsoft.com/office/drawing/2014/main" val="3022849730"/>
                    </a:ext>
                  </a:extLst>
                </a:gridCol>
                <a:gridCol w="3800475">
                  <a:extLst>
                    <a:ext uri="{9D8B030D-6E8A-4147-A177-3AD203B41FA5}">
                      <a16:colId xmlns:a16="http://schemas.microsoft.com/office/drawing/2014/main" val="21261011"/>
                    </a:ext>
                  </a:extLst>
                </a:gridCol>
              </a:tblGrid>
              <a:tr h="372401">
                <a:tc>
                  <a:txBody>
                    <a:bodyPr/>
                    <a:lstStyle/>
                    <a:p>
                      <a:r>
                        <a:rPr lang="en-US" dirty="0"/>
                        <a:t>Immunohistochemistry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r>
                        <a:rPr lang="en-US" dirty="0"/>
                        <a:t>Interpretation</a:t>
                      </a:r>
                    </a:p>
                  </a:txBody>
                  <a:tcPr anchor="ctr">
                    <a:lnL w="12700" cmpd="sng">
                      <a:noFill/>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r>
                        <a:rPr lang="en-US" dirty="0"/>
                        <a:t>Recommendation</a:t>
                      </a:r>
                    </a:p>
                  </a:txBody>
                  <a:tcPr anchor="ct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9226329"/>
                  </a:ext>
                </a:extLst>
              </a:tr>
              <a:tr h="1383205">
                <a:tc>
                  <a:txBody>
                    <a:bodyPr/>
                    <a:lstStyle/>
                    <a:p>
                      <a:r>
                        <a:rPr lang="en-US" sz="1600" b="1" dirty="0">
                          <a:solidFill>
                            <a:schemeClr val="bg1"/>
                          </a:solidFill>
                        </a:rPr>
                        <a:t>HER2+</a:t>
                      </a:r>
                    </a:p>
                    <a:p>
                      <a:endParaRPr lang="en-US" sz="1600" b="1" dirty="0">
                        <a:solidFill>
                          <a:schemeClr val="bg1"/>
                        </a:solidFill>
                      </a:endParaRPr>
                    </a:p>
                    <a:p>
                      <a:endParaRPr lang="en-US" sz="1600" b="1" dirty="0">
                        <a:solidFill>
                          <a:schemeClr val="bg1"/>
                        </a:solidFill>
                      </a:endParaRPr>
                    </a:p>
                  </a:txBody>
                  <a:tcPr anchor="b">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600" dirty="0">
                          <a:solidFill>
                            <a:schemeClr val="bg1"/>
                          </a:solidFill>
                        </a:rPr>
                        <a:t>IHC 3+ = circumferential membrane staining that is complete, intense and in &gt;10% of tumor cells</a:t>
                      </a:r>
                    </a:p>
                  </a:txBody>
                  <a:tcPr anchor="ct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600" dirty="0">
                          <a:solidFill>
                            <a:schemeClr val="bg1"/>
                          </a:solidFill>
                        </a:rPr>
                        <a:t>Should recommend HER2-targeted therapy if there is no apparent histopathologic discordance and if clinically appropriate</a:t>
                      </a:r>
                    </a:p>
                  </a:txBody>
                  <a:tcPr anchor="ct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33886867"/>
                  </a:ext>
                </a:extLst>
              </a:tr>
              <a:tr h="11269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HER2 equivocal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endParaRPr>
                    </a:p>
                  </a:txBody>
                  <a:tcPr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600" dirty="0">
                          <a:solidFill>
                            <a:schemeClr val="bg1"/>
                          </a:solidFill>
                        </a:rPr>
                        <a:t>IHC 2+ = weak to moderate complete membrane staining observed in &gt;10% of tumor cells</a:t>
                      </a: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1" dirty="0">
                          <a:solidFill>
                            <a:schemeClr val="bg1"/>
                          </a:solidFill>
                        </a:rPr>
                        <a:t>Must order a reflex test of same specimen using ISH or order a new test (new specimen if available, using IHC or ISH)</a:t>
                      </a:r>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28805455"/>
                  </a:ext>
                </a:extLst>
              </a:tr>
              <a:tr h="21612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HER2-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schemeClr val="bg1"/>
                        </a:solidFill>
                      </a:endParaRPr>
                    </a:p>
                    <a:p>
                      <a:endParaRPr lang="en-US" sz="1600" dirty="0">
                        <a:solidFill>
                          <a:schemeClr val="bg1"/>
                        </a:solidFill>
                      </a:endParaRPr>
                    </a:p>
                  </a:txBody>
                  <a:tcPr anchor="b">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285750" indent="-285750">
                        <a:buFont typeface="Wingdings" panose="05000000000000000000" pitchFamily="2" charset="2"/>
                        <a:buChar char="§"/>
                      </a:pPr>
                      <a:r>
                        <a:rPr lang="en-US" sz="1600" dirty="0">
                          <a:solidFill>
                            <a:schemeClr val="bg1"/>
                          </a:solidFill>
                        </a:rPr>
                        <a:t>IHC 1+ = incomplete membrane staining that is faint/barely perceptible and in    &gt;10% of tumor cells</a:t>
                      </a:r>
                    </a:p>
                    <a:p>
                      <a:pPr marL="0" indent="0">
                        <a:buFont typeface="Wingdings" panose="05000000000000000000" pitchFamily="2" charset="2"/>
                        <a:buNone/>
                      </a:pPr>
                      <a:endParaRPr lang="en-US" sz="1600" dirty="0">
                        <a:solidFill>
                          <a:schemeClr val="bg1"/>
                        </a:solidFill>
                      </a:endParaRPr>
                    </a:p>
                    <a:p>
                      <a:pPr marL="285750" indent="-285750">
                        <a:buFont typeface="Wingdings" panose="05000000000000000000" pitchFamily="2" charset="2"/>
                        <a:buChar char="§"/>
                      </a:pPr>
                      <a:r>
                        <a:rPr lang="en-US" sz="1600" dirty="0">
                          <a:solidFill>
                            <a:schemeClr val="bg1"/>
                          </a:solidFill>
                        </a:rPr>
                        <a:t>IHC 0 = no staining is observed or membrane staining that is incomplete and is faint/barely perceptible and in      ≤10% of tumor cells </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r>
                        <a:rPr lang="en-US" sz="1600" dirty="0">
                          <a:solidFill>
                            <a:schemeClr val="bg1"/>
                          </a:solidFill>
                        </a:rPr>
                        <a:t>Do not recommend HER2-targeted therapy if the HER2 test result is negative and if there is no apparent histopathologic discordance</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5221443"/>
                  </a:ext>
                </a:extLst>
              </a:tr>
            </a:tbl>
          </a:graphicData>
        </a:graphic>
      </p:graphicFrame>
      <p:pic>
        <p:nvPicPr>
          <p:cNvPr id="7" name="Picture 6">
            <a:extLst>
              <a:ext uri="{FF2B5EF4-FFF2-40B4-BE49-F238E27FC236}">
                <a16:creationId xmlns:a16="http://schemas.microsoft.com/office/drawing/2014/main" id="{95CA81EF-F2B8-B5FB-020E-A304268DF1F6}"/>
              </a:ext>
            </a:extLst>
          </p:cNvPr>
          <p:cNvPicPr>
            <a:picLocks noChangeAspect="1"/>
          </p:cNvPicPr>
          <p:nvPr/>
        </p:nvPicPr>
        <p:blipFill rotWithShape="1">
          <a:blip r:embed="rId4"/>
          <a:srcRect b="74441"/>
          <a:stretch/>
        </p:blipFill>
        <p:spPr>
          <a:xfrm>
            <a:off x="2096918" y="1537516"/>
            <a:ext cx="1500420" cy="1272592"/>
          </a:xfrm>
          <a:prstGeom prst="rect">
            <a:avLst/>
          </a:prstGeom>
        </p:spPr>
      </p:pic>
      <p:pic>
        <p:nvPicPr>
          <p:cNvPr id="8" name="Picture 7">
            <a:extLst>
              <a:ext uri="{FF2B5EF4-FFF2-40B4-BE49-F238E27FC236}">
                <a16:creationId xmlns:a16="http://schemas.microsoft.com/office/drawing/2014/main" id="{3F2E0FB0-68A3-0D3B-5DE4-01FEB912E6C5}"/>
              </a:ext>
            </a:extLst>
          </p:cNvPr>
          <p:cNvPicPr>
            <a:picLocks noChangeAspect="1"/>
          </p:cNvPicPr>
          <p:nvPr/>
        </p:nvPicPr>
        <p:blipFill rotWithShape="1">
          <a:blip r:embed="rId4"/>
          <a:srcRect t="25587" b="54242"/>
          <a:stretch/>
        </p:blipFill>
        <p:spPr>
          <a:xfrm>
            <a:off x="2096918" y="2966479"/>
            <a:ext cx="1500420" cy="1003356"/>
          </a:xfrm>
          <a:prstGeom prst="rect">
            <a:avLst/>
          </a:prstGeom>
        </p:spPr>
      </p:pic>
      <p:pic>
        <p:nvPicPr>
          <p:cNvPr id="9" name="Picture 8">
            <a:extLst>
              <a:ext uri="{FF2B5EF4-FFF2-40B4-BE49-F238E27FC236}">
                <a16:creationId xmlns:a16="http://schemas.microsoft.com/office/drawing/2014/main" id="{A64CF31D-1273-CAEB-6C0B-DADBB775DADF}"/>
              </a:ext>
            </a:extLst>
          </p:cNvPr>
          <p:cNvPicPr>
            <a:picLocks noChangeAspect="1"/>
          </p:cNvPicPr>
          <p:nvPr/>
        </p:nvPicPr>
        <p:blipFill rotWithShape="1">
          <a:blip r:embed="rId4"/>
          <a:srcRect l="13193" t="55859" b="10143"/>
          <a:stretch/>
        </p:blipFill>
        <p:spPr>
          <a:xfrm>
            <a:off x="2096918" y="4110157"/>
            <a:ext cx="1500420" cy="2121333"/>
          </a:xfrm>
          <a:prstGeom prst="rect">
            <a:avLst/>
          </a:prstGeom>
        </p:spPr>
      </p:pic>
    </p:spTree>
    <p:extLst>
      <p:ext uri="{BB962C8B-B14F-4D97-AF65-F5344CB8AC3E}">
        <p14:creationId xmlns:p14="http://schemas.microsoft.com/office/powerpoint/2010/main" val="3332027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B12968A2-6AE2-08F8-3147-3783A1B3CD76}"/>
              </a:ext>
            </a:extLst>
          </p:cNvPr>
          <p:cNvSpPr>
            <a:spLocks noGrp="1"/>
          </p:cNvSpPr>
          <p:nvPr>
            <p:ph type="title"/>
          </p:nvPr>
        </p:nvSpPr>
        <p:spPr>
          <a:xfrm>
            <a:off x="609759" y="238127"/>
            <a:ext cx="10872444" cy="1103313"/>
          </a:xfrm>
        </p:spPr>
        <p:txBody>
          <a:bodyPr/>
          <a:lstStyle/>
          <a:p>
            <a:r>
              <a:rPr lang="en-US" dirty="0"/>
              <a:t>HER2 Positivity Based on the DESTINY-Breast04 Trial</a:t>
            </a:r>
          </a:p>
        </p:txBody>
      </p:sp>
      <p:pic>
        <p:nvPicPr>
          <p:cNvPr id="3" name="Picture 2">
            <a:extLst>
              <a:ext uri="{FF2B5EF4-FFF2-40B4-BE49-F238E27FC236}">
                <a16:creationId xmlns:a16="http://schemas.microsoft.com/office/drawing/2014/main" id="{365512B7-9E12-F7CD-9998-2F3DAF766183}"/>
              </a:ext>
            </a:extLst>
          </p:cNvPr>
          <p:cNvPicPr>
            <a:picLocks noChangeAspect="1"/>
          </p:cNvPicPr>
          <p:nvPr/>
        </p:nvPicPr>
        <p:blipFill rotWithShape="1">
          <a:blip r:embed="rId3"/>
          <a:srcRect t="12426" r="78633" b="69234"/>
          <a:stretch/>
        </p:blipFill>
        <p:spPr>
          <a:xfrm>
            <a:off x="711200" y="2190751"/>
            <a:ext cx="2217746" cy="876300"/>
          </a:xfrm>
          <a:prstGeom prst="rect">
            <a:avLst/>
          </a:prstGeom>
        </p:spPr>
      </p:pic>
      <p:sp>
        <p:nvSpPr>
          <p:cNvPr id="10" name="Text Box 11">
            <a:extLst>
              <a:ext uri="{FF2B5EF4-FFF2-40B4-BE49-F238E27FC236}">
                <a16:creationId xmlns:a16="http://schemas.microsoft.com/office/drawing/2014/main" id="{9EF843C6-CE64-6466-F5FC-FB611A353CB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Ivanova.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Virchows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Arch. 2023;[</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2" name="Table 1">
            <a:extLst>
              <a:ext uri="{FF2B5EF4-FFF2-40B4-BE49-F238E27FC236}">
                <a16:creationId xmlns:a16="http://schemas.microsoft.com/office/drawing/2014/main" id="{1CE1ADDF-BAC6-208A-A5E1-DEBE4C7CC236}"/>
              </a:ext>
            </a:extLst>
          </p:cNvPr>
          <p:cNvGraphicFramePr>
            <a:graphicFrameLocks noGrp="1"/>
          </p:cNvGraphicFramePr>
          <p:nvPr/>
        </p:nvGraphicFramePr>
        <p:xfrm>
          <a:off x="3008774" y="1672306"/>
          <a:ext cx="7607298" cy="4497173"/>
        </p:xfrm>
        <a:graphic>
          <a:graphicData uri="http://schemas.openxmlformats.org/drawingml/2006/table">
            <a:tbl>
              <a:tblPr firstRow="1" bandRow="1">
                <a:tableStyleId>{93296810-A885-4BE3-A3E7-6D5BEEA58F35}</a:tableStyleId>
              </a:tblPr>
              <a:tblGrid>
                <a:gridCol w="1485900">
                  <a:extLst>
                    <a:ext uri="{9D8B030D-6E8A-4147-A177-3AD203B41FA5}">
                      <a16:colId xmlns:a16="http://schemas.microsoft.com/office/drawing/2014/main" val="3179320833"/>
                    </a:ext>
                  </a:extLst>
                </a:gridCol>
                <a:gridCol w="4102100">
                  <a:extLst>
                    <a:ext uri="{9D8B030D-6E8A-4147-A177-3AD203B41FA5}">
                      <a16:colId xmlns:a16="http://schemas.microsoft.com/office/drawing/2014/main" val="4141844012"/>
                    </a:ext>
                  </a:extLst>
                </a:gridCol>
                <a:gridCol w="2019298">
                  <a:extLst>
                    <a:ext uri="{9D8B030D-6E8A-4147-A177-3AD203B41FA5}">
                      <a16:colId xmlns:a16="http://schemas.microsoft.com/office/drawing/2014/main" val="38072374"/>
                    </a:ext>
                  </a:extLst>
                </a:gridCol>
              </a:tblGrid>
              <a:tr h="410855">
                <a:tc>
                  <a:txBody>
                    <a:bodyPr/>
                    <a:lstStyle/>
                    <a:p>
                      <a:pPr algn="ctr"/>
                      <a:r>
                        <a:rPr lang="en-US" sz="2000" dirty="0"/>
                        <a:t>IHC score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Interpretation of HER2 test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HER2 status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32077509"/>
                  </a:ext>
                </a:extLst>
              </a:tr>
              <a:tr h="1042940">
                <a:tc>
                  <a:txBody>
                    <a:bodyPr/>
                    <a:lstStyle/>
                    <a:p>
                      <a:pPr algn="ctr"/>
                      <a:r>
                        <a:rPr lang="en-US" sz="2000" dirty="0">
                          <a:solidFill>
                            <a:schemeClr val="bg1"/>
                          </a:solidFill>
                        </a:rPr>
                        <a:t>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No staining or incomplete and faint/barely perceptible membrane staining in ≤10% of TCs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Negative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4685040"/>
                  </a:ext>
                </a:extLst>
              </a:tr>
              <a:tr h="210996">
                <a:tc>
                  <a:txBody>
                    <a:bodyPr/>
                    <a:lstStyle/>
                    <a:p>
                      <a:pPr algn="ctr"/>
                      <a:r>
                        <a:rPr lang="en-US" sz="2000" dirty="0">
                          <a:solidFill>
                            <a:schemeClr val="bg1"/>
                          </a:solidFill>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Incomplete and faint/barely perceptible membrane staining in &gt;10% of TCs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Low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93027992"/>
                  </a:ext>
                </a:extLst>
              </a:tr>
              <a:tr h="1074958">
                <a:tc>
                  <a:txBody>
                    <a:bodyPr/>
                    <a:lstStyle/>
                    <a:p>
                      <a:pPr algn="ctr"/>
                      <a:r>
                        <a:rPr lang="en-US" sz="2000" dirty="0">
                          <a:solidFill>
                            <a:schemeClr val="bg1"/>
                          </a:solidFill>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Weak to moderate complete membrane staining in &gt;10% of TCs or intense membrane staining in ≤10% of TCs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ISH amplification?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39269262"/>
                  </a:ext>
                </a:extLst>
              </a:tr>
              <a:tr h="726898">
                <a:tc>
                  <a:txBody>
                    <a:bodyPr/>
                    <a:lstStyle/>
                    <a:p>
                      <a:pPr algn="ctr"/>
                      <a:r>
                        <a:rPr lang="en-US" sz="2000" dirty="0">
                          <a:solidFill>
                            <a:schemeClr val="bg1"/>
                          </a:solidFill>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Complete and intense membrane staining in &gt;10% of TCs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Positive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87578789"/>
                  </a:ext>
                </a:extLst>
              </a:tr>
            </a:tbl>
          </a:graphicData>
        </a:graphic>
      </p:graphicFrame>
      <p:pic>
        <p:nvPicPr>
          <p:cNvPr id="8" name="Picture 7">
            <a:extLst>
              <a:ext uri="{FF2B5EF4-FFF2-40B4-BE49-F238E27FC236}">
                <a16:creationId xmlns:a16="http://schemas.microsoft.com/office/drawing/2014/main" id="{AF7EC488-3F30-4FA7-7F5A-8FC6E4BB136D}"/>
              </a:ext>
            </a:extLst>
          </p:cNvPr>
          <p:cNvPicPr>
            <a:picLocks noChangeAspect="1"/>
          </p:cNvPicPr>
          <p:nvPr/>
        </p:nvPicPr>
        <p:blipFill rotWithShape="1">
          <a:blip r:embed="rId3"/>
          <a:srcRect t="35398" r="78633" b="46262"/>
          <a:stretch/>
        </p:blipFill>
        <p:spPr>
          <a:xfrm>
            <a:off x="711200" y="3190876"/>
            <a:ext cx="2217746" cy="876300"/>
          </a:xfrm>
          <a:prstGeom prst="rect">
            <a:avLst/>
          </a:prstGeom>
        </p:spPr>
      </p:pic>
      <p:pic>
        <p:nvPicPr>
          <p:cNvPr id="9" name="Picture 8">
            <a:extLst>
              <a:ext uri="{FF2B5EF4-FFF2-40B4-BE49-F238E27FC236}">
                <a16:creationId xmlns:a16="http://schemas.microsoft.com/office/drawing/2014/main" id="{37E9A6FB-5E28-3B01-2AC1-2B243FC63BBC}"/>
              </a:ext>
            </a:extLst>
          </p:cNvPr>
          <p:cNvPicPr>
            <a:picLocks noChangeAspect="1"/>
          </p:cNvPicPr>
          <p:nvPr/>
        </p:nvPicPr>
        <p:blipFill rotWithShape="1">
          <a:blip r:embed="rId3"/>
          <a:srcRect t="55923" r="78633" b="25737"/>
          <a:stretch/>
        </p:blipFill>
        <p:spPr>
          <a:xfrm>
            <a:off x="711200" y="4350158"/>
            <a:ext cx="2217746" cy="876300"/>
          </a:xfrm>
          <a:prstGeom prst="rect">
            <a:avLst/>
          </a:prstGeom>
        </p:spPr>
      </p:pic>
      <p:pic>
        <p:nvPicPr>
          <p:cNvPr id="11" name="Picture 10">
            <a:extLst>
              <a:ext uri="{FF2B5EF4-FFF2-40B4-BE49-F238E27FC236}">
                <a16:creationId xmlns:a16="http://schemas.microsoft.com/office/drawing/2014/main" id="{C084C049-1E6A-C874-D92F-43625D70ABC5}"/>
              </a:ext>
            </a:extLst>
          </p:cNvPr>
          <p:cNvPicPr>
            <a:picLocks noChangeAspect="1"/>
          </p:cNvPicPr>
          <p:nvPr/>
        </p:nvPicPr>
        <p:blipFill rotWithShape="1">
          <a:blip r:embed="rId3"/>
          <a:srcRect t="76670" r="78633" b="4990"/>
          <a:stretch/>
        </p:blipFill>
        <p:spPr>
          <a:xfrm>
            <a:off x="711200" y="5385615"/>
            <a:ext cx="2217746" cy="876300"/>
          </a:xfrm>
          <a:prstGeom prst="rect">
            <a:avLst/>
          </a:prstGeom>
        </p:spPr>
      </p:pic>
      <p:grpSp>
        <p:nvGrpSpPr>
          <p:cNvPr id="14" name="Group 13">
            <a:extLst>
              <a:ext uri="{FF2B5EF4-FFF2-40B4-BE49-F238E27FC236}">
                <a16:creationId xmlns:a16="http://schemas.microsoft.com/office/drawing/2014/main" id="{1DAA66DC-A8B8-ADEE-30A8-ABAD66A68BE9}"/>
              </a:ext>
            </a:extLst>
          </p:cNvPr>
          <p:cNvGrpSpPr/>
          <p:nvPr/>
        </p:nvGrpSpPr>
        <p:grpSpPr>
          <a:xfrm>
            <a:off x="9183226" y="3790325"/>
            <a:ext cx="850697" cy="594525"/>
            <a:chOff x="9845203" y="3695699"/>
            <a:chExt cx="850697" cy="594525"/>
          </a:xfrm>
        </p:grpSpPr>
        <p:sp>
          <p:nvSpPr>
            <p:cNvPr id="12" name="Arrow: Right 11">
              <a:extLst>
                <a:ext uri="{FF2B5EF4-FFF2-40B4-BE49-F238E27FC236}">
                  <a16:creationId xmlns:a16="http://schemas.microsoft.com/office/drawing/2014/main" id="{2D053838-4B53-0B5D-C37E-FA2BFF3E509F}"/>
                </a:ext>
              </a:extLst>
            </p:cNvPr>
            <p:cNvSpPr/>
            <p:nvPr/>
          </p:nvSpPr>
          <p:spPr bwMode="auto">
            <a:xfrm rot="16200000">
              <a:off x="9999333" y="3541569"/>
              <a:ext cx="542438" cy="850697"/>
            </a:xfrm>
            <a:prstGeom prst="rightArrow">
              <a:avLst>
                <a:gd name="adj1" fmla="val 61943"/>
                <a:gd name="adj2" fmla="val 60172"/>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A83E82CD-C405-59D2-000D-A9D6B664CDCD}"/>
                </a:ext>
              </a:extLst>
            </p:cNvPr>
            <p:cNvSpPr txBox="1"/>
            <p:nvPr/>
          </p:nvSpPr>
          <p:spPr bwMode="auto">
            <a:xfrm>
              <a:off x="10024330" y="3920892"/>
              <a:ext cx="49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a:t>
              </a:r>
            </a:p>
          </p:txBody>
        </p:sp>
      </p:grpSp>
      <p:grpSp>
        <p:nvGrpSpPr>
          <p:cNvPr id="15" name="Group 14">
            <a:extLst>
              <a:ext uri="{FF2B5EF4-FFF2-40B4-BE49-F238E27FC236}">
                <a16:creationId xmlns:a16="http://schemas.microsoft.com/office/drawing/2014/main" id="{4F2C89CE-1F38-425F-FBFA-29081EFC7B71}"/>
              </a:ext>
            </a:extLst>
          </p:cNvPr>
          <p:cNvGrpSpPr/>
          <p:nvPr/>
        </p:nvGrpSpPr>
        <p:grpSpPr>
          <a:xfrm>
            <a:off x="9183226" y="5114395"/>
            <a:ext cx="850697" cy="542439"/>
            <a:chOff x="9845203" y="3920892"/>
            <a:chExt cx="850697" cy="542439"/>
          </a:xfrm>
        </p:grpSpPr>
        <p:sp>
          <p:nvSpPr>
            <p:cNvPr id="16" name="Arrow: Right 15">
              <a:extLst>
                <a:ext uri="{FF2B5EF4-FFF2-40B4-BE49-F238E27FC236}">
                  <a16:creationId xmlns:a16="http://schemas.microsoft.com/office/drawing/2014/main" id="{413EFB2C-17DA-3A8C-D5B0-E6DBA908BA93}"/>
                </a:ext>
              </a:extLst>
            </p:cNvPr>
            <p:cNvSpPr/>
            <p:nvPr/>
          </p:nvSpPr>
          <p:spPr bwMode="auto">
            <a:xfrm rot="5400000">
              <a:off x="9999333" y="3766763"/>
              <a:ext cx="542438" cy="850697"/>
            </a:xfrm>
            <a:prstGeom prst="rightArrow">
              <a:avLst>
                <a:gd name="adj1" fmla="val 61943"/>
                <a:gd name="adj2" fmla="val 60172"/>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E85E6ACA-08B7-8F99-5F1D-A4784F8349A2}"/>
                </a:ext>
              </a:extLst>
            </p:cNvPr>
            <p:cNvSpPr txBox="1"/>
            <p:nvPr/>
          </p:nvSpPr>
          <p:spPr bwMode="auto">
            <a:xfrm>
              <a:off x="10024330" y="3920892"/>
              <a:ext cx="5238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YES</a:t>
              </a:r>
            </a:p>
          </p:txBody>
        </p:sp>
      </p:grpSp>
      <p:sp>
        <p:nvSpPr>
          <p:cNvPr id="18" name="Rectangle 17">
            <a:extLst>
              <a:ext uri="{FF2B5EF4-FFF2-40B4-BE49-F238E27FC236}">
                <a16:creationId xmlns:a16="http://schemas.microsoft.com/office/drawing/2014/main" id="{4791E737-EEF5-E48A-95D5-6FA9FACB9381}"/>
              </a:ext>
            </a:extLst>
          </p:cNvPr>
          <p:cNvSpPr/>
          <p:nvPr/>
        </p:nvSpPr>
        <p:spPr bwMode="auto">
          <a:xfrm>
            <a:off x="10616072" y="3111499"/>
            <a:ext cx="523861" cy="3057525"/>
          </a:xfrm>
          <a:prstGeom prst="rect">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5180025B-B3F4-9BE4-BA87-327E3E180132}"/>
              </a:ext>
            </a:extLst>
          </p:cNvPr>
          <p:cNvSpPr txBox="1"/>
          <p:nvPr/>
        </p:nvSpPr>
        <p:spPr bwMode="auto">
          <a:xfrm rot="16200000">
            <a:off x="9307348" y="4440206"/>
            <a:ext cx="3141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Spectrum of HER2 Positivity</a:t>
            </a:r>
          </a:p>
        </p:txBody>
      </p:sp>
    </p:spTree>
    <p:extLst>
      <p:ext uri="{BB962C8B-B14F-4D97-AF65-F5344CB8AC3E}">
        <p14:creationId xmlns:p14="http://schemas.microsoft.com/office/powerpoint/2010/main" val="2408810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b="1" dirty="0">
                <a:latin typeface="+mj-lt"/>
                <a:cs typeface="Arial" panose="020B0604020202020204" pitchFamily="34" charset="0"/>
              </a:rPr>
              <a:t>Low Concordance Among Pathologists Between HER2 IHC 0 and HER2 IHC 1+</a:t>
            </a:r>
            <a:endParaRPr lang="en-US" altLang="en-US" dirty="0">
              <a:latin typeface="+mj-lt"/>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Fernandez. JAMA Oncol. 2022;8:1.</a:t>
            </a:r>
          </a:p>
        </p:txBody>
      </p:sp>
      <p:sp>
        <p:nvSpPr>
          <p:cNvPr id="15" name="Rectangle 3">
            <a:extLst>
              <a:ext uri="{FF2B5EF4-FFF2-40B4-BE49-F238E27FC236}">
                <a16:creationId xmlns:a16="http://schemas.microsoft.com/office/drawing/2014/main" id="{CCB26A3C-1AC1-1550-1017-B54DACA64D29}"/>
              </a:ext>
            </a:extLst>
          </p:cNvPr>
          <p:cNvSpPr>
            <a:spLocks noGrp="1" noChangeArrowheads="1"/>
          </p:cNvSpPr>
          <p:nvPr>
            <p:ph idx="1"/>
          </p:nvPr>
        </p:nvSpPr>
        <p:spPr>
          <a:xfrm>
            <a:off x="604675" y="1513047"/>
            <a:ext cx="10877529" cy="1644289"/>
          </a:xfrm>
        </p:spPr>
        <p:txBody>
          <a:bodyPr/>
          <a:lstStyle/>
          <a:p>
            <a:r>
              <a:rPr lang="en-US" sz="2000" dirty="0">
                <a:latin typeface="Calibri" panose="020F0502020204030204" pitchFamily="34" charset="0"/>
                <a:cs typeface="Calibri" panose="020F0502020204030204" pitchFamily="34" charset="0"/>
              </a:rPr>
              <a:t>In a recent study, among 18 experienced pathologists there was </a:t>
            </a:r>
            <a:r>
              <a:rPr lang="en-US" sz="2000" b="1" dirty="0">
                <a:latin typeface="Calibri" panose="020F0502020204030204" pitchFamily="34" charset="0"/>
                <a:cs typeface="Calibri" panose="020F0502020204030204" pitchFamily="34" charset="0"/>
              </a:rPr>
              <a:t>only 26% concordance </a:t>
            </a:r>
            <a:r>
              <a:rPr lang="en-US" sz="2000" dirty="0">
                <a:latin typeface="Calibri" panose="020F0502020204030204" pitchFamily="34" charset="0"/>
                <a:cs typeface="Calibri" panose="020F0502020204030204" pitchFamily="34" charset="0"/>
              </a:rPr>
              <a:t>between the diagnoses of HER2 IHC 0 and HER2 IHC 1+</a:t>
            </a:r>
          </a:p>
          <a:p>
            <a:r>
              <a:rPr lang="en-US" sz="2000" dirty="0">
                <a:latin typeface="Calibri" panose="020F0502020204030204" pitchFamily="34" charset="0"/>
                <a:cs typeface="Calibri" panose="020F0502020204030204" pitchFamily="34" charset="0"/>
              </a:rPr>
              <a:t>Of importance, HER2 0 does not mean absence of HER2, as it also includes tumors with </a:t>
            </a:r>
            <a:r>
              <a:rPr lang="en-US" sz="2000" b="1" dirty="0">
                <a:latin typeface="Calibri" panose="020F0502020204030204" pitchFamily="34" charset="0"/>
                <a:cs typeface="Calibri" panose="020F0502020204030204" pitchFamily="34" charset="0"/>
              </a:rPr>
              <a:t>“ultralow” </a:t>
            </a:r>
            <a:r>
              <a:rPr lang="en-US" sz="2000" dirty="0">
                <a:latin typeface="Calibri" panose="020F0502020204030204" pitchFamily="34" charset="0"/>
                <a:cs typeface="Calibri" panose="020F0502020204030204" pitchFamily="34" charset="0"/>
              </a:rPr>
              <a:t>expression</a:t>
            </a:r>
          </a:p>
        </p:txBody>
      </p:sp>
      <p:grpSp>
        <p:nvGrpSpPr>
          <p:cNvPr id="16" name="Group 15">
            <a:extLst>
              <a:ext uri="{FF2B5EF4-FFF2-40B4-BE49-F238E27FC236}">
                <a16:creationId xmlns:a16="http://schemas.microsoft.com/office/drawing/2014/main" id="{213D3FF0-FCEE-BE74-C68B-77E15B977CE1}"/>
              </a:ext>
            </a:extLst>
          </p:cNvPr>
          <p:cNvGrpSpPr/>
          <p:nvPr/>
        </p:nvGrpSpPr>
        <p:grpSpPr>
          <a:xfrm>
            <a:off x="1286102" y="2944614"/>
            <a:ext cx="9619797" cy="3324860"/>
            <a:chOff x="1286102" y="2944614"/>
            <a:chExt cx="9619797" cy="3324860"/>
          </a:xfrm>
        </p:grpSpPr>
        <p:grpSp>
          <p:nvGrpSpPr>
            <p:cNvPr id="7" name="Group 6">
              <a:extLst>
                <a:ext uri="{FF2B5EF4-FFF2-40B4-BE49-F238E27FC236}">
                  <a16:creationId xmlns:a16="http://schemas.microsoft.com/office/drawing/2014/main" id="{D406D902-9821-178A-BCFB-093B9342C027}"/>
                </a:ext>
              </a:extLst>
            </p:cNvPr>
            <p:cNvGrpSpPr/>
            <p:nvPr/>
          </p:nvGrpSpPr>
          <p:grpSpPr>
            <a:xfrm>
              <a:off x="1286102" y="2944614"/>
              <a:ext cx="9619797" cy="3324860"/>
              <a:chOff x="964576" y="2318090"/>
              <a:chExt cx="7214848" cy="2493645"/>
            </a:xfrm>
          </p:grpSpPr>
          <p:grpSp>
            <p:nvGrpSpPr>
              <p:cNvPr id="8" name="Group 7">
                <a:extLst>
                  <a:ext uri="{FF2B5EF4-FFF2-40B4-BE49-F238E27FC236}">
                    <a16:creationId xmlns:a16="http://schemas.microsoft.com/office/drawing/2014/main" id="{760C1175-CDC1-5813-AA2E-43204643DFF8}"/>
                  </a:ext>
                </a:extLst>
              </p:cNvPr>
              <p:cNvGrpSpPr/>
              <p:nvPr/>
            </p:nvGrpSpPr>
            <p:grpSpPr>
              <a:xfrm>
                <a:off x="964576" y="2318090"/>
                <a:ext cx="7214848" cy="2493645"/>
                <a:chOff x="827404" y="2318090"/>
                <a:chExt cx="7214848" cy="2493645"/>
              </a:xfrm>
            </p:grpSpPr>
            <p:pic>
              <p:nvPicPr>
                <p:cNvPr id="13" name="Picture 12">
                  <a:extLst>
                    <a:ext uri="{FF2B5EF4-FFF2-40B4-BE49-F238E27FC236}">
                      <a16:creationId xmlns:a16="http://schemas.microsoft.com/office/drawing/2014/main" id="{00E3706E-2125-D752-0807-727E8EDF0585}"/>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827404" y="2318090"/>
                  <a:ext cx="3460813" cy="2493645"/>
                </a:xfrm>
                <a:prstGeom prst="rect">
                  <a:avLst/>
                </a:prstGeom>
              </p:spPr>
            </p:pic>
            <p:pic>
              <p:nvPicPr>
                <p:cNvPr id="14" name="Picture 13">
                  <a:extLst>
                    <a:ext uri="{FF2B5EF4-FFF2-40B4-BE49-F238E27FC236}">
                      <a16:creationId xmlns:a16="http://schemas.microsoft.com/office/drawing/2014/main" id="{3EE4A514-9EA2-27F9-E100-4C8177F23382}"/>
                    </a:ext>
                  </a:extLst>
                </p:cNvPr>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4732159" y="2318090"/>
                  <a:ext cx="3310093" cy="2493645"/>
                </a:xfrm>
                <a:prstGeom prst="rect">
                  <a:avLst/>
                </a:prstGeom>
              </p:spPr>
            </p:pic>
          </p:grpSp>
          <p:sp>
            <p:nvSpPr>
              <p:cNvPr id="9" name="TextBox 8">
                <a:extLst>
                  <a:ext uri="{FF2B5EF4-FFF2-40B4-BE49-F238E27FC236}">
                    <a16:creationId xmlns:a16="http://schemas.microsoft.com/office/drawing/2014/main" id="{7CC2B082-4146-7758-B393-DBDE8AF2FD7D}"/>
                  </a:ext>
                </a:extLst>
              </p:cNvPr>
              <p:cNvSpPr txBox="1"/>
              <p:nvPr/>
            </p:nvSpPr>
            <p:spPr>
              <a:xfrm>
                <a:off x="5797900" y="3680012"/>
                <a:ext cx="1346400" cy="590236"/>
              </a:xfrm>
              <a:prstGeom prst="roundRect">
                <a:avLst/>
              </a:prstGeom>
              <a:solidFill>
                <a:srgbClr val="FDB338"/>
              </a:solidFill>
              <a:effectLst>
                <a:outerShdw blurRad="50800" dist="38100" dir="5400000" algn="t" rotWithShape="0">
                  <a:prstClr val="black">
                    <a:alpha val="40000"/>
                  </a:prstClr>
                </a:outerShdw>
              </a:effectLst>
            </p:spPr>
            <p:txBody>
              <a:bodyPr wrap="square" lIns="48000" tIns="48000" rIns="48000" bIns="48000" rtlCol="0" anchor="ctr">
                <a:no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IHC 1+</a:t>
                </a:r>
                <a:b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(HER2-low)</a:t>
                </a:r>
              </a:p>
            </p:txBody>
          </p:sp>
          <p:sp>
            <p:nvSpPr>
              <p:cNvPr id="10" name="TextBox 9">
                <a:extLst>
                  <a:ext uri="{FF2B5EF4-FFF2-40B4-BE49-F238E27FC236}">
                    <a16:creationId xmlns:a16="http://schemas.microsoft.com/office/drawing/2014/main" id="{EF8FF382-7ABF-817E-DCF2-3A705548A322}"/>
                  </a:ext>
                </a:extLst>
              </p:cNvPr>
              <p:cNvSpPr txBox="1"/>
              <p:nvPr/>
            </p:nvSpPr>
            <p:spPr>
              <a:xfrm>
                <a:off x="2057210" y="3680012"/>
                <a:ext cx="1346400" cy="590236"/>
              </a:xfrm>
              <a:prstGeom prst="roundRect">
                <a:avLst/>
              </a:prstGeom>
              <a:solidFill>
                <a:srgbClr val="FDB338"/>
              </a:solidFill>
              <a:effectLst>
                <a:outerShdw blurRad="50800" dist="38100" dir="5400000" algn="t" rotWithShape="0">
                  <a:prstClr val="black">
                    <a:alpha val="40000"/>
                  </a:prstClr>
                </a:outerShdw>
              </a:effectLst>
            </p:spPr>
            <p:txBody>
              <a:bodyPr wrap="square" lIns="48000" tIns="48000" rIns="48000" bIns="48000" rtlCol="0" anchor="ctr">
                <a:no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IHC 0</a:t>
                </a:r>
                <a:b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(HER2-)</a:t>
                </a:r>
              </a:p>
            </p:txBody>
          </p:sp>
          <p:sp>
            <p:nvSpPr>
              <p:cNvPr id="11" name="TextBox 10">
                <a:extLst>
                  <a:ext uri="{FF2B5EF4-FFF2-40B4-BE49-F238E27FC236}">
                    <a16:creationId xmlns:a16="http://schemas.microsoft.com/office/drawing/2014/main" id="{38A5EF75-0C28-1452-856F-57A5C4B9FEA6}"/>
                  </a:ext>
                </a:extLst>
              </p:cNvPr>
              <p:cNvSpPr txBox="1">
                <a:spLocks/>
              </p:cNvSpPr>
              <p:nvPr/>
            </p:nvSpPr>
            <p:spPr>
              <a:xfrm>
                <a:off x="1038685" y="2324708"/>
                <a:ext cx="1656000" cy="1223163"/>
              </a:xfrm>
              <a:prstGeom prst="rect">
                <a:avLst/>
              </a:prstGeom>
              <a:solidFill>
                <a:schemeClr val="accent3"/>
              </a:solidFill>
              <a:ln w="19050">
                <a:noFill/>
              </a:ln>
              <a:effectLst>
                <a:outerShdw blurRad="50800" dist="38100" dir="5400000" algn="t" rotWithShape="0">
                  <a:prstClr val="black">
                    <a:alpha val="40000"/>
                  </a:prstClr>
                </a:outerShdw>
              </a:effectLst>
            </p:spPr>
            <p:txBody>
              <a:bodyPr wrap="square" lIns="48000" tIns="48000" rIns="48000" bIns="48000" rtlCol="0" anchor="ctr">
                <a:no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No staining observed</a:t>
                </a:r>
                <a:b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br>
                <a: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or</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Membrane staining </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is incomplete and faint/barely perceptible and in ≤10% of </a:t>
                </a:r>
                <a:b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br>
                <a: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TCs</a:t>
                </a:r>
              </a:p>
            </p:txBody>
          </p:sp>
          <p:sp>
            <p:nvSpPr>
              <p:cNvPr id="12" name="TextBox 11">
                <a:extLst>
                  <a:ext uri="{FF2B5EF4-FFF2-40B4-BE49-F238E27FC236}">
                    <a16:creationId xmlns:a16="http://schemas.microsoft.com/office/drawing/2014/main" id="{6D356215-7126-D2D4-8D96-9DCCE2292BC2}"/>
                  </a:ext>
                </a:extLst>
              </p:cNvPr>
              <p:cNvSpPr txBox="1">
                <a:spLocks/>
              </p:cNvSpPr>
              <p:nvPr/>
            </p:nvSpPr>
            <p:spPr>
              <a:xfrm>
                <a:off x="6489203" y="2318090"/>
                <a:ext cx="1634400" cy="1265110"/>
              </a:xfrm>
              <a:prstGeom prst="rect">
                <a:avLst/>
              </a:prstGeom>
              <a:solidFill>
                <a:schemeClr val="accent1"/>
              </a:solidFill>
              <a:ln w="19050">
                <a:noFill/>
              </a:ln>
              <a:effectLst>
                <a:outerShdw blurRad="50800" dist="38100" dir="5400000" algn="t" rotWithShape="0">
                  <a:prstClr val="black">
                    <a:alpha val="40000"/>
                  </a:prstClr>
                </a:outerShdw>
              </a:effectLst>
            </p:spPr>
            <p:txBody>
              <a:bodyPr wrap="square" lIns="48000" tIns="48000" rIns="48000" bIns="48000" rtlCol="0" anchor="ctr">
                <a:no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Incomplete membrane staining that is faint/barely perceptible and in &gt;10% of </a:t>
                </a:r>
                <a:b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br>
                <a:r>
                  <a:rPr kumimoji="0" lang="en-US" sz="15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TCs</a:t>
                </a:r>
              </a:p>
            </p:txBody>
          </p:sp>
        </p:grpSp>
        <p:cxnSp>
          <p:nvCxnSpPr>
            <p:cNvPr id="3" name="Straight Arrow Connector 2">
              <a:extLst>
                <a:ext uri="{FF2B5EF4-FFF2-40B4-BE49-F238E27FC236}">
                  <a16:creationId xmlns:a16="http://schemas.microsoft.com/office/drawing/2014/main" id="{386A5EF2-9CB0-6A7B-BF31-9DE10438EE34}"/>
                </a:ext>
              </a:extLst>
            </p:cNvPr>
            <p:cNvCxnSpPr>
              <a:cxnSpLocks/>
            </p:cNvCxnSpPr>
            <p:nvPr/>
          </p:nvCxnSpPr>
          <p:spPr bwMode="auto">
            <a:xfrm>
              <a:off x="3640547" y="4508500"/>
              <a:ext cx="0" cy="243577"/>
            </a:xfrm>
            <a:prstGeom prst="straightConnector1">
              <a:avLst/>
            </a:prstGeom>
            <a:noFill/>
            <a:ln w="28575" cap="flat" cmpd="sng" algn="ctr">
              <a:solidFill>
                <a:schemeClr val="bg1"/>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4BF23820-9056-5727-9564-E6B13CDB5E63}"/>
                </a:ext>
              </a:extLst>
            </p:cNvPr>
            <p:cNvCxnSpPr>
              <a:cxnSpLocks/>
            </p:cNvCxnSpPr>
            <p:nvPr/>
          </p:nvCxnSpPr>
          <p:spPr bwMode="auto">
            <a:xfrm>
              <a:off x="8607568" y="4273550"/>
              <a:ext cx="0" cy="478526"/>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095662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4512C0AA-59FA-57E3-A5BF-8F9BD7A8118E}"/>
              </a:ext>
            </a:extLst>
          </p:cNvPr>
          <p:cNvSpPr>
            <a:spLocks noGrp="1"/>
          </p:cNvSpPr>
          <p:nvPr>
            <p:ph type="title"/>
          </p:nvPr>
        </p:nvSpPr>
        <p:spPr>
          <a:xfrm>
            <a:off x="609759" y="238127"/>
            <a:ext cx="10872444" cy="1103313"/>
          </a:xfrm>
        </p:spPr>
        <p:txBody>
          <a:bodyPr/>
          <a:lstStyle/>
          <a:p>
            <a:r>
              <a:rPr lang="nl-BE" b="1" dirty="0"/>
              <a:t>Discordance Even Within 1 Organ Within a Patient</a:t>
            </a:r>
            <a:endParaRPr lang="en-US" dirty="0"/>
          </a:p>
        </p:txBody>
      </p:sp>
      <p:grpSp>
        <p:nvGrpSpPr>
          <p:cNvPr id="12" name="Graphic 3">
            <a:extLst>
              <a:ext uri="{FF2B5EF4-FFF2-40B4-BE49-F238E27FC236}">
                <a16:creationId xmlns:a16="http://schemas.microsoft.com/office/drawing/2014/main" id="{F8CC79DB-08FC-AED2-15D4-34ECB0441A6D}"/>
              </a:ext>
            </a:extLst>
          </p:cNvPr>
          <p:cNvGrpSpPr/>
          <p:nvPr/>
        </p:nvGrpSpPr>
        <p:grpSpPr>
          <a:xfrm>
            <a:off x="4168141" y="2359812"/>
            <a:ext cx="6725233" cy="3081771"/>
            <a:chOff x="4168141" y="2359812"/>
            <a:chExt cx="6725233" cy="3081771"/>
          </a:xfrm>
        </p:grpSpPr>
        <p:sp>
          <p:nvSpPr>
            <p:cNvPr id="13" name="Freeform: Shape 12">
              <a:extLst>
                <a:ext uri="{FF2B5EF4-FFF2-40B4-BE49-F238E27FC236}">
                  <a16:creationId xmlns:a16="http://schemas.microsoft.com/office/drawing/2014/main" id="{48436839-9CAD-20AB-0735-E9F88E51BEF1}"/>
                </a:ext>
              </a:extLst>
            </p:cNvPr>
            <p:cNvSpPr/>
            <p:nvPr/>
          </p:nvSpPr>
          <p:spPr>
            <a:xfrm rot="-5405917" flipV="1">
              <a:off x="7184519" y="3900131"/>
              <a:ext cx="3081771" cy="1133"/>
            </a:xfrm>
            <a:custGeom>
              <a:avLst/>
              <a:gdLst>
                <a:gd name="connsiteX0" fmla="*/ 4137 w 3081771"/>
                <a:gd name="connsiteY0" fmla="*/ 415 h 1133"/>
                <a:gd name="connsiteX1" fmla="*/ 3085909 w 3081771"/>
                <a:gd name="connsiteY1" fmla="*/ 415 h 1133"/>
              </a:gdLst>
              <a:ahLst/>
              <a:cxnLst>
                <a:cxn ang="0">
                  <a:pos x="connsiteX0" y="connsiteY0"/>
                </a:cxn>
                <a:cxn ang="0">
                  <a:pos x="connsiteX1" y="connsiteY1"/>
                </a:cxn>
              </a:cxnLst>
              <a:rect l="l" t="t" r="r" b="b"/>
              <a:pathLst>
                <a:path w="3081771" h="1133">
                  <a:moveTo>
                    <a:pt x="4137" y="415"/>
                  </a:moveTo>
                  <a:lnTo>
                    <a:pt x="3085909" y="415"/>
                  </a:lnTo>
                </a:path>
              </a:pathLst>
            </a:custGeom>
            <a:noFill/>
            <a:ln w="28575"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Freeform: Shape 14">
              <a:extLst>
                <a:ext uri="{FF2B5EF4-FFF2-40B4-BE49-F238E27FC236}">
                  <a16:creationId xmlns:a16="http://schemas.microsoft.com/office/drawing/2014/main" id="{778B68D7-8196-EBA1-754D-64F005CF6426}"/>
                </a:ext>
              </a:extLst>
            </p:cNvPr>
            <p:cNvSpPr/>
            <p:nvPr/>
          </p:nvSpPr>
          <p:spPr>
            <a:xfrm rot="16194083" flipV="1">
              <a:off x="9569220" y="5378334"/>
              <a:ext cx="77744" cy="45719"/>
            </a:xfrm>
            <a:custGeom>
              <a:avLst/>
              <a:gdLst>
                <a:gd name="connsiteX0" fmla="*/ 4933 w 3081771"/>
                <a:gd name="connsiteY0" fmla="*/ 345 h 1133"/>
                <a:gd name="connsiteX1" fmla="*/ 3086705 w 3081771"/>
                <a:gd name="connsiteY1" fmla="*/ 345 h 1133"/>
              </a:gdLst>
              <a:ahLst/>
              <a:cxnLst>
                <a:cxn ang="0">
                  <a:pos x="connsiteX0" y="connsiteY0"/>
                </a:cxn>
                <a:cxn ang="0">
                  <a:pos x="connsiteX1" y="connsiteY1"/>
                </a:cxn>
              </a:cxnLst>
              <a:rect l="l" t="t" r="r" b="b"/>
              <a:pathLst>
                <a:path w="3081771" h="1133">
                  <a:moveTo>
                    <a:pt x="4933" y="345"/>
                  </a:moveTo>
                  <a:lnTo>
                    <a:pt x="3086705" y="345"/>
                  </a:lnTo>
                </a:path>
              </a:pathLst>
            </a:custGeom>
            <a:noFill/>
            <a:ln w="28575"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Freeform: Shape 16">
              <a:extLst>
                <a:ext uri="{FF2B5EF4-FFF2-40B4-BE49-F238E27FC236}">
                  <a16:creationId xmlns:a16="http://schemas.microsoft.com/office/drawing/2014/main" id="{13339695-AC1A-93EF-4011-482B78E96E54}"/>
                </a:ext>
              </a:extLst>
            </p:cNvPr>
            <p:cNvSpPr/>
            <p:nvPr/>
          </p:nvSpPr>
          <p:spPr>
            <a:xfrm rot="16194083">
              <a:off x="10518276" y="5377549"/>
              <a:ext cx="76052" cy="45719"/>
            </a:xfrm>
            <a:custGeom>
              <a:avLst/>
              <a:gdLst>
                <a:gd name="connsiteX0" fmla="*/ 5730 w 3081771"/>
                <a:gd name="connsiteY0" fmla="*/ 275 h 1133"/>
                <a:gd name="connsiteX1" fmla="*/ 3087501 w 3081771"/>
                <a:gd name="connsiteY1" fmla="*/ 275 h 1133"/>
              </a:gdLst>
              <a:ahLst/>
              <a:cxnLst>
                <a:cxn ang="0">
                  <a:pos x="connsiteX0" y="connsiteY0"/>
                </a:cxn>
                <a:cxn ang="0">
                  <a:pos x="connsiteX1" y="connsiteY1"/>
                </a:cxn>
              </a:cxnLst>
              <a:rect l="l" t="t" r="r" b="b"/>
              <a:pathLst>
                <a:path w="3081771" h="1133">
                  <a:moveTo>
                    <a:pt x="5730" y="275"/>
                  </a:moveTo>
                  <a:lnTo>
                    <a:pt x="3087501" y="275"/>
                  </a:lnTo>
                </a:path>
              </a:pathLst>
            </a:custGeom>
            <a:noFill/>
            <a:ln w="28575"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Shape 17">
              <a:extLst>
                <a:ext uri="{FF2B5EF4-FFF2-40B4-BE49-F238E27FC236}">
                  <a16:creationId xmlns:a16="http://schemas.microsoft.com/office/drawing/2014/main" id="{F83823AA-7AE6-302E-6286-4291DDFCF0E5}"/>
                </a:ext>
              </a:extLst>
            </p:cNvPr>
            <p:cNvSpPr/>
            <p:nvPr/>
          </p:nvSpPr>
          <p:spPr>
            <a:xfrm rot="-5405917" flipV="1">
              <a:off x="8950876" y="2205430"/>
              <a:ext cx="447381" cy="902462"/>
            </a:xfrm>
            <a:custGeom>
              <a:avLst/>
              <a:gdLst>
                <a:gd name="connsiteX0" fmla="*/ 4338 w 447381"/>
                <a:gd name="connsiteY0" fmla="*/ -717 h 902462"/>
                <a:gd name="connsiteX1" fmla="*/ 451719 w 447381"/>
                <a:gd name="connsiteY1" fmla="*/ -717 h 902462"/>
                <a:gd name="connsiteX2" fmla="*/ 451719 w 447381"/>
                <a:gd name="connsiteY2" fmla="*/ 901746 h 902462"/>
                <a:gd name="connsiteX3" fmla="*/ 4338 w 447381"/>
                <a:gd name="connsiteY3" fmla="*/ 901746 h 902462"/>
              </a:gdLst>
              <a:ahLst/>
              <a:cxnLst>
                <a:cxn ang="0">
                  <a:pos x="connsiteX0" y="connsiteY0"/>
                </a:cxn>
                <a:cxn ang="0">
                  <a:pos x="connsiteX1" y="connsiteY1"/>
                </a:cxn>
                <a:cxn ang="0">
                  <a:pos x="connsiteX2" y="connsiteY2"/>
                </a:cxn>
                <a:cxn ang="0">
                  <a:pos x="connsiteX3" y="connsiteY3"/>
                </a:cxn>
              </a:cxnLst>
              <a:rect l="l" t="t" r="r" b="b"/>
              <a:pathLst>
                <a:path w="447381" h="902462">
                  <a:moveTo>
                    <a:pt x="4338" y="-717"/>
                  </a:moveTo>
                  <a:lnTo>
                    <a:pt x="451719" y="-717"/>
                  </a:lnTo>
                  <a:lnTo>
                    <a:pt x="451719" y="901746"/>
                  </a:lnTo>
                  <a:lnTo>
                    <a:pt x="4338" y="901746"/>
                  </a:lnTo>
                  <a:close/>
                </a:path>
              </a:pathLst>
            </a:custGeom>
            <a:solidFill>
              <a:schemeClr val="accent3">
                <a:lumMod val="20000"/>
                <a:lumOff val="8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Freeform: Shape 18">
              <a:extLst>
                <a:ext uri="{FF2B5EF4-FFF2-40B4-BE49-F238E27FC236}">
                  <a16:creationId xmlns:a16="http://schemas.microsoft.com/office/drawing/2014/main" id="{9725DB07-630A-6C2C-CD86-1A67AD00E18B}"/>
                </a:ext>
              </a:extLst>
            </p:cNvPr>
            <p:cNvSpPr/>
            <p:nvPr/>
          </p:nvSpPr>
          <p:spPr>
            <a:xfrm rot="-5405917" flipV="1">
              <a:off x="9586807" y="4058019"/>
              <a:ext cx="447381" cy="2165752"/>
            </a:xfrm>
            <a:custGeom>
              <a:avLst/>
              <a:gdLst>
                <a:gd name="connsiteX0" fmla="*/ 5291 w 447381"/>
                <a:gd name="connsiteY0" fmla="*/ 1427 h 2165752"/>
                <a:gd name="connsiteX1" fmla="*/ 452672 w 447381"/>
                <a:gd name="connsiteY1" fmla="*/ 1427 h 2165752"/>
                <a:gd name="connsiteX2" fmla="*/ 452672 w 447381"/>
                <a:gd name="connsiteY2" fmla="*/ 2167180 h 2165752"/>
                <a:gd name="connsiteX3" fmla="*/ 5291 w 447381"/>
                <a:gd name="connsiteY3" fmla="*/ 2167180 h 2165752"/>
              </a:gdLst>
              <a:ahLst/>
              <a:cxnLst>
                <a:cxn ang="0">
                  <a:pos x="connsiteX0" y="connsiteY0"/>
                </a:cxn>
                <a:cxn ang="0">
                  <a:pos x="connsiteX1" y="connsiteY1"/>
                </a:cxn>
                <a:cxn ang="0">
                  <a:pos x="connsiteX2" y="connsiteY2"/>
                </a:cxn>
                <a:cxn ang="0">
                  <a:pos x="connsiteX3" y="connsiteY3"/>
                </a:cxn>
              </a:cxnLst>
              <a:rect l="l" t="t" r="r" b="b"/>
              <a:pathLst>
                <a:path w="447381" h="2165752">
                  <a:moveTo>
                    <a:pt x="5291" y="1427"/>
                  </a:moveTo>
                  <a:lnTo>
                    <a:pt x="452672" y="1427"/>
                  </a:lnTo>
                  <a:lnTo>
                    <a:pt x="452672" y="2167180"/>
                  </a:lnTo>
                  <a:lnTo>
                    <a:pt x="5291" y="2167180"/>
                  </a:lnTo>
                  <a:close/>
                </a:path>
              </a:pathLst>
            </a:custGeom>
            <a:solidFill>
              <a:schemeClr val="accent3">
                <a:lumMod val="20000"/>
                <a:lumOff val="8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Freeform: Shape 19">
              <a:extLst>
                <a:ext uri="{FF2B5EF4-FFF2-40B4-BE49-F238E27FC236}">
                  <a16:creationId xmlns:a16="http://schemas.microsoft.com/office/drawing/2014/main" id="{098A787C-4C87-7059-5E6A-A8FE498E7C15}"/>
                </a:ext>
              </a:extLst>
            </p:cNvPr>
            <p:cNvSpPr/>
            <p:nvPr/>
          </p:nvSpPr>
          <p:spPr>
            <a:xfrm rot="-5405917" flipV="1">
              <a:off x="8864019" y="4284149"/>
              <a:ext cx="447381" cy="721917"/>
            </a:xfrm>
            <a:custGeom>
              <a:avLst/>
              <a:gdLst>
                <a:gd name="connsiteX0" fmla="*/ 4574 w 447381"/>
                <a:gd name="connsiteY0" fmla="*/ 1045 h 721917"/>
                <a:gd name="connsiteX1" fmla="*/ 451956 w 447381"/>
                <a:gd name="connsiteY1" fmla="*/ 1045 h 721917"/>
                <a:gd name="connsiteX2" fmla="*/ 451956 w 447381"/>
                <a:gd name="connsiteY2" fmla="*/ 722962 h 721917"/>
                <a:gd name="connsiteX3" fmla="*/ 4574 w 447381"/>
                <a:gd name="connsiteY3" fmla="*/ 722962 h 721917"/>
              </a:gdLst>
              <a:ahLst/>
              <a:cxnLst>
                <a:cxn ang="0">
                  <a:pos x="connsiteX0" y="connsiteY0"/>
                </a:cxn>
                <a:cxn ang="0">
                  <a:pos x="connsiteX1" y="connsiteY1"/>
                </a:cxn>
                <a:cxn ang="0">
                  <a:pos x="connsiteX2" y="connsiteY2"/>
                </a:cxn>
                <a:cxn ang="0">
                  <a:pos x="connsiteX3" y="connsiteY3"/>
                </a:cxn>
              </a:cxnLst>
              <a:rect l="l" t="t" r="r" b="b"/>
              <a:pathLst>
                <a:path w="447381" h="721917">
                  <a:moveTo>
                    <a:pt x="4574" y="1045"/>
                  </a:moveTo>
                  <a:lnTo>
                    <a:pt x="451956" y="1045"/>
                  </a:lnTo>
                  <a:lnTo>
                    <a:pt x="451956" y="722962"/>
                  </a:lnTo>
                  <a:lnTo>
                    <a:pt x="4574" y="722962"/>
                  </a:lnTo>
                  <a:close/>
                </a:path>
              </a:pathLst>
            </a:custGeom>
            <a:solidFill>
              <a:schemeClr val="accent3">
                <a:lumMod val="20000"/>
                <a:lumOff val="8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Shape 20">
              <a:extLst>
                <a:ext uri="{FF2B5EF4-FFF2-40B4-BE49-F238E27FC236}">
                  <a16:creationId xmlns:a16="http://schemas.microsoft.com/office/drawing/2014/main" id="{7EFF5FDA-8EBE-6BD7-C001-C382ADC99DF3}"/>
                </a:ext>
              </a:extLst>
            </p:cNvPr>
            <p:cNvSpPr/>
            <p:nvPr/>
          </p:nvSpPr>
          <p:spPr>
            <a:xfrm rot="-5405917" flipV="1">
              <a:off x="9582482" y="2475093"/>
              <a:ext cx="447381" cy="360958"/>
            </a:xfrm>
            <a:custGeom>
              <a:avLst/>
              <a:gdLst>
                <a:gd name="connsiteX0" fmla="*/ 4895 w 447381"/>
                <a:gd name="connsiteY0" fmla="*/ -766 h 360958"/>
                <a:gd name="connsiteX1" fmla="*/ 452277 w 447381"/>
                <a:gd name="connsiteY1" fmla="*/ -766 h 360958"/>
                <a:gd name="connsiteX2" fmla="*/ 452277 w 447381"/>
                <a:gd name="connsiteY2" fmla="*/ 360193 h 360958"/>
                <a:gd name="connsiteX3" fmla="*/ 4895 w 447381"/>
                <a:gd name="connsiteY3" fmla="*/ 360193 h 360958"/>
              </a:gdLst>
              <a:ahLst/>
              <a:cxnLst>
                <a:cxn ang="0">
                  <a:pos x="connsiteX0" y="connsiteY0"/>
                </a:cxn>
                <a:cxn ang="0">
                  <a:pos x="connsiteX1" y="connsiteY1"/>
                </a:cxn>
                <a:cxn ang="0">
                  <a:pos x="connsiteX2" y="connsiteY2"/>
                </a:cxn>
                <a:cxn ang="0">
                  <a:pos x="connsiteX3" y="connsiteY3"/>
                </a:cxn>
              </a:cxnLst>
              <a:rect l="l" t="t" r="r" b="b"/>
              <a:pathLst>
                <a:path w="447381" h="360958">
                  <a:moveTo>
                    <a:pt x="4895" y="-766"/>
                  </a:moveTo>
                  <a:lnTo>
                    <a:pt x="452277" y="-766"/>
                  </a:lnTo>
                  <a:lnTo>
                    <a:pt x="452277" y="360193"/>
                  </a:lnTo>
                  <a:lnTo>
                    <a:pt x="4895" y="360193"/>
                  </a:lnTo>
                  <a:close/>
                </a:path>
              </a:pathLst>
            </a:custGeom>
            <a:solidFill>
              <a:schemeClr val="accent3">
                <a:lumMod val="40000"/>
                <a:lumOff val="6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Shape 21">
              <a:extLst>
                <a:ext uri="{FF2B5EF4-FFF2-40B4-BE49-F238E27FC236}">
                  <a16:creationId xmlns:a16="http://schemas.microsoft.com/office/drawing/2014/main" id="{63962056-C2BC-C46D-86B0-6D3392D611D1}"/>
                </a:ext>
              </a:extLst>
            </p:cNvPr>
            <p:cNvSpPr/>
            <p:nvPr/>
          </p:nvSpPr>
          <p:spPr>
            <a:xfrm rot="-5405917" flipV="1">
              <a:off x="9495719" y="4373267"/>
              <a:ext cx="447381" cy="541504"/>
            </a:xfrm>
            <a:custGeom>
              <a:avLst/>
              <a:gdLst>
                <a:gd name="connsiteX0" fmla="*/ 5132 w 447381"/>
                <a:gd name="connsiteY0" fmla="*/ 996 h 541504"/>
                <a:gd name="connsiteX1" fmla="*/ 452513 w 447381"/>
                <a:gd name="connsiteY1" fmla="*/ 996 h 541504"/>
                <a:gd name="connsiteX2" fmla="*/ 452513 w 447381"/>
                <a:gd name="connsiteY2" fmla="*/ 542500 h 541504"/>
                <a:gd name="connsiteX3" fmla="*/ 5132 w 447381"/>
                <a:gd name="connsiteY3" fmla="*/ 542500 h 541504"/>
              </a:gdLst>
              <a:ahLst/>
              <a:cxnLst>
                <a:cxn ang="0">
                  <a:pos x="connsiteX0" y="connsiteY0"/>
                </a:cxn>
                <a:cxn ang="0">
                  <a:pos x="connsiteX1" y="connsiteY1"/>
                </a:cxn>
                <a:cxn ang="0">
                  <a:pos x="connsiteX2" y="connsiteY2"/>
                </a:cxn>
                <a:cxn ang="0">
                  <a:pos x="connsiteX3" y="connsiteY3"/>
                </a:cxn>
              </a:cxnLst>
              <a:rect l="l" t="t" r="r" b="b"/>
              <a:pathLst>
                <a:path w="447381" h="541504">
                  <a:moveTo>
                    <a:pt x="5132" y="996"/>
                  </a:moveTo>
                  <a:lnTo>
                    <a:pt x="452513" y="996"/>
                  </a:lnTo>
                  <a:lnTo>
                    <a:pt x="452513" y="542500"/>
                  </a:lnTo>
                  <a:lnTo>
                    <a:pt x="5132" y="542500"/>
                  </a:lnTo>
                  <a:close/>
                </a:path>
              </a:pathLst>
            </a:custGeom>
            <a:solidFill>
              <a:schemeClr val="accent3">
                <a:lumMod val="40000"/>
                <a:lumOff val="6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Shape 22">
              <a:extLst>
                <a:ext uri="{FF2B5EF4-FFF2-40B4-BE49-F238E27FC236}">
                  <a16:creationId xmlns:a16="http://schemas.microsoft.com/office/drawing/2014/main" id="{929B7FD7-A75C-793E-EE2E-234EA0B76213}"/>
                </a:ext>
              </a:extLst>
            </p:cNvPr>
            <p:cNvSpPr/>
            <p:nvPr/>
          </p:nvSpPr>
          <p:spPr>
            <a:xfrm rot="-5405917" flipV="1">
              <a:off x="8592420" y="4058209"/>
              <a:ext cx="447381" cy="180545"/>
            </a:xfrm>
            <a:custGeom>
              <a:avLst/>
              <a:gdLst>
                <a:gd name="connsiteX0" fmla="*/ 4257 w 447381"/>
                <a:gd name="connsiteY0" fmla="*/ 627 h 180545"/>
                <a:gd name="connsiteX1" fmla="*/ 451638 w 447381"/>
                <a:gd name="connsiteY1" fmla="*/ 627 h 180545"/>
                <a:gd name="connsiteX2" fmla="*/ 451638 w 447381"/>
                <a:gd name="connsiteY2" fmla="*/ 181172 h 180545"/>
                <a:gd name="connsiteX3" fmla="*/ 4257 w 447381"/>
                <a:gd name="connsiteY3" fmla="*/ 181172 h 180545"/>
              </a:gdLst>
              <a:ahLst/>
              <a:cxnLst>
                <a:cxn ang="0">
                  <a:pos x="connsiteX0" y="connsiteY0"/>
                </a:cxn>
                <a:cxn ang="0">
                  <a:pos x="connsiteX1" y="connsiteY1"/>
                </a:cxn>
                <a:cxn ang="0">
                  <a:pos x="connsiteX2" y="connsiteY2"/>
                </a:cxn>
                <a:cxn ang="0">
                  <a:pos x="connsiteX3" y="connsiteY3"/>
                </a:cxn>
              </a:cxnLst>
              <a:rect l="l" t="t" r="r" b="b"/>
              <a:pathLst>
                <a:path w="447381" h="180545">
                  <a:moveTo>
                    <a:pt x="4257" y="627"/>
                  </a:moveTo>
                  <a:lnTo>
                    <a:pt x="451638" y="627"/>
                  </a:lnTo>
                  <a:lnTo>
                    <a:pt x="451638" y="181172"/>
                  </a:lnTo>
                  <a:lnTo>
                    <a:pt x="4257" y="181172"/>
                  </a:lnTo>
                  <a:close/>
                </a:path>
              </a:pathLst>
            </a:custGeom>
            <a:solidFill>
              <a:schemeClr val="accent3">
                <a:lumMod val="40000"/>
                <a:lumOff val="6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Shape 23">
              <a:extLst>
                <a:ext uri="{FF2B5EF4-FFF2-40B4-BE49-F238E27FC236}">
                  <a16:creationId xmlns:a16="http://schemas.microsoft.com/office/drawing/2014/main" id="{F5351784-A35B-7A84-555B-210CC386A578}"/>
                </a:ext>
              </a:extLst>
            </p:cNvPr>
            <p:cNvSpPr/>
            <p:nvPr/>
          </p:nvSpPr>
          <p:spPr>
            <a:xfrm rot="-5405917" flipV="1">
              <a:off x="8590709" y="3064093"/>
              <a:ext cx="447381" cy="180545"/>
            </a:xfrm>
            <a:custGeom>
              <a:avLst/>
              <a:gdLst>
                <a:gd name="connsiteX0" fmla="*/ 4098 w 447381"/>
                <a:gd name="connsiteY0" fmla="*/ -250 h 180545"/>
                <a:gd name="connsiteX1" fmla="*/ 451480 w 447381"/>
                <a:gd name="connsiteY1" fmla="*/ -250 h 180545"/>
                <a:gd name="connsiteX2" fmla="*/ 451480 w 447381"/>
                <a:gd name="connsiteY2" fmla="*/ 180295 h 180545"/>
                <a:gd name="connsiteX3" fmla="*/ 4098 w 447381"/>
                <a:gd name="connsiteY3" fmla="*/ 180295 h 180545"/>
              </a:gdLst>
              <a:ahLst/>
              <a:cxnLst>
                <a:cxn ang="0">
                  <a:pos x="connsiteX0" y="connsiteY0"/>
                </a:cxn>
                <a:cxn ang="0">
                  <a:pos x="connsiteX1" y="connsiteY1"/>
                </a:cxn>
                <a:cxn ang="0">
                  <a:pos x="connsiteX2" y="connsiteY2"/>
                </a:cxn>
                <a:cxn ang="0">
                  <a:pos x="connsiteX3" y="connsiteY3"/>
                </a:cxn>
              </a:cxnLst>
              <a:rect l="l" t="t" r="r" b="b"/>
              <a:pathLst>
                <a:path w="447381" h="180545">
                  <a:moveTo>
                    <a:pt x="4098" y="-250"/>
                  </a:moveTo>
                  <a:lnTo>
                    <a:pt x="451480" y="-250"/>
                  </a:lnTo>
                  <a:lnTo>
                    <a:pt x="451480" y="180295"/>
                  </a:lnTo>
                  <a:lnTo>
                    <a:pt x="4098" y="180295"/>
                  </a:lnTo>
                  <a:close/>
                </a:path>
              </a:pathLst>
            </a:custGeom>
            <a:solidFill>
              <a:schemeClr val="accent3">
                <a:lumMod val="40000"/>
                <a:lumOff val="6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Shape 24">
              <a:extLst>
                <a:ext uri="{FF2B5EF4-FFF2-40B4-BE49-F238E27FC236}">
                  <a16:creationId xmlns:a16="http://schemas.microsoft.com/office/drawing/2014/main" id="{EE168147-6864-20CF-DAFE-4A0F7E0C6388}"/>
                </a:ext>
              </a:extLst>
            </p:cNvPr>
            <p:cNvSpPr/>
            <p:nvPr/>
          </p:nvSpPr>
          <p:spPr>
            <a:xfrm rot="-5405917" flipV="1">
              <a:off x="9856581" y="4553132"/>
              <a:ext cx="447381" cy="180545"/>
            </a:xfrm>
            <a:custGeom>
              <a:avLst/>
              <a:gdLst>
                <a:gd name="connsiteX0" fmla="*/ 5450 w 447381"/>
                <a:gd name="connsiteY0" fmla="*/ 967 h 180545"/>
                <a:gd name="connsiteX1" fmla="*/ 452832 w 447381"/>
                <a:gd name="connsiteY1" fmla="*/ 967 h 180545"/>
                <a:gd name="connsiteX2" fmla="*/ 452832 w 447381"/>
                <a:gd name="connsiteY2" fmla="*/ 181514 h 180545"/>
                <a:gd name="connsiteX3" fmla="*/ 5450 w 447381"/>
                <a:gd name="connsiteY3" fmla="*/ 181514 h 180545"/>
              </a:gdLst>
              <a:ahLst/>
              <a:cxnLst>
                <a:cxn ang="0">
                  <a:pos x="connsiteX0" y="connsiteY0"/>
                </a:cxn>
                <a:cxn ang="0">
                  <a:pos x="connsiteX1" y="connsiteY1"/>
                </a:cxn>
                <a:cxn ang="0">
                  <a:pos x="connsiteX2" y="connsiteY2"/>
                </a:cxn>
                <a:cxn ang="0">
                  <a:pos x="connsiteX3" y="connsiteY3"/>
                </a:cxn>
              </a:cxnLst>
              <a:rect l="l" t="t" r="r" b="b"/>
              <a:pathLst>
                <a:path w="447381" h="180545">
                  <a:moveTo>
                    <a:pt x="5450" y="967"/>
                  </a:moveTo>
                  <a:lnTo>
                    <a:pt x="452832" y="967"/>
                  </a:lnTo>
                  <a:lnTo>
                    <a:pt x="452832" y="181514"/>
                  </a:lnTo>
                  <a:lnTo>
                    <a:pt x="5450" y="181514"/>
                  </a:lnTo>
                  <a:close/>
                </a:path>
              </a:pathLst>
            </a:custGeom>
            <a:solidFill>
              <a:schemeClr val="accent3">
                <a:lumMod val="60000"/>
                <a:lumOff val="4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Shape 25">
              <a:extLst>
                <a:ext uri="{FF2B5EF4-FFF2-40B4-BE49-F238E27FC236}">
                  <a16:creationId xmlns:a16="http://schemas.microsoft.com/office/drawing/2014/main" id="{29883588-33F9-E956-00A7-4AF4FA54360D}"/>
                </a:ext>
              </a:extLst>
            </p:cNvPr>
            <p:cNvSpPr/>
            <p:nvPr/>
          </p:nvSpPr>
          <p:spPr>
            <a:xfrm rot="-5405917" flipV="1">
              <a:off x="9224026" y="3605955"/>
              <a:ext cx="447381" cy="1082876"/>
            </a:xfrm>
            <a:custGeom>
              <a:avLst/>
              <a:gdLst>
                <a:gd name="connsiteX0" fmla="*/ 4814 w 447381"/>
                <a:gd name="connsiteY0" fmla="*/ 579 h 1082876"/>
                <a:gd name="connsiteX1" fmla="*/ 452195 w 447381"/>
                <a:gd name="connsiteY1" fmla="*/ 579 h 1082876"/>
                <a:gd name="connsiteX2" fmla="*/ 452195 w 447381"/>
                <a:gd name="connsiteY2" fmla="*/ 1083456 h 1082876"/>
                <a:gd name="connsiteX3" fmla="*/ 4814 w 447381"/>
                <a:gd name="connsiteY3" fmla="*/ 1083456 h 1082876"/>
              </a:gdLst>
              <a:ahLst/>
              <a:cxnLst>
                <a:cxn ang="0">
                  <a:pos x="connsiteX0" y="connsiteY0"/>
                </a:cxn>
                <a:cxn ang="0">
                  <a:pos x="connsiteX1" y="connsiteY1"/>
                </a:cxn>
                <a:cxn ang="0">
                  <a:pos x="connsiteX2" y="connsiteY2"/>
                </a:cxn>
                <a:cxn ang="0">
                  <a:pos x="connsiteX3" y="connsiteY3"/>
                </a:cxn>
              </a:cxnLst>
              <a:rect l="l" t="t" r="r" b="b"/>
              <a:pathLst>
                <a:path w="447381" h="1082876">
                  <a:moveTo>
                    <a:pt x="4814" y="579"/>
                  </a:moveTo>
                  <a:lnTo>
                    <a:pt x="452195" y="579"/>
                  </a:lnTo>
                  <a:lnTo>
                    <a:pt x="452195" y="1083456"/>
                  </a:lnTo>
                  <a:lnTo>
                    <a:pt x="4814" y="1083456"/>
                  </a:lnTo>
                  <a:close/>
                </a:path>
              </a:pathLst>
            </a:custGeom>
            <a:solidFill>
              <a:schemeClr val="accent3">
                <a:lumMod val="60000"/>
                <a:lumOff val="4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Shape 26">
              <a:extLst>
                <a:ext uri="{FF2B5EF4-FFF2-40B4-BE49-F238E27FC236}">
                  <a16:creationId xmlns:a16="http://schemas.microsoft.com/office/drawing/2014/main" id="{477087B5-C83B-5D9B-403A-CEB3053BEA48}"/>
                </a:ext>
              </a:extLst>
            </p:cNvPr>
            <p:cNvSpPr/>
            <p:nvPr/>
          </p:nvSpPr>
          <p:spPr>
            <a:xfrm rot="-5405917" flipV="1">
              <a:off x="8772076" y="3380391"/>
              <a:ext cx="447381" cy="541504"/>
            </a:xfrm>
            <a:custGeom>
              <a:avLst/>
              <a:gdLst>
                <a:gd name="connsiteX0" fmla="*/ 4337 w 447381"/>
                <a:gd name="connsiteY0" fmla="*/ 174 h 541504"/>
                <a:gd name="connsiteX1" fmla="*/ 451718 w 447381"/>
                <a:gd name="connsiteY1" fmla="*/ 174 h 541504"/>
                <a:gd name="connsiteX2" fmla="*/ 451718 w 447381"/>
                <a:gd name="connsiteY2" fmla="*/ 541679 h 541504"/>
                <a:gd name="connsiteX3" fmla="*/ 4337 w 447381"/>
                <a:gd name="connsiteY3" fmla="*/ 541679 h 541504"/>
              </a:gdLst>
              <a:ahLst/>
              <a:cxnLst>
                <a:cxn ang="0">
                  <a:pos x="connsiteX0" y="connsiteY0"/>
                </a:cxn>
                <a:cxn ang="0">
                  <a:pos x="connsiteX1" y="connsiteY1"/>
                </a:cxn>
                <a:cxn ang="0">
                  <a:pos x="connsiteX2" y="connsiteY2"/>
                </a:cxn>
                <a:cxn ang="0">
                  <a:pos x="connsiteX3" y="connsiteY3"/>
                </a:cxn>
              </a:cxnLst>
              <a:rect l="l" t="t" r="r" b="b"/>
              <a:pathLst>
                <a:path w="447381" h="541504">
                  <a:moveTo>
                    <a:pt x="4337" y="174"/>
                  </a:moveTo>
                  <a:lnTo>
                    <a:pt x="451718" y="174"/>
                  </a:lnTo>
                  <a:lnTo>
                    <a:pt x="451718" y="541679"/>
                  </a:lnTo>
                  <a:lnTo>
                    <a:pt x="4337" y="541679"/>
                  </a:lnTo>
                  <a:close/>
                </a:path>
              </a:pathLst>
            </a:custGeom>
            <a:solidFill>
              <a:schemeClr val="accent3">
                <a:lumMod val="60000"/>
                <a:lumOff val="4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Shape 27">
              <a:extLst>
                <a:ext uri="{FF2B5EF4-FFF2-40B4-BE49-F238E27FC236}">
                  <a16:creationId xmlns:a16="http://schemas.microsoft.com/office/drawing/2014/main" id="{B9AB00C9-6BD0-CD1B-2252-6BE40107C9E3}"/>
                </a:ext>
              </a:extLst>
            </p:cNvPr>
            <p:cNvSpPr/>
            <p:nvPr/>
          </p:nvSpPr>
          <p:spPr>
            <a:xfrm rot="-5405917" flipV="1">
              <a:off x="9132083" y="2702207"/>
              <a:ext cx="447381" cy="902462"/>
            </a:xfrm>
            <a:custGeom>
              <a:avLst/>
              <a:gdLst>
                <a:gd name="connsiteX0" fmla="*/ 4576 w 447381"/>
                <a:gd name="connsiteY0" fmla="*/ -291 h 902462"/>
                <a:gd name="connsiteX1" fmla="*/ 451957 w 447381"/>
                <a:gd name="connsiteY1" fmla="*/ -291 h 902462"/>
                <a:gd name="connsiteX2" fmla="*/ 451957 w 447381"/>
                <a:gd name="connsiteY2" fmla="*/ 902172 h 902462"/>
                <a:gd name="connsiteX3" fmla="*/ 4576 w 447381"/>
                <a:gd name="connsiteY3" fmla="*/ 902172 h 902462"/>
              </a:gdLst>
              <a:ahLst/>
              <a:cxnLst>
                <a:cxn ang="0">
                  <a:pos x="connsiteX0" y="connsiteY0"/>
                </a:cxn>
                <a:cxn ang="0">
                  <a:pos x="connsiteX1" y="connsiteY1"/>
                </a:cxn>
                <a:cxn ang="0">
                  <a:pos x="connsiteX2" y="connsiteY2"/>
                </a:cxn>
                <a:cxn ang="0">
                  <a:pos x="connsiteX3" y="connsiteY3"/>
                </a:cxn>
              </a:cxnLst>
              <a:rect l="l" t="t" r="r" b="b"/>
              <a:pathLst>
                <a:path w="447381" h="902462">
                  <a:moveTo>
                    <a:pt x="4576" y="-291"/>
                  </a:moveTo>
                  <a:lnTo>
                    <a:pt x="451957" y="-291"/>
                  </a:lnTo>
                  <a:lnTo>
                    <a:pt x="451957" y="902172"/>
                  </a:lnTo>
                  <a:lnTo>
                    <a:pt x="4576" y="902172"/>
                  </a:lnTo>
                  <a:close/>
                </a:path>
              </a:pathLst>
            </a:custGeom>
            <a:solidFill>
              <a:schemeClr val="accent3">
                <a:lumMod val="60000"/>
                <a:lumOff val="40000"/>
              </a:schemeClr>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Shape 28">
              <a:extLst>
                <a:ext uri="{FF2B5EF4-FFF2-40B4-BE49-F238E27FC236}">
                  <a16:creationId xmlns:a16="http://schemas.microsoft.com/office/drawing/2014/main" id="{1E22545B-9197-0424-EFD3-48E05BFCEB6B}"/>
                </a:ext>
              </a:extLst>
            </p:cNvPr>
            <p:cNvSpPr/>
            <p:nvPr/>
          </p:nvSpPr>
          <p:spPr>
            <a:xfrm rot="-5405917" flipV="1">
              <a:off x="10036237" y="3875250"/>
              <a:ext cx="447381" cy="541504"/>
            </a:xfrm>
            <a:custGeom>
              <a:avLst/>
              <a:gdLst>
                <a:gd name="connsiteX0" fmla="*/ 5530 w 447381"/>
                <a:gd name="connsiteY0" fmla="*/ 515 h 541504"/>
                <a:gd name="connsiteX1" fmla="*/ 452912 w 447381"/>
                <a:gd name="connsiteY1" fmla="*/ 515 h 541504"/>
                <a:gd name="connsiteX2" fmla="*/ 452912 w 447381"/>
                <a:gd name="connsiteY2" fmla="*/ 542019 h 541504"/>
                <a:gd name="connsiteX3" fmla="*/ 5530 w 447381"/>
                <a:gd name="connsiteY3" fmla="*/ 542019 h 541504"/>
              </a:gdLst>
              <a:ahLst/>
              <a:cxnLst>
                <a:cxn ang="0">
                  <a:pos x="connsiteX0" y="connsiteY0"/>
                </a:cxn>
                <a:cxn ang="0">
                  <a:pos x="connsiteX1" y="connsiteY1"/>
                </a:cxn>
                <a:cxn ang="0">
                  <a:pos x="connsiteX2" y="connsiteY2"/>
                </a:cxn>
                <a:cxn ang="0">
                  <a:pos x="connsiteX3" y="connsiteY3"/>
                </a:cxn>
              </a:cxnLst>
              <a:rect l="l" t="t" r="r" b="b"/>
              <a:pathLst>
                <a:path w="447381" h="541504">
                  <a:moveTo>
                    <a:pt x="5530" y="515"/>
                  </a:moveTo>
                  <a:lnTo>
                    <a:pt x="452912" y="515"/>
                  </a:lnTo>
                  <a:lnTo>
                    <a:pt x="452912" y="542019"/>
                  </a:lnTo>
                  <a:lnTo>
                    <a:pt x="5530" y="542019"/>
                  </a:lnTo>
                  <a:close/>
                </a:path>
              </a:pathLst>
            </a:custGeom>
            <a:solidFill>
              <a:schemeClr val="accent3"/>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Shape 29">
              <a:extLst>
                <a:ext uri="{FF2B5EF4-FFF2-40B4-BE49-F238E27FC236}">
                  <a16:creationId xmlns:a16="http://schemas.microsoft.com/office/drawing/2014/main" id="{9AC42559-11B2-7E1A-1CBA-C9FD298B202F}"/>
                </a:ext>
              </a:extLst>
            </p:cNvPr>
            <p:cNvSpPr/>
            <p:nvPr/>
          </p:nvSpPr>
          <p:spPr>
            <a:xfrm rot="-5405917" flipV="1">
              <a:off x="9584193" y="3108314"/>
              <a:ext cx="447381" cy="1082876"/>
            </a:xfrm>
            <a:custGeom>
              <a:avLst/>
              <a:gdLst>
                <a:gd name="connsiteX0" fmla="*/ 5053 w 447381"/>
                <a:gd name="connsiteY0" fmla="*/ 112 h 1082876"/>
                <a:gd name="connsiteX1" fmla="*/ 452435 w 447381"/>
                <a:gd name="connsiteY1" fmla="*/ 112 h 1082876"/>
                <a:gd name="connsiteX2" fmla="*/ 452435 w 447381"/>
                <a:gd name="connsiteY2" fmla="*/ 1082989 h 1082876"/>
                <a:gd name="connsiteX3" fmla="*/ 5053 w 447381"/>
                <a:gd name="connsiteY3" fmla="*/ 1082989 h 1082876"/>
              </a:gdLst>
              <a:ahLst/>
              <a:cxnLst>
                <a:cxn ang="0">
                  <a:pos x="connsiteX0" y="connsiteY0"/>
                </a:cxn>
                <a:cxn ang="0">
                  <a:pos x="connsiteX1" y="connsiteY1"/>
                </a:cxn>
                <a:cxn ang="0">
                  <a:pos x="connsiteX2" y="connsiteY2"/>
                </a:cxn>
                <a:cxn ang="0">
                  <a:pos x="connsiteX3" y="connsiteY3"/>
                </a:cxn>
              </a:cxnLst>
              <a:rect l="l" t="t" r="r" b="b"/>
              <a:pathLst>
                <a:path w="447381" h="1082876">
                  <a:moveTo>
                    <a:pt x="5053" y="112"/>
                  </a:moveTo>
                  <a:lnTo>
                    <a:pt x="452435" y="112"/>
                  </a:lnTo>
                  <a:lnTo>
                    <a:pt x="452435" y="1082989"/>
                  </a:lnTo>
                  <a:lnTo>
                    <a:pt x="5053" y="1082989"/>
                  </a:lnTo>
                  <a:close/>
                </a:path>
              </a:pathLst>
            </a:custGeom>
            <a:solidFill>
              <a:schemeClr val="accent3"/>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Shape 30">
              <a:extLst>
                <a:ext uri="{FF2B5EF4-FFF2-40B4-BE49-F238E27FC236}">
                  <a16:creationId xmlns:a16="http://schemas.microsoft.com/office/drawing/2014/main" id="{D52B56AA-71BC-F2BA-CE6A-15AC7A879DD4}"/>
                </a:ext>
              </a:extLst>
            </p:cNvPr>
            <p:cNvSpPr/>
            <p:nvPr/>
          </p:nvSpPr>
          <p:spPr>
            <a:xfrm rot="-5405917" flipV="1">
              <a:off x="9854175" y="2881447"/>
              <a:ext cx="447381" cy="541504"/>
            </a:xfrm>
            <a:custGeom>
              <a:avLst/>
              <a:gdLst>
                <a:gd name="connsiteX0" fmla="*/ 5213 w 447381"/>
                <a:gd name="connsiteY0" fmla="*/ -347 h 541504"/>
                <a:gd name="connsiteX1" fmla="*/ 452595 w 447381"/>
                <a:gd name="connsiteY1" fmla="*/ -347 h 541504"/>
                <a:gd name="connsiteX2" fmla="*/ 452595 w 447381"/>
                <a:gd name="connsiteY2" fmla="*/ 541157 h 541504"/>
                <a:gd name="connsiteX3" fmla="*/ 5213 w 447381"/>
                <a:gd name="connsiteY3" fmla="*/ 541157 h 541504"/>
              </a:gdLst>
              <a:ahLst/>
              <a:cxnLst>
                <a:cxn ang="0">
                  <a:pos x="connsiteX0" y="connsiteY0"/>
                </a:cxn>
                <a:cxn ang="0">
                  <a:pos x="connsiteX1" y="connsiteY1"/>
                </a:cxn>
                <a:cxn ang="0">
                  <a:pos x="connsiteX2" y="connsiteY2"/>
                </a:cxn>
                <a:cxn ang="0">
                  <a:pos x="connsiteX3" y="connsiteY3"/>
                </a:cxn>
              </a:cxnLst>
              <a:rect l="l" t="t" r="r" b="b"/>
              <a:pathLst>
                <a:path w="447381" h="541504">
                  <a:moveTo>
                    <a:pt x="5213" y="-347"/>
                  </a:moveTo>
                  <a:lnTo>
                    <a:pt x="452595" y="-347"/>
                  </a:lnTo>
                  <a:lnTo>
                    <a:pt x="452595" y="541157"/>
                  </a:lnTo>
                  <a:lnTo>
                    <a:pt x="5213" y="541157"/>
                  </a:lnTo>
                  <a:close/>
                </a:path>
              </a:pathLst>
            </a:custGeom>
            <a:solidFill>
              <a:schemeClr val="accent3"/>
            </a:solidFill>
            <a:ln w="9757"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Shape 31">
              <a:extLst>
                <a:ext uri="{FF2B5EF4-FFF2-40B4-BE49-F238E27FC236}">
                  <a16:creationId xmlns:a16="http://schemas.microsoft.com/office/drawing/2014/main" id="{D1BF4883-AAB2-4AFB-B39D-C85B989D672D}"/>
                </a:ext>
              </a:extLst>
            </p:cNvPr>
            <p:cNvSpPr/>
            <p:nvPr/>
          </p:nvSpPr>
          <p:spPr>
            <a:xfrm rot="-5401809">
              <a:off x="6725387" y="3917594"/>
              <a:ext cx="2973081" cy="1133"/>
            </a:xfrm>
            <a:custGeom>
              <a:avLst/>
              <a:gdLst>
                <a:gd name="connsiteX0" fmla="*/ 3684 w 2973081"/>
                <a:gd name="connsiteY0" fmla="*/ 1254 h 1133"/>
                <a:gd name="connsiteX1" fmla="*/ 2976766 w 2973081"/>
                <a:gd name="connsiteY1" fmla="*/ 1254 h 1133"/>
              </a:gdLst>
              <a:ahLst/>
              <a:cxnLst>
                <a:cxn ang="0">
                  <a:pos x="connsiteX0" y="connsiteY0"/>
                </a:cxn>
                <a:cxn ang="0">
                  <a:pos x="connsiteX1" y="connsiteY1"/>
                </a:cxn>
              </a:cxnLst>
              <a:rect l="l" t="t" r="r" b="b"/>
              <a:pathLst>
                <a:path w="2973081" h="1133">
                  <a:moveTo>
                    <a:pt x="3684" y="1254"/>
                  </a:moveTo>
                  <a:lnTo>
                    <a:pt x="2976766" y="1254"/>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Shape 32">
              <a:extLst>
                <a:ext uri="{FF2B5EF4-FFF2-40B4-BE49-F238E27FC236}">
                  <a16:creationId xmlns:a16="http://schemas.microsoft.com/office/drawing/2014/main" id="{952FA096-E276-4DCE-478F-8AD2FB4723F5}"/>
                </a:ext>
              </a:extLst>
            </p:cNvPr>
            <p:cNvSpPr/>
            <p:nvPr/>
          </p:nvSpPr>
          <p:spPr>
            <a:xfrm rot="-5401809">
              <a:off x="6249721" y="3917843"/>
              <a:ext cx="2973081" cy="1133"/>
            </a:xfrm>
            <a:custGeom>
              <a:avLst/>
              <a:gdLst>
                <a:gd name="connsiteX0" fmla="*/ 3265 w 2973081"/>
                <a:gd name="connsiteY0" fmla="*/ 1161 h 1133"/>
                <a:gd name="connsiteX1" fmla="*/ 2976346 w 2973081"/>
                <a:gd name="connsiteY1" fmla="*/ 1161 h 1133"/>
              </a:gdLst>
              <a:ahLst/>
              <a:cxnLst>
                <a:cxn ang="0">
                  <a:pos x="connsiteX0" y="connsiteY0"/>
                </a:cxn>
                <a:cxn ang="0">
                  <a:pos x="connsiteX1" y="connsiteY1"/>
                </a:cxn>
              </a:cxnLst>
              <a:rect l="l" t="t" r="r" b="b"/>
              <a:pathLst>
                <a:path w="2973081" h="1133">
                  <a:moveTo>
                    <a:pt x="3265" y="1161"/>
                  </a:moveTo>
                  <a:lnTo>
                    <a:pt x="2976346" y="1161"/>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Shape 33">
              <a:extLst>
                <a:ext uri="{FF2B5EF4-FFF2-40B4-BE49-F238E27FC236}">
                  <a16:creationId xmlns:a16="http://schemas.microsoft.com/office/drawing/2014/main" id="{3AB6709D-9958-4296-11FE-FA8CD42646DE}"/>
                </a:ext>
              </a:extLst>
            </p:cNvPr>
            <p:cNvSpPr/>
            <p:nvPr/>
          </p:nvSpPr>
          <p:spPr>
            <a:xfrm rot="-5401809">
              <a:off x="5774067" y="3918091"/>
              <a:ext cx="2973081" cy="1133"/>
            </a:xfrm>
            <a:custGeom>
              <a:avLst/>
              <a:gdLst>
                <a:gd name="connsiteX0" fmla="*/ 2845 w 2973081"/>
                <a:gd name="connsiteY0" fmla="*/ 1068 h 1133"/>
                <a:gd name="connsiteX1" fmla="*/ 2975927 w 2973081"/>
                <a:gd name="connsiteY1" fmla="*/ 1068 h 1133"/>
              </a:gdLst>
              <a:ahLst/>
              <a:cxnLst>
                <a:cxn ang="0">
                  <a:pos x="connsiteX0" y="connsiteY0"/>
                </a:cxn>
                <a:cxn ang="0">
                  <a:pos x="connsiteX1" y="connsiteY1"/>
                </a:cxn>
              </a:cxnLst>
              <a:rect l="l" t="t" r="r" b="b"/>
              <a:pathLst>
                <a:path w="2973081" h="1133">
                  <a:moveTo>
                    <a:pt x="2845" y="1068"/>
                  </a:moveTo>
                  <a:lnTo>
                    <a:pt x="2975927" y="1068"/>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Shape 34">
              <a:extLst>
                <a:ext uri="{FF2B5EF4-FFF2-40B4-BE49-F238E27FC236}">
                  <a16:creationId xmlns:a16="http://schemas.microsoft.com/office/drawing/2014/main" id="{CE3D5AF1-958A-D096-33CB-FBAB7E8178C1}"/>
                </a:ext>
              </a:extLst>
            </p:cNvPr>
            <p:cNvSpPr/>
            <p:nvPr/>
          </p:nvSpPr>
          <p:spPr>
            <a:xfrm rot="-5401809">
              <a:off x="5298413" y="3918339"/>
              <a:ext cx="2973081" cy="1133"/>
            </a:xfrm>
            <a:custGeom>
              <a:avLst/>
              <a:gdLst>
                <a:gd name="connsiteX0" fmla="*/ 2425 w 2973081"/>
                <a:gd name="connsiteY0" fmla="*/ 975 h 1133"/>
                <a:gd name="connsiteX1" fmla="*/ 2975507 w 2973081"/>
                <a:gd name="connsiteY1" fmla="*/ 975 h 1133"/>
              </a:gdLst>
              <a:ahLst/>
              <a:cxnLst>
                <a:cxn ang="0">
                  <a:pos x="connsiteX0" y="connsiteY0"/>
                </a:cxn>
                <a:cxn ang="0">
                  <a:pos x="connsiteX1" y="connsiteY1"/>
                </a:cxn>
              </a:cxnLst>
              <a:rect l="l" t="t" r="r" b="b"/>
              <a:pathLst>
                <a:path w="2973081" h="1133">
                  <a:moveTo>
                    <a:pt x="2425" y="975"/>
                  </a:moveTo>
                  <a:lnTo>
                    <a:pt x="2975507" y="975"/>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Shape 35">
              <a:extLst>
                <a:ext uri="{FF2B5EF4-FFF2-40B4-BE49-F238E27FC236}">
                  <a16:creationId xmlns:a16="http://schemas.microsoft.com/office/drawing/2014/main" id="{94B5351B-6440-BCDD-4ADB-3887F8E6C55A}"/>
                </a:ext>
              </a:extLst>
            </p:cNvPr>
            <p:cNvSpPr/>
            <p:nvPr/>
          </p:nvSpPr>
          <p:spPr>
            <a:xfrm rot="-5401809">
              <a:off x="4822747" y="3918599"/>
              <a:ext cx="2973081" cy="1133"/>
            </a:xfrm>
            <a:custGeom>
              <a:avLst/>
              <a:gdLst>
                <a:gd name="connsiteX0" fmla="*/ 2006 w 2973081"/>
                <a:gd name="connsiteY0" fmla="*/ 881 h 1133"/>
                <a:gd name="connsiteX1" fmla="*/ 2975087 w 2973081"/>
                <a:gd name="connsiteY1" fmla="*/ 881 h 1133"/>
              </a:gdLst>
              <a:ahLst/>
              <a:cxnLst>
                <a:cxn ang="0">
                  <a:pos x="connsiteX0" y="connsiteY0"/>
                </a:cxn>
                <a:cxn ang="0">
                  <a:pos x="connsiteX1" y="connsiteY1"/>
                </a:cxn>
              </a:cxnLst>
              <a:rect l="l" t="t" r="r" b="b"/>
              <a:pathLst>
                <a:path w="2973081" h="1133">
                  <a:moveTo>
                    <a:pt x="2006" y="881"/>
                  </a:moveTo>
                  <a:lnTo>
                    <a:pt x="2975087" y="881"/>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Shape 36">
              <a:extLst>
                <a:ext uri="{FF2B5EF4-FFF2-40B4-BE49-F238E27FC236}">
                  <a16:creationId xmlns:a16="http://schemas.microsoft.com/office/drawing/2014/main" id="{3238F77B-7EA2-2124-5335-717761EAA670}"/>
                </a:ext>
              </a:extLst>
            </p:cNvPr>
            <p:cNvSpPr/>
            <p:nvPr/>
          </p:nvSpPr>
          <p:spPr>
            <a:xfrm rot="-5401809">
              <a:off x="4347088" y="3918847"/>
              <a:ext cx="2973081" cy="1133"/>
            </a:xfrm>
            <a:custGeom>
              <a:avLst/>
              <a:gdLst>
                <a:gd name="connsiteX0" fmla="*/ 1586 w 2973081"/>
                <a:gd name="connsiteY0" fmla="*/ 788 h 1133"/>
                <a:gd name="connsiteX1" fmla="*/ 2974668 w 2973081"/>
                <a:gd name="connsiteY1" fmla="*/ 788 h 1133"/>
              </a:gdLst>
              <a:ahLst/>
              <a:cxnLst>
                <a:cxn ang="0">
                  <a:pos x="connsiteX0" y="connsiteY0"/>
                </a:cxn>
                <a:cxn ang="0">
                  <a:pos x="connsiteX1" y="connsiteY1"/>
                </a:cxn>
              </a:cxnLst>
              <a:rect l="l" t="t" r="r" b="b"/>
              <a:pathLst>
                <a:path w="2973081" h="1133">
                  <a:moveTo>
                    <a:pt x="1586" y="788"/>
                  </a:moveTo>
                  <a:lnTo>
                    <a:pt x="2974668" y="788"/>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Shape 37">
              <a:extLst>
                <a:ext uri="{FF2B5EF4-FFF2-40B4-BE49-F238E27FC236}">
                  <a16:creationId xmlns:a16="http://schemas.microsoft.com/office/drawing/2014/main" id="{73D58A6A-8EDE-1F63-86D3-5542D3D59FFD}"/>
                </a:ext>
              </a:extLst>
            </p:cNvPr>
            <p:cNvSpPr/>
            <p:nvPr/>
          </p:nvSpPr>
          <p:spPr>
            <a:xfrm rot="-5401809">
              <a:off x="3871428" y="3919096"/>
              <a:ext cx="2973081" cy="1133"/>
            </a:xfrm>
            <a:custGeom>
              <a:avLst/>
              <a:gdLst>
                <a:gd name="connsiteX0" fmla="*/ 1166 w 2973081"/>
                <a:gd name="connsiteY0" fmla="*/ 695 h 1133"/>
                <a:gd name="connsiteX1" fmla="*/ 2974248 w 2973081"/>
                <a:gd name="connsiteY1" fmla="*/ 695 h 1133"/>
              </a:gdLst>
              <a:ahLst/>
              <a:cxnLst>
                <a:cxn ang="0">
                  <a:pos x="connsiteX0" y="connsiteY0"/>
                </a:cxn>
                <a:cxn ang="0">
                  <a:pos x="connsiteX1" y="connsiteY1"/>
                </a:cxn>
              </a:cxnLst>
              <a:rect l="l" t="t" r="r" b="b"/>
              <a:pathLst>
                <a:path w="2973081" h="1133">
                  <a:moveTo>
                    <a:pt x="1166" y="695"/>
                  </a:moveTo>
                  <a:lnTo>
                    <a:pt x="2974248" y="695"/>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Shape 38">
              <a:extLst>
                <a:ext uri="{FF2B5EF4-FFF2-40B4-BE49-F238E27FC236}">
                  <a16:creationId xmlns:a16="http://schemas.microsoft.com/office/drawing/2014/main" id="{42F83D27-27D9-D205-6BE9-302DF1CD5CBC}"/>
                </a:ext>
              </a:extLst>
            </p:cNvPr>
            <p:cNvSpPr/>
            <p:nvPr/>
          </p:nvSpPr>
          <p:spPr>
            <a:xfrm rot="-5401809">
              <a:off x="3395772" y="3919344"/>
              <a:ext cx="2973081" cy="1133"/>
            </a:xfrm>
            <a:custGeom>
              <a:avLst/>
              <a:gdLst>
                <a:gd name="connsiteX0" fmla="*/ 747 w 2973081"/>
                <a:gd name="connsiteY0" fmla="*/ 602 h 1133"/>
                <a:gd name="connsiteX1" fmla="*/ 2973828 w 2973081"/>
                <a:gd name="connsiteY1" fmla="*/ 602 h 1133"/>
              </a:gdLst>
              <a:ahLst/>
              <a:cxnLst>
                <a:cxn ang="0">
                  <a:pos x="connsiteX0" y="connsiteY0"/>
                </a:cxn>
                <a:cxn ang="0">
                  <a:pos x="connsiteX1" y="connsiteY1"/>
                </a:cxn>
              </a:cxnLst>
              <a:rect l="l" t="t" r="r" b="b"/>
              <a:pathLst>
                <a:path w="2973081" h="1133">
                  <a:moveTo>
                    <a:pt x="747" y="602"/>
                  </a:moveTo>
                  <a:lnTo>
                    <a:pt x="2973828" y="602"/>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Shape 39">
              <a:extLst>
                <a:ext uri="{FF2B5EF4-FFF2-40B4-BE49-F238E27FC236}">
                  <a16:creationId xmlns:a16="http://schemas.microsoft.com/office/drawing/2014/main" id="{E3B44728-3F3D-388D-AA08-E67661EAE095}"/>
                </a:ext>
              </a:extLst>
            </p:cNvPr>
            <p:cNvSpPr/>
            <p:nvPr/>
          </p:nvSpPr>
          <p:spPr>
            <a:xfrm rot="-5401809">
              <a:off x="2920107" y="3919593"/>
              <a:ext cx="2973081" cy="1133"/>
            </a:xfrm>
            <a:custGeom>
              <a:avLst/>
              <a:gdLst>
                <a:gd name="connsiteX0" fmla="*/ 327 w 2973081"/>
                <a:gd name="connsiteY0" fmla="*/ 509 h 1133"/>
                <a:gd name="connsiteX1" fmla="*/ 2973409 w 2973081"/>
                <a:gd name="connsiteY1" fmla="*/ 509 h 1133"/>
              </a:gdLst>
              <a:ahLst/>
              <a:cxnLst>
                <a:cxn ang="0">
                  <a:pos x="connsiteX0" y="connsiteY0"/>
                </a:cxn>
                <a:cxn ang="0">
                  <a:pos x="connsiteX1" y="connsiteY1"/>
                </a:cxn>
              </a:cxnLst>
              <a:rect l="l" t="t" r="r" b="b"/>
              <a:pathLst>
                <a:path w="2973081" h="1133">
                  <a:moveTo>
                    <a:pt x="327" y="509"/>
                  </a:moveTo>
                  <a:lnTo>
                    <a:pt x="2973409" y="509"/>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Shape 40">
              <a:extLst>
                <a:ext uri="{FF2B5EF4-FFF2-40B4-BE49-F238E27FC236}">
                  <a16:creationId xmlns:a16="http://schemas.microsoft.com/office/drawing/2014/main" id="{710F2C9C-FCD8-1B99-A12B-8B2F4B922F9B}"/>
                </a:ext>
              </a:extLst>
            </p:cNvPr>
            <p:cNvSpPr/>
            <p:nvPr/>
          </p:nvSpPr>
          <p:spPr>
            <a:xfrm rot="10798191" flipV="1">
              <a:off x="4169444" y="5157399"/>
              <a:ext cx="4280994" cy="1133"/>
            </a:xfrm>
            <a:custGeom>
              <a:avLst/>
              <a:gdLst>
                <a:gd name="connsiteX0" fmla="*/ 2209 w 4280994"/>
                <a:gd name="connsiteY0" fmla="*/ 1974 h 1133"/>
                <a:gd name="connsiteX1" fmla="*/ 4283203 w 4280994"/>
                <a:gd name="connsiteY1" fmla="*/ 1974 h 1133"/>
              </a:gdLst>
              <a:ahLst/>
              <a:cxnLst>
                <a:cxn ang="0">
                  <a:pos x="connsiteX0" y="connsiteY0"/>
                </a:cxn>
                <a:cxn ang="0">
                  <a:pos x="connsiteX1" y="connsiteY1"/>
                </a:cxn>
              </a:cxnLst>
              <a:rect l="l" t="t" r="r" b="b"/>
              <a:pathLst>
                <a:path w="4280994" h="1133">
                  <a:moveTo>
                    <a:pt x="2209" y="1974"/>
                  </a:moveTo>
                  <a:lnTo>
                    <a:pt x="4283203" y="1974"/>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Freeform: Shape 41">
              <a:extLst>
                <a:ext uri="{FF2B5EF4-FFF2-40B4-BE49-F238E27FC236}">
                  <a16:creationId xmlns:a16="http://schemas.microsoft.com/office/drawing/2014/main" id="{3A640339-3E4F-8C1C-B065-BEF6BF16CDF8}"/>
                </a:ext>
              </a:extLst>
            </p:cNvPr>
            <p:cNvSpPr/>
            <p:nvPr/>
          </p:nvSpPr>
          <p:spPr>
            <a:xfrm rot="10798191" flipV="1">
              <a:off x="4169179" y="4661875"/>
              <a:ext cx="4280994" cy="1133"/>
            </a:xfrm>
            <a:custGeom>
              <a:avLst/>
              <a:gdLst>
                <a:gd name="connsiteX0" fmla="*/ 2127 w 4280994"/>
                <a:gd name="connsiteY0" fmla="*/ 1537 h 1133"/>
                <a:gd name="connsiteX1" fmla="*/ 4283122 w 4280994"/>
                <a:gd name="connsiteY1" fmla="*/ 1537 h 1133"/>
              </a:gdLst>
              <a:ahLst/>
              <a:cxnLst>
                <a:cxn ang="0">
                  <a:pos x="connsiteX0" y="connsiteY0"/>
                </a:cxn>
                <a:cxn ang="0">
                  <a:pos x="connsiteX1" y="connsiteY1"/>
                </a:cxn>
              </a:cxnLst>
              <a:rect l="l" t="t" r="r" b="b"/>
              <a:pathLst>
                <a:path w="4280994" h="1133">
                  <a:moveTo>
                    <a:pt x="2127" y="1537"/>
                  </a:moveTo>
                  <a:lnTo>
                    <a:pt x="4283122" y="1537"/>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8775452E-2F16-674C-091C-3E6A46FD93EB}"/>
                </a:ext>
              </a:extLst>
            </p:cNvPr>
            <p:cNvSpPr/>
            <p:nvPr/>
          </p:nvSpPr>
          <p:spPr>
            <a:xfrm rot="10798191" flipV="1">
              <a:off x="4168914" y="4166351"/>
              <a:ext cx="4280994" cy="1133"/>
            </a:xfrm>
            <a:custGeom>
              <a:avLst/>
              <a:gdLst>
                <a:gd name="connsiteX0" fmla="*/ 2046 w 4280994"/>
                <a:gd name="connsiteY0" fmla="*/ 1100 h 1133"/>
                <a:gd name="connsiteX1" fmla="*/ 4283041 w 4280994"/>
                <a:gd name="connsiteY1" fmla="*/ 1100 h 1133"/>
              </a:gdLst>
              <a:ahLst/>
              <a:cxnLst>
                <a:cxn ang="0">
                  <a:pos x="connsiteX0" y="connsiteY0"/>
                </a:cxn>
                <a:cxn ang="0">
                  <a:pos x="connsiteX1" y="connsiteY1"/>
                </a:cxn>
              </a:cxnLst>
              <a:rect l="l" t="t" r="r" b="b"/>
              <a:pathLst>
                <a:path w="4280994" h="1133">
                  <a:moveTo>
                    <a:pt x="2046" y="1100"/>
                  </a:moveTo>
                  <a:lnTo>
                    <a:pt x="4283041" y="1100"/>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Shape 43">
              <a:extLst>
                <a:ext uri="{FF2B5EF4-FFF2-40B4-BE49-F238E27FC236}">
                  <a16:creationId xmlns:a16="http://schemas.microsoft.com/office/drawing/2014/main" id="{434530E9-FB3D-31B0-C896-CAD9C6508A04}"/>
                </a:ext>
              </a:extLst>
            </p:cNvPr>
            <p:cNvSpPr/>
            <p:nvPr/>
          </p:nvSpPr>
          <p:spPr>
            <a:xfrm rot="10798191" flipV="1">
              <a:off x="4168660" y="3670827"/>
              <a:ext cx="4280994" cy="1133"/>
            </a:xfrm>
            <a:custGeom>
              <a:avLst/>
              <a:gdLst>
                <a:gd name="connsiteX0" fmla="*/ 1965 w 4280994"/>
                <a:gd name="connsiteY0" fmla="*/ 663 h 1133"/>
                <a:gd name="connsiteX1" fmla="*/ 4282960 w 4280994"/>
                <a:gd name="connsiteY1" fmla="*/ 663 h 1133"/>
              </a:gdLst>
              <a:ahLst/>
              <a:cxnLst>
                <a:cxn ang="0">
                  <a:pos x="connsiteX0" y="connsiteY0"/>
                </a:cxn>
                <a:cxn ang="0">
                  <a:pos x="connsiteX1" y="connsiteY1"/>
                </a:cxn>
              </a:cxnLst>
              <a:rect l="l" t="t" r="r" b="b"/>
              <a:pathLst>
                <a:path w="4280994" h="1133">
                  <a:moveTo>
                    <a:pt x="1965" y="663"/>
                  </a:moveTo>
                  <a:lnTo>
                    <a:pt x="4282960" y="663"/>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Freeform: Shape 44">
              <a:extLst>
                <a:ext uri="{FF2B5EF4-FFF2-40B4-BE49-F238E27FC236}">
                  <a16:creationId xmlns:a16="http://schemas.microsoft.com/office/drawing/2014/main" id="{951E9614-7EAF-9445-EE2F-E63852F181CB}"/>
                </a:ext>
              </a:extLst>
            </p:cNvPr>
            <p:cNvSpPr/>
            <p:nvPr/>
          </p:nvSpPr>
          <p:spPr>
            <a:xfrm rot="10798191" flipV="1">
              <a:off x="4168395" y="3175299"/>
              <a:ext cx="4280994" cy="1133"/>
            </a:xfrm>
            <a:custGeom>
              <a:avLst/>
              <a:gdLst>
                <a:gd name="connsiteX0" fmla="*/ 1884 w 4280994"/>
                <a:gd name="connsiteY0" fmla="*/ 226 h 1133"/>
                <a:gd name="connsiteX1" fmla="*/ 4282879 w 4280994"/>
                <a:gd name="connsiteY1" fmla="*/ 226 h 1133"/>
              </a:gdLst>
              <a:ahLst/>
              <a:cxnLst>
                <a:cxn ang="0">
                  <a:pos x="connsiteX0" y="connsiteY0"/>
                </a:cxn>
                <a:cxn ang="0">
                  <a:pos x="connsiteX1" y="connsiteY1"/>
                </a:cxn>
              </a:cxnLst>
              <a:rect l="l" t="t" r="r" b="b"/>
              <a:pathLst>
                <a:path w="4280994" h="1133">
                  <a:moveTo>
                    <a:pt x="1884" y="226"/>
                  </a:moveTo>
                  <a:lnTo>
                    <a:pt x="4282879" y="226"/>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Shape 45">
              <a:extLst>
                <a:ext uri="{FF2B5EF4-FFF2-40B4-BE49-F238E27FC236}">
                  <a16:creationId xmlns:a16="http://schemas.microsoft.com/office/drawing/2014/main" id="{A12DF378-9EBB-2A75-48DB-413D001EA125}"/>
                </a:ext>
              </a:extLst>
            </p:cNvPr>
            <p:cNvSpPr/>
            <p:nvPr/>
          </p:nvSpPr>
          <p:spPr>
            <a:xfrm rot="10798191" flipV="1">
              <a:off x="4168141" y="2679775"/>
              <a:ext cx="4280994" cy="1133"/>
            </a:xfrm>
            <a:custGeom>
              <a:avLst/>
              <a:gdLst>
                <a:gd name="connsiteX0" fmla="*/ 1802 w 4280994"/>
                <a:gd name="connsiteY0" fmla="*/ -212 h 1133"/>
                <a:gd name="connsiteX1" fmla="*/ 4282797 w 4280994"/>
                <a:gd name="connsiteY1" fmla="*/ -212 h 1133"/>
              </a:gdLst>
              <a:ahLst/>
              <a:cxnLst>
                <a:cxn ang="0">
                  <a:pos x="connsiteX0" y="connsiteY0"/>
                </a:cxn>
                <a:cxn ang="0">
                  <a:pos x="connsiteX1" y="connsiteY1"/>
                </a:cxn>
              </a:cxnLst>
              <a:rect l="l" t="t" r="r" b="b"/>
              <a:pathLst>
                <a:path w="4280994" h="1133">
                  <a:moveTo>
                    <a:pt x="1802" y="-212"/>
                  </a:moveTo>
                  <a:lnTo>
                    <a:pt x="4282797" y="-212"/>
                  </a:lnTo>
                </a:path>
              </a:pathLst>
            </a:custGeom>
            <a:noFill/>
            <a:ln w="9068" cap="flat">
              <a:solidFill>
                <a:schemeClr val="bg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2788BC7B-B7CC-D955-7C58-97FC1D76489E}"/>
                </a:ext>
              </a:extLst>
            </p:cNvPr>
            <p:cNvSpPr/>
            <p:nvPr/>
          </p:nvSpPr>
          <p:spPr>
            <a:xfrm rot="-5401809">
              <a:off x="7012996" y="3928053"/>
              <a:ext cx="495523" cy="475660"/>
            </a:xfrm>
            <a:custGeom>
              <a:avLst/>
              <a:gdLst>
                <a:gd name="connsiteX0" fmla="*/ 2885 w 495523"/>
                <a:gd name="connsiteY0" fmla="*/ 1286 h 475660"/>
                <a:gd name="connsiteX1" fmla="*/ 498409 w 495523"/>
                <a:gd name="connsiteY1" fmla="*/ 1286 h 475660"/>
                <a:gd name="connsiteX2" fmla="*/ 498409 w 495523"/>
                <a:gd name="connsiteY2" fmla="*/ 476947 h 475660"/>
                <a:gd name="connsiteX3" fmla="*/ 2886 w 495523"/>
                <a:gd name="connsiteY3" fmla="*/ 476947 h 475660"/>
              </a:gdLst>
              <a:ahLst/>
              <a:cxnLst>
                <a:cxn ang="0">
                  <a:pos x="connsiteX0" y="connsiteY0"/>
                </a:cxn>
                <a:cxn ang="0">
                  <a:pos x="connsiteX1" y="connsiteY1"/>
                </a:cxn>
                <a:cxn ang="0">
                  <a:pos x="connsiteX2" y="connsiteY2"/>
                </a:cxn>
                <a:cxn ang="0">
                  <a:pos x="connsiteX3" y="connsiteY3"/>
                </a:cxn>
              </a:cxnLst>
              <a:rect l="l" t="t" r="r" b="b"/>
              <a:pathLst>
                <a:path w="495523" h="475660">
                  <a:moveTo>
                    <a:pt x="2885" y="1286"/>
                  </a:moveTo>
                  <a:lnTo>
                    <a:pt x="498409" y="1286"/>
                  </a:lnTo>
                  <a:lnTo>
                    <a:pt x="498409" y="476947"/>
                  </a:lnTo>
                  <a:lnTo>
                    <a:pt x="2886" y="476947"/>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Freeform: Shape 47">
              <a:extLst>
                <a:ext uri="{FF2B5EF4-FFF2-40B4-BE49-F238E27FC236}">
                  <a16:creationId xmlns:a16="http://schemas.microsoft.com/office/drawing/2014/main" id="{78981BED-73C2-3549-2CAF-4111A55FD4D4}"/>
                </a:ext>
              </a:extLst>
            </p:cNvPr>
            <p:cNvSpPr/>
            <p:nvPr/>
          </p:nvSpPr>
          <p:spPr>
            <a:xfrm rot="-5401809">
              <a:off x="5585971" y="3928810"/>
              <a:ext cx="495523" cy="475660"/>
            </a:xfrm>
            <a:custGeom>
              <a:avLst/>
              <a:gdLst>
                <a:gd name="connsiteX0" fmla="*/ 1626 w 495523"/>
                <a:gd name="connsiteY0" fmla="*/ 1007 h 475660"/>
                <a:gd name="connsiteX1" fmla="*/ 497150 w 495523"/>
                <a:gd name="connsiteY1" fmla="*/ 1007 h 475660"/>
                <a:gd name="connsiteX2" fmla="*/ 497150 w 495523"/>
                <a:gd name="connsiteY2" fmla="*/ 476667 h 475660"/>
                <a:gd name="connsiteX3" fmla="*/ 1627 w 495523"/>
                <a:gd name="connsiteY3" fmla="*/ 476667 h 475660"/>
              </a:gdLst>
              <a:ahLst/>
              <a:cxnLst>
                <a:cxn ang="0">
                  <a:pos x="connsiteX0" y="connsiteY0"/>
                </a:cxn>
                <a:cxn ang="0">
                  <a:pos x="connsiteX1" y="connsiteY1"/>
                </a:cxn>
                <a:cxn ang="0">
                  <a:pos x="connsiteX2" y="connsiteY2"/>
                </a:cxn>
                <a:cxn ang="0">
                  <a:pos x="connsiteX3" y="connsiteY3"/>
                </a:cxn>
              </a:cxnLst>
              <a:rect l="l" t="t" r="r" b="b"/>
              <a:pathLst>
                <a:path w="495523" h="475660">
                  <a:moveTo>
                    <a:pt x="1626" y="1007"/>
                  </a:moveTo>
                  <a:lnTo>
                    <a:pt x="497150" y="1007"/>
                  </a:lnTo>
                  <a:lnTo>
                    <a:pt x="497150" y="476667"/>
                  </a:lnTo>
                  <a:lnTo>
                    <a:pt x="1627" y="476667"/>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Freeform: Shape 48">
              <a:extLst>
                <a:ext uri="{FF2B5EF4-FFF2-40B4-BE49-F238E27FC236}">
                  <a16:creationId xmlns:a16="http://schemas.microsoft.com/office/drawing/2014/main" id="{7D4E333B-28C9-6E07-4DBC-0AA5233B9AA7}"/>
                </a:ext>
              </a:extLst>
            </p:cNvPr>
            <p:cNvSpPr/>
            <p:nvPr/>
          </p:nvSpPr>
          <p:spPr>
            <a:xfrm rot="-5401809">
              <a:off x="4634650" y="3929306"/>
              <a:ext cx="495523" cy="475660"/>
            </a:xfrm>
            <a:custGeom>
              <a:avLst/>
              <a:gdLst>
                <a:gd name="connsiteX0" fmla="*/ 787 w 495523"/>
                <a:gd name="connsiteY0" fmla="*/ 820 h 475660"/>
                <a:gd name="connsiteX1" fmla="*/ 496311 w 495523"/>
                <a:gd name="connsiteY1" fmla="*/ 820 h 475660"/>
                <a:gd name="connsiteX2" fmla="*/ 496311 w 495523"/>
                <a:gd name="connsiteY2" fmla="*/ 476481 h 475660"/>
                <a:gd name="connsiteX3" fmla="*/ 787 w 495523"/>
                <a:gd name="connsiteY3" fmla="*/ 476481 h 475660"/>
              </a:gdLst>
              <a:ahLst/>
              <a:cxnLst>
                <a:cxn ang="0">
                  <a:pos x="connsiteX0" y="connsiteY0"/>
                </a:cxn>
                <a:cxn ang="0">
                  <a:pos x="connsiteX1" y="connsiteY1"/>
                </a:cxn>
                <a:cxn ang="0">
                  <a:pos x="connsiteX2" y="connsiteY2"/>
                </a:cxn>
                <a:cxn ang="0">
                  <a:pos x="connsiteX3" y="connsiteY3"/>
                </a:cxn>
              </a:cxnLst>
              <a:rect l="l" t="t" r="r" b="b"/>
              <a:pathLst>
                <a:path w="495523" h="475660">
                  <a:moveTo>
                    <a:pt x="787" y="820"/>
                  </a:moveTo>
                  <a:lnTo>
                    <a:pt x="496311" y="820"/>
                  </a:lnTo>
                  <a:lnTo>
                    <a:pt x="496311" y="476481"/>
                  </a:lnTo>
                  <a:lnTo>
                    <a:pt x="787" y="476481"/>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Freeform: Shape 49">
              <a:extLst>
                <a:ext uri="{FF2B5EF4-FFF2-40B4-BE49-F238E27FC236}">
                  <a16:creationId xmlns:a16="http://schemas.microsoft.com/office/drawing/2014/main" id="{7CB344D5-6530-FEA3-885F-DD0913E524DF}"/>
                </a:ext>
              </a:extLst>
            </p:cNvPr>
            <p:cNvSpPr/>
            <p:nvPr/>
          </p:nvSpPr>
          <p:spPr>
            <a:xfrm rot="-5401809">
              <a:off x="7964056" y="3432033"/>
              <a:ext cx="495523" cy="475660"/>
            </a:xfrm>
            <a:custGeom>
              <a:avLst/>
              <a:gdLst>
                <a:gd name="connsiteX0" fmla="*/ 3644 w 495523"/>
                <a:gd name="connsiteY0" fmla="*/ 1036 h 475660"/>
                <a:gd name="connsiteX1" fmla="*/ 499168 w 495523"/>
                <a:gd name="connsiteY1" fmla="*/ 1036 h 475660"/>
                <a:gd name="connsiteX2" fmla="*/ 499168 w 495523"/>
                <a:gd name="connsiteY2" fmla="*/ 476696 h 475660"/>
                <a:gd name="connsiteX3" fmla="*/ 3644 w 495523"/>
                <a:gd name="connsiteY3" fmla="*/ 476696 h 475660"/>
              </a:gdLst>
              <a:ahLst/>
              <a:cxnLst>
                <a:cxn ang="0">
                  <a:pos x="connsiteX0" y="connsiteY0"/>
                </a:cxn>
                <a:cxn ang="0">
                  <a:pos x="connsiteX1" y="connsiteY1"/>
                </a:cxn>
                <a:cxn ang="0">
                  <a:pos x="connsiteX2" y="connsiteY2"/>
                </a:cxn>
                <a:cxn ang="0">
                  <a:pos x="connsiteX3" y="connsiteY3"/>
                </a:cxn>
              </a:cxnLst>
              <a:rect l="l" t="t" r="r" b="b"/>
              <a:pathLst>
                <a:path w="495523" h="475660">
                  <a:moveTo>
                    <a:pt x="3644" y="1036"/>
                  </a:moveTo>
                  <a:lnTo>
                    <a:pt x="499168" y="1036"/>
                  </a:lnTo>
                  <a:lnTo>
                    <a:pt x="499168" y="476696"/>
                  </a:lnTo>
                  <a:lnTo>
                    <a:pt x="3644" y="476696"/>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75E0D7D2-DA97-520D-5DD3-D61E631EAA4A}"/>
                </a:ext>
              </a:extLst>
            </p:cNvPr>
            <p:cNvSpPr/>
            <p:nvPr/>
          </p:nvSpPr>
          <p:spPr>
            <a:xfrm rot="-5401809">
              <a:off x="5585711" y="3433286"/>
              <a:ext cx="495523" cy="475660"/>
            </a:xfrm>
            <a:custGeom>
              <a:avLst/>
              <a:gdLst>
                <a:gd name="connsiteX0" fmla="*/ 1545 w 495523"/>
                <a:gd name="connsiteY0" fmla="*/ 570 h 475660"/>
                <a:gd name="connsiteX1" fmla="*/ 497069 w 495523"/>
                <a:gd name="connsiteY1" fmla="*/ 570 h 475660"/>
                <a:gd name="connsiteX2" fmla="*/ 497069 w 495523"/>
                <a:gd name="connsiteY2" fmla="*/ 476230 h 475660"/>
                <a:gd name="connsiteX3" fmla="*/ 1545 w 495523"/>
                <a:gd name="connsiteY3" fmla="*/ 476230 h 475660"/>
              </a:gdLst>
              <a:ahLst/>
              <a:cxnLst>
                <a:cxn ang="0">
                  <a:pos x="connsiteX0" y="connsiteY0"/>
                </a:cxn>
                <a:cxn ang="0">
                  <a:pos x="connsiteX1" y="connsiteY1"/>
                </a:cxn>
                <a:cxn ang="0">
                  <a:pos x="connsiteX2" y="connsiteY2"/>
                </a:cxn>
                <a:cxn ang="0">
                  <a:pos x="connsiteX3" y="connsiteY3"/>
                </a:cxn>
              </a:cxnLst>
              <a:rect l="l" t="t" r="r" b="b"/>
              <a:pathLst>
                <a:path w="495523" h="475660">
                  <a:moveTo>
                    <a:pt x="1545" y="570"/>
                  </a:moveTo>
                  <a:lnTo>
                    <a:pt x="497069" y="570"/>
                  </a:lnTo>
                  <a:lnTo>
                    <a:pt x="497069" y="476230"/>
                  </a:lnTo>
                  <a:lnTo>
                    <a:pt x="1545" y="476230"/>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Freeform: Shape 51">
              <a:extLst>
                <a:ext uri="{FF2B5EF4-FFF2-40B4-BE49-F238E27FC236}">
                  <a16:creationId xmlns:a16="http://schemas.microsoft.com/office/drawing/2014/main" id="{9DD4FFFB-78D8-B64A-FE0E-844BA2D5B815}"/>
                </a:ext>
              </a:extLst>
            </p:cNvPr>
            <p:cNvSpPr/>
            <p:nvPr/>
          </p:nvSpPr>
          <p:spPr>
            <a:xfrm rot="-5401809">
              <a:off x="4634390" y="3433783"/>
              <a:ext cx="495523" cy="475660"/>
            </a:xfrm>
            <a:custGeom>
              <a:avLst/>
              <a:gdLst>
                <a:gd name="connsiteX0" fmla="*/ 706 w 495523"/>
                <a:gd name="connsiteY0" fmla="*/ 383 h 475660"/>
                <a:gd name="connsiteX1" fmla="*/ 496230 w 495523"/>
                <a:gd name="connsiteY1" fmla="*/ 383 h 475660"/>
                <a:gd name="connsiteX2" fmla="*/ 496230 w 495523"/>
                <a:gd name="connsiteY2" fmla="*/ 476043 h 475660"/>
                <a:gd name="connsiteX3" fmla="*/ 706 w 495523"/>
                <a:gd name="connsiteY3" fmla="*/ 476043 h 475660"/>
              </a:gdLst>
              <a:ahLst/>
              <a:cxnLst>
                <a:cxn ang="0">
                  <a:pos x="connsiteX0" y="connsiteY0"/>
                </a:cxn>
                <a:cxn ang="0">
                  <a:pos x="connsiteX1" y="connsiteY1"/>
                </a:cxn>
                <a:cxn ang="0">
                  <a:pos x="connsiteX2" y="connsiteY2"/>
                </a:cxn>
                <a:cxn ang="0">
                  <a:pos x="connsiteX3" y="connsiteY3"/>
                </a:cxn>
              </a:cxnLst>
              <a:rect l="l" t="t" r="r" b="b"/>
              <a:pathLst>
                <a:path w="495523" h="475660">
                  <a:moveTo>
                    <a:pt x="706" y="383"/>
                  </a:moveTo>
                  <a:lnTo>
                    <a:pt x="496230" y="383"/>
                  </a:lnTo>
                  <a:lnTo>
                    <a:pt x="496230" y="476043"/>
                  </a:lnTo>
                  <a:lnTo>
                    <a:pt x="706" y="476043"/>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Freeform: Shape 52">
              <a:extLst>
                <a:ext uri="{FF2B5EF4-FFF2-40B4-BE49-F238E27FC236}">
                  <a16:creationId xmlns:a16="http://schemas.microsoft.com/office/drawing/2014/main" id="{824CB52E-BE07-0698-226E-57DEB70FFA17}"/>
                </a:ext>
              </a:extLst>
            </p:cNvPr>
            <p:cNvSpPr/>
            <p:nvPr/>
          </p:nvSpPr>
          <p:spPr>
            <a:xfrm rot="-5401809">
              <a:off x="5110051" y="3433534"/>
              <a:ext cx="495523" cy="475660"/>
            </a:xfrm>
            <a:custGeom>
              <a:avLst/>
              <a:gdLst>
                <a:gd name="connsiteX0" fmla="*/ 1126 w 495523"/>
                <a:gd name="connsiteY0" fmla="*/ 476 h 475660"/>
                <a:gd name="connsiteX1" fmla="*/ 496649 w 495523"/>
                <a:gd name="connsiteY1" fmla="*/ 476 h 475660"/>
                <a:gd name="connsiteX2" fmla="*/ 496649 w 495523"/>
                <a:gd name="connsiteY2" fmla="*/ 476137 h 475660"/>
                <a:gd name="connsiteX3" fmla="*/ 1126 w 495523"/>
                <a:gd name="connsiteY3" fmla="*/ 476137 h 475660"/>
              </a:gdLst>
              <a:ahLst/>
              <a:cxnLst>
                <a:cxn ang="0">
                  <a:pos x="connsiteX0" y="connsiteY0"/>
                </a:cxn>
                <a:cxn ang="0">
                  <a:pos x="connsiteX1" y="connsiteY1"/>
                </a:cxn>
                <a:cxn ang="0">
                  <a:pos x="connsiteX2" y="connsiteY2"/>
                </a:cxn>
                <a:cxn ang="0">
                  <a:pos x="connsiteX3" y="connsiteY3"/>
                </a:cxn>
              </a:cxnLst>
              <a:rect l="l" t="t" r="r" b="b"/>
              <a:pathLst>
                <a:path w="495523" h="475660">
                  <a:moveTo>
                    <a:pt x="1126" y="476"/>
                  </a:moveTo>
                  <a:lnTo>
                    <a:pt x="496649" y="476"/>
                  </a:lnTo>
                  <a:lnTo>
                    <a:pt x="496649" y="476137"/>
                  </a:lnTo>
                  <a:lnTo>
                    <a:pt x="1126" y="476137"/>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Freeform: Shape 53">
              <a:extLst>
                <a:ext uri="{FF2B5EF4-FFF2-40B4-BE49-F238E27FC236}">
                  <a16:creationId xmlns:a16="http://schemas.microsoft.com/office/drawing/2014/main" id="{4FF98D7B-434D-39EE-DF4A-B42FE98620D8}"/>
                </a:ext>
              </a:extLst>
            </p:cNvPr>
            <p:cNvSpPr/>
            <p:nvPr/>
          </p:nvSpPr>
          <p:spPr>
            <a:xfrm rot="-5401809">
              <a:off x="4158735" y="3434031"/>
              <a:ext cx="495523" cy="475660"/>
            </a:xfrm>
            <a:custGeom>
              <a:avLst/>
              <a:gdLst>
                <a:gd name="connsiteX0" fmla="*/ 286 w 495523"/>
                <a:gd name="connsiteY0" fmla="*/ 290 h 475660"/>
                <a:gd name="connsiteX1" fmla="*/ 495810 w 495523"/>
                <a:gd name="connsiteY1" fmla="*/ 290 h 475660"/>
                <a:gd name="connsiteX2" fmla="*/ 495810 w 495523"/>
                <a:gd name="connsiteY2" fmla="*/ 475950 h 475660"/>
                <a:gd name="connsiteX3" fmla="*/ 286 w 495523"/>
                <a:gd name="connsiteY3" fmla="*/ 475950 h 475660"/>
              </a:gdLst>
              <a:ahLst/>
              <a:cxnLst>
                <a:cxn ang="0">
                  <a:pos x="connsiteX0" y="connsiteY0"/>
                </a:cxn>
                <a:cxn ang="0">
                  <a:pos x="connsiteX1" y="connsiteY1"/>
                </a:cxn>
                <a:cxn ang="0">
                  <a:pos x="connsiteX2" y="connsiteY2"/>
                </a:cxn>
                <a:cxn ang="0">
                  <a:pos x="connsiteX3" y="connsiteY3"/>
                </a:cxn>
              </a:cxnLst>
              <a:rect l="l" t="t" r="r" b="b"/>
              <a:pathLst>
                <a:path w="495523" h="475660">
                  <a:moveTo>
                    <a:pt x="286" y="290"/>
                  </a:moveTo>
                  <a:lnTo>
                    <a:pt x="495810" y="290"/>
                  </a:lnTo>
                  <a:lnTo>
                    <a:pt x="495810" y="475950"/>
                  </a:lnTo>
                  <a:lnTo>
                    <a:pt x="286" y="475950"/>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Freeform: Shape 54">
              <a:extLst>
                <a:ext uri="{FF2B5EF4-FFF2-40B4-BE49-F238E27FC236}">
                  <a16:creationId xmlns:a16="http://schemas.microsoft.com/office/drawing/2014/main" id="{747337F3-E784-2240-8765-D6346B5E6C7A}"/>
                </a:ext>
              </a:extLst>
            </p:cNvPr>
            <p:cNvSpPr/>
            <p:nvPr/>
          </p:nvSpPr>
          <p:spPr>
            <a:xfrm rot="-5401809">
              <a:off x="7963795" y="2936509"/>
              <a:ext cx="495523" cy="475660"/>
            </a:xfrm>
            <a:custGeom>
              <a:avLst/>
              <a:gdLst>
                <a:gd name="connsiteX0" fmla="*/ 3562 w 495523"/>
                <a:gd name="connsiteY0" fmla="*/ 598 h 475660"/>
                <a:gd name="connsiteX1" fmla="*/ 499086 w 495523"/>
                <a:gd name="connsiteY1" fmla="*/ 598 h 475660"/>
                <a:gd name="connsiteX2" fmla="*/ 499086 w 495523"/>
                <a:gd name="connsiteY2" fmla="*/ 476259 h 475660"/>
                <a:gd name="connsiteX3" fmla="*/ 3562 w 495523"/>
                <a:gd name="connsiteY3" fmla="*/ 476259 h 475660"/>
              </a:gdLst>
              <a:ahLst/>
              <a:cxnLst>
                <a:cxn ang="0">
                  <a:pos x="connsiteX0" y="connsiteY0"/>
                </a:cxn>
                <a:cxn ang="0">
                  <a:pos x="connsiteX1" y="connsiteY1"/>
                </a:cxn>
                <a:cxn ang="0">
                  <a:pos x="connsiteX2" y="connsiteY2"/>
                </a:cxn>
                <a:cxn ang="0">
                  <a:pos x="connsiteX3" y="connsiteY3"/>
                </a:cxn>
              </a:cxnLst>
              <a:rect l="l" t="t" r="r" b="b"/>
              <a:pathLst>
                <a:path w="495523" h="475660">
                  <a:moveTo>
                    <a:pt x="3562" y="598"/>
                  </a:moveTo>
                  <a:lnTo>
                    <a:pt x="499086" y="598"/>
                  </a:lnTo>
                  <a:lnTo>
                    <a:pt x="499086" y="476259"/>
                  </a:lnTo>
                  <a:lnTo>
                    <a:pt x="3562" y="476259"/>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Freeform: Shape 55">
              <a:extLst>
                <a:ext uri="{FF2B5EF4-FFF2-40B4-BE49-F238E27FC236}">
                  <a16:creationId xmlns:a16="http://schemas.microsoft.com/office/drawing/2014/main" id="{D7154540-7AE3-F8E4-9EAF-3EDA45B04F7E}"/>
                </a:ext>
              </a:extLst>
            </p:cNvPr>
            <p:cNvSpPr/>
            <p:nvPr/>
          </p:nvSpPr>
          <p:spPr>
            <a:xfrm rot="-5401809">
              <a:off x="7012475" y="2937006"/>
              <a:ext cx="495523" cy="475660"/>
            </a:xfrm>
            <a:custGeom>
              <a:avLst/>
              <a:gdLst>
                <a:gd name="connsiteX0" fmla="*/ 2723 w 495523"/>
                <a:gd name="connsiteY0" fmla="*/ 412 h 475660"/>
                <a:gd name="connsiteX1" fmla="*/ 498247 w 495523"/>
                <a:gd name="connsiteY1" fmla="*/ 412 h 475660"/>
                <a:gd name="connsiteX2" fmla="*/ 498247 w 495523"/>
                <a:gd name="connsiteY2" fmla="*/ 476072 h 475660"/>
                <a:gd name="connsiteX3" fmla="*/ 2723 w 495523"/>
                <a:gd name="connsiteY3" fmla="*/ 476072 h 475660"/>
              </a:gdLst>
              <a:ahLst/>
              <a:cxnLst>
                <a:cxn ang="0">
                  <a:pos x="connsiteX0" y="connsiteY0"/>
                </a:cxn>
                <a:cxn ang="0">
                  <a:pos x="connsiteX1" y="connsiteY1"/>
                </a:cxn>
                <a:cxn ang="0">
                  <a:pos x="connsiteX2" y="connsiteY2"/>
                </a:cxn>
                <a:cxn ang="0">
                  <a:pos x="connsiteX3" y="connsiteY3"/>
                </a:cxn>
              </a:cxnLst>
              <a:rect l="l" t="t" r="r" b="b"/>
              <a:pathLst>
                <a:path w="495523" h="475660">
                  <a:moveTo>
                    <a:pt x="2723" y="412"/>
                  </a:moveTo>
                  <a:lnTo>
                    <a:pt x="498247" y="412"/>
                  </a:lnTo>
                  <a:lnTo>
                    <a:pt x="498247" y="476072"/>
                  </a:lnTo>
                  <a:lnTo>
                    <a:pt x="2723" y="476072"/>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Shape 56">
              <a:extLst>
                <a:ext uri="{FF2B5EF4-FFF2-40B4-BE49-F238E27FC236}">
                  <a16:creationId xmlns:a16="http://schemas.microsoft.com/office/drawing/2014/main" id="{597A0984-F66F-7F4D-D758-513DBDD3F5B6}"/>
                </a:ext>
              </a:extLst>
            </p:cNvPr>
            <p:cNvSpPr/>
            <p:nvPr/>
          </p:nvSpPr>
          <p:spPr>
            <a:xfrm rot="-5401809">
              <a:off x="6536769" y="2937254"/>
              <a:ext cx="495523" cy="475660"/>
            </a:xfrm>
            <a:custGeom>
              <a:avLst/>
              <a:gdLst>
                <a:gd name="connsiteX0" fmla="*/ 2303 w 495523"/>
                <a:gd name="connsiteY0" fmla="*/ 319 h 475660"/>
                <a:gd name="connsiteX1" fmla="*/ 497827 w 495523"/>
                <a:gd name="connsiteY1" fmla="*/ 319 h 475660"/>
                <a:gd name="connsiteX2" fmla="*/ 497827 w 495523"/>
                <a:gd name="connsiteY2" fmla="*/ 475979 h 475660"/>
                <a:gd name="connsiteX3" fmla="*/ 2303 w 495523"/>
                <a:gd name="connsiteY3" fmla="*/ 475979 h 475660"/>
              </a:gdLst>
              <a:ahLst/>
              <a:cxnLst>
                <a:cxn ang="0">
                  <a:pos x="connsiteX0" y="connsiteY0"/>
                </a:cxn>
                <a:cxn ang="0">
                  <a:pos x="connsiteX1" y="connsiteY1"/>
                </a:cxn>
                <a:cxn ang="0">
                  <a:pos x="connsiteX2" y="connsiteY2"/>
                </a:cxn>
                <a:cxn ang="0">
                  <a:pos x="connsiteX3" y="connsiteY3"/>
                </a:cxn>
              </a:cxnLst>
              <a:rect l="l" t="t" r="r" b="b"/>
              <a:pathLst>
                <a:path w="495523" h="475660">
                  <a:moveTo>
                    <a:pt x="2303" y="319"/>
                  </a:moveTo>
                  <a:lnTo>
                    <a:pt x="497827" y="319"/>
                  </a:lnTo>
                  <a:lnTo>
                    <a:pt x="497827" y="475979"/>
                  </a:lnTo>
                  <a:lnTo>
                    <a:pt x="2303" y="475979"/>
                  </a:lnTo>
                  <a:close/>
                </a:path>
              </a:pathLst>
            </a:custGeom>
            <a:solidFill>
              <a:schemeClr val="accent3"/>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Freeform: Shape 57">
              <a:extLst>
                <a:ext uri="{FF2B5EF4-FFF2-40B4-BE49-F238E27FC236}">
                  <a16:creationId xmlns:a16="http://schemas.microsoft.com/office/drawing/2014/main" id="{4B8FD2F2-F235-FDBD-D621-0C911168B4DD}"/>
                </a:ext>
              </a:extLst>
            </p:cNvPr>
            <p:cNvSpPr/>
            <p:nvPr/>
          </p:nvSpPr>
          <p:spPr>
            <a:xfrm rot="-5401809">
              <a:off x="6537291" y="3928302"/>
              <a:ext cx="495523" cy="475660"/>
            </a:xfrm>
            <a:custGeom>
              <a:avLst/>
              <a:gdLst>
                <a:gd name="connsiteX0" fmla="*/ 2466 w 495523"/>
                <a:gd name="connsiteY0" fmla="*/ 1193 h 475660"/>
                <a:gd name="connsiteX1" fmla="*/ 497990 w 495523"/>
                <a:gd name="connsiteY1" fmla="*/ 1193 h 475660"/>
                <a:gd name="connsiteX2" fmla="*/ 497990 w 495523"/>
                <a:gd name="connsiteY2" fmla="*/ 476853 h 475660"/>
                <a:gd name="connsiteX3" fmla="*/ 2466 w 495523"/>
                <a:gd name="connsiteY3" fmla="*/ 476853 h 475660"/>
              </a:gdLst>
              <a:ahLst/>
              <a:cxnLst>
                <a:cxn ang="0">
                  <a:pos x="connsiteX0" y="connsiteY0"/>
                </a:cxn>
                <a:cxn ang="0">
                  <a:pos x="connsiteX1" y="connsiteY1"/>
                </a:cxn>
                <a:cxn ang="0">
                  <a:pos x="connsiteX2" y="connsiteY2"/>
                </a:cxn>
                <a:cxn ang="0">
                  <a:pos x="connsiteX3" y="connsiteY3"/>
                </a:cxn>
              </a:cxnLst>
              <a:rect l="l" t="t" r="r" b="b"/>
              <a:pathLst>
                <a:path w="495523" h="475660">
                  <a:moveTo>
                    <a:pt x="2466" y="1193"/>
                  </a:moveTo>
                  <a:lnTo>
                    <a:pt x="497990" y="1193"/>
                  </a:lnTo>
                  <a:lnTo>
                    <a:pt x="497990" y="476853"/>
                  </a:lnTo>
                  <a:lnTo>
                    <a:pt x="2466" y="476853"/>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Freeform: Shape 58">
              <a:extLst>
                <a:ext uri="{FF2B5EF4-FFF2-40B4-BE49-F238E27FC236}">
                  <a16:creationId xmlns:a16="http://schemas.microsoft.com/office/drawing/2014/main" id="{D452215E-07DB-2420-85F1-64F444F2603D}"/>
                </a:ext>
              </a:extLst>
            </p:cNvPr>
            <p:cNvSpPr/>
            <p:nvPr/>
          </p:nvSpPr>
          <p:spPr>
            <a:xfrm rot="-5401809">
              <a:off x="7012735" y="3432530"/>
              <a:ext cx="495523" cy="475660"/>
            </a:xfrm>
            <a:custGeom>
              <a:avLst/>
              <a:gdLst>
                <a:gd name="connsiteX0" fmla="*/ 2804 w 495523"/>
                <a:gd name="connsiteY0" fmla="*/ 849 h 475660"/>
                <a:gd name="connsiteX1" fmla="*/ 498328 w 495523"/>
                <a:gd name="connsiteY1" fmla="*/ 849 h 475660"/>
                <a:gd name="connsiteX2" fmla="*/ 498328 w 495523"/>
                <a:gd name="connsiteY2" fmla="*/ 476509 h 475660"/>
                <a:gd name="connsiteX3" fmla="*/ 2804 w 495523"/>
                <a:gd name="connsiteY3" fmla="*/ 476509 h 475660"/>
              </a:gdLst>
              <a:ahLst/>
              <a:cxnLst>
                <a:cxn ang="0">
                  <a:pos x="connsiteX0" y="connsiteY0"/>
                </a:cxn>
                <a:cxn ang="0">
                  <a:pos x="connsiteX1" y="connsiteY1"/>
                </a:cxn>
                <a:cxn ang="0">
                  <a:pos x="connsiteX2" y="connsiteY2"/>
                </a:cxn>
                <a:cxn ang="0">
                  <a:pos x="connsiteX3" y="connsiteY3"/>
                </a:cxn>
              </a:cxnLst>
              <a:rect l="l" t="t" r="r" b="b"/>
              <a:pathLst>
                <a:path w="495523" h="475660">
                  <a:moveTo>
                    <a:pt x="2804" y="849"/>
                  </a:moveTo>
                  <a:lnTo>
                    <a:pt x="498328" y="849"/>
                  </a:lnTo>
                  <a:lnTo>
                    <a:pt x="498328" y="476509"/>
                  </a:lnTo>
                  <a:lnTo>
                    <a:pt x="2804" y="476509"/>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Shape 59">
              <a:extLst>
                <a:ext uri="{FF2B5EF4-FFF2-40B4-BE49-F238E27FC236}">
                  <a16:creationId xmlns:a16="http://schemas.microsoft.com/office/drawing/2014/main" id="{63C0019B-740C-684B-EDD8-4890C047EF27}"/>
                </a:ext>
              </a:extLst>
            </p:cNvPr>
            <p:cNvSpPr/>
            <p:nvPr/>
          </p:nvSpPr>
          <p:spPr>
            <a:xfrm rot="-5401809">
              <a:off x="6061370" y="3433038"/>
              <a:ext cx="495523" cy="475660"/>
            </a:xfrm>
            <a:custGeom>
              <a:avLst/>
              <a:gdLst>
                <a:gd name="connsiteX0" fmla="*/ 1965 w 495523"/>
                <a:gd name="connsiteY0" fmla="*/ 663 h 475660"/>
                <a:gd name="connsiteX1" fmla="*/ 497489 w 495523"/>
                <a:gd name="connsiteY1" fmla="*/ 663 h 475660"/>
                <a:gd name="connsiteX2" fmla="*/ 497489 w 495523"/>
                <a:gd name="connsiteY2" fmla="*/ 476323 h 475660"/>
                <a:gd name="connsiteX3" fmla="*/ 1965 w 495523"/>
                <a:gd name="connsiteY3" fmla="*/ 476323 h 475660"/>
              </a:gdLst>
              <a:ahLst/>
              <a:cxnLst>
                <a:cxn ang="0">
                  <a:pos x="connsiteX0" y="connsiteY0"/>
                </a:cxn>
                <a:cxn ang="0">
                  <a:pos x="connsiteX1" y="connsiteY1"/>
                </a:cxn>
                <a:cxn ang="0">
                  <a:pos x="connsiteX2" y="connsiteY2"/>
                </a:cxn>
                <a:cxn ang="0">
                  <a:pos x="connsiteX3" y="connsiteY3"/>
                </a:cxn>
              </a:cxnLst>
              <a:rect l="l" t="t" r="r" b="b"/>
              <a:pathLst>
                <a:path w="495523" h="475660">
                  <a:moveTo>
                    <a:pt x="1965" y="663"/>
                  </a:moveTo>
                  <a:lnTo>
                    <a:pt x="497489" y="663"/>
                  </a:lnTo>
                  <a:lnTo>
                    <a:pt x="497489" y="476323"/>
                  </a:lnTo>
                  <a:lnTo>
                    <a:pt x="1965" y="476323"/>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Freeform: Shape 60">
              <a:extLst>
                <a:ext uri="{FF2B5EF4-FFF2-40B4-BE49-F238E27FC236}">
                  <a16:creationId xmlns:a16="http://schemas.microsoft.com/office/drawing/2014/main" id="{953AB846-952C-8080-40A7-430C6D313FCA}"/>
                </a:ext>
              </a:extLst>
            </p:cNvPr>
            <p:cNvSpPr/>
            <p:nvPr/>
          </p:nvSpPr>
          <p:spPr>
            <a:xfrm rot="-5401809">
              <a:off x="7488401" y="3432281"/>
              <a:ext cx="495523" cy="475660"/>
            </a:xfrm>
            <a:custGeom>
              <a:avLst/>
              <a:gdLst>
                <a:gd name="connsiteX0" fmla="*/ 3224 w 495523"/>
                <a:gd name="connsiteY0" fmla="*/ 942 h 475660"/>
                <a:gd name="connsiteX1" fmla="*/ 498748 w 495523"/>
                <a:gd name="connsiteY1" fmla="*/ 942 h 475660"/>
                <a:gd name="connsiteX2" fmla="*/ 498748 w 495523"/>
                <a:gd name="connsiteY2" fmla="*/ 476603 h 475660"/>
                <a:gd name="connsiteX3" fmla="*/ 3224 w 495523"/>
                <a:gd name="connsiteY3" fmla="*/ 476603 h 475660"/>
              </a:gdLst>
              <a:ahLst/>
              <a:cxnLst>
                <a:cxn ang="0">
                  <a:pos x="connsiteX0" y="connsiteY0"/>
                </a:cxn>
                <a:cxn ang="0">
                  <a:pos x="connsiteX1" y="connsiteY1"/>
                </a:cxn>
                <a:cxn ang="0">
                  <a:pos x="connsiteX2" y="connsiteY2"/>
                </a:cxn>
                <a:cxn ang="0">
                  <a:pos x="connsiteX3" y="connsiteY3"/>
                </a:cxn>
              </a:cxnLst>
              <a:rect l="l" t="t" r="r" b="b"/>
              <a:pathLst>
                <a:path w="495523" h="475660">
                  <a:moveTo>
                    <a:pt x="3224" y="942"/>
                  </a:moveTo>
                  <a:lnTo>
                    <a:pt x="498748" y="942"/>
                  </a:lnTo>
                  <a:lnTo>
                    <a:pt x="498748" y="476603"/>
                  </a:lnTo>
                  <a:lnTo>
                    <a:pt x="3224" y="476603"/>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Shape 61">
              <a:extLst>
                <a:ext uri="{FF2B5EF4-FFF2-40B4-BE49-F238E27FC236}">
                  <a16:creationId xmlns:a16="http://schemas.microsoft.com/office/drawing/2014/main" id="{51A3A972-C7BF-2E96-0243-75BE72D85293}"/>
                </a:ext>
              </a:extLst>
            </p:cNvPr>
            <p:cNvSpPr/>
            <p:nvPr/>
          </p:nvSpPr>
          <p:spPr>
            <a:xfrm rot="-5401809">
              <a:off x="4634129" y="2938259"/>
              <a:ext cx="495523" cy="475660"/>
            </a:xfrm>
            <a:custGeom>
              <a:avLst/>
              <a:gdLst>
                <a:gd name="connsiteX0" fmla="*/ 625 w 495523"/>
                <a:gd name="connsiteY0" fmla="*/ -54 h 475660"/>
                <a:gd name="connsiteX1" fmla="*/ 496148 w 495523"/>
                <a:gd name="connsiteY1" fmla="*/ -54 h 475660"/>
                <a:gd name="connsiteX2" fmla="*/ 496148 w 495523"/>
                <a:gd name="connsiteY2" fmla="*/ 475606 h 475660"/>
                <a:gd name="connsiteX3" fmla="*/ 625 w 495523"/>
                <a:gd name="connsiteY3" fmla="*/ 475606 h 475660"/>
              </a:gdLst>
              <a:ahLst/>
              <a:cxnLst>
                <a:cxn ang="0">
                  <a:pos x="connsiteX0" y="connsiteY0"/>
                </a:cxn>
                <a:cxn ang="0">
                  <a:pos x="connsiteX1" y="connsiteY1"/>
                </a:cxn>
                <a:cxn ang="0">
                  <a:pos x="connsiteX2" y="connsiteY2"/>
                </a:cxn>
                <a:cxn ang="0">
                  <a:pos x="connsiteX3" y="connsiteY3"/>
                </a:cxn>
              </a:cxnLst>
              <a:rect l="l" t="t" r="r" b="b"/>
              <a:pathLst>
                <a:path w="495523" h="475660">
                  <a:moveTo>
                    <a:pt x="625" y="-54"/>
                  </a:moveTo>
                  <a:lnTo>
                    <a:pt x="496148" y="-54"/>
                  </a:lnTo>
                  <a:lnTo>
                    <a:pt x="496148" y="475606"/>
                  </a:lnTo>
                  <a:lnTo>
                    <a:pt x="625" y="475606"/>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Freeform: Shape 62">
              <a:extLst>
                <a:ext uri="{FF2B5EF4-FFF2-40B4-BE49-F238E27FC236}">
                  <a16:creationId xmlns:a16="http://schemas.microsoft.com/office/drawing/2014/main" id="{A9034F45-5791-93B7-6601-14FC11568828}"/>
                </a:ext>
              </a:extLst>
            </p:cNvPr>
            <p:cNvSpPr/>
            <p:nvPr/>
          </p:nvSpPr>
          <p:spPr>
            <a:xfrm rot="-5401809">
              <a:off x="5109790" y="2938011"/>
              <a:ext cx="495523" cy="475660"/>
            </a:xfrm>
            <a:custGeom>
              <a:avLst/>
              <a:gdLst>
                <a:gd name="connsiteX0" fmla="*/ 1044 w 495523"/>
                <a:gd name="connsiteY0" fmla="*/ 39 h 475660"/>
                <a:gd name="connsiteX1" fmla="*/ 496568 w 495523"/>
                <a:gd name="connsiteY1" fmla="*/ 39 h 475660"/>
                <a:gd name="connsiteX2" fmla="*/ 496568 w 495523"/>
                <a:gd name="connsiteY2" fmla="*/ 475700 h 475660"/>
                <a:gd name="connsiteX3" fmla="*/ 1044 w 495523"/>
                <a:gd name="connsiteY3" fmla="*/ 475700 h 475660"/>
              </a:gdLst>
              <a:ahLst/>
              <a:cxnLst>
                <a:cxn ang="0">
                  <a:pos x="connsiteX0" y="connsiteY0"/>
                </a:cxn>
                <a:cxn ang="0">
                  <a:pos x="connsiteX1" y="connsiteY1"/>
                </a:cxn>
                <a:cxn ang="0">
                  <a:pos x="connsiteX2" y="connsiteY2"/>
                </a:cxn>
                <a:cxn ang="0">
                  <a:pos x="connsiteX3" y="connsiteY3"/>
                </a:cxn>
              </a:cxnLst>
              <a:rect l="l" t="t" r="r" b="b"/>
              <a:pathLst>
                <a:path w="495523" h="475660">
                  <a:moveTo>
                    <a:pt x="1044" y="39"/>
                  </a:moveTo>
                  <a:lnTo>
                    <a:pt x="496568" y="39"/>
                  </a:lnTo>
                  <a:lnTo>
                    <a:pt x="496568" y="475700"/>
                  </a:lnTo>
                  <a:lnTo>
                    <a:pt x="1044" y="475700"/>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 name="Freeform: Shape 63">
              <a:extLst>
                <a:ext uri="{FF2B5EF4-FFF2-40B4-BE49-F238E27FC236}">
                  <a16:creationId xmlns:a16="http://schemas.microsoft.com/office/drawing/2014/main" id="{D5B86A96-02C1-A548-2B8D-63DD50256976}"/>
                </a:ext>
              </a:extLst>
            </p:cNvPr>
            <p:cNvSpPr/>
            <p:nvPr/>
          </p:nvSpPr>
          <p:spPr>
            <a:xfrm rot="-5401809">
              <a:off x="5586232" y="4424272"/>
              <a:ext cx="495523" cy="475660"/>
            </a:xfrm>
            <a:custGeom>
              <a:avLst/>
              <a:gdLst>
                <a:gd name="connsiteX0" fmla="*/ 1708 w 495523"/>
                <a:gd name="connsiteY0" fmla="*/ 1444 h 475660"/>
                <a:gd name="connsiteX1" fmla="*/ 497231 w 495523"/>
                <a:gd name="connsiteY1" fmla="*/ 1444 h 475660"/>
                <a:gd name="connsiteX2" fmla="*/ 497231 w 495523"/>
                <a:gd name="connsiteY2" fmla="*/ 477104 h 475660"/>
                <a:gd name="connsiteX3" fmla="*/ 1708 w 495523"/>
                <a:gd name="connsiteY3" fmla="*/ 477104 h 475660"/>
              </a:gdLst>
              <a:ahLst/>
              <a:cxnLst>
                <a:cxn ang="0">
                  <a:pos x="connsiteX0" y="connsiteY0"/>
                </a:cxn>
                <a:cxn ang="0">
                  <a:pos x="connsiteX1" y="connsiteY1"/>
                </a:cxn>
                <a:cxn ang="0">
                  <a:pos x="connsiteX2" y="connsiteY2"/>
                </a:cxn>
                <a:cxn ang="0">
                  <a:pos x="connsiteX3" y="connsiteY3"/>
                </a:cxn>
              </a:cxnLst>
              <a:rect l="l" t="t" r="r" b="b"/>
              <a:pathLst>
                <a:path w="495523" h="475660">
                  <a:moveTo>
                    <a:pt x="1708" y="1444"/>
                  </a:moveTo>
                  <a:lnTo>
                    <a:pt x="497231" y="1444"/>
                  </a:lnTo>
                  <a:lnTo>
                    <a:pt x="497231" y="477104"/>
                  </a:lnTo>
                  <a:lnTo>
                    <a:pt x="1708" y="477104"/>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Freeform: Shape 64">
              <a:extLst>
                <a:ext uri="{FF2B5EF4-FFF2-40B4-BE49-F238E27FC236}">
                  <a16:creationId xmlns:a16="http://schemas.microsoft.com/office/drawing/2014/main" id="{79879AE7-8AF3-AA11-F4F0-4C8600C29ADD}"/>
                </a:ext>
              </a:extLst>
            </p:cNvPr>
            <p:cNvSpPr/>
            <p:nvPr/>
          </p:nvSpPr>
          <p:spPr>
            <a:xfrm rot="-5401809">
              <a:off x="7964316" y="3927556"/>
              <a:ext cx="495523" cy="475660"/>
            </a:xfrm>
            <a:custGeom>
              <a:avLst/>
              <a:gdLst>
                <a:gd name="connsiteX0" fmla="*/ 3725 w 495523"/>
                <a:gd name="connsiteY0" fmla="*/ 1473 h 475660"/>
                <a:gd name="connsiteX1" fmla="*/ 499249 w 495523"/>
                <a:gd name="connsiteY1" fmla="*/ 1473 h 475660"/>
                <a:gd name="connsiteX2" fmla="*/ 499249 w 495523"/>
                <a:gd name="connsiteY2" fmla="*/ 477133 h 475660"/>
                <a:gd name="connsiteX3" fmla="*/ 3725 w 495523"/>
                <a:gd name="connsiteY3" fmla="*/ 477133 h 475660"/>
              </a:gdLst>
              <a:ahLst/>
              <a:cxnLst>
                <a:cxn ang="0">
                  <a:pos x="connsiteX0" y="connsiteY0"/>
                </a:cxn>
                <a:cxn ang="0">
                  <a:pos x="connsiteX1" y="connsiteY1"/>
                </a:cxn>
                <a:cxn ang="0">
                  <a:pos x="connsiteX2" y="connsiteY2"/>
                </a:cxn>
                <a:cxn ang="0">
                  <a:pos x="connsiteX3" y="connsiteY3"/>
                </a:cxn>
              </a:cxnLst>
              <a:rect l="l" t="t" r="r" b="b"/>
              <a:pathLst>
                <a:path w="495523" h="475660">
                  <a:moveTo>
                    <a:pt x="3725" y="1473"/>
                  </a:moveTo>
                  <a:lnTo>
                    <a:pt x="499249" y="1473"/>
                  </a:lnTo>
                  <a:lnTo>
                    <a:pt x="499249" y="477133"/>
                  </a:lnTo>
                  <a:lnTo>
                    <a:pt x="3725" y="477133"/>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Freeform: Shape 65">
              <a:extLst>
                <a:ext uri="{FF2B5EF4-FFF2-40B4-BE49-F238E27FC236}">
                  <a16:creationId xmlns:a16="http://schemas.microsoft.com/office/drawing/2014/main" id="{E213FA19-4388-48CD-0CD8-39708652B37E}"/>
                </a:ext>
              </a:extLst>
            </p:cNvPr>
            <p:cNvSpPr/>
            <p:nvPr/>
          </p:nvSpPr>
          <p:spPr>
            <a:xfrm rot="-5401809">
              <a:off x="7488662" y="3927805"/>
              <a:ext cx="495523" cy="475660"/>
            </a:xfrm>
            <a:custGeom>
              <a:avLst/>
              <a:gdLst>
                <a:gd name="connsiteX0" fmla="*/ 3305 w 495523"/>
                <a:gd name="connsiteY0" fmla="*/ 1380 h 475660"/>
                <a:gd name="connsiteX1" fmla="*/ 498829 w 495523"/>
                <a:gd name="connsiteY1" fmla="*/ 1380 h 475660"/>
                <a:gd name="connsiteX2" fmla="*/ 498829 w 495523"/>
                <a:gd name="connsiteY2" fmla="*/ 477040 h 475660"/>
                <a:gd name="connsiteX3" fmla="*/ 3305 w 495523"/>
                <a:gd name="connsiteY3" fmla="*/ 477040 h 475660"/>
              </a:gdLst>
              <a:ahLst/>
              <a:cxnLst>
                <a:cxn ang="0">
                  <a:pos x="connsiteX0" y="connsiteY0"/>
                </a:cxn>
                <a:cxn ang="0">
                  <a:pos x="connsiteX1" y="connsiteY1"/>
                </a:cxn>
                <a:cxn ang="0">
                  <a:pos x="connsiteX2" y="connsiteY2"/>
                </a:cxn>
                <a:cxn ang="0">
                  <a:pos x="connsiteX3" y="connsiteY3"/>
                </a:cxn>
              </a:cxnLst>
              <a:rect l="l" t="t" r="r" b="b"/>
              <a:pathLst>
                <a:path w="495523" h="475660">
                  <a:moveTo>
                    <a:pt x="3305" y="1380"/>
                  </a:moveTo>
                  <a:lnTo>
                    <a:pt x="498829" y="1380"/>
                  </a:lnTo>
                  <a:lnTo>
                    <a:pt x="498829" y="477040"/>
                  </a:lnTo>
                  <a:lnTo>
                    <a:pt x="3305" y="477040"/>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Freeform: Shape 66">
              <a:extLst>
                <a:ext uri="{FF2B5EF4-FFF2-40B4-BE49-F238E27FC236}">
                  <a16:creationId xmlns:a16="http://schemas.microsoft.com/office/drawing/2014/main" id="{9E4E0A9A-E257-C0A4-AA2B-7BDA8BB7EFEC}"/>
                </a:ext>
              </a:extLst>
            </p:cNvPr>
            <p:cNvSpPr/>
            <p:nvPr/>
          </p:nvSpPr>
          <p:spPr>
            <a:xfrm rot="-5401809">
              <a:off x="5110312" y="3929058"/>
              <a:ext cx="495523" cy="475660"/>
            </a:xfrm>
            <a:custGeom>
              <a:avLst/>
              <a:gdLst>
                <a:gd name="connsiteX0" fmla="*/ 1207 w 495523"/>
                <a:gd name="connsiteY0" fmla="*/ 914 h 475660"/>
                <a:gd name="connsiteX1" fmla="*/ 496731 w 495523"/>
                <a:gd name="connsiteY1" fmla="*/ 914 h 475660"/>
                <a:gd name="connsiteX2" fmla="*/ 496731 w 495523"/>
                <a:gd name="connsiteY2" fmla="*/ 476574 h 475660"/>
                <a:gd name="connsiteX3" fmla="*/ 1207 w 495523"/>
                <a:gd name="connsiteY3" fmla="*/ 476574 h 475660"/>
              </a:gdLst>
              <a:ahLst/>
              <a:cxnLst>
                <a:cxn ang="0">
                  <a:pos x="connsiteX0" y="connsiteY0"/>
                </a:cxn>
                <a:cxn ang="0">
                  <a:pos x="connsiteX1" y="connsiteY1"/>
                </a:cxn>
                <a:cxn ang="0">
                  <a:pos x="connsiteX2" y="connsiteY2"/>
                </a:cxn>
                <a:cxn ang="0">
                  <a:pos x="connsiteX3" y="connsiteY3"/>
                </a:cxn>
              </a:cxnLst>
              <a:rect l="l" t="t" r="r" b="b"/>
              <a:pathLst>
                <a:path w="495523" h="475660">
                  <a:moveTo>
                    <a:pt x="1207" y="914"/>
                  </a:moveTo>
                  <a:lnTo>
                    <a:pt x="496731" y="914"/>
                  </a:lnTo>
                  <a:lnTo>
                    <a:pt x="496731" y="476574"/>
                  </a:lnTo>
                  <a:lnTo>
                    <a:pt x="1207" y="476574"/>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Freeform: Shape 67">
              <a:extLst>
                <a:ext uri="{FF2B5EF4-FFF2-40B4-BE49-F238E27FC236}">
                  <a16:creationId xmlns:a16="http://schemas.microsoft.com/office/drawing/2014/main" id="{6499AE3C-D868-CB3B-1BAF-3D1998F31394}"/>
                </a:ext>
              </a:extLst>
            </p:cNvPr>
            <p:cNvSpPr/>
            <p:nvPr/>
          </p:nvSpPr>
          <p:spPr>
            <a:xfrm rot="-5401809">
              <a:off x="4158996" y="3929555"/>
              <a:ext cx="495523" cy="475660"/>
            </a:xfrm>
            <a:custGeom>
              <a:avLst/>
              <a:gdLst>
                <a:gd name="connsiteX0" fmla="*/ 367 w 495523"/>
                <a:gd name="connsiteY0" fmla="*/ 727 h 475660"/>
                <a:gd name="connsiteX1" fmla="*/ 495891 w 495523"/>
                <a:gd name="connsiteY1" fmla="*/ 727 h 475660"/>
                <a:gd name="connsiteX2" fmla="*/ 495891 w 495523"/>
                <a:gd name="connsiteY2" fmla="*/ 476387 h 475660"/>
                <a:gd name="connsiteX3" fmla="*/ 368 w 495523"/>
                <a:gd name="connsiteY3" fmla="*/ 476387 h 475660"/>
              </a:gdLst>
              <a:ahLst/>
              <a:cxnLst>
                <a:cxn ang="0">
                  <a:pos x="connsiteX0" y="connsiteY0"/>
                </a:cxn>
                <a:cxn ang="0">
                  <a:pos x="connsiteX1" y="connsiteY1"/>
                </a:cxn>
                <a:cxn ang="0">
                  <a:pos x="connsiteX2" y="connsiteY2"/>
                </a:cxn>
                <a:cxn ang="0">
                  <a:pos x="connsiteX3" y="connsiteY3"/>
                </a:cxn>
              </a:cxnLst>
              <a:rect l="l" t="t" r="r" b="b"/>
              <a:pathLst>
                <a:path w="495523" h="475660">
                  <a:moveTo>
                    <a:pt x="367" y="727"/>
                  </a:moveTo>
                  <a:lnTo>
                    <a:pt x="495891" y="727"/>
                  </a:lnTo>
                  <a:lnTo>
                    <a:pt x="495891" y="476387"/>
                  </a:lnTo>
                  <a:lnTo>
                    <a:pt x="368" y="476387"/>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Freeform: Shape 68">
              <a:extLst>
                <a:ext uri="{FF2B5EF4-FFF2-40B4-BE49-F238E27FC236}">
                  <a16:creationId xmlns:a16="http://schemas.microsoft.com/office/drawing/2014/main" id="{5255037F-0167-7C82-0B88-F36698BB4AE1}"/>
                </a:ext>
              </a:extLst>
            </p:cNvPr>
            <p:cNvSpPr/>
            <p:nvPr/>
          </p:nvSpPr>
          <p:spPr>
            <a:xfrm rot="-5401809">
              <a:off x="7488140" y="2936757"/>
              <a:ext cx="495523" cy="475660"/>
            </a:xfrm>
            <a:custGeom>
              <a:avLst/>
              <a:gdLst>
                <a:gd name="connsiteX0" fmla="*/ 3143 w 495523"/>
                <a:gd name="connsiteY0" fmla="*/ 505 h 475660"/>
                <a:gd name="connsiteX1" fmla="*/ 498667 w 495523"/>
                <a:gd name="connsiteY1" fmla="*/ 505 h 475660"/>
                <a:gd name="connsiteX2" fmla="*/ 498667 w 495523"/>
                <a:gd name="connsiteY2" fmla="*/ 476166 h 475660"/>
                <a:gd name="connsiteX3" fmla="*/ 3143 w 495523"/>
                <a:gd name="connsiteY3" fmla="*/ 476166 h 475660"/>
              </a:gdLst>
              <a:ahLst/>
              <a:cxnLst>
                <a:cxn ang="0">
                  <a:pos x="connsiteX0" y="connsiteY0"/>
                </a:cxn>
                <a:cxn ang="0">
                  <a:pos x="connsiteX1" y="connsiteY1"/>
                </a:cxn>
                <a:cxn ang="0">
                  <a:pos x="connsiteX2" y="connsiteY2"/>
                </a:cxn>
                <a:cxn ang="0">
                  <a:pos x="connsiteX3" y="connsiteY3"/>
                </a:cxn>
              </a:cxnLst>
              <a:rect l="l" t="t" r="r" b="b"/>
              <a:pathLst>
                <a:path w="495523" h="475660">
                  <a:moveTo>
                    <a:pt x="3143" y="505"/>
                  </a:moveTo>
                  <a:lnTo>
                    <a:pt x="498667" y="505"/>
                  </a:lnTo>
                  <a:lnTo>
                    <a:pt x="498667" y="476166"/>
                  </a:lnTo>
                  <a:lnTo>
                    <a:pt x="3143" y="476166"/>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Shape 69">
              <a:extLst>
                <a:ext uri="{FF2B5EF4-FFF2-40B4-BE49-F238E27FC236}">
                  <a16:creationId xmlns:a16="http://schemas.microsoft.com/office/drawing/2014/main" id="{E33BBD0C-6F9A-D91A-8D8E-79406C35273F}"/>
                </a:ext>
              </a:extLst>
            </p:cNvPr>
            <p:cNvSpPr/>
            <p:nvPr/>
          </p:nvSpPr>
          <p:spPr>
            <a:xfrm rot="-5401809">
              <a:off x="5585450" y="2937762"/>
              <a:ext cx="495523" cy="475660"/>
            </a:xfrm>
            <a:custGeom>
              <a:avLst/>
              <a:gdLst>
                <a:gd name="connsiteX0" fmla="*/ 1464 w 495523"/>
                <a:gd name="connsiteY0" fmla="*/ 132 h 475660"/>
                <a:gd name="connsiteX1" fmla="*/ 496988 w 495523"/>
                <a:gd name="connsiteY1" fmla="*/ 132 h 475660"/>
                <a:gd name="connsiteX2" fmla="*/ 496988 w 495523"/>
                <a:gd name="connsiteY2" fmla="*/ 475793 h 475660"/>
                <a:gd name="connsiteX3" fmla="*/ 1464 w 495523"/>
                <a:gd name="connsiteY3" fmla="*/ 475793 h 475660"/>
              </a:gdLst>
              <a:ahLst/>
              <a:cxnLst>
                <a:cxn ang="0">
                  <a:pos x="connsiteX0" y="connsiteY0"/>
                </a:cxn>
                <a:cxn ang="0">
                  <a:pos x="connsiteX1" y="connsiteY1"/>
                </a:cxn>
                <a:cxn ang="0">
                  <a:pos x="connsiteX2" y="connsiteY2"/>
                </a:cxn>
                <a:cxn ang="0">
                  <a:pos x="connsiteX3" y="connsiteY3"/>
                </a:cxn>
              </a:cxnLst>
              <a:rect l="l" t="t" r="r" b="b"/>
              <a:pathLst>
                <a:path w="495523" h="475660">
                  <a:moveTo>
                    <a:pt x="1464" y="132"/>
                  </a:moveTo>
                  <a:lnTo>
                    <a:pt x="496988" y="132"/>
                  </a:lnTo>
                  <a:lnTo>
                    <a:pt x="496988" y="475793"/>
                  </a:lnTo>
                  <a:lnTo>
                    <a:pt x="1464" y="475793"/>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Shape 70">
              <a:extLst>
                <a:ext uri="{FF2B5EF4-FFF2-40B4-BE49-F238E27FC236}">
                  <a16:creationId xmlns:a16="http://schemas.microsoft.com/office/drawing/2014/main" id="{E4D68D4E-A305-7732-3C28-8076682E369B}"/>
                </a:ext>
              </a:extLst>
            </p:cNvPr>
            <p:cNvSpPr/>
            <p:nvPr/>
          </p:nvSpPr>
          <p:spPr>
            <a:xfrm rot="-5401809">
              <a:off x="6061109" y="2937514"/>
              <a:ext cx="495523" cy="475660"/>
            </a:xfrm>
            <a:custGeom>
              <a:avLst/>
              <a:gdLst>
                <a:gd name="connsiteX0" fmla="*/ 1884 w 495523"/>
                <a:gd name="connsiteY0" fmla="*/ 226 h 475660"/>
                <a:gd name="connsiteX1" fmla="*/ 497407 w 495523"/>
                <a:gd name="connsiteY1" fmla="*/ 226 h 475660"/>
                <a:gd name="connsiteX2" fmla="*/ 497407 w 495523"/>
                <a:gd name="connsiteY2" fmla="*/ 475886 h 475660"/>
                <a:gd name="connsiteX3" fmla="*/ 1884 w 495523"/>
                <a:gd name="connsiteY3" fmla="*/ 475886 h 475660"/>
              </a:gdLst>
              <a:ahLst/>
              <a:cxnLst>
                <a:cxn ang="0">
                  <a:pos x="connsiteX0" y="connsiteY0"/>
                </a:cxn>
                <a:cxn ang="0">
                  <a:pos x="connsiteX1" y="connsiteY1"/>
                </a:cxn>
                <a:cxn ang="0">
                  <a:pos x="connsiteX2" y="connsiteY2"/>
                </a:cxn>
                <a:cxn ang="0">
                  <a:pos x="connsiteX3" y="connsiteY3"/>
                </a:cxn>
              </a:cxnLst>
              <a:rect l="l" t="t" r="r" b="b"/>
              <a:pathLst>
                <a:path w="495523" h="475660">
                  <a:moveTo>
                    <a:pt x="1884" y="226"/>
                  </a:moveTo>
                  <a:lnTo>
                    <a:pt x="497407" y="226"/>
                  </a:lnTo>
                  <a:lnTo>
                    <a:pt x="497407" y="475886"/>
                  </a:lnTo>
                  <a:lnTo>
                    <a:pt x="1884" y="475886"/>
                  </a:lnTo>
                  <a:close/>
                </a:path>
              </a:pathLst>
            </a:custGeom>
            <a:solidFill>
              <a:schemeClr val="accent3">
                <a:lumMod val="60000"/>
                <a:lumOff val="4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Freeform: Shape 71">
              <a:extLst>
                <a:ext uri="{FF2B5EF4-FFF2-40B4-BE49-F238E27FC236}">
                  <a16:creationId xmlns:a16="http://schemas.microsoft.com/office/drawing/2014/main" id="{866125B3-10BD-61F1-5E95-796657EE6F1F}"/>
                </a:ext>
              </a:extLst>
            </p:cNvPr>
            <p:cNvSpPr/>
            <p:nvPr/>
          </p:nvSpPr>
          <p:spPr>
            <a:xfrm rot="-5401809">
              <a:off x="6536508" y="2441731"/>
              <a:ext cx="495523" cy="475660"/>
            </a:xfrm>
            <a:custGeom>
              <a:avLst/>
              <a:gdLst>
                <a:gd name="connsiteX0" fmla="*/ 2222 w 495523"/>
                <a:gd name="connsiteY0" fmla="*/ -118 h 475660"/>
                <a:gd name="connsiteX1" fmla="*/ 497746 w 495523"/>
                <a:gd name="connsiteY1" fmla="*/ -118 h 475660"/>
                <a:gd name="connsiteX2" fmla="*/ 497746 w 495523"/>
                <a:gd name="connsiteY2" fmla="*/ 475542 h 475660"/>
                <a:gd name="connsiteX3" fmla="*/ 2222 w 495523"/>
                <a:gd name="connsiteY3" fmla="*/ 475542 h 475660"/>
              </a:gdLst>
              <a:ahLst/>
              <a:cxnLst>
                <a:cxn ang="0">
                  <a:pos x="connsiteX0" y="connsiteY0"/>
                </a:cxn>
                <a:cxn ang="0">
                  <a:pos x="connsiteX1" y="connsiteY1"/>
                </a:cxn>
                <a:cxn ang="0">
                  <a:pos x="connsiteX2" y="connsiteY2"/>
                </a:cxn>
                <a:cxn ang="0">
                  <a:pos x="connsiteX3" y="connsiteY3"/>
                </a:cxn>
              </a:cxnLst>
              <a:rect l="l" t="t" r="r" b="b"/>
              <a:pathLst>
                <a:path w="495523" h="475660">
                  <a:moveTo>
                    <a:pt x="2222" y="-118"/>
                  </a:moveTo>
                  <a:lnTo>
                    <a:pt x="497746" y="-118"/>
                  </a:lnTo>
                  <a:lnTo>
                    <a:pt x="497746" y="475542"/>
                  </a:lnTo>
                  <a:lnTo>
                    <a:pt x="2222" y="475542"/>
                  </a:lnTo>
                  <a:close/>
                </a:path>
              </a:pathLst>
            </a:custGeom>
            <a:solidFill>
              <a:schemeClr val="accent3">
                <a:lumMod val="40000"/>
                <a:lumOff val="6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Freeform: Shape 72">
              <a:extLst>
                <a:ext uri="{FF2B5EF4-FFF2-40B4-BE49-F238E27FC236}">
                  <a16:creationId xmlns:a16="http://schemas.microsoft.com/office/drawing/2014/main" id="{9BD48AC2-D221-9BDA-2506-288B1A873F7F}"/>
                </a:ext>
              </a:extLst>
            </p:cNvPr>
            <p:cNvSpPr/>
            <p:nvPr/>
          </p:nvSpPr>
          <p:spPr>
            <a:xfrm rot="-5401809">
              <a:off x="7012214" y="2441482"/>
              <a:ext cx="495523" cy="475660"/>
            </a:xfrm>
            <a:custGeom>
              <a:avLst/>
              <a:gdLst>
                <a:gd name="connsiteX0" fmla="*/ 2642 w 495523"/>
                <a:gd name="connsiteY0" fmla="*/ -25 h 475660"/>
                <a:gd name="connsiteX1" fmla="*/ 498165 w 495523"/>
                <a:gd name="connsiteY1" fmla="*/ -25 h 475660"/>
                <a:gd name="connsiteX2" fmla="*/ 498165 w 495523"/>
                <a:gd name="connsiteY2" fmla="*/ 475635 h 475660"/>
                <a:gd name="connsiteX3" fmla="*/ 2642 w 495523"/>
                <a:gd name="connsiteY3" fmla="*/ 475635 h 475660"/>
              </a:gdLst>
              <a:ahLst/>
              <a:cxnLst>
                <a:cxn ang="0">
                  <a:pos x="connsiteX0" y="connsiteY0"/>
                </a:cxn>
                <a:cxn ang="0">
                  <a:pos x="connsiteX1" y="connsiteY1"/>
                </a:cxn>
                <a:cxn ang="0">
                  <a:pos x="connsiteX2" y="connsiteY2"/>
                </a:cxn>
                <a:cxn ang="0">
                  <a:pos x="connsiteX3" y="connsiteY3"/>
                </a:cxn>
              </a:cxnLst>
              <a:rect l="l" t="t" r="r" b="b"/>
              <a:pathLst>
                <a:path w="495523" h="475660">
                  <a:moveTo>
                    <a:pt x="2642" y="-25"/>
                  </a:moveTo>
                  <a:lnTo>
                    <a:pt x="498165" y="-25"/>
                  </a:lnTo>
                  <a:lnTo>
                    <a:pt x="498165" y="475635"/>
                  </a:lnTo>
                  <a:lnTo>
                    <a:pt x="2642" y="475635"/>
                  </a:lnTo>
                  <a:close/>
                </a:path>
              </a:pathLst>
            </a:custGeom>
            <a:solidFill>
              <a:schemeClr val="accent3">
                <a:lumMod val="40000"/>
                <a:lumOff val="6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Shape 73">
              <a:extLst>
                <a:ext uri="{FF2B5EF4-FFF2-40B4-BE49-F238E27FC236}">
                  <a16:creationId xmlns:a16="http://schemas.microsoft.com/office/drawing/2014/main" id="{1FC7BCE6-75C0-EB21-E082-4696E07468DE}"/>
                </a:ext>
              </a:extLst>
            </p:cNvPr>
            <p:cNvSpPr/>
            <p:nvPr/>
          </p:nvSpPr>
          <p:spPr>
            <a:xfrm rot="-5401809">
              <a:off x="7964577" y="4423019"/>
              <a:ext cx="495523" cy="475660"/>
            </a:xfrm>
            <a:custGeom>
              <a:avLst/>
              <a:gdLst>
                <a:gd name="connsiteX0" fmla="*/ 3806 w 495523"/>
                <a:gd name="connsiteY0" fmla="*/ 1910 h 475660"/>
                <a:gd name="connsiteX1" fmla="*/ 499330 w 495523"/>
                <a:gd name="connsiteY1" fmla="*/ 1910 h 475660"/>
                <a:gd name="connsiteX2" fmla="*/ 499330 w 495523"/>
                <a:gd name="connsiteY2" fmla="*/ 477570 h 475660"/>
                <a:gd name="connsiteX3" fmla="*/ 3806 w 495523"/>
                <a:gd name="connsiteY3" fmla="*/ 477570 h 475660"/>
              </a:gdLst>
              <a:ahLst/>
              <a:cxnLst>
                <a:cxn ang="0">
                  <a:pos x="connsiteX0" y="connsiteY0"/>
                </a:cxn>
                <a:cxn ang="0">
                  <a:pos x="connsiteX1" y="connsiteY1"/>
                </a:cxn>
                <a:cxn ang="0">
                  <a:pos x="connsiteX2" y="connsiteY2"/>
                </a:cxn>
                <a:cxn ang="0">
                  <a:pos x="connsiteX3" y="connsiteY3"/>
                </a:cxn>
              </a:cxnLst>
              <a:rect l="l" t="t" r="r" b="b"/>
              <a:pathLst>
                <a:path w="495523" h="475660">
                  <a:moveTo>
                    <a:pt x="3806" y="1910"/>
                  </a:moveTo>
                  <a:lnTo>
                    <a:pt x="499330" y="1910"/>
                  </a:lnTo>
                  <a:lnTo>
                    <a:pt x="499330" y="477570"/>
                  </a:lnTo>
                  <a:lnTo>
                    <a:pt x="3806" y="477570"/>
                  </a:lnTo>
                  <a:close/>
                </a:path>
              </a:pathLst>
            </a:custGeom>
            <a:solidFill>
              <a:schemeClr val="accent3">
                <a:lumMod val="40000"/>
                <a:lumOff val="6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Freeform: Shape 74">
              <a:extLst>
                <a:ext uri="{FF2B5EF4-FFF2-40B4-BE49-F238E27FC236}">
                  <a16:creationId xmlns:a16="http://schemas.microsoft.com/office/drawing/2014/main" id="{B2129A95-CAE2-FA74-B12B-E547ED49BB19}"/>
                </a:ext>
              </a:extLst>
            </p:cNvPr>
            <p:cNvSpPr/>
            <p:nvPr/>
          </p:nvSpPr>
          <p:spPr>
            <a:xfrm rot="-5401809">
              <a:off x="5110572" y="4424521"/>
              <a:ext cx="495523" cy="475660"/>
            </a:xfrm>
            <a:custGeom>
              <a:avLst/>
              <a:gdLst>
                <a:gd name="connsiteX0" fmla="*/ 1288 w 495523"/>
                <a:gd name="connsiteY0" fmla="*/ 1351 h 475660"/>
                <a:gd name="connsiteX1" fmla="*/ 496812 w 495523"/>
                <a:gd name="connsiteY1" fmla="*/ 1351 h 475660"/>
                <a:gd name="connsiteX2" fmla="*/ 496812 w 495523"/>
                <a:gd name="connsiteY2" fmla="*/ 477011 h 475660"/>
                <a:gd name="connsiteX3" fmla="*/ 1288 w 495523"/>
                <a:gd name="connsiteY3" fmla="*/ 477011 h 475660"/>
              </a:gdLst>
              <a:ahLst/>
              <a:cxnLst>
                <a:cxn ang="0">
                  <a:pos x="connsiteX0" y="connsiteY0"/>
                </a:cxn>
                <a:cxn ang="0">
                  <a:pos x="connsiteX1" y="connsiteY1"/>
                </a:cxn>
                <a:cxn ang="0">
                  <a:pos x="connsiteX2" y="connsiteY2"/>
                </a:cxn>
                <a:cxn ang="0">
                  <a:pos x="connsiteX3" y="connsiteY3"/>
                </a:cxn>
              </a:cxnLst>
              <a:rect l="l" t="t" r="r" b="b"/>
              <a:pathLst>
                <a:path w="495523" h="475660">
                  <a:moveTo>
                    <a:pt x="1288" y="1351"/>
                  </a:moveTo>
                  <a:lnTo>
                    <a:pt x="496812" y="1351"/>
                  </a:lnTo>
                  <a:lnTo>
                    <a:pt x="496812" y="477011"/>
                  </a:lnTo>
                  <a:lnTo>
                    <a:pt x="1288" y="477011"/>
                  </a:lnTo>
                  <a:close/>
                </a:path>
              </a:pathLst>
            </a:custGeom>
            <a:solidFill>
              <a:schemeClr val="accent3">
                <a:lumMod val="40000"/>
                <a:lumOff val="6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Shape 75">
              <a:extLst>
                <a:ext uri="{FF2B5EF4-FFF2-40B4-BE49-F238E27FC236}">
                  <a16:creationId xmlns:a16="http://schemas.microsoft.com/office/drawing/2014/main" id="{D9FDA56A-6421-1F0A-DC1E-E98F33674DF7}"/>
                </a:ext>
              </a:extLst>
            </p:cNvPr>
            <p:cNvSpPr/>
            <p:nvPr/>
          </p:nvSpPr>
          <p:spPr>
            <a:xfrm rot="-5401809">
              <a:off x="4159257" y="4425017"/>
              <a:ext cx="495523" cy="475660"/>
            </a:xfrm>
            <a:custGeom>
              <a:avLst/>
              <a:gdLst>
                <a:gd name="connsiteX0" fmla="*/ 449 w 495523"/>
                <a:gd name="connsiteY0" fmla="*/ 1164 h 475660"/>
                <a:gd name="connsiteX1" fmla="*/ 495972 w 495523"/>
                <a:gd name="connsiteY1" fmla="*/ 1164 h 475660"/>
                <a:gd name="connsiteX2" fmla="*/ 495972 w 495523"/>
                <a:gd name="connsiteY2" fmla="*/ 476825 h 475660"/>
                <a:gd name="connsiteX3" fmla="*/ 449 w 495523"/>
                <a:gd name="connsiteY3" fmla="*/ 476825 h 475660"/>
              </a:gdLst>
              <a:ahLst/>
              <a:cxnLst>
                <a:cxn ang="0">
                  <a:pos x="connsiteX0" y="connsiteY0"/>
                </a:cxn>
                <a:cxn ang="0">
                  <a:pos x="connsiteX1" y="connsiteY1"/>
                </a:cxn>
                <a:cxn ang="0">
                  <a:pos x="connsiteX2" y="connsiteY2"/>
                </a:cxn>
                <a:cxn ang="0">
                  <a:pos x="connsiteX3" y="connsiteY3"/>
                </a:cxn>
              </a:cxnLst>
              <a:rect l="l" t="t" r="r" b="b"/>
              <a:pathLst>
                <a:path w="495523" h="475660">
                  <a:moveTo>
                    <a:pt x="449" y="1164"/>
                  </a:moveTo>
                  <a:lnTo>
                    <a:pt x="495972" y="1164"/>
                  </a:lnTo>
                  <a:lnTo>
                    <a:pt x="495972" y="476825"/>
                  </a:lnTo>
                  <a:lnTo>
                    <a:pt x="449" y="476825"/>
                  </a:lnTo>
                  <a:close/>
                </a:path>
              </a:pathLst>
            </a:custGeom>
            <a:solidFill>
              <a:schemeClr val="accent3">
                <a:lumMod val="40000"/>
                <a:lumOff val="6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Freeform: Shape 76">
              <a:extLst>
                <a:ext uri="{FF2B5EF4-FFF2-40B4-BE49-F238E27FC236}">
                  <a16:creationId xmlns:a16="http://schemas.microsoft.com/office/drawing/2014/main" id="{8865C983-218F-716C-E7F9-3E3E9A23060D}"/>
                </a:ext>
              </a:extLst>
            </p:cNvPr>
            <p:cNvSpPr/>
            <p:nvPr/>
          </p:nvSpPr>
          <p:spPr>
            <a:xfrm rot="-5401809">
              <a:off x="4158474" y="2938507"/>
              <a:ext cx="495523" cy="475660"/>
            </a:xfrm>
            <a:custGeom>
              <a:avLst/>
              <a:gdLst>
                <a:gd name="connsiteX0" fmla="*/ 205 w 495523"/>
                <a:gd name="connsiteY0" fmla="*/ -147 h 475660"/>
                <a:gd name="connsiteX1" fmla="*/ 495729 w 495523"/>
                <a:gd name="connsiteY1" fmla="*/ -147 h 475660"/>
                <a:gd name="connsiteX2" fmla="*/ 495729 w 495523"/>
                <a:gd name="connsiteY2" fmla="*/ 475513 h 475660"/>
                <a:gd name="connsiteX3" fmla="*/ 205 w 495523"/>
                <a:gd name="connsiteY3" fmla="*/ 475513 h 475660"/>
              </a:gdLst>
              <a:ahLst/>
              <a:cxnLst>
                <a:cxn ang="0">
                  <a:pos x="connsiteX0" y="connsiteY0"/>
                </a:cxn>
                <a:cxn ang="0">
                  <a:pos x="connsiteX1" y="connsiteY1"/>
                </a:cxn>
                <a:cxn ang="0">
                  <a:pos x="connsiteX2" y="connsiteY2"/>
                </a:cxn>
                <a:cxn ang="0">
                  <a:pos x="connsiteX3" y="connsiteY3"/>
                </a:cxn>
              </a:cxnLst>
              <a:rect l="l" t="t" r="r" b="b"/>
              <a:pathLst>
                <a:path w="495523" h="475660">
                  <a:moveTo>
                    <a:pt x="205" y="-147"/>
                  </a:moveTo>
                  <a:lnTo>
                    <a:pt x="495729" y="-147"/>
                  </a:lnTo>
                  <a:lnTo>
                    <a:pt x="495729" y="475513"/>
                  </a:lnTo>
                  <a:lnTo>
                    <a:pt x="205" y="475513"/>
                  </a:lnTo>
                  <a:close/>
                </a:path>
              </a:pathLst>
            </a:custGeom>
            <a:solidFill>
              <a:schemeClr val="accent3">
                <a:lumMod val="40000"/>
                <a:lumOff val="6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Freeform: Shape 77">
              <a:extLst>
                <a:ext uri="{FF2B5EF4-FFF2-40B4-BE49-F238E27FC236}">
                  <a16:creationId xmlns:a16="http://schemas.microsoft.com/office/drawing/2014/main" id="{CD94A2B9-52A4-3D06-3934-B8744AEAD280}"/>
                </a:ext>
              </a:extLst>
            </p:cNvPr>
            <p:cNvSpPr/>
            <p:nvPr/>
          </p:nvSpPr>
          <p:spPr>
            <a:xfrm rot="-5401809">
              <a:off x="4158214" y="2442984"/>
              <a:ext cx="495523" cy="475660"/>
            </a:xfrm>
            <a:custGeom>
              <a:avLst/>
              <a:gdLst>
                <a:gd name="connsiteX0" fmla="*/ 124 w 495523"/>
                <a:gd name="connsiteY0" fmla="*/ -584 h 475660"/>
                <a:gd name="connsiteX1" fmla="*/ 495647 w 495523"/>
                <a:gd name="connsiteY1" fmla="*/ -584 h 475660"/>
                <a:gd name="connsiteX2" fmla="*/ 495647 w 495523"/>
                <a:gd name="connsiteY2" fmla="*/ 475076 h 475660"/>
                <a:gd name="connsiteX3" fmla="*/ 124 w 495523"/>
                <a:gd name="connsiteY3" fmla="*/ 475076 h 475660"/>
              </a:gdLst>
              <a:ahLst/>
              <a:cxnLst>
                <a:cxn ang="0">
                  <a:pos x="connsiteX0" y="connsiteY0"/>
                </a:cxn>
                <a:cxn ang="0">
                  <a:pos x="connsiteX1" y="connsiteY1"/>
                </a:cxn>
                <a:cxn ang="0">
                  <a:pos x="connsiteX2" y="connsiteY2"/>
                </a:cxn>
                <a:cxn ang="0">
                  <a:pos x="connsiteX3" y="connsiteY3"/>
                </a:cxn>
              </a:cxnLst>
              <a:rect l="l" t="t" r="r" b="b"/>
              <a:pathLst>
                <a:path w="495523" h="475660">
                  <a:moveTo>
                    <a:pt x="124" y="-584"/>
                  </a:moveTo>
                  <a:lnTo>
                    <a:pt x="495647" y="-584"/>
                  </a:lnTo>
                  <a:lnTo>
                    <a:pt x="495647" y="475076"/>
                  </a:lnTo>
                  <a:lnTo>
                    <a:pt x="124" y="475076"/>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Freeform: Shape 78">
              <a:extLst>
                <a:ext uri="{FF2B5EF4-FFF2-40B4-BE49-F238E27FC236}">
                  <a16:creationId xmlns:a16="http://schemas.microsoft.com/office/drawing/2014/main" id="{45BB72E6-6448-8EA5-2AFA-54D2B6CBDA41}"/>
                </a:ext>
              </a:extLst>
            </p:cNvPr>
            <p:cNvSpPr/>
            <p:nvPr/>
          </p:nvSpPr>
          <p:spPr>
            <a:xfrm rot="-5401809">
              <a:off x="4633868" y="2442735"/>
              <a:ext cx="495523" cy="475660"/>
            </a:xfrm>
            <a:custGeom>
              <a:avLst/>
              <a:gdLst>
                <a:gd name="connsiteX0" fmla="*/ 543 w 495523"/>
                <a:gd name="connsiteY0" fmla="*/ -491 h 475660"/>
                <a:gd name="connsiteX1" fmla="*/ 496067 w 495523"/>
                <a:gd name="connsiteY1" fmla="*/ -491 h 475660"/>
                <a:gd name="connsiteX2" fmla="*/ 496067 w 495523"/>
                <a:gd name="connsiteY2" fmla="*/ 475169 h 475660"/>
                <a:gd name="connsiteX3" fmla="*/ 543 w 495523"/>
                <a:gd name="connsiteY3" fmla="*/ 475169 h 475660"/>
              </a:gdLst>
              <a:ahLst/>
              <a:cxnLst>
                <a:cxn ang="0">
                  <a:pos x="connsiteX0" y="connsiteY0"/>
                </a:cxn>
                <a:cxn ang="0">
                  <a:pos x="connsiteX1" y="connsiteY1"/>
                </a:cxn>
                <a:cxn ang="0">
                  <a:pos x="connsiteX2" y="connsiteY2"/>
                </a:cxn>
                <a:cxn ang="0">
                  <a:pos x="connsiteX3" y="connsiteY3"/>
                </a:cxn>
              </a:cxnLst>
              <a:rect l="l" t="t" r="r" b="b"/>
              <a:pathLst>
                <a:path w="495523" h="475660">
                  <a:moveTo>
                    <a:pt x="543" y="-491"/>
                  </a:moveTo>
                  <a:lnTo>
                    <a:pt x="496067" y="-491"/>
                  </a:lnTo>
                  <a:lnTo>
                    <a:pt x="496067" y="475169"/>
                  </a:lnTo>
                  <a:lnTo>
                    <a:pt x="543" y="475169"/>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Shape 79">
              <a:extLst>
                <a:ext uri="{FF2B5EF4-FFF2-40B4-BE49-F238E27FC236}">
                  <a16:creationId xmlns:a16="http://schemas.microsoft.com/office/drawing/2014/main" id="{F0486DA2-0241-4554-14A7-1C5B53C743DD}"/>
                </a:ext>
              </a:extLst>
            </p:cNvPr>
            <p:cNvSpPr/>
            <p:nvPr/>
          </p:nvSpPr>
          <p:spPr>
            <a:xfrm rot="-5401809">
              <a:off x="5585189" y="2442239"/>
              <a:ext cx="495523" cy="475660"/>
            </a:xfrm>
            <a:custGeom>
              <a:avLst/>
              <a:gdLst>
                <a:gd name="connsiteX0" fmla="*/ 1383 w 495523"/>
                <a:gd name="connsiteY0" fmla="*/ -305 h 475660"/>
                <a:gd name="connsiteX1" fmla="*/ 496906 w 495523"/>
                <a:gd name="connsiteY1" fmla="*/ -305 h 475660"/>
                <a:gd name="connsiteX2" fmla="*/ 496906 w 495523"/>
                <a:gd name="connsiteY2" fmla="*/ 475356 h 475660"/>
                <a:gd name="connsiteX3" fmla="*/ 1383 w 495523"/>
                <a:gd name="connsiteY3" fmla="*/ 475356 h 475660"/>
              </a:gdLst>
              <a:ahLst/>
              <a:cxnLst>
                <a:cxn ang="0">
                  <a:pos x="connsiteX0" y="connsiteY0"/>
                </a:cxn>
                <a:cxn ang="0">
                  <a:pos x="connsiteX1" y="connsiteY1"/>
                </a:cxn>
                <a:cxn ang="0">
                  <a:pos x="connsiteX2" y="connsiteY2"/>
                </a:cxn>
                <a:cxn ang="0">
                  <a:pos x="connsiteX3" y="connsiteY3"/>
                </a:cxn>
              </a:cxnLst>
              <a:rect l="l" t="t" r="r" b="b"/>
              <a:pathLst>
                <a:path w="495523" h="475660">
                  <a:moveTo>
                    <a:pt x="1383" y="-305"/>
                  </a:moveTo>
                  <a:lnTo>
                    <a:pt x="496906" y="-305"/>
                  </a:lnTo>
                  <a:lnTo>
                    <a:pt x="496906" y="475356"/>
                  </a:lnTo>
                  <a:lnTo>
                    <a:pt x="1383" y="475356"/>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Shape 80">
              <a:extLst>
                <a:ext uri="{FF2B5EF4-FFF2-40B4-BE49-F238E27FC236}">
                  <a16:creationId xmlns:a16="http://schemas.microsoft.com/office/drawing/2014/main" id="{61C5CC20-4936-6B6C-3E15-F3BBE56493F1}"/>
                </a:ext>
              </a:extLst>
            </p:cNvPr>
            <p:cNvSpPr/>
            <p:nvPr/>
          </p:nvSpPr>
          <p:spPr>
            <a:xfrm rot="-5401809">
              <a:off x="7963534" y="2440985"/>
              <a:ext cx="495523" cy="475660"/>
            </a:xfrm>
            <a:custGeom>
              <a:avLst/>
              <a:gdLst>
                <a:gd name="connsiteX0" fmla="*/ 3481 w 495523"/>
                <a:gd name="connsiteY0" fmla="*/ 161 h 475660"/>
                <a:gd name="connsiteX1" fmla="*/ 499005 w 495523"/>
                <a:gd name="connsiteY1" fmla="*/ 161 h 475660"/>
                <a:gd name="connsiteX2" fmla="*/ 499005 w 495523"/>
                <a:gd name="connsiteY2" fmla="*/ 475822 h 475660"/>
                <a:gd name="connsiteX3" fmla="*/ 3481 w 495523"/>
                <a:gd name="connsiteY3" fmla="*/ 475822 h 475660"/>
              </a:gdLst>
              <a:ahLst/>
              <a:cxnLst>
                <a:cxn ang="0">
                  <a:pos x="connsiteX0" y="connsiteY0"/>
                </a:cxn>
                <a:cxn ang="0">
                  <a:pos x="connsiteX1" y="connsiteY1"/>
                </a:cxn>
                <a:cxn ang="0">
                  <a:pos x="connsiteX2" y="connsiteY2"/>
                </a:cxn>
                <a:cxn ang="0">
                  <a:pos x="connsiteX3" y="connsiteY3"/>
                </a:cxn>
              </a:cxnLst>
              <a:rect l="l" t="t" r="r" b="b"/>
              <a:pathLst>
                <a:path w="495523" h="475660">
                  <a:moveTo>
                    <a:pt x="3481" y="161"/>
                  </a:moveTo>
                  <a:lnTo>
                    <a:pt x="499005" y="161"/>
                  </a:lnTo>
                  <a:lnTo>
                    <a:pt x="499005" y="475822"/>
                  </a:lnTo>
                  <a:lnTo>
                    <a:pt x="3481" y="475822"/>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Shape 81">
              <a:extLst>
                <a:ext uri="{FF2B5EF4-FFF2-40B4-BE49-F238E27FC236}">
                  <a16:creationId xmlns:a16="http://schemas.microsoft.com/office/drawing/2014/main" id="{EA23D3A3-2FED-40DF-E94F-FC9B55686D9A}"/>
                </a:ext>
              </a:extLst>
            </p:cNvPr>
            <p:cNvSpPr/>
            <p:nvPr/>
          </p:nvSpPr>
          <p:spPr>
            <a:xfrm rot="-5401809">
              <a:off x="5110833" y="4920044"/>
              <a:ext cx="495523" cy="475660"/>
            </a:xfrm>
            <a:custGeom>
              <a:avLst/>
              <a:gdLst>
                <a:gd name="connsiteX0" fmla="*/ 1369 w 495523"/>
                <a:gd name="connsiteY0" fmla="*/ 1788 h 475660"/>
                <a:gd name="connsiteX1" fmla="*/ 496893 w 495523"/>
                <a:gd name="connsiteY1" fmla="*/ 1788 h 475660"/>
                <a:gd name="connsiteX2" fmla="*/ 496893 w 495523"/>
                <a:gd name="connsiteY2" fmla="*/ 477448 h 475660"/>
                <a:gd name="connsiteX3" fmla="*/ 1369 w 495523"/>
                <a:gd name="connsiteY3" fmla="*/ 477448 h 475660"/>
              </a:gdLst>
              <a:ahLst/>
              <a:cxnLst>
                <a:cxn ang="0">
                  <a:pos x="connsiteX0" y="connsiteY0"/>
                </a:cxn>
                <a:cxn ang="0">
                  <a:pos x="connsiteX1" y="connsiteY1"/>
                </a:cxn>
                <a:cxn ang="0">
                  <a:pos x="connsiteX2" y="connsiteY2"/>
                </a:cxn>
                <a:cxn ang="0">
                  <a:pos x="connsiteX3" y="connsiteY3"/>
                </a:cxn>
              </a:cxnLst>
              <a:rect l="l" t="t" r="r" b="b"/>
              <a:pathLst>
                <a:path w="495523" h="475660">
                  <a:moveTo>
                    <a:pt x="1369" y="1788"/>
                  </a:moveTo>
                  <a:lnTo>
                    <a:pt x="496893" y="1788"/>
                  </a:lnTo>
                  <a:lnTo>
                    <a:pt x="496893" y="477448"/>
                  </a:lnTo>
                  <a:lnTo>
                    <a:pt x="1369" y="477448"/>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Freeform: Shape 82">
              <a:extLst>
                <a:ext uri="{FF2B5EF4-FFF2-40B4-BE49-F238E27FC236}">
                  <a16:creationId xmlns:a16="http://schemas.microsoft.com/office/drawing/2014/main" id="{8F6C1213-8D5B-5587-AFFA-DF524D132329}"/>
                </a:ext>
              </a:extLst>
            </p:cNvPr>
            <p:cNvSpPr/>
            <p:nvPr/>
          </p:nvSpPr>
          <p:spPr>
            <a:xfrm rot="-5401809">
              <a:off x="6537812" y="4919288"/>
              <a:ext cx="495523" cy="475660"/>
            </a:xfrm>
            <a:custGeom>
              <a:avLst/>
              <a:gdLst>
                <a:gd name="connsiteX0" fmla="*/ 2628 w 495523"/>
                <a:gd name="connsiteY0" fmla="*/ 2068 h 475660"/>
                <a:gd name="connsiteX1" fmla="*/ 498152 w 495523"/>
                <a:gd name="connsiteY1" fmla="*/ 2068 h 475660"/>
                <a:gd name="connsiteX2" fmla="*/ 498152 w 495523"/>
                <a:gd name="connsiteY2" fmla="*/ 477728 h 475660"/>
                <a:gd name="connsiteX3" fmla="*/ 2628 w 495523"/>
                <a:gd name="connsiteY3" fmla="*/ 477728 h 475660"/>
              </a:gdLst>
              <a:ahLst/>
              <a:cxnLst>
                <a:cxn ang="0">
                  <a:pos x="connsiteX0" y="connsiteY0"/>
                </a:cxn>
                <a:cxn ang="0">
                  <a:pos x="connsiteX1" y="connsiteY1"/>
                </a:cxn>
                <a:cxn ang="0">
                  <a:pos x="connsiteX2" y="connsiteY2"/>
                </a:cxn>
                <a:cxn ang="0">
                  <a:pos x="connsiteX3" y="connsiteY3"/>
                </a:cxn>
              </a:cxnLst>
              <a:rect l="l" t="t" r="r" b="b"/>
              <a:pathLst>
                <a:path w="495523" h="475660">
                  <a:moveTo>
                    <a:pt x="2628" y="2068"/>
                  </a:moveTo>
                  <a:lnTo>
                    <a:pt x="498152" y="2068"/>
                  </a:lnTo>
                  <a:lnTo>
                    <a:pt x="498152" y="477728"/>
                  </a:lnTo>
                  <a:lnTo>
                    <a:pt x="2628" y="477728"/>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Freeform: Shape 83">
              <a:extLst>
                <a:ext uri="{FF2B5EF4-FFF2-40B4-BE49-F238E27FC236}">
                  <a16:creationId xmlns:a16="http://schemas.microsoft.com/office/drawing/2014/main" id="{E55A3CC4-A282-440D-154E-23843E006E3A}"/>
                </a:ext>
              </a:extLst>
            </p:cNvPr>
            <p:cNvSpPr/>
            <p:nvPr/>
          </p:nvSpPr>
          <p:spPr>
            <a:xfrm rot="-5401809">
              <a:off x="7964838" y="4918543"/>
              <a:ext cx="495523" cy="475660"/>
            </a:xfrm>
            <a:custGeom>
              <a:avLst/>
              <a:gdLst>
                <a:gd name="connsiteX0" fmla="*/ 3887 w 495523"/>
                <a:gd name="connsiteY0" fmla="*/ 2347 h 475660"/>
                <a:gd name="connsiteX1" fmla="*/ 499411 w 495523"/>
                <a:gd name="connsiteY1" fmla="*/ 2347 h 475660"/>
                <a:gd name="connsiteX2" fmla="*/ 499411 w 495523"/>
                <a:gd name="connsiteY2" fmla="*/ 478008 h 475660"/>
                <a:gd name="connsiteX3" fmla="*/ 3887 w 495523"/>
                <a:gd name="connsiteY3" fmla="*/ 478008 h 475660"/>
              </a:gdLst>
              <a:ahLst/>
              <a:cxnLst>
                <a:cxn ang="0">
                  <a:pos x="connsiteX0" y="connsiteY0"/>
                </a:cxn>
                <a:cxn ang="0">
                  <a:pos x="connsiteX1" y="connsiteY1"/>
                </a:cxn>
                <a:cxn ang="0">
                  <a:pos x="connsiteX2" y="connsiteY2"/>
                </a:cxn>
                <a:cxn ang="0">
                  <a:pos x="connsiteX3" y="connsiteY3"/>
                </a:cxn>
              </a:cxnLst>
              <a:rect l="l" t="t" r="r" b="b"/>
              <a:pathLst>
                <a:path w="495523" h="475660">
                  <a:moveTo>
                    <a:pt x="3887" y="2347"/>
                  </a:moveTo>
                  <a:lnTo>
                    <a:pt x="499411" y="2347"/>
                  </a:lnTo>
                  <a:lnTo>
                    <a:pt x="499411" y="478008"/>
                  </a:lnTo>
                  <a:lnTo>
                    <a:pt x="3887" y="478008"/>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Freeform: Shape 84">
              <a:extLst>
                <a:ext uri="{FF2B5EF4-FFF2-40B4-BE49-F238E27FC236}">
                  <a16:creationId xmlns:a16="http://schemas.microsoft.com/office/drawing/2014/main" id="{D9E340AF-F8F8-1047-9F1A-EFEF0ECB93F5}"/>
                </a:ext>
              </a:extLst>
            </p:cNvPr>
            <p:cNvSpPr/>
            <p:nvPr/>
          </p:nvSpPr>
          <p:spPr>
            <a:xfrm rot="-5401809">
              <a:off x="7013518" y="4919039"/>
              <a:ext cx="495523" cy="475660"/>
            </a:xfrm>
            <a:custGeom>
              <a:avLst/>
              <a:gdLst>
                <a:gd name="connsiteX0" fmla="*/ 3048 w 495523"/>
                <a:gd name="connsiteY0" fmla="*/ 2161 h 475660"/>
                <a:gd name="connsiteX1" fmla="*/ 498572 w 495523"/>
                <a:gd name="connsiteY1" fmla="*/ 2161 h 475660"/>
                <a:gd name="connsiteX2" fmla="*/ 498572 w 495523"/>
                <a:gd name="connsiteY2" fmla="*/ 477821 h 475660"/>
                <a:gd name="connsiteX3" fmla="*/ 3048 w 495523"/>
                <a:gd name="connsiteY3" fmla="*/ 477821 h 475660"/>
              </a:gdLst>
              <a:ahLst/>
              <a:cxnLst>
                <a:cxn ang="0">
                  <a:pos x="connsiteX0" y="connsiteY0"/>
                </a:cxn>
                <a:cxn ang="0">
                  <a:pos x="connsiteX1" y="connsiteY1"/>
                </a:cxn>
                <a:cxn ang="0">
                  <a:pos x="connsiteX2" y="connsiteY2"/>
                </a:cxn>
                <a:cxn ang="0">
                  <a:pos x="connsiteX3" y="connsiteY3"/>
                </a:cxn>
              </a:cxnLst>
              <a:rect l="l" t="t" r="r" b="b"/>
              <a:pathLst>
                <a:path w="495523" h="475660">
                  <a:moveTo>
                    <a:pt x="3048" y="2161"/>
                  </a:moveTo>
                  <a:lnTo>
                    <a:pt x="498572" y="2161"/>
                  </a:lnTo>
                  <a:lnTo>
                    <a:pt x="498572" y="477821"/>
                  </a:lnTo>
                  <a:lnTo>
                    <a:pt x="3048" y="477821"/>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Shape 85">
              <a:extLst>
                <a:ext uri="{FF2B5EF4-FFF2-40B4-BE49-F238E27FC236}">
                  <a16:creationId xmlns:a16="http://schemas.microsoft.com/office/drawing/2014/main" id="{D55D40D1-6CAE-0748-2A2E-0F6FD3622D34}"/>
                </a:ext>
              </a:extLst>
            </p:cNvPr>
            <p:cNvSpPr/>
            <p:nvPr/>
          </p:nvSpPr>
          <p:spPr>
            <a:xfrm rot="-5401809">
              <a:off x="5586493" y="4919796"/>
              <a:ext cx="495523" cy="475660"/>
            </a:xfrm>
            <a:custGeom>
              <a:avLst/>
              <a:gdLst>
                <a:gd name="connsiteX0" fmla="*/ 1789 w 495523"/>
                <a:gd name="connsiteY0" fmla="*/ 1881 h 475660"/>
                <a:gd name="connsiteX1" fmla="*/ 497313 w 495523"/>
                <a:gd name="connsiteY1" fmla="*/ 1881 h 475660"/>
                <a:gd name="connsiteX2" fmla="*/ 497313 w 495523"/>
                <a:gd name="connsiteY2" fmla="*/ 477541 h 475660"/>
                <a:gd name="connsiteX3" fmla="*/ 1789 w 495523"/>
                <a:gd name="connsiteY3" fmla="*/ 477541 h 475660"/>
              </a:gdLst>
              <a:ahLst/>
              <a:cxnLst>
                <a:cxn ang="0">
                  <a:pos x="connsiteX0" y="connsiteY0"/>
                </a:cxn>
                <a:cxn ang="0">
                  <a:pos x="connsiteX1" y="connsiteY1"/>
                </a:cxn>
                <a:cxn ang="0">
                  <a:pos x="connsiteX2" y="connsiteY2"/>
                </a:cxn>
                <a:cxn ang="0">
                  <a:pos x="connsiteX3" y="connsiteY3"/>
                </a:cxn>
              </a:cxnLst>
              <a:rect l="l" t="t" r="r" b="b"/>
              <a:pathLst>
                <a:path w="495523" h="475660">
                  <a:moveTo>
                    <a:pt x="1789" y="1881"/>
                  </a:moveTo>
                  <a:lnTo>
                    <a:pt x="497313" y="1881"/>
                  </a:lnTo>
                  <a:lnTo>
                    <a:pt x="497313" y="477541"/>
                  </a:lnTo>
                  <a:lnTo>
                    <a:pt x="1789" y="477541"/>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Shape 86">
              <a:extLst>
                <a:ext uri="{FF2B5EF4-FFF2-40B4-BE49-F238E27FC236}">
                  <a16:creationId xmlns:a16="http://schemas.microsoft.com/office/drawing/2014/main" id="{F195833D-0617-4E81-1D8F-DDA3A0B42049}"/>
                </a:ext>
              </a:extLst>
            </p:cNvPr>
            <p:cNvSpPr/>
            <p:nvPr/>
          </p:nvSpPr>
          <p:spPr>
            <a:xfrm rot="-5401809">
              <a:off x="4635172" y="4920293"/>
              <a:ext cx="495523" cy="475660"/>
            </a:xfrm>
            <a:custGeom>
              <a:avLst/>
              <a:gdLst>
                <a:gd name="connsiteX0" fmla="*/ 950 w 495523"/>
                <a:gd name="connsiteY0" fmla="*/ 1695 h 475660"/>
                <a:gd name="connsiteX1" fmla="*/ 496473 w 495523"/>
                <a:gd name="connsiteY1" fmla="*/ 1695 h 475660"/>
                <a:gd name="connsiteX2" fmla="*/ 496473 w 495523"/>
                <a:gd name="connsiteY2" fmla="*/ 477355 h 475660"/>
                <a:gd name="connsiteX3" fmla="*/ 950 w 495523"/>
                <a:gd name="connsiteY3" fmla="*/ 477355 h 475660"/>
              </a:gdLst>
              <a:ahLst/>
              <a:cxnLst>
                <a:cxn ang="0">
                  <a:pos x="connsiteX0" y="connsiteY0"/>
                </a:cxn>
                <a:cxn ang="0">
                  <a:pos x="connsiteX1" y="connsiteY1"/>
                </a:cxn>
                <a:cxn ang="0">
                  <a:pos x="connsiteX2" y="connsiteY2"/>
                </a:cxn>
                <a:cxn ang="0">
                  <a:pos x="connsiteX3" y="connsiteY3"/>
                </a:cxn>
              </a:cxnLst>
              <a:rect l="l" t="t" r="r" b="b"/>
              <a:pathLst>
                <a:path w="495523" h="475660">
                  <a:moveTo>
                    <a:pt x="950" y="1695"/>
                  </a:moveTo>
                  <a:lnTo>
                    <a:pt x="496473" y="1695"/>
                  </a:lnTo>
                  <a:lnTo>
                    <a:pt x="496473" y="477355"/>
                  </a:lnTo>
                  <a:lnTo>
                    <a:pt x="950" y="477355"/>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Shape 87">
              <a:extLst>
                <a:ext uri="{FF2B5EF4-FFF2-40B4-BE49-F238E27FC236}">
                  <a16:creationId xmlns:a16="http://schemas.microsoft.com/office/drawing/2014/main" id="{57624C83-84EB-BAD3-D028-6F58EE891CE7}"/>
                </a:ext>
              </a:extLst>
            </p:cNvPr>
            <p:cNvSpPr/>
            <p:nvPr/>
          </p:nvSpPr>
          <p:spPr>
            <a:xfrm rot="-5401809">
              <a:off x="4159518" y="4920541"/>
              <a:ext cx="495523" cy="475660"/>
            </a:xfrm>
            <a:custGeom>
              <a:avLst/>
              <a:gdLst>
                <a:gd name="connsiteX0" fmla="*/ 530 w 495523"/>
                <a:gd name="connsiteY0" fmla="*/ 1601 h 475660"/>
                <a:gd name="connsiteX1" fmla="*/ 496054 w 495523"/>
                <a:gd name="connsiteY1" fmla="*/ 1601 h 475660"/>
                <a:gd name="connsiteX2" fmla="*/ 496054 w 495523"/>
                <a:gd name="connsiteY2" fmla="*/ 477262 h 475660"/>
                <a:gd name="connsiteX3" fmla="*/ 530 w 495523"/>
                <a:gd name="connsiteY3" fmla="*/ 477262 h 475660"/>
              </a:gdLst>
              <a:ahLst/>
              <a:cxnLst>
                <a:cxn ang="0">
                  <a:pos x="connsiteX0" y="connsiteY0"/>
                </a:cxn>
                <a:cxn ang="0">
                  <a:pos x="connsiteX1" y="connsiteY1"/>
                </a:cxn>
                <a:cxn ang="0">
                  <a:pos x="connsiteX2" y="connsiteY2"/>
                </a:cxn>
                <a:cxn ang="0">
                  <a:pos x="connsiteX3" y="connsiteY3"/>
                </a:cxn>
              </a:cxnLst>
              <a:rect l="l" t="t" r="r" b="b"/>
              <a:pathLst>
                <a:path w="495523" h="475660">
                  <a:moveTo>
                    <a:pt x="530" y="1601"/>
                  </a:moveTo>
                  <a:lnTo>
                    <a:pt x="496054" y="1601"/>
                  </a:lnTo>
                  <a:lnTo>
                    <a:pt x="496054" y="477262"/>
                  </a:lnTo>
                  <a:lnTo>
                    <a:pt x="530" y="477262"/>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Freeform: Shape 88">
              <a:extLst>
                <a:ext uri="{FF2B5EF4-FFF2-40B4-BE49-F238E27FC236}">
                  <a16:creationId xmlns:a16="http://schemas.microsoft.com/office/drawing/2014/main" id="{E5056615-50F6-1F87-CE86-D1FFB9437E4B}"/>
                </a:ext>
              </a:extLst>
            </p:cNvPr>
            <p:cNvSpPr/>
            <p:nvPr/>
          </p:nvSpPr>
          <p:spPr>
            <a:xfrm rot="-5401809">
              <a:off x="6062152" y="4919547"/>
              <a:ext cx="495523" cy="475660"/>
            </a:xfrm>
            <a:custGeom>
              <a:avLst/>
              <a:gdLst>
                <a:gd name="connsiteX0" fmla="*/ 2209 w 495523"/>
                <a:gd name="connsiteY0" fmla="*/ 1974 h 475660"/>
                <a:gd name="connsiteX1" fmla="*/ 497732 w 495523"/>
                <a:gd name="connsiteY1" fmla="*/ 1974 h 475660"/>
                <a:gd name="connsiteX2" fmla="*/ 497732 w 495523"/>
                <a:gd name="connsiteY2" fmla="*/ 477635 h 475660"/>
                <a:gd name="connsiteX3" fmla="*/ 2209 w 495523"/>
                <a:gd name="connsiteY3" fmla="*/ 477635 h 475660"/>
              </a:gdLst>
              <a:ahLst/>
              <a:cxnLst>
                <a:cxn ang="0">
                  <a:pos x="connsiteX0" y="connsiteY0"/>
                </a:cxn>
                <a:cxn ang="0">
                  <a:pos x="connsiteX1" y="connsiteY1"/>
                </a:cxn>
                <a:cxn ang="0">
                  <a:pos x="connsiteX2" y="connsiteY2"/>
                </a:cxn>
                <a:cxn ang="0">
                  <a:pos x="connsiteX3" y="connsiteY3"/>
                </a:cxn>
              </a:cxnLst>
              <a:rect l="l" t="t" r="r" b="b"/>
              <a:pathLst>
                <a:path w="495523" h="475660">
                  <a:moveTo>
                    <a:pt x="2209" y="1974"/>
                  </a:moveTo>
                  <a:lnTo>
                    <a:pt x="497732" y="1974"/>
                  </a:lnTo>
                  <a:lnTo>
                    <a:pt x="497732" y="477635"/>
                  </a:lnTo>
                  <a:lnTo>
                    <a:pt x="2209" y="477635"/>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Freeform: Shape 89">
              <a:extLst>
                <a:ext uri="{FF2B5EF4-FFF2-40B4-BE49-F238E27FC236}">
                  <a16:creationId xmlns:a16="http://schemas.microsoft.com/office/drawing/2014/main" id="{43F826B8-B835-47A5-51BE-0658B3AEF2BB}"/>
                </a:ext>
              </a:extLst>
            </p:cNvPr>
            <p:cNvSpPr/>
            <p:nvPr/>
          </p:nvSpPr>
          <p:spPr>
            <a:xfrm rot="-5401809">
              <a:off x="7488923" y="4423267"/>
              <a:ext cx="495523" cy="475660"/>
            </a:xfrm>
            <a:custGeom>
              <a:avLst/>
              <a:gdLst>
                <a:gd name="connsiteX0" fmla="*/ 3386 w 495523"/>
                <a:gd name="connsiteY0" fmla="*/ 1817 h 475660"/>
                <a:gd name="connsiteX1" fmla="*/ 498910 w 495523"/>
                <a:gd name="connsiteY1" fmla="*/ 1817 h 475660"/>
                <a:gd name="connsiteX2" fmla="*/ 498910 w 495523"/>
                <a:gd name="connsiteY2" fmla="*/ 477477 h 475660"/>
                <a:gd name="connsiteX3" fmla="*/ 3386 w 495523"/>
                <a:gd name="connsiteY3" fmla="*/ 477477 h 475660"/>
              </a:gdLst>
              <a:ahLst/>
              <a:cxnLst>
                <a:cxn ang="0">
                  <a:pos x="connsiteX0" y="connsiteY0"/>
                </a:cxn>
                <a:cxn ang="0">
                  <a:pos x="connsiteX1" y="connsiteY1"/>
                </a:cxn>
                <a:cxn ang="0">
                  <a:pos x="connsiteX2" y="connsiteY2"/>
                </a:cxn>
                <a:cxn ang="0">
                  <a:pos x="connsiteX3" y="connsiteY3"/>
                </a:cxn>
              </a:cxnLst>
              <a:rect l="l" t="t" r="r" b="b"/>
              <a:pathLst>
                <a:path w="495523" h="475660">
                  <a:moveTo>
                    <a:pt x="3386" y="1817"/>
                  </a:moveTo>
                  <a:lnTo>
                    <a:pt x="498910" y="1817"/>
                  </a:lnTo>
                  <a:lnTo>
                    <a:pt x="498910" y="477477"/>
                  </a:lnTo>
                  <a:lnTo>
                    <a:pt x="3386" y="477477"/>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Freeform: Shape 90">
              <a:extLst>
                <a:ext uri="{FF2B5EF4-FFF2-40B4-BE49-F238E27FC236}">
                  <a16:creationId xmlns:a16="http://schemas.microsoft.com/office/drawing/2014/main" id="{A7F497E7-3C26-763C-1BA4-F46EFD16DF61}"/>
                </a:ext>
              </a:extLst>
            </p:cNvPr>
            <p:cNvSpPr/>
            <p:nvPr/>
          </p:nvSpPr>
          <p:spPr>
            <a:xfrm rot="-5401809">
              <a:off x="7013257" y="4423516"/>
              <a:ext cx="495523" cy="475660"/>
            </a:xfrm>
            <a:custGeom>
              <a:avLst/>
              <a:gdLst>
                <a:gd name="connsiteX0" fmla="*/ 2967 w 495523"/>
                <a:gd name="connsiteY0" fmla="*/ 1724 h 475660"/>
                <a:gd name="connsiteX1" fmla="*/ 498491 w 495523"/>
                <a:gd name="connsiteY1" fmla="*/ 1724 h 475660"/>
                <a:gd name="connsiteX2" fmla="*/ 498491 w 495523"/>
                <a:gd name="connsiteY2" fmla="*/ 477384 h 475660"/>
                <a:gd name="connsiteX3" fmla="*/ 2967 w 495523"/>
                <a:gd name="connsiteY3" fmla="*/ 477384 h 475660"/>
              </a:gdLst>
              <a:ahLst/>
              <a:cxnLst>
                <a:cxn ang="0">
                  <a:pos x="connsiteX0" y="connsiteY0"/>
                </a:cxn>
                <a:cxn ang="0">
                  <a:pos x="connsiteX1" y="connsiteY1"/>
                </a:cxn>
                <a:cxn ang="0">
                  <a:pos x="connsiteX2" y="connsiteY2"/>
                </a:cxn>
                <a:cxn ang="0">
                  <a:pos x="connsiteX3" y="connsiteY3"/>
                </a:cxn>
              </a:cxnLst>
              <a:rect l="l" t="t" r="r" b="b"/>
              <a:pathLst>
                <a:path w="495523" h="475660">
                  <a:moveTo>
                    <a:pt x="2967" y="1724"/>
                  </a:moveTo>
                  <a:lnTo>
                    <a:pt x="498491" y="1724"/>
                  </a:lnTo>
                  <a:lnTo>
                    <a:pt x="498491" y="477384"/>
                  </a:lnTo>
                  <a:lnTo>
                    <a:pt x="2967" y="477384"/>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 name="Freeform: Shape 91">
              <a:extLst>
                <a:ext uri="{FF2B5EF4-FFF2-40B4-BE49-F238E27FC236}">
                  <a16:creationId xmlns:a16="http://schemas.microsoft.com/office/drawing/2014/main" id="{921BBF7B-64C7-082B-46B6-D4CD676D017A}"/>
                </a:ext>
              </a:extLst>
            </p:cNvPr>
            <p:cNvSpPr/>
            <p:nvPr/>
          </p:nvSpPr>
          <p:spPr>
            <a:xfrm rot="-5401809">
              <a:off x="6537551" y="4423764"/>
              <a:ext cx="495523" cy="475660"/>
            </a:xfrm>
            <a:custGeom>
              <a:avLst/>
              <a:gdLst>
                <a:gd name="connsiteX0" fmla="*/ 2547 w 495523"/>
                <a:gd name="connsiteY0" fmla="*/ 1630 h 475660"/>
                <a:gd name="connsiteX1" fmla="*/ 498071 w 495523"/>
                <a:gd name="connsiteY1" fmla="*/ 1630 h 475660"/>
                <a:gd name="connsiteX2" fmla="*/ 498071 w 495523"/>
                <a:gd name="connsiteY2" fmla="*/ 477291 h 475660"/>
                <a:gd name="connsiteX3" fmla="*/ 2547 w 495523"/>
                <a:gd name="connsiteY3" fmla="*/ 477291 h 475660"/>
              </a:gdLst>
              <a:ahLst/>
              <a:cxnLst>
                <a:cxn ang="0">
                  <a:pos x="connsiteX0" y="connsiteY0"/>
                </a:cxn>
                <a:cxn ang="0">
                  <a:pos x="connsiteX1" y="connsiteY1"/>
                </a:cxn>
                <a:cxn ang="0">
                  <a:pos x="connsiteX2" y="connsiteY2"/>
                </a:cxn>
                <a:cxn ang="0">
                  <a:pos x="connsiteX3" y="connsiteY3"/>
                </a:cxn>
              </a:cxnLst>
              <a:rect l="l" t="t" r="r" b="b"/>
              <a:pathLst>
                <a:path w="495523" h="475660">
                  <a:moveTo>
                    <a:pt x="2547" y="1630"/>
                  </a:moveTo>
                  <a:lnTo>
                    <a:pt x="498071" y="1630"/>
                  </a:lnTo>
                  <a:lnTo>
                    <a:pt x="498071" y="477291"/>
                  </a:lnTo>
                  <a:lnTo>
                    <a:pt x="2547" y="477291"/>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Freeform: Shape 92">
              <a:extLst>
                <a:ext uri="{FF2B5EF4-FFF2-40B4-BE49-F238E27FC236}">
                  <a16:creationId xmlns:a16="http://schemas.microsoft.com/office/drawing/2014/main" id="{DD34EFA4-B5C4-8801-7CE2-2C8F14CA30F2}"/>
                </a:ext>
              </a:extLst>
            </p:cNvPr>
            <p:cNvSpPr/>
            <p:nvPr/>
          </p:nvSpPr>
          <p:spPr>
            <a:xfrm rot="-5401809">
              <a:off x="4634911" y="4424769"/>
              <a:ext cx="495523" cy="475660"/>
            </a:xfrm>
            <a:custGeom>
              <a:avLst/>
              <a:gdLst>
                <a:gd name="connsiteX0" fmla="*/ 868 w 495523"/>
                <a:gd name="connsiteY0" fmla="*/ 1258 h 475660"/>
                <a:gd name="connsiteX1" fmla="*/ 496392 w 495523"/>
                <a:gd name="connsiteY1" fmla="*/ 1258 h 475660"/>
                <a:gd name="connsiteX2" fmla="*/ 496392 w 495523"/>
                <a:gd name="connsiteY2" fmla="*/ 476918 h 475660"/>
                <a:gd name="connsiteX3" fmla="*/ 868 w 495523"/>
                <a:gd name="connsiteY3" fmla="*/ 476918 h 475660"/>
              </a:gdLst>
              <a:ahLst/>
              <a:cxnLst>
                <a:cxn ang="0">
                  <a:pos x="connsiteX0" y="connsiteY0"/>
                </a:cxn>
                <a:cxn ang="0">
                  <a:pos x="connsiteX1" y="connsiteY1"/>
                </a:cxn>
                <a:cxn ang="0">
                  <a:pos x="connsiteX2" y="connsiteY2"/>
                </a:cxn>
                <a:cxn ang="0">
                  <a:pos x="connsiteX3" y="connsiteY3"/>
                </a:cxn>
              </a:cxnLst>
              <a:rect l="l" t="t" r="r" b="b"/>
              <a:pathLst>
                <a:path w="495523" h="475660">
                  <a:moveTo>
                    <a:pt x="868" y="1258"/>
                  </a:moveTo>
                  <a:lnTo>
                    <a:pt x="496392" y="1258"/>
                  </a:lnTo>
                  <a:lnTo>
                    <a:pt x="496392" y="476918"/>
                  </a:lnTo>
                  <a:lnTo>
                    <a:pt x="868" y="476918"/>
                  </a:lnTo>
                  <a:close/>
                </a:path>
              </a:pathLst>
            </a:custGeom>
            <a:solidFill>
              <a:schemeClr val="accent3">
                <a:lumMod val="20000"/>
                <a:lumOff val="80000"/>
              </a:schemeClr>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 name="Freeform: Shape 93">
              <a:extLst>
                <a:ext uri="{FF2B5EF4-FFF2-40B4-BE49-F238E27FC236}">
                  <a16:creationId xmlns:a16="http://schemas.microsoft.com/office/drawing/2014/main" id="{47F2F7F8-6E69-1470-738C-663C2E528D26}"/>
                </a:ext>
              </a:extLst>
            </p:cNvPr>
            <p:cNvSpPr/>
            <p:nvPr/>
          </p:nvSpPr>
          <p:spPr>
            <a:xfrm rot="-5401809">
              <a:off x="6061631" y="3928561"/>
              <a:ext cx="495523" cy="475660"/>
            </a:xfrm>
            <a:custGeom>
              <a:avLst/>
              <a:gdLst>
                <a:gd name="connsiteX0" fmla="*/ 2046 w 495523"/>
                <a:gd name="connsiteY0" fmla="*/ 1100 h 475660"/>
                <a:gd name="connsiteX1" fmla="*/ 497570 w 495523"/>
                <a:gd name="connsiteY1" fmla="*/ 1100 h 475660"/>
                <a:gd name="connsiteX2" fmla="*/ 497570 w 495523"/>
                <a:gd name="connsiteY2" fmla="*/ 476760 h 475660"/>
                <a:gd name="connsiteX3" fmla="*/ 2046 w 495523"/>
                <a:gd name="connsiteY3" fmla="*/ 476760 h 475660"/>
              </a:gdLst>
              <a:ahLst/>
              <a:cxnLst>
                <a:cxn ang="0">
                  <a:pos x="connsiteX0" y="connsiteY0"/>
                </a:cxn>
                <a:cxn ang="0">
                  <a:pos x="connsiteX1" y="connsiteY1"/>
                </a:cxn>
                <a:cxn ang="0">
                  <a:pos x="connsiteX2" y="connsiteY2"/>
                </a:cxn>
                <a:cxn ang="0">
                  <a:pos x="connsiteX3" y="connsiteY3"/>
                </a:cxn>
              </a:cxnLst>
              <a:rect l="l" t="t" r="r" b="b"/>
              <a:pathLst>
                <a:path w="495523" h="475660">
                  <a:moveTo>
                    <a:pt x="2046" y="1100"/>
                  </a:moveTo>
                  <a:lnTo>
                    <a:pt x="497570" y="1100"/>
                  </a:lnTo>
                  <a:lnTo>
                    <a:pt x="497570" y="476760"/>
                  </a:lnTo>
                  <a:lnTo>
                    <a:pt x="2046" y="476760"/>
                  </a:lnTo>
                  <a:close/>
                </a:path>
              </a:pathLst>
            </a:custGeom>
            <a:solidFill>
              <a:srgbClr val="D8D8D8"/>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Freeform: Shape 94">
              <a:extLst>
                <a:ext uri="{FF2B5EF4-FFF2-40B4-BE49-F238E27FC236}">
                  <a16:creationId xmlns:a16="http://schemas.microsoft.com/office/drawing/2014/main" id="{5174B6A4-112F-1A0D-9D20-54137BD9D2CA}"/>
                </a:ext>
              </a:extLst>
            </p:cNvPr>
            <p:cNvSpPr/>
            <p:nvPr/>
          </p:nvSpPr>
          <p:spPr>
            <a:xfrm rot="-5401809">
              <a:off x="6537030" y="3432778"/>
              <a:ext cx="495523" cy="475660"/>
            </a:xfrm>
            <a:custGeom>
              <a:avLst/>
              <a:gdLst>
                <a:gd name="connsiteX0" fmla="*/ 2385 w 495523"/>
                <a:gd name="connsiteY0" fmla="*/ 756 h 475660"/>
                <a:gd name="connsiteX1" fmla="*/ 497908 w 495523"/>
                <a:gd name="connsiteY1" fmla="*/ 756 h 475660"/>
                <a:gd name="connsiteX2" fmla="*/ 497908 w 495523"/>
                <a:gd name="connsiteY2" fmla="*/ 476416 h 475660"/>
                <a:gd name="connsiteX3" fmla="*/ 2385 w 495523"/>
                <a:gd name="connsiteY3" fmla="*/ 476416 h 475660"/>
              </a:gdLst>
              <a:ahLst/>
              <a:cxnLst>
                <a:cxn ang="0">
                  <a:pos x="connsiteX0" y="connsiteY0"/>
                </a:cxn>
                <a:cxn ang="0">
                  <a:pos x="connsiteX1" y="connsiteY1"/>
                </a:cxn>
                <a:cxn ang="0">
                  <a:pos x="connsiteX2" y="connsiteY2"/>
                </a:cxn>
                <a:cxn ang="0">
                  <a:pos x="connsiteX3" y="connsiteY3"/>
                </a:cxn>
              </a:cxnLst>
              <a:rect l="l" t="t" r="r" b="b"/>
              <a:pathLst>
                <a:path w="495523" h="475660">
                  <a:moveTo>
                    <a:pt x="2385" y="756"/>
                  </a:moveTo>
                  <a:lnTo>
                    <a:pt x="497908" y="756"/>
                  </a:lnTo>
                  <a:lnTo>
                    <a:pt x="497908" y="476416"/>
                  </a:lnTo>
                  <a:lnTo>
                    <a:pt x="2385" y="476416"/>
                  </a:lnTo>
                  <a:close/>
                </a:path>
              </a:pathLst>
            </a:custGeom>
            <a:solidFill>
              <a:srgbClr val="D8D8D8"/>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Freeform: Shape 95">
              <a:extLst>
                <a:ext uri="{FF2B5EF4-FFF2-40B4-BE49-F238E27FC236}">
                  <a16:creationId xmlns:a16="http://schemas.microsoft.com/office/drawing/2014/main" id="{68283A97-161D-A37A-7FA3-307FCA8D7491}"/>
                </a:ext>
              </a:extLst>
            </p:cNvPr>
            <p:cNvSpPr/>
            <p:nvPr/>
          </p:nvSpPr>
          <p:spPr>
            <a:xfrm rot="-5401809">
              <a:off x="6060848" y="2441990"/>
              <a:ext cx="495523" cy="475660"/>
            </a:xfrm>
            <a:custGeom>
              <a:avLst/>
              <a:gdLst>
                <a:gd name="connsiteX0" fmla="*/ 1802 w 495523"/>
                <a:gd name="connsiteY0" fmla="*/ -211 h 475660"/>
                <a:gd name="connsiteX1" fmla="*/ 497326 w 495523"/>
                <a:gd name="connsiteY1" fmla="*/ -211 h 475660"/>
                <a:gd name="connsiteX2" fmla="*/ 497326 w 495523"/>
                <a:gd name="connsiteY2" fmla="*/ 475449 h 475660"/>
                <a:gd name="connsiteX3" fmla="*/ 1802 w 495523"/>
                <a:gd name="connsiteY3" fmla="*/ 475449 h 475660"/>
              </a:gdLst>
              <a:ahLst/>
              <a:cxnLst>
                <a:cxn ang="0">
                  <a:pos x="connsiteX0" y="connsiteY0"/>
                </a:cxn>
                <a:cxn ang="0">
                  <a:pos x="connsiteX1" y="connsiteY1"/>
                </a:cxn>
                <a:cxn ang="0">
                  <a:pos x="connsiteX2" y="connsiteY2"/>
                </a:cxn>
                <a:cxn ang="0">
                  <a:pos x="connsiteX3" y="connsiteY3"/>
                </a:cxn>
              </a:cxnLst>
              <a:rect l="l" t="t" r="r" b="b"/>
              <a:pathLst>
                <a:path w="495523" h="475660">
                  <a:moveTo>
                    <a:pt x="1802" y="-211"/>
                  </a:moveTo>
                  <a:lnTo>
                    <a:pt x="497326" y="-211"/>
                  </a:lnTo>
                  <a:lnTo>
                    <a:pt x="497326" y="475449"/>
                  </a:lnTo>
                  <a:lnTo>
                    <a:pt x="1802" y="475449"/>
                  </a:lnTo>
                  <a:close/>
                </a:path>
              </a:pathLst>
            </a:custGeom>
            <a:solidFill>
              <a:srgbClr val="D8D8D8"/>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Freeform: Shape 96">
              <a:extLst>
                <a:ext uri="{FF2B5EF4-FFF2-40B4-BE49-F238E27FC236}">
                  <a16:creationId xmlns:a16="http://schemas.microsoft.com/office/drawing/2014/main" id="{B57BA9CD-5F70-EE67-C4AA-B407EC15B8F7}"/>
                </a:ext>
              </a:extLst>
            </p:cNvPr>
            <p:cNvSpPr/>
            <p:nvPr/>
          </p:nvSpPr>
          <p:spPr>
            <a:xfrm rot="-5401809">
              <a:off x="5109529" y="2442487"/>
              <a:ext cx="495523" cy="475660"/>
            </a:xfrm>
            <a:custGeom>
              <a:avLst/>
              <a:gdLst>
                <a:gd name="connsiteX0" fmla="*/ 963 w 495523"/>
                <a:gd name="connsiteY0" fmla="*/ -398 h 475660"/>
                <a:gd name="connsiteX1" fmla="*/ 496487 w 495523"/>
                <a:gd name="connsiteY1" fmla="*/ -398 h 475660"/>
                <a:gd name="connsiteX2" fmla="*/ 496487 w 495523"/>
                <a:gd name="connsiteY2" fmla="*/ 475262 h 475660"/>
                <a:gd name="connsiteX3" fmla="*/ 963 w 495523"/>
                <a:gd name="connsiteY3" fmla="*/ 475262 h 475660"/>
              </a:gdLst>
              <a:ahLst/>
              <a:cxnLst>
                <a:cxn ang="0">
                  <a:pos x="connsiteX0" y="connsiteY0"/>
                </a:cxn>
                <a:cxn ang="0">
                  <a:pos x="connsiteX1" y="connsiteY1"/>
                </a:cxn>
                <a:cxn ang="0">
                  <a:pos x="connsiteX2" y="connsiteY2"/>
                </a:cxn>
                <a:cxn ang="0">
                  <a:pos x="connsiteX3" y="connsiteY3"/>
                </a:cxn>
              </a:cxnLst>
              <a:rect l="l" t="t" r="r" b="b"/>
              <a:pathLst>
                <a:path w="495523" h="475660">
                  <a:moveTo>
                    <a:pt x="963" y="-398"/>
                  </a:moveTo>
                  <a:lnTo>
                    <a:pt x="496487" y="-398"/>
                  </a:lnTo>
                  <a:lnTo>
                    <a:pt x="496487" y="475262"/>
                  </a:lnTo>
                  <a:lnTo>
                    <a:pt x="963" y="475262"/>
                  </a:lnTo>
                  <a:close/>
                </a:path>
              </a:pathLst>
            </a:custGeom>
            <a:solidFill>
              <a:srgbClr val="D8D8D8"/>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 name="Freeform: Shape 97">
              <a:extLst>
                <a:ext uri="{FF2B5EF4-FFF2-40B4-BE49-F238E27FC236}">
                  <a16:creationId xmlns:a16="http://schemas.microsoft.com/office/drawing/2014/main" id="{7F610C72-CFEF-1E0A-F1E0-9D00295E847E}"/>
                </a:ext>
              </a:extLst>
            </p:cNvPr>
            <p:cNvSpPr/>
            <p:nvPr/>
          </p:nvSpPr>
          <p:spPr>
            <a:xfrm rot="-5401809">
              <a:off x="7487880" y="2441234"/>
              <a:ext cx="495523" cy="475660"/>
            </a:xfrm>
            <a:custGeom>
              <a:avLst/>
              <a:gdLst>
                <a:gd name="connsiteX0" fmla="*/ 3061 w 495523"/>
                <a:gd name="connsiteY0" fmla="*/ 68 h 475660"/>
                <a:gd name="connsiteX1" fmla="*/ 498585 w 495523"/>
                <a:gd name="connsiteY1" fmla="*/ 68 h 475660"/>
                <a:gd name="connsiteX2" fmla="*/ 498585 w 495523"/>
                <a:gd name="connsiteY2" fmla="*/ 475728 h 475660"/>
                <a:gd name="connsiteX3" fmla="*/ 3061 w 495523"/>
                <a:gd name="connsiteY3" fmla="*/ 475728 h 475660"/>
              </a:gdLst>
              <a:ahLst/>
              <a:cxnLst>
                <a:cxn ang="0">
                  <a:pos x="connsiteX0" y="connsiteY0"/>
                </a:cxn>
                <a:cxn ang="0">
                  <a:pos x="connsiteX1" y="connsiteY1"/>
                </a:cxn>
                <a:cxn ang="0">
                  <a:pos x="connsiteX2" y="connsiteY2"/>
                </a:cxn>
                <a:cxn ang="0">
                  <a:pos x="connsiteX3" y="connsiteY3"/>
                </a:cxn>
              </a:cxnLst>
              <a:rect l="l" t="t" r="r" b="b"/>
              <a:pathLst>
                <a:path w="495523" h="475660">
                  <a:moveTo>
                    <a:pt x="3061" y="68"/>
                  </a:moveTo>
                  <a:lnTo>
                    <a:pt x="498585" y="68"/>
                  </a:lnTo>
                  <a:lnTo>
                    <a:pt x="498585" y="475728"/>
                  </a:lnTo>
                  <a:lnTo>
                    <a:pt x="3061" y="475728"/>
                  </a:lnTo>
                  <a:close/>
                </a:path>
              </a:pathLst>
            </a:custGeom>
            <a:solidFill>
              <a:srgbClr val="D8D8D8"/>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Freeform: Shape 98">
              <a:extLst>
                <a:ext uri="{FF2B5EF4-FFF2-40B4-BE49-F238E27FC236}">
                  <a16:creationId xmlns:a16="http://schemas.microsoft.com/office/drawing/2014/main" id="{55C0F806-CDD4-F9FC-495E-58CA98E5AA85}"/>
                </a:ext>
              </a:extLst>
            </p:cNvPr>
            <p:cNvSpPr/>
            <p:nvPr/>
          </p:nvSpPr>
          <p:spPr>
            <a:xfrm rot="-5401809">
              <a:off x="7489184" y="4918791"/>
              <a:ext cx="495523" cy="475660"/>
            </a:xfrm>
            <a:custGeom>
              <a:avLst/>
              <a:gdLst>
                <a:gd name="connsiteX0" fmla="*/ 3468 w 495523"/>
                <a:gd name="connsiteY0" fmla="*/ 2254 h 475660"/>
                <a:gd name="connsiteX1" fmla="*/ 498991 w 495523"/>
                <a:gd name="connsiteY1" fmla="*/ 2254 h 475660"/>
                <a:gd name="connsiteX2" fmla="*/ 498991 w 495523"/>
                <a:gd name="connsiteY2" fmla="*/ 477914 h 475660"/>
                <a:gd name="connsiteX3" fmla="*/ 3468 w 495523"/>
                <a:gd name="connsiteY3" fmla="*/ 477914 h 475660"/>
              </a:gdLst>
              <a:ahLst/>
              <a:cxnLst>
                <a:cxn ang="0">
                  <a:pos x="connsiteX0" y="connsiteY0"/>
                </a:cxn>
                <a:cxn ang="0">
                  <a:pos x="connsiteX1" y="connsiteY1"/>
                </a:cxn>
                <a:cxn ang="0">
                  <a:pos x="connsiteX2" y="connsiteY2"/>
                </a:cxn>
                <a:cxn ang="0">
                  <a:pos x="connsiteX3" y="connsiteY3"/>
                </a:cxn>
              </a:cxnLst>
              <a:rect l="l" t="t" r="r" b="b"/>
              <a:pathLst>
                <a:path w="495523" h="475660">
                  <a:moveTo>
                    <a:pt x="3468" y="2254"/>
                  </a:moveTo>
                  <a:lnTo>
                    <a:pt x="498991" y="2254"/>
                  </a:lnTo>
                  <a:lnTo>
                    <a:pt x="498991" y="477914"/>
                  </a:lnTo>
                  <a:lnTo>
                    <a:pt x="3468" y="477914"/>
                  </a:lnTo>
                  <a:close/>
                </a:path>
              </a:pathLst>
            </a:custGeom>
            <a:solidFill>
              <a:srgbClr val="D8D8D8"/>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Freeform: Shape 99">
              <a:extLst>
                <a:ext uri="{FF2B5EF4-FFF2-40B4-BE49-F238E27FC236}">
                  <a16:creationId xmlns:a16="http://schemas.microsoft.com/office/drawing/2014/main" id="{9E789163-846F-B303-BB3A-3DC4E29BE0CE}"/>
                </a:ext>
              </a:extLst>
            </p:cNvPr>
            <p:cNvSpPr/>
            <p:nvPr/>
          </p:nvSpPr>
          <p:spPr>
            <a:xfrm rot="-5401809">
              <a:off x="6061891" y="4424024"/>
              <a:ext cx="495523" cy="475660"/>
            </a:xfrm>
            <a:custGeom>
              <a:avLst/>
              <a:gdLst>
                <a:gd name="connsiteX0" fmla="*/ 2127 w 495523"/>
                <a:gd name="connsiteY0" fmla="*/ 1537 h 475660"/>
                <a:gd name="connsiteX1" fmla="*/ 497651 w 495523"/>
                <a:gd name="connsiteY1" fmla="*/ 1537 h 475660"/>
                <a:gd name="connsiteX2" fmla="*/ 497651 w 495523"/>
                <a:gd name="connsiteY2" fmla="*/ 477198 h 475660"/>
                <a:gd name="connsiteX3" fmla="*/ 2127 w 495523"/>
                <a:gd name="connsiteY3" fmla="*/ 477198 h 475660"/>
              </a:gdLst>
              <a:ahLst/>
              <a:cxnLst>
                <a:cxn ang="0">
                  <a:pos x="connsiteX0" y="connsiteY0"/>
                </a:cxn>
                <a:cxn ang="0">
                  <a:pos x="connsiteX1" y="connsiteY1"/>
                </a:cxn>
                <a:cxn ang="0">
                  <a:pos x="connsiteX2" y="connsiteY2"/>
                </a:cxn>
                <a:cxn ang="0">
                  <a:pos x="connsiteX3" y="connsiteY3"/>
                </a:cxn>
              </a:cxnLst>
              <a:rect l="l" t="t" r="r" b="b"/>
              <a:pathLst>
                <a:path w="495523" h="475660">
                  <a:moveTo>
                    <a:pt x="2127" y="1537"/>
                  </a:moveTo>
                  <a:lnTo>
                    <a:pt x="497651" y="1537"/>
                  </a:lnTo>
                  <a:lnTo>
                    <a:pt x="497651" y="477198"/>
                  </a:lnTo>
                  <a:lnTo>
                    <a:pt x="2127" y="477198"/>
                  </a:lnTo>
                  <a:close/>
                </a:path>
              </a:pathLst>
            </a:custGeom>
            <a:solidFill>
              <a:srgbClr val="D8D8D8"/>
            </a:solidFill>
            <a:ln w="3303" cap="sq">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6" name="Straight Arrow Connector 5">
            <a:extLst>
              <a:ext uri="{FF2B5EF4-FFF2-40B4-BE49-F238E27FC236}">
                <a16:creationId xmlns:a16="http://schemas.microsoft.com/office/drawing/2014/main" id="{6A53B591-9E32-15CE-109F-2E3426B93EF9}"/>
              </a:ext>
            </a:extLst>
          </p:cNvPr>
          <p:cNvCxnSpPr>
            <a:cxnSpLocks/>
          </p:cNvCxnSpPr>
          <p:nvPr/>
        </p:nvCxnSpPr>
        <p:spPr>
          <a:xfrm>
            <a:off x="8651909" y="5362456"/>
            <a:ext cx="3082683" cy="0"/>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DADF8A3-9446-F7F8-90D8-F6F3975AA7E0}"/>
              </a:ext>
            </a:extLst>
          </p:cNvPr>
          <p:cNvSpPr txBox="1"/>
          <p:nvPr/>
        </p:nvSpPr>
        <p:spPr>
          <a:xfrm>
            <a:off x="10934219" y="5393094"/>
            <a:ext cx="1129925" cy="523220"/>
          </a:xfrm>
          <a:prstGeom prst="rect">
            <a:avLst/>
          </a:prstGeom>
          <a:noFill/>
        </p:spPr>
        <p:txBody>
          <a:bodyPr wrap="square" rtlCol="0">
            <a:spAutoFit/>
          </a:bodyPr>
          <a:lstStyle/>
          <a:p>
            <a:pPr marL="0" marR="0" lvl="0" indent="0" algn="l" defTabSz="609585" rtl="0" eaLnBrk="0" fontAlgn="base" latinLnBrk="0" hangingPunct="0">
              <a:lnSpc>
                <a:spcPct val="100000"/>
              </a:lnSpc>
              <a:spcBef>
                <a:spcPct val="0"/>
              </a:spcBef>
              <a:spcAft>
                <a:spcPct val="0"/>
              </a:spcAft>
              <a:buClrTx/>
              <a:buSzTx/>
              <a:buFontTx/>
              <a:buNone/>
              <a:tabLst/>
              <a:defRPr/>
            </a:pPr>
            <a:r>
              <a:rPr kumimoji="0" lang="nl-BE"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Samples per patient, n</a:t>
            </a:r>
          </a:p>
        </p:txBody>
      </p:sp>
      <p:sp>
        <p:nvSpPr>
          <p:cNvPr id="8" name="TextBox 7">
            <a:extLst>
              <a:ext uri="{FF2B5EF4-FFF2-40B4-BE49-F238E27FC236}">
                <a16:creationId xmlns:a16="http://schemas.microsoft.com/office/drawing/2014/main" id="{3599A061-F6E9-367B-9494-AA84CAAB51D8}"/>
              </a:ext>
            </a:extLst>
          </p:cNvPr>
          <p:cNvSpPr txBox="1"/>
          <p:nvPr/>
        </p:nvSpPr>
        <p:spPr>
          <a:xfrm>
            <a:off x="3398865" y="2051971"/>
            <a:ext cx="1410793" cy="369332"/>
          </a:xfrm>
          <a:prstGeom prst="rect">
            <a:avLst/>
          </a:prstGeom>
          <a:noFill/>
        </p:spPr>
        <p:txBody>
          <a:bodyPr wrap="square" rtlCol="0">
            <a:spAutoFit/>
          </a:bodyPr>
          <a:lstStyle/>
          <a:p>
            <a:pPr marL="0" marR="0" lvl="0" indent="0" algn="r" defTabSz="609585" rtl="0" eaLnBrk="0" fontAlgn="base" latinLnBrk="0" hangingPunct="0">
              <a:lnSpc>
                <a:spcPct val="100000"/>
              </a:lnSpc>
              <a:spcBef>
                <a:spcPct val="0"/>
              </a:spcBef>
              <a:spcAft>
                <a:spcPct val="0"/>
              </a:spcAft>
              <a:buClrTx/>
              <a:buSzTx/>
              <a:buFontTx/>
              <a:buNone/>
              <a:tabLst/>
              <a:defRPr/>
            </a:pPr>
            <a:r>
              <a:rPr kumimoji="0" lang="nl-BE"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Patient ID #</a:t>
            </a:r>
          </a:p>
        </p:txBody>
      </p:sp>
      <p:sp>
        <p:nvSpPr>
          <p:cNvPr id="9" name="TextBox 8">
            <a:extLst>
              <a:ext uri="{FF2B5EF4-FFF2-40B4-BE49-F238E27FC236}">
                <a16:creationId xmlns:a16="http://schemas.microsoft.com/office/drawing/2014/main" id="{56ADAD26-5C77-432E-E482-5B54D8992246}"/>
              </a:ext>
            </a:extLst>
          </p:cNvPr>
          <p:cNvSpPr txBox="1"/>
          <p:nvPr/>
        </p:nvSpPr>
        <p:spPr bwMode="auto">
          <a:xfrm>
            <a:off x="457408" y="4768312"/>
            <a:ext cx="2966532" cy="1631216"/>
          </a:xfrm>
          <a:prstGeom prst="rect">
            <a:avLst/>
          </a:prstGeom>
          <a:solidFill>
            <a:srgbClr val="015873"/>
          </a:solidFill>
          <a:ln>
            <a:noFill/>
          </a:ln>
        </p:spPr>
        <p:txBody>
          <a:bodyPr wrap="square" rtlCol="0">
            <a:spAutoFit/>
          </a:bodyPr>
          <a:lstStyle/>
          <a:p>
            <a:pPr marL="0" marR="0" lvl="0" indent="0" algn="ctr" defTabSz="1219170" rtl="0" eaLnBrk="0" fontAlgn="base" latinLnBrk="0" hangingPunct="0">
              <a:lnSpc>
                <a:spcPct val="100000"/>
              </a:lnSpc>
              <a:spcBef>
                <a:spcPct val="0"/>
              </a:spcBef>
              <a:spcAft>
                <a:spcPct val="0"/>
              </a:spcAft>
              <a:buClr>
                <a:srgbClr val="000000"/>
              </a:buClr>
              <a:buSzTx/>
              <a:buFontTx/>
              <a:buNone/>
              <a:tabLst/>
              <a:defRPr/>
            </a:pPr>
            <a:r>
              <a:rPr kumimoji="0" lang="nl-BE" sz="20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Results</a:t>
            </a:r>
            <a:r>
              <a:rPr kumimoji="0" lang="nl-BE"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5/6 of </a:t>
            </a:r>
            <a:r>
              <a:rPr kumimoji="0" lang="nl-BE" sz="20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the</a:t>
            </a:r>
            <a:r>
              <a:rPr kumimoji="0" lang="nl-BE"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nl-BE" sz="20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patients</a:t>
            </a:r>
            <a:r>
              <a:rPr kumimoji="0" lang="nl-BE"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had </a:t>
            </a:r>
            <a:r>
              <a:rPr kumimoji="0" lang="nl-BE" sz="20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heterogeneity</a:t>
            </a:r>
            <a:r>
              <a:rPr kumimoji="0" lang="nl-BE"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in HER2 status </a:t>
            </a:r>
            <a:r>
              <a:rPr kumimoji="0" lang="nl-BE" sz="20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from</a:t>
            </a:r>
            <a:r>
              <a:rPr kumimoji="0" lang="nl-BE"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different </a:t>
            </a:r>
            <a:r>
              <a:rPr kumimoji="0" lang="nl-BE" sz="20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segments</a:t>
            </a:r>
            <a:r>
              <a:rPr kumimoji="0" lang="nl-BE"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of </a:t>
            </a:r>
            <a:r>
              <a:rPr kumimoji="0" lang="nl-BE" sz="20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the</a:t>
            </a:r>
            <a:r>
              <a:rPr kumimoji="0" lang="nl-BE"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nl-BE" sz="20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liver</a:t>
            </a:r>
            <a:endParaRPr kumimoji="0" lang="en-US" sz="2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endParaRPr>
          </a:p>
        </p:txBody>
      </p:sp>
      <p:sp>
        <p:nvSpPr>
          <p:cNvPr id="10" name="Text Box 11">
            <a:extLst>
              <a:ext uri="{FF2B5EF4-FFF2-40B4-BE49-F238E27FC236}">
                <a16:creationId xmlns:a16="http://schemas.microsoft.com/office/drawing/2014/main" id="{D542DC74-25DF-6CFE-4834-AB43A455EE2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Geukens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Eur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 Cancer 2023;188:152.</a:t>
            </a:r>
          </a:p>
        </p:txBody>
      </p:sp>
      <p:grpSp>
        <p:nvGrpSpPr>
          <p:cNvPr id="106" name="Group 105">
            <a:extLst>
              <a:ext uri="{FF2B5EF4-FFF2-40B4-BE49-F238E27FC236}">
                <a16:creationId xmlns:a16="http://schemas.microsoft.com/office/drawing/2014/main" id="{06E9071A-C7DE-92CC-E4B2-80964D0FD248}"/>
              </a:ext>
            </a:extLst>
          </p:cNvPr>
          <p:cNvGrpSpPr/>
          <p:nvPr/>
        </p:nvGrpSpPr>
        <p:grpSpPr>
          <a:xfrm>
            <a:off x="3809592" y="2493982"/>
            <a:ext cx="301686" cy="2861346"/>
            <a:chOff x="3809592" y="2493982"/>
            <a:chExt cx="301686" cy="2861346"/>
          </a:xfrm>
        </p:grpSpPr>
        <p:sp>
          <p:nvSpPr>
            <p:cNvPr id="4" name="TextBox 3">
              <a:extLst>
                <a:ext uri="{FF2B5EF4-FFF2-40B4-BE49-F238E27FC236}">
                  <a16:creationId xmlns:a16="http://schemas.microsoft.com/office/drawing/2014/main" id="{6183C359-3E82-79D3-974C-D1A2FBBBC216}"/>
                </a:ext>
              </a:extLst>
            </p:cNvPr>
            <p:cNvSpPr txBox="1"/>
            <p:nvPr/>
          </p:nvSpPr>
          <p:spPr bwMode="auto">
            <a:xfrm>
              <a:off x="3809592" y="2493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01" name="TextBox 100">
              <a:extLst>
                <a:ext uri="{FF2B5EF4-FFF2-40B4-BE49-F238E27FC236}">
                  <a16:creationId xmlns:a16="http://schemas.microsoft.com/office/drawing/2014/main" id="{5E3FC70E-8F83-CE33-CCA3-DE50C97A0DF8}"/>
                </a:ext>
              </a:extLst>
            </p:cNvPr>
            <p:cNvSpPr txBox="1"/>
            <p:nvPr/>
          </p:nvSpPr>
          <p:spPr bwMode="auto">
            <a:xfrm>
              <a:off x="3809592" y="299237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2" name="TextBox 101">
              <a:extLst>
                <a:ext uri="{FF2B5EF4-FFF2-40B4-BE49-F238E27FC236}">
                  <a16:creationId xmlns:a16="http://schemas.microsoft.com/office/drawing/2014/main" id="{E0DB9E72-C650-2A99-B79D-5DBF597A993D}"/>
                </a:ext>
              </a:extLst>
            </p:cNvPr>
            <p:cNvSpPr txBox="1"/>
            <p:nvPr/>
          </p:nvSpPr>
          <p:spPr bwMode="auto">
            <a:xfrm>
              <a:off x="3809592" y="348826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03" name="TextBox 102">
              <a:extLst>
                <a:ext uri="{FF2B5EF4-FFF2-40B4-BE49-F238E27FC236}">
                  <a16:creationId xmlns:a16="http://schemas.microsoft.com/office/drawing/2014/main" id="{2D9E8D06-D34D-C6B9-971C-1F7EBC19BE87}"/>
                </a:ext>
              </a:extLst>
            </p:cNvPr>
            <p:cNvSpPr txBox="1"/>
            <p:nvPr/>
          </p:nvSpPr>
          <p:spPr bwMode="auto">
            <a:xfrm>
              <a:off x="3809592" y="398665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04" name="TextBox 103">
              <a:extLst>
                <a:ext uri="{FF2B5EF4-FFF2-40B4-BE49-F238E27FC236}">
                  <a16:creationId xmlns:a16="http://schemas.microsoft.com/office/drawing/2014/main" id="{505CB2A6-9BC3-E5FE-ADB3-B9235359BD03}"/>
                </a:ext>
              </a:extLst>
            </p:cNvPr>
            <p:cNvSpPr txBox="1"/>
            <p:nvPr/>
          </p:nvSpPr>
          <p:spPr bwMode="auto">
            <a:xfrm>
              <a:off x="3809592" y="448760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05" name="TextBox 104">
              <a:extLst>
                <a:ext uri="{FF2B5EF4-FFF2-40B4-BE49-F238E27FC236}">
                  <a16:creationId xmlns:a16="http://schemas.microsoft.com/office/drawing/2014/main" id="{904233B7-2874-DFDA-D27A-26BEFD69F123}"/>
                </a:ext>
              </a:extLst>
            </p:cNvPr>
            <p:cNvSpPr txBox="1"/>
            <p:nvPr/>
          </p:nvSpPr>
          <p:spPr bwMode="auto">
            <a:xfrm>
              <a:off x="3809592" y="498599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grpSp>
      <p:grpSp>
        <p:nvGrpSpPr>
          <p:cNvPr id="125" name="Group 124">
            <a:extLst>
              <a:ext uri="{FF2B5EF4-FFF2-40B4-BE49-F238E27FC236}">
                <a16:creationId xmlns:a16="http://schemas.microsoft.com/office/drawing/2014/main" id="{308BC483-6A51-9D53-089E-DFCEF2F509CA}"/>
              </a:ext>
            </a:extLst>
          </p:cNvPr>
          <p:cNvGrpSpPr/>
          <p:nvPr/>
        </p:nvGrpSpPr>
        <p:grpSpPr>
          <a:xfrm>
            <a:off x="4257411" y="5404260"/>
            <a:ext cx="4123973" cy="369332"/>
            <a:chOff x="4257411" y="5404260"/>
            <a:chExt cx="4123973" cy="369332"/>
          </a:xfrm>
        </p:grpSpPr>
        <p:sp>
          <p:nvSpPr>
            <p:cNvPr id="107" name="TextBox 106">
              <a:extLst>
                <a:ext uri="{FF2B5EF4-FFF2-40B4-BE49-F238E27FC236}">
                  <a16:creationId xmlns:a16="http://schemas.microsoft.com/office/drawing/2014/main" id="{5D6DE620-B3EC-6E0B-AEBF-D0C402214AA1}"/>
                </a:ext>
              </a:extLst>
            </p:cNvPr>
            <p:cNvSpPr txBox="1"/>
            <p:nvPr/>
          </p:nvSpPr>
          <p:spPr bwMode="auto">
            <a:xfrm>
              <a:off x="4257411" y="540426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a:t>
              </a:r>
            </a:p>
          </p:txBody>
        </p:sp>
        <p:sp>
          <p:nvSpPr>
            <p:cNvPr id="108" name="TextBox 107">
              <a:extLst>
                <a:ext uri="{FF2B5EF4-FFF2-40B4-BE49-F238E27FC236}">
                  <a16:creationId xmlns:a16="http://schemas.microsoft.com/office/drawing/2014/main" id="{06AB20F9-90CB-D3BA-F12D-684FDBC5D7FE}"/>
                </a:ext>
              </a:extLst>
            </p:cNvPr>
            <p:cNvSpPr txBox="1"/>
            <p:nvPr/>
          </p:nvSpPr>
          <p:spPr bwMode="auto">
            <a:xfrm>
              <a:off x="4722183" y="540426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
              </a:r>
            </a:p>
          </p:txBody>
        </p:sp>
        <p:sp>
          <p:nvSpPr>
            <p:cNvPr id="109" name="TextBox 108">
              <a:extLst>
                <a:ext uri="{FF2B5EF4-FFF2-40B4-BE49-F238E27FC236}">
                  <a16:creationId xmlns:a16="http://schemas.microsoft.com/office/drawing/2014/main" id="{F4A2319C-9587-CF19-9277-2EF3453579A2}"/>
                </a:ext>
              </a:extLst>
            </p:cNvPr>
            <p:cNvSpPr txBox="1"/>
            <p:nvPr/>
          </p:nvSpPr>
          <p:spPr bwMode="auto">
            <a:xfrm>
              <a:off x="5216566" y="540426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
              </a:r>
            </a:p>
          </p:txBody>
        </p:sp>
        <p:sp>
          <p:nvSpPr>
            <p:cNvPr id="119" name="TextBox 118">
              <a:extLst>
                <a:ext uri="{FF2B5EF4-FFF2-40B4-BE49-F238E27FC236}">
                  <a16:creationId xmlns:a16="http://schemas.microsoft.com/office/drawing/2014/main" id="{5BFE4F2C-AC7E-CAE9-76BB-4A400939F1C4}"/>
                </a:ext>
              </a:extLst>
            </p:cNvPr>
            <p:cNvSpPr txBox="1"/>
            <p:nvPr/>
          </p:nvSpPr>
          <p:spPr bwMode="auto">
            <a:xfrm>
              <a:off x="5618020" y="5404260"/>
              <a:ext cx="444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D1</a:t>
              </a:r>
            </a:p>
          </p:txBody>
        </p:sp>
        <p:sp>
          <p:nvSpPr>
            <p:cNvPr id="120" name="TextBox 119">
              <a:extLst>
                <a:ext uri="{FF2B5EF4-FFF2-40B4-BE49-F238E27FC236}">
                  <a16:creationId xmlns:a16="http://schemas.microsoft.com/office/drawing/2014/main" id="{A529D2AA-FF1A-C0E7-9A82-DBD4640C3BBE}"/>
                </a:ext>
              </a:extLst>
            </p:cNvPr>
            <p:cNvSpPr txBox="1"/>
            <p:nvPr/>
          </p:nvSpPr>
          <p:spPr bwMode="auto">
            <a:xfrm>
              <a:off x="6089478" y="5404260"/>
              <a:ext cx="444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D2</a:t>
              </a:r>
            </a:p>
          </p:txBody>
        </p:sp>
        <p:sp>
          <p:nvSpPr>
            <p:cNvPr id="121" name="TextBox 120">
              <a:extLst>
                <a:ext uri="{FF2B5EF4-FFF2-40B4-BE49-F238E27FC236}">
                  <a16:creationId xmlns:a16="http://schemas.microsoft.com/office/drawing/2014/main" id="{679E657B-6DA5-B4F0-66AC-8494398ADA2B}"/>
                </a:ext>
              </a:extLst>
            </p:cNvPr>
            <p:cNvSpPr txBox="1"/>
            <p:nvPr/>
          </p:nvSpPr>
          <p:spPr bwMode="auto">
            <a:xfrm>
              <a:off x="6637865" y="5404260"/>
              <a:ext cx="2968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t>
              </a:r>
            </a:p>
          </p:txBody>
        </p:sp>
        <p:sp>
          <p:nvSpPr>
            <p:cNvPr id="122" name="TextBox 121">
              <a:extLst>
                <a:ext uri="{FF2B5EF4-FFF2-40B4-BE49-F238E27FC236}">
                  <a16:creationId xmlns:a16="http://schemas.microsoft.com/office/drawing/2014/main" id="{CA323FFE-3170-889D-ABAE-A9D4BF6FFF57}"/>
                </a:ext>
              </a:extLst>
            </p:cNvPr>
            <p:cNvSpPr txBox="1"/>
            <p:nvPr/>
          </p:nvSpPr>
          <p:spPr bwMode="auto">
            <a:xfrm>
              <a:off x="7135454" y="5404260"/>
              <a:ext cx="290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
              </a:r>
            </a:p>
          </p:txBody>
        </p:sp>
        <p:sp>
          <p:nvSpPr>
            <p:cNvPr id="123" name="TextBox 122">
              <a:extLst>
                <a:ext uri="{FF2B5EF4-FFF2-40B4-BE49-F238E27FC236}">
                  <a16:creationId xmlns:a16="http://schemas.microsoft.com/office/drawing/2014/main" id="{569A425E-AEA1-7D48-73BE-2F6AF0064DDF}"/>
                </a:ext>
              </a:extLst>
            </p:cNvPr>
            <p:cNvSpPr txBox="1"/>
            <p:nvPr/>
          </p:nvSpPr>
          <p:spPr bwMode="auto">
            <a:xfrm>
              <a:off x="7580188" y="5404260"/>
              <a:ext cx="330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t>
              </a:r>
            </a:p>
          </p:txBody>
        </p:sp>
        <p:sp>
          <p:nvSpPr>
            <p:cNvPr id="124" name="TextBox 123">
              <a:extLst>
                <a:ext uri="{FF2B5EF4-FFF2-40B4-BE49-F238E27FC236}">
                  <a16:creationId xmlns:a16="http://schemas.microsoft.com/office/drawing/2014/main" id="{E51175A2-4451-D621-3476-D36C571CD499}"/>
                </a:ext>
              </a:extLst>
            </p:cNvPr>
            <p:cNvSpPr txBox="1"/>
            <p:nvPr/>
          </p:nvSpPr>
          <p:spPr bwMode="auto">
            <a:xfrm>
              <a:off x="8052448" y="5404260"/>
              <a:ext cx="3289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grpSp>
      <p:grpSp>
        <p:nvGrpSpPr>
          <p:cNvPr id="213" name="Group 212">
            <a:extLst>
              <a:ext uri="{FF2B5EF4-FFF2-40B4-BE49-F238E27FC236}">
                <a16:creationId xmlns:a16="http://schemas.microsoft.com/office/drawing/2014/main" id="{EA3539E3-0C63-5825-3C8A-B406FB5F75D1}"/>
              </a:ext>
            </a:extLst>
          </p:cNvPr>
          <p:cNvGrpSpPr/>
          <p:nvPr/>
        </p:nvGrpSpPr>
        <p:grpSpPr>
          <a:xfrm>
            <a:off x="9625308" y="1243737"/>
            <a:ext cx="1974270" cy="1169551"/>
            <a:chOff x="7646398" y="1150993"/>
            <a:chExt cx="1974270" cy="1169551"/>
          </a:xfrm>
        </p:grpSpPr>
        <p:sp>
          <p:nvSpPr>
            <p:cNvPr id="206" name="TextBox 205">
              <a:extLst>
                <a:ext uri="{FF2B5EF4-FFF2-40B4-BE49-F238E27FC236}">
                  <a16:creationId xmlns:a16="http://schemas.microsoft.com/office/drawing/2014/main" id="{6540546A-77C8-EF1C-929F-5534413F49FF}"/>
                </a:ext>
              </a:extLst>
            </p:cNvPr>
            <p:cNvSpPr txBox="1"/>
            <p:nvPr/>
          </p:nvSpPr>
          <p:spPr bwMode="auto">
            <a:xfrm>
              <a:off x="7823701" y="1150993"/>
              <a:ext cx="179696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HER2-2+, ISH negative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HER2-ultralow</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HER2-absent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p:txBody>
        </p:sp>
        <p:sp>
          <p:nvSpPr>
            <p:cNvPr id="207" name="Rectangle 206">
              <a:extLst>
                <a:ext uri="{FF2B5EF4-FFF2-40B4-BE49-F238E27FC236}">
                  <a16:creationId xmlns:a16="http://schemas.microsoft.com/office/drawing/2014/main" id="{668595A3-E497-EC8F-C9A9-8B8FE5A57DF1}"/>
                </a:ext>
              </a:extLst>
            </p:cNvPr>
            <p:cNvSpPr/>
            <p:nvPr/>
          </p:nvSpPr>
          <p:spPr bwMode="auto">
            <a:xfrm>
              <a:off x="7646398" y="1194937"/>
              <a:ext cx="177303" cy="17730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Rectangle 208">
              <a:extLst>
                <a:ext uri="{FF2B5EF4-FFF2-40B4-BE49-F238E27FC236}">
                  <a16:creationId xmlns:a16="http://schemas.microsoft.com/office/drawing/2014/main" id="{59B6CD47-7D48-C3EE-9007-D22F26AE3ECD}"/>
                </a:ext>
              </a:extLst>
            </p:cNvPr>
            <p:cNvSpPr/>
            <p:nvPr/>
          </p:nvSpPr>
          <p:spPr bwMode="auto">
            <a:xfrm>
              <a:off x="7646398" y="1416184"/>
              <a:ext cx="177303" cy="177303"/>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Rectangle 209">
              <a:extLst>
                <a:ext uri="{FF2B5EF4-FFF2-40B4-BE49-F238E27FC236}">
                  <a16:creationId xmlns:a16="http://schemas.microsoft.com/office/drawing/2014/main" id="{00547131-71F1-9BC0-8348-33829E288C2A}"/>
                </a:ext>
              </a:extLst>
            </p:cNvPr>
            <p:cNvSpPr/>
            <p:nvPr/>
          </p:nvSpPr>
          <p:spPr bwMode="auto">
            <a:xfrm>
              <a:off x="7646398" y="1635754"/>
              <a:ext cx="177303" cy="177303"/>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Rectangle 210">
              <a:extLst>
                <a:ext uri="{FF2B5EF4-FFF2-40B4-BE49-F238E27FC236}">
                  <a16:creationId xmlns:a16="http://schemas.microsoft.com/office/drawing/2014/main" id="{ED682717-FF0F-7109-0F77-04A8EEB99D59}"/>
                </a:ext>
              </a:extLst>
            </p:cNvPr>
            <p:cNvSpPr/>
            <p:nvPr/>
          </p:nvSpPr>
          <p:spPr bwMode="auto">
            <a:xfrm>
              <a:off x="7646398" y="1857001"/>
              <a:ext cx="177303" cy="177303"/>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Rectangle 211">
              <a:extLst>
                <a:ext uri="{FF2B5EF4-FFF2-40B4-BE49-F238E27FC236}">
                  <a16:creationId xmlns:a16="http://schemas.microsoft.com/office/drawing/2014/main" id="{2985E115-E9E0-0882-8F79-0E1E38692988}"/>
                </a:ext>
              </a:extLst>
            </p:cNvPr>
            <p:cNvSpPr/>
            <p:nvPr/>
          </p:nvSpPr>
          <p:spPr bwMode="auto">
            <a:xfrm>
              <a:off x="7646398" y="2078248"/>
              <a:ext cx="177303" cy="177303"/>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7" name="Group 216">
            <a:extLst>
              <a:ext uri="{FF2B5EF4-FFF2-40B4-BE49-F238E27FC236}">
                <a16:creationId xmlns:a16="http://schemas.microsoft.com/office/drawing/2014/main" id="{018F38C4-F694-0927-56D7-77D560392E40}"/>
              </a:ext>
            </a:extLst>
          </p:cNvPr>
          <p:cNvGrpSpPr/>
          <p:nvPr/>
        </p:nvGrpSpPr>
        <p:grpSpPr>
          <a:xfrm>
            <a:off x="8577558" y="5404260"/>
            <a:ext cx="2153757" cy="369332"/>
            <a:chOff x="8577558" y="5404260"/>
            <a:chExt cx="2153757" cy="369332"/>
          </a:xfrm>
        </p:grpSpPr>
        <p:sp>
          <p:nvSpPr>
            <p:cNvPr id="214" name="TextBox 213">
              <a:extLst>
                <a:ext uri="{FF2B5EF4-FFF2-40B4-BE49-F238E27FC236}">
                  <a16:creationId xmlns:a16="http://schemas.microsoft.com/office/drawing/2014/main" id="{EA80A395-947B-B966-6C25-A63059B5D538}"/>
                </a:ext>
              </a:extLst>
            </p:cNvPr>
            <p:cNvSpPr txBox="1"/>
            <p:nvPr/>
          </p:nvSpPr>
          <p:spPr bwMode="auto">
            <a:xfrm>
              <a:off x="8577558" y="5404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15" name="TextBox 214">
              <a:extLst>
                <a:ext uri="{FF2B5EF4-FFF2-40B4-BE49-F238E27FC236}">
                  <a16:creationId xmlns:a16="http://schemas.microsoft.com/office/drawing/2014/main" id="{707C75CD-3224-3A33-14D6-CDED0916F0C1}"/>
                </a:ext>
              </a:extLst>
            </p:cNvPr>
            <p:cNvSpPr txBox="1"/>
            <p:nvPr/>
          </p:nvSpPr>
          <p:spPr bwMode="auto">
            <a:xfrm>
              <a:off x="9479988" y="54042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16" name="TextBox 215">
              <a:extLst>
                <a:ext uri="{FF2B5EF4-FFF2-40B4-BE49-F238E27FC236}">
                  <a16:creationId xmlns:a16="http://schemas.microsoft.com/office/drawing/2014/main" id="{19A59625-7B95-3C75-DEE2-51DC6EE8CBEC}"/>
                </a:ext>
              </a:extLst>
            </p:cNvPr>
            <p:cNvSpPr txBox="1"/>
            <p:nvPr/>
          </p:nvSpPr>
          <p:spPr bwMode="auto">
            <a:xfrm>
              <a:off x="10312611" y="54042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sp>
        <p:nvSpPr>
          <p:cNvPr id="218" name="Freeform: Shape 217">
            <a:extLst>
              <a:ext uri="{FF2B5EF4-FFF2-40B4-BE49-F238E27FC236}">
                <a16:creationId xmlns:a16="http://schemas.microsoft.com/office/drawing/2014/main" id="{1F58A0E6-DA80-782A-2A57-68C1A0A77EE2}"/>
              </a:ext>
            </a:extLst>
          </p:cNvPr>
          <p:cNvSpPr/>
          <p:nvPr/>
        </p:nvSpPr>
        <p:spPr bwMode="auto">
          <a:xfrm>
            <a:off x="4168140" y="2423160"/>
            <a:ext cx="4280996" cy="2971800"/>
          </a:xfrm>
          <a:custGeom>
            <a:avLst/>
            <a:gdLst>
              <a:gd name="connsiteX0" fmla="*/ 0 w 4297680"/>
              <a:gd name="connsiteY0" fmla="*/ 0 h 2971800"/>
              <a:gd name="connsiteX1" fmla="*/ 0 w 4297680"/>
              <a:gd name="connsiteY1" fmla="*/ 2971800 h 2971800"/>
              <a:gd name="connsiteX2" fmla="*/ 4297680 w 4297680"/>
              <a:gd name="connsiteY2" fmla="*/ 2971800 h 2971800"/>
            </a:gdLst>
            <a:ahLst/>
            <a:cxnLst>
              <a:cxn ang="0">
                <a:pos x="connsiteX0" y="connsiteY0"/>
              </a:cxn>
              <a:cxn ang="0">
                <a:pos x="connsiteX1" y="connsiteY1"/>
              </a:cxn>
              <a:cxn ang="0">
                <a:pos x="connsiteX2" y="connsiteY2"/>
              </a:cxn>
            </a:cxnLst>
            <a:rect l="l" t="t" r="r" b="b"/>
            <a:pathLst>
              <a:path w="4297680" h="2971800">
                <a:moveTo>
                  <a:pt x="0" y="0"/>
                </a:moveTo>
                <a:lnTo>
                  <a:pt x="0" y="2971800"/>
                </a:lnTo>
                <a:lnTo>
                  <a:pt x="4297680" y="29718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7" name="Group 226">
            <a:extLst>
              <a:ext uri="{FF2B5EF4-FFF2-40B4-BE49-F238E27FC236}">
                <a16:creationId xmlns:a16="http://schemas.microsoft.com/office/drawing/2014/main" id="{08840780-A030-CE33-A487-A282759EC2AC}"/>
              </a:ext>
            </a:extLst>
          </p:cNvPr>
          <p:cNvGrpSpPr/>
          <p:nvPr/>
        </p:nvGrpSpPr>
        <p:grpSpPr>
          <a:xfrm>
            <a:off x="4069080" y="2678648"/>
            <a:ext cx="97892" cy="2497120"/>
            <a:chOff x="3867664" y="2678648"/>
            <a:chExt cx="954112" cy="2497120"/>
          </a:xfrm>
        </p:grpSpPr>
        <p:cxnSp>
          <p:nvCxnSpPr>
            <p:cNvPr id="220" name="Straight Connector 219">
              <a:extLst>
                <a:ext uri="{FF2B5EF4-FFF2-40B4-BE49-F238E27FC236}">
                  <a16:creationId xmlns:a16="http://schemas.microsoft.com/office/drawing/2014/main" id="{2C4C6100-DF53-3D98-7520-3B60E3D41975}"/>
                </a:ext>
              </a:extLst>
            </p:cNvPr>
            <p:cNvCxnSpPr>
              <a:cxnSpLocks/>
            </p:cNvCxnSpPr>
            <p:nvPr/>
          </p:nvCxnSpPr>
          <p:spPr bwMode="auto">
            <a:xfrm>
              <a:off x="3867664" y="2678648"/>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7744DA5E-3F63-0DD0-F453-FA57C7A115E7}"/>
                </a:ext>
              </a:extLst>
            </p:cNvPr>
            <p:cNvCxnSpPr>
              <a:cxnSpLocks/>
            </p:cNvCxnSpPr>
            <p:nvPr/>
          </p:nvCxnSpPr>
          <p:spPr bwMode="auto">
            <a:xfrm>
              <a:off x="3867664" y="3174172"/>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D8FCB9D-5113-4574-E250-BF0187C5465F}"/>
                </a:ext>
              </a:extLst>
            </p:cNvPr>
            <p:cNvCxnSpPr>
              <a:cxnSpLocks/>
            </p:cNvCxnSpPr>
            <p:nvPr/>
          </p:nvCxnSpPr>
          <p:spPr bwMode="auto">
            <a:xfrm>
              <a:off x="3867664" y="3689192"/>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2F26DBF3-8A20-384F-4671-A77BC86529B5}"/>
                </a:ext>
              </a:extLst>
            </p:cNvPr>
            <p:cNvCxnSpPr>
              <a:cxnSpLocks/>
            </p:cNvCxnSpPr>
            <p:nvPr/>
          </p:nvCxnSpPr>
          <p:spPr bwMode="auto">
            <a:xfrm>
              <a:off x="3867664" y="4165224"/>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E8FDC55-C36A-A28D-E5DA-FE52277D6088}"/>
                </a:ext>
              </a:extLst>
            </p:cNvPr>
            <p:cNvCxnSpPr>
              <a:cxnSpLocks/>
            </p:cNvCxnSpPr>
            <p:nvPr/>
          </p:nvCxnSpPr>
          <p:spPr bwMode="auto">
            <a:xfrm>
              <a:off x="3867664" y="4660748"/>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9A66422-4CAB-B82D-17CC-D767C525B6BB}"/>
                </a:ext>
              </a:extLst>
            </p:cNvPr>
            <p:cNvCxnSpPr>
              <a:cxnSpLocks/>
            </p:cNvCxnSpPr>
            <p:nvPr/>
          </p:nvCxnSpPr>
          <p:spPr bwMode="auto">
            <a:xfrm>
              <a:off x="3867664" y="5175768"/>
              <a:ext cx="95411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E03C4E45-077C-F2BF-B37C-5A405C5CDDB1}"/>
              </a:ext>
            </a:extLst>
          </p:cNvPr>
          <p:cNvGrpSpPr/>
          <p:nvPr/>
        </p:nvGrpSpPr>
        <p:grpSpPr>
          <a:xfrm rot="5400000">
            <a:off x="6258834" y="3538772"/>
            <a:ext cx="106679" cy="3819058"/>
            <a:chOff x="3867664" y="1165844"/>
            <a:chExt cx="954113" cy="4009924"/>
          </a:xfrm>
        </p:grpSpPr>
        <p:cxnSp>
          <p:nvCxnSpPr>
            <p:cNvPr id="229" name="Straight Connector 228">
              <a:extLst>
                <a:ext uri="{FF2B5EF4-FFF2-40B4-BE49-F238E27FC236}">
                  <a16:creationId xmlns:a16="http://schemas.microsoft.com/office/drawing/2014/main" id="{AD1BC4BF-B27E-4FC9-B946-4C6F6437FEBE}"/>
                </a:ext>
              </a:extLst>
            </p:cNvPr>
            <p:cNvCxnSpPr>
              <a:cxnSpLocks/>
            </p:cNvCxnSpPr>
            <p:nvPr/>
          </p:nvCxnSpPr>
          <p:spPr bwMode="auto">
            <a:xfrm>
              <a:off x="3867664" y="2678648"/>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01A1AC8-4426-0671-0CBF-60590C2EA57D}"/>
                </a:ext>
              </a:extLst>
            </p:cNvPr>
            <p:cNvCxnSpPr>
              <a:cxnSpLocks/>
            </p:cNvCxnSpPr>
            <p:nvPr/>
          </p:nvCxnSpPr>
          <p:spPr bwMode="auto">
            <a:xfrm>
              <a:off x="3867664" y="3174172"/>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1A840CD-DEE9-A86E-7C24-F3C8CA1626B7}"/>
                </a:ext>
              </a:extLst>
            </p:cNvPr>
            <p:cNvCxnSpPr>
              <a:cxnSpLocks/>
            </p:cNvCxnSpPr>
            <p:nvPr/>
          </p:nvCxnSpPr>
          <p:spPr bwMode="auto">
            <a:xfrm>
              <a:off x="3867664" y="3689192"/>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AB914D5-A2CD-AEA4-51EB-730B7027B4CC}"/>
                </a:ext>
              </a:extLst>
            </p:cNvPr>
            <p:cNvCxnSpPr>
              <a:cxnSpLocks/>
            </p:cNvCxnSpPr>
            <p:nvPr/>
          </p:nvCxnSpPr>
          <p:spPr bwMode="auto">
            <a:xfrm>
              <a:off x="3867664" y="4165224"/>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2204CB72-F9A2-8C7D-FE14-2E7DCCFFFF07}"/>
                </a:ext>
              </a:extLst>
            </p:cNvPr>
            <p:cNvCxnSpPr>
              <a:cxnSpLocks/>
            </p:cNvCxnSpPr>
            <p:nvPr/>
          </p:nvCxnSpPr>
          <p:spPr bwMode="auto">
            <a:xfrm>
              <a:off x="3867664" y="4660748"/>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8C8F9BA-AB52-659B-CFD6-6518E5E1379A}"/>
                </a:ext>
              </a:extLst>
            </p:cNvPr>
            <p:cNvCxnSpPr>
              <a:cxnSpLocks/>
            </p:cNvCxnSpPr>
            <p:nvPr/>
          </p:nvCxnSpPr>
          <p:spPr bwMode="auto">
            <a:xfrm>
              <a:off x="3867664" y="5175768"/>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4AC61112-0ACE-E94E-5B00-E9D0FEF56156}"/>
                </a:ext>
              </a:extLst>
            </p:cNvPr>
            <p:cNvCxnSpPr>
              <a:cxnSpLocks/>
            </p:cNvCxnSpPr>
            <p:nvPr/>
          </p:nvCxnSpPr>
          <p:spPr bwMode="auto">
            <a:xfrm>
              <a:off x="3867665" y="1165844"/>
              <a:ext cx="954112"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A6D5777-3A26-690D-B800-B41B8E05D8A1}"/>
                </a:ext>
              </a:extLst>
            </p:cNvPr>
            <p:cNvCxnSpPr>
              <a:cxnSpLocks/>
            </p:cNvCxnSpPr>
            <p:nvPr/>
          </p:nvCxnSpPr>
          <p:spPr bwMode="auto">
            <a:xfrm>
              <a:off x="3867665" y="1661370"/>
              <a:ext cx="954111"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E5F1A15D-FABA-058D-9382-1E90365ECA1C}"/>
                </a:ext>
              </a:extLst>
            </p:cNvPr>
            <p:cNvCxnSpPr>
              <a:cxnSpLocks/>
            </p:cNvCxnSpPr>
            <p:nvPr/>
          </p:nvCxnSpPr>
          <p:spPr bwMode="auto">
            <a:xfrm>
              <a:off x="3867665" y="2176389"/>
              <a:ext cx="9541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0B1BCB84-5677-0D04-9B08-63F0BD4A413E}"/>
              </a:ext>
            </a:extLst>
          </p:cNvPr>
          <p:cNvGrpSpPr/>
          <p:nvPr/>
        </p:nvGrpSpPr>
        <p:grpSpPr>
          <a:xfrm>
            <a:off x="475145" y="1901207"/>
            <a:ext cx="3133141" cy="2637629"/>
            <a:chOff x="475145" y="2034557"/>
            <a:chExt cx="3133141" cy="2637629"/>
          </a:xfrm>
        </p:grpSpPr>
        <p:grpSp>
          <p:nvGrpSpPr>
            <p:cNvPr id="239" name="Graphic 237">
              <a:extLst>
                <a:ext uri="{FF2B5EF4-FFF2-40B4-BE49-F238E27FC236}">
                  <a16:creationId xmlns:a16="http://schemas.microsoft.com/office/drawing/2014/main" id="{B824D35A-912C-19FC-D267-49DCA7166876}"/>
                </a:ext>
              </a:extLst>
            </p:cNvPr>
            <p:cNvGrpSpPr/>
            <p:nvPr/>
          </p:nvGrpSpPr>
          <p:grpSpPr>
            <a:xfrm>
              <a:off x="482282" y="2622935"/>
              <a:ext cx="3126004" cy="2049251"/>
              <a:chOff x="460512" y="2646133"/>
              <a:chExt cx="3126004" cy="2049251"/>
            </a:xfrm>
          </p:grpSpPr>
          <p:sp>
            <p:nvSpPr>
              <p:cNvPr id="240" name="Freeform: Shape 239">
                <a:extLst>
                  <a:ext uri="{FF2B5EF4-FFF2-40B4-BE49-F238E27FC236}">
                    <a16:creationId xmlns:a16="http://schemas.microsoft.com/office/drawing/2014/main" id="{C4195C54-9E34-3ABE-E419-34545AA97AD8}"/>
                  </a:ext>
                </a:extLst>
              </p:cNvPr>
              <p:cNvSpPr/>
              <p:nvPr/>
            </p:nvSpPr>
            <p:spPr>
              <a:xfrm>
                <a:off x="460512" y="2646135"/>
                <a:ext cx="1630343" cy="2049249"/>
              </a:xfrm>
              <a:custGeom>
                <a:avLst/>
                <a:gdLst>
                  <a:gd name="connsiteX0" fmla="*/ 1565558 w 1630343"/>
                  <a:gd name="connsiteY0" fmla="*/ 1285965 h 2049249"/>
                  <a:gd name="connsiteX1" fmla="*/ 1573118 w 1630343"/>
                  <a:gd name="connsiteY1" fmla="*/ 1384249 h 2049249"/>
                  <a:gd name="connsiteX2" fmla="*/ 1572304 w 1630343"/>
                  <a:gd name="connsiteY2" fmla="*/ 1398439 h 2049249"/>
                  <a:gd name="connsiteX3" fmla="*/ 1569513 w 1630343"/>
                  <a:gd name="connsiteY3" fmla="*/ 1425191 h 2049249"/>
                  <a:gd name="connsiteX4" fmla="*/ 1568233 w 1630343"/>
                  <a:gd name="connsiteY4" fmla="*/ 1433914 h 2049249"/>
                  <a:gd name="connsiteX5" fmla="*/ 1567768 w 1630343"/>
                  <a:gd name="connsiteY5" fmla="*/ 1436589 h 2049249"/>
                  <a:gd name="connsiteX6" fmla="*/ 1537294 w 1630343"/>
                  <a:gd name="connsiteY6" fmla="*/ 1489744 h 2049249"/>
                  <a:gd name="connsiteX7" fmla="*/ 1536131 w 1630343"/>
                  <a:gd name="connsiteY7" fmla="*/ 1491256 h 2049249"/>
                  <a:gd name="connsiteX8" fmla="*/ 1264890 w 1630343"/>
                  <a:gd name="connsiteY8" fmla="*/ 1666539 h 2049249"/>
                  <a:gd name="connsiteX9" fmla="*/ 964339 w 1630343"/>
                  <a:gd name="connsiteY9" fmla="*/ 1778664 h 2049249"/>
                  <a:gd name="connsiteX10" fmla="*/ 645643 w 1630343"/>
                  <a:gd name="connsiteY10" fmla="*/ 1894860 h 2049249"/>
                  <a:gd name="connsiteX11" fmla="*/ 385918 w 1630343"/>
                  <a:gd name="connsiteY11" fmla="*/ 2023967 h 2049249"/>
                  <a:gd name="connsiteX12" fmla="*/ 163180 w 1630343"/>
                  <a:gd name="connsiteY12" fmla="*/ 2038274 h 2049249"/>
                  <a:gd name="connsiteX13" fmla="*/ 145035 w 1630343"/>
                  <a:gd name="connsiteY13" fmla="*/ 2030830 h 2049249"/>
                  <a:gd name="connsiteX14" fmla="*/ 110606 w 1630343"/>
                  <a:gd name="connsiteY14" fmla="*/ 2008498 h 2049249"/>
                  <a:gd name="connsiteX15" fmla="*/ 66175 w 1630343"/>
                  <a:gd name="connsiteY15" fmla="*/ 1951621 h 2049249"/>
                  <a:gd name="connsiteX16" fmla="*/ 36748 w 1630343"/>
                  <a:gd name="connsiteY16" fmla="*/ 1654210 h 2049249"/>
                  <a:gd name="connsiteX17" fmla="*/ 4181 w 1630343"/>
                  <a:gd name="connsiteY17" fmla="*/ 1001813 h 2049249"/>
                  <a:gd name="connsiteX18" fmla="*/ 110 w 1630343"/>
                  <a:gd name="connsiteY18" fmla="*/ 954009 h 2049249"/>
                  <a:gd name="connsiteX19" fmla="*/ 2668 w 1630343"/>
                  <a:gd name="connsiteY19" fmla="*/ 891666 h 2049249"/>
                  <a:gd name="connsiteX20" fmla="*/ 21162 w 1630343"/>
                  <a:gd name="connsiteY20" fmla="*/ 756278 h 2049249"/>
                  <a:gd name="connsiteX21" fmla="*/ 52218 w 1630343"/>
                  <a:gd name="connsiteY21" fmla="*/ 607398 h 2049249"/>
                  <a:gd name="connsiteX22" fmla="*/ 338346 w 1630343"/>
                  <a:gd name="connsiteY22" fmla="*/ 240083 h 2049249"/>
                  <a:gd name="connsiteX23" fmla="*/ 1309438 w 1630343"/>
                  <a:gd name="connsiteY23" fmla="*/ 16298 h 2049249"/>
                  <a:gd name="connsiteX24" fmla="*/ 1463668 w 1630343"/>
                  <a:gd name="connsiteY24" fmla="*/ 54100 h 2049249"/>
                  <a:gd name="connsiteX25" fmla="*/ 1568117 w 1630343"/>
                  <a:gd name="connsiteY25" fmla="*/ 80386 h 2049249"/>
                  <a:gd name="connsiteX26" fmla="*/ 1571257 w 1630343"/>
                  <a:gd name="connsiteY26" fmla="*/ 81084 h 2049249"/>
                  <a:gd name="connsiteX27" fmla="*/ 1572420 w 1630343"/>
                  <a:gd name="connsiteY27" fmla="*/ 81200 h 2049249"/>
                  <a:gd name="connsiteX28" fmla="*/ 1630344 w 1630343"/>
                  <a:gd name="connsiteY28" fmla="*/ 86900 h 2049249"/>
                  <a:gd name="connsiteX29" fmla="*/ 1532758 w 1630343"/>
                  <a:gd name="connsiteY29" fmla="*/ 338135 h 2049249"/>
                  <a:gd name="connsiteX30" fmla="*/ 1474718 w 1630343"/>
                  <a:gd name="connsiteY30" fmla="*/ 623914 h 2049249"/>
                  <a:gd name="connsiteX31" fmla="*/ 1553927 w 1630343"/>
                  <a:gd name="connsiteY31" fmla="*/ 1230600 h 2049249"/>
                  <a:gd name="connsiteX32" fmla="*/ 1557998 w 1630343"/>
                  <a:gd name="connsiteY32" fmla="*/ 1248628 h 2049249"/>
                  <a:gd name="connsiteX33" fmla="*/ 1565558 w 1630343"/>
                  <a:gd name="connsiteY33" fmla="*/ 1285965 h 20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30343" h="2049249">
                    <a:moveTo>
                      <a:pt x="1565558" y="1285965"/>
                    </a:moveTo>
                    <a:cubicBezTo>
                      <a:pt x="1571025" y="1316439"/>
                      <a:pt x="1574514" y="1348424"/>
                      <a:pt x="1573118" y="1384249"/>
                    </a:cubicBezTo>
                    <a:cubicBezTo>
                      <a:pt x="1573002" y="1388901"/>
                      <a:pt x="1572653" y="1393670"/>
                      <a:pt x="1572304" y="1398439"/>
                    </a:cubicBezTo>
                    <a:cubicBezTo>
                      <a:pt x="1571606" y="1407046"/>
                      <a:pt x="1570792" y="1416002"/>
                      <a:pt x="1569513" y="1425191"/>
                    </a:cubicBezTo>
                    <a:cubicBezTo>
                      <a:pt x="1569047" y="1428098"/>
                      <a:pt x="1568698" y="1431006"/>
                      <a:pt x="1568233" y="1433914"/>
                    </a:cubicBezTo>
                    <a:cubicBezTo>
                      <a:pt x="1568117" y="1434728"/>
                      <a:pt x="1568000" y="1435659"/>
                      <a:pt x="1567768" y="1436589"/>
                    </a:cubicBezTo>
                    <a:cubicBezTo>
                      <a:pt x="1554974" y="1456479"/>
                      <a:pt x="1546948" y="1476252"/>
                      <a:pt x="1537294" y="1489744"/>
                    </a:cubicBezTo>
                    <a:cubicBezTo>
                      <a:pt x="1536945" y="1490209"/>
                      <a:pt x="1536480" y="1490791"/>
                      <a:pt x="1536131" y="1491256"/>
                    </a:cubicBezTo>
                    <a:cubicBezTo>
                      <a:pt x="1465646" y="1588493"/>
                      <a:pt x="1371200" y="1634553"/>
                      <a:pt x="1264890" y="1666539"/>
                    </a:cubicBezTo>
                    <a:cubicBezTo>
                      <a:pt x="1162070" y="1697362"/>
                      <a:pt x="1071230" y="1752145"/>
                      <a:pt x="964339" y="1778664"/>
                    </a:cubicBezTo>
                    <a:cubicBezTo>
                      <a:pt x="856052" y="1805649"/>
                      <a:pt x="751720" y="1852290"/>
                      <a:pt x="645643" y="1894860"/>
                    </a:cubicBezTo>
                    <a:cubicBezTo>
                      <a:pt x="556083" y="1930917"/>
                      <a:pt x="479898" y="1998495"/>
                      <a:pt x="385918" y="2023967"/>
                    </a:cubicBezTo>
                    <a:cubicBezTo>
                      <a:pt x="311013" y="2044206"/>
                      <a:pt x="229827" y="2061187"/>
                      <a:pt x="163180" y="2038274"/>
                    </a:cubicBezTo>
                    <a:cubicBezTo>
                      <a:pt x="157015" y="2036180"/>
                      <a:pt x="150967" y="2033737"/>
                      <a:pt x="145035" y="2030830"/>
                    </a:cubicBezTo>
                    <a:cubicBezTo>
                      <a:pt x="132822" y="2025130"/>
                      <a:pt x="121423" y="2017686"/>
                      <a:pt x="110606" y="2008498"/>
                    </a:cubicBezTo>
                    <a:cubicBezTo>
                      <a:pt x="93857" y="1994308"/>
                      <a:pt x="78853" y="1975581"/>
                      <a:pt x="66175" y="1951621"/>
                    </a:cubicBezTo>
                    <a:cubicBezTo>
                      <a:pt x="21860" y="1867643"/>
                      <a:pt x="19650" y="1745864"/>
                      <a:pt x="36748" y="1654210"/>
                    </a:cubicBezTo>
                    <a:cubicBezTo>
                      <a:pt x="74084" y="1453804"/>
                      <a:pt x="34189" y="1203616"/>
                      <a:pt x="4181" y="1001813"/>
                    </a:cubicBezTo>
                    <a:cubicBezTo>
                      <a:pt x="1738" y="985413"/>
                      <a:pt x="575" y="969478"/>
                      <a:pt x="110" y="954009"/>
                    </a:cubicBezTo>
                    <a:cubicBezTo>
                      <a:pt x="-356" y="932724"/>
                      <a:pt x="691" y="912136"/>
                      <a:pt x="2668" y="891666"/>
                    </a:cubicBezTo>
                    <a:cubicBezTo>
                      <a:pt x="6972" y="847234"/>
                      <a:pt x="15695" y="803384"/>
                      <a:pt x="21162" y="756278"/>
                    </a:cubicBezTo>
                    <a:cubicBezTo>
                      <a:pt x="26861" y="706612"/>
                      <a:pt x="36748" y="656947"/>
                      <a:pt x="52218" y="607398"/>
                    </a:cubicBezTo>
                    <a:cubicBezTo>
                      <a:pt x="99673" y="455726"/>
                      <a:pt x="208425" y="328364"/>
                      <a:pt x="338346" y="240083"/>
                    </a:cubicBezTo>
                    <a:cubicBezTo>
                      <a:pt x="632849" y="40142"/>
                      <a:pt x="956430" y="-36740"/>
                      <a:pt x="1309438" y="16298"/>
                    </a:cubicBezTo>
                    <a:cubicBezTo>
                      <a:pt x="1361779" y="24207"/>
                      <a:pt x="1412724" y="39444"/>
                      <a:pt x="1463668" y="54100"/>
                    </a:cubicBezTo>
                    <a:cubicBezTo>
                      <a:pt x="1498213" y="63986"/>
                      <a:pt x="1532758" y="73640"/>
                      <a:pt x="1568117" y="80386"/>
                    </a:cubicBezTo>
                    <a:cubicBezTo>
                      <a:pt x="1569164" y="80619"/>
                      <a:pt x="1570210" y="80851"/>
                      <a:pt x="1571257" y="81084"/>
                    </a:cubicBezTo>
                    <a:cubicBezTo>
                      <a:pt x="1571606" y="81084"/>
                      <a:pt x="1571955" y="81200"/>
                      <a:pt x="1572420" y="81200"/>
                    </a:cubicBezTo>
                    <a:cubicBezTo>
                      <a:pt x="1592659" y="84922"/>
                      <a:pt x="1611734" y="86667"/>
                      <a:pt x="1630344" y="86900"/>
                    </a:cubicBezTo>
                    <a:cubicBezTo>
                      <a:pt x="1594054" y="169598"/>
                      <a:pt x="1559975" y="252878"/>
                      <a:pt x="1532758" y="338135"/>
                    </a:cubicBezTo>
                    <a:cubicBezTo>
                      <a:pt x="1503447" y="430254"/>
                      <a:pt x="1482046" y="524816"/>
                      <a:pt x="1474718" y="623914"/>
                    </a:cubicBezTo>
                    <a:cubicBezTo>
                      <a:pt x="1459132" y="833858"/>
                      <a:pt x="1508332" y="1027751"/>
                      <a:pt x="1553927" y="1230600"/>
                    </a:cubicBezTo>
                    <a:cubicBezTo>
                      <a:pt x="1555206" y="1236532"/>
                      <a:pt x="1556602" y="1242580"/>
                      <a:pt x="1557998" y="1248628"/>
                    </a:cubicBezTo>
                    <a:cubicBezTo>
                      <a:pt x="1560673" y="1260958"/>
                      <a:pt x="1563348" y="1273287"/>
                      <a:pt x="1565558" y="1285965"/>
                    </a:cubicBezTo>
                    <a:close/>
                  </a:path>
                </a:pathLst>
              </a:custGeom>
              <a:solidFill>
                <a:srgbClr val="960000"/>
              </a:solidFill>
              <a:ln w="11614"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1" name="Freeform: Shape 240">
                <a:extLst>
                  <a:ext uri="{FF2B5EF4-FFF2-40B4-BE49-F238E27FC236}">
                    <a16:creationId xmlns:a16="http://schemas.microsoft.com/office/drawing/2014/main" id="{95C89538-CE9B-A3FB-EBDA-3D45298BDC62}"/>
                  </a:ext>
                </a:extLst>
              </p:cNvPr>
              <p:cNvSpPr/>
              <p:nvPr/>
            </p:nvSpPr>
            <p:spPr>
              <a:xfrm>
                <a:off x="460744" y="2646133"/>
                <a:ext cx="1567884" cy="2030598"/>
              </a:xfrm>
              <a:custGeom>
                <a:avLst/>
                <a:gdLst>
                  <a:gd name="connsiteX0" fmla="*/ 1567884 w 1567884"/>
                  <a:gd name="connsiteY0" fmla="*/ 80388 h 2030598"/>
                  <a:gd name="connsiteX1" fmla="*/ 1532642 w 1567884"/>
                  <a:gd name="connsiteY1" fmla="*/ 338137 h 2030598"/>
                  <a:gd name="connsiteX2" fmla="*/ 1474602 w 1567884"/>
                  <a:gd name="connsiteY2" fmla="*/ 623916 h 2030598"/>
                  <a:gd name="connsiteX3" fmla="*/ 1240465 w 1567884"/>
                  <a:gd name="connsiteY3" fmla="*/ 1275499 h 2030598"/>
                  <a:gd name="connsiteX4" fmla="*/ 535379 w 1567884"/>
                  <a:gd name="connsiteY4" fmla="*/ 1721324 h 2030598"/>
                  <a:gd name="connsiteX5" fmla="*/ 145035 w 1567884"/>
                  <a:gd name="connsiteY5" fmla="*/ 2030599 h 2030598"/>
                  <a:gd name="connsiteX6" fmla="*/ 110606 w 1567884"/>
                  <a:gd name="connsiteY6" fmla="*/ 2008267 h 2030598"/>
                  <a:gd name="connsiteX7" fmla="*/ 66175 w 1567884"/>
                  <a:gd name="connsiteY7" fmla="*/ 1951390 h 2030598"/>
                  <a:gd name="connsiteX8" fmla="*/ 36748 w 1567884"/>
                  <a:gd name="connsiteY8" fmla="*/ 1653979 h 2030598"/>
                  <a:gd name="connsiteX9" fmla="*/ 4181 w 1567884"/>
                  <a:gd name="connsiteY9" fmla="*/ 1001583 h 2030598"/>
                  <a:gd name="connsiteX10" fmla="*/ 110 w 1567884"/>
                  <a:gd name="connsiteY10" fmla="*/ 953778 h 2030598"/>
                  <a:gd name="connsiteX11" fmla="*/ 2668 w 1567884"/>
                  <a:gd name="connsiteY11" fmla="*/ 891435 h 2030598"/>
                  <a:gd name="connsiteX12" fmla="*/ 21162 w 1567884"/>
                  <a:gd name="connsiteY12" fmla="*/ 756047 h 2030598"/>
                  <a:gd name="connsiteX13" fmla="*/ 52218 w 1567884"/>
                  <a:gd name="connsiteY13" fmla="*/ 607167 h 2030598"/>
                  <a:gd name="connsiteX14" fmla="*/ 338346 w 1567884"/>
                  <a:gd name="connsiteY14" fmla="*/ 239853 h 2030598"/>
                  <a:gd name="connsiteX15" fmla="*/ 1309205 w 1567884"/>
                  <a:gd name="connsiteY15" fmla="*/ 16300 h 2030598"/>
                  <a:gd name="connsiteX16" fmla="*/ 1463436 w 1567884"/>
                  <a:gd name="connsiteY16" fmla="*/ 54102 h 2030598"/>
                  <a:gd name="connsiteX17" fmla="*/ 1567884 w 1567884"/>
                  <a:gd name="connsiteY17" fmla="*/ 80388 h 203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67884" h="2030598">
                    <a:moveTo>
                      <a:pt x="1567884" y="80388"/>
                    </a:moveTo>
                    <a:cubicBezTo>
                      <a:pt x="1558579" y="168902"/>
                      <a:pt x="1545785" y="258230"/>
                      <a:pt x="1532642" y="338137"/>
                    </a:cubicBezTo>
                    <a:cubicBezTo>
                      <a:pt x="1507053" y="494112"/>
                      <a:pt x="1479836" y="614379"/>
                      <a:pt x="1474602" y="623916"/>
                    </a:cubicBezTo>
                    <a:cubicBezTo>
                      <a:pt x="1471578" y="533425"/>
                      <a:pt x="1471694" y="1093702"/>
                      <a:pt x="1240465" y="1275499"/>
                    </a:cubicBezTo>
                    <a:cubicBezTo>
                      <a:pt x="956314" y="1498818"/>
                      <a:pt x="685887" y="1635369"/>
                      <a:pt x="535379" y="1721324"/>
                    </a:cubicBezTo>
                    <a:cubicBezTo>
                      <a:pt x="460590" y="1764011"/>
                      <a:pt x="303336" y="1936153"/>
                      <a:pt x="145035" y="2030599"/>
                    </a:cubicBezTo>
                    <a:cubicBezTo>
                      <a:pt x="132822" y="2024900"/>
                      <a:pt x="121423" y="2017456"/>
                      <a:pt x="110606" y="2008267"/>
                    </a:cubicBezTo>
                    <a:cubicBezTo>
                      <a:pt x="93857" y="1994077"/>
                      <a:pt x="78853" y="1975351"/>
                      <a:pt x="66175" y="1951390"/>
                    </a:cubicBezTo>
                    <a:cubicBezTo>
                      <a:pt x="21860" y="1867413"/>
                      <a:pt x="19650" y="1745634"/>
                      <a:pt x="36748" y="1653979"/>
                    </a:cubicBezTo>
                    <a:cubicBezTo>
                      <a:pt x="74084" y="1453573"/>
                      <a:pt x="34189" y="1203385"/>
                      <a:pt x="4181" y="1001583"/>
                    </a:cubicBezTo>
                    <a:cubicBezTo>
                      <a:pt x="1738" y="985183"/>
                      <a:pt x="575" y="969248"/>
                      <a:pt x="110" y="953778"/>
                    </a:cubicBezTo>
                    <a:cubicBezTo>
                      <a:pt x="-356" y="932493"/>
                      <a:pt x="691" y="911906"/>
                      <a:pt x="2668" y="891435"/>
                    </a:cubicBezTo>
                    <a:cubicBezTo>
                      <a:pt x="6972" y="847004"/>
                      <a:pt x="15695" y="803154"/>
                      <a:pt x="21162" y="756047"/>
                    </a:cubicBezTo>
                    <a:cubicBezTo>
                      <a:pt x="26861" y="706382"/>
                      <a:pt x="36748" y="656716"/>
                      <a:pt x="52218" y="607167"/>
                    </a:cubicBezTo>
                    <a:cubicBezTo>
                      <a:pt x="99673" y="455496"/>
                      <a:pt x="208425" y="328134"/>
                      <a:pt x="338346" y="239853"/>
                    </a:cubicBezTo>
                    <a:cubicBezTo>
                      <a:pt x="632616" y="40144"/>
                      <a:pt x="956197" y="-36738"/>
                      <a:pt x="1309205" y="16300"/>
                    </a:cubicBezTo>
                    <a:cubicBezTo>
                      <a:pt x="1361546" y="24209"/>
                      <a:pt x="1412491" y="39446"/>
                      <a:pt x="1463436" y="54102"/>
                    </a:cubicBezTo>
                    <a:cubicBezTo>
                      <a:pt x="1497980" y="63988"/>
                      <a:pt x="1532642" y="73642"/>
                      <a:pt x="1567884" y="80388"/>
                    </a:cubicBezTo>
                    <a:close/>
                  </a:path>
                </a:pathLst>
              </a:custGeom>
              <a:solidFill>
                <a:srgbClr val="C00000"/>
              </a:solidFill>
              <a:ln w="11614"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2" name="Freeform: Shape 241">
                <a:extLst>
                  <a:ext uri="{FF2B5EF4-FFF2-40B4-BE49-F238E27FC236}">
                    <a16:creationId xmlns:a16="http://schemas.microsoft.com/office/drawing/2014/main" id="{25F92F8B-CA4B-98B5-825F-83F79DF14C35}"/>
                  </a:ext>
                </a:extLst>
              </p:cNvPr>
              <p:cNvSpPr/>
              <p:nvPr/>
            </p:nvSpPr>
            <p:spPr>
              <a:xfrm>
                <a:off x="1932509" y="2657605"/>
                <a:ext cx="1654007" cy="1425235"/>
              </a:xfrm>
              <a:custGeom>
                <a:avLst/>
                <a:gdLst>
                  <a:gd name="connsiteX0" fmla="*/ 1654007 w 1654007"/>
                  <a:gd name="connsiteY0" fmla="*/ 105555 h 1425235"/>
                  <a:gd name="connsiteX1" fmla="*/ 1653891 w 1654007"/>
                  <a:gd name="connsiteY1" fmla="*/ 112417 h 1425235"/>
                  <a:gd name="connsiteX2" fmla="*/ 1324611 w 1654007"/>
                  <a:gd name="connsiteY2" fmla="*/ 504390 h 1425235"/>
                  <a:gd name="connsiteX3" fmla="*/ 1039296 w 1654007"/>
                  <a:gd name="connsiteY3" fmla="*/ 721662 h 1425235"/>
                  <a:gd name="connsiteX4" fmla="*/ 774686 w 1654007"/>
                  <a:gd name="connsiteY4" fmla="*/ 1064202 h 1425235"/>
                  <a:gd name="connsiteX5" fmla="*/ 443544 w 1654007"/>
                  <a:gd name="connsiteY5" fmla="*/ 1288801 h 1425235"/>
                  <a:gd name="connsiteX6" fmla="*/ 245813 w 1654007"/>
                  <a:gd name="connsiteY6" fmla="*/ 1349865 h 1425235"/>
                  <a:gd name="connsiteX7" fmla="*/ 145552 w 1654007"/>
                  <a:gd name="connsiteY7" fmla="*/ 1376035 h 1425235"/>
                  <a:gd name="connsiteX8" fmla="*/ 127989 w 1654007"/>
                  <a:gd name="connsiteY8" fmla="*/ 1388365 h 1425235"/>
                  <a:gd name="connsiteX9" fmla="*/ 96817 w 1654007"/>
                  <a:gd name="connsiteY9" fmla="*/ 1424072 h 1425235"/>
                  <a:gd name="connsiteX10" fmla="*/ 96817 w 1654007"/>
                  <a:gd name="connsiteY10" fmla="*/ 1424072 h 1425235"/>
                  <a:gd name="connsiteX11" fmla="*/ 96003 w 1654007"/>
                  <a:gd name="connsiteY11" fmla="*/ 1425236 h 1425235"/>
                  <a:gd name="connsiteX12" fmla="*/ 96468 w 1654007"/>
                  <a:gd name="connsiteY12" fmla="*/ 1422560 h 1425235"/>
                  <a:gd name="connsiteX13" fmla="*/ 97748 w 1654007"/>
                  <a:gd name="connsiteY13" fmla="*/ 1413837 h 1425235"/>
                  <a:gd name="connsiteX14" fmla="*/ 100539 w 1654007"/>
                  <a:gd name="connsiteY14" fmla="*/ 1387085 h 1425235"/>
                  <a:gd name="connsiteX15" fmla="*/ 101353 w 1654007"/>
                  <a:gd name="connsiteY15" fmla="*/ 1372895 h 1425235"/>
                  <a:gd name="connsiteX16" fmla="*/ 93793 w 1654007"/>
                  <a:gd name="connsiteY16" fmla="*/ 1274611 h 1425235"/>
                  <a:gd name="connsiteX17" fmla="*/ 86233 w 1654007"/>
                  <a:gd name="connsiteY17" fmla="*/ 1237275 h 1425235"/>
                  <a:gd name="connsiteX18" fmla="*/ 82162 w 1654007"/>
                  <a:gd name="connsiteY18" fmla="*/ 1219246 h 1425235"/>
                  <a:gd name="connsiteX19" fmla="*/ 13537 w 1654007"/>
                  <a:gd name="connsiteY19" fmla="*/ 877869 h 1425235"/>
                  <a:gd name="connsiteX20" fmla="*/ 2953 w 1654007"/>
                  <a:gd name="connsiteY20" fmla="*/ 612561 h 1425235"/>
                  <a:gd name="connsiteX21" fmla="*/ 158579 w 1654007"/>
                  <a:gd name="connsiteY21" fmla="*/ 75546 h 1425235"/>
                  <a:gd name="connsiteX22" fmla="*/ 217317 w 1654007"/>
                  <a:gd name="connsiteY22" fmla="*/ 71940 h 1425235"/>
                  <a:gd name="connsiteX23" fmla="*/ 322928 w 1654007"/>
                  <a:gd name="connsiteY23" fmla="*/ 54610 h 1425235"/>
                  <a:gd name="connsiteX24" fmla="*/ 905188 w 1654007"/>
                  <a:gd name="connsiteY24" fmla="*/ 27393 h 1425235"/>
                  <a:gd name="connsiteX25" fmla="*/ 1273433 w 1654007"/>
                  <a:gd name="connsiteY25" fmla="*/ 27276 h 1425235"/>
                  <a:gd name="connsiteX26" fmla="*/ 1579800 w 1654007"/>
                  <a:gd name="connsiteY26" fmla="*/ 9946 h 1425235"/>
                  <a:gd name="connsiteX27" fmla="*/ 1649238 w 1654007"/>
                  <a:gd name="connsiteY27" fmla="*/ 72522 h 1425235"/>
                  <a:gd name="connsiteX28" fmla="*/ 1654007 w 1654007"/>
                  <a:gd name="connsiteY28" fmla="*/ 105555 h 142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54007" h="1425235">
                    <a:moveTo>
                      <a:pt x="1654007" y="105555"/>
                    </a:moveTo>
                    <a:cubicBezTo>
                      <a:pt x="1654007" y="107765"/>
                      <a:pt x="1653891" y="110091"/>
                      <a:pt x="1653891" y="112417"/>
                    </a:cubicBezTo>
                    <a:cubicBezTo>
                      <a:pt x="1645866" y="252457"/>
                      <a:pt x="1409403" y="438208"/>
                      <a:pt x="1324611" y="504390"/>
                    </a:cubicBezTo>
                    <a:cubicBezTo>
                      <a:pt x="1229467" y="578714"/>
                      <a:pt x="1124205" y="636405"/>
                      <a:pt x="1039296" y="721662"/>
                    </a:cubicBezTo>
                    <a:cubicBezTo>
                      <a:pt x="936360" y="825063"/>
                      <a:pt x="870178" y="957427"/>
                      <a:pt x="774686" y="1064202"/>
                    </a:cubicBezTo>
                    <a:cubicBezTo>
                      <a:pt x="685474" y="1163882"/>
                      <a:pt x="562765" y="1231575"/>
                      <a:pt x="443544" y="1288801"/>
                    </a:cubicBezTo>
                    <a:cubicBezTo>
                      <a:pt x="366895" y="1325672"/>
                      <a:pt x="326534" y="1346260"/>
                      <a:pt x="245813" y="1349865"/>
                    </a:cubicBezTo>
                    <a:cubicBezTo>
                      <a:pt x="200917" y="1351842"/>
                      <a:pt x="169047" y="1361962"/>
                      <a:pt x="145552" y="1376035"/>
                    </a:cubicBezTo>
                    <a:cubicBezTo>
                      <a:pt x="139039" y="1379757"/>
                      <a:pt x="133223" y="1383945"/>
                      <a:pt x="127989" y="1388365"/>
                    </a:cubicBezTo>
                    <a:cubicBezTo>
                      <a:pt x="114613" y="1399298"/>
                      <a:pt x="104726" y="1411743"/>
                      <a:pt x="96817" y="1424072"/>
                    </a:cubicBezTo>
                    <a:lnTo>
                      <a:pt x="96817" y="1424072"/>
                    </a:lnTo>
                    <a:cubicBezTo>
                      <a:pt x="96468" y="1424538"/>
                      <a:pt x="96236" y="1424887"/>
                      <a:pt x="96003" y="1425236"/>
                    </a:cubicBezTo>
                    <a:cubicBezTo>
                      <a:pt x="96119" y="1424305"/>
                      <a:pt x="96236" y="1423375"/>
                      <a:pt x="96468" y="1422560"/>
                    </a:cubicBezTo>
                    <a:cubicBezTo>
                      <a:pt x="96933" y="1419653"/>
                      <a:pt x="97282" y="1416745"/>
                      <a:pt x="97748" y="1413837"/>
                    </a:cubicBezTo>
                    <a:cubicBezTo>
                      <a:pt x="99027" y="1404765"/>
                      <a:pt x="99958" y="1395692"/>
                      <a:pt x="100539" y="1387085"/>
                    </a:cubicBezTo>
                    <a:cubicBezTo>
                      <a:pt x="100888" y="1382200"/>
                      <a:pt x="101237" y="1377431"/>
                      <a:pt x="101353" y="1372895"/>
                    </a:cubicBezTo>
                    <a:cubicBezTo>
                      <a:pt x="102749" y="1337071"/>
                      <a:pt x="99143" y="1305085"/>
                      <a:pt x="93793" y="1274611"/>
                    </a:cubicBezTo>
                    <a:cubicBezTo>
                      <a:pt x="91467" y="1261933"/>
                      <a:pt x="88908" y="1249604"/>
                      <a:pt x="86233" y="1237275"/>
                    </a:cubicBezTo>
                    <a:cubicBezTo>
                      <a:pt x="84837" y="1231226"/>
                      <a:pt x="83558" y="1225178"/>
                      <a:pt x="82162" y="1219246"/>
                    </a:cubicBezTo>
                    <a:cubicBezTo>
                      <a:pt x="56224" y="1104097"/>
                      <a:pt x="29240" y="991855"/>
                      <a:pt x="13537" y="877869"/>
                    </a:cubicBezTo>
                    <a:cubicBezTo>
                      <a:pt x="1557" y="791100"/>
                      <a:pt x="-3793" y="703284"/>
                      <a:pt x="2953" y="612561"/>
                    </a:cubicBezTo>
                    <a:cubicBezTo>
                      <a:pt x="17027" y="421692"/>
                      <a:pt x="83092" y="247572"/>
                      <a:pt x="158579" y="75546"/>
                    </a:cubicBezTo>
                    <a:cubicBezTo>
                      <a:pt x="178585" y="75895"/>
                      <a:pt x="197893" y="74383"/>
                      <a:pt x="217317" y="71940"/>
                    </a:cubicBezTo>
                    <a:cubicBezTo>
                      <a:pt x="250815" y="67753"/>
                      <a:pt x="284662" y="60658"/>
                      <a:pt x="322928" y="54610"/>
                    </a:cubicBezTo>
                    <a:cubicBezTo>
                      <a:pt x="515077" y="23554"/>
                      <a:pt x="710947" y="19483"/>
                      <a:pt x="905188" y="27393"/>
                    </a:cubicBezTo>
                    <a:cubicBezTo>
                      <a:pt x="1027084" y="32394"/>
                      <a:pt x="1151770" y="39489"/>
                      <a:pt x="1273433" y="27276"/>
                    </a:cubicBezTo>
                    <a:cubicBezTo>
                      <a:pt x="1337987" y="20763"/>
                      <a:pt x="1488495" y="-17853"/>
                      <a:pt x="1579800" y="9946"/>
                    </a:cubicBezTo>
                    <a:cubicBezTo>
                      <a:pt x="1613298" y="20181"/>
                      <a:pt x="1639003" y="39373"/>
                      <a:pt x="1649238" y="72522"/>
                    </a:cubicBezTo>
                    <a:cubicBezTo>
                      <a:pt x="1652495" y="83106"/>
                      <a:pt x="1654007" y="94156"/>
                      <a:pt x="1654007" y="105555"/>
                    </a:cubicBezTo>
                    <a:close/>
                  </a:path>
                </a:pathLst>
              </a:custGeom>
              <a:solidFill>
                <a:srgbClr val="C00000"/>
              </a:solidFill>
              <a:ln w="11614"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4" name="Freeform: Shape 243">
                <a:extLst>
                  <a:ext uri="{FF2B5EF4-FFF2-40B4-BE49-F238E27FC236}">
                    <a16:creationId xmlns:a16="http://schemas.microsoft.com/office/drawing/2014/main" id="{975A0834-62A8-E701-0D18-8DFB0BB1D1F4}"/>
                  </a:ext>
                </a:extLst>
              </p:cNvPr>
              <p:cNvSpPr/>
              <p:nvPr/>
            </p:nvSpPr>
            <p:spPr>
              <a:xfrm>
                <a:off x="741509" y="2892919"/>
                <a:ext cx="491381" cy="507693"/>
              </a:xfrm>
              <a:custGeom>
                <a:avLst/>
                <a:gdLst>
                  <a:gd name="connsiteX0" fmla="*/ 490729 w 491381"/>
                  <a:gd name="connsiteY0" fmla="*/ 3884 h 507693"/>
                  <a:gd name="connsiteX1" fmla="*/ 67933 w 491381"/>
                  <a:gd name="connsiteY1" fmla="*/ 284430 h 507693"/>
                  <a:gd name="connsiteX2" fmla="*/ 13615 w 491381"/>
                  <a:gd name="connsiteY2" fmla="*/ 503562 h 507693"/>
                  <a:gd name="connsiteX3" fmla="*/ 112713 w 491381"/>
                  <a:gd name="connsiteY3" fmla="*/ 356892 h 507693"/>
                  <a:gd name="connsiteX4" fmla="*/ 276365 w 491381"/>
                  <a:gd name="connsiteY4" fmla="*/ 171141 h 507693"/>
                  <a:gd name="connsiteX5" fmla="*/ 490729 w 491381"/>
                  <a:gd name="connsiteY5" fmla="*/ 3884 h 50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381" h="507693">
                    <a:moveTo>
                      <a:pt x="490729" y="3884"/>
                    </a:moveTo>
                    <a:cubicBezTo>
                      <a:pt x="507478" y="-22984"/>
                      <a:pt x="197738" y="91584"/>
                      <a:pt x="67933" y="284430"/>
                    </a:cubicBezTo>
                    <a:cubicBezTo>
                      <a:pt x="20478" y="354915"/>
                      <a:pt x="-22907" y="479137"/>
                      <a:pt x="13615" y="503562"/>
                    </a:cubicBezTo>
                    <a:cubicBezTo>
                      <a:pt x="55371" y="531477"/>
                      <a:pt x="77354" y="410745"/>
                      <a:pt x="112713" y="356892"/>
                    </a:cubicBezTo>
                    <a:cubicBezTo>
                      <a:pt x="165868" y="275822"/>
                      <a:pt x="228793" y="215107"/>
                      <a:pt x="276365" y="171141"/>
                    </a:cubicBezTo>
                    <a:cubicBezTo>
                      <a:pt x="345338" y="107053"/>
                      <a:pt x="469792" y="37615"/>
                      <a:pt x="490729" y="3884"/>
                    </a:cubicBezTo>
                    <a:close/>
                  </a:path>
                </a:pathLst>
              </a:custGeom>
              <a:solidFill>
                <a:srgbClr val="FFABB9"/>
              </a:solidFill>
              <a:ln w="11614"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6" name="Freeform: Shape 245">
                <a:extLst>
                  <a:ext uri="{FF2B5EF4-FFF2-40B4-BE49-F238E27FC236}">
                    <a16:creationId xmlns:a16="http://schemas.microsoft.com/office/drawing/2014/main" id="{52E3A68C-88E7-6C72-E59E-72E9D97C585A}"/>
                  </a:ext>
                </a:extLst>
              </p:cNvPr>
              <p:cNvSpPr/>
              <p:nvPr/>
            </p:nvSpPr>
            <p:spPr>
              <a:xfrm>
                <a:off x="2258458" y="2806867"/>
                <a:ext cx="320023" cy="210087"/>
              </a:xfrm>
              <a:custGeom>
                <a:avLst/>
                <a:gdLst>
                  <a:gd name="connsiteX0" fmla="*/ 1748 w 320023"/>
                  <a:gd name="connsiteY0" fmla="*/ 202875 h 210087"/>
                  <a:gd name="connsiteX1" fmla="*/ 39782 w 320023"/>
                  <a:gd name="connsiteY1" fmla="*/ 122503 h 210087"/>
                  <a:gd name="connsiteX2" fmla="*/ 285085 w 320023"/>
                  <a:gd name="connsiteY2" fmla="*/ 375 h 210087"/>
                  <a:gd name="connsiteX3" fmla="*/ 319979 w 320023"/>
                  <a:gd name="connsiteY3" fmla="*/ 16542 h 210087"/>
                  <a:gd name="connsiteX4" fmla="*/ 290087 w 320023"/>
                  <a:gd name="connsiteY4" fmla="*/ 40154 h 210087"/>
                  <a:gd name="connsiteX5" fmla="*/ 129924 w 320023"/>
                  <a:gd name="connsiteY5" fmla="*/ 136809 h 210087"/>
                  <a:gd name="connsiteX6" fmla="*/ 1748 w 320023"/>
                  <a:gd name="connsiteY6" fmla="*/ 202875 h 21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023" h="210087">
                    <a:moveTo>
                      <a:pt x="1748" y="202875"/>
                    </a:moveTo>
                    <a:cubicBezTo>
                      <a:pt x="-5579" y="183916"/>
                      <a:pt x="10704" y="149487"/>
                      <a:pt x="39782" y="122503"/>
                    </a:cubicBezTo>
                    <a:cubicBezTo>
                      <a:pt x="105150" y="61671"/>
                      <a:pt x="195641" y="10610"/>
                      <a:pt x="285085" y="375"/>
                    </a:cubicBezTo>
                    <a:cubicBezTo>
                      <a:pt x="299392" y="-1254"/>
                      <a:pt x="318932" y="2119"/>
                      <a:pt x="319979" y="16542"/>
                    </a:cubicBezTo>
                    <a:cubicBezTo>
                      <a:pt x="321026" y="30383"/>
                      <a:pt x="303579" y="36781"/>
                      <a:pt x="290087" y="40154"/>
                    </a:cubicBezTo>
                    <a:cubicBezTo>
                      <a:pt x="228092" y="55739"/>
                      <a:pt x="178659" y="97845"/>
                      <a:pt x="129924" y="136809"/>
                    </a:cubicBezTo>
                    <a:cubicBezTo>
                      <a:pt x="118642" y="145882"/>
                      <a:pt x="14543" y="235791"/>
                      <a:pt x="1748" y="202875"/>
                    </a:cubicBezTo>
                    <a:close/>
                  </a:path>
                </a:pathLst>
              </a:custGeom>
              <a:solidFill>
                <a:srgbClr val="FFABB9"/>
              </a:solidFill>
              <a:ln w="11614"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7" name="Freeform: Shape 246">
                <a:extLst>
                  <a:ext uri="{FF2B5EF4-FFF2-40B4-BE49-F238E27FC236}">
                    <a16:creationId xmlns:a16="http://schemas.microsoft.com/office/drawing/2014/main" id="{8C2515A6-5E53-B8AE-261D-7DA7503C6847}"/>
                  </a:ext>
                </a:extLst>
              </p:cNvPr>
              <p:cNvSpPr/>
              <p:nvPr/>
            </p:nvSpPr>
            <p:spPr>
              <a:xfrm>
                <a:off x="1939649" y="2770022"/>
                <a:ext cx="1646634" cy="1312818"/>
              </a:xfrm>
              <a:custGeom>
                <a:avLst/>
                <a:gdLst>
                  <a:gd name="connsiteX0" fmla="*/ 1646634 w 1646634"/>
                  <a:gd name="connsiteY0" fmla="*/ 0 h 1312818"/>
                  <a:gd name="connsiteX1" fmla="*/ 1317354 w 1646634"/>
                  <a:gd name="connsiteY1" fmla="*/ 391973 h 1312818"/>
                  <a:gd name="connsiteX2" fmla="*/ 1032040 w 1646634"/>
                  <a:gd name="connsiteY2" fmla="*/ 609245 h 1312818"/>
                  <a:gd name="connsiteX3" fmla="*/ 767429 w 1646634"/>
                  <a:gd name="connsiteY3" fmla="*/ 951785 h 1312818"/>
                  <a:gd name="connsiteX4" fmla="*/ 436288 w 1646634"/>
                  <a:gd name="connsiteY4" fmla="*/ 1176384 h 1312818"/>
                  <a:gd name="connsiteX5" fmla="*/ 238557 w 1646634"/>
                  <a:gd name="connsiteY5" fmla="*/ 1237448 h 1312818"/>
                  <a:gd name="connsiteX6" fmla="*/ 138295 w 1646634"/>
                  <a:gd name="connsiteY6" fmla="*/ 1263618 h 1312818"/>
                  <a:gd name="connsiteX7" fmla="*/ 120732 w 1646634"/>
                  <a:gd name="connsiteY7" fmla="*/ 1275948 h 1312818"/>
                  <a:gd name="connsiteX8" fmla="*/ 89561 w 1646634"/>
                  <a:gd name="connsiteY8" fmla="*/ 1311655 h 1312818"/>
                  <a:gd name="connsiteX9" fmla="*/ 89561 w 1646634"/>
                  <a:gd name="connsiteY9" fmla="*/ 1311655 h 1312818"/>
                  <a:gd name="connsiteX10" fmla="*/ 88746 w 1646634"/>
                  <a:gd name="connsiteY10" fmla="*/ 1312819 h 1312818"/>
                  <a:gd name="connsiteX11" fmla="*/ 89212 w 1646634"/>
                  <a:gd name="connsiteY11" fmla="*/ 1310143 h 1312818"/>
                  <a:gd name="connsiteX12" fmla="*/ 90491 w 1646634"/>
                  <a:gd name="connsiteY12" fmla="*/ 1301420 h 1312818"/>
                  <a:gd name="connsiteX13" fmla="*/ 93282 w 1646634"/>
                  <a:gd name="connsiteY13" fmla="*/ 1274668 h 1312818"/>
                  <a:gd name="connsiteX14" fmla="*/ 94097 w 1646634"/>
                  <a:gd name="connsiteY14" fmla="*/ 1260478 h 1312818"/>
                  <a:gd name="connsiteX15" fmla="*/ 86536 w 1646634"/>
                  <a:gd name="connsiteY15" fmla="*/ 1162194 h 1312818"/>
                  <a:gd name="connsiteX16" fmla="*/ 78976 w 1646634"/>
                  <a:gd name="connsiteY16" fmla="*/ 1124858 h 1312818"/>
                  <a:gd name="connsiteX17" fmla="*/ 74905 w 1646634"/>
                  <a:gd name="connsiteY17" fmla="*/ 1106829 h 1312818"/>
                  <a:gd name="connsiteX18" fmla="*/ 0 w 1646634"/>
                  <a:gd name="connsiteY18" fmla="*/ 672053 h 1312818"/>
                  <a:gd name="connsiteX19" fmla="*/ 403255 w 1646634"/>
                  <a:gd name="connsiteY19" fmla="*/ 961904 h 1312818"/>
                  <a:gd name="connsiteX20" fmla="*/ 1225235 w 1646634"/>
                  <a:gd name="connsiteY20" fmla="*/ 333817 h 1312818"/>
                  <a:gd name="connsiteX21" fmla="*/ 1646634 w 1646634"/>
                  <a:gd name="connsiteY21" fmla="*/ 0 h 131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46634" h="1312818">
                    <a:moveTo>
                      <a:pt x="1646634" y="0"/>
                    </a:moveTo>
                    <a:cubicBezTo>
                      <a:pt x="1638609" y="140040"/>
                      <a:pt x="1402146" y="325791"/>
                      <a:pt x="1317354" y="391973"/>
                    </a:cubicBezTo>
                    <a:cubicBezTo>
                      <a:pt x="1222210" y="466297"/>
                      <a:pt x="1116948" y="523988"/>
                      <a:pt x="1032040" y="609245"/>
                    </a:cubicBezTo>
                    <a:cubicBezTo>
                      <a:pt x="929103" y="712646"/>
                      <a:pt x="862922" y="845010"/>
                      <a:pt x="767429" y="951785"/>
                    </a:cubicBezTo>
                    <a:cubicBezTo>
                      <a:pt x="678218" y="1051465"/>
                      <a:pt x="555508" y="1119158"/>
                      <a:pt x="436288" y="1176384"/>
                    </a:cubicBezTo>
                    <a:cubicBezTo>
                      <a:pt x="359638" y="1213255"/>
                      <a:pt x="319278" y="1233843"/>
                      <a:pt x="238557" y="1237448"/>
                    </a:cubicBezTo>
                    <a:cubicBezTo>
                      <a:pt x="193660" y="1239425"/>
                      <a:pt x="161790" y="1249545"/>
                      <a:pt x="138295" y="1263618"/>
                    </a:cubicBezTo>
                    <a:cubicBezTo>
                      <a:pt x="131782" y="1267340"/>
                      <a:pt x="125966" y="1271528"/>
                      <a:pt x="120732" y="1275948"/>
                    </a:cubicBezTo>
                    <a:cubicBezTo>
                      <a:pt x="107356" y="1286881"/>
                      <a:pt x="97470" y="1299326"/>
                      <a:pt x="89561" y="1311655"/>
                    </a:cubicBezTo>
                    <a:lnTo>
                      <a:pt x="89561" y="1311655"/>
                    </a:lnTo>
                    <a:cubicBezTo>
                      <a:pt x="89212" y="1312121"/>
                      <a:pt x="88979" y="1312470"/>
                      <a:pt x="88746" y="1312819"/>
                    </a:cubicBezTo>
                    <a:cubicBezTo>
                      <a:pt x="88863" y="1311888"/>
                      <a:pt x="88979" y="1310958"/>
                      <a:pt x="89212" y="1310143"/>
                    </a:cubicBezTo>
                    <a:cubicBezTo>
                      <a:pt x="89677" y="1307236"/>
                      <a:pt x="90026" y="1304328"/>
                      <a:pt x="90491" y="1301420"/>
                    </a:cubicBezTo>
                    <a:cubicBezTo>
                      <a:pt x="91770" y="1292348"/>
                      <a:pt x="92701" y="1283275"/>
                      <a:pt x="93282" y="1274668"/>
                    </a:cubicBezTo>
                    <a:cubicBezTo>
                      <a:pt x="93631" y="1269783"/>
                      <a:pt x="93980" y="1265014"/>
                      <a:pt x="94097" y="1260478"/>
                    </a:cubicBezTo>
                    <a:cubicBezTo>
                      <a:pt x="95492" y="1224654"/>
                      <a:pt x="91887" y="1192668"/>
                      <a:pt x="86536" y="1162194"/>
                    </a:cubicBezTo>
                    <a:cubicBezTo>
                      <a:pt x="84210" y="1149516"/>
                      <a:pt x="81651" y="1137187"/>
                      <a:pt x="78976" y="1124858"/>
                    </a:cubicBezTo>
                    <a:cubicBezTo>
                      <a:pt x="77580" y="1118809"/>
                      <a:pt x="76301" y="1112761"/>
                      <a:pt x="74905" y="1106829"/>
                    </a:cubicBezTo>
                    <a:cubicBezTo>
                      <a:pt x="48968" y="991680"/>
                      <a:pt x="15702" y="786040"/>
                      <a:pt x="0" y="672053"/>
                    </a:cubicBezTo>
                    <a:cubicBezTo>
                      <a:pt x="37220" y="730907"/>
                      <a:pt x="140854" y="1055884"/>
                      <a:pt x="403255" y="961904"/>
                    </a:cubicBezTo>
                    <a:cubicBezTo>
                      <a:pt x="677287" y="863736"/>
                      <a:pt x="770918" y="529920"/>
                      <a:pt x="1225235" y="333817"/>
                    </a:cubicBezTo>
                    <a:cubicBezTo>
                      <a:pt x="1447275" y="237859"/>
                      <a:pt x="1536952" y="92468"/>
                      <a:pt x="1646634" y="0"/>
                    </a:cubicBezTo>
                    <a:close/>
                  </a:path>
                </a:pathLst>
              </a:custGeom>
              <a:solidFill>
                <a:srgbClr val="960000"/>
              </a:solidFill>
              <a:ln w="11614"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 name="Freeform: Shape 247">
                <a:extLst>
                  <a:ext uri="{FF2B5EF4-FFF2-40B4-BE49-F238E27FC236}">
                    <a16:creationId xmlns:a16="http://schemas.microsoft.com/office/drawing/2014/main" id="{66102E31-C8B3-0D82-16A0-221C01A54F95}"/>
                  </a:ext>
                </a:extLst>
              </p:cNvPr>
              <p:cNvSpPr/>
              <p:nvPr/>
            </p:nvSpPr>
            <p:spPr>
              <a:xfrm>
                <a:off x="1891701" y="2713410"/>
                <a:ext cx="293948" cy="1368151"/>
              </a:xfrm>
              <a:custGeom>
                <a:avLst/>
                <a:gdLst>
                  <a:gd name="connsiteX0" fmla="*/ 177520 w 293948"/>
                  <a:gd name="connsiteY0" fmla="*/ 1273008 h 1368151"/>
                  <a:gd name="connsiteX1" fmla="*/ 186244 w 293948"/>
                  <a:gd name="connsiteY1" fmla="*/ 1320231 h 1368151"/>
                  <a:gd name="connsiteX2" fmla="*/ 170890 w 293948"/>
                  <a:gd name="connsiteY2" fmla="*/ 1338957 h 1368151"/>
                  <a:gd name="connsiteX3" fmla="*/ 137392 w 293948"/>
                  <a:gd name="connsiteY3" fmla="*/ 1368152 h 1368151"/>
                  <a:gd name="connsiteX4" fmla="*/ 136927 w 293948"/>
                  <a:gd name="connsiteY4" fmla="*/ 1366640 h 1368151"/>
                  <a:gd name="connsiteX5" fmla="*/ 71909 w 293948"/>
                  <a:gd name="connsiteY5" fmla="*/ 1096795 h 1368151"/>
                  <a:gd name="connsiteX6" fmla="*/ 28640 w 293948"/>
                  <a:gd name="connsiteY6" fmla="*/ 906973 h 1368151"/>
                  <a:gd name="connsiteX7" fmla="*/ 725 w 293948"/>
                  <a:gd name="connsiteY7" fmla="*/ 669696 h 1368151"/>
                  <a:gd name="connsiteX8" fmla="*/ 39923 w 293948"/>
                  <a:gd name="connsiteY8" fmla="*/ 314361 h 1368151"/>
                  <a:gd name="connsiteX9" fmla="*/ 89006 w 293948"/>
                  <a:gd name="connsiteY9" fmla="*/ 2295 h 1368151"/>
                  <a:gd name="connsiteX10" fmla="*/ 195316 w 293948"/>
                  <a:gd name="connsiteY10" fmla="*/ 9622 h 1368151"/>
                  <a:gd name="connsiteX11" fmla="*/ 293949 w 293948"/>
                  <a:gd name="connsiteY11" fmla="*/ 10669 h 1368151"/>
                  <a:gd name="connsiteX12" fmla="*/ 133671 w 293948"/>
                  <a:gd name="connsiteY12" fmla="*/ 340531 h 1368151"/>
                  <a:gd name="connsiteX13" fmla="*/ 93310 w 293948"/>
                  <a:gd name="connsiteY13" fmla="*/ 808573 h 1368151"/>
                  <a:gd name="connsiteX14" fmla="*/ 104244 w 293948"/>
                  <a:gd name="connsiteY14" fmla="*/ 893481 h 1368151"/>
                  <a:gd name="connsiteX15" fmla="*/ 139835 w 293948"/>
                  <a:gd name="connsiteY15" fmla="*/ 1081325 h 1368151"/>
                  <a:gd name="connsiteX16" fmla="*/ 159143 w 293948"/>
                  <a:gd name="connsiteY16" fmla="*/ 1178097 h 1368151"/>
                  <a:gd name="connsiteX17" fmla="*/ 177520 w 293948"/>
                  <a:gd name="connsiteY17" fmla="*/ 1273008 h 1368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3948" h="1368151">
                    <a:moveTo>
                      <a:pt x="177520" y="1273008"/>
                    </a:moveTo>
                    <a:cubicBezTo>
                      <a:pt x="179498" y="1283244"/>
                      <a:pt x="190315" y="1311275"/>
                      <a:pt x="186244" y="1320231"/>
                    </a:cubicBezTo>
                    <a:cubicBezTo>
                      <a:pt x="184150" y="1324884"/>
                      <a:pt x="180893" y="1333607"/>
                      <a:pt x="170890" y="1338957"/>
                    </a:cubicBezTo>
                    <a:cubicBezTo>
                      <a:pt x="148559" y="1351170"/>
                      <a:pt x="144720" y="1366756"/>
                      <a:pt x="137392" y="1368152"/>
                    </a:cubicBezTo>
                    <a:cubicBezTo>
                      <a:pt x="137276" y="1367687"/>
                      <a:pt x="137044" y="1367221"/>
                      <a:pt x="136927" y="1366640"/>
                    </a:cubicBezTo>
                    <a:cubicBezTo>
                      <a:pt x="113083" y="1277195"/>
                      <a:pt x="93892" y="1186588"/>
                      <a:pt x="71909" y="1096795"/>
                    </a:cubicBezTo>
                    <a:cubicBezTo>
                      <a:pt x="56555" y="1034102"/>
                      <a:pt x="41435" y="971061"/>
                      <a:pt x="28640" y="906973"/>
                    </a:cubicBezTo>
                    <a:cubicBezTo>
                      <a:pt x="12938" y="827531"/>
                      <a:pt x="3168" y="748555"/>
                      <a:pt x="725" y="669696"/>
                    </a:cubicBezTo>
                    <a:cubicBezTo>
                      <a:pt x="-3229" y="551057"/>
                      <a:pt x="8867" y="432651"/>
                      <a:pt x="39923" y="314361"/>
                    </a:cubicBezTo>
                    <a:cubicBezTo>
                      <a:pt x="67140" y="211308"/>
                      <a:pt x="62255" y="59637"/>
                      <a:pt x="89006" y="2295"/>
                    </a:cubicBezTo>
                    <a:cubicBezTo>
                      <a:pt x="94706" y="-5382"/>
                      <a:pt x="176822" y="8576"/>
                      <a:pt x="195316" y="9622"/>
                    </a:cubicBezTo>
                    <a:cubicBezTo>
                      <a:pt x="228232" y="11251"/>
                      <a:pt x="290227" y="5668"/>
                      <a:pt x="293949" y="10669"/>
                    </a:cubicBezTo>
                    <a:cubicBezTo>
                      <a:pt x="235211" y="100462"/>
                      <a:pt x="166703" y="230383"/>
                      <a:pt x="133671" y="340531"/>
                    </a:cubicBezTo>
                    <a:cubicBezTo>
                      <a:pt x="87495" y="494994"/>
                      <a:pt x="77375" y="650737"/>
                      <a:pt x="93310" y="808573"/>
                    </a:cubicBezTo>
                    <a:cubicBezTo>
                      <a:pt x="96102" y="836720"/>
                      <a:pt x="99824" y="865100"/>
                      <a:pt x="104244" y="893481"/>
                    </a:cubicBezTo>
                    <a:cubicBezTo>
                      <a:pt x="114246" y="955940"/>
                      <a:pt x="126808" y="1018517"/>
                      <a:pt x="139835" y="1081325"/>
                    </a:cubicBezTo>
                    <a:cubicBezTo>
                      <a:pt x="146465" y="1113544"/>
                      <a:pt x="152978" y="1145762"/>
                      <a:pt x="159143" y="1178097"/>
                    </a:cubicBezTo>
                    <a:cubicBezTo>
                      <a:pt x="165540" y="1209734"/>
                      <a:pt x="171588" y="1241371"/>
                      <a:pt x="177520" y="1273008"/>
                    </a:cubicBezTo>
                    <a:close/>
                  </a:path>
                </a:pathLst>
              </a:custGeom>
              <a:solidFill>
                <a:srgbClr val="FFBE53"/>
              </a:solidFill>
              <a:ln w="11614"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9" name="Freeform: Shape 248">
                <a:extLst>
                  <a:ext uri="{FF2B5EF4-FFF2-40B4-BE49-F238E27FC236}">
                    <a16:creationId xmlns:a16="http://schemas.microsoft.com/office/drawing/2014/main" id="{8C4527D0-AF4D-89DA-18BB-A01AE6CE4F0F}"/>
                  </a:ext>
                </a:extLst>
              </p:cNvPr>
              <p:cNvSpPr/>
              <p:nvPr/>
            </p:nvSpPr>
            <p:spPr>
              <a:xfrm>
                <a:off x="1892427" y="3382989"/>
                <a:ext cx="186425" cy="698456"/>
              </a:xfrm>
              <a:custGeom>
                <a:avLst/>
                <a:gdLst>
                  <a:gd name="connsiteX0" fmla="*/ 185518 w 186425"/>
                  <a:gd name="connsiteY0" fmla="*/ 650536 h 698456"/>
                  <a:gd name="connsiteX1" fmla="*/ 170165 w 186425"/>
                  <a:gd name="connsiteY1" fmla="*/ 669262 h 698456"/>
                  <a:gd name="connsiteX2" fmla="*/ 136667 w 186425"/>
                  <a:gd name="connsiteY2" fmla="*/ 698456 h 698456"/>
                  <a:gd name="connsiteX3" fmla="*/ 136202 w 186425"/>
                  <a:gd name="connsiteY3" fmla="*/ 696944 h 698456"/>
                  <a:gd name="connsiteX4" fmla="*/ 71183 w 186425"/>
                  <a:gd name="connsiteY4" fmla="*/ 427099 h 698456"/>
                  <a:gd name="connsiteX5" fmla="*/ 27915 w 186425"/>
                  <a:gd name="connsiteY5" fmla="*/ 237277 h 698456"/>
                  <a:gd name="connsiteX6" fmla="*/ 0 w 186425"/>
                  <a:gd name="connsiteY6" fmla="*/ 0 h 698456"/>
                  <a:gd name="connsiteX7" fmla="*/ 93980 w 186425"/>
                  <a:gd name="connsiteY7" fmla="*/ 152020 h 698456"/>
                  <a:gd name="connsiteX8" fmla="*/ 103518 w 186425"/>
                  <a:gd name="connsiteY8" fmla="*/ 223669 h 698456"/>
                  <a:gd name="connsiteX9" fmla="*/ 139110 w 186425"/>
                  <a:gd name="connsiteY9" fmla="*/ 411513 h 698456"/>
                  <a:gd name="connsiteX10" fmla="*/ 158418 w 186425"/>
                  <a:gd name="connsiteY10" fmla="*/ 508285 h 698456"/>
                  <a:gd name="connsiteX11" fmla="*/ 176562 w 186425"/>
                  <a:gd name="connsiteY11" fmla="*/ 603080 h 698456"/>
                  <a:gd name="connsiteX12" fmla="*/ 185518 w 186425"/>
                  <a:gd name="connsiteY12" fmla="*/ 650536 h 69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425" h="698456">
                    <a:moveTo>
                      <a:pt x="185518" y="650536"/>
                    </a:moveTo>
                    <a:cubicBezTo>
                      <a:pt x="183425" y="655188"/>
                      <a:pt x="180168" y="663911"/>
                      <a:pt x="170165" y="669262"/>
                    </a:cubicBezTo>
                    <a:cubicBezTo>
                      <a:pt x="147833" y="681475"/>
                      <a:pt x="143995" y="697061"/>
                      <a:pt x="136667" y="698456"/>
                    </a:cubicBezTo>
                    <a:cubicBezTo>
                      <a:pt x="136551" y="697991"/>
                      <a:pt x="136318" y="697526"/>
                      <a:pt x="136202" y="696944"/>
                    </a:cubicBezTo>
                    <a:cubicBezTo>
                      <a:pt x="112358" y="607500"/>
                      <a:pt x="93166" y="516893"/>
                      <a:pt x="71183" y="427099"/>
                    </a:cubicBezTo>
                    <a:cubicBezTo>
                      <a:pt x="55830" y="364407"/>
                      <a:pt x="40709" y="301366"/>
                      <a:pt x="27915" y="237277"/>
                    </a:cubicBezTo>
                    <a:cubicBezTo>
                      <a:pt x="12213" y="157836"/>
                      <a:pt x="2443" y="78860"/>
                      <a:pt x="0" y="0"/>
                    </a:cubicBezTo>
                    <a:cubicBezTo>
                      <a:pt x="18028" y="41175"/>
                      <a:pt x="49200" y="108520"/>
                      <a:pt x="93980" y="152020"/>
                    </a:cubicBezTo>
                    <a:cubicBezTo>
                      <a:pt x="96772" y="180284"/>
                      <a:pt x="99098" y="195289"/>
                      <a:pt x="103518" y="223669"/>
                    </a:cubicBezTo>
                    <a:cubicBezTo>
                      <a:pt x="113521" y="286129"/>
                      <a:pt x="126083" y="348705"/>
                      <a:pt x="139110" y="411513"/>
                    </a:cubicBezTo>
                    <a:cubicBezTo>
                      <a:pt x="145739" y="443732"/>
                      <a:pt x="152253" y="475951"/>
                      <a:pt x="158418" y="508285"/>
                    </a:cubicBezTo>
                    <a:cubicBezTo>
                      <a:pt x="164582" y="539922"/>
                      <a:pt x="170630" y="571443"/>
                      <a:pt x="176562" y="603080"/>
                    </a:cubicBezTo>
                    <a:cubicBezTo>
                      <a:pt x="178772" y="613665"/>
                      <a:pt x="189589" y="641696"/>
                      <a:pt x="185518" y="650536"/>
                    </a:cubicBezTo>
                    <a:close/>
                  </a:path>
                </a:pathLst>
              </a:custGeom>
              <a:solidFill>
                <a:srgbClr val="FFA91C"/>
              </a:solidFill>
              <a:ln w="11614"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50" name="Freeform: Shape 249">
              <a:extLst>
                <a:ext uri="{FF2B5EF4-FFF2-40B4-BE49-F238E27FC236}">
                  <a16:creationId xmlns:a16="http://schemas.microsoft.com/office/drawing/2014/main" id="{0F7F5A0F-D6EE-D282-5D20-B0EDAC714C67}"/>
                </a:ext>
              </a:extLst>
            </p:cNvPr>
            <p:cNvSpPr/>
            <p:nvPr/>
          </p:nvSpPr>
          <p:spPr bwMode="auto">
            <a:xfrm>
              <a:off x="502920" y="3436620"/>
              <a:ext cx="1423043" cy="192174"/>
            </a:xfrm>
            <a:custGeom>
              <a:avLst/>
              <a:gdLst>
                <a:gd name="connsiteX0" fmla="*/ 0 w 1607820"/>
                <a:gd name="connsiteY0" fmla="*/ 152400 h 152400"/>
                <a:gd name="connsiteX1" fmla="*/ 1607820 w 1607820"/>
                <a:gd name="connsiteY1" fmla="*/ 0 h 152400"/>
                <a:gd name="connsiteX0" fmla="*/ 0 w 1607820"/>
                <a:gd name="connsiteY0" fmla="*/ 152400 h 177588"/>
                <a:gd name="connsiteX1" fmla="*/ 1607820 w 1607820"/>
                <a:gd name="connsiteY1" fmla="*/ 0 h 177588"/>
                <a:gd name="connsiteX0" fmla="*/ 0 w 1607820"/>
                <a:gd name="connsiteY0" fmla="*/ 152400 h 192174"/>
                <a:gd name="connsiteX1" fmla="*/ 1607820 w 1607820"/>
                <a:gd name="connsiteY1" fmla="*/ 0 h 192174"/>
              </a:gdLst>
              <a:ahLst/>
              <a:cxnLst>
                <a:cxn ang="0">
                  <a:pos x="connsiteX0" y="connsiteY0"/>
                </a:cxn>
                <a:cxn ang="0">
                  <a:pos x="connsiteX1" y="connsiteY1"/>
                </a:cxn>
              </a:cxnLst>
              <a:rect l="l" t="t" r="r" b="b"/>
              <a:pathLst>
                <a:path w="1607820" h="192174">
                  <a:moveTo>
                    <a:pt x="0" y="152400"/>
                  </a:moveTo>
                  <a:cubicBezTo>
                    <a:pt x="711200" y="246380"/>
                    <a:pt x="1186180" y="165100"/>
                    <a:pt x="1607820" y="0"/>
                  </a:cubicBezTo>
                </a:path>
              </a:pathLst>
            </a:custGeom>
            <a:noFill/>
            <a:ln w="28575">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1" name="Freeform: Shape 250">
              <a:extLst>
                <a:ext uri="{FF2B5EF4-FFF2-40B4-BE49-F238E27FC236}">
                  <a16:creationId xmlns:a16="http://schemas.microsoft.com/office/drawing/2014/main" id="{9B385491-76CA-3E83-F63F-B8C40D7C1163}"/>
                </a:ext>
              </a:extLst>
            </p:cNvPr>
            <p:cNvSpPr/>
            <p:nvPr/>
          </p:nvSpPr>
          <p:spPr bwMode="auto">
            <a:xfrm rot="6144830">
              <a:off x="-8663" y="3423775"/>
              <a:ext cx="2011644" cy="325817"/>
            </a:xfrm>
            <a:custGeom>
              <a:avLst/>
              <a:gdLst>
                <a:gd name="connsiteX0" fmla="*/ 0 w 1607820"/>
                <a:gd name="connsiteY0" fmla="*/ 152400 h 152400"/>
                <a:gd name="connsiteX1" fmla="*/ 1607820 w 1607820"/>
                <a:gd name="connsiteY1" fmla="*/ 0 h 152400"/>
                <a:gd name="connsiteX0" fmla="*/ 0 w 1607820"/>
                <a:gd name="connsiteY0" fmla="*/ 152400 h 177588"/>
                <a:gd name="connsiteX1" fmla="*/ 1607820 w 1607820"/>
                <a:gd name="connsiteY1" fmla="*/ 0 h 177588"/>
                <a:gd name="connsiteX0" fmla="*/ 0 w 1607820"/>
                <a:gd name="connsiteY0" fmla="*/ 152400 h 192174"/>
                <a:gd name="connsiteX1" fmla="*/ 1607820 w 1607820"/>
                <a:gd name="connsiteY1" fmla="*/ 0 h 192174"/>
                <a:gd name="connsiteX0" fmla="*/ 0 w 2011644"/>
                <a:gd name="connsiteY0" fmla="*/ 0 h 108911"/>
                <a:gd name="connsiteX1" fmla="*/ 2011644 w 2011644"/>
                <a:gd name="connsiteY1" fmla="*/ 16191 h 108911"/>
                <a:gd name="connsiteX0" fmla="*/ 0 w 2011644"/>
                <a:gd name="connsiteY0" fmla="*/ 0 h 212279"/>
                <a:gd name="connsiteX1" fmla="*/ 2011644 w 2011644"/>
                <a:gd name="connsiteY1" fmla="*/ 16191 h 212279"/>
                <a:gd name="connsiteX0" fmla="*/ 0 w 2011644"/>
                <a:gd name="connsiteY0" fmla="*/ 0 h 325817"/>
                <a:gd name="connsiteX1" fmla="*/ 2011644 w 2011644"/>
                <a:gd name="connsiteY1" fmla="*/ 16191 h 325817"/>
              </a:gdLst>
              <a:ahLst/>
              <a:cxnLst>
                <a:cxn ang="0">
                  <a:pos x="connsiteX0" y="connsiteY0"/>
                </a:cxn>
                <a:cxn ang="0">
                  <a:pos x="connsiteX1" y="connsiteY1"/>
                </a:cxn>
              </a:cxnLst>
              <a:rect l="l" t="t" r="r" b="b"/>
              <a:pathLst>
                <a:path w="2011644" h="325817">
                  <a:moveTo>
                    <a:pt x="0" y="0"/>
                  </a:moveTo>
                  <a:cubicBezTo>
                    <a:pt x="281536" y="446036"/>
                    <a:pt x="1439106" y="417369"/>
                    <a:pt x="2011644" y="16191"/>
                  </a:cubicBezTo>
                </a:path>
              </a:pathLst>
            </a:custGeom>
            <a:noFill/>
            <a:ln w="28575">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2" name="Freeform: Shape 251">
              <a:extLst>
                <a:ext uri="{FF2B5EF4-FFF2-40B4-BE49-F238E27FC236}">
                  <a16:creationId xmlns:a16="http://schemas.microsoft.com/office/drawing/2014/main" id="{98AB1110-516F-936F-E38E-476D954FFA9E}"/>
                </a:ext>
              </a:extLst>
            </p:cNvPr>
            <p:cNvSpPr/>
            <p:nvPr/>
          </p:nvSpPr>
          <p:spPr bwMode="auto">
            <a:xfrm rot="6144830">
              <a:off x="781398" y="3284416"/>
              <a:ext cx="1682097" cy="389105"/>
            </a:xfrm>
            <a:custGeom>
              <a:avLst/>
              <a:gdLst>
                <a:gd name="connsiteX0" fmla="*/ 0 w 1607820"/>
                <a:gd name="connsiteY0" fmla="*/ 152400 h 152400"/>
                <a:gd name="connsiteX1" fmla="*/ 1607820 w 1607820"/>
                <a:gd name="connsiteY1" fmla="*/ 0 h 152400"/>
                <a:gd name="connsiteX0" fmla="*/ 0 w 1607820"/>
                <a:gd name="connsiteY0" fmla="*/ 152400 h 177588"/>
                <a:gd name="connsiteX1" fmla="*/ 1607820 w 1607820"/>
                <a:gd name="connsiteY1" fmla="*/ 0 h 177588"/>
                <a:gd name="connsiteX0" fmla="*/ 0 w 1607820"/>
                <a:gd name="connsiteY0" fmla="*/ 152400 h 192174"/>
                <a:gd name="connsiteX1" fmla="*/ 1607820 w 1607820"/>
                <a:gd name="connsiteY1" fmla="*/ 0 h 192174"/>
                <a:gd name="connsiteX0" fmla="*/ 0 w 2011644"/>
                <a:gd name="connsiteY0" fmla="*/ 0 h 108911"/>
                <a:gd name="connsiteX1" fmla="*/ 2011644 w 2011644"/>
                <a:gd name="connsiteY1" fmla="*/ 16191 h 108911"/>
                <a:gd name="connsiteX0" fmla="*/ 0 w 2011644"/>
                <a:gd name="connsiteY0" fmla="*/ 0 h 212279"/>
                <a:gd name="connsiteX1" fmla="*/ 2011644 w 2011644"/>
                <a:gd name="connsiteY1" fmla="*/ 16191 h 212279"/>
                <a:gd name="connsiteX0" fmla="*/ 0 w 2011644"/>
                <a:gd name="connsiteY0" fmla="*/ 0 h 325817"/>
                <a:gd name="connsiteX1" fmla="*/ 2011644 w 2011644"/>
                <a:gd name="connsiteY1" fmla="*/ 16191 h 325817"/>
                <a:gd name="connsiteX0" fmla="*/ 0 w 2082753"/>
                <a:gd name="connsiteY0" fmla="*/ 183708 h 427549"/>
                <a:gd name="connsiteX1" fmla="*/ 2082753 w 2082753"/>
                <a:gd name="connsiteY1" fmla="*/ 0 h 427549"/>
                <a:gd name="connsiteX0" fmla="*/ 0 w 2082753"/>
                <a:gd name="connsiteY0" fmla="*/ 183708 h 385337"/>
                <a:gd name="connsiteX1" fmla="*/ 2082753 w 2082753"/>
                <a:gd name="connsiteY1" fmla="*/ 0 h 385337"/>
                <a:gd name="connsiteX0" fmla="*/ 0 w 2082753"/>
                <a:gd name="connsiteY0" fmla="*/ 183708 h 324882"/>
                <a:gd name="connsiteX1" fmla="*/ 2082753 w 2082753"/>
                <a:gd name="connsiteY1" fmla="*/ 0 h 324882"/>
              </a:gdLst>
              <a:ahLst/>
              <a:cxnLst>
                <a:cxn ang="0">
                  <a:pos x="connsiteX0" y="connsiteY0"/>
                </a:cxn>
                <a:cxn ang="0">
                  <a:pos x="connsiteX1" y="connsiteY1"/>
                </a:cxn>
              </a:cxnLst>
              <a:rect l="l" t="t" r="r" b="b"/>
              <a:pathLst>
                <a:path w="2082753" h="324882">
                  <a:moveTo>
                    <a:pt x="0" y="183708"/>
                  </a:moveTo>
                  <a:cubicBezTo>
                    <a:pt x="476314" y="493688"/>
                    <a:pt x="1598651" y="229408"/>
                    <a:pt x="2082753" y="0"/>
                  </a:cubicBezTo>
                </a:path>
              </a:pathLst>
            </a:custGeom>
            <a:noFill/>
            <a:ln w="28575">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3" name="Freeform: Shape 252">
              <a:extLst>
                <a:ext uri="{FF2B5EF4-FFF2-40B4-BE49-F238E27FC236}">
                  <a16:creationId xmlns:a16="http://schemas.microsoft.com/office/drawing/2014/main" id="{CCD5B7C2-5F14-B16B-2F10-93CAA9ECDD1C}"/>
                </a:ext>
              </a:extLst>
            </p:cNvPr>
            <p:cNvSpPr/>
            <p:nvPr/>
          </p:nvSpPr>
          <p:spPr bwMode="auto">
            <a:xfrm>
              <a:off x="2021568" y="3344411"/>
              <a:ext cx="982629" cy="121188"/>
            </a:xfrm>
            <a:custGeom>
              <a:avLst/>
              <a:gdLst>
                <a:gd name="connsiteX0" fmla="*/ 0 w 1607820"/>
                <a:gd name="connsiteY0" fmla="*/ 152400 h 152400"/>
                <a:gd name="connsiteX1" fmla="*/ 1607820 w 1607820"/>
                <a:gd name="connsiteY1" fmla="*/ 0 h 152400"/>
                <a:gd name="connsiteX0" fmla="*/ 0 w 1607820"/>
                <a:gd name="connsiteY0" fmla="*/ 152400 h 177588"/>
                <a:gd name="connsiteX1" fmla="*/ 1607820 w 1607820"/>
                <a:gd name="connsiteY1" fmla="*/ 0 h 177588"/>
                <a:gd name="connsiteX0" fmla="*/ 0 w 1607820"/>
                <a:gd name="connsiteY0" fmla="*/ 152400 h 192174"/>
                <a:gd name="connsiteX1" fmla="*/ 1607820 w 1607820"/>
                <a:gd name="connsiteY1" fmla="*/ 0 h 192174"/>
                <a:gd name="connsiteX0" fmla="*/ 0 w 1583264"/>
                <a:gd name="connsiteY0" fmla="*/ 83820 h 142473"/>
                <a:gd name="connsiteX1" fmla="*/ 1583264 w 1583264"/>
                <a:gd name="connsiteY1" fmla="*/ 0 h 142473"/>
                <a:gd name="connsiteX0" fmla="*/ 0 w 1583264"/>
                <a:gd name="connsiteY0" fmla="*/ 83820 h 121188"/>
                <a:gd name="connsiteX1" fmla="*/ 1583264 w 1583264"/>
                <a:gd name="connsiteY1" fmla="*/ 0 h 121188"/>
              </a:gdLst>
              <a:ahLst/>
              <a:cxnLst>
                <a:cxn ang="0">
                  <a:pos x="connsiteX0" y="connsiteY0"/>
                </a:cxn>
                <a:cxn ang="0">
                  <a:pos x="connsiteX1" y="connsiteY1"/>
                </a:cxn>
              </a:cxnLst>
              <a:rect l="l" t="t" r="r" b="b"/>
              <a:pathLst>
                <a:path w="1583264" h="121188">
                  <a:moveTo>
                    <a:pt x="0" y="83820"/>
                  </a:moveTo>
                  <a:cubicBezTo>
                    <a:pt x="711200" y="177800"/>
                    <a:pt x="1186180" y="73660"/>
                    <a:pt x="1583264" y="0"/>
                  </a:cubicBezTo>
                </a:path>
              </a:pathLst>
            </a:custGeom>
            <a:noFill/>
            <a:ln w="28575">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56" name="Straight Arrow Connector 255">
              <a:extLst>
                <a:ext uri="{FF2B5EF4-FFF2-40B4-BE49-F238E27FC236}">
                  <a16:creationId xmlns:a16="http://schemas.microsoft.com/office/drawing/2014/main" id="{0DEAAA6B-3A31-2EAA-D831-96696BF6BAAC}"/>
                </a:ext>
              </a:extLst>
            </p:cNvPr>
            <p:cNvCxnSpPr/>
            <p:nvPr/>
          </p:nvCxnSpPr>
          <p:spPr bwMode="auto">
            <a:xfrm>
              <a:off x="2100622" y="2348295"/>
              <a:ext cx="0" cy="281271"/>
            </a:xfrm>
            <a:prstGeom prst="straightConnector1">
              <a:avLst/>
            </a:prstGeom>
            <a:noFill/>
            <a:ln w="28575" cap="flat" cmpd="sng" algn="ctr">
              <a:solidFill>
                <a:schemeClr val="bg1"/>
              </a:solidFill>
              <a:prstDash val="solid"/>
              <a:round/>
              <a:headEnd type="none" w="med" len="med"/>
              <a:tailEnd type="triangle"/>
            </a:ln>
            <a:effectLst/>
          </p:spPr>
        </p:cxnSp>
        <p:sp>
          <p:nvSpPr>
            <p:cNvPr id="257" name="Oval 256">
              <a:extLst>
                <a:ext uri="{FF2B5EF4-FFF2-40B4-BE49-F238E27FC236}">
                  <a16:creationId xmlns:a16="http://schemas.microsoft.com/office/drawing/2014/main" id="{50E0A7A3-FA85-3B6E-4CC9-B68A7AF8A0F1}"/>
                </a:ext>
              </a:extLst>
            </p:cNvPr>
            <p:cNvSpPr/>
            <p:nvPr/>
          </p:nvSpPr>
          <p:spPr bwMode="auto">
            <a:xfrm>
              <a:off x="1940674" y="2034557"/>
              <a:ext cx="307181" cy="307181"/>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a:t>
              </a:r>
            </a:p>
          </p:txBody>
        </p:sp>
        <p:sp>
          <p:nvSpPr>
            <p:cNvPr id="258" name="Oval 257">
              <a:extLst>
                <a:ext uri="{FF2B5EF4-FFF2-40B4-BE49-F238E27FC236}">
                  <a16:creationId xmlns:a16="http://schemas.microsoft.com/office/drawing/2014/main" id="{4E3A55FC-C77A-C7B1-E37A-1D0B024AB995}"/>
                </a:ext>
              </a:extLst>
            </p:cNvPr>
            <p:cNvSpPr/>
            <p:nvPr/>
          </p:nvSpPr>
          <p:spPr bwMode="auto">
            <a:xfrm>
              <a:off x="2496028" y="2908284"/>
              <a:ext cx="307181" cy="307181"/>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t>
              </a:r>
            </a:p>
          </p:txBody>
        </p:sp>
        <p:sp>
          <p:nvSpPr>
            <p:cNvPr id="259" name="Oval 258">
              <a:extLst>
                <a:ext uri="{FF2B5EF4-FFF2-40B4-BE49-F238E27FC236}">
                  <a16:creationId xmlns:a16="http://schemas.microsoft.com/office/drawing/2014/main" id="{333FA063-A656-DD91-CAAC-8F20248A5637}"/>
                </a:ext>
              </a:extLst>
            </p:cNvPr>
            <p:cNvSpPr/>
            <p:nvPr/>
          </p:nvSpPr>
          <p:spPr bwMode="auto">
            <a:xfrm>
              <a:off x="2214556" y="3525942"/>
              <a:ext cx="307181" cy="307181"/>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
              </a:r>
            </a:p>
          </p:txBody>
        </p:sp>
        <p:sp>
          <p:nvSpPr>
            <p:cNvPr id="260" name="Oval 259">
              <a:extLst>
                <a:ext uri="{FF2B5EF4-FFF2-40B4-BE49-F238E27FC236}">
                  <a16:creationId xmlns:a16="http://schemas.microsoft.com/office/drawing/2014/main" id="{258AFBD0-C85A-687D-1AFE-FAF8AB30778D}"/>
                </a:ext>
              </a:extLst>
            </p:cNvPr>
            <p:cNvSpPr/>
            <p:nvPr/>
          </p:nvSpPr>
          <p:spPr bwMode="auto">
            <a:xfrm>
              <a:off x="1556508" y="3020581"/>
              <a:ext cx="307181" cy="307181"/>
            </a:xfrm>
            <a:prstGeom prst="ellipse">
              <a:avLst/>
            </a:prstGeom>
            <a:solidFill>
              <a:schemeClr val="accent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D1</a:t>
              </a:r>
            </a:p>
          </p:txBody>
        </p:sp>
        <p:sp>
          <p:nvSpPr>
            <p:cNvPr id="261" name="Oval 260">
              <a:extLst>
                <a:ext uri="{FF2B5EF4-FFF2-40B4-BE49-F238E27FC236}">
                  <a16:creationId xmlns:a16="http://schemas.microsoft.com/office/drawing/2014/main" id="{C7E60110-0CD6-5B0E-D6C0-8DF52C74B3BC}"/>
                </a:ext>
              </a:extLst>
            </p:cNvPr>
            <p:cNvSpPr/>
            <p:nvPr/>
          </p:nvSpPr>
          <p:spPr bwMode="auto">
            <a:xfrm>
              <a:off x="1597730" y="3696637"/>
              <a:ext cx="307181" cy="307181"/>
            </a:xfrm>
            <a:prstGeom prst="ellipse">
              <a:avLst/>
            </a:prstGeom>
            <a:solidFill>
              <a:schemeClr val="accent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D2</a:t>
              </a:r>
            </a:p>
          </p:txBody>
        </p:sp>
        <p:sp>
          <p:nvSpPr>
            <p:cNvPr id="262" name="Oval 261">
              <a:extLst>
                <a:ext uri="{FF2B5EF4-FFF2-40B4-BE49-F238E27FC236}">
                  <a16:creationId xmlns:a16="http://schemas.microsoft.com/office/drawing/2014/main" id="{E69B4C33-0752-00A9-D4E7-F950BDE38508}"/>
                </a:ext>
              </a:extLst>
            </p:cNvPr>
            <p:cNvSpPr/>
            <p:nvPr/>
          </p:nvSpPr>
          <p:spPr bwMode="auto">
            <a:xfrm>
              <a:off x="1017499" y="3821282"/>
              <a:ext cx="307181" cy="307181"/>
            </a:xfrm>
            <a:prstGeom prst="ellipse">
              <a:avLst/>
            </a:prstGeom>
            <a:solidFill>
              <a:schemeClr val="accent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a:t>
              </a:r>
            </a:p>
          </p:txBody>
        </p:sp>
        <p:sp>
          <p:nvSpPr>
            <p:cNvPr id="263" name="Oval 262">
              <a:extLst>
                <a:ext uri="{FF2B5EF4-FFF2-40B4-BE49-F238E27FC236}">
                  <a16:creationId xmlns:a16="http://schemas.microsoft.com/office/drawing/2014/main" id="{08761CD5-88FC-A7C3-C0FC-64B3E1530281}"/>
                </a:ext>
              </a:extLst>
            </p:cNvPr>
            <p:cNvSpPr/>
            <p:nvPr/>
          </p:nvSpPr>
          <p:spPr bwMode="auto">
            <a:xfrm>
              <a:off x="475145" y="3932303"/>
              <a:ext cx="307181" cy="307181"/>
            </a:xfrm>
            <a:prstGeom prst="ellipse">
              <a:avLst/>
            </a:prstGeom>
            <a:solidFill>
              <a:schemeClr val="accent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t>
              </a:r>
            </a:p>
          </p:txBody>
        </p:sp>
        <p:sp>
          <p:nvSpPr>
            <p:cNvPr id="264" name="Oval 263">
              <a:extLst>
                <a:ext uri="{FF2B5EF4-FFF2-40B4-BE49-F238E27FC236}">
                  <a16:creationId xmlns:a16="http://schemas.microsoft.com/office/drawing/2014/main" id="{4A78CB03-A002-E1CA-84AD-27EC8BF4BD7B}"/>
                </a:ext>
              </a:extLst>
            </p:cNvPr>
            <p:cNvSpPr/>
            <p:nvPr/>
          </p:nvSpPr>
          <p:spPr bwMode="auto">
            <a:xfrm>
              <a:off x="1032653" y="3075801"/>
              <a:ext cx="307181" cy="307181"/>
            </a:xfrm>
            <a:prstGeom prst="ellipse">
              <a:avLst/>
            </a:prstGeom>
            <a:solidFill>
              <a:schemeClr val="accent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a:t>
              </a:r>
            </a:p>
          </p:txBody>
        </p:sp>
        <p:sp>
          <p:nvSpPr>
            <p:cNvPr id="265" name="Oval 264">
              <a:extLst>
                <a:ext uri="{FF2B5EF4-FFF2-40B4-BE49-F238E27FC236}">
                  <a16:creationId xmlns:a16="http://schemas.microsoft.com/office/drawing/2014/main" id="{1EF03004-B86E-365A-D3D1-AD196382B4CD}"/>
                </a:ext>
              </a:extLst>
            </p:cNvPr>
            <p:cNvSpPr/>
            <p:nvPr/>
          </p:nvSpPr>
          <p:spPr bwMode="auto">
            <a:xfrm>
              <a:off x="568622" y="3082112"/>
              <a:ext cx="307181" cy="307181"/>
            </a:xfrm>
            <a:prstGeom prst="ellipse">
              <a:avLst/>
            </a:prstGeom>
            <a:solidFill>
              <a:schemeClr val="accent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a:t>
              </a:r>
            </a:p>
          </p:txBody>
        </p:sp>
      </p:grpSp>
      <p:sp>
        <p:nvSpPr>
          <p:cNvPr id="3" name="TextBox 2">
            <a:extLst>
              <a:ext uri="{FF2B5EF4-FFF2-40B4-BE49-F238E27FC236}">
                <a16:creationId xmlns:a16="http://schemas.microsoft.com/office/drawing/2014/main" id="{7A1F56D4-EAAD-A8B8-EB80-E3A489E2D1E6}"/>
              </a:ext>
            </a:extLst>
          </p:cNvPr>
          <p:cNvSpPr txBox="1"/>
          <p:nvPr/>
        </p:nvSpPr>
        <p:spPr bwMode="auto">
          <a:xfrm>
            <a:off x="5544770" y="5744457"/>
            <a:ext cx="2786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Segment of the Liver</a:t>
            </a:r>
          </a:p>
        </p:txBody>
      </p:sp>
    </p:spTree>
    <p:extLst>
      <p:ext uri="{BB962C8B-B14F-4D97-AF65-F5344CB8AC3E}">
        <p14:creationId xmlns:p14="http://schemas.microsoft.com/office/powerpoint/2010/main" val="3789728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86FDB80-0141-7DEC-3E6A-E1E15B235797}"/>
              </a:ext>
            </a:extLst>
          </p:cNvPr>
          <p:cNvSpPr/>
          <p:nvPr/>
        </p:nvSpPr>
        <p:spPr bwMode="auto">
          <a:xfrm>
            <a:off x="4662935" y="2517543"/>
            <a:ext cx="3330309" cy="687926"/>
          </a:xfrm>
          <a:custGeom>
            <a:avLst/>
            <a:gdLst>
              <a:gd name="connsiteX0" fmla="*/ 0 w 3298914"/>
              <a:gd name="connsiteY0" fmla="*/ 0 h 318228"/>
              <a:gd name="connsiteX1" fmla="*/ 3298914 w 3298914"/>
              <a:gd name="connsiteY1" fmla="*/ 0 h 318228"/>
              <a:gd name="connsiteX2" fmla="*/ 3298914 w 3298914"/>
              <a:gd name="connsiteY2" fmla="*/ 318228 h 318228"/>
              <a:gd name="connsiteX3" fmla="*/ 0 w 3298914"/>
              <a:gd name="connsiteY3" fmla="*/ 318228 h 318228"/>
              <a:gd name="connsiteX4" fmla="*/ 0 w 3298914"/>
              <a:gd name="connsiteY4" fmla="*/ 0 h 318228"/>
              <a:gd name="connsiteX0" fmla="*/ 0 w 3330309"/>
              <a:gd name="connsiteY0" fmla="*/ 0 h 687127"/>
              <a:gd name="connsiteX1" fmla="*/ 3298914 w 3330309"/>
              <a:gd name="connsiteY1" fmla="*/ 0 h 687127"/>
              <a:gd name="connsiteX2" fmla="*/ 3330309 w 3330309"/>
              <a:gd name="connsiteY2" fmla="*/ 687127 h 687127"/>
              <a:gd name="connsiteX3" fmla="*/ 0 w 3330309"/>
              <a:gd name="connsiteY3" fmla="*/ 318228 h 687127"/>
              <a:gd name="connsiteX4" fmla="*/ 0 w 3330309"/>
              <a:gd name="connsiteY4" fmla="*/ 0 h 687127"/>
              <a:gd name="connsiteX0" fmla="*/ 0 w 3330309"/>
              <a:gd name="connsiteY0" fmla="*/ 0 h 687127"/>
              <a:gd name="connsiteX1" fmla="*/ 3322461 w 3330309"/>
              <a:gd name="connsiteY1" fmla="*/ 378711 h 687127"/>
              <a:gd name="connsiteX2" fmla="*/ 3330309 w 3330309"/>
              <a:gd name="connsiteY2" fmla="*/ 687127 h 687127"/>
              <a:gd name="connsiteX3" fmla="*/ 0 w 3330309"/>
              <a:gd name="connsiteY3" fmla="*/ 318228 h 687127"/>
              <a:gd name="connsiteX4" fmla="*/ 0 w 3330309"/>
              <a:gd name="connsiteY4" fmla="*/ 0 h 687127"/>
              <a:gd name="connsiteX0" fmla="*/ 0 w 3330309"/>
              <a:gd name="connsiteY0" fmla="*/ 0 h 687127"/>
              <a:gd name="connsiteX1" fmla="*/ 3322461 w 3330309"/>
              <a:gd name="connsiteY1" fmla="*/ 378711 h 687127"/>
              <a:gd name="connsiteX2" fmla="*/ 3330309 w 3330309"/>
              <a:gd name="connsiteY2" fmla="*/ 687127 h 687127"/>
              <a:gd name="connsiteX3" fmla="*/ 0 w 3330309"/>
              <a:gd name="connsiteY3" fmla="*/ 318228 h 687127"/>
              <a:gd name="connsiteX4" fmla="*/ 0 w 3330309"/>
              <a:gd name="connsiteY4" fmla="*/ 0 h 687127"/>
              <a:gd name="connsiteX0" fmla="*/ 0 w 3330309"/>
              <a:gd name="connsiteY0" fmla="*/ 0 h 687127"/>
              <a:gd name="connsiteX1" fmla="*/ 3322461 w 3330309"/>
              <a:gd name="connsiteY1" fmla="*/ 378711 h 687127"/>
              <a:gd name="connsiteX2" fmla="*/ 3330309 w 3330309"/>
              <a:gd name="connsiteY2" fmla="*/ 687127 h 687127"/>
              <a:gd name="connsiteX3" fmla="*/ 0 w 3330309"/>
              <a:gd name="connsiteY3" fmla="*/ 318228 h 687127"/>
              <a:gd name="connsiteX4" fmla="*/ 0 w 3330309"/>
              <a:gd name="connsiteY4" fmla="*/ 0 h 687127"/>
              <a:gd name="connsiteX0" fmla="*/ 0 w 3330309"/>
              <a:gd name="connsiteY0" fmla="*/ 0 h 687127"/>
              <a:gd name="connsiteX1" fmla="*/ 3322461 w 3330309"/>
              <a:gd name="connsiteY1" fmla="*/ 378711 h 687127"/>
              <a:gd name="connsiteX2" fmla="*/ 3330309 w 3330309"/>
              <a:gd name="connsiteY2" fmla="*/ 687127 h 687127"/>
              <a:gd name="connsiteX3" fmla="*/ 0 w 3330309"/>
              <a:gd name="connsiteY3" fmla="*/ 318228 h 687127"/>
              <a:gd name="connsiteX4" fmla="*/ 0 w 3330309"/>
              <a:gd name="connsiteY4" fmla="*/ 0 h 687127"/>
              <a:gd name="connsiteX0" fmla="*/ 0 w 3330309"/>
              <a:gd name="connsiteY0" fmla="*/ 0 h 687127"/>
              <a:gd name="connsiteX1" fmla="*/ 3322461 w 3330309"/>
              <a:gd name="connsiteY1" fmla="*/ 378711 h 687127"/>
              <a:gd name="connsiteX2" fmla="*/ 3330309 w 3330309"/>
              <a:gd name="connsiteY2" fmla="*/ 687127 h 687127"/>
              <a:gd name="connsiteX3" fmla="*/ 0 w 3330309"/>
              <a:gd name="connsiteY3" fmla="*/ 318228 h 687127"/>
              <a:gd name="connsiteX4" fmla="*/ 0 w 3330309"/>
              <a:gd name="connsiteY4" fmla="*/ 0 h 687127"/>
              <a:gd name="connsiteX0" fmla="*/ 0 w 3330309"/>
              <a:gd name="connsiteY0" fmla="*/ 0 h 688223"/>
              <a:gd name="connsiteX1" fmla="*/ 3322461 w 3330309"/>
              <a:gd name="connsiteY1" fmla="*/ 378711 h 688223"/>
              <a:gd name="connsiteX2" fmla="*/ 3330309 w 3330309"/>
              <a:gd name="connsiteY2" fmla="*/ 687127 h 688223"/>
              <a:gd name="connsiteX3" fmla="*/ 0 w 3330309"/>
              <a:gd name="connsiteY3" fmla="*/ 318228 h 688223"/>
              <a:gd name="connsiteX4" fmla="*/ 0 w 3330309"/>
              <a:gd name="connsiteY4" fmla="*/ 0 h 688223"/>
              <a:gd name="connsiteX0" fmla="*/ 0 w 3330309"/>
              <a:gd name="connsiteY0" fmla="*/ 0 h 687977"/>
              <a:gd name="connsiteX1" fmla="*/ 3322461 w 3330309"/>
              <a:gd name="connsiteY1" fmla="*/ 378711 h 687977"/>
              <a:gd name="connsiteX2" fmla="*/ 3330309 w 3330309"/>
              <a:gd name="connsiteY2" fmla="*/ 687127 h 687977"/>
              <a:gd name="connsiteX3" fmla="*/ 0 w 3330309"/>
              <a:gd name="connsiteY3" fmla="*/ 318228 h 687977"/>
              <a:gd name="connsiteX4" fmla="*/ 0 w 3330309"/>
              <a:gd name="connsiteY4" fmla="*/ 0 h 687977"/>
              <a:gd name="connsiteX0" fmla="*/ 0 w 3330309"/>
              <a:gd name="connsiteY0" fmla="*/ 0 h 687972"/>
              <a:gd name="connsiteX1" fmla="*/ 3322461 w 3330309"/>
              <a:gd name="connsiteY1" fmla="*/ 378711 h 687972"/>
              <a:gd name="connsiteX2" fmla="*/ 3330309 w 3330309"/>
              <a:gd name="connsiteY2" fmla="*/ 687127 h 687972"/>
              <a:gd name="connsiteX3" fmla="*/ 0 w 3330309"/>
              <a:gd name="connsiteY3" fmla="*/ 318228 h 687972"/>
              <a:gd name="connsiteX4" fmla="*/ 0 w 3330309"/>
              <a:gd name="connsiteY4" fmla="*/ 0 h 687972"/>
              <a:gd name="connsiteX0" fmla="*/ 0 w 3330309"/>
              <a:gd name="connsiteY0" fmla="*/ 0 h 687866"/>
              <a:gd name="connsiteX1" fmla="*/ 3322461 w 3330309"/>
              <a:gd name="connsiteY1" fmla="*/ 378711 h 687866"/>
              <a:gd name="connsiteX2" fmla="*/ 3330309 w 3330309"/>
              <a:gd name="connsiteY2" fmla="*/ 687127 h 687866"/>
              <a:gd name="connsiteX3" fmla="*/ 0 w 3330309"/>
              <a:gd name="connsiteY3" fmla="*/ 318228 h 687866"/>
              <a:gd name="connsiteX4" fmla="*/ 0 w 3330309"/>
              <a:gd name="connsiteY4" fmla="*/ 0 h 687866"/>
              <a:gd name="connsiteX0" fmla="*/ 0 w 3330309"/>
              <a:gd name="connsiteY0" fmla="*/ 0 h 687926"/>
              <a:gd name="connsiteX1" fmla="*/ 3322461 w 3330309"/>
              <a:gd name="connsiteY1" fmla="*/ 378711 h 687926"/>
              <a:gd name="connsiteX2" fmla="*/ 3330309 w 3330309"/>
              <a:gd name="connsiteY2" fmla="*/ 687127 h 687926"/>
              <a:gd name="connsiteX3" fmla="*/ 0 w 3330309"/>
              <a:gd name="connsiteY3" fmla="*/ 318228 h 687926"/>
              <a:gd name="connsiteX4" fmla="*/ 0 w 3330309"/>
              <a:gd name="connsiteY4" fmla="*/ 0 h 687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09" h="687926">
                <a:moveTo>
                  <a:pt x="0" y="0"/>
                </a:moveTo>
                <a:cubicBezTo>
                  <a:pt x="1219334" y="22239"/>
                  <a:pt x="2077616" y="329001"/>
                  <a:pt x="3322461" y="378711"/>
                </a:cubicBezTo>
                <a:lnTo>
                  <a:pt x="3330309" y="687127"/>
                </a:lnTo>
                <a:cubicBezTo>
                  <a:pt x="2367374" y="707403"/>
                  <a:pt x="1253346" y="335234"/>
                  <a:pt x="0" y="318228"/>
                </a:cubicBezTo>
                <a:lnTo>
                  <a:pt x="0" y="0"/>
                </a:lnTo>
                <a:close/>
              </a:path>
            </a:pathLst>
          </a:custGeom>
          <a:gradFill>
            <a:gsLst>
              <a:gs pos="0">
                <a:schemeClr val="accent1">
                  <a:alpha val="50000"/>
                </a:schemeClr>
              </a:gs>
              <a:gs pos="100000">
                <a:schemeClr val="accent3">
                  <a:alpha val="50000"/>
                </a:schemeClr>
              </a:gs>
            </a:gsLst>
            <a:lin ang="3000000" scaled="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32432A52-D0F2-5B8E-9B5A-763D8519236D}"/>
              </a:ext>
            </a:extLst>
          </p:cNvPr>
          <p:cNvSpPr/>
          <p:nvPr/>
        </p:nvSpPr>
        <p:spPr bwMode="auto">
          <a:xfrm>
            <a:off x="885341" y="2758271"/>
            <a:ext cx="2232529" cy="1177332"/>
          </a:xfrm>
          <a:custGeom>
            <a:avLst/>
            <a:gdLst>
              <a:gd name="connsiteX0" fmla="*/ 2220676 w 2232529"/>
              <a:gd name="connsiteY0" fmla="*/ 0 h 1177332"/>
              <a:gd name="connsiteX1" fmla="*/ 2232399 w 2232529"/>
              <a:gd name="connsiteY1" fmla="*/ 414794 h 1177332"/>
              <a:gd name="connsiteX2" fmla="*/ 113160 w 2232529"/>
              <a:gd name="connsiteY2" fmla="*/ 717962 h 1177332"/>
              <a:gd name="connsiteX3" fmla="*/ 91338 w 2232529"/>
              <a:gd name="connsiteY3" fmla="*/ 718923 h 1177332"/>
              <a:gd name="connsiteX4" fmla="*/ 2215651 w 2232529"/>
              <a:gd name="connsiteY4" fmla="*/ 718923 h 1177332"/>
              <a:gd name="connsiteX5" fmla="*/ 2215651 w 2232529"/>
              <a:gd name="connsiteY5" fmla="*/ 1177332 h 1177332"/>
              <a:gd name="connsiteX6" fmla="*/ 0 w 2232529"/>
              <a:gd name="connsiteY6" fmla="*/ 1177332 h 1177332"/>
              <a:gd name="connsiteX7" fmla="*/ 0 w 2232529"/>
              <a:gd name="connsiteY7" fmla="*/ 718923 h 1177332"/>
              <a:gd name="connsiteX8" fmla="*/ 1 w 2232529"/>
              <a:gd name="connsiteY8" fmla="*/ 718923 h 1177332"/>
              <a:gd name="connsiteX9" fmla="*/ 1 w 2232529"/>
              <a:gd name="connsiteY9" fmla="*/ 301451 h 1177332"/>
              <a:gd name="connsiteX10" fmla="*/ 2220676 w 2232529"/>
              <a:gd name="connsiteY10" fmla="*/ 0 h 117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2529" h="1177332">
                <a:moveTo>
                  <a:pt x="2220676" y="0"/>
                </a:moveTo>
                <a:cubicBezTo>
                  <a:pt x="2219001" y="240981"/>
                  <a:pt x="2234074" y="173813"/>
                  <a:pt x="2232399" y="414794"/>
                </a:cubicBezTo>
                <a:cubicBezTo>
                  <a:pt x="1875476" y="410607"/>
                  <a:pt x="717826" y="677255"/>
                  <a:pt x="113160" y="717962"/>
                </a:cubicBezTo>
                <a:lnTo>
                  <a:pt x="91338" y="718923"/>
                </a:lnTo>
                <a:lnTo>
                  <a:pt x="2215651" y="718923"/>
                </a:lnTo>
                <a:lnTo>
                  <a:pt x="2215651" y="1177332"/>
                </a:lnTo>
                <a:lnTo>
                  <a:pt x="0" y="1177332"/>
                </a:lnTo>
                <a:lnTo>
                  <a:pt x="0" y="718923"/>
                </a:lnTo>
                <a:lnTo>
                  <a:pt x="1" y="718923"/>
                </a:lnTo>
                <a:lnTo>
                  <a:pt x="1" y="301451"/>
                </a:lnTo>
                <a:cubicBezTo>
                  <a:pt x="606248" y="291402"/>
                  <a:pt x="1701514" y="10049"/>
                  <a:pt x="2220676" y="0"/>
                </a:cubicBezTo>
                <a:close/>
              </a:path>
            </a:pathLst>
          </a:custGeom>
          <a:solidFill>
            <a:schemeClr val="accent1">
              <a:alpha val="4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Rectangle 2">
            <a:extLst>
              <a:ext uri="{FF2B5EF4-FFF2-40B4-BE49-F238E27FC236}">
                <a16:creationId xmlns:a16="http://schemas.microsoft.com/office/drawing/2014/main" id="{5BC63214-4985-18B4-3547-042BB695C789}"/>
              </a:ext>
            </a:extLst>
          </p:cNvPr>
          <p:cNvSpPr>
            <a:spLocks noGrp="1" noChangeArrowheads="1"/>
          </p:cNvSpPr>
          <p:nvPr>
            <p:ph type="title"/>
          </p:nvPr>
        </p:nvSpPr>
        <p:spPr>
          <a:xfrm>
            <a:off x="609759" y="238127"/>
            <a:ext cx="10872444" cy="1103313"/>
          </a:xfrm>
        </p:spPr>
        <p:txBody>
          <a:bodyPr/>
          <a:lstStyle/>
          <a:p>
            <a:r>
              <a:rPr lang="en-US" altLang="en-US" dirty="0"/>
              <a:t>Instability of HER2-low Breast Cancer</a:t>
            </a:r>
          </a:p>
        </p:txBody>
      </p:sp>
      <p:sp>
        <p:nvSpPr>
          <p:cNvPr id="7" name="TextBox 6">
            <a:extLst>
              <a:ext uri="{FF2B5EF4-FFF2-40B4-BE49-F238E27FC236}">
                <a16:creationId xmlns:a16="http://schemas.microsoft.com/office/drawing/2014/main" id="{0DD38A6E-5A6E-96F9-7724-8FC3060357A2}"/>
              </a:ext>
            </a:extLst>
          </p:cNvPr>
          <p:cNvSpPr txBox="1"/>
          <p:nvPr/>
        </p:nvSpPr>
        <p:spPr bwMode="auto">
          <a:xfrm>
            <a:off x="360159" y="1627094"/>
            <a:ext cx="3455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BC vs Matched Biopsy</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 name="Text Box 11">
            <a:extLst>
              <a:ext uri="{FF2B5EF4-FFF2-40B4-BE49-F238E27FC236}">
                <a16:creationId xmlns:a16="http://schemas.microsoft.com/office/drawing/2014/main" id="{7ED5F9A1-0E9A-5CF2-4AF7-491F63561347}"/>
              </a:ext>
            </a:extLst>
          </p:cNvPr>
          <p:cNvSpPr txBox="1">
            <a:spLocks noChangeArrowheads="1"/>
          </p:cNvSpPr>
          <p:nvPr/>
        </p:nvSpPr>
        <p:spPr bwMode="auto">
          <a:xfrm>
            <a:off x="414339" y="6385740"/>
            <a:ext cx="83338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Tarantino.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Eur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J Cancer. 2022;163:35. 2.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Miglietta</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NPJ Breast Cancer. 2021;7:137. 3. </a:t>
            </a:r>
            <a:r>
              <a:rPr kumimoji="0" lang="en-CA" sz="1200" b="0" i="0" u="none" strike="noStrike" kern="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Garrido-Castro. SABCS 2022; </a:t>
            </a:r>
            <a:r>
              <a:rPr kumimoji="0" lang="en-CA" sz="1200" b="0" i="0" u="none" strike="noStrike" kern="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CA" sz="1200" b="0" i="0" u="none" strike="noStrike" kern="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HER2-10.</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2" name="Rectangle 21">
            <a:extLst>
              <a:ext uri="{FF2B5EF4-FFF2-40B4-BE49-F238E27FC236}">
                <a16:creationId xmlns:a16="http://schemas.microsoft.com/office/drawing/2014/main" id="{A0304CAA-9C27-CE1E-477B-C868A7F81232}"/>
              </a:ext>
            </a:extLst>
          </p:cNvPr>
          <p:cNvSpPr/>
          <p:nvPr/>
        </p:nvSpPr>
        <p:spPr bwMode="auto">
          <a:xfrm>
            <a:off x="4662936" y="2509693"/>
            <a:ext cx="3332272" cy="721909"/>
          </a:xfrm>
          <a:custGeom>
            <a:avLst/>
            <a:gdLst>
              <a:gd name="connsiteX0" fmla="*/ 0 w 3330309"/>
              <a:gd name="connsiteY0" fmla="*/ 0 h 290387"/>
              <a:gd name="connsiteX1" fmla="*/ 3330309 w 3330309"/>
              <a:gd name="connsiteY1" fmla="*/ 0 h 290387"/>
              <a:gd name="connsiteX2" fmla="*/ 3330309 w 3330309"/>
              <a:gd name="connsiteY2" fmla="*/ 290387 h 290387"/>
              <a:gd name="connsiteX3" fmla="*/ 0 w 3330309"/>
              <a:gd name="connsiteY3" fmla="*/ 290387 h 290387"/>
              <a:gd name="connsiteX4" fmla="*/ 0 w 3330309"/>
              <a:gd name="connsiteY4" fmla="*/ 0 h 290387"/>
              <a:gd name="connsiteX0" fmla="*/ 0 w 3330309"/>
              <a:gd name="connsiteY0" fmla="*/ 429729 h 720116"/>
              <a:gd name="connsiteX1" fmla="*/ 3328347 w 3330309"/>
              <a:gd name="connsiteY1" fmla="*/ 0 h 720116"/>
              <a:gd name="connsiteX2" fmla="*/ 3330309 w 3330309"/>
              <a:gd name="connsiteY2" fmla="*/ 720116 h 720116"/>
              <a:gd name="connsiteX3" fmla="*/ 0 w 3330309"/>
              <a:gd name="connsiteY3" fmla="*/ 720116 h 720116"/>
              <a:gd name="connsiteX4" fmla="*/ 0 w 3330309"/>
              <a:gd name="connsiteY4" fmla="*/ 429729 h 720116"/>
              <a:gd name="connsiteX0" fmla="*/ 0 w 3332272"/>
              <a:gd name="connsiteY0" fmla="*/ 429729 h 720116"/>
              <a:gd name="connsiteX1" fmla="*/ 3328347 w 3332272"/>
              <a:gd name="connsiteY1" fmla="*/ 0 h 720116"/>
              <a:gd name="connsiteX2" fmla="*/ 3332272 w 3332272"/>
              <a:gd name="connsiteY2" fmla="*/ 288425 h 720116"/>
              <a:gd name="connsiteX3" fmla="*/ 0 w 3332272"/>
              <a:gd name="connsiteY3" fmla="*/ 720116 h 720116"/>
              <a:gd name="connsiteX4" fmla="*/ 0 w 3332272"/>
              <a:gd name="connsiteY4" fmla="*/ 429729 h 720116"/>
              <a:gd name="connsiteX0" fmla="*/ 0 w 3332272"/>
              <a:gd name="connsiteY0" fmla="*/ 429729 h 720116"/>
              <a:gd name="connsiteX1" fmla="*/ 3328347 w 3332272"/>
              <a:gd name="connsiteY1" fmla="*/ 0 h 720116"/>
              <a:gd name="connsiteX2" fmla="*/ 3332272 w 3332272"/>
              <a:gd name="connsiteY2" fmla="*/ 288425 h 720116"/>
              <a:gd name="connsiteX3" fmla="*/ 0 w 3332272"/>
              <a:gd name="connsiteY3" fmla="*/ 720116 h 720116"/>
              <a:gd name="connsiteX4" fmla="*/ 0 w 3332272"/>
              <a:gd name="connsiteY4" fmla="*/ 429729 h 720116"/>
              <a:gd name="connsiteX0" fmla="*/ 0 w 3332272"/>
              <a:gd name="connsiteY0" fmla="*/ 429729 h 721959"/>
              <a:gd name="connsiteX1" fmla="*/ 3328347 w 3332272"/>
              <a:gd name="connsiteY1" fmla="*/ 0 h 721959"/>
              <a:gd name="connsiteX2" fmla="*/ 3332272 w 3332272"/>
              <a:gd name="connsiteY2" fmla="*/ 288425 h 721959"/>
              <a:gd name="connsiteX3" fmla="*/ 0 w 3332272"/>
              <a:gd name="connsiteY3" fmla="*/ 720116 h 721959"/>
              <a:gd name="connsiteX4" fmla="*/ 0 w 3332272"/>
              <a:gd name="connsiteY4" fmla="*/ 429729 h 721959"/>
              <a:gd name="connsiteX0" fmla="*/ 0 w 3332272"/>
              <a:gd name="connsiteY0" fmla="*/ 429729 h 721923"/>
              <a:gd name="connsiteX1" fmla="*/ 3328347 w 3332272"/>
              <a:gd name="connsiteY1" fmla="*/ 0 h 721923"/>
              <a:gd name="connsiteX2" fmla="*/ 3332272 w 3332272"/>
              <a:gd name="connsiteY2" fmla="*/ 288425 h 721923"/>
              <a:gd name="connsiteX3" fmla="*/ 0 w 3332272"/>
              <a:gd name="connsiteY3" fmla="*/ 720116 h 721923"/>
              <a:gd name="connsiteX4" fmla="*/ 0 w 3332272"/>
              <a:gd name="connsiteY4" fmla="*/ 429729 h 721923"/>
              <a:gd name="connsiteX0" fmla="*/ 0 w 3332272"/>
              <a:gd name="connsiteY0" fmla="*/ 429729 h 721909"/>
              <a:gd name="connsiteX1" fmla="*/ 3328347 w 3332272"/>
              <a:gd name="connsiteY1" fmla="*/ 0 h 721909"/>
              <a:gd name="connsiteX2" fmla="*/ 3332272 w 3332272"/>
              <a:gd name="connsiteY2" fmla="*/ 288425 h 721909"/>
              <a:gd name="connsiteX3" fmla="*/ 0 w 3332272"/>
              <a:gd name="connsiteY3" fmla="*/ 720116 h 721909"/>
              <a:gd name="connsiteX4" fmla="*/ 0 w 3332272"/>
              <a:gd name="connsiteY4" fmla="*/ 429729 h 721909"/>
              <a:gd name="connsiteX0" fmla="*/ 0 w 3332272"/>
              <a:gd name="connsiteY0" fmla="*/ 429729 h 721909"/>
              <a:gd name="connsiteX1" fmla="*/ 3328347 w 3332272"/>
              <a:gd name="connsiteY1" fmla="*/ 0 h 721909"/>
              <a:gd name="connsiteX2" fmla="*/ 3332272 w 3332272"/>
              <a:gd name="connsiteY2" fmla="*/ 288425 h 721909"/>
              <a:gd name="connsiteX3" fmla="*/ 0 w 3332272"/>
              <a:gd name="connsiteY3" fmla="*/ 720116 h 721909"/>
              <a:gd name="connsiteX4" fmla="*/ 0 w 3332272"/>
              <a:gd name="connsiteY4" fmla="*/ 429729 h 721909"/>
              <a:gd name="connsiteX0" fmla="*/ 0 w 3332272"/>
              <a:gd name="connsiteY0" fmla="*/ 429729 h 721909"/>
              <a:gd name="connsiteX1" fmla="*/ 3328347 w 3332272"/>
              <a:gd name="connsiteY1" fmla="*/ 0 h 721909"/>
              <a:gd name="connsiteX2" fmla="*/ 3332272 w 3332272"/>
              <a:gd name="connsiteY2" fmla="*/ 288425 h 721909"/>
              <a:gd name="connsiteX3" fmla="*/ 0 w 3332272"/>
              <a:gd name="connsiteY3" fmla="*/ 720116 h 721909"/>
              <a:gd name="connsiteX4" fmla="*/ 0 w 3332272"/>
              <a:gd name="connsiteY4" fmla="*/ 429729 h 721909"/>
              <a:gd name="connsiteX0" fmla="*/ 0 w 3332272"/>
              <a:gd name="connsiteY0" fmla="*/ 429729 h 721909"/>
              <a:gd name="connsiteX1" fmla="*/ 3328347 w 3332272"/>
              <a:gd name="connsiteY1" fmla="*/ 0 h 721909"/>
              <a:gd name="connsiteX2" fmla="*/ 3332272 w 3332272"/>
              <a:gd name="connsiteY2" fmla="*/ 288425 h 721909"/>
              <a:gd name="connsiteX3" fmla="*/ 0 w 3332272"/>
              <a:gd name="connsiteY3" fmla="*/ 720116 h 721909"/>
              <a:gd name="connsiteX4" fmla="*/ 0 w 3332272"/>
              <a:gd name="connsiteY4" fmla="*/ 429729 h 721909"/>
              <a:gd name="connsiteX0" fmla="*/ 0 w 3332272"/>
              <a:gd name="connsiteY0" fmla="*/ 429729 h 721909"/>
              <a:gd name="connsiteX1" fmla="*/ 3328347 w 3332272"/>
              <a:gd name="connsiteY1" fmla="*/ 0 h 721909"/>
              <a:gd name="connsiteX2" fmla="*/ 3332272 w 3332272"/>
              <a:gd name="connsiteY2" fmla="*/ 288425 h 721909"/>
              <a:gd name="connsiteX3" fmla="*/ 0 w 3332272"/>
              <a:gd name="connsiteY3" fmla="*/ 720116 h 721909"/>
              <a:gd name="connsiteX4" fmla="*/ 0 w 3332272"/>
              <a:gd name="connsiteY4" fmla="*/ 429729 h 721909"/>
              <a:gd name="connsiteX0" fmla="*/ 0 w 3332272"/>
              <a:gd name="connsiteY0" fmla="*/ 429729 h 721909"/>
              <a:gd name="connsiteX1" fmla="*/ 3328347 w 3332272"/>
              <a:gd name="connsiteY1" fmla="*/ 0 h 721909"/>
              <a:gd name="connsiteX2" fmla="*/ 3332272 w 3332272"/>
              <a:gd name="connsiteY2" fmla="*/ 288425 h 721909"/>
              <a:gd name="connsiteX3" fmla="*/ 0 w 3332272"/>
              <a:gd name="connsiteY3" fmla="*/ 720116 h 721909"/>
              <a:gd name="connsiteX4" fmla="*/ 0 w 3332272"/>
              <a:gd name="connsiteY4" fmla="*/ 429729 h 721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2272" h="721909">
                <a:moveTo>
                  <a:pt x="0" y="429729"/>
                </a:moveTo>
                <a:cubicBezTo>
                  <a:pt x="738588" y="461124"/>
                  <a:pt x="2307199" y="23547"/>
                  <a:pt x="3328347" y="0"/>
                </a:cubicBezTo>
                <a:cubicBezTo>
                  <a:pt x="3329655" y="96142"/>
                  <a:pt x="3330964" y="192283"/>
                  <a:pt x="3332272" y="288425"/>
                </a:cubicBezTo>
                <a:cubicBezTo>
                  <a:pt x="2590414" y="275343"/>
                  <a:pt x="820346" y="754782"/>
                  <a:pt x="0" y="720116"/>
                </a:cubicBezTo>
                <a:lnTo>
                  <a:pt x="0" y="429729"/>
                </a:lnTo>
                <a:close/>
              </a:path>
            </a:pathLst>
          </a:custGeom>
          <a:gradFill>
            <a:gsLst>
              <a:gs pos="95000">
                <a:schemeClr val="accent1">
                  <a:alpha val="50000"/>
                </a:schemeClr>
              </a:gs>
              <a:gs pos="0">
                <a:schemeClr val="accent3"/>
              </a:gs>
            </a:gsLst>
            <a:lin ang="3000000" scaled="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38A7620E-6273-7F0F-7D78-2C8ED84CDB7C}"/>
              </a:ext>
            </a:extLst>
          </p:cNvPr>
          <p:cNvSpPr/>
          <p:nvPr/>
        </p:nvSpPr>
        <p:spPr bwMode="auto">
          <a:xfrm>
            <a:off x="4662936" y="2831045"/>
            <a:ext cx="3358824" cy="995698"/>
          </a:xfrm>
          <a:custGeom>
            <a:avLst/>
            <a:gdLst>
              <a:gd name="connsiteX0" fmla="*/ 0 w 3330309"/>
              <a:gd name="connsiteY0" fmla="*/ 0 h 45719"/>
              <a:gd name="connsiteX1" fmla="*/ 3330309 w 3330309"/>
              <a:gd name="connsiteY1" fmla="*/ 0 h 45719"/>
              <a:gd name="connsiteX2" fmla="*/ 3330309 w 3330309"/>
              <a:gd name="connsiteY2" fmla="*/ 45719 h 45719"/>
              <a:gd name="connsiteX3" fmla="*/ 0 w 3330309"/>
              <a:gd name="connsiteY3" fmla="*/ 45719 h 45719"/>
              <a:gd name="connsiteX4" fmla="*/ 0 w 3330309"/>
              <a:gd name="connsiteY4" fmla="*/ 0 h 45719"/>
              <a:gd name="connsiteX0" fmla="*/ 0 w 3340121"/>
              <a:gd name="connsiteY0" fmla="*/ 0 h 1005250"/>
              <a:gd name="connsiteX1" fmla="*/ 3330309 w 3340121"/>
              <a:gd name="connsiteY1" fmla="*/ 0 h 1005250"/>
              <a:gd name="connsiteX2" fmla="*/ 3340121 w 3340121"/>
              <a:gd name="connsiteY2" fmla="*/ 1005250 h 1005250"/>
              <a:gd name="connsiteX3" fmla="*/ 0 w 3340121"/>
              <a:gd name="connsiteY3" fmla="*/ 45719 h 1005250"/>
              <a:gd name="connsiteX4" fmla="*/ 0 w 3340121"/>
              <a:gd name="connsiteY4" fmla="*/ 0 h 1005250"/>
              <a:gd name="connsiteX0" fmla="*/ 0 w 3340121"/>
              <a:gd name="connsiteY0" fmla="*/ 0 h 1051619"/>
              <a:gd name="connsiteX1" fmla="*/ 3332271 w 3340121"/>
              <a:gd name="connsiteY1" fmla="*/ 947758 h 1051619"/>
              <a:gd name="connsiteX2" fmla="*/ 3340121 w 3340121"/>
              <a:gd name="connsiteY2" fmla="*/ 1005250 h 1051619"/>
              <a:gd name="connsiteX3" fmla="*/ 0 w 3340121"/>
              <a:gd name="connsiteY3" fmla="*/ 45719 h 1051619"/>
              <a:gd name="connsiteX4" fmla="*/ 0 w 3340121"/>
              <a:gd name="connsiteY4" fmla="*/ 0 h 1051619"/>
              <a:gd name="connsiteX0" fmla="*/ 0 w 3340121"/>
              <a:gd name="connsiteY0" fmla="*/ 0 h 1051619"/>
              <a:gd name="connsiteX1" fmla="*/ 3332271 w 3340121"/>
              <a:gd name="connsiteY1" fmla="*/ 947758 h 1051619"/>
              <a:gd name="connsiteX2" fmla="*/ 3340121 w 3340121"/>
              <a:gd name="connsiteY2" fmla="*/ 1005250 h 1051619"/>
              <a:gd name="connsiteX3" fmla="*/ 0 w 3340121"/>
              <a:gd name="connsiteY3" fmla="*/ 45719 h 1051619"/>
              <a:gd name="connsiteX4" fmla="*/ 0 w 3340121"/>
              <a:gd name="connsiteY4" fmla="*/ 0 h 1051619"/>
              <a:gd name="connsiteX0" fmla="*/ 0 w 3340121"/>
              <a:gd name="connsiteY0" fmla="*/ 0 h 1051619"/>
              <a:gd name="connsiteX1" fmla="*/ 3332271 w 3340121"/>
              <a:gd name="connsiteY1" fmla="*/ 947758 h 1051619"/>
              <a:gd name="connsiteX2" fmla="*/ 3340121 w 3340121"/>
              <a:gd name="connsiteY2" fmla="*/ 1005250 h 1051619"/>
              <a:gd name="connsiteX3" fmla="*/ 0 w 3340121"/>
              <a:gd name="connsiteY3" fmla="*/ 45719 h 1051619"/>
              <a:gd name="connsiteX4" fmla="*/ 0 w 3340121"/>
              <a:gd name="connsiteY4" fmla="*/ 0 h 1051619"/>
              <a:gd name="connsiteX0" fmla="*/ 0 w 3390010"/>
              <a:gd name="connsiteY0" fmla="*/ 0 h 1005250"/>
              <a:gd name="connsiteX1" fmla="*/ 3332271 w 3390010"/>
              <a:gd name="connsiteY1" fmla="*/ 947758 h 1005250"/>
              <a:gd name="connsiteX2" fmla="*/ 3340121 w 3390010"/>
              <a:gd name="connsiteY2" fmla="*/ 1005250 h 1005250"/>
              <a:gd name="connsiteX3" fmla="*/ 0 w 3390010"/>
              <a:gd name="connsiteY3" fmla="*/ 45719 h 1005250"/>
              <a:gd name="connsiteX4" fmla="*/ 0 w 3390010"/>
              <a:gd name="connsiteY4" fmla="*/ 0 h 1005250"/>
              <a:gd name="connsiteX0" fmla="*/ 0 w 3374326"/>
              <a:gd name="connsiteY0" fmla="*/ 0 h 1005250"/>
              <a:gd name="connsiteX1" fmla="*/ 3332271 w 3374326"/>
              <a:gd name="connsiteY1" fmla="*/ 947758 h 1005250"/>
              <a:gd name="connsiteX2" fmla="*/ 3340121 w 3374326"/>
              <a:gd name="connsiteY2" fmla="*/ 1005250 h 1005250"/>
              <a:gd name="connsiteX3" fmla="*/ 0 w 3374326"/>
              <a:gd name="connsiteY3" fmla="*/ 45719 h 1005250"/>
              <a:gd name="connsiteX4" fmla="*/ 0 w 3374326"/>
              <a:gd name="connsiteY4" fmla="*/ 0 h 1005250"/>
              <a:gd name="connsiteX0" fmla="*/ 0 w 3340121"/>
              <a:gd name="connsiteY0" fmla="*/ 0 h 1005250"/>
              <a:gd name="connsiteX1" fmla="*/ 3332271 w 3340121"/>
              <a:gd name="connsiteY1" fmla="*/ 947758 h 1005250"/>
              <a:gd name="connsiteX2" fmla="*/ 3340121 w 3340121"/>
              <a:gd name="connsiteY2" fmla="*/ 1005250 h 1005250"/>
              <a:gd name="connsiteX3" fmla="*/ 0 w 3340121"/>
              <a:gd name="connsiteY3" fmla="*/ 45719 h 1005250"/>
              <a:gd name="connsiteX4" fmla="*/ 0 w 3340121"/>
              <a:gd name="connsiteY4" fmla="*/ 0 h 1005250"/>
              <a:gd name="connsiteX0" fmla="*/ 0 w 3466734"/>
              <a:gd name="connsiteY0" fmla="*/ 0 h 1005250"/>
              <a:gd name="connsiteX1" fmla="*/ 3332271 w 3466734"/>
              <a:gd name="connsiteY1" fmla="*/ 947758 h 1005250"/>
              <a:gd name="connsiteX2" fmla="*/ 3340121 w 3466734"/>
              <a:gd name="connsiteY2" fmla="*/ 1005250 h 1005250"/>
              <a:gd name="connsiteX3" fmla="*/ 0 w 3466734"/>
              <a:gd name="connsiteY3" fmla="*/ 45719 h 1005250"/>
              <a:gd name="connsiteX4" fmla="*/ 0 w 3466734"/>
              <a:gd name="connsiteY4" fmla="*/ 0 h 1005250"/>
              <a:gd name="connsiteX0" fmla="*/ 0 w 3497469"/>
              <a:gd name="connsiteY0" fmla="*/ 0 h 1034876"/>
              <a:gd name="connsiteX1" fmla="*/ 3332271 w 3497469"/>
              <a:gd name="connsiteY1" fmla="*/ 947758 h 1034876"/>
              <a:gd name="connsiteX2" fmla="*/ 3340121 w 3497469"/>
              <a:gd name="connsiteY2" fmla="*/ 1005250 h 1034876"/>
              <a:gd name="connsiteX3" fmla="*/ 0 w 3497469"/>
              <a:gd name="connsiteY3" fmla="*/ 45719 h 1034876"/>
              <a:gd name="connsiteX4" fmla="*/ 0 w 3497469"/>
              <a:gd name="connsiteY4" fmla="*/ 0 h 1034876"/>
              <a:gd name="connsiteX0" fmla="*/ 0 w 3472694"/>
              <a:gd name="connsiteY0" fmla="*/ 0 h 1028759"/>
              <a:gd name="connsiteX1" fmla="*/ 3332271 w 3472694"/>
              <a:gd name="connsiteY1" fmla="*/ 947758 h 1028759"/>
              <a:gd name="connsiteX2" fmla="*/ 3340121 w 3472694"/>
              <a:gd name="connsiteY2" fmla="*/ 1005250 h 1028759"/>
              <a:gd name="connsiteX3" fmla="*/ 0 w 3472694"/>
              <a:gd name="connsiteY3" fmla="*/ 45719 h 1028759"/>
              <a:gd name="connsiteX4" fmla="*/ 0 w 3472694"/>
              <a:gd name="connsiteY4" fmla="*/ 0 h 1028759"/>
              <a:gd name="connsiteX0" fmla="*/ 0 w 3359752"/>
              <a:gd name="connsiteY0" fmla="*/ 0 h 1007144"/>
              <a:gd name="connsiteX1" fmla="*/ 3332271 w 3359752"/>
              <a:gd name="connsiteY1" fmla="*/ 947758 h 1007144"/>
              <a:gd name="connsiteX2" fmla="*/ 3340121 w 3359752"/>
              <a:gd name="connsiteY2" fmla="*/ 1005250 h 1007144"/>
              <a:gd name="connsiteX3" fmla="*/ 0 w 3359752"/>
              <a:gd name="connsiteY3" fmla="*/ 45719 h 1007144"/>
              <a:gd name="connsiteX4" fmla="*/ 0 w 3359752"/>
              <a:gd name="connsiteY4" fmla="*/ 0 h 1007144"/>
              <a:gd name="connsiteX0" fmla="*/ 0 w 3359752"/>
              <a:gd name="connsiteY0" fmla="*/ 0 h 1007144"/>
              <a:gd name="connsiteX1" fmla="*/ 3332271 w 3359752"/>
              <a:gd name="connsiteY1" fmla="*/ 947758 h 1007144"/>
              <a:gd name="connsiteX2" fmla="*/ 3340121 w 3359752"/>
              <a:gd name="connsiteY2" fmla="*/ 1005250 h 1007144"/>
              <a:gd name="connsiteX3" fmla="*/ 0 w 3359752"/>
              <a:gd name="connsiteY3" fmla="*/ 45719 h 1007144"/>
              <a:gd name="connsiteX4" fmla="*/ 0 w 3359752"/>
              <a:gd name="connsiteY4" fmla="*/ 0 h 1007144"/>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 name="connsiteX0" fmla="*/ 0 w 3358824"/>
              <a:gd name="connsiteY0" fmla="*/ 0 h 995698"/>
              <a:gd name="connsiteX1" fmla="*/ 3332271 w 3358824"/>
              <a:gd name="connsiteY1" fmla="*/ 947758 h 995698"/>
              <a:gd name="connsiteX2" fmla="*/ 3338159 w 3358824"/>
              <a:gd name="connsiteY2" fmla="*/ 993477 h 995698"/>
              <a:gd name="connsiteX3" fmla="*/ 0 w 3358824"/>
              <a:gd name="connsiteY3" fmla="*/ 45719 h 995698"/>
              <a:gd name="connsiteX4" fmla="*/ 0 w 3358824"/>
              <a:gd name="connsiteY4" fmla="*/ 0 h 995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8824" h="995698">
                <a:moveTo>
                  <a:pt x="0" y="0"/>
                </a:moveTo>
                <a:cubicBezTo>
                  <a:pt x="1359960" y="84376"/>
                  <a:pt x="2143026" y="900664"/>
                  <a:pt x="3332271" y="947758"/>
                </a:cubicBezTo>
                <a:cubicBezTo>
                  <a:pt x="3372823" y="949260"/>
                  <a:pt x="3360397" y="1007672"/>
                  <a:pt x="3338159" y="993477"/>
                </a:cubicBezTo>
                <a:cubicBezTo>
                  <a:pt x="2269915" y="971891"/>
                  <a:pt x="1121224" y="79077"/>
                  <a:pt x="0" y="45719"/>
                </a:cubicBezTo>
                <a:lnTo>
                  <a:pt x="0" y="0"/>
                </a:lnTo>
                <a:close/>
              </a:path>
            </a:pathLst>
          </a:custGeom>
          <a:gradFill>
            <a:gsLst>
              <a:gs pos="0">
                <a:schemeClr val="accent1">
                  <a:alpha val="50000"/>
                </a:schemeClr>
              </a:gs>
              <a:gs pos="100000">
                <a:schemeClr val="accent4">
                  <a:alpha val="50000"/>
                </a:schemeClr>
              </a:gs>
            </a:gsLst>
            <a:lin ang="3000000" scaled="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489E06E8-480E-F44B-866C-60C9C4EBDC34}"/>
              </a:ext>
            </a:extLst>
          </p:cNvPr>
          <p:cNvSpPr txBox="1"/>
          <p:nvPr/>
        </p:nvSpPr>
        <p:spPr bwMode="auto">
          <a:xfrm>
            <a:off x="3930593" y="1627094"/>
            <a:ext cx="48176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BC to Relapse</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 name="TextBox 16">
            <a:extLst>
              <a:ext uri="{FF2B5EF4-FFF2-40B4-BE49-F238E27FC236}">
                <a16:creationId xmlns:a16="http://schemas.microsoft.com/office/drawing/2014/main" id="{C99B85BE-C297-3D07-7B4D-39E9AEDC8555}"/>
              </a:ext>
            </a:extLst>
          </p:cNvPr>
          <p:cNvSpPr txBox="1"/>
          <p:nvPr/>
        </p:nvSpPr>
        <p:spPr bwMode="auto">
          <a:xfrm>
            <a:off x="8953787" y="1645685"/>
            <a:ext cx="30309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Matched Paired Primary mTNBC</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Rectangle 3">
            <a:extLst>
              <a:ext uri="{FF2B5EF4-FFF2-40B4-BE49-F238E27FC236}">
                <a16:creationId xmlns:a16="http://schemas.microsoft.com/office/drawing/2014/main" id="{C9926ACC-0D3A-8143-FBE7-399B4B8B9F29}"/>
              </a:ext>
            </a:extLst>
          </p:cNvPr>
          <p:cNvSpPr>
            <a:spLocks noGrp="1" noChangeArrowheads="1"/>
          </p:cNvSpPr>
          <p:nvPr>
            <p:ph idx="1"/>
          </p:nvPr>
        </p:nvSpPr>
        <p:spPr>
          <a:xfrm>
            <a:off x="604675" y="4480723"/>
            <a:ext cx="10877529" cy="1683009"/>
          </a:xfrm>
        </p:spPr>
        <p:txBody>
          <a:bodyPr/>
          <a:lstStyle/>
          <a:p>
            <a:r>
              <a:rPr lang="en-US" altLang="en-US" sz="2400" dirty="0"/>
              <a:t>Multiple studies have demonstrated instability of HER2-low expression from primary to metastatic breast cancer</a:t>
            </a:r>
          </a:p>
          <a:p>
            <a:r>
              <a:rPr lang="en-US" altLang="en-US" sz="2400" dirty="0"/>
              <a:t>Although the reason for this is unclear, it may be multifactorial involving:</a:t>
            </a:r>
          </a:p>
          <a:p>
            <a:pPr lvl="1"/>
            <a:r>
              <a:rPr lang="en-US" altLang="en-US" sz="2200" dirty="0"/>
              <a:t>(Pre)analytical factors; heterogeneity in HER2 expression; biologic disease evolution</a:t>
            </a:r>
          </a:p>
        </p:txBody>
      </p:sp>
      <p:sp>
        <p:nvSpPr>
          <p:cNvPr id="5" name="Rectangle 4">
            <a:extLst>
              <a:ext uri="{FF2B5EF4-FFF2-40B4-BE49-F238E27FC236}">
                <a16:creationId xmlns:a16="http://schemas.microsoft.com/office/drawing/2014/main" id="{69371BBC-94EF-401A-7ADF-417297B73746}"/>
              </a:ext>
            </a:extLst>
          </p:cNvPr>
          <p:cNvSpPr/>
          <p:nvPr/>
        </p:nvSpPr>
        <p:spPr bwMode="auto">
          <a:xfrm>
            <a:off x="7961849" y="2008144"/>
            <a:ext cx="601180" cy="8209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D2733438-AE0A-D5DF-B097-A77FADA2D5DC}"/>
              </a:ext>
            </a:extLst>
          </p:cNvPr>
          <p:cNvSpPr/>
          <p:nvPr/>
        </p:nvSpPr>
        <p:spPr bwMode="auto">
          <a:xfrm>
            <a:off x="4087014" y="2008144"/>
            <a:ext cx="575921" cy="8689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EF85B229-1719-808E-49D1-7BFF2FE4FA68}"/>
              </a:ext>
            </a:extLst>
          </p:cNvPr>
          <p:cNvSpPr txBox="1"/>
          <p:nvPr/>
        </p:nvSpPr>
        <p:spPr bwMode="auto">
          <a:xfrm>
            <a:off x="4041983" y="2301013"/>
            <a:ext cx="7699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0</a:t>
            </a:r>
          </a:p>
        </p:txBody>
      </p:sp>
      <p:sp>
        <p:nvSpPr>
          <p:cNvPr id="12" name="TextBox 11">
            <a:extLst>
              <a:ext uri="{FF2B5EF4-FFF2-40B4-BE49-F238E27FC236}">
                <a16:creationId xmlns:a16="http://schemas.microsoft.com/office/drawing/2014/main" id="{1726DD34-6D95-2A4B-7EB3-89A8451E5A97}"/>
              </a:ext>
            </a:extLst>
          </p:cNvPr>
          <p:cNvSpPr txBox="1"/>
          <p:nvPr/>
        </p:nvSpPr>
        <p:spPr bwMode="auto">
          <a:xfrm>
            <a:off x="7910623" y="2288721"/>
            <a:ext cx="7699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0</a:t>
            </a:r>
          </a:p>
        </p:txBody>
      </p:sp>
      <p:sp>
        <p:nvSpPr>
          <p:cNvPr id="13" name="Rectangle 12">
            <a:extLst>
              <a:ext uri="{FF2B5EF4-FFF2-40B4-BE49-F238E27FC236}">
                <a16:creationId xmlns:a16="http://schemas.microsoft.com/office/drawing/2014/main" id="{A042F1E8-C61C-3710-AC8B-748E552397B7}"/>
              </a:ext>
            </a:extLst>
          </p:cNvPr>
          <p:cNvSpPr/>
          <p:nvPr/>
        </p:nvSpPr>
        <p:spPr bwMode="auto">
          <a:xfrm>
            <a:off x="4662935" y="2008144"/>
            <a:ext cx="3298914" cy="509399"/>
          </a:xfrm>
          <a:prstGeom prst="rect">
            <a:avLst/>
          </a:prstGeom>
          <a:solidFill>
            <a:schemeClr val="accent1">
              <a:alpha val="52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313341EA-8954-760F-132A-A614294F1718}"/>
              </a:ext>
            </a:extLst>
          </p:cNvPr>
          <p:cNvSpPr/>
          <p:nvPr/>
        </p:nvSpPr>
        <p:spPr bwMode="auto">
          <a:xfrm>
            <a:off x="4665728" y="2784409"/>
            <a:ext cx="3325554" cy="1001326"/>
          </a:xfrm>
          <a:custGeom>
            <a:avLst/>
            <a:gdLst>
              <a:gd name="connsiteX0" fmla="*/ 0 w 3345176"/>
              <a:gd name="connsiteY0" fmla="*/ 0 h 45719"/>
              <a:gd name="connsiteX1" fmla="*/ 3345176 w 3345176"/>
              <a:gd name="connsiteY1" fmla="*/ 0 h 45719"/>
              <a:gd name="connsiteX2" fmla="*/ 3345176 w 3345176"/>
              <a:gd name="connsiteY2" fmla="*/ 45719 h 45719"/>
              <a:gd name="connsiteX3" fmla="*/ 0 w 3345176"/>
              <a:gd name="connsiteY3" fmla="*/ 45719 h 45719"/>
              <a:gd name="connsiteX4" fmla="*/ 0 w 3345176"/>
              <a:gd name="connsiteY4" fmla="*/ 0 h 45719"/>
              <a:gd name="connsiteX0" fmla="*/ 0 w 3345176"/>
              <a:gd name="connsiteY0" fmla="*/ 0 h 1001326"/>
              <a:gd name="connsiteX1" fmla="*/ 3345176 w 3345176"/>
              <a:gd name="connsiteY1" fmla="*/ 0 h 1001326"/>
              <a:gd name="connsiteX2" fmla="*/ 3345176 w 3345176"/>
              <a:gd name="connsiteY2" fmla="*/ 45719 h 1001326"/>
              <a:gd name="connsiteX3" fmla="*/ 19622 w 3345176"/>
              <a:gd name="connsiteY3" fmla="*/ 1001326 h 1001326"/>
              <a:gd name="connsiteX4" fmla="*/ 0 w 3345176"/>
              <a:gd name="connsiteY4" fmla="*/ 0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467"/>
              <a:gd name="connsiteX1" fmla="*/ 3325554 w 3325554"/>
              <a:gd name="connsiteY1" fmla="*/ 0 h 1001467"/>
              <a:gd name="connsiteX2" fmla="*/ 3325554 w 3325554"/>
              <a:gd name="connsiteY2" fmla="*/ 45719 h 1001467"/>
              <a:gd name="connsiteX3" fmla="*/ 0 w 3325554"/>
              <a:gd name="connsiteY3" fmla="*/ 1001326 h 1001467"/>
              <a:gd name="connsiteX4" fmla="*/ 0 w 3325554"/>
              <a:gd name="connsiteY4" fmla="*/ 965418 h 1001467"/>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 name="connsiteX0" fmla="*/ 0 w 3325554"/>
              <a:gd name="connsiteY0" fmla="*/ 965418 h 1001326"/>
              <a:gd name="connsiteX1" fmla="*/ 3325554 w 3325554"/>
              <a:gd name="connsiteY1" fmla="*/ 0 h 1001326"/>
              <a:gd name="connsiteX2" fmla="*/ 3325554 w 3325554"/>
              <a:gd name="connsiteY2" fmla="*/ 45719 h 1001326"/>
              <a:gd name="connsiteX3" fmla="*/ 0 w 3325554"/>
              <a:gd name="connsiteY3" fmla="*/ 1001326 h 1001326"/>
              <a:gd name="connsiteX4" fmla="*/ 0 w 3325554"/>
              <a:gd name="connsiteY4" fmla="*/ 965418 h 1001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554" h="1001326">
                <a:moveTo>
                  <a:pt x="0" y="965418"/>
                </a:moveTo>
                <a:cubicBezTo>
                  <a:pt x="1053575" y="949719"/>
                  <a:pt x="2065944" y="125583"/>
                  <a:pt x="3325554" y="0"/>
                </a:cubicBezTo>
                <a:lnTo>
                  <a:pt x="3325554" y="45719"/>
                </a:lnTo>
                <a:cubicBezTo>
                  <a:pt x="2179754" y="99354"/>
                  <a:pt x="1206629" y="918258"/>
                  <a:pt x="0" y="1001326"/>
                </a:cubicBezTo>
                <a:lnTo>
                  <a:pt x="0" y="965418"/>
                </a:lnTo>
                <a:close/>
              </a:path>
            </a:pathLst>
          </a:custGeom>
          <a:gradFill>
            <a:gsLst>
              <a:gs pos="95000">
                <a:schemeClr val="accent1">
                  <a:alpha val="50000"/>
                </a:schemeClr>
              </a:gs>
              <a:gs pos="1000">
                <a:schemeClr val="accent4"/>
              </a:gs>
            </a:gsLst>
            <a:lin ang="3000000" scaled="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EC0B20D1-0C14-5331-157B-AEC79B3D41DE}"/>
              </a:ext>
            </a:extLst>
          </p:cNvPr>
          <p:cNvSpPr/>
          <p:nvPr/>
        </p:nvSpPr>
        <p:spPr bwMode="auto">
          <a:xfrm>
            <a:off x="4644143" y="3210018"/>
            <a:ext cx="3459874" cy="438666"/>
          </a:xfrm>
          <a:custGeom>
            <a:avLst/>
            <a:gdLst>
              <a:gd name="connsiteX0" fmla="*/ 0 w 3455949"/>
              <a:gd name="connsiteY0" fmla="*/ 0 h 385686"/>
              <a:gd name="connsiteX1" fmla="*/ 3455949 w 3455949"/>
              <a:gd name="connsiteY1" fmla="*/ 0 h 385686"/>
              <a:gd name="connsiteX2" fmla="*/ 3455949 w 3455949"/>
              <a:gd name="connsiteY2" fmla="*/ 385686 h 385686"/>
              <a:gd name="connsiteX3" fmla="*/ 0 w 3455949"/>
              <a:gd name="connsiteY3" fmla="*/ 385686 h 385686"/>
              <a:gd name="connsiteX4" fmla="*/ 0 w 3455949"/>
              <a:gd name="connsiteY4" fmla="*/ 0 h 385686"/>
              <a:gd name="connsiteX0" fmla="*/ 0 w 3455949"/>
              <a:gd name="connsiteY0" fmla="*/ 21584 h 407270"/>
              <a:gd name="connsiteX1" fmla="*/ 3446138 w 3455949"/>
              <a:gd name="connsiteY1" fmla="*/ 0 h 407270"/>
              <a:gd name="connsiteX2" fmla="*/ 3455949 w 3455949"/>
              <a:gd name="connsiteY2" fmla="*/ 407270 h 407270"/>
              <a:gd name="connsiteX3" fmla="*/ 0 w 3455949"/>
              <a:gd name="connsiteY3" fmla="*/ 407270 h 407270"/>
              <a:gd name="connsiteX4" fmla="*/ 0 w 3455949"/>
              <a:gd name="connsiteY4" fmla="*/ 21584 h 407270"/>
              <a:gd name="connsiteX0" fmla="*/ 3925 w 3459874"/>
              <a:gd name="connsiteY0" fmla="*/ 21584 h 438666"/>
              <a:gd name="connsiteX1" fmla="*/ 3450063 w 3459874"/>
              <a:gd name="connsiteY1" fmla="*/ 0 h 438666"/>
              <a:gd name="connsiteX2" fmla="*/ 3459874 w 3459874"/>
              <a:gd name="connsiteY2" fmla="*/ 407270 h 438666"/>
              <a:gd name="connsiteX3" fmla="*/ 0 w 3459874"/>
              <a:gd name="connsiteY3" fmla="*/ 438666 h 438666"/>
              <a:gd name="connsiteX4" fmla="*/ 3925 w 3459874"/>
              <a:gd name="connsiteY4" fmla="*/ 21584 h 43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9874" h="438666">
                <a:moveTo>
                  <a:pt x="3925" y="21584"/>
                </a:moveTo>
                <a:lnTo>
                  <a:pt x="3450063" y="0"/>
                </a:lnTo>
                <a:lnTo>
                  <a:pt x="3459874" y="407270"/>
                </a:lnTo>
                <a:lnTo>
                  <a:pt x="0" y="438666"/>
                </a:lnTo>
                <a:cubicBezTo>
                  <a:pt x="1308" y="299639"/>
                  <a:pt x="2617" y="160611"/>
                  <a:pt x="3925" y="21584"/>
                </a:cubicBezTo>
                <a:close/>
              </a:path>
            </a:pathLst>
          </a:custGeom>
          <a:solidFill>
            <a:schemeClr val="accent3">
              <a:alpha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43CB0324-5516-EB07-7742-84C95EA86EF2}"/>
              </a:ext>
            </a:extLst>
          </p:cNvPr>
          <p:cNvSpPr/>
          <p:nvPr/>
        </p:nvSpPr>
        <p:spPr bwMode="auto">
          <a:xfrm>
            <a:off x="4655502" y="3647348"/>
            <a:ext cx="3381800" cy="206914"/>
          </a:xfrm>
          <a:custGeom>
            <a:avLst/>
            <a:gdLst>
              <a:gd name="connsiteX0" fmla="*/ 0 w 3393573"/>
              <a:gd name="connsiteY0" fmla="*/ 0 h 47973"/>
              <a:gd name="connsiteX1" fmla="*/ 3393573 w 3393573"/>
              <a:gd name="connsiteY1" fmla="*/ 0 h 47973"/>
              <a:gd name="connsiteX2" fmla="*/ 3393573 w 3393573"/>
              <a:gd name="connsiteY2" fmla="*/ 47973 h 47973"/>
              <a:gd name="connsiteX3" fmla="*/ 0 w 3393573"/>
              <a:gd name="connsiteY3" fmla="*/ 47973 h 47973"/>
              <a:gd name="connsiteX4" fmla="*/ 0 w 3393573"/>
              <a:gd name="connsiteY4" fmla="*/ 0 h 47973"/>
              <a:gd name="connsiteX0" fmla="*/ 0 w 3393573"/>
              <a:gd name="connsiteY0" fmla="*/ 0 h 206914"/>
              <a:gd name="connsiteX1" fmla="*/ 3393573 w 3393573"/>
              <a:gd name="connsiteY1" fmla="*/ 0 h 206914"/>
              <a:gd name="connsiteX2" fmla="*/ 3381799 w 3393573"/>
              <a:gd name="connsiteY2" fmla="*/ 206914 h 206914"/>
              <a:gd name="connsiteX3" fmla="*/ 0 w 3393573"/>
              <a:gd name="connsiteY3" fmla="*/ 47973 h 206914"/>
              <a:gd name="connsiteX4" fmla="*/ 0 w 3393573"/>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29891"/>
              <a:gd name="connsiteX1" fmla="*/ 3381800 w 3381800"/>
              <a:gd name="connsiteY1" fmla="*/ 178563 h 229891"/>
              <a:gd name="connsiteX2" fmla="*/ 3381799 w 3381800"/>
              <a:gd name="connsiteY2" fmla="*/ 206914 h 229891"/>
              <a:gd name="connsiteX3" fmla="*/ 0 w 3381800"/>
              <a:gd name="connsiteY3" fmla="*/ 47973 h 229891"/>
              <a:gd name="connsiteX4" fmla="*/ 0 w 3381800"/>
              <a:gd name="connsiteY4" fmla="*/ 0 h 229891"/>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 name="connsiteX0" fmla="*/ 0 w 3381800"/>
              <a:gd name="connsiteY0" fmla="*/ 0 h 206914"/>
              <a:gd name="connsiteX1" fmla="*/ 3381800 w 3381800"/>
              <a:gd name="connsiteY1" fmla="*/ 178563 h 206914"/>
              <a:gd name="connsiteX2" fmla="*/ 3381799 w 3381800"/>
              <a:gd name="connsiteY2" fmla="*/ 206914 h 206914"/>
              <a:gd name="connsiteX3" fmla="*/ 0 w 3381800"/>
              <a:gd name="connsiteY3" fmla="*/ 47973 h 206914"/>
              <a:gd name="connsiteX4" fmla="*/ 0 w 3381800"/>
              <a:gd name="connsiteY4" fmla="*/ 0 h 20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800" h="206914">
                <a:moveTo>
                  <a:pt x="0" y="0"/>
                </a:moveTo>
                <a:cubicBezTo>
                  <a:pt x="1347036" y="26164"/>
                  <a:pt x="2150535" y="154362"/>
                  <a:pt x="3381800" y="178563"/>
                </a:cubicBezTo>
                <a:cubicBezTo>
                  <a:pt x="3381800" y="188013"/>
                  <a:pt x="3381799" y="197464"/>
                  <a:pt x="3381799" y="206914"/>
                </a:cubicBezTo>
                <a:cubicBezTo>
                  <a:pt x="2185855" y="197104"/>
                  <a:pt x="1360771" y="46013"/>
                  <a:pt x="0" y="47973"/>
                </a:cubicBezTo>
                <a:lnTo>
                  <a:pt x="0" y="0"/>
                </a:lnTo>
                <a:close/>
              </a:path>
            </a:pathLst>
          </a:custGeom>
          <a:gradFill>
            <a:gsLst>
              <a:gs pos="95000">
                <a:schemeClr val="accent4">
                  <a:alpha val="50000"/>
                </a:schemeClr>
              </a:gs>
              <a:gs pos="0">
                <a:schemeClr val="accent3"/>
              </a:gs>
            </a:gsLst>
            <a:lin ang="3000000" scaled="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89D648A6-96FF-FCC3-1EA8-4A1A502C4B89}"/>
              </a:ext>
            </a:extLst>
          </p:cNvPr>
          <p:cNvSpPr/>
          <p:nvPr/>
        </p:nvSpPr>
        <p:spPr bwMode="auto">
          <a:xfrm>
            <a:off x="4087014" y="2937307"/>
            <a:ext cx="575921" cy="75561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C6A53552-EA81-7839-8DE9-B9EE8B11022C}"/>
              </a:ext>
            </a:extLst>
          </p:cNvPr>
          <p:cNvSpPr/>
          <p:nvPr/>
        </p:nvSpPr>
        <p:spPr bwMode="auto">
          <a:xfrm>
            <a:off x="4655502" y="3612469"/>
            <a:ext cx="3368661" cy="239392"/>
          </a:xfrm>
          <a:custGeom>
            <a:avLst/>
            <a:gdLst>
              <a:gd name="connsiteX0" fmla="*/ 0 w 3358824"/>
              <a:gd name="connsiteY0" fmla="*/ 0 h 84376"/>
              <a:gd name="connsiteX1" fmla="*/ 3358824 w 3358824"/>
              <a:gd name="connsiteY1" fmla="*/ 0 h 84376"/>
              <a:gd name="connsiteX2" fmla="*/ 3358824 w 3358824"/>
              <a:gd name="connsiteY2" fmla="*/ 84376 h 84376"/>
              <a:gd name="connsiteX3" fmla="*/ 0 w 3358824"/>
              <a:gd name="connsiteY3" fmla="*/ 84376 h 84376"/>
              <a:gd name="connsiteX4" fmla="*/ 0 w 3358824"/>
              <a:gd name="connsiteY4" fmla="*/ 0 h 84376"/>
              <a:gd name="connsiteX0" fmla="*/ 0 w 3358824"/>
              <a:gd name="connsiteY0" fmla="*/ 155016 h 239392"/>
              <a:gd name="connsiteX1" fmla="*/ 3358824 w 3358824"/>
              <a:gd name="connsiteY1" fmla="*/ 0 h 239392"/>
              <a:gd name="connsiteX2" fmla="*/ 3358824 w 3358824"/>
              <a:gd name="connsiteY2" fmla="*/ 239392 h 239392"/>
              <a:gd name="connsiteX3" fmla="*/ 0 w 3358824"/>
              <a:gd name="connsiteY3" fmla="*/ 239392 h 239392"/>
              <a:gd name="connsiteX4" fmla="*/ 0 w 3358824"/>
              <a:gd name="connsiteY4" fmla="*/ 155016 h 239392"/>
              <a:gd name="connsiteX0" fmla="*/ 0 w 3366672"/>
              <a:gd name="connsiteY0" fmla="*/ 155016 h 239392"/>
              <a:gd name="connsiteX1" fmla="*/ 3358824 w 3366672"/>
              <a:gd name="connsiteY1" fmla="*/ 0 h 239392"/>
              <a:gd name="connsiteX2" fmla="*/ 3366672 w 3366672"/>
              <a:gd name="connsiteY2" fmla="*/ 90263 h 239392"/>
              <a:gd name="connsiteX3" fmla="*/ 0 w 3366672"/>
              <a:gd name="connsiteY3" fmla="*/ 239392 h 239392"/>
              <a:gd name="connsiteX4" fmla="*/ 0 w 3366672"/>
              <a:gd name="connsiteY4" fmla="*/ 155016 h 239392"/>
              <a:gd name="connsiteX0" fmla="*/ 0 w 3382370"/>
              <a:gd name="connsiteY0" fmla="*/ 155016 h 239392"/>
              <a:gd name="connsiteX1" fmla="*/ 3358824 w 3382370"/>
              <a:gd name="connsiteY1" fmla="*/ 0 h 239392"/>
              <a:gd name="connsiteX2" fmla="*/ 3382370 w 3382370"/>
              <a:gd name="connsiteY2" fmla="*/ 82414 h 239392"/>
              <a:gd name="connsiteX3" fmla="*/ 0 w 3382370"/>
              <a:gd name="connsiteY3" fmla="*/ 239392 h 239392"/>
              <a:gd name="connsiteX4" fmla="*/ 0 w 3382370"/>
              <a:gd name="connsiteY4" fmla="*/ 155016 h 239392"/>
              <a:gd name="connsiteX0" fmla="*/ 0 w 3358824"/>
              <a:gd name="connsiteY0" fmla="*/ 155016 h 239392"/>
              <a:gd name="connsiteX1" fmla="*/ 3358824 w 3358824"/>
              <a:gd name="connsiteY1" fmla="*/ 0 h 239392"/>
              <a:gd name="connsiteX2" fmla="*/ 3356861 w 3358824"/>
              <a:gd name="connsiteY2" fmla="*/ 96150 h 239392"/>
              <a:gd name="connsiteX3" fmla="*/ 0 w 3358824"/>
              <a:gd name="connsiteY3" fmla="*/ 239392 h 239392"/>
              <a:gd name="connsiteX4" fmla="*/ 0 w 3358824"/>
              <a:gd name="connsiteY4" fmla="*/ 155016 h 239392"/>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 name="connsiteX0" fmla="*/ 0 w 3368661"/>
              <a:gd name="connsiteY0" fmla="*/ 197345 h 281721"/>
              <a:gd name="connsiteX1" fmla="*/ 3358824 w 3368661"/>
              <a:gd name="connsiteY1" fmla="*/ 42329 h 281721"/>
              <a:gd name="connsiteX2" fmla="*/ 3368634 w 3368661"/>
              <a:gd name="connsiteY2" fmla="*/ 132592 h 281721"/>
              <a:gd name="connsiteX3" fmla="*/ 0 w 3368661"/>
              <a:gd name="connsiteY3" fmla="*/ 281721 h 281721"/>
              <a:gd name="connsiteX4" fmla="*/ 0 w 3368661"/>
              <a:gd name="connsiteY4" fmla="*/ 197345 h 281721"/>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 name="connsiteX0" fmla="*/ 0 w 3368661"/>
              <a:gd name="connsiteY0" fmla="*/ 158930 h 243306"/>
              <a:gd name="connsiteX1" fmla="*/ 3358824 w 3368661"/>
              <a:gd name="connsiteY1" fmla="*/ 3914 h 243306"/>
              <a:gd name="connsiteX2" fmla="*/ 3368634 w 3368661"/>
              <a:gd name="connsiteY2" fmla="*/ 94177 h 243306"/>
              <a:gd name="connsiteX3" fmla="*/ 0 w 3368661"/>
              <a:gd name="connsiteY3" fmla="*/ 243306 h 243306"/>
              <a:gd name="connsiteX4" fmla="*/ 0 w 3368661"/>
              <a:gd name="connsiteY4" fmla="*/ 158930 h 243306"/>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 name="connsiteX0" fmla="*/ 0 w 3368661"/>
              <a:gd name="connsiteY0" fmla="*/ 155016 h 239392"/>
              <a:gd name="connsiteX1" fmla="*/ 3358824 w 3368661"/>
              <a:gd name="connsiteY1" fmla="*/ 0 h 239392"/>
              <a:gd name="connsiteX2" fmla="*/ 3368634 w 3368661"/>
              <a:gd name="connsiteY2" fmla="*/ 90263 h 239392"/>
              <a:gd name="connsiteX3" fmla="*/ 0 w 3368661"/>
              <a:gd name="connsiteY3" fmla="*/ 239392 h 239392"/>
              <a:gd name="connsiteX4" fmla="*/ 0 w 3368661"/>
              <a:gd name="connsiteY4" fmla="*/ 155016 h 239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8661" h="239392">
                <a:moveTo>
                  <a:pt x="0" y="155016"/>
                </a:moveTo>
                <a:cubicBezTo>
                  <a:pt x="1125495" y="136702"/>
                  <a:pt x="2325555" y="34013"/>
                  <a:pt x="3358824" y="0"/>
                </a:cubicBezTo>
                <a:cubicBezTo>
                  <a:pt x="3358170" y="32050"/>
                  <a:pt x="3369288" y="58213"/>
                  <a:pt x="3368634" y="90263"/>
                </a:cubicBezTo>
                <a:cubicBezTo>
                  <a:pt x="2549902" y="104653"/>
                  <a:pt x="1087558" y="219116"/>
                  <a:pt x="0" y="239392"/>
                </a:cubicBezTo>
                <a:lnTo>
                  <a:pt x="0" y="155016"/>
                </a:lnTo>
                <a:close/>
              </a:path>
            </a:pathLst>
          </a:custGeom>
          <a:gradFill>
            <a:gsLst>
              <a:gs pos="0">
                <a:schemeClr val="accent4">
                  <a:alpha val="50000"/>
                </a:schemeClr>
              </a:gs>
              <a:gs pos="100000">
                <a:schemeClr val="accent3"/>
              </a:gs>
            </a:gsLst>
            <a:lin ang="3000000" scaled="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687612E0-74A8-8590-E398-4F2C79068323}"/>
              </a:ext>
            </a:extLst>
          </p:cNvPr>
          <p:cNvSpPr/>
          <p:nvPr/>
        </p:nvSpPr>
        <p:spPr bwMode="auto">
          <a:xfrm>
            <a:off x="4655502" y="3853823"/>
            <a:ext cx="3366258" cy="442871"/>
          </a:xfrm>
          <a:prstGeom prst="rect">
            <a:avLst/>
          </a:prstGeom>
          <a:solidFill>
            <a:schemeClr val="accent4">
              <a:alpha val="5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5C15670C-F204-9194-0EC1-2CEB948F649A}"/>
              </a:ext>
            </a:extLst>
          </p:cNvPr>
          <p:cNvSpPr txBox="1"/>
          <p:nvPr/>
        </p:nvSpPr>
        <p:spPr bwMode="auto">
          <a:xfrm>
            <a:off x="4037154" y="3064987"/>
            <a:ext cx="707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grpSp>
        <p:nvGrpSpPr>
          <p:cNvPr id="32" name="Group 31">
            <a:extLst>
              <a:ext uri="{FF2B5EF4-FFF2-40B4-BE49-F238E27FC236}">
                <a16:creationId xmlns:a16="http://schemas.microsoft.com/office/drawing/2014/main" id="{876B99D3-C456-C574-7364-EE0D86E7581A}"/>
              </a:ext>
            </a:extLst>
          </p:cNvPr>
          <p:cNvGrpSpPr/>
          <p:nvPr/>
        </p:nvGrpSpPr>
        <p:grpSpPr>
          <a:xfrm>
            <a:off x="4066029" y="3743938"/>
            <a:ext cx="659850" cy="553301"/>
            <a:chOff x="4066029" y="3743938"/>
            <a:chExt cx="659850" cy="553301"/>
          </a:xfrm>
        </p:grpSpPr>
        <p:sp>
          <p:nvSpPr>
            <p:cNvPr id="29" name="Rectangle 28">
              <a:extLst>
                <a:ext uri="{FF2B5EF4-FFF2-40B4-BE49-F238E27FC236}">
                  <a16:creationId xmlns:a16="http://schemas.microsoft.com/office/drawing/2014/main" id="{CA48F924-2FE2-4618-6D90-F1FDBF1678DF}"/>
                </a:ext>
              </a:extLst>
            </p:cNvPr>
            <p:cNvSpPr/>
            <p:nvPr/>
          </p:nvSpPr>
          <p:spPr bwMode="auto">
            <a:xfrm>
              <a:off x="4087014" y="3743938"/>
              <a:ext cx="587022" cy="55330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99554791-1B79-DD0F-0090-EC86FF754E9D}"/>
                </a:ext>
              </a:extLst>
            </p:cNvPr>
            <p:cNvSpPr txBox="1"/>
            <p:nvPr/>
          </p:nvSpPr>
          <p:spPr bwMode="auto">
            <a:xfrm>
              <a:off x="4066029" y="3831302"/>
              <a:ext cx="659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grpSp>
      <p:sp>
        <p:nvSpPr>
          <p:cNvPr id="36" name="Rectangle 35">
            <a:extLst>
              <a:ext uri="{FF2B5EF4-FFF2-40B4-BE49-F238E27FC236}">
                <a16:creationId xmlns:a16="http://schemas.microsoft.com/office/drawing/2014/main" id="{A5C1FF09-6F4F-170C-E2EE-D83ED95A187E}"/>
              </a:ext>
            </a:extLst>
          </p:cNvPr>
          <p:cNvSpPr/>
          <p:nvPr/>
        </p:nvSpPr>
        <p:spPr bwMode="auto">
          <a:xfrm>
            <a:off x="7960165" y="2894292"/>
            <a:ext cx="602864" cy="8064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90A227BD-5D45-D57C-5123-8E24A15FAA41}"/>
              </a:ext>
            </a:extLst>
          </p:cNvPr>
          <p:cNvSpPr txBox="1"/>
          <p:nvPr/>
        </p:nvSpPr>
        <p:spPr bwMode="auto">
          <a:xfrm>
            <a:off x="7978037" y="3064987"/>
            <a:ext cx="6697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cxnSp>
        <p:nvCxnSpPr>
          <p:cNvPr id="39" name="Straight Arrow Connector 38">
            <a:extLst>
              <a:ext uri="{FF2B5EF4-FFF2-40B4-BE49-F238E27FC236}">
                <a16:creationId xmlns:a16="http://schemas.microsoft.com/office/drawing/2014/main" id="{54343649-441B-FF7A-FCCF-09428A5E7BD1}"/>
              </a:ext>
            </a:extLst>
          </p:cNvPr>
          <p:cNvCxnSpPr/>
          <p:nvPr/>
        </p:nvCxnSpPr>
        <p:spPr bwMode="auto">
          <a:xfrm>
            <a:off x="7216698" y="3011109"/>
            <a:ext cx="658705" cy="69969"/>
          </a:xfrm>
          <a:prstGeom prst="straightConnector1">
            <a:avLst/>
          </a:prstGeom>
          <a:noFill/>
          <a:ln w="28575" cap="flat" cmpd="sng" algn="ctr">
            <a:solidFill>
              <a:schemeClr val="bg1"/>
            </a:solidFill>
            <a:prstDash val="solid"/>
            <a:round/>
            <a:headEnd type="none" w="med" len="med"/>
            <a:tailEnd type="triangle"/>
          </a:ln>
          <a:effectLst/>
        </p:spPr>
      </p:cxnSp>
      <p:sp>
        <p:nvSpPr>
          <p:cNvPr id="40" name="TextBox 39">
            <a:extLst>
              <a:ext uri="{FF2B5EF4-FFF2-40B4-BE49-F238E27FC236}">
                <a16:creationId xmlns:a16="http://schemas.microsoft.com/office/drawing/2014/main" id="{C117A8FD-1A02-BB35-4778-B159F6C7C984}"/>
              </a:ext>
            </a:extLst>
          </p:cNvPr>
          <p:cNvSpPr txBox="1"/>
          <p:nvPr/>
        </p:nvSpPr>
        <p:spPr bwMode="auto">
          <a:xfrm rot="16200000">
            <a:off x="3197399" y="2820492"/>
            <a:ext cx="14540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BC</a:t>
            </a:r>
          </a:p>
        </p:txBody>
      </p:sp>
      <p:sp>
        <p:nvSpPr>
          <p:cNvPr id="41" name="TextBox 40">
            <a:extLst>
              <a:ext uri="{FF2B5EF4-FFF2-40B4-BE49-F238E27FC236}">
                <a16:creationId xmlns:a16="http://schemas.microsoft.com/office/drawing/2014/main" id="{C527123D-04D3-746F-9BFB-670D60DEBDF5}"/>
              </a:ext>
            </a:extLst>
          </p:cNvPr>
          <p:cNvSpPr txBox="1"/>
          <p:nvPr/>
        </p:nvSpPr>
        <p:spPr bwMode="auto">
          <a:xfrm rot="5400000">
            <a:off x="8116950" y="3005961"/>
            <a:ext cx="11636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RELAPSE</a:t>
            </a:r>
          </a:p>
        </p:txBody>
      </p:sp>
      <p:sp>
        <p:nvSpPr>
          <p:cNvPr id="44" name="Freeform: Shape 43">
            <a:extLst>
              <a:ext uri="{FF2B5EF4-FFF2-40B4-BE49-F238E27FC236}">
                <a16:creationId xmlns:a16="http://schemas.microsoft.com/office/drawing/2014/main" id="{EC538FE8-4B50-E706-7C27-AC5D8A5B3BCD}"/>
              </a:ext>
            </a:extLst>
          </p:cNvPr>
          <p:cNvSpPr/>
          <p:nvPr/>
        </p:nvSpPr>
        <p:spPr bwMode="auto">
          <a:xfrm>
            <a:off x="902087" y="1987899"/>
            <a:ext cx="2215651" cy="1489296"/>
          </a:xfrm>
          <a:custGeom>
            <a:avLst/>
            <a:gdLst>
              <a:gd name="connsiteX0" fmla="*/ 1 w 2215651"/>
              <a:gd name="connsiteY0" fmla="*/ 0 h 1489296"/>
              <a:gd name="connsiteX1" fmla="*/ 2215651 w 2215651"/>
              <a:gd name="connsiteY1" fmla="*/ 0 h 1489296"/>
              <a:gd name="connsiteX2" fmla="*/ 2215651 w 2215651"/>
              <a:gd name="connsiteY2" fmla="*/ 772048 h 1489296"/>
              <a:gd name="connsiteX3" fmla="*/ 69503 w 2215651"/>
              <a:gd name="connsiteY3" fmla="*/ 772048 h 1489296"/>
              <a:gd name="connsiteX4" fmla="*/ 98235 w 2215651"/>
              <a:gd name="connsiteY4" fmla="*/ 774125 h 1489296"/>
              <a:gd name="connsiteX5" fmla="*/ 2195553 w 2215651"/>
              <a:gd name="connsiteY5" fmla="*/ 1289539 h 1489296"/>
              <a:gd name="connsiteX6" fmla="*/ 2208951 w 2215651"/>
              <a:gd name="connsiteY6" fmla="*/ 1489296 h 1489296"/>
              <a:gd name="connsiteX7" fmla="*/ 0 w 2215651"/>
              <a:gd name="connsiteY7" fmla="*/ 975155 h 1489296"/>
              <a:gd name="connsiteX8" fmla="*/ 0 w 2215651"/>
              <a:gd name="connsiteY8" fmla="*/ 767024 h 1489296"/>
              <a:gd name="connsiteX9" fmla="*/ 1 w 2215651"/>
              <a:gd name="connsiteY9" fmla="*/ 767024 h 1489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15651" h="1489296">
                <a:moveTo>
                  <a:pt x="1" y="0"/>
                </a:moveTo>
                <a:lnTo>
                  <a:pt x="2215651" y="0"/>
                </a:lnTo>
                <a:lnTo>
                  <a:pt x="2215651" y="772048"/>
                </a:lnTo>
                <a:lnTo>
                  <a:pt x="69503" y="772048"/>
                </a:lnTo>
                <a:lnTo>
                  <a:pt x="98235" y="774125"/>
                </a:lnTo>
                <a:cubicBezTo>
                  <a:pt x="629725" y="836087"/>
                  <a:pt x="1738670" y="1276978"/>
                  <a:pt x="2195553" y="1289539"/>
                </a:cubicBezTo>
                <a:lnTo>
                  <a:pt x="2208951" y="1489296"/>
                </a:lnTo>
                <a:cubicBezTo>
                  <a:pt x="1532925" y="1488736"/>
                  <a:pt x="577218" y="977387"/>
                  <a:pt x="0" y="975155"/>
                </a:cubicBezTo>
                <a:lnTo>
                  <a:pt x="0" y="767024"/>
                </a:lnTo>
                <a:lnTo>
                  <a:pt x="1" y="767024"/>
                </a:lnTo>
                <a:close/>
              </a:path>
            </a:pathLst>
          </a:custGeom>
          <a:solidFill>
            <a:schemeClr val="accent3">
              <a:alpha val="5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9" name="Straight Arrow Connector 48">
            <a:extLst>
              <a:ext uri="{FF2B5EF4-FFF2-40B4-BE49-F238E27FC236}">
                <a16:creationId xmlns:a16="http://schemas.microsoft.com/office/drawing/2014/main" id="{B95A82CD-CA5A-2F4A-5D0E-1B728D412F6F}"/>
              </a:ext>
            </a:extLst>
          </p:cNvPr>
          <p:cNvCxnSpPr/>
          <p:nvPr/>
        </p:nvCxnSpPr>
        <p:spPr bwMode="auto">
          <a:xfrm flipV="1">
            <a:off x="2256871" y="2879452"/>
            <a:ext cx="738032" cy="171515"/>
          </a:xfrm>
          <a:prstGeom prst="straightConnector1">
            <a:avLst/>
          </a:prstGeom>
          <a:noFill/>
          <a:ln w="28575" cap="flat" cmpd="sng" algn="ctr">
            <a:solidFill>
              <a:schemeClr val="bg1"/>
            </a:solidFill>
            <a:prstDash val="solid"/>
            <a:round/>
            <a:headEnd type="none" w="med" len="med"/>
            <a:tailEnd type="triangle"/>
          </a:ln>
          <a:effectLst/>
        </p:spPr>
      </p:cxnSp>
      <p:sp>
        <p:nvSpPr>
          <p:cNvPr id="50" name="Rectangle 49">
            <a:extLst>
              <a:ext uri="{FF2B5EF4-FFF2-40B4-BE49-F238E27FC236}">
                <a16:creationId xmlns:a16="http://schemas.microsoft.com/office/drawing/2014/main" id="{9146A3F6-A3E6-EFA6-40DD-ACB4B19A4AA8}"/>
              </a:ext>
            </a:extLst>
          </p:cNvPr>
          <p:cNvSpPr/>
          <p:nvPr/>
        </p:nvSpPr>
        <p:spPr bwMode="auto">
          <a:xfrm>
            <a:off x="392980" y="1989574"/>
            <a:ext cx="537578" cy="9713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746C3D10-D3B8-6AB1-0C6C-8C79AEF4DF46}"/>
              </a:ext>
            </a:extLst>
          </p:cNvPr>
          <p:cNvSpPr/>
          <p:nvPr/>
        </p:nvSpPr>
        <p:spPr bwMode="auto">
          <a:xfrm>
            <a:off x="3067205" y="1980049"/>
            <a:ext cx="583413" cy="118738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TextBox 51">
            <a:extLst>
              <a:ext uri="{FF2B5EF4-FFF2-40B4-BE49-F238E27FC236}">
                <a16:creationId xmlns:a16="http://schemas.microsoft.com/office/drawing/2014/main" id="{6390BB3F-6B1F-B033-D1C5-ED27A15BF71B}"/>
              </a:ext>
            </a:extLst>
          </p:cNvPr>
          <p:cNvSpPr txBox="1"/>
          <p:nvPr/>
        </p:nvSpPr>
        <p:spPr bwMode="auto">
          <a:xfrm>
            <a:off x="329712" y="2223088"/>
            <a:ext cx="7128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sp>
        <p:nvSpPr>
          <p:cNvPr id="53" name="TextBox 52">
            <a:extLst>
              <a:ext uri="{FF2B5EF4-FFF2-40B4-BE49-F238E27FC236}">
                <a16:creationId xmlns:a16="http://schemas.microsoft.com/office/drawing/2014/main" id="{22AAB660-3F32-CDF7-BBB8-E0F45216AF5C}"/>
              </a:ext>
            </a:extLst>
          </p:cNvPr>
          <p:cNvSpPr txBox="1"/>
          <p:nvPr/>
        </p:nvSpPr>
        <p:spPr bwMode="auto">
          <a:xfrm>
            <a:off x="2986155" y="2064702"/>
            <a:ext cx="7380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low</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or HER2+</a:t>
            </a:r>
          </a:p>
        </p:txBody>
      </p:sp>
      <p:sp>
        <p:nvSpPr>
          <p:cNvPr id="54" name="Rectangle 53">
            <a:extLst>
              <a:ext uri="{FF2B5EF4-FFF2-40B4-BE49-F238E27FC236}">
                <a16:creationId xmlns:a16="http://schemas.microsoft.com/office/drawing/2014/main" id="{00167AE5-8EA7-8B36-31CB-F8E87BDE6482}"/>
              </a:ext>
            </a:extLst>
          </p:cNvPr>
          <p:cNvSpPr/>
          <p:nvPr/>
        </p:nvSpPr>
        <p:spPr bwMode="auto">
          <a:xfrm>
            <a:off x="392980" y="3056373"/>
            <a:ext cx="537578" cy="8798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62B2F779-4D00-BC75-BDC3-71FAE1B5090A}"/>
              </a:ext>
            </a:extLst>
          </p:cNvPr>
          <p:cNvSpPr txBox="1"/>
          <p:nvPr/>
        </p:nvSpPr>
        <p:spPr bwMode="auto">
          <a:xfrm>
            <a:off x="377837" y="3261777"/>
            <a:ext cx="5716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0</a:t>
            </a:r>
          </a:p>
        </p:txBody>
      </p:sp>
      <p:sp>
        <p:nvSpPr>
          <p:cNvPr id="56" name="Rectangle 55">
            <a:extLst>
              <a:ext uri="{FF2B5EF4-FFF2-40B4-BE49-F238E27FC236}">
                <a16:creationId xmlns:a16="http://schemas.microsoft.com/office/drawing/2014/main" id="{26AC0890-5D77-895C-0D21-E28CBE711486}"/>
              </a:ext>
            </a:extLst>
          </p:cNvPr>
          <p:cNvSpPr/>
          <p:nvPr/>
        </p:nvSpPr>
        <p:spPr bwMode="auto">
          <a:xfrm>
            <a:off x="3071470" y="3276008"/>
            <a:ext cx="587943" cy="6602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TextBox 56">
            <a:extLst>
              <a:ext uri="{FF2B5EF4-FFF2-40B4-BE49-F238E27FC236}">
                <a16:creationId xmlns:a16="http://schemas.microsoft.com/office/drawing/2014/main" id="{0A3FBF8F-646B-9F04-F86D-A1DBE844650A}"/>
              </a:ext>
            </a:extLst>
          </p:cNvPr>
          <p:cNvSpPr txBox="1"/>
          <p:nvPr/>
        </p:nvSpPr>
        <p:spPr bwMode="auto">
          <a:xfrm>
            <a:off x="3075105" y="3337093"/>
            <a:ext cx="5716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HER20</a:t>
            </a:r>
          </a:p>
        </p:txBody>
      </p:sp>
      <p:sp>
        <p:nvSpPr>
          <p:cNvPr id="58" name="TextBox 57">
            <a:extLst>
              <a:ext uri="{FF2B5EF4-FFF2-40B4-BE49-F238E27FC236}">
                <a16:creationId xmlns:a16="http://schemas.microsoft.com/office/drawing/2014/main" id="{3E550982-19F7-97B5-FF28-15B96AB5A8D3}"/>
              </a:ext>
            </a:extLst>
          </p:cNvPr>
          <p:cNvSpPr txBox="1"/>
          <p:nvPr/>
        </p:nvSpPr>
        <p:spPr bwMode="auto">
          <a:xfrm>
            <a:off x="157574" y="3959224"/>
            <a:ext cx="1060110" cy="53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9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status on primary tumor</a:t>
            </a:r>
          </a:p>
        </p:txBody>
      </p:sp>
      <p:sp>
        <p:nvSpPr>
          <p:cNvPr id="59" name="TextBox 58">
            <a:extLst>
              <a:ext uri="{FF2B5EF4-FFF2-40B4-BE49-F238E27FC236}">
                <a16:creationId xmlns:a16="http://schemas.microsoft.com/office/drawing/2014/main" id="{FE032E96-DA37-DC94-6564-5D2CAFD96E39}"/>
              </a:ext>
            </a:extLst>
          </p:cNvPr>
          <p:cNvSpPr txBox="1"/>
          <p:nvPr/>
        </p:nvSpPr>
        <p:spPr bwMode="auto">
          <a:xfrm>
            <a:off x="2767768" y="4016374"/>
            <a:ext cx="1195345" cy="388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9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status on matched biopsy</a:t>
            </a:r>
          </a:p>
        </p:txBody>
      </p:sp>
      <p:sp>
        <p:nvSpPr>
          <p:cNvPr id="60" name="TextBox 59">
            <a:extLst>
              <a:ext uri="{FF2B5EF4-FFF2-40B4-BE49-F238E27FC236}">
                <a16:creationId xmlns:a16="http://schemas.microsoft.com/office/drawing/2014/main" id="{54A27DEA-6133-53D0-9E77-3F5E021D4B88}"/>
              </a:ext>
            </a:extLst>
          </p:cNvPr>
          <p:cNvSpPr txBox="1"/>
          <p:nvPr/>
        </p:nvSpPr>
        <p:spPr bwMode="auto">
          <a:xfrm>
            <a:off x="1400844" y="4016374"/>
            <a:ext cx="1195345" cy="24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9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 = .33</a:t>
            </a:r>
          </a:p>
        </p:txBody>
      </p:sp>
      <p:sp>
        <p:nvSpPr>
          <p:cNvPr id="68" name="Freeform: Shape 67">
            <a:extLst>
              <a:ext uri="{FF2B5EF4-FFF2-40B4-BE49-F238E27FC236}">
                <a16:creationId xmlns:a16="http://schemas.microsoft.com/office/drawing/2014/main" id="{F349EA12-4CD0-42E4-91F0-42BD655AB434}"/>
              </a:ext>
            </a:extLst>
          </p:cNvPr>
          <p:cNvSpPr/>
          <p:nvPr/>
        </p:nvSpPr>
        <p:spPr bwMode="auto">
          <a:xfrm>
            <a:off x="9700538" y="2962473"/>
            <a:ext cx="1540616" cy="1248792"/>
          </a:xfrm>
          <a:custGeom>
            <a:avLst/>
            <a:gdLst>
              <a:gd name="connsiteX0" fmla="*/ 0 w 1540616"/>
              <a:gd name="connsiteY0" fmla="*/ 857691 h 1248792"/>
              <a:gd name="connsiteX1" fmla="*/ 1525038 w 1540616"/>
              <a:gd name="connsiteY1" fmla="*/ 904424 h 1248792"/>
              <a:gd name="connsiteX2" fmla="*/ 1540616 w 1540616"/>
              <a:gd name="connsiteY2" fmla="*/ 1030602 h 1248792"/>
              <a:gd name="connsiteX3" fmla="*/ 379459 w 1540616"/>
              <a:gd name="connsiteY3" fmla="*/ 994384 h 1248792"/>
              <a:gd name="connsiteX4" fmla="*/ 211758 w 1540616"/>
              <a:gd name="connsiteY4" fmla="*/ 991113 h 1248792"/>
              <a:gd name="connsiteX5" fmla="*/ 403378 w 1540616"/>
              <a:gd name="connsiteY5" fmla="*/ 1000793 h 1248792"/>
              <a:gd name="connsiteX6" fmla="*/ 1519747 w 1540616"/>
              <a:gd name="connsiteY6" fmla="*/ 1071812 h 1248792"/>
              <a:gd name="connsiteX7" fmla="*/ 1523682 w 1540616"/>
              <a:gd name="connsiteY7" fmla="*/ 1248789 h 1248792"/>
              <a:gd name="connsiteX8" fmla="*/ 5291 w 1540616"/>
              <a:gd name="connsiteY8" fmla="*/ 1161780 h 1248792"/>
              <a:gd name="connsiteX9" fmla="*/ 0 w 1540616"/>
              <a:gd name="connsiteY9" fmla="*/ 988037 h 1248792"/>
              <a:gd name="connsiteX10" fmla="*/ 171057 w 1540616"/>
              <a:gd name="connsiteY10" fmla="*/ 990320 h 1248792"/>
              <a:gd name="connsiteX11" fmla="*/ 0 w 1540616"/>
              <a:gd name="connsiteY11" fmla="*/ 986984 h 1248792"/>
              <a:gd name="connsiteX12" fmla="*/ 1526598 w 1540616"/>
              <a:gd name="connsiteY12" fmla="*/ 4 h 1248792"/>
              <a:gd name="connsiteX13" fmla="*/ 1526596 w 1540616"/>
              <a:gd name="connsiteY13" fmla="*/ 686972 h 1248792"/>
              <a:gd name="connsiteX14" fmla="*/ 1 w 1540616"/>
              <a:gd name="connsiteY14" fmla="*/ 853652 h 1248792"/>
              <a:gd name="connsiteX15" fmla="*/ 1 w 1540616"/>
              <a:gd name="connsiteY15" fmla="*/ 174473 h 1248792"/>
              <a:gd name="connsiteX16" fmla="*/ 1526598 w 1540616"/>
              <a:gd name="connsiteY16" fmla="*/ 4 h 1248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0616" h="1248792">
                <a:moveTo>
                  <a:pt x="0" y="857691"/>
                </a:moveTo>
                <a:cubicBezTo>
                  <a:pt x="556635" y="853019"/>
                  <a:pt x="1083675" y="904424"/>
                  <a:pt x="1525038" y="904424"/>
                </a:cubicBezTo>
                <a:lnTo>
                  <a:pt x="1540616" y="1030602"/>
                </a:lnTo>
                <a:cubicBezTo>
                  <a:pt x="1132095" y="1029044"/>
                  <a:pt x="756873" y="1006456"/>
                  <a:pt x="379459" y="994384"/>
                </a:cubicBezTo>
                <a:lnTo>
                  <a:pt x="211758" y="991113"/>
                </a:lnTo>
                <a:lnTo>
                  <a:pt x="403378" y="1000793"/>
                </a:lnTo>
                <a:cubicBezTo>
                  <a:pt x="794229" y="1026426"/>
                  <a:pt x="1152212" y="1080543"/>
                  <a:pt x="1519747" y="1071812"/>
                </a:cubicBezTo>
                <a:cubicBezTo>
                  <a:pt x="1521059" y="1130804"/>
                  <a:pt x="1522370" y="1189797"/>
                  <a:pt x="1523682" y="1248789"/>
                </a:cubicBezTo>
                <a:cubicBezTo>
                  <a:pt x="1027078" y="1249419"/>
                  <a:pt x="661705" y="1161149"/>
                  <a:pt x="5291" y="1161780"/>
                </a:cubicBezTo>
                <a:lnTo>
                  <a:pt x="0" y="988037"/>
                </a:lnTo>
                <a:lnTo>
                  <a:pt x="171057" y="990320"/>
                </a:lnTo>
                <a:lnTo>
                  <a:pt x="0" y="986984"/>
                </a:lnTo>
                <a:close/>
                <a:moveTo>
                  <a:pt x="1526598" y="4"/>
                </a:moveTo>
                <a:cubicBezTo>
                  <a:pt x="1526597" y="228993"/>
                  <a:pt x="1526597" y="457983"/>
                  <a:pt x="1526596" y="686972"/>
                </a:cubicBezTo>
                <a:cubicBezTo>
                  <a:pt x="946074" y="689568"/>
                  <a:pt x="463691" y="885326"/>
                  <a:pt x="1" y="853652"/>
                </a:cubicBezTo>
                <a:lnTo>
                  <a:pt x="1" y="174473"/>
                </a:lnTo>
                <a:cubicBezTo>
                  <a:pt x="661526" y="173954"/>
                  <a:pt x="925825" y="-1034"/>
                  <a:pt x="1526598" y="4"/>
                </a:cubicBezTo>
                <a:close/>
              </a:path>
            </a:pathLst>
          </a:custGeom>
          <a:solidFill>
            <a:schemeClr val="accent3">
              <a:lumMod val="40000"/>
              <a:lumOff val="60000"/>
              <a:alpha val="5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Freeform: Shape 63">
            <a:extLst>
              <a:ext uri="{FF2B5EF4-FFF2-40B4-BE49-F238E27FC236}">
                <a16:creationId xmlns:a16="http://schemas.microsoft.com/office/drawing/2014/main" id="{F08AA3D7-EFBE-0284-06CA-C26A6C11CAA0}"/>
              </a:ext>
            </a:extLst>
          </p:cNvPr>
          <p:cNvSpPr/>
          <p:nvPr/>
        </p:nvSpPr>
        <p:spPr bwMode="auto">
          <a:xfrm>
            <a:off x="9671420" y="3646872"/>
            <a:ext cx="1586871" cy="646291"/>
          </a:xfrm>
          <a:custGeom>
            <a:avLst/>
            <a:gdLst>
              <a:gd name="connsiteX0" fmla="*/ 1546846 w 1586871"/>
              <a:gd name="connsiteY0" fmla="*/ 0 h 646291"/>
              <a:gd name="connsiteX1" fmla="*/ 1540615 w 1586871"/>
              <a:gd name="connsiteY1" fmla="*/ 50392 h 646291"/>
              <a:gd name="connsiteX2" fmla="*/ 123859 w 1586871"/>
              <a:gd name="connsiteY2" fmla="*/ 515424 h 646291"/>
              <a:gd name="connsiteX3" fmla="*/ 83819 w 1586871"/>
              <a:gd name="connsiteY3" fmla="*/ 517173 h 646291"/>
              <a:gd name="connsiteX4" fmla="*/ 194980 w 1586871"/>
              <a:gd name="connsiteY4" fmla="*/ 518220 h 646291"/>
              <a:gd name="connsiteX5" fmla="*/ 1586871 w 1586871"/>
              <a:gd name="connsiteY5" fmla="*/ 341984 h 646291"/>
              <a:gd name="connsiteX6" fmla="*/ 1571293 w 1586871"/>
              <a:gd name="connsiteY6" fmla="*/ 386146 h 646291"/>
              <a:gd name="connsiteX7" fmla="*/ 224660 w 1586871"/>
              <a:gd name="connsiteY7" fmla="*/ 558186 h 646291"/>
              <a:gd name="connsiteX8" fmla="*/ 92219 w 1586871"/>
              <a:gd name="connsiteY8" fmla="*/ 560614 h 646291"/>
              <a:gd name="connsiteX9" fmla="*/ 1574408 w 1586871"/>
              <a:gd name="connsiteY9" fmla="*/ 560614 h 646291"/>
              <a:gd name="connsiteX10" fmla="*/ 1574408 w 1586871"/>
              <a:gd name="connsiteY10" fmla="*/ 646291 h 646291"/>
              <a:gd name="connsiteX11" fmla="*/ 7311 w 1586871"/>
              <a:gd name="connsiteY11" fmla="*/ 646291 h 646291"/>
              <a:gd name="connsiteX12" fmla="*/ 7311 w 1586871"/>
              <a:gd name="connsiteY12" fmla="*/ 562171 h 646291"/>
              <a:gd name="connsiteX13" fmla="*/ 7311 w 1586871"/>
              <a:gd name="connsiteY13" fmla="*/ 560614 h 646291"/>
              <a:gd name="connsiteX14" fmla="*/ 7311 w 1586871"/>
              <a:gd name="connsiteY14" fmla="*/ 520514 h 646291"/>
              <a:gd name="connsiteX15" fmla="*/ 0 w 1586871"/>
              <a:gd name="connsiteY15" fmla="*/ 520833 h 646291"/>
              <a:gd name="connsiteX16" fmla="*/ 0 w 1586871"/>
              <a:gd name="connsiteY16" fmla="*/ 475114 h 646291"/>
              <a:gd name="connsiteX17" fmla="*/ 1546846 w 1586871"/>
              <a:gd name="connsiteY17" fmla="*/ 0 h 64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86871" h="646291">
                <a:moveTo>
                  <a:pt x="1546846" y="0"/>
                </a:moveTo>
                <a:lnTo>
                  <a:pt x="1540615" y="50392"/>
                </a:lnTo>
                <a:cubicBezTo>
                  <a:pt x="958407" y="32381"/>
                  <a:pt x="718477" y="462070"/>
                  <a:pt x="123859" y="515424"/>
                </a:cubicBezTo>
                <a:lnTo>
                  <a:pt x="83819" y="517173"/>
                </a:lnTo>
                <a:lnTo>
                  <a:pt x="194980" y="518220"/>
                </a:lnTo>
                <a:cubicBezTo>
                  <a:pt x="652285" y="498733"/>
                  <a:pt x="1229303" y="329717"/>
                  <a:pt x="1586871" y="341984"/>
                </a:cubicBezTo>
                <a:lnTo>
                  <a:pt x="1571293" y="386146"/>
                </a:lnTo>
                <a:cubicBezTo>
                  <a:pt x="1161475" y="373425"/>
                  <a:pt x="723033" y="528866"/>
                  <a:pt x="224660" y="558186"/>
                </a:cubicBezTo>
                <a:lnTo>
                  <a:pt x="92219" y="560614"/>
                </a:lnTo>
                <a:lnTo>
                  <a:pt x="1574408" y="560614"/>
                </a:lnTo>
                <a:lnTo>
                  <a:pt x="1574408" y="646291"/>
                </a:lnTo>
                <a:lnTo>
                  <a:pt x="7311" y="646291"/>
                </a:lnTo>
                <a:lnTo>
                  <a:pt x="7311" y="562171"/>
                </a:lnTo>
                <a:lnTo>
                  <a:pt x="7311" y="560614"/>
                </a:lnTo>
                <a:lnTo>
                  <a:pt x="7311" y="520514"/>
                </a:lnTo>
                <a:lnTo>
                  <a:pt x="0" y="520833"/>
                </a:lnTo>
                <a:lnTo>
                  <a:pt x="0" y="475114"/>
                </a:lnTo>
                <a:cubicBezTo>
                  <a:pt x="729027" y="470960"/>
                  <a:pt x="814704" y="29078"/>
                  <a:pt x="1546846" y="0"/>
                </a:cubicBezTo>
                <a:close/>
              </a:path>
            </a:pathLst>
          </a:custGeom>
          <a:solidFill>
            <a:schemeClr val="accent3">
              <a:alpha val="5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0" name="Straight Arrow Connector 69">
            <a:extLst>
              <a:ext uri="{FF2B5EF4-FFF2-40B4-BE49-F238E27FC236}">
                <a16:creationId xmlns:a16="http://schemas.microsoft.com/office/drawing/2014/main" id="{3CF9282A-D5B9-F364-23D7-6B92F5E269A6}"/>
              </a:ext>
            </a:extLst>
          </p:cNvPr>
          <p:cNvCxnSpPr/>
          <p:nvPr/>
        </p:nvCxnSpPr>
        <p:spPr bwMode="auto">
          <a:xfrm flipV="1">
            <a:off x="9951608" y="3205469"/>
            <a:ext cx="1149350" cy="432858"/>
          </a:xfrm>
          <a:prstGeom prst="straightConnector1">
            <a:avLst/>
          </a:prstGeom>
          <a:noFill/>
          <a:ln w="28575" cap="flat" cmpd="sng" algn="ctr">
            <a:solidFill>
              <a:schemeClr val="bg1"/>
            </a:solidFill>
            <a:prstDash val="solid"/>
            <a:round/>
            <a:headEnd type="none" w="med" len="med"/>
            <a:tailEnd type="triangle"/>
          </a:ln>
          <a:effectLst/>
        </p:spPr>
      </p:cxnSp>
      <p:sp>
        <p:nvSpPr>
          <p:cNvPr id="73" name="Freeform: Shape 72">
            <a:extLst>
              <a:ext uri="{FF2B5EF4-FFF2-40B4-BE49-F238E27FC236}">
                <a16:creationId xmlns:a16="http://schemas.microsoft.com/office/drawing/2014/main" id="{F8096EB9-34F5-BE9E-8565-19632F22EC34}"/>
              </a:ext>
            </a:extLst>
          </p:cNvPr>
          <p:cNvSpPr/>
          <p:nvPr/>
        </p:nvSpPr>
        <p:spPr bwMode="auto">
          <a:xfrm>
            <a:off x="9696631" y="2020278"/>
            <a:ext cx="1544523" cy="1846809"/>
          </a:xfrm>
          <a:custGeom>
            <a:avLst/>
            <a:gdLst>
              <a:gd name="connsiteX0" fmla="*/ 3907 w 1544523"/>
              <a:gd name="connsiteY0" fmla="*/ 0 h 1846809"/>
              <a:gd name="connsiteX1" fmla="*/ 1544523 w 1544523"/>
              <a:gd name="connsiteY1" fmla="*/ 0 h 1846809"/>
              <a:gd name="connsiteX2" fmla="*/ 1544523 w 1544523"/>
              <a:gd name="connsiteY2" fmla="*/ 940637 h 1846809"/>
              <a:gd name="connsiteX3" fmla="*/ 73107 w 1544523"/>
              <a:gd name="connsiteY3" fmla="*/ 951805 h 1846809"/>
              <a:gd name="connsiteX4" fmla="*/ 124140 w 1544523"/>
              <a:gd name="connsiteY4" fmla="*/ 952359 h 1846809"/>
              <a:gd name="connsiteX5" fmla="*/ 1522380 w 1544523"/>
              <a:gd name="connsiteY5" fmla="*/ 1666161 h 1846809"/>
              <a:gd name="connsiteX6" fmla="*/ 1526287 w 1544523"/>
              <a:gd name="connsiteY6" fmla="*/ 1846809 h 1846809"/>
              <a:gd name="connsiteX7" fmla="*/ 735813 w 1544523"/>
              <a:gd name="connsiteY7" fmla="*/ 1451055 h 1846809"/>
              <a:gd name="connsiteX8" fmla="*/ 3907 w 1544523"/>
              <a:gd name="connsiteY8" fmla="*/ 1117373 h 1846809"/>
              <a:gd name="connsiteX9" fmla="*/ 3907 w 1544523"/>
              <a:gd name="connsiteY9" fmla="*/ 1034214 h 1846809"/>
              <a:gd name="connsiteX10" fmla="*/ 3906 w 1544523"/>
              <a:gd name="connsiteY10" fmla="*/ 952330 h 1846809"/>
              <a:gd name="connsiteX11" fmla="*/ 0 w 1544523"/>
              <a:gd name="connsiteY11" fmla="*/ 952360 h 1846809"/>
              <a:gd name="connsiteX12" fmla="*/ 3907 w 1544523"/>
              <a:gd name="connsiteY12" fmla="*/ 0 h 18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44523" h="1846809">
                <a:moveTo>
                  <a:pt x="3907" y="0"/>
                </a:moveTo>
                <a:lnTo>
                  <a:pt x="1544523" y="0"/>
                </a:lnTo>
                <a:lnTo>
                  <a:pt x="1544523" y="940637"/>
                </a:lnTo>
                <a:lnTo>
                  <a:pt x="73107" y="951805"/>
                </a:lnTo>
                <a:lnTo>
                  <a:pt x="124140" y="952359"/>
                </a:lnTo>
                <a:cubicBezTo>
                  <a:pt x="700411" y="1003685"/>
                  <a:pt x="919636" y="1696690"/>
                  <a:pt x="1522380" y="1666161"/>
                </a:cubicBezTo>
                <a:cubicBezTo>
                  <a:pt x="1523682" y="1726377"/>
                  <a:pt x="1524985" y="1786593"/>
                  <a:pt x="1526287" y="1846809"/>
                </a:cubicBezTo>
                <a:cubicBezTo>
                  <a:pt x="1083661" y="1832015"/>
                  <a:pt x="966037" y="1612783"/>
                  <a:pt x="735813" y="1451055"/>
                </a:cubicBezTo>
                <a:cubicBezTo>
                  <a:pt x="536791" y="1311246"/>
                  <a:pt x="460867" y="1114737"/>
                  <a:pt x="3907" y="1117373"/>
                </a:cubicBezTo>
                <a:cubicBezTo>
                  <a:pt x="4341" y="1087482"/>
                  <a:pt x="4124" y="1060848"/>
                  <a:pt x="3907" y="1034214"/>
                </a:cubicBezTo>
                <a:lnTo>
                  <a:pt x="3906" y="952330"/>
                </a:lnTo>
                <a:lnTo>
                  <a:pt x="0" y="952360"/>
                </a:lnTo>
                <a:cubicBezTo>
                  <a:pt x="1302" y="634907"/>
                  <a:pt x="2605" y="317453"/>
                  <a:pt x="3907" y="0"/>
                </a:cubicBezTo>
                <a:close/>
              </a:path>
            </a:pathLst>
          </a:custGeom>
          <a:solidFill>
            <a:schemeClr val="accent1">
              <a:alpha val="5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D5162CF5-1938-7479-0049-2E6012CCFD20}"/>
              </a:ext>
            </a:extLst>
          </p:cNvPr>
          <p:cNvSpPr/>
          <p:nvPr/>
        </p:nvSpPr>
        <p:spPr bwMode="auto">
          <a:xfrm>
            <a:off x="8946185" y="2020276"/>
            <a:ext cx="781247" cy="11182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TextBox 74">
            <a:extLst>
              <a:ext uri="{FF2B5EF4-FFF2-40B4-BE49-F238E27FC236}">
                <a16:creationId xmlns:a16="http://schemas.microsoft.com/office/drawing/2014/main" id="{EC9F7292-CE87-14D7-BABD-F4CE904DC996}"/>
              </a:ext>
            </a:extLst>
          </p:cNvPr>
          <p:cNvSpPr txBox="1"/>
          <p:nvPr/>
        </p:nvSpPr>
        <p:spPr bwMode="auto">
          <a:xfrm>
            <a:off x="9066259" y="2235051"/>
            <a:ext cx="603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IHC 0</a:t>
            </a:r>
          </a:p>
        </p:txBody>
      </p:sp>
      <p:sp>
        <p:nvSpPr>
          <p:cNvPr id="76" name="Rectangle 75">
            <a:extLst>
              <a:ext uri="{FF2B5EF4-FFF2-40B4-BE49-F238E27FC236}">
                <a16:creationId xmlns:a16="http://schemas.microsoft.com/office/drawing/2014/main" id="{1ECBBE74-7EF0-D3E4-0EA4-BEF57048E2EA}"/>
              </a:ext>
            </a:extLst>
          </p:cNvPr>
          <p:cNvSpPr/>
          <p:nvPr/>
        </p:nvSpPr>
        <p:spPr bwMode="auto">
          <a:xfrm>
            <a:off x="8946185" y="3138487"/>
            <a:ext cx="781247" cy="983797"/>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TextBox 76">
            <a:extLst>
              <a:ext uri="{FF2B5EF4-FFF2-40B4-BE49-F238E27FC236}">
                <a16:creationId xmlns:a16="http://schemas.microsoft.com/office/drawing/2014/main" id="{3201EE73-C4AA-2E7D-5DD4-4E6DA7889A23}"/>
              </a:ext>
            </a:extLst>
          </p:cNvPr>
          <p:cNvSpPr txBox="1"/>
          <p:nvPr/>
        </p:nvSpPr>
        <p:spPr bwMode="auto">
          <a:xfrm>
            <a:off x="9002769" y="3310902"/>
            <a:ext cx="6540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IHC 1+</a:t>
            </a:r>
          </a:p>
        </p:txBody>
      </p:sp>
      <p:sp>
        <p:nvSpPr>
          <p:cNvPr id="78" name="Rectangle 77">
            <a:extLst>
              <a:ext uri="{FF2B5EF4-FFF2-40B4-BE49-F238E27FC236}">
                <a16:creationId xmlns:a16="http://schemas.microsoft.com/office/drawing/2014/main" id="{100791AC-C97B-1153-FF9F-192721013AF6}"/>
              </a:ext>
            </a:extLst>
          </p:cNvPr>
          <p:cNvSpPr/>
          <p:nvPr/>
        </p:nvSpPr>
        <p:spPr bwMode="auto">
          <a:xfrm>
            <a:off x="8946185" y="4122284"/>
            <a:ext cx="781247" cy="16904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TextBox 78">
            <a:extLst>
              <a:ext uri="{FF2B5EF4-FFF2-40B4-BE49-F238E27FC236}">
                <a16:creationId xmlns:a16="http://schemas.microsoft.com/office/drawing/2014/main" id="{C0499EA8-84C5-630B-5580-8BE319C436CE}"/>
              </a:ext>
            </a:extLst>
          </p:cNvPr>
          <p:cNvSpPr txBox="1"/>
          <p:nvPr/>
        </p:nvSpPr>
        <p:spPr bwMode="auto">
          <a:xfrm>
            <a:off x="8855842" y="4069179"/>
            <a:ext cx="9642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IHC 2+</a:t>
            </a:r>
          </a:p>
        </p:txBody>
      </p:sp>
      <p:sp>
        <p:nvSpPr>
          <p:cNvPr id="80" name="Rectangle 79">
            <a:extLst>
              <a:ext uri="{FF2B5EF4-FFF2-40B4-BE49-F238E27FC236}">
                <a16:creationId xmlns:a16="http://schemas.microsoft.com/office/drawing/2014/main" id="{BE6F6441-1346-4EB2-3745-DC3A9D2E1BF1}"/>
              </a:ext>
            </a:extLst>
          </p:cNvPr>
          <p:cNvSpPr/>
          <p:nvPr/>
        </p:nvSpPr>
        <p:spPr bwMode="auto">
          <a:xfrm>
            <a:off x="11212053" y="2020276"/>
            <a:ext cx="781247" cy="16726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TextBox 80">
            <a:extLst>
              <a:ext uri="{FF2B5EF4-FFF2-40B4-BE49-F238E27FC236}">
                <a16:creationId xmlns:a16="http://schemas.microsoft.com/office/drawing/2014/main" id="{FE4C26B9-D94F-9835-6DBC-CF18E0AC3621}"/>
              </a:ext>
            </a:extLst>
          </p:cNvPr>
          <p:cNvSpPr txBox="1"/>
          <p:nvPr/>
        </p:nvSpPr>
        <p:spPr bwMode="auto">
          <a:xfrm>
            <a:off x="11343789" y="2581333"/>
            <a:ext cx="603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IHC 0</a:t>
            </a:r>
          </a:p>
        </p:txBody>
      </p:sp>
      <p:sp>
        <p:nvSpPr>
          <p:cNvPr id="82" name="Rectangle 81">
            <a:extLst>
              <a:ext uri="{FF2B5EF4-FFF2-40B4-BE49-F238E27FC236}">
                <a16:creationId xmlns:a16="http://schemas.microsoft.com/office/drawing/2014/main" id="{DF89043D-4011-6AA3-FEA4-3F24D4D3A12F}"/>
              </a:ext>
            </a:extLst>
          </p:cNvPr>
          <p:cNvSpPr/>
          <p:nvPr/>
        </p:nvSpPr>
        <p:spPr bwMode="auto">
          <a:xfrm>
            <a:off x="11212053" y="3692920"/>
            <a:ext cx="781247" cy="336155"/>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TextBox 82">
            <a:extLst>
              <a:ext uri="{FF2B5EF4-FFF2-40B4-BE49-F238E27FC236}">
                <a16:creationId xmlns:a16="http://schemas.microsoft.com/office/drawing/2014/main" id="{A85FA951-B19A-CD74-7F7D-3F7B056DD0D6}"/>
              </a:ext>
            </a:extLst>
          </p:cNvPr>
          <p:cNvSpPr txBox="1"/>
          <p:nvPr/>
        </p:nvSpPr>
        <p:spPr bwMode="auto">
          <a:xfrm>
            <a:off x="11100350" y="3732695"/>
            <a:ext cx="10251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IHC 1+</a:t>
            </a:r>
          </a:p>
        </p:txBody>
      </p:sp>
      <p:sp>
        <p:nvSpPr>
          <p:cNvPr id="84" name="Rectangle 83">
            <a:extLst>
              <a:ext uri="{FF2B5EF4-FFF2-40B4-BE49-F238E27FC236}">
                <a16:creationId xmlns:a16="http://schemas.microsoft.com/office/drawing/2014/main" id="{B7084ED3-1B63-1182-1EF1-B5F671997116}"/>
              </a:ext>
            </a:extLst>
          </p:cNvPr>
          <p:cNvSpPr/>
          <p:nvPr/>
        </p:nvSpPr>
        <p:spPr bwMode="auto">
          <a:xfrm>
            <a:off x="11212053" y="4025952"/>
            <a:ext cx="781247" cy="2669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TextBox 84">
            <a:extLst>
              <a:ext uri="{FF2B5EF4-FFF2-40B4-BE49-F238E27FC236}">
                <a16:creationId xmlns:a16="http://schemas.microsoft.com/office/drawing/2014/main" id="{FD1BE21B-96B8-5C22-41DA-FF89AD882E70}"/>
              </a:ext>
            </a:extLst>
          </p:cNvPr>
          <p:cNvSpPr txBox="1"/>
          <p:nvPr/>
        </p:nvSpPr>
        <p:spPr bwMode="auto">
          <a:xfrm>
            <a:off x="11100350" y="4037576"/>
            <a:ext cx="10251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IHC 2+</a:t>
            </a:r>
          </a:p>
        </p:txBody>
      </p:sp>
      <p:sp>
        <p:nvSpPr>
          <p:cNvPr id="34" name="Rectangle 33">
            <a:extLst>
              <a:ext uri="{FF2B5EF4-FFF2-40B4-BE49-F238E27FC236}">
                <a16:creationId xmlns:a16="http://schemas.microsoft.com/office/drawing/2014/main" id="{9379BE59-DE81-FEFE-C3E3-E3DEEA7B9945}"/>
              </a:ext>
            </a:extLst>
          </p:cNvPr>
          <p:cNvSpPr/>
          <p:nvPr/>
        </p:nvSpPr>
        <p:spPr bwMode="auto">
          <a:xfrm>
            <a:off x="7988595" y="3743938"/>
            <a:ext cx="563547" cy="55330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7191FDC7-8D01-6CDD-8F2A-8937BC7DD5EF}"/>
              </a:ext>
            </a:extLst>
          </p:cNvPr>
          <p:cNvSpPr txBox="1"/>
          <p:nvPr/>
        </p:nvSpPr>
        <p:spPr bwMode="auto">
          <a:xfrm>
            <a:off x="7939537" y="3831302"/>
            <a:ext cx="7025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Tree>
    <p:extLst>
      <p:ext uri="{BB962C8B-B14F-4D97-AF65-F5344CB8AC3E}">
        <p14:creationId xmlns:p14="http://schemas.microsoft.com/office/powerpoint/2010/main" val="3453996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 name="Title 908">
            <a:extLst>
              <a:ext uri="{FF2B5EF4-FFF2-40B4-BE49-F238E27FC236}">
                <a16:creationId xmlns:a16="http://schemas.microsoft.com/office/drawing/2014/main" id="{3FF4954B-5EF3-8C00-5A7E-33F43EFF05AB}"/>
              </a:ext>
            </a:extLst>
          </p:cNvPr>
          <p:cNvSpPr>
            <a:spLocks noGrp="1"/>
          </p:cNvSpPr>
          <p:nvPr>
            <p:ph type="title"/>
          </p:nvPr>
        </p:nvSpPr>
        <p:spPr>
          <a:xfrm>
            <a:off x="609759" y="238127"/>
            <a:ext cx="10872444" cy="1103313"/>
          </a:xfrm>
        </p:spPr>
        <p:txBody>
          <a:bodyPr/>
          <a:lstStyle/>
          <a:p>
            <a:r>
              <a:rPr lang="en-US" dirty="0"/>
              <a:t>Prognostic Significance of HER2-low Breast Cancer</a:t>
            </a:r>
          </a:p>
        </p:txBody>
      </p:sp>
      <p:sp>
        <p:nvSpPr>
          <p:cNvPr id="897" name="Text Placeholder 6">
            <a:extLst>
              <a:ext uri="{FF2B5EF4-FFF2-40B4-BE49-F238E27FC236}">
                <a16:creationId xmlns:a16="http://schemas.microsoft.com/office/drawing/2014/main" id="{E6F3517F-79C9-62ED-906A-1083345D6FA1}"/>
              </a:ext>
            </a:extLst>
          </p:cNvPr>
          <p:cNvSpPr>
            <a:spLocks noGrp="1"/>
          </p:cNvSpPr>
          <p:nvPr>
            <p:ph idx="1"/>
          </p:nvPr>
        </p:nvSpPr>
        <p:spPr>
          <a:xfrm>
            <a:off x="432203" y="6392445"/>
            <a:ext cx="4386654" cy="221250"/>
          </a:xfrm>
        </p:spPr>
        <p:txBody>
          <a:bodyPr/>
          <a:lstStyle/>
          <a:p>
            <a:pPr marL="0" indent="0">
              <a:buNone/>
            </a:pPr>
            <a:r>
              <a:rPr lang="en-GB" sz="1200" dirty="0" err="1">
                <a:solidFill>
                  <a:schemeClr val="bg2"/>
                </a:solidFill>
              </a:rPr>
              <a:t>Schlam</a:t>
            </a:r>
            <a:r>
              <a:rPr lang="en-GB" sz="1200" dirty="0">
                <a:solidFill>
                  <a:schemeClr val="bg2"/>
                </a:solidFill>
              </a:rPr>
              <a:t>. </a:t>
            </a:r>
            <a:r>
              <a:rPr lang="en-GB" sz="1200">
                <a:solidFill>
                  <a:schemeClr val="bg2"/>
                </a:solidFill>
              </a:rPr>
              <a:t>Breast 20223;67:116.</a:t>
            </a:r>
            <a:endParaRPr lang="en-GB" sz="1200" dirty="0">
              <a:solidFill>
                <a:schemeClr val="bg2"/>
              </a:solidFill>
            </a:endParaRPr>
          </a:p>
        </p:txBody>
      </p:sp>
      <p:grpSp>
        <p:nvGrpSpPr>
          <p:cNvPr id="1584" name="Group 1583">
            <a:extLst>
              <a:ext uri="{FF2B5EF4-FFF2-40B4-BE49-F238E27FC236}">
                <a16:creationId xmlns:a16="http://schemas.microsoft.com/office/drawing/2014/main" id="{6C51352E-C0CB-640F-64BB-CF66535C4DA0}"/>
              </a:ext>
            </a:extLst>
          </p:cNvPr>
          <p:cNvGrpSpPr/>
          <p:nvPr/>
        </p:nvGrpSpPr>
        <p:grpSpPr>
          <a:xfrm>
            <a:off x="6463425" y="1161189"/>
            <a:ext cx="5285552" cy="4267701"/>
            <a:chOff x="6463425" y="1224987"/>
            <a:chExt cx="5054600" cy="4922188"/>
          </a:xfrm>
        </p:grpSpPr>
        <p:sp>
          <p:nvSpPr>
            <p:cNvPr id="898" name="Freeform 39">
              <a:extLst>
                <a:ext uri="{FF2B5EF4-FFF2-40B4-BE49-F238E27FC236}">
                  <a16:creationId xmlns:a16="http://schemas.microsoft.com/office/drawing/2014/main" id="{53DEC421-7FE0-2FC4-9982-F24A77ABDFF5}"/>
                </a:ext>
              </a:extLst>
            </p:cNvPr>
            <p:cNvSpPr>
              <a:spLocks/>
            </p:cNvSpPr>
            <p:nvPr/>
          </p:nvSpPr>
          <p:spPr bwMode="auto">
            <a:xfrm>
              <a:off x="6471362" y="1232800"/>
              <a:ext cx="2109788" cy="350022"/>
            </a:xfrm>
            <a:custGeom>
              <a:avLst/>
              <a:gdLst>
                <a:gd name="T0" fmla="*/ 0 w 1830"/>
                <a:gd name="T1" fmla="*/ 308 h 308"/>
                <a:gd name="T2" fmla="*/ 0 w 1830"/>
                <a:gd name="T3" fmla="*/ 308 h 308"/>
                <a:gd name="T4" fmla="*/ 1830 w 1830"/>
                <a:gd name="T5" fmla="*/ 308 h 308"/>
                <a:gd name="T6" fmla="*/ 1830 w 1830"/>
                <a:gd name="T7" fmla="*/ 0 h 308"/>
                <a:gd name="T8" fmla="*/ 0 w 1830"/>
                <a:gd name="T9" fmla="*/ 0 h 308"/>
                <a:gd name="T10" fmla="*/ 0 w 1830"/>
                <a:gd name="T11" fmla="*/ 308 h 308"/>
              </a:gdLst>
              <a:ahLst/>
              <a:cxnLst>
                <a:cxn ang="0">
                  <a:pos x="T0" y="T1"/>
                </a:cxn>
                <a:cxn ang="0">
                  <a:pos x="T2" y="T3"/>
                </a:cxn>
                <a:cxn ang="0">
                  <a:pos x="T4" y="T5"/>
                </a:cxn>
                <a:cxn ang="0">
                  <a:pos x="T6" y="T7"/>
                </a:cxn>
                <a:cxn ang="0">
                  <a:pos x="T8" y="T9"/>
                </a:cxn>
                <a:cxn ang="0">
                  <a:pos x="T10" y="T11"/>
                </a:cxn>
              </a:cxnLst>
              <a:rect l="0" t="0" r="r" b="b"/>
              <a:pathLst>
                <a:path w="1830" h="308">
                  <a:moveTo>
                    <a:pt x="0" y="308"/>
                  </a:moveTo>
                  <a:lnTo>
                    <a:pt x="0" y="308"/>
                  </a:lnTo>
                  <a:lnTo>
                    <a:pt x="1830" y="308"/>
                  </a:lnTo>
                  <a:lnTo>
                    <a:pt x="1830" y="0"/>
                  </a:lnTo>
                  <a:lnTo>
                    <a:pt x="0" y="0"/>
                  </a:lnTo>
                  <a:lnTo>
                    <a:pt x="0" y="308"/>
                  </a:lnTo>
                  <a:close/>
                </a:path>
              </a:pathLst>
            </a:custGeom>
            <a:solidFill>
              <a:schemeClr val="accent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99" name="Freeform 40">
              <a:extLst>
                <a:ext uri="{FF2B5EF4-FFF2-40B4-BE49-F238E27FC236}">
                  <a16:creationId xmlns:a16="http://schemas.microsoft.com/office/drawing/2014/main" id="{F7302F3D-99DD-D57B-E07F-C4C35D7B0842}"/>
                </a:ext>
              </a:extLst>
            </p:cNvPr>
            <p:cNvSpPr>
              <a:spLocks/>
            </p:cNvSpPr>
            <p:nvPr/>
          </p:nvSpPr>
          <p:spPr bwMode="auto">
            <a:xfrm>
              <a:off x="8581150" y="1232800"/>
              <a:ext cx="649288" cy="350022"/>
            </a:xfrm>
            <a:custGeom>
              <a:avLst/>
              <a:gdLst>
                <a:gd name="T0" fmla="*/ 0 w 563"/>
                <a:gd name="T1" fmla="*/ 308 h 308"/>
                <a:gd name="T2" fmla="*/ 0 w 563"/>
                <a:gd name="T3" fmla="*/ 308 h 308"/>
                <a:gd name="T4" fmla="*/ 563 w 563"/>
                <a:gd name="T5" fmla="*/ 308 h 308"/>
                <a:gd name="T6" fmla="*/ 563 w 563"/>
                <a:gd name="T7" fmla="*/ 0 h 308"/>
                <a:gd name="T8" fmla="*/ 0 w 563"/>
                <a:gd name="T9" fmla="*/ 0 h 308"/>
                <a:gd name="T10" fmla="*/ 0 w 563"/>
                <a:gd name="T11" fmla="*/ 308 h 308"/>
              </a:gdLst>
              <a:ahLst/>
              <a:cxnLst>
                <a:cxn ang="0">
                  <a:pos x="T0" y="T1"/>
                </a:cxn>
                <a:cxn ang="0">
                  <a:pos x="T2" y="T3"/>
                </a:cxn>
                <a:cxn ang="0">
                  <a:pos x="T4" y="T5"/>
                </a:cxn>
                <a:cxn ang="0">
                  <a:pos x="T6" y="T7"/>
                </a:cxn>
                <a:cxn ang="0">
                  <a:pos x="T8" y="T9"/>
                </a:cxn>
                <a:cxn ang="0">
                  <a:pos x="T10" y="T11"/>
                </a:cxn>
              </a:cxnLst>
              <a:rect l="0" t="0" r="r" b="b"/>
              <a:pathLst>
                <a:path w="563" h="308">
                  <a:moveTo>
                    <a:pt x="0" y="308"/>
                  </a:moveTo>
                  <a:lnTo>
                    <a:pt x="0" y="308"/>
                  </a:lnTo>
                  <a:lnTo>
                    <a:pt x="563" y="308"/>
                  </a:lnTo>
                  <a:lnTo>
                    <a:pt x="563" y="0"/>
                  </a:lnTo>
                  <a:lnTo>
                    <a:pt x="0" y="0"/>
                  </a:lnTo>
                  <a:lnTo>
                    <a:pt x="0" y="308"/>
                  </a:lnTo>
                  <a:close/>
                </a:path>
              </a:pathLst>
            </a:custGeom>
            <a:solidFill>
              <a:schemeClr val="accent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0" name="Freeform 41">
              <a:extLst>
                <a:ext uri="{FF2B5EF4-FFF2-40B4-BE49-F238E27FC236}">
                  <a16:creationId xmlns:a16="http://schemas.microsoft.com/office/drawing/2014/main" id="{DFE3F913-EDBB-C00F-E290-221E6E9E5453}"/>
                </a:ext>
              </a:extLst>
            </p:cNvPr>
            <p:cNvSpPr>
              <a:spLocks/>
            </p:cNvSpPr>
            <p:nvPr/>
          </p:nvSpPr>
          <p:spPr bwMode="auto">
            <a:xfrm>
              <a:off x="9230437" y="1232800"/>
              <a:ext cx="976313" cy="350022"/>
            </a:xfrm>
            <a:custGeom>
              <a:avLst/>
              <a:gdLst>
                <a:gd name="T0" fmla="*/ 0 w 847"/>
                <a:gd name="T1" fmla="*/ 308 h 308"/>
                <a:gd name="T2" fmla="*/ 0 w 847"/>
                <a:gd name="T3" fmla="*/ 308 h 308"/>
                <a:gd name="T4" fmla="*/ 847 w 847"/>
                <a:gd name="T5" fmla="*/ 308 h 308"/>
                <a:gd name="T6" fmla="*/ 847 w 847"/>
                <a:gd name="T7" fmla="*/ 0 h 308"/>
                <a:gd name="T8" fmla="*/ 0 w 847"/>
                <a:gd name="T9" fmla="*/ 0 h 308"/>
                <a:gd name="T10" fmla="*/ 0 w 847"/>
                <a:gd name="T11" fmla="*/ 308 h 308"/>
              </a:gdLst>
              <a:ahLst/>
              <a:cxnLst>
                <a:cxn ang="0">
                  <a:pos x="T0" y="T1"/>
                </a:cxn>
                <a:cxn ang="0">
                  <a:pos x="T2" y="T3"/>
                </a:cxn>
                <a:cxn ang="0">
                  <a:pos x="T4" y="T5"/>
                </a:cxn>
                <a:cxn ang="0">
                  <a:pos x="T6" y="T7"/>
                </a:cxn>
                <a:cxn ang="0">
                  <a:pos x="T8" y="T9"/>
                </a:cxn>
                <a:cxn ang="0">
                  <a:pos x="T10" y="T11"/>
                </a:cxn>
              </a:cxnLst>
              <a:rect l="0" t="0" r="r" b="b"/>
              <a:pathLst>
                <a:path w="847" h="308">
                  <a:moveTo>
                    <a:pt x="0" y="308"/>
                  </a:moveTo>
                  <a:lnTo>
                    <a:pt x="0" y="308"/>
                  </a:lnTo>
                  <a:lnTo>
                    <a:pt x="847" y="308"/>
                  </a:lnTo>
                  <a:lnTo>
                    <a:pt x="847" y="0"/>
                  </a:lnTo>
                  <a:lnTo>
                    <a:pt x="0" y="0"/>
                  </a:lnTo>
                  <a:lnTo>
                    <a:pt x="0" y="308"/>
                  </a:lnTo>
                  <a:close/>
                </a:path>
              </a:pathLst>
            </a:custGeom>
            <a:solidFill>
              <a:schemeClr val="accent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1" name="Freeform 42">
              <a:extLst>
                <a:ext uri="{FF2B5EF4-FFF2-40B4-BE49-F238E27FC236}">
                  <a16:creationId xmlns:a16="http://schemas.microsoft.com/office/drawing/2014/main" id="{E72543B8-6E7C-8408-BF7D-407AEE1A9DFC}"/>
                </a:ext>
              </a:extLst>
            </p:cNvPr>
            <p:cNvSpPr>
              <a:spLocks/>
            </p:cNvSpPr>
            <p:nvPr/>
          </p:nvSpPr>
          <p:spPr bwMode="auto">
            <a:xfrm>
              <a:off x="10206750" y="1232800"/>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accent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2" name="Freeform 43">
              <a:extLst>
                <a:ext uri="{FF2B5EF4-FFF2-40B4-BE49-F238E27FC236}">
                  <a16:creationId xmlns:a16="http://schemas.microsoft.com/office/drawing/2014/main" id="{CED93B3E-D2FE-61AF-00E7-BFE7DC91E3AD}"/>
                </a:ext>
              </a:extLst>
            </p:cNvPr>
            <p:cNvSpPr>
              <a:spLocks/>
            </p:cNvSpPr>
            <p:nvPr/>
          </p:nvSpPr>
          <p:spPr bwMode="auto">
            <a:xfrm>
              <a:off x="10852862" y="1232800"/>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accent3"/>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3" name="Freeform 44">
              <a:extLst>
                <a:ext uri="{FF2B5EF4-FFF2-40B4-BE49-F238E27FC236}">
                  <a16:creationId xmlns:a16="http://schemas.microsoft.com/office/drawing/2014/main" id="{6E6E37BB-233C-C27C-4D8C-DB77CDCBFC4A}"/>
                </a:ext>
              </a:extLst>
            </p:cNvPr>
            <p:cNvSpPr>
              <a:spLocks/>
            </p:cNvSpPr>
            <p:nvPr/>
          </p:nvSpPr>
          <p:spPr bwMode="auto">
            <a:xfrm>
              <a:off x="10206750" y="1582823"/>
              <a:ext cx="646113" cy="351584"/>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4" name="Freeform 45">
              <a:extLst>
                <a:ext uri="{FF2B5EF4-FFF2-40B4-BE49-F238E27FC236}">
                  <a16:creationId xmlns:a16="http://schemas.microsoft.com/office/drawing/2014/main" id="{CF167589-AACA-C260-BA2C-31C95ECE66E3}"/>
                </a:ext>
              </a:extLst>
            </p:cNvPr>
            <p:cNvSpPr>
              <a:spLocks/>
            </p:cNvSpPr>
            <p:nvPr/>
          </p:nvSpPr>
          <p:spPr bwMode="auto">
            <a:xfrm>
              <a:off x="10852862" y="1582823"/>
              <a:ext cx="658813" cy="351584"/>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5" name="Freeform 46">
              <a:extLst>
                <a:ext uri="{FF2B5EF4-FFF2-40B4-BE49-F238E27FC236}">
                  <a16:creationId xmlns:a16="http://schemas.microsoft.com/office/drawing/2014/main" id="{85098731-AD73-1804-7E9B-080963A1CFF4}"/>
                </a:ext>
              </a:extLst>
            </p:cNvPr>
            <p:cNvSpPr>
              <a:spLocks/>
            </p:cNvSpPr>
            <p:nvPr/>
          </p:nvSpPr>
          <p:spPr bwMode="auto">
            <a:xfrm>
              <a:off x="10206750" y="1934407"/>
              <a:ext cx="646113" cy="350022"/>
            </a:xfrm>
            <a:custGeom>
              <a:avLst/>
              <a:gdLst>
                <a:gd name="T0" fmla="*/ 0 w 560"/>
                <a:gd name="T1" fmla="*/ 309 h 309"/>
                <a:gd name="T2" fmla="*/ 0 w 560"/>
                <a:gd name="T3" fmla="*/ 309 h 309"/>
                <a:gd name="T4" fmla="*/ 560 w 560"/>
                <a:gd name="T5" fmla="*/ 309 h 309"/>
                <a:gd name="T6" fmla="*/ 560 w 560"/>
                <a:gd name="T7" fmla="*/ 0 h 309"/>
                <a:gd name="T8" fmla="*/ 0 w 560"/>
                <a:gd name="T9" fmla="*/ 0 h 309"/>
                <a:gd name="T10" fmla="*/ 0 w 560"/>
                <a:gd name="T11" fmla="*/ 309 h 309"/>
              </a:gdLst>
              <a:ahLst/>
              <a:cxnLst>
                <a:cxn ang="0">
                  <a:pos x="T0" y="T1"/>
                </a:cxn>
                <a:cxn ang="0">
                  <a:pos x="T2" y="T3"/>
                </a:cxn>
                <a:cxn ang="0">
                  <a:pos x="T4" y="T5"/>
                </a:cxn>
                <a:cxn ang="0">
                  <a:pos x="T6" y="T7"/>
                </a:cxn>
                <a:cxn ang="0">
                  <a:pos x="T8" y="T9"/>
                </a:cxn>
                <a:cxn ang="0">
                  <a:pos x="T10" y="T11"/>
                </a:cxn>
              </a:cxnLst>
              <a:rect l="0" t="0" r="r" b="b"/>
              <a:pathLst>
                <a:path w="560" h="309">
                  <a:moveTo>
                    <a:pt x="0" y="309"/>
                  </a:moveTo>
                  <a:lnTo>
                    <a:pt x="0" y="309"/>
                  </a:lnTo>
                  <a:lnTo>
                    <a:pt x="560" y="309"/>
                  </a:lnTo>
                  <a:lnTo>
                    <a:pt x="560" y="0"/>
                  </a:lnTo>
                  <a:lnTo>
                    <a:pt x="0" y="0"/>
                  </a:lnTo>
                  <a:lnTo>
                    <a:pt x="0" y="309"/>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6" name="Freeform 47">
              <a:extLst>
                <a:ext uri="{FF2B5EF4-FFF2-40B4-BE49-F238E27FC236}">
                  <a16:creationId xmlns:a16="http://schemas.microsoft.com/office/drawing/2014/main" id="{F27F401F-D400-3B33-A3F7-2AD10D598371}"/>
                </a:ext>
              </a:extLst>
            </p:cNvPr>
            <p:cNvSpPr>
              <a:spLocks/>
            </p:cNvSpPr>
            <p:nvPr/>
          </p:nvSpPr>
          <p:spPr bwMode="auto">
            <a:xfrm>
              <a:off x="10852862" y="1934407"/>
              <a:ext cx="658813" cy="350022"/>
            </a:xfrm>
            <a:custGeom>
              <a:avLst/>
              <a:gdLst>
                <a:gd name="T0" fmla="*/ 0 w 571"/>
                <a:gd name="T1" fmla="*/ 309 h 309"/>
                <a:gd name="T2" fmla="*/ 0 w 571"/>
                <a:gd name="T3" fmla="*/ 309 h 309"/>
                <a:gd name="T4" fmla="*/ 571 w 571"/>
                <a:gd name="T5" fmla="*/ 309 h 309"/>
                <a:gd name="T6" fmla="*/ 571 w 571"/>
                <a:gd name="T7" fmla="*/ 0 h 309"/>
                <a:gd name="T8" fmla="*/ 0 w 571"/>
                <a:gd name="T9" fmla="*/ 0 h 309"/>
                <a:gd name="T10" fmla="*/ 0 w 571"/>
                <a:gd name="T11" fmla="*/ 309 h 309"/>
              </a:gdLst>
              <a:ahLst/>
              <a:cxnLst>
                <a:cxn ang="0">
                  <a:pos x="T0" y="T1"/>
                </a:cxn>
                <a:cxn ang="0">
                  <a:pos x="T2" y="T3"/>
                </a:cxn>
                <a:cxn ang="0">
                  <a:pos x="T4" y="T5"/>
                </a:cxn>
                <a:cxn ang="0">
                  <a:pos x="T6" y="T7"/>
                </a:cxn>
                <a:cxn ang="0">
                  <a:pos x="T8" y="T9"/>
                </a:cxn>
                <a:cxn ang="0">
                  <a:pos x="T10" y="T11"/>
                </a:cxn>
              </a:cxnLst>
              <a:rect l="0" t="0" r="r" b="b"/>
              <a:pathLst>
                <a:path w="571" h="309">
                  <a:moveTo>
                    <a:pt x="0" y="309"/>
                  </a:moveTo>
                  <a:lnTo>
                    <a:pt x="0" y="309"/>
                  </a:lnTo>
                  <a:lnTo>
                    <a:pt x="571" y="309"/>
                  </a:lnTo>
                  <a:lnTo>
                    <a:pt x="571" y="0"/>
                  </a:lnTo>
                  <a:lnTo>
                    <a:pt x="0" y="0"/>
                  </a:lnTo>
                  <a:lnTo>
                    <a:pt x="0" y="309"/>
                  </a:lnTo>
                  <a:close/>
                </a:path>
              </a:pathLst>
            </a:custGeom>
            <a:solidFill>
              <a:schemeClr val="accent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7" name="Freeform 48">
              <a:extLst>
                <a:ext uri="{FF2B5EF4-FFF2-40B4-BE49-F238E27FC236}">
                  <a16:creationId xmlns:a16="http://schemas.microsoft.com/office/drawing/2014/main" id="{830723C6-E65C-1040-23AA-AA850026E043}"/>
                </a:ext>
              </a:extLst>
            </p:cNvPr>
            <p:cNvSpPr>
              <a:spLocks/>
            </p:cNvSpPr>
            <p:nvPr/>
          </p:nvSpPr>
          <p:spPr bwMode="auto">
            <a:xfrm>
              <a:off x="10206750" y="2284430"/>
              <a:ext cx="646113" cy="351584"/>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8" name="Freeform 49">
              <a:extLst>
                <a:ext uri="{FF2B5EF4-FFF2-40B4-BE49-F238E27FC236}">
                  <a16:creationId xmlns:a16="http://schemas.microsoft.com/office/drawing/2014/main" id="{777494EF-96F4-167D-FA6C-87BD480BF901}"/>
                </a:ext>
              </a:extLst>
            </p:cNvPr>
            <p:cNvSpPr>
              <a:spLocks/>
            </p:cNvSpPr>
            <p:nvPr/>
          </p:nvSpPr>
          <p:spPr bwMode="auto">
            <a:xfrm>
              <a:off x="10852862" y="2284430"/>
              <a:ext cx="658813" cy="351584"/>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9" name="Freeform 50">
              <a:extLst>
                <a:ext uri="{FF2B5EF4-FFF2-40B4-BE49-F238E27FC236}">
                  <a16:creationId xmlns:a16="http://schemas.microsoft.com/office/drawing/2014/main" id="{308E71F5-D50C-C60A-0AB4-7263EF013712}"/>
                </a:ext>
              </a:extLst>
            </p:cNvPr>
            <p:cNvSpPr>
              <a:spLocks/>
            </p:cNvSpPr>
            <p:nvPr/>
          </p:nvSpPr>
          <p:spPr bwMode="auto">
            <a:xfrm>
              <a:off x="10206750" y="2636015"/>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0" name="Freeform 51">
              <a:extLst>
                <a:ext uri="{FF2B5EF4-FFF2-40B4-BE49-F238E27FC236}">
                  <a16:creationId xmlns:a16="http://schemas.microsoft.com/office/drawing/2014/main" id="{BCAC5AD3-CEA9-22E3-8026-DFEB650B4E2E}"/>
                </a:ext>
              </a:extLst>
            </p:cNvPr>
            <p:cNvSpPr>
              <a:spLocks/>
            </p:cNvSpPr>
            <p:nvPr/>
          </p:nvSpPr>
          <p:spPr bwMode="auto">
            <a:xfrm>
              <a:off x="10852862" y="2636015"/>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1" name="Freeform 52">
              <a:extLst>
                <a:ext uri="{FF2B5EF4-FFF2-40B4-BE49-F238E27FC236}">
                  <a16:creationId xmlns:a16="http://schemas.microsoft.com/office/drawing/2014/main" id="{D0A71CB0-CB7E-891D-B84B-5CD9E588A8EB}"/>
                </a:ext>
              </a:extLst>
            </p:cNvPr>
            <p:cNvSpPr>
              <a:spLocks/>
            </p:cNvSpPr>
            <p:nvPr/>
          </p:nvSpPr>
          <p:spPr bwMode="auto">
            <a:xfrm>
              <a:off x="10206750" y="2986037"/>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2" name="Freeform 53">
              <a:extLst>
                <a:ext uri="{FF2B5EF4-FFF2-40B4-BE49-F238E27FC236}">
                  <a16:creationId xmlns:a16="http://schemas.microsoft.com/office/drawing/2014/main" id="{82D33FCE-FA8C-4B69-2EAB-BAF565788C2C}"/>
                </a:ext>
              </a:extLst>
            </p:cNvPr>
            <p:cNvSpPr>
              <a:spLocks/>
            </p:cNvSpPr>
            <p:nvPr/>
          </p:nvSpPr>
          <p:spPr bwMode="auto">
            <a:xfrm>
              <a:off x="10852862" y="2986037"/>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accent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3" name="Freeform 54">
              <a:extLst>
                <a:ext uri="{FF2B5EF4-FFF2-40B4-BE49-F238E27FC236}">
                  <a16:creationId xmlns:a16="http://schemas.microsoft.com/office/drawing/2014/main" id="{E312DC1D-CC96-6257-D5B6-DD500CA6326D}"/>
                </a:ext>
              </a:extLst>
            </p:cNvPr>
            <p:cNvSpPr>
              <a:spLocks/>
            </p:cNvSpPr>
            <p:nvPr/>
          </p:nvSpPr>
          <p:spPr bwMode="auto">
            <a:xfrm>
              <a:off x="10206750" y="3336060"/>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4" name="Freeform 55">
              <a:extLst>
                <a:ext uri="{FF2B5EF4-FFF2-40B4-BE49-F238E27FC236}">
                  <a16:creationId xmlns:a16="http://schemas.microsoft.com/office/drawing/2014/main" id="{4E393EC2-2776-7927-8F1A-3EA7B4AC0A47}"/>
                </a:ext>
              </a:extLst>
            </p:cNvPr>
            <p:cNvSpPr>
              <a:spLocks/>
            </p:cNvSpPr>
            <p:nvPr/>
          </p:nvSpPr>
          <p:spPr bwMode="auto">
            <a:xfrm>
              <a:off x="10852862" y="3336060"/>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5" name="Freeform 56">
              <a:extLst>
                <a:ext uri="{FF2B5EF4-FFF2-40B4-BE49-F238E27FC236}">
                  <a16:creationId xmlns:a16="http://schemas.microsoft.com/office/drawing/2014/main" id="{98E811F9-A154-DE8E-8A1A-A017B14F318F}"/>
                </a:ext>
              </a:extLst>
            </p:cNvPr>
            <p:cNvSpPr>
              <a:spLocks/>
            </p:cNvSpPr>
            <p:nvPr/>
          </p:nvSpPr>
          <p:spPr bwMode="auto">
            <a:xfrm>
              <a:off x="10206750" y="3686081"/>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6" name="Freeform 57">
              <a:extLst>
                <a:ext uri="{FF2B5EF4-FFF2-40B4-BE49-F238E27FC236}">
                  <a16:creationId xmlns:a16="http://schemas.microsoft.com/office/drawing/2014/main" id="{EFB8AF8D-AA0C-AF71-38AD-511EE0F040DB}"/>
                </a:ext>
              </a:extLst>
            </p:cNvPr>
            <p:cNvSpPr>
              <a:spLocks/>
            </p:cNvSpPr>
            <p:nvPr/>
          </p:nvSpPr>
          <p:spPr bwMode="auto">
            <a:xfrm>
              <a:off x="10852862" y="3686081"/>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7" name="Freeform 58">
              <a:extLst>
                <a:ext uri="{FF2B5EF4-FFF2-40B4-BE49-F238E27FC236}">
                  <a16:creationId xmlns:a16="http://schemas.microsoft.com/office/drawing/2014/main" id="{E0A74735-1F01-E50E-80F4-A35B36531BB6}"/>
                </a:ext>
              </a:extLst>
            </p:cNvPr>
            <p:cNvSpPr>
              <a:spLocks/>
            </p:cNvSpPr>
            <p:nvPr/>
          </p:nvSpPr>
          <p:spPr bwMode="auto">
            <a:xfrm>
              <a:off x="10206750" y="4036103"/>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8" name="Freeform 59">
              <a:extLst>
                <a:ext uri="{FF2B5EF4-FFF2-40B4-BE49-F238E27FC236}">
                  <a16:creationId xmlns:a16="http://schemas.microsoft.com/office/drawing/2014/main" id="{50278AC1-660B-94FD-2BD7-FF640872D2C8}"/>
                </a:ext>
              </a:extLst>
            </p:cNvPr>
            <p:cNvSpPr>
              <a:spLocks/>
            </p:cNvSpPr>
            <p:nvPr/>
          </p:nvSpPr>
          <p:spPr bwMode="auto">
            <a:xfrm>
              <a:off x="10852862" y="4036103"/>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9" name="Freeform 60">
              <a:extLst>
                <a:ext uri="{FF2B5EF4-FFF2-40B4-BE49-F238E27FC236}">
                  <a16:creationId xmlns:a16="http://schemas.microsoft.com/office/drawing/2014/main" id="{A06FE61E-CB5F-0F46-F4E8-88DBD8C6B445}"/>
                </a:ext>
              </a:extLst>
            </p:cNvPr>
            <p:cNvSpPr>
              <a:spLocks/>
            </p:cNvSpPr>
            <p:nvPr/>
          </p:nvSpPr>
          <p:spPr bwMode="auto">
            <a:xfrm>
              <a:off x="10206750" y="4386126"/>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0" name="Freeform 61">
              <a:extLst>
                <a:ext uri="{FF2B5EF4-FFF2-40B4-BE49-F238E27FC236}">
                  <a16:creationId xmlns:a16="http://schemas.microsoft.com/office/drawing/2014/main" id="{0BC11799-D50A-2878-B8D7-27D5559358F4}"/>
                </a:ext>
              </a:extLst>
            </p:cNvPr>
            <p:cNvSpPr>
              <a:spLocks/>
            </p:cNvSpPr>
            <p:nvPr/>
          </p:nvSpPr>
          <p:spPr bwMode="auto">
            <a:xfrm>
              <a:off x="10852862" y="4386126"/>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1" name="Freeform 62">
              <a:extLst>
                <a:ext uri="{FF2B5EF4-FFF2-40B4-BE49-F238E27FC236}">
                  <a16:creationId xmlns:a16="http://schemas.microsoft.com/office/drawing/2014/main" id="{5C09B8D9-3445-D621-6AB1-B6D413E79702}"/>
                </a:ext>
              </a:extLst>
            </p:cNvPr>
            <p:cNvSpPr>
              <a:spLocks/>
            </p:cNvSpPr>
            <p:nvPr/>
          </p:nvSpPr>
          <p:spPr bwMode="auto">
            <a:xfrm>
              <a:off x="10206750" y="4736148"/>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2" name="Freeform 63">
              <a:extLst>
                <a:ext uri="{FF2B5EF4-FFF2-40B4-BE49-F238E27FC236}">
                  <a16:creationId xmlns:a16="http://schemas.microsoft.com/office/drawing/2014/main" id="{ECCC2875-DF6F-7E67-915F-EF877883581B}"/>
                </a:ext>
              </a:extLst>
            </p:cNvPr>
            <p:cNvSpPr>
              <a:spLocks/>
            </p:cNvSpPr>
            <p:nvPr/>
          </p:nvSpPr>
          <p:spPr bwMode="auto">
            <a:xfrm>
              <a:off x="10852862" y="4736148"/>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3" name="Freeform 64">
              <a:extLst>
                <a:ext uri="{FF2B5EF4-FFF2-40B4-BE49-F238E27FC236}">
                  <a16:creationId xmlns:a16="http://schemas.microsoft.com/office/drawing/2014/main" id="{C152994D-5C06-DAC6-BC1A-718B62905F4C}"/>
                </a:ext>
              </a:extLst>
            </p:cNvPr>
            <p:cNvSpPr>
              <a:spLocks/>
            </p:cNvSpPr>
            <p:nvPr/>
          </p:nvSpPr>
          <p:spPr bwMode="auto">
            <a:xfrm>
              <a:off x="10206750" y="5087733"/>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4" name="Freeform 65">
              <a:extLst>
                <a:ext uri="{FF2B5EF4-FFF2-40B4-BE49-F238E27FC236}">
                  <a16:creationId xmlns:a16="http://schemas.microsoft.com/office/drawing/2014/main" id="{B07BD4DF-0E0C-5E5B-9A51-094F0550453F}"/>
                </a:ext>
              </a:extLst>
            </p:cNvPr>
            <p:cNvSpPr>
              <a:spLocks/>
            </p:cNvSpPr>
            <p:nvPr/>
          </p:nvSpPr>
          <p:spPr bwMode="auto">
            <a:xfrm>
              <a:off x="10852862" y="5087733"/>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5" name="Freeform 66">
              <a:extLst>
                <a:ext uri="{FF2B5EF4-FFF2-40B4-BE49-F238E27FC236}">
                  <a16:creationId xmlns:a16="http://schemas.microsoft.com/office/drawing/2014/main" id="{6C63C06D-60AE-1A1D-909F-9BEADB7A683F}"/>
                </a:ext>
              </a:extLst>
            </p:cNvPr>
            <p:cNvSpPr>
              <a:spLocks/>
            </p:cNvSpPr>
            <p:nvPr/>
          </p:nvSpPr>
          <p:spPr bwMode="auto">
            <a:xfrm>
              <a:off x="10206750" y="5437756"/>
              <a:ext cx="646113" cy="350022"/>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6" name="Freeform 67">
              <a:extLst>
                <a:ext uri="{FF2B5EF4-FFF2-40B4-BE49-F238E27FC236}">
                  <a16:creationId xmlns:a16="http://schemas.microsoft.com/office/drawing/2014/main" id="{8D8A9C39-9A52-B2FF-2526-E2208B75138C}"/>
                </a:ext>
              </a:extLst>
            </p:cNvPr>
            <p:cNvSpPr>
              <a:spLocks/>
            </p:cNvSpPr>
            <p:nvPr/>
          </p:nvSpPr>
          <p:spPr bwMode="auto">
            <a:xfrm>
              <a:off x="10852862" y="5437756"/>
              <a:ext cx="658813" cy="350022"/>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7" name="Freeform 68">
              <a:extLst>
                <a:ext uri="{FF2B5EF4-FFF2-40B4-BE49-F238E27FC236}">
                  <a16:creationId xmlns:a16="http://schemas.microsoft.com/office/drawing/2014/main" id="{9048CB77-2E11-5334-824D-E84F18D909D8}"/>
                </a:ext>
              </a:extLst>
            </p:cNvPr>
            <p:cNvSpPr>
              <a:spLocks/>
            </p:cNvSpPr>
            <p:nvPr/>
          </p:nvSpPr>
          <p:spPr bwMode="auto">
            <a:xfrm>
              <a:off x="10206750" y="5787778"/>
              <a:ext cx="646113" cy="351584"/>
            </a:xfrm>
            <a:custGeom>
              <a:avLst/>
              <a:gdLst>
                <a:gd name="T0" fmla="*/ 0 w 560"/>
                <a:gd name="T1" fmla="*/ 308 h 308"/>
                <a:gd name="T2" fmla="*/ 0 w 560"/>
                <a:gd name="T3" fmla="*/ 308 h 308"/>
                <a:gd name="T4" fmla="*/ 560 w 560"/>
                <a:gd name="T5" fmla="*/ 308 h 308"/>
                <a:gd name="T6" fmla="*/ 560 w 560"/>
                <a:gd name="T7" fmla="*/ 0 h 308"/>
                <a:gd name="T8" fmla="*/ 0 w 560"/>
                <a:gd name="T9" fmla="*/ 0 h 308"/>
                <a:gd name="T10" fmla="*/ 0 w 560"/>
                <a:gd name="T11" fmla="*/ 308 h 308"/>
              </a:gdLst>
              <a:ahLst/>
              <a:cxnLst>
                <a:cxn ang="0">
                  <a:pos x="T0" y="T1"/>
                </a:cxn>
                <a:cxn ang="0">
                  <a:pos x="T2" y="T3"/>
                </a:cxn>
                <a:cxn ang="0">
                  <a:pos x="T4" y="T5"/>
                </a:cxn>
                <a:cxn ang="0">
                  <a:pos x="T6" y="T7"/>
                </a:cxn>
                <a:cxn ang="0">
                  <a:pos x="T8" y="T9"/>
                </a:cxn>
                <a:cxn ang="0">
                  <a:pos x="T10" y="T11"/>
                </a:cxn>
              </a:cxnLst>
              <a:rect l="0" t="0" r="r" b="b"/>
              <a:pathLst>
                <a:path w="560" h="308">
                  <a:moveTo>
                    <a:pt x="0" y="308"/>
                  </a:moveTo>
                  <a:lnTo>
                    <a:pt x="0" y="308"/>
                  </a:lnTo>
                  <a:lnTo>
                    <a:pt x="560" y="308"/>
                  </a:lnTo>
                  <a:lnTo>
                    <a:pt x="560"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8" name="Freeform 69">
              <a:extLst>
                <a:ext uri="{FF2B5EF4-FFF2-40B4-BE49-F238E27FC236}">
                  <a16:creationId xmlns:a16="http://schemas.microsoft.com/office/drawing/2014/main" id="{2FE38CDE-9031-3A01-1C6F-A17C265AEF8F}"/>
                </a:ext>
              </a:extLst>
            </p:cNvPr>
            <p:cNvSpPr>
              <a:spLocks/>
            </p:cNvSpPr>
            <p:nvPr/>
          </p:nvSpPr>
          <p:spPr bwMode="auto">
            <a:xfrm>
              <a:off x="10852862" y="5787778"/>
              <a:ext cx="658813" cy="351584"/>
            </a:xfrm>
            <a:custGeom>
              <a:avLst/>
              <a:gdLst>
                <a:gd name="T0" fmla="*/ 0 w 571"/>
                <a:gd name="T1" fmla="*/ 308 h 308"/>
                <a:gd name="T2" fmla="*/ 0 w 571"/>
                <a:gd name="T3" fmla="*/ 308 h 308"/>
                <a:gd name="T4" fmla="*/ 571 w 571"/>
                <a:gd name="T5" fmla="*/ 308 h 308"/>
                <a:gd name="T6" fmla="*/ 571 w 571"/>
                <a:gd name="T7" fmla="*/ 0 h 308"/>
                <a:gd name="T8" fmla="*/ 0 w 571"/>
                <a:gd name="T9" fmla="*/ 0 h 308"/>
                <a:gd name="T10" fmla="*/ 0 w 571"/>
                <a:gd name="T11" fmla="*/ 308 h 308"/>
              </a:gdLst>
              <a:ahLst/>
              <a:cxnLst>
                <a:cxn ang="0">
                  <a:pos x="T0" y="T1"/>
                </a:cxn>
                <a:cxn ang="0">
                  <a:pos x="T2" y="T3"/>
                </a:cxn>
                <a:cxn ang="0">
                  <a:pos x="T4" y="T5"/>
                </a:cxn>
                <a:cxn ang="0">
                  <a:pos x="T6" y="T7"/>
                </a:cxn>
                <a:cxn ang="0">
                  <a:pos x="T8" y="T9"/>
                </a:cxn>
                <a:cxn ang="0">
                  <a:pos x="T10" y="T11"/>
                </a:cxn>
              </a:cxnLst>
              <a:rect l="0" t="0" r="r" b="b"/>
              <a:pathLst>
                <a:path w="571" h="308">
                  <a:moveTo>
                    <a:pt x="0" y="308"/>
                  </a:moveTo>
                  <a:lnTo>
                    <a:pt x="0" y="308"/>
                  </a:lnTo>
                  <a:lnTo>
                    <a:pt x="571" y="308"/>
                  </a:lnTo>
                  <a:lnTo>
                    <a:pt x="571" y="0"/>
                  </a:lnTo>
                  <a:lnTo>
                    <a:pt x="0" y="0"/>
                  </a:lnTo>
                  <a:lnTo>
                    <a:pt x="0" y="3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9" name="Freeform 70">
              <a:extLst>
                <a:ext uri="{FF2B5EF4-FFF2-40B4-BE49-F238E27FC236}">
                  <a16:creationId xmlns:a16="http://schemas.microsoft.com/office/drawing/2014/main" id="{F0F026CA-4BEB-CD4D-B32A-DE653A381B69}"/>
                </a:ext>
              </a:extLst>
            </p:cNvPr>
            <p:cNvSpPr>
              <a:spLocks/>
            </p:cNvSpPr>
            <p:nvPr/>
          </p:nvSpPr>
          <p:spPr bwMode="auto">
            <a:xfrm>
              <a:off x="8581150" y="1224987"/>
              <a:ext cx="0" cy="4922188"/>
            </a:xfrm>
            <a:custGeom>
              <a:avLst/>
              <a:gdLst>
                <a:gd name="T0" fmla="*/ 0 h 4328"/>
                <a:gd name="T1" fmla="*/ 0 h 4328"/>
                <a:gd name="T2" fmla="*/ 4328 h 4328"/>
              </a:gdLst>
              <a:ahLst/>
              <a:cxnLst>
                <a:cxn ang="0">
                  <a:pos x="0" y="T0"/>
                </a:cxn>
                <a:cxn ang="0">
                  <a:pos x="0" y="T1"/>
                </a:cxn>
                <a:cxn ang="0">
                  <a:pos x="0" y="T2"/>
                </a:cxn>
              </a:cxnLst>
              <a:rect l="0" t="0" r="r" b="b"/>
              <a:pathLst>
                <a:path h="4328">
                  <a:moveTo>
                    <a:pt x="0" y="0"/>
                  </a:moveTo>
                  <a:lnTo>
                    <a:pt x="0" y="0"/>
                  </a:lnTo>
                  <a:lnTo>
                    <a:pt x="0" y="4328"/>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0" name="Freeform 71">
              <a:extLst>
                <a:ext uri="{FF2B5EF4-FFF2-40B4-BE49-F238E27FC236}">
                  <a16:creationId xmlns:a16="http://schemas.microsoft.com/office/drawing/2014/main" id="{1BF79BE5-A764-D795-C630-69F63D364CC9}"/>
                </a:ext>
              </a:extLst>
            </p:cNvPr>
            <p:cNvSpPr>
              <a:spLocks/>
            </p:cNvSpPr>
            <p:nvPr/>
          </p:nvSpPr>
          <p:spPr bwMode="auto">
            <a:xfrm>
              <a:off x="9230437" y="1224987"/>
              <a:ext cx="0" cy="4922188"/>
            </a:xfrm>
            <a:custGeom>
              <a:avLst/>
              <a:gdLst>
                <a:gd name="T0" fmla="*/ 0 h 4328"/>
                <a:gd name="T1" fmla="*/ 0 h 4328"/>
                <a:gd name="T2" fmla="*/ 4328 h 4328"/>
              </a:gdLst>
              <a:ahLst/>
              <a:cxnLst>
                <a:cxn ang="0">
                  <a:pos x="0" y="T0"/>
                </a:cxn>
                <a:cxn ang="0">
                  <a:pos x="0" y="T1"/>
                </a:cxn>
                <a:cxn ang="0">
                  <a:pos x="0" y="T2"/>
                </a:cxn>
              </a:cxnLst>
              <a:rect l="0" t="0" r="r" b="b"/>
              <a:pathLst>
                <a:path h="4328">
                  <a:moveTo>
                    <a:pt x="0" y="0"/>
                  </a:moveTo>
                  <a:lnTo>
                    <a:pt x="0" y="0"/>
                  </a:lnTo>
                  <a:lnTo>
                    <a:pt x="0" y="4328"/>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1" name="Freeform 72">
              <a:extLst>
                <a:ext uri="{FF2B5EF4-FFF2-40B4-BE49-F238E27FC236}">
                  <a16:creationId xmlns:a16="http://schemas.microsoft.com/office/drawing/2014/main" id="{C319EF2D-A2C2-78B4-59E4-D4F47DBB6C3B}"/>
                </a:ext>
              </a:extLst>
            </p:cNvPr>
            <p:cNvSpPr>
              <a:spLocks/>
            </p:cNvSpPr>
            <p:nvPr/>
          </p:nvSpPr>
          <p:spPr bwMode="auto">
            <a:xfrm>
              <a:off x="10206750" y="1224987"/>
              <a:ext cx="0" cy="4922188"/>
            </a:xfrm>
            <a:custGeom>
              <a:avLst/>
              <a:gdLst>
                <a:gd name="T0" fmla="*/ 0 h 4328"/>
                <a:gd name="T1" fmla="*/ 0 h 4328"/>
                <a:gd name="T2" fmla="*/ 4328 h 4328"/>
              </a:gdLst>
              <a:ahLst/>
              <a:cxnLst>
                <a:cxn ang="0">
                  <a:pos x="0" y="T0"/>
                </a:cxn>
                <a:cxn ang="0">
                  <a:pos x="0" y="T1"/>
                </a:cxn>
                <a:cxn ang="0">
                  <a:pos x="0" y="T2"/>
                </a:cxn>
              </a:cxnLst>
              <a:rect l="0" t="0" r="r" b="b"/>
              <a:pathLst>
                <a:path h="4328">
                  <a:moveTo>
                    <a:pt x="0" y="0"/>
                  </a:moveTo>
                  <a:lnTo>
                    <a:pt x="0" y="0"/>
                  </a:lnTo>
                  <a:lnTo>
                    <a:pt x="0" y="4328"/>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2" name="Freeform 73">
              <a:extLst>
                <a:ext uri="{FF2B5EF4-FFF2-40B4-BE49-F238E27FC236}">
                  <a16:creationId xmlns:a16="http://schemas.microsoft.com/office/drawing/2014/main" id="{8FEF50A8-D230-BA2F-7B10-C75A7468B433}"/>
                </a:ext>
              </a:extLst>
            </p:cNvPr>
            <p:cNvSpPr>
              <a:spLocks/>
            </p:cNvSpPr>
            <p:nvPr/>
          </p:nvSpPr>
          <p:spPr bwMode="auto">
            <a:xfrm>
              <a:off x="10852862" y="1224987"/>
              <a:ext cx="0" cy="4922188"/>
            </a:xfrm>
            <a:custGeom>
              <a:avLst/>
              <a:gdLst>
                <a:gd name="T0" fmla="*/ 0 h 4328"/>
                <a:gd name="T1" fmla="*/ 0 h 4328"/>
                <a:gd name="T2" fmla="*/ 4328 h 4328"/>
              </a:gdLst>
              <a:ahLst/>
              <a:cxnLst>
                <a:cxn ang="0">
                  <a:pos x="0" y="T0"/>
                </a:cxn>
                <a:cxn ang="0">
                  <a:pos x="0" y="T1"/>
                </a:cxn>
                <a:cxn ang="0">
                  <a:pos x="0" y="T2"/>
                </a:cxn>
              </a:cxnLst>
              <a:rect l="0" t="0" r="r" b="b"/>
              <a:pathLst>
                <a:path h="4328">
                  <a:moveTo>
                    <a:pt x="0" y="0"/>
                  </a:moveTo>
                  <a:lnTo>
                    <a:pt x="0" y="0"/>
                  </a:lnTo>
                  <a:lnTo>
                    <a:pt x="0" y="4328"/>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3" name="Freeform 74">
              <a:extLst>
                <a:ext uri="{FF2B5EF4-FFF2-40B4-BE49-F238E27FC236}">
                  <a16:creationId xmlns:a16="http://schemas.microsoft.com/office/drawing/2014/main" id="{3A3615D6-358C-0F05-FE34-D4A9E4BB2440}"/>
                </a:ext>
              </a:extLst>
            </p:cNvPr>
            <p:cNvSpPr>
              <a:spLocks/>
            </p:cNvSpPr>
            <p:nvPr/>
          </p:nvSpPr>
          <p:spPr bwMode="auto">
            <a:xfrm>
              <a:off x="6463425" y="1582823"/>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4" name="Freeform 75">
              <a:extLst>
                <a:ext uri="{FF2B5EF4-FFF2-40B4-BE49-F238E27FC236}">
                  <a16:creationId xmlns:a16="http://schemas.microsoft.com/office/drawing/2014/main" id="{932E3242-2866-8EC6-8197-D72B11E892A2}"/>
                </a:ext>
              </a:extLst>
            </p:cNvPr>
            <p:cNvSpPr>
              <a:spLocks/>
            </p:cNvSpPr>
            <p:nvPr/>
          </p:nvSpPr>
          <p:spPr bwMode="auto">
            <a:xfrm>
              <a:off x="6463425" y="1934407"/>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5" name="Freeform 76">
              <a:extLst>
                <a:ext uri="{FF2B5EF4-FFF2-40B4-BE49-F238E27FC236}">
                  <a16:creationId xmlns:a16="http://schemas.microsoft.com/office/drawing/2014/main" id="{1536D838-0089-CC9D-CAC6-4F8E414B86B6}"/>
                </a:ext>
              </a:extLst>
            </p:cNvPr>
            <p:cNvSpPr>
              <a:spLocks/>
            </p:cNvSpPr>
            <p:nvPr/>
          </p:nvSpPr>
          <p:spPr bwMode="auto">
            <a:xfrm>
              <a:off x="6463425" y="2284430"/>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6" name="Freeform 77">
              <a:extLst>
                <a:ext uri="{FF2B5EF4-FFF2-40B4-BE49-F238E27FC236}">
                  <a16:creationId xmlns:a16="http://schemas.microsoft.com/office/drawing/2014/main" id="{5F854ADA-7698-0637-1E44-0EAB0FA8FFAB}"/>
                </a:ext>
              </a:extLst>
            </p:cNvPr>
            <p:cNvSpPr>
              <a:spLocks/>
            </p:cNvSpPr>
            <p:nvPr/>
          </p:nvSpPr>
          <p:spPr bwMode="auto">
            <a:xfrm>
              <a:off x="6463425" y="2636015"/>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7" name="Freeform 78">
              <a:extLst>
                <a:ext uri="{FF2B5EF4-FFF2-40B4-BE49-F238E27FC236}">
                  <a16:creationId xmlns:a16="http://schemas.microsoft.com/office/drawing/2014/main" id="{B1147044-DB9F-51A6-98BA-CC1232639737}"/>
                </a:ext>
              </a:extLst>
            </p:cNvPr>
            <p:cNvSpPr>
              <a:spLocks/>
            </p:cNvSpPr>
            <p:nvPr/>
          </p:nvSpPr>
          <p:spPr bwMode="auto">
            <a:xfrm>
              <a:off x="6463425" y="2986037"/>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8" name="Freeform 79">
              <a:extLst>
                <a:ext uri="{FF2B5EF4-FFF2-40B4-BE49-F238E27FC236}">
                  <a16:creationId xmlns:a16="http://schemas.microsoft.com/office/drawing/2014/main" id="{A2C43DC1-5CDB-5102-6FC4-291A3FBFEABF}"/>
                </a:ext>
              </a:extLst>
            </p:cNvPr>
            <p:cNvSpPr>
              <a:spLocks/>
            </p:cNvSpPr>
            <p:nvPr/>
          </p:nvSpPr>
          <p:spPr bwMode="auto">
            <a:xfrm>
              <a:off x="6463425" y="3336060"/>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9" name="Freeform 80">
              <a:extLst>
                <a:ext uri="{FF2B5EF4-FFF2-40B4-BE49-F238E27FC236}">
                  <a16:creationId xmlns:a16="http://schemas.microsoft.com/office/drawing/2014/main" id="{FF43D7AF-3831-8611-1829-4024A828E5FE}"/>
                </a:ext>
              </a:extLst>
            </p:cNvPr>
            <p:cNvSpPr>
              <a:spLocks/>
            </p:cNvSpPr>
            <p:nvPr/>
          </p:nvSpPr>
          <p:spPr bwMode="auto">
            <a:xfrm>
              <a:off x="6463425" y="3686081"/>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0" name="Freeform 81">
              <a:extLst>
                <a:ext uri="{FF2B5EF4-FFF2-40B4-BE49-F238E27FC236}">
                  <a16:creationId xmlns:a16="http://schemas.microsoft.com/office/drawing/2014/main" id="{0965C58E-5931-39A7-62D2-BAE5BCC9FA3B}"/>
                </a:ext>
              </a:extLst>
            </p:cNvPr>
            <p:cNvSpPr>
              <a:spLocks/>
            </p:cNvSpPr>
            <p:nvPr/>
          </p:nvSpPr>
          <p:spPr bwMode="auto">
            <a:xfrm>
              <a:off x="6463425" y="4036103"/>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1" name="Freeform 82">
              <a:extLst>
                <a:ext uri="{FF2B5EF4-FFF2-40B4-BE49-F238E27FC236}">
                  <a16:creationId xmlns:a16="http://schemas.microsoft.com/office/drawing/2014/main" id="{2661F8D4-BA8E-6915-EDC3-B2F67B4D42B9}"/>
                </a:ext>
              </a:extLst>
            </p:cNvPr>
            <p:cNvSpPr>
              <a:spLocks/>
            </p:cNvSpPr>
            <p:nvPr/>
          </p:nvSpPr>
          <p:spPr bwMode="auto">
            <a:xfrm>
              <a:off x="6463425" y="4386126"/>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2" name="Freeform 83">
              <a:extLst>
                <a:ext uri="{FF2B5EF4-FFF2-40B4-BE49-F238E27FC236}">
                  <a16:creationId xmlns:a16="http://schemas.microsoft.com/office/drawing/2014/main" id="{6DC1E653-B8AE-A3A3-2781-8934355B5873}"/>
                </a:ext>
              </a:extLst>
            </p:cNvPr>
            <p:cNvSpPr>
              <a:spLocks/>
            </p:cNvSpPr>
            <p:nvPr/>
          </p:nvSpPr>
          <p:spPr bwMode="auto">
            <a:xfrm>
              <a:off x="6463425" y="4736148"/>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3" name="Freeform 84">
              <a:extLst>
                <a:ext uri="{FF2B5EF4-FFF2-40B4-BE49-F238E27FC236}">
                  <a16:creationId xmlns:a16="http://schemas.microsoft.com/office/drawing/2014/main" id="{56C07248-EC78-69DB-8319-5AB054EAE067}"/>
                </a:ext>
              </a:extLst>
            </p:cNvPr>
            <p:cNvSpPr>
              <a:spLocks/>
            </p:cNvSpPr>
            <p:nvPr/>
          </p:nvSpPr>
          <p:spPr bwMode="auto">
            <a:xfrm>
              <a:off x="6463425" y="5086170"/>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4" name="Freeform 85">
              <a:extLst>
                <a:ext uri="{FF2B5EF4-FFF2-40B4-BE49-F238E27FC236}">
                  <a16:creationId xmlns:a16="http://schemas.microsoft.com/office/drawing/2014/main" id="{6C3D92C7-8701-874C-A0AA-B17D9024E52D}"/>
                </a:ext>
              </a:extLst>
            </p:cNvPr>
            <p:cNvSpPr>
              <a:spLocks/>
            </p:cNvSpPr>
            <p:nvPr/>
          </p:nvSpPr>
          <p:spPr bwMode="auto">
            <a:xfrm>
              <a:off x="6463425" y="5437756"/>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5" name="Freeform 86">
              <a:extLst>
                <a:ext uri="{FF2B5EF4-FFF2-40B4-BE49-F238E27FC236}">
                  <a16:creationId xmlns:a16="http://schemas.microsoft.com/office/drawing/2014/main" id="{8BF240FA-F3B3-E034-A3CB-C0DA69221408}"/>
                </a:ext>
              </a:extLst>
            </p:cNvPr>
            <p:cNvSpPr>
              <a:spLocks/>
            </p:cNvSpPr>
            <p:nvPr/>
          </p:nvSpPr>
          <p:spPr bwMode="auto">
            <a:xfrm>
              <a:off x="6463425" y="5787778"/>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6" name="Freeform 87">
              <a:extLst>
                <a:ext uri="{FF2B5EF4-FFF2-40B4-BE49-F238E27FC236}">
                  <a16:creationId xmlns:a16="http://schemas.microsoft.com/office/drawing/2014/main" id="{7095D499-5407-34CC-3E93-92939361E63B}"/>
                </a:ext>
              </a:extLst>
            </p:cNvPr>
            <p:cNvSpPr>
              <a:spLocks/>
            </p:cNvSpPr>
            <p:nvPr/>
          </p:nvSpPr>
          <p:spPr bwMode="auto">
            <a:xfrm>
              <a:off x="6471362" y="1224987"/>
              <a:ext cx="0" cy="4922188"/>
            </a:xfrm>
            <a:custGeom>
              <a:avLst/>
              <a:gdLst>
                <a:gd name="T0" fmla="*/ 0 h 4328"/>
                <a:gd name="T1" fmla="*/ 0 h 4328"/>
                <a:gd name="T2" fmla="*/ 4328 h 4328"/>
              </a:gdLst>
              <a:ahLst/>
              <a:cxnLst>
                <a:cxn ang="0">
                  <a:pos x="0" y="T0"/>
                </a:cxn>
                <a:cxn ang="0">
                  <a:pos x="0" y="T1"/>
                </a:cxn>
                <a:cxn ang="0">
                  <a:pos x="0" y="T2"/>
                </a:cxn>
              </a:cxnLst>
              <a:rect l="0" t="0" r="r" b="b"/>
              <a:pathLst>
                <a:path h="4328">
                  <a:moveTo>
                    <a:pt x="0" y="0"/>
                  </a:moveTo>
                  <a:lnTo>
                    <a:pt x="0" y="0"/>
                  </a:lnTo>
                  <a:lnTo>
                    <a:pt x="0" y="4328"/>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7" name="Freeform 88">
              <a:extLst>
                <a:ext uri="{FF2B5EF4-FFF2-40B4-BE49-F238E27FC236}">
                  <a16:creationId xmlns:a16="http://schemas.microsoft.com/office/drawing/2014/main" id="{9CA3295B-C98F-032B-E4D4-3360FB1FADCD}"/>
                </a:ext>
              </a:extLst>
            </p:cNvPr>
            <p:cNvSpPr>
              <a:spLocks/>
            </p:cNvSpPr>
            <p:nvPr/>
          </p:nvSpPr>
          <p:spPr bwMode="auto">
            <a:xfrm>
              <a:off x="11511675" y="1224987"/>
              <a:ext cx="0" cy="4922188"/>
            </a:xfrm>
            <a:custGeom>
              <a:avLst/>
              <a:gdLst>
                <a:gd name="T0" fmla="*/ 0 h 4328"/>
                <a:gd name="T1" fmla="*/ 0 h 4328"/>
                <a:gd name="T2" fmla="*/ 4328 h 4328"/>
              </a:gdLst>
              <a:ahLst/>
              <a:cxnLst>
                <a:cxn ang="0">
                  <a:pos x="0" y="T0"/>
                </a:cxn>
                <a:cxn ang="0">
                  <a:pos x="0" y="T1"/>
                </a:cxn>
                <a:cxn ang="0">
                  <a:pos x="0" y="T2"/>
                </a:cxn>
              </a:cxnLst>
              <a:rect l="0" t="0" r="r" b="b"/>
              <a:pathLst>
                <a:path h="4328">
                  <a:moveTo>
                    <a:pt x="0" y="0"/>
                  </a:moveTo>
                  <a:lnTo>
                    <a:pt x="0" y="0"/>
                  </a:lnTo>
                  <a:lnTo>
                    <a:pt x="0" y="4328"/>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8" name="Freeform 89">
              <a:extLst>
                <a:ext uri="{FF2B5EF4-FFF2-40B4-BE49-F238E27FC236}">
                  <a16:creationId xmlns:a16="http://schemas.microsoft.com/office/drawing/2014/main" id="{19555ACA-3EA2-5A07-C731-384387D96899}"/>
                </a:ext>
              </a:extLst>
            </p:cNvPr>
            <p:cNvSpPr>
              <a:spLocks/>
            </p:cNvSpPr>
            <p:nvPr/>
          </p:nvSpPr>
          <p:spPr bwMode="auto">
            <a:xfrm>
              <a:off x="6463425" y="1232800"/>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9" name="Freeform 90">
              <a:extLst>
                <a:ext uri="{FF2B5EF4-FFF2-40B4-BE49-F238E27FC236}">
                  <a16:creationId xmlns:a16="http://schemas.microsoft.com/office/drawing/2014/main" id="{755D9826-3CF6-D835-6A3E-F500393CCE44}"/>
                </a:ext>
              </a:extLst>
            </p:cNvPr>
            <p:cNvSpPr>
              <a:spLocks/>
            </p:cNvSpPr>
            <p:nvPr/>
          </p:nvSpPr>
          <p:spPr bwMode="auto">
            <a:xfrm>
              <a:off x="6463425" y="6139362"/>
              <a:ext cx="5054600" cy="0"/>
            </a:xfrm>
            <a:custGeom>
              <a:avLst/>
              <a:gdLst>
                <a:gd name="T0" fmla="*/ 0 w 4384"/>
                <a:gd name="T1" fmla="*/ 0 w 4384"/>
                <a:gd name="T2" fmla="*/ 4384 w 4384"/>
              </a:gdLst>
              <a:ahLst/>
              <a:cxnLst>
                <a:cxn ang="0">
                  <a:pos x="T0" y="0"/>
                </a:cxn>
                <a:cxn ang="0">
                  <a:pos x="T1" y="0"/>
                </a:cxn>
                <a:cxn ang="0">
                  <a:pos x="T2" y="0"/>
                </a:cxn>
              </a:cxnLst>
              <a:rect l="0" t="0" r="r" b="b"/>
              <a:pathLst>
                <a:path w="4384">
                  <a:moveTo>
                    <a:pt x="0" y="0"/>
                  </a:moveTo>
                  <a:lnTo>
                    <a:pt x="0" y="0"/>
                  </a:lnTo>
                  <a:lnTo>
                    <a:pt x="4384" y="0"/>
                  </a:lnTo>
                </a:path>
              </a:pathLst>
            </a:custGeom>
            <a:noFill/>
            <a:ln w="1428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0" name="Rectangle 91">
              <a:extLst>
                <a:ext uri="{FF2B5EF4-FFF2-40B4-BE49-F238E27FC236}">
                  <a16:creationId xmlns:a16="http://schemas.microsoft.com/office/drawing/2014/main" id="{CFAEBA40-AE13-0208-8947-36205AA79A8C}"/>
                </a:ext>
              </a:extLst>
            </p:cNvPr>
            <p:cNvSpPr>
              <a:spLocks noChangeArrowheads="1"/>
            </p:cNvSpPr>
            <p:nvPr/>
          </p:nvSpPr>
          <p:spPr bwMode="auto">
            <a:xfrm>
              <a:off x="7314325" y="1298430"/>
              <a:ext cx="7213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1" name="Rectangle 92">
              <a:extLst>
                <a:ext uri="{FF2B5EF4-FFF2-40B4-BE49-F238E27FC236}">
                  <a16:creationId xmlns:a16="http://schemas.microsoft.com/office/drawing/2014/main" id="{18DE8788-02A9-9FE3-EF2E-1666D628704C}"/>
                </a:ext>
              </a:extLst>
            </p:cNvPr>
            <p:cNvSpPr>
              <a:spLocks noChangeArrowheads="1"/>
            </p:cNvSpPr>
            <p:nvPr/>
          </p:nvSpPr>
          <p:spPr bwMode="auto">
            <a:xfrm>
              <a:off x="7396875" y="1298430"/>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2" name="Rectangle 93">
              <a:extLst>
                <a:ext uri="{FF2B5EF4-FFF2-40B4-BE49-F238E27FC236}">
                  <a16:creationId xmlns:a16="http://schemas.microsoft.com/office/drawing/2014/main" id="{CDC508F3-BF7F-2B84-8B8A-84FCD5F7E707}"/>
                </a:ext>
              </a:extLst>
            </p:cNvPr>
            <p:cNvSpPr>
              <a:spLocks noChangeArrowheads="1"/>
            </p:cNvSpPr>
            <p:nvPr/>
          </p:nvSpPr>
          <p:spPr bwMode="auto">
            <a:xfrm>
              <a:off x="7474662" y="1298430"/>
              <a:ext cx="10099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U</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3" name="Rectangle 94">
              <a:extLst>
                <a:ext uri="{FF2B5EF4-FFF2-40B4-BE49-F238E27FC236}">
                  <a16:creationId xmlns:a16="http://schemas.microsoft.com/office/drawing/2014/main" id="{D9DFBE8A-B74F-D3F5-669B-95F35AF4B984}"/>
                </a:ext>
              </a:extLst>
            </p:cNvPr>
            <p:cNvSpPr>
              <a:spLocks noChangeArrowheads="1"/>
            </p:cNvSpPr>
            <p:nvPr/>
          </p:nvSpPr>
          <p:spPr bwMode="auto">
            <a:xfrm>
              <a:off x="7565150" y="1298430"/>
              <a:ext cx="9778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4" name="Rectangle 95">
              <a:extLst>
                <a:ext uri="{FF2B5EF4-FFF2-40B4-BE49-F238E27FC236}">
                  <a16:creationId xmlns:a16="http://schemas.microsoft.com/office/drawing/2014/main" id="{16A1CE1B-F3B7-A8DC-9C17-1707D3E65F16}"/>
                </a:ext>
              </a:extLst>
            </p:cNvPr>
            <p:cNvSpPr>
              <a:spLocks noChangeArrowheads="1"/>
            </p:cNvSpPr>
            <p:nvPr/>
          </p:nvSpPr>
          <p:spPr bwMode="auto">
            <a:xfrm>
              <a:off x="7655637" y="1298430"/>
              <a:ext cx="8015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5" name="Rectangle 96">
              <a:extLst>
                <a:ext uri="{FF2B5EF4-FFF2-40B4-BE49-F238E27FC236}">
                  <a16:creationId xmlns:a16="http://schemas.microsoft.com/office/drawing/2014/main" id="{0E392D74-7371-ADC6-C862-158E6336DD19}"/>
                </a:ext>
              </a:extLst>
            </p:cNvPr>
            <p:cNvSpPr>
              <a:spLocks noChangeArrowheads="1"/>
            </p:cNvSpPr>
            <p:nvPr/>
          </p:nvSpPr>
          <p:spPr bwMode="auto">
            <a:xfrm>
              <a:off x="8863725" y="1298430"/>
              <a:ext cx="10099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6" name="Rectangle 97">
              <a:extLst>
                <a:ext uri="{FF2B5EF4-FFF2-40B4-BE49-F238E27FC236}">
                  <a16:creationId xmlns:a16="http://schemas.microsoft.com/office/drawing/2014/main" id="{6AE38B24-97E8-752A-95CC-88DA5CEEBE98}"/>
                </a:ext>
              </a:extLst>
            </p:cNvPr>
            <p:cNvSpPr>
              <a:spLocks noChangeArrowheads="1"/>
            </p:cNvSpPr>
            <p:nvPr/>
          </p:nvSpPr>
          <p:spPr bwMode="auto">
            <a:xfrm>
              <a:off x="9343150" y="1298430"/>
              <a:ext cx="7213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7" name="Rectangle 98">
              <a:extLst>
                <a:ext uri="{FF2B5EF4-FFF2-40B4-BE49-F238E27FC236}">
                  <a16:creationId xmlns:a16="http://schemas.microsoft.com/office/drawing/2014/main" id="{6F9875A7-0F3A-A452-3345-9A884E2C875F}"/>
                </a:ext>
              </a:extLst>
            </p:cNvPr>
            <p:cNvSpPr>
              <a:spLocks noChangeArrowheads="1"/>
            </p:cNvSpPr>
            <p:nvPr/>
          </p:nvSpPr>
          <p:spPr bwMode="auto">
            <a:xfrm>
              <a:off x="9427287" y="1298430"/>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8" name="Rectangle 99">
              <a:extLst>
                <a:ext uri="{FF2B5EF4-FFF2-40B4-BE49-F238E27FC236}">
                  <a16:creationId xmlns:a16="http://schemas.microsoft.com/office/drawing/2014/main" id="{97513BA6-CAFC-977D-2AF6-C25A8174FCF8}"/>
                </a:ext>
              </a:extLst>
            </p:cNvPr>
            <p:cNvSpPr>
              <a:spLocks noChangeArrowheads="1"/>
            </p:cNvSpPr>
            <p:nvPr/>
          </p:nvSpPr>
          <p:spPr bwMode="auto">
            <a:xfrm>
              <a:off x="9509837" y="1298430"/>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9" name="Rectangle 100">
              <a:extLst>
                <a:ext uri="{FF2B5EF4-FFF2-40B4-BE49-F238E27FC236}">
                  <a16:creationId xmlns:a16="http://schemas.microsoft.com/office/drawing/2014/main" id="{1AAEE411-2756-850A-1F52-F16523A091A9}"/>
                </a:ext>
              </a:extLst>
            </p:cNvPr>
            <p:cNvSpPr>
              <a:spLocks noChangeArrowheads="1"/>
            </p:cNvSpPr>
            <p:nvPr/>
          </p:nvSpPr>
          <p:spPr bwMode="auto">
            <a:xfrm>
              <a:off x="9587625" y="1298430"/>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0" name="Rectangle 101">
              <a:extLst>
                <a:ext uri="{FF2B5EF4-FFF2-40B4-BE49-F238E27FC236}">
                  <a16:creationId xmlns:a16="http://schemas.microsoft.com/office/drawing/2014/main" id="{E1B7C3A1-FE1D-B656-2245-C293AE0470A8}"/>
                </a:ext>
              </a:extLst>
            </p:cNvPr>
            <p:cNvSpPr>
              <a:spLocks noChangeArrowheads="1"/>
            </p:cNvSpPr>
            <p:nvPr/>
          </p:nvSpPr>
          <p:spPr bwMode="auto">
            <a:xfrm>
              <a:off x="9663825" y="1298430"/>
              <a:ext cx="4167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1" name="Rectangle 102">
              <a:extLst>
                <a:ext uri="{FF2B5EF4-FFF2-40B4-BE49-F238E27FC236}">
                  <a16:creationId xmlns:a16="http://schemas.microsoft.com/office/drawing/2014/main" id="{D34FB579-ACCF-9F6F-7D00-4E10C2DEA13E}"/>
                </a:ext>
              </a:extLst>
            </p:cNvPr>
            <p:cNvSpPr>
              <a:spLocks noChangeArrowheads="1"/>
            </p:cNvSpPr>
            <p:nvPr/>
          </p:nvSpPr>
          <p:spPr bwMode="auto">
            <a:xfrm>
              <a:off x="9698750" y="1298430"/>
              <a:ext cx="10099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2" name="Rectangle 103">
              <a:extLst>
                <a:ext uri="{FF2B5EF4-FFF2-40B4-BE49-F238E27FC236}">
                  <a16:creationId xmlns:a16="http://schemas.microsoft.com/office/drawing/2014/main" id="{085520B8-CC95-64B3-7A9D-CA8F0A5B7C18}"/>
                </a:ext>
              </a:extLst>
            </p:cNvPr>
            <p:cNvSpPr>
              <a:spLocks noChangeArrowheads="1"/>
            </p:cNvSpPr>
            <p:nvPr/>
          </p:nvSpPr>
          <p:spPr bwMode="auto">
            <a:xfrm>
              <a:off x="9790825" y="1298430"/>
              <a:ext cx="9778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3" name="Rectangle 104">
              <a:extLst>
                <a:ext uri="{FF2B5EF4-FFF2-40B4-BE49-F238E27FC236}">
                  <a16:creationId xmlns:a16="http://schemas.microsoft.com/office/drawing/2014/main" id="{1572848C-FF95-24B1-67B6-D7F2864B9866}"/>
                </a:ext>
              </a:extLst>
            </p:cNvPr>
            <p:cNvSpPr>
              <a:spLocks noChangeArrowheads="1"/>
            </p:cNvSpPr>
            <p:nvPr/>
          </p:nvSpPr>
          <p:spPr bwMode="auto">
            <a:xfrm>
              <a:off x="10403600" y="1296867"/>
              <a:ext cx="9778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4" name="Rectangle 105">
              <a:extLst>
                <a:ext uri="{FF2B5EF4-FFF2-40B4-BE49-F238E27FC236}">
                  <a16:creationId xmlns:a16="http://schemas.microsoft.com/office/drawing/2014/main" id="{1F46B135-780E-D438-D1E8-137A7139EF77}"/>
                </a:ext>
              </a:extLst>
            </p:cNvPr>
            <p:cNvSpPr>
              <a:spLocks noChangeArrowheads="1"/>
            </p:cNvSpPr>
            <p:nvPr/>
          </p:nvSpPr>
          <p:spPr bwMode="auto">
            <a:xfrm>
              <a:off x="10494087" y="1296867"/>
              <a:ext cx="8656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5" name="Rectangle 106">
              <a:extLst>
                <a:ext uri="{FF2B5EF4-FFF2-40B4-BE49-F238E27FC236}">
                  <a16:creationId xmlns:a16="http://schemas.microsoft.com/office/drawing/2014/main" id="{8F6978F9-070E-8705-EB3B-6ED6699D6B6B}"/>
                </a:ext>
              </a:extLst>
            </p:cNvPr>
            <p:cNvSpPr>
              <a:spLocks noChangeArrowheads="1"/>
            </p:cNvSpPr>
            <p:nvPr/>
          </p:nvSpPr>
          <p:spPr bwMode="auto">
            <a:xfrm>
              <a:off x="10584575" y="1296867"/>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6" name="Rectangle 107">
              <a:extLst>
                <a:ext uri="{FF2B5EF4-FFF2-40B4-BE49-F238E27FC236}">
                  <a16:creationId xmlns:a16="http://schemas.microsoft.com/office/drawing/2014/main" id="{F1AB8727-7BBD-0FF1-999E-85B2C72636BC}"/>
                </a:ext>
              </a:extLst>
            </p:cNvPr>
            <p:cNvSpPr>
              <a:spLocks noChangeArrowheads="1"/>
            </p:cNvSpPr>
            <p:nvPr/>
          </p:nvSpPr>
          <p:spPr bwMode="auto">
            <a:xfrm>
              <a:off x="11008437" y="1298430"/>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7" name="Rectangle 108">
              <a:extLst>
                <a:ext uri="{FF2B5EF4-FFF2-40B4-BE49-F238E27FC236}">
                  <a16:creationId xmlns:a16="http://schemas.microsoft.com/office/drawing/2014/main" id="{17E58978-B438-03C1-5FBE-BAB500526658}"/>
                </a:ext>
              </a:extLst>
            </p:cNvPr>
            <p:cNvSpPr>
              <a:spLocks noChangeArrowheads="1"/>
            </p:cNvSpPr>
            <p:nvPr/>
          </p:nvSpPr>
          <p:spPr bwMode="auto">
            <a:xfrm>
              <a:off x="11086225" y="1298430"/>
              <a:ext cx="10099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8" name="Rectangle 109">
              <a:extLst>
                <a:ext uri="{FF2B5EF4-FFF2-40B4-BE49-F238E27FC236}">
                  <a16:creationId xmlns:a16="http://schemas.microsoft.com/office/drawing/2014/main" id="{AEAEDA0D-2610-BF40-7750-848FE60CA170}"/>
                </a:ext>
              </a:extLst>
            </p:cNvPr>
            <p:cNvSpPr>
              <a:spLocks noChangeArrowheads="1"/>
            </p:cNvSpPr>
            <p:nvPr/>
          </p:nvSpPr>
          <p:spPr bwMode="auto">
            <a:xfrm>
              <a:off x="11176712" y="1298430"/>
              <a:ext cx="8656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9" name="Rectangle 110">
              <a:extLst>
                <a:ext uri="{FF2B5EF4-FFF2-40B4-BE49-F238E27FC236}">
                  <a16:creationId xmlns:a16="http://schemas.microsoft.com/office/drawing/2014/main" id="{DE188807-59C8-6E27-C46E-BB81CA570AA8}"/>
                </a:ext>
              </a:extLst>
            </p:cNvPr>
            <p:cNvSpPr>
              <a:spLocks noChangeArrowheads="1"/>
            </p:cNvSpPr>
            <p:nvPr/>
          </p:nvSpPr>
          <p:spPr bwMode="auto">
            <a:xfrm>
              <a:off x="11267200" y="1298430"/>
              <a:ext cx="8175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0" name="Rectangle 111">
              <a:extLst>
                <a:ext uri="{FF2B5EF4-FFF2-40B4-BE49-F238E27FC236}">
                  <a16:creationId xmlns:a16="http://schemas.microsoft.com/office/drawing/2014/main" id="{39F716EE-3BF7-0497-CA7A-1C57F9232BF2}"/>
                </a:ext>
              </a:extLst>
            </p:cNvPr>
            <p:cNvSpPr>
              <a:spLocks noChangeArrowheads="1"/>
            </p:cNvSpPr>
            <p:nvPr/>
          </p:nvSpPr>
          <p:spPr bwMode="auto">
            <a:xfrm>
              <a:off x="6584075" y="1648452"/>
              <a:ext cx="13625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1" name="Rectangle 112">
              <a:extLst>
                <a:ext uri="{FF2B5EF4-FFF2-40B4-BE49-F238E27FC236}">
                  <a16:creationId xmlns:a16="http://schemas.microsoft.com/office/drawing/2014/main" id="{4A396616-C14B-DBAD-999D-05AAA7CB4E2D}"/>
                </a:ext>
              </a:extLst>
            </p:cNvPr>
            <p:cNvSpPr>
              <a:spLocks noChangeArrowheads="1"/>
            </p:cNvSpPr>
            <p:nvPr/>
          </p:nvSpPr>
          <p:spPr bwMode="auto">
            <a:xfrm>
              <a:off x="6701550" y="1648452"/>
              <a:ext cx="8175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2" name="Rectangle 113">
              <a:extLst>
                <a:ext uri="{FF2B5EF4-FFF2-40B4-BE49-F238E27FC236}">
                  <a16:creationId xmlns:a16="http://schemas.microsoft.com/office/drawing/2014/main" id="{35E8FB4D-7DA7-2EFA-5AD3-F6037C0AD36C}"/>
                </a:ext>
              </a:extLst>
            </p:cNvPr>
            <p:cNvSpPr>
              <a:spLocks noChangeArrowheads="1"/>
            </p:cNvSpPr>
            <p:nvPr/>
          </p:nvSpPr>
          <p:spPr bwMode="auto">
            <a:xfrm>
              <a:off x="6771400" y="1648452"/>
              <a:ext cx="8015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3" name="Rectangle 114">
              <a:extLst>
                <a:ext uri="{FF2B5EF4-FFF2-40B4-BE49-F238E27FC236}">
                  <a16:creationId xmlns:a16="http://schemas.microsoft.com/office/drawing/2014/main" id="{3720ADF3-1480-292F-A446-C88746E7F6ED}"/>
                </a:ext>
              </a:extLst>
            </p:cNvPr>
            <p:cNvSpPr>
              <a:spLocks noChangeArrowheads="1"/>
            </p:cNvSpPr>
            <p:nvPr/>
          </p:nvSpPr>
          <p:spPr bwMode="auto">
            <a:xfrm>
              <a:off x="6841250" y="1648452"/>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4" name="Rectangle 115">
              <a:extLst>
                <a:ext uri="{FF2B5EF4-FFF2-40B4-BE49-F238E27FC236}">
                  <a16:creationId xmlns:a16="http://schemas.microsoft.com/office/drawing/2014/main" id="{FD3C2186-9D43-0BAF-4D79-5707731A1208}"/>
                </a:ext>
              </a:extLst>
            </p:cNvPr>
            <p:cNvSpPr>
              <a:spLocks noChangeArrowheads="1"/>
            </p:cNvSpPr>
            <p:nvPr/>
          </p:nvSpPr>
          <p:spPr bwMode="auto">
            <a:xfrm>
              <a:off x="6874587" y="1648452"/>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5" name="Rectangle 116">
              <a:extLst>
                <a:ext uri="{FF2B5EF4-FFF2-40B4-BE49-F238E27FC236}">
                  <a16:creationId xmlns:a16="http://schemas.microsoft.com/office/drawing/2014/main" id="{5C9CAE17-2DF8-796D-A088-DE4A9F4A58CB}"/>
                </a:ext>
              </a:extLst>
            </p:cNvPr>
            <p:cNvSpPr>
              <a:spLocks noChangeArrowheads="1"/>
            </p:cNvSpPr>
            <p:nvPr/>
          </p:nvSpPr>
          <p:spPr bwMode="auto">
            <a:xfrm>
              <a:off x="6944437" y="1648452"/>
              <a:ext cx="5129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6" name="Rectangle 117">
              <a:extLst>
                <a:ext uri="{FF2B5EF4-FFF2-40B4-BE49-F238E27FC236}">
                  <a16:creationId xmlns:a16="http://schemas.microsoft.com/office/drawing/2014/main" id="{CBC4B7C2-B989-D0FB-CBF4-AA4CAF5F7F57}"/>
                </a:ext>
              </a:extLst>
            </p:cNvPr>
            <p:cNvSpPr>
              <a:spLocks noChangeArrowheads="1"/>
            </p:cNvSpPr>
            <p:nvPr/>
          </p:nvSpPr>
          <p:spPr bwMode="auto">
            <a:xfrm>
              <a:off x="6980950" y="1648452"/>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7" name="Rectangle 118">
              <a:extLst>
                <a:ext uri="{FF2B5EF4-FFF2-40B4-BE49-F238E27FC236}">
                  <a16:creationId xmlns:a16="http://schemas.microsoft.com/office/drawing/2014/main" id="{06A0F9E8-A257-0830-EC28-872DC181CC44}"/>
                </a:ext>
              </a:extLst>
            </p:cNvPr>
            <p:cNvSpPr>
              <a:spLocks noChangeArrowheads="1"/>
            </p:cNvSpPr>
            <p:nvPr/>
          </p:nvSpPr>
          <p:spPr bwMode="auto">
            <a:xfrm>
              <a:off x="7014287" y="1648452"/>
              <a:ext cx="7373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8" name="Rectangle 119">
              <a:extLst>
                <a:ext uri="{FF2B5EF4-FFF2-40B4-BE49-F238E27FC236}">
                  <a16:creationId xmlns:a16="http://schemas.microsoft.com/office/drawing/2014/main" id="{D8918861-F30C-A74C-2170-D40A2C66CFF6}"/>
                </a:ext>
              </a:extLst>
            </p:cNvPr>
            <p:cNvSpPr>
              <a:spLocks noChangeArrowheads="1"/>
            </p:cNvSpPr>
            <p:nvPr/>
          </p:nvSpPr>
          <p:spPr bwMode="auto">
            <a:xfrm>
              <a:off x="7082550" y="1648452"/>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9" name="Rectangle 120">
              <a:extLst>
                <a:ext uri="{FF2B5EF4-FFF2-40B4-BE49-F238E27FC236}">
                  <a16:creationId xmlns:a16="http://schemas.microsoft.com/office/drawing/2014/main" id="{76164217-9AF7-F71D-52FC-5016DA0092A2}"/>
                </a:ext>
              </a:extLst>
            </p:cNvPr>
            <p:cNvSpPr>
              <a:spLocks noChangeArrowheads="1"/>
            </p:cNvSpPr>
            <p:nvPr/>
          </p:nvSpPr>
          <p:spPr bwMode="auto">
            <a:xfrm>
              <a:off x="7111125" y="1648452"/>
              <a:ext cx="384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0" name="Rectangle 121">
              <a:extLst>
                <a:ext uri="{FF2B5EF4-FFF2-40B4-BE49-F238E27FC236}">
                  <a16:creationId xmlns:a16="http://schemas.microsoft.com/office/drawing/2014/main" id="{5D450EE2-EBAB-830E-1E5C-58B3A62D7323}"/>
                </a:ext>
              </a:extLst>
            </p:cNvPr>
            <p:cNvSpPr>
              <a:spLocks noChangeArrowheads="1"/>
            </p:cNvSpPr>
            <p:nvPr/>
          </p:nvSpPr>
          <p:spPr bwMode="auto">
            <a:xfrm>
              <a:off x="7146050" y="1648452"/>
              <a:ext cx="352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1" name="Rectangle 122">
              <a:extLst>
                <a:ext uri="{FF2B5EF4-FFF2-40B4-BE49-F238E27FC236}">
                  <a16:creationId xmlns:a16="http://schemas.microsoft.com/office/drawing/2014/main" id="{741FC561-3829-2389-BE58-261DE85F7626}"/>
                </a:ext>
              </a:extLst>
            </p:cNvPr>
            <p:cNvSpPr>
              <a:spLocks noChangeArrowheads="1"/>
            </p:cNvSpPr>
            <p:nvPr/>
          </p:nvSpPr>
          <p:spPr bwMode="auto">
            <a:xfrm>
              <a:off x="7180975" y="1648452"/>
              <a:ext cx="8335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2" name="Rectangle 123">
              <a:extLst>
                <a:ext uri="{FF2B5EF4-FFF2-40B4-BE49-F238E27FC236}">
                  <a16:creationId xmlns:a16="http://schemas.microsoft.com/office/drawing/2014/main" id="{16E4B103-D7B2-04C4-35DE-84D978997E31}"/>
                </a:ext>
              </a:extLst>
            </p:cNvPr>
            <p:cNvSpPr>
              <a:spLocks noChangeArrowheads="1"/>
            </p:cNvSpPr>
            <p:nvPr/>
          </p:nvSpPr>
          <p:spPr bwMode="auto">
            <a:xfrm>
              <a:off x="7265112" y="1648452"/>
              <a:ext cx="5290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3" name="Rectangle 124">
              <a:extLst>
                <a:ext uri="{FF2B5EF4-FFF2-40B4-BE49-F238E27FC236}">
                  <a16:creationId xmlns:a16="http://schemas.microsoft.com/office/drawing/2014/main" id="{B9E24131-6AA2-0B8F-64E3-045F9052480B}"/>
                </a:ext>
              </a:extLst>
            </p:cNvPr>
            <p:cNvSpPr>
              <a:spLocks noChangeArrowheads="1"/>
            </p:cNvSpPr>
            <p:nvPr/>
          </p:nvSpPr>
          <p:spPr bwMode="auto">
            <a:xfrm>
              <a:off x="7306387" y="1648452"/>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4" name="Rectangle 125">
              <a:extLst>
                <a:ext uri="{FF2B5EF4-FFF2-40B4-BE49-F238E27FC236}">
                  <a16:creationId xmlns:a16="http://schemas.microsoft.com/office/drawing/2014/main" id="{0CB87C93-6ACB-0F84-9EBA-6445518905DF}"/>
                </a:ext>
              </a:extLst>
            </p:cNvPr>
            <p:cNvSpPr>
              <a:spLocks noChangeArrowheads="1"/>
            </p:cNvSpPr>
            <p:nvPr/>
          </p:nvSpPr>
          <p:spPr bwMode="auto">
            <a:xfrm>
              <a:off x="7376237" y="1648452"/>
              <a:ext cx="7373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5" name="Rectangle 126">
              <a:extLst>
                <a:ext uri="{FF2B5EF4-FFF2-40B4-BE49-F238E27FC236}">
                  <a16:creationId xmlns:a16="http://schemas.microsoft.com/office/drawing/2014/main" id="{495A98CB-28C7-5A8B-6FCA-0326F3C07D4C}"/>
                </a:ext>
              </a:extLst>
            </p:cNvPr>
            <p:cNvSpPr>
              <a:spLocks noChangeArrowheads="1"/>
            </p:cNvSpPr>
            <p:nvPr/>
          </p:nvSpPr>
          <p:spPr bwMode="auto">
            <a:xfrm>
              <a:off x="7446087" y="1648452"/>
              <a:ext cx="6091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6" name="Rectangle 127">
              <a:extLst>
                <a:ext uri="{FF2B5EF4-FFF2-40B4-BE49-F238E27FC236}">
                  <a16:creationId xmlns:a16="http://schemas.microsoft.com/office/drawing/2014/main" id="{BC761095-E73F-4D0B-8D26-8BC8A1DA94DA}"/>
                </a:ext>
              </a:extLst>
            </p:cNvPr>
            <p:cNvSpPr>
              <a:spLocks noChangeArrowheads="1"/>
            </p:cNvSpPr>
            <p:nvPr/>
          </p:nvSpPr>
          <p:spPr bwMode="auto">
            <a:xfrm>
              <a:off x="7509587" y="1648452"/>
              <a:ext cx="5129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7" name="Rectangle 128">
              <a:extLst>
                <a:ext uri="{FF2B5EF4-FFF2-40B4-BE49-F238E27FC236}">
                  <a16:creationId xmlns:a16="http://schemas.microsoft.com/office/drawing/2014/main" id="{CAA101FF-6FF0-5BE9-B85D-3DE442C7A1E6}"/>
                </a:ext>
              </a:extLst>
            </p:cNvPr>
            <p:cNvSpPr>
              <a:spLocks noChangeArrowheads="1"/>
            </p:cNvSpPr>
            <p:nvPr/>
          </p:nvSpPr>
          <p:spPr bwMode="auto">
            <a:xfrm>
              <a:off x="7544512" y="1648452"/>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8" name="Rectangle 129">
              <a:extLst>
                <a:ext uri="{FF2B5EF4-FFF2-40B4-BE49-F238E27FC236}">
                  <a16:creationId xmlns:a16="http://schemas.microsoft.com/office/drawing/2014/main" id="{EDDD6FB9-7A95-7725-C35A-8F0470DE07CC}"/>
                </a:ext>
              </a:extLst>
            </p:cNvPr>
            <p:cNvSpPr>
              <a:spLocks noChangeArrowheads="1"/>
            </p:cNvSpPr>
            <p:nvPr/>
          </p:nvSpPr>
          <p:spPr bwMode="auto">
            <a:xfrm>
              <a:off x="7579437" y="1648452"/>
              <a:ext cx="8175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9" name="Rectangle 130">
              <a:extLst>
                <a:ext uri="{FF2B5EF4-FFF2-40B4-BE49-F238E27FC236}">
                  <a16:creationId xmlns:a16="http://schemas.microsoft.com/office/drawing/2014/main" id="{717AF85C-EE15-468E-5507-49A8977A54E7}"/>
                </a:ext>
              </a:extLst>
            </p:cNvPr>
            <p:cNvSpPr>
              <a:spLocks noChangeArrowheads="1"/>
            </p:cNvSpPr>
            <p:nvPr/>
          </p:nvSpPr>
          <p:spPr bwMode="auto">
            <a:xfrm>
              <a:off x="7669925" y="1648452"/>
              <a:ext cx="7373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0" name="Rectangle 131">
              <a:extLst>
                <a:ext uri="{FF2B5EF4-FFF2-40B4-BE49-F238E27FC236}">
                  <a16:creationId xmlns:a16="http://schemas.microsoft.com/office/drawing/2014/main" id="{D46739CC-167D-0772-4F72-0D6CA8DA02C1}"/>
                </a:ext>
              </a:extLst>
            </p:cNvPr>
            <p:cNvSpPr>
              <a:spLocks noChangeArrowheads="1"/>
            </p:cNvSpPr>
            <p:nvPr/>
          </p:nvSpPr>
          <p:spPr bwMode="auto">
            <a:xfrm>
              <a:off x="7739775" y="1648452"/>
              <a:ext cx="8015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1" name="Rectangle 132">
              <a:extLst>
                <a:ext uri="{FF2B5EF4-FFF2-40B4-BE49-F238E27FC236}">
                  <a16:creationId xmlns:a16="http://schemas.microsoft.com/office/drawing/2014/main" id="{1854B217-4B81-8E48-B52C-4565AD9E999E}"/>
                </a:ext>
              </a:extLst>
            </p:cNvPr>
            <p:cNvSpPr>
              <a:spLocks noChangeArrowheads="1"/>
            </p:cNvSpPr>
            <p:nvPr/>
          </p:nvSpPr>
          <p:spPr bwMode="auto">
            <a:xfrm>
              <a:off x="7809625" y="1648452"/>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2" name="Rectangle 133">
              <a:extLst>
                <a:ext uri="{FF2B5EF4-FFF2-40B4-BE49-F238E27FC236}">
                  <a16:creationId xmlns:a16="http://schemas.microsoft.com/office/drawing/2014/main" id="{FBB16405-6011-80D3-9B2A-2C133FC17A6B}"/>
                </a:ext>
              </a:extLst>
            </p:cNvPr>
            <p:cNvSpPr>
              <a:spLocks noChangeArrowheads="1"/>
            </p:cNvSpPr>
            <p:nvPr/>
          </p:nvSpPr>
          <p:spPr bwMode="auto">
            <a:xfrm>
              <a:off x="7841375" y="1648452"/>
              <a:ext cx="8335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3" name="Rectangle 134">
              <a:extLst>
                <a:ext uri="{FF2B5EF4-FFF2-40B4-BE49-F238E27FC236}">
                  <a16:creationId xmlns:a16="http://schemas.microsoft.com/office/drawing/2014/main" id="{3AB6C2FC-CF66-5D73-426C-8286CEA015CA}"/>
                </a:ext>
              </a:extLst>
            </p:cNvPr>
            <p:cNvSpPr>
              <a:spLocks noChangeArrowheads="1"/>
            </p:cNvSpPr>
            <p:nvPr/>
          </p:nvSpPr>
          <p:spPr bwMode="auto">
            <a:xfrm>
              <a:off x="7921814" y="1648452"/>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4" name="Rectangle 135">
              <a:extLst>
                <a:ext uri="{FF2B5EF4-FFF2-40B4-BE49-F238E27FC236}">
                  <a16:creationId xmlns:a16="http://schemas.microsoft.com/office/drawing/2014/main" id="{7005F1B3-67B8-5B2F-F759-44EFE8EDBFDB}"/>
                </a:ext>
              </a:extLst>
            </p:cNvPr>
            <p:cNvSpPr>
              <a:spLocks noChangeArrowheads="1"/>
            </p:cNvSpPr>
            <p:nvPr/>
          </p:nvSpPr>
          <p:spPr bwMode="auto">
            <a:xfrm>
              <a:off x="7991664" y="1648452"/>
              <a:ext cx="6091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5" name="Rectangle 136">
              <a:extLst>
                <a:ext uri="{FF2B5EF4-FFF2-40B4-BE49-F238E27FC236}">
                  <a16:creationId xmlns:a16="http://schemas.microsoft.com/office/drawing/2014/main" id="{2F66DBFC-CE13-26F2-770C-4F96B72FC534}"/>
                </a:ext>
              </a:extLst>
            </p:cNvPr>
            <p:cNvSpPr>
              <a:spLocks noChangeArrowheads="1"/>
            </p:cNvSpPr>
            <p:nvPr/>
          </p:nvSpPr>
          <p:spPr bwMode="auto">
            <a:xfrm>
              <a:off x="8053577" y="1648452"/>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6" name="Rectangle 137">
              <a:extLst>
                <a:ext uri="{FF2B5EF4-FFF2-40B4-BE49-F238E27FC236}">
                  <a16:creationId xmlns:a16="http://schemas.microsoft.com/office/drawing/2014/main" id="{35B808BD-A27A-2876-4CC9-BD71EC671545}"/>
                </a:ext>
              </a:extLst>
            </p:cNvPr>
            <p:cNvSpPr>
              <a:spLocks noChangeArrowheads="1"/>
            </p:cNvSpPr>
            <p:nvPr/>
          </p:nvSpPr>
          <p:spPr bwMode="auto">
            <a:xfrm>
              <a:off x="8100137"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7" name="Rectangle 138">
              <a:extLst>
                <a:ext uri="{FF2B5EF4-FFF2-40B4-BE49-F238E27FC236}">
                  <a16:creationId xmlns:a16="http://schemas.microsoft.com/office/drawing/2014/main" id="{46781EDD-13DC-6C2B-EDD6-ABF0D28C48F7}"/>
                </a:ext>
              </a:extLst>
            </p:cNvPr>
            <p:cNvSpPr>
              <a:spLocks noChangeArrowheads="1"/>
            </p:cNvSpPr>
            <p:nvPr/>
          </p:nvSpPr>
          <p:spPr bwMode="auto">
            <a:xfrm>
              <a:off x="8168400"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8" name="Rectangle 139">
              <a:extLst>
                <a:ext uri="{FF2B5EF4-FFF2-40B4-BE49-F238E27FC236}">
                  <a16:creationId xmlns:a16="http://schemas.microsoft.com/office/drawing/2014/main" id="{5A795946-D05F-4AD7-9CCD-B5D04E57C2CC}"/>
                </a:ext>
              </a:extLst>
            </p:cNvPr>
            <p:cNvSpPr>
              <a:spLocks noChangeArrowheads="1"/>
            </p:cNvSpPr>
            <p:nvPr/>
          </p:nvSpPr>
          <p:spPr bwMode="auto">
            <a:xfrm>
              <a:off x="8239837"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9" name="Rectangle 140">
              <a:extLst>
                <a:ext uri="{FF2B5EF4-FFF2-40B4-BE49-F238E27FC236}">
                  <a16:creationId xmlns:a16="http://schemas.microsoft.com/office/drawing/2014/main" id="{F7CC711E-9CB9-91B4-7CBD-8E1B9B34F623}"/>
                </a:ext>
              </a:extLst>
            </p:cNvPr>
            <p:cNvSpPr>
              <a:spLocks noChangeArrowheads="1"/>
            </p:cNvSpPr>
            <p:nvPr/>
          </p:nvSpPr>
          <p:spPr bwMode="auto">
            <a:xfrm>
              <a:off x="8309687"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0" name="Rectangle 141">
              <a:extLst>
                <a:ext uri="{FF2B5EF4-FFF2-40B4-BE49-F238E27FC236}">
                  <a16:creationId xmlns:a16="http://schemas.microsoft.com/office/drawing/2014/main" id="{4F2BAD4A-1406-55D4-0E45-C124AE3C3132}"/>
                </a:ext>
              </a:extLst>
            </p:cNvPr>
            <p:cNvSpPr>
              <a:spLocks noChangeArrowheads="1"/>
            </p:cNvSpPr>
            <p:nvPr/>
          </p:nvSpPr>
          <p:spPr bwMode="auto">
            <a:xfrm>
              <a:off x="8695450"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1" name="Rectangle 142">
              <a:extLst>
                <a:ext uri="{FF2B5EF4-FFF2-40B4-BE49-F238E27FC236}">
                  <a16:creationId xmlns:a16="http://schemas.microsoft.com/office/drawing/2014/main" id="{025FA2A7-2E7D-1B8E-5AD0-69D42BEFD43F}"/>
                </a:ext>
              </a:extLst>
            </p:cNvPr>
            <p:cNvSpPr>
              <a:spLocks noChangeArrowheads="1"/>
            </p:cNvSpPr>
            <p:nvPr/>
          </p:nvSpPr>
          <p:spPr bwMode="auto">
            <a:xfrm>
              <a:off x="8763712"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2" name="Rectangle 143">
              <a:extLst>
                <a:ext uri="{FF2B5EF4-FFF2-40B4-BE49-F238E27FC236}">
                  <a16:creationId xmlns:a16="http://schemas.microsoft.com/office/drawing/2014/main" id="{476C5162-3BDD-27C8-4CFB-9CB515FDC385}"/>
                </a:ext>
              </a:extLst>
            </p:cNvPr>
            <p:cNvSpPr>
              <a:spLocks noChangeArrowheads="1"/>
            </p:cNvSpPr>
            <p:nvPr/>
          </p:nvSpPr>
          <p:spPr bwMode="auto">
            <a:xfrm>
              <a:off x="8833562" y="1648452"/>
              <a:ext cx="3847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3" name="Rectangle 144">
              <a:extLst>
                <a:ext uri="{FF2B5EF4-FFF2-40B4-BE49-F238E27FC236}">
                  <a16:creationId xmlns:a16="http://schemas.microsoft.com/office/drawing/2014/main" id="{33A92106-1EFF-0AF4-FD0D-5A19E4CF1321}"/>
                </a:ext>
              </a:extLst>
            </p:cNvPr>
            <p:cNvSpPr>
              <a:spLocks noChangeArrowheads="1"/>
            </p:cNvSpPr>
            <p:nvPr/>
          </p:nvSpPr>
          <p:spPr bwMode="auto">
            <a:xfrm>
              <a:off x="8870075"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4" name="Rectangle 145">
              <a:extLst>
                <a:ext uri="{FF2B5EF4-FFF2-40B4-BE49-F238E27FC236}">
                  <a16:creationId xmlns:a16="http://schemas.microsoft.com/office/drawing/2014/main" id="{A5869552-A541-6397-BF88-BAF5E128A7C3}"/>
                </a:ext>
              </a:extLst>
            </p:cNvPr>
            <p:cNvSpPr>
              <a:spLocks noChangeArrowheads="1"/>
            </p:cNvSpPr>
            <p:nvPr/>
          </p:nvSpPr>
          <p:spPr bwMode="auto">
            <a:xfrm>
              <a:off x="8939925"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5" name="Rectangle 146">
              <a:extLst>
                <a:ext uri="{FF2B5EF4-FFF2-40B4-BE49-F238E27FC236}">
                  <a16:creationId xmlns:a16="http://schemas.microsoft.com/office/drawing/2014/main" id="{FFCEF402-408C-3A3F-FA50-505A4D0174AE}"/>
                </a:ext>
              </a:extLst>
            </p:cNvPr>
            <p:cNvSpPr>
              <a:spLocks noChangeArrowheads="1"/>
            </p:cNvSpPr>
            <p:nvPr/>
          </p:nvSpPr>
          <p:spPr bwMode="auto">
            <a:xfrm>
              <a:off x="9009775" y="1648452"/>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6" name="Rectangle 147">
              <a:extLst>
                <a:ext uri="{FF2B5EF4-FFF2-40B4-BE49-F238E27FC236}">
                  <a16:creationId xmlns:a16="http://schemas.microsoft.com/office/drawing/2014/main" id="{ACDB9230-2B0E-7548-87A2-E9826347C4DB}"/>
                </a:ext>
              </a:extLst>
            </p:cNvPr>
            <p:cNvSpPr>
              <a:spLocks noChangeArrowheads="1"/>
            </p:cNvSpPr>
            <p:nvPr/>
          </p:nvSpPr>
          <p:spPr bwMode="auto">
            <a:xfrm>
              <a:off x="9343150" y="1648452"/>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7" name="Rectangle 148">
              <a:extLst>
                <a:ext uri="{FF2B5EF4-FFF2-40B4-BE49-F238E27FC236}">
                  <a16:creationId xmlns:a16="http://schemas.microsoft.com/office/drawing/2014/main" id="{ADF08782-9038-C572-B4B1-B36FBF66D34F}"/>
                </a:ext>
              </a:extLst>
            </p:cNvPr>
            <p:cNvSpPr>
              <a:spLocks noChangeArrowheads="1"/>
            </p:cNvSpPr>
            <p:nvPr/>
          </p:nvSpPr>
          <p:spPr bwMode="auto">
            <a:xfrm>
              <a:off x="9427287" y="1648452"/>
              <a:ext cx="8976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8" name="Rectangle 149">
              <a:extLst>
                <a:ext uri="{FF2B5EF4-FFF2-40B4-BE49-F238E27FC236}">
                  <a16:creationId xmlns:a16="http://schemas.microsoft.com/office/drawing/2014/main" id="{E0088A7D-4137-CF1B-E328-34D678B6E63D}"/>
                </a:ext>
              </a:extLst>
            </p:cNvPr>
            <p:cNvSpPr>
              <a:spLocks noChangeArrowheads="1"/>
            </p:cNvSpPr>
            <p:nvPr/>
          </p:nvSpPr>
          <p:spPr bwMode="auto">
            <a:xfrm>
              <a:off x="9509837" y="1648452"/>
              <a:ext cx="8335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9" name="Rectangle 150">
              <a:extLst>
                <a:ext uri="{FF2B5EF4-FFF2-40B4-BE49-F238E27FC236}">
                  <a16:creationId xmlns:a16="http://schemas.microsoft.com/office/drawing/2014/main" id="{D5BC8BB6-7A5C-110E-622E-98DD95506D26}"/>
                </a:ext>
              </a:extLst>
            </p:cNvPr>
            <p:cNvSpPr>
              <a:spLocks noChangeArrowheads="1"/>
            </p:cNvSpPr>
            <p:nvPr/>
          </p:nvSpPr>
          <p:spPr bwMode="auto">
            <a:xfrm>
              <a:off x="9600325" y="1648452"/>
              <a:ext cx="6412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0" name="Rectangle 151">
              <a:extLst>
                <a:ext uri="{FF2B5EF4-FFF2-40B4-BE49-F238E27FC236}">
                  <a16:creationId xmlns:a16="http://schemas.microsoft.com/office/drawing/2014/main" id="{2043C4CD-5485-061A-509B-57EC01E9E2AF}"/>
                </a:ext>
              </a:extLst>
            </p:cNvPr>
            <p:cNvSpPr>
              <a:spLocks noChangeArrowheads="1"/>
            </p:cNvSpPr>
            <p:nvPr/>
          </p:nvSpPr>
          <p:spPr bwMode="auto">
            <a:xfrm>
              <a:off x="9670175" y="1648452"/>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1" name="Rectangle 152">
              <a:extLst>
                <a:ext uri="{FF2B5EF4-FFF2-40B4-BE49-F238E27FC236}">
                  <a16:creationId xmlns:a16="http://schemas.microsoft.com/office/drawing/2014/main" id="{AD628F48-F04E-824B-6E41-6912D13685EC}"/>
                </a:ext>
              </a:extLst>
            </p:cNvPr>
            <p:cNvSpPr>
              <a:spLocks noChangeArrowheads="1"/>
            </p:cNvSpPr>
            <p:nvPr/>
          </p:nvSpPr>
          <p:spPr bwMode="auto">
            <a:xfrm>
              <a:off x="6584075" y="1998474"/>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2" name="Rectangle 153">
              <a:extLst>
                <a:ext uri="{FF2B5EF4-FFF2-40B4-BE49-F238E27FC236}">
                  <a16:creationId xmlns:a16="http://schemas.microsoft.com/office/drawing/2014/main" id="{D712ECE2-A90C-C4DD-A5DF-BB90E3886935}"/>
                </a:ext>
              </a:extLst>
            </p:cNvPr>
            <p:cNvSpPr>
              <a:spLocks noChangeArrowheads="1"/>
            </p:cNvSpPr>
            <p:nvPr/>
          </p:nvSpPr>
          <p:spPr bwMode="auto">
            <a:xfrm>
              <a:off x="6660275" y="1998474"/>
              <a:ext cx="7373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3" name="Rectangle 154">
              <a:extLst>
                <a:ext uri="{FF2B5EF4-FFF2-40B4-BE49-F238E27FC236}">
                  <a16:creationId xmlns:a16="http://schemas.microsoft.com/office/drawing/2014/main" id="{E50B1979-B265-F931-5202-72CA5D880275}"/>
                </a:ext>
              </a:extLst>
            </p:cNvPr>
            <p:cNvSpPr>
              <a:spLocks noChangeArrowheads="1"/>
            </p:cNvSpPr>
            <p:nvPr/>
          </p:nvSpPr>
          <p:spPr bwMode="auto">
            <a:xfrm>
              <a:off x="6730125" y="1998474"/>
              <a:ext cx="8015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4" name="Rectangle 155">
              <a:extLst>
                <a:ext uri="{FF2B5EF4-FFF2-40B4-BE49-F238E27FC236}">
                  <a16:creationId xmlns:a16="http://schemas.microsoft.com/office/drawing/2014/main" id="{B0558335-7E68-D5CD-299B-9BA905ED2F4D}"/>
                </a:ext>
              </a:extLst>
            </p:cNvPr>
            <p:cNvSpPr>
              <a:spLocks noChangeArrowheads="1"/>
            </p:cNvSpPr>
            <p:nvPr/>
          </p:nvSpPr>
          <p:spPr bwMode="auto">
            <a:xfrm>
              <a:off x="6799975" y="1998474"/>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5" name="Rectangle 156">
              <a:extLst>
                <a:ext uri="{FF2B5EF4-FFF2-40B4-BE49-F238E27FC236}">
                  <a16:creationId xmlns:a16="http://schemas.microsoft.com/office/drawing/2014/main" id="{6A6353AC-8D6C-E7AD-4DCD-F9FE78A22EDD}"/>
                </a:ext>
              </a:extLst>
            </p:cNvPr>
            <p:cNvSpPr>
              <a:spLocks noChangeArrowheads="1"/>
            </p:cNvSpPr>
            <p:nvPr/>
          </p:nvSpPr>
          <p:spPr bwMode="auto">
            <a:xfrm>
              <a:off x="6833312" y="1998474"/>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6" name="Rectangle 157">
              <a:extLst>
                <a:ext uri="{FF2B5EF4-FFF2-40B4-BE49-F238E27FC236}">
                  <a16:creationId xmlns:a16="http://schemas.microsoft.com/office/drawing/2014/main" id="{08E66BD2-A287-F16D-BB9B-453F58AAF3AC}"/>
                </a:ext>
              </a:extLst>
            </p:cNvPr>
            <p:cNvSpPr>
              <a:spLocks noChangeArrowheads="1"/>
            </p:cNvSpPr>
            <p:nvPr/>
          </p:nvSpPr>
          <p:spPr bwMode="auto">
            <a:xfrm>
              <a:off x="6901575" y="1998474"/>
              <a:ext cx="5129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7" name="Rectangle 158">
              <a:extLst>
                <a:ext uri="{FF2B5EF4-FFF2-40B4-BE49-F238E27FC236}">
                  <a16:creationId xmlns:a16="http://schemas.microsoft.com/office/drawing/2014/main" id="{B96B2064-521B-F0C2-BCD0-AC8A8882B94E}"/>
                </a:ext>
              </a:extLst>
            </p:cNvPr>
            <p:cNvSpPr>
              <a:spLocks noChangeArrowheads="1"/>
            </p:cNvSpPr>
            <p:nvPr/>
          </p:nvSpPr>
          <p:spPr bwMode="auto">
            <a:xfrm>
              <a:off x="6938087" y="1998474"/>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8" name="Rectangle 159">
              <a:extLst>
                <a:ext uri="{FF2B5EF4-FFF2-40B4-BE49-F238E27FC236}">
                  <a16:creationId xmlns:a16="http://schemas.microsoft.com/office/drawing/2014/main" id="{6E1E8B29-E151-8D19-39C2-3F3B2E34FA76}"/>
                </a:ext>
              </a:extLst>
            </p:cNvPr>
            <p:cNvSpPr>
              <a:spLocks noChangeArrowheads="1"/>
            </p:cNvSpPr>
            <p:nvPr/>
          </p:nvSpPr>
          <p:spPr bwMode="auto">
            <a:xfrm>
              <a:off x="6971425" y="1998474"/>
              <a:ext cx="7373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9" name="Rectangle 160">
              <a:extLst>
                <a:ext uri="{FF2B5EF4-FFF2-40B4-BE49-F238E27FC236}">
                  <a16:creationId xmlns:a16="http://schemas.microsoft.com/office/drawing/2014/main" id="{266AF279-6DE4-F6DE-149E-0447CD695B99}"/>
                </a:ext>
              </a:extLst>
            </p:cNvPr>
            <p:cNvSpPr>
              <a:spLocks noChangeArrowheads="1"/>
            </p:cNvSpPr>
            <p:nvPr/>
          </p:nvSpPr>
          <p:spPr bwMode="auto">
            <a:xfrm>
              <a:off x="7039687" y="1998474"/>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0" name="Rectangle 161">
              <a:extLst>
                <a:ext uri="{FF2B5EF4-FFF2-40B4-BE49-F238E27FC236}">
                  <a16:creationId xmlns:a16="http://schemas.microsoft.com/office/drawing/2014/main" id="{5B0A055B-4B85-927F-154A-73CAC900D53B}"/>
                </a:ext>
              </a:extLst>
            </p:cNvPr>
            <p:cNvSpPr>
              <a:spLocks noChangeArrowheads="1"/>
            </p:cNvSpPr>
            <p:nvPr/>
          </p:nvSpPr>
          <p:spPr bwMode="auto">
            <a:xfrm>
              <a:off x="7068262" y="1998474"/>
              <a:ext cx="384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1" name="Rectangle 162">
              <a:extLst>
                <a:ext uri="{FF2B5EF4-FFF2-40B4-BE49-F238E27FC236}">
                  <a16:creationId xmlns:a16="http://schemas.microsoft.com/office/drawing/2014/main" id="{961DF91E-B058-C3B3-A6BD-7588D8CE10C5}"/>
                </a:ext>
              </a:extLst>
            </p:cNvPr>
            <p:cNvSpPr>
              <a:spLocks noChangeArrowheads="1"/>
            </p:cNvSpPr>
            <p:nvPr/>
          </p:nvSpPr>
          <p:spPr bwMode="auto">
            <a:xfrm>
              <a:off x="7103187" y="1998474"/>
              <a:ext cx="7053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2" name="Rectangle 163">
              <a:extLst>
                <a:ext uri="{FF2B5EF4-FFF2-40B4-BE49-F238E27FC236}">
                  <a16:creationId xmlns:a16="http://schemas.microsoft.com/office/drawing/2014/main" id="{EEB4A57F-29D3-EE32-879E-7EFABCA97DA6}"/>
                </a:ext>
              </a:extLst>
            </p:cNvPr>
            <p:cNvSpPr>
              <a:spLocks noChangeArrowheads="1"/>
            </p:cNvSpPr>
            <p:nvPr/>
          </p:nvSpPr>
          <p:spPr bwMode="auto">
            <a:xfrm>
              <a:off x="7138112" y="1998474"/>
              <a:ext cx="8335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3" name="Rectangle 164">
              <a:extLst>
                <a:ext uri="{FF2B5EF4-FFF2-40B4-BE49-F238E27FC236}">
                  <a16:creationId xmlns:a16="http://schemas.microsoft.com/office/drawing/2014/main" id="{1B79B6CA-157A-CF0B-2831-7CF0D863E71A}"/>
                </a:ext>
              </a:extLst>
            </p:cNvPr>
            <p:cNvSpPr>
              <a:spLocks noChangeArrowheads="1"/>
            </p:cNvSpPr>
            <p:nvPr/>
          </p:nvSpPr>
          <p:spPr bwMode="auto">
            <a:xfrm>
              <a:off x="7222250" y="1998474"/>
              <a:ext cx="13144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4" name="Rectangle 165">
              <a:extLst>
                <a:ext uri="{FF2B5EF4-FFF2-40B4-BE49-F238E27FC236}">
                  <a16:creationId xmlns:a16="http://schemas.microsoft.com/office/drawing/2014/main" id="{5090A1A3-4BD8-63C4-72D9-5883D107B69A}"/>
                </a:ext>
              </a:extLst>
            </p:cNvPr>
            <p:cNvSpPr>
              <a:spLocks noChangeArrowheads="1"/>
            </p:cNvSpPr>
            <p:nvPr/>
          </p:nvSpPr>
          <p:spPr bwMode="auto">
            <a:xfrm>
              <a:off x="7345533" y="1998474"/>
              <a:ext cx="8175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5" name="Rectangle 166">
              <a:extLst>
                <a:ext uri="{FF2B5EF4-FFF2-40B4-BE49-F238E27FC236}">
                  <a16:creationId xmlns:a16="http://schemas.microsoft.com/office/drawing/2014/main" id="{5525C1C2-4D0B-397E-AF02-3283BA4BE835}"/>
                </a:ext>
              </a:extLst>
            </p:cNvPr>
            <p:cNvSpPr>
              <a:spLocks noChangeArrowheads="1"/>
            </p:cNvSpPr>
            <p:nvPr/>
          </p:nvSpPr>
          <p:spPr bwMode="auto">
            <a:xfrm>
              <a:off x="7417512" y="1998474"/>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6" name="Rectangle 167">
              <a:extLst>
                <a:ext uri="{FF2B5EF4-FFF2-40B4-BE49-F238E27FC236}">
                  <a16:creationId xmlns:a16="http://schemas.microsoft.com/office/drawing/2014/main" id="{3AB199C6-8F06-EC8A-FC2C-06E84F5BCFA9}"/>
                </a:ext>
              </a:extLst>
            </p:cNvPr>
            <p:cNvSpPr>
              <a:spLocks noChangeArrowheads="1"/>
            </p:cNvSpPr>
            <p:nvPr/>
          </p:nvSpPr>
          <p:spPr bwMode="auto">
            <a:xfrm>
              <a:off x="7454025" y="1998474"/>
              <a:ext cx="13144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7" name="Rectangle 168">
              <a:extLst>
                <a:ext uri="{FF2B5EF4-FFF2-40B4-BE49-F238E27FC236}">
                  <a16:creationId xmlns:a16="http://schemas.microsoft.com/office/drawing/2014/main" id="{E3E78C21-89CE-E944-A298-55087A08C27E}"/>
                </a:ext>
              </a:extLst>
            </p:cNvPr>
            <p:cNvSpPr>
              <a:spLocks noChangeArrowheads="1"/>
            </p:cNvSpPr>
            <p:nvPr/>
          </p:nvSpPr>
          <p:spPr bwMode="auto">
            <a:xfrm>
              <a:off x="7558800" y="1998474"/>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8" name="Rectangle 169">
              <a:extLst>
                <a:ext uri="{FF2B5EF4-FFF2-40B4-BE49-F238E27FC236}">
                  <a16:creationId xmlns:a16="http://schemas.microsoft.com/office/drawing/2014/main" id="{0A841B75-E59C-53B6-9D89-DFA8F07265AD}"/>
                </a:ext>
              </a:extLst>
            </p:cNvPr>
            <p:cNvSpPr>
              <a:spLocks noChangeArrowheads="1"/>
            </p:cNvSpPr>
            <p:nvPr/>
          </p:nvSpPr>
          <p:spPr bwMode="auto">
            <a:xfrm>
              <a:off x="7628650" y="1998474"/>
              <a:ext cx="8015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9" name="Rectangle 170">
              <a:extLst>
                <a:ext uri="{FF2B5EF4-FFF2-40B4-BE49-F238E27FC236}">
                  <a16:creationId xmlns:a16="http://schemas.microsoft.com/office/drawing/2014/main" id="{9D35CF3E-39A3-C860-CF25-7B89815F6EEA}"/>
                </a:ext>
              </a:extLst>
            </p:cNvPr>
            <p:cNvSpPr>
              <a:spLocks noChangeArrowheads="1"/>
            </p:cNvSpPr>
            <p:nvPr/>
          </p:nvSpPr>
          <p:spPr bwMode="auto">
            <a:xfrm>
              <a:off x="7698500" y="1998474"/>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0" name="Rectangle 171">
              <a:extLst>
                <a:ext uri="{FF2B5EF4-FFF2-40B4-BE49-F238E27FC236}">
                  <a16:creationId xmlns:a16="http://schemas.microsoft.com/office/drawing/2014/main" id="{64C269E5-9FC2-1F1D-17B0-7C5F797BE295}"/>
                </a:ext>
              </a:extLst>
            </p:cNvPr>
            <p:cNvSpPr>
              <a:spLocks noChangeArrowheads="1"/>
            </p:cNvSpPr>
            <p:nvPr/>
          </p:nvSpPr>
          <p:spPr bwMode="auto">
            <a:xfrm>
              <a:off x="7731837"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1" name="Rectangle 172">
              <a:extLst>
                <a:ext uri="{FF2B5EF4-FFF2-40B4-BE49-F238E27FC236}">
                  <a16:creationId xmlns:a16="http://schemas.microsoft.com/office/drawing/2014/main" id="{F55DF9E7-1D01-B007-2F59-0AE077C7D754}"/>
                </a:ext>
              </a:extLst>
            </p:cNvPr>
            <p:cNvSpPr>
              <a:spLocks noChangeArrowheads="1"/>
            </p:cNvSpPr>
            <p:nvPr/>
          </p:nvSpPr>
          <p:spPr bwMode="auto">
            <a:xfrm>
              <a:off x="7801687"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2" name="Rectangle 173">
              <a:extLst>
                <a:ext uri="{FF2B5EF4-FFF2-40B4-BE49-F238E27FC236}">
                  <a16:creationId xmlns:a16="http://schemas.microsoft.com/office/drawing/2014/main" id="{25892D70-DCE9-CBBA-569B-1F0F594691B9}"/>
                </a:ext>
              </a:extLst>
            </p:cNvPr>
            <p:cNvSpPr>
              <a:spLocks noChangeArrowheads="1"/>
            </p:cNvSpPr>
            <p:nvPr/>
          </p:nvSpPr>
          <p:spPr bwMode="auto">
            <a:xfrm>
              <a:off x="7873125"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3" name="Rectangle 174">
              <a:extLst>
                <a:ext uri="{FF2B5EF4-FFF2-40B4-BE49-F238E27FC236}">
                  <a16:creationId xmlns:a16="http://schemas.microsoft.com/office/drawing/2014/main" id="{92E880BD-A7D5-5314-D1BB-C419A8EB744C}"/>
                </a:ext>
              </a:extLst>
            </p:cNvPr>
            <p:cNvSpPr>
              <a:spLocks noChangeArrowheads="1"/>
            </p:cNvSpPr>
            <p:nvPr/>
          </p:nvSpPr>
          <p:spPr bwMode="auto">
            <a:xfrm>
              <a:off x="7941387"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4" name="Rectangle 175">
              <a:extLst>
                <a:ext uri="{FF2B5EF4-FFF2-40B4-BE49-F238E27FC236}">
                  <a16:creationId xmlns:a16="http://schemas.microsoft.com/office/drawing/2014/main" id="{05B684D3-4AEE-91A0-23D1-7DF5FE8D6D80}"/>
                </a:ext>
              </a:extLst>
            </p:cNvPr>
            <p:cNvSpPr>
              <a:spLocks noChangeArrowheads="1"/>
            </p:cNvSpPr>
            <p:nvPr/>
          </p:nvSpPr>
          <p:spPr bwMode="auto">
            <a:xfrm>
              <a:off x="8695450"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5" name="Rectangle 176">
              <a:extLst>
                <a:ext uri="{FF2B5EF4-FFF2-40B4-BE49-F238E27FC236}">
                  <a16:creationId xmlns:a16="http://schemas.microsoft.com/office/drawing/2014/main" id="{FF6BCAB8-7A38-F122-98ED-87F283F4A7C8}"/>
                </a:ext>
              </a:extLst>
            </p:cNvPr>
            <p:cNvSpPr>
              <a:spLocks noChangeArrowheads="1"/>
            </p:cNvSpPr>
            <p:nvPr/>
          </p:nvSpPr>
          <p:spPr bwMode="auto">
            <a:xfrm>
              <a:off x="8763712"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6" name="Rectangle 177">
              <a:extLst>
                <a:ext uri="{FF2B5EF4-FFF2-40B4-BE49-F238E27FC236}">
                  <a16:creationId xmlns:a16="http://schemas.microsoft.com/office/drawing/2014/main" id="{358DEA74-4EE0-1CDC-EB0D-CE519F1DEB86}"/>
                </a:ext>
              </a:extLst>
            </p:cNvPr>
            <p:cNvSpPr>
              <a:spLocks noChangeArrowheads="1"/>
            </p:cNvSpPr>
            <p:nvPr/>
          </p:nvSpPr>
          <p:spPr bwMode="auto">
            <a:xfrm>
              <a:off x="8833562" y="1998474"/>
              <a:ext cx="3847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7" name="Rectangle 178">
              <a:extLst>
                <a:ext uri="{FF2B5EF4-FFF2-40B4-BE49-F238E27FC236}">
                  <a16:creationId xmlns:a16="http://schemas.microsoft.com/office/drawing/2014/main" id="{EC9EA5DC-CE06-4CF7-E303-0DC121E7D061}"/>
                </a:ext>
              </a:extLst>
            </p:cNvPr>
            <p:cNvSpPr>
              <a:spLocks noChangeArrowheads="1"/>
            </p:cNvSpPr>
            <p:nvPr/>
          </p:nvSpPr>
          <p:spPr bwMode="auto">
            <a:xfrm>
              <a:off x="8868487" y="1998474"/>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8" name="Rectangle 179">
              <a:extLst>
                <a:ext uri="{FF2B5EF4-FFF2-40B4-BE49-F238E27FC236}">
                  <a16:creationId xmlns:a16="http://schemas.microsoft.com/office/drawing/2014/main" id="{E636816A-EE56-42A4-A191-5C8FDB9B5E2C}"/>
                </a:ext>
              </a:extLst>
            </p:cNvPr>
            <p:cNvSpPr>
              <a:spLocks noChangeArrowheads="1"/>
            </p:cNvSpPr>
            <p:nvPr/>
          </p:nvSpPr>
          <p:spPr bwMode="auto">
            <a:xfrm>
              <a:off x="8901825"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9" name="Rectangle 180">
              <a:extLst>
                <a:ext uri="{FF2B5EF4-FFF2-40B4-BE49-F238E27FC236}">
                  <a16:creationId xmlns:a16="http://schemas.microsoft.com/office/drawing/2014/main" id="{E974C72A-2F5C-22D4-54B7-C743A4C9E2A4}"/>
                </a:ext>
              </a:extLst>
            </p:cNvPr>
            <p:cNvSpPr>
              <a:spLocks noChangeArrowheads="1"/>
            </p:cNvSpPr>
            <p:nvPr/>
          </p:nvSpPr>
          <p:spPr bwMode="auto">
            <a:xfrm>
              <a:off x="8970087"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0" name="Rectangle 181">
              <a:extLst>
                <a:ext uri="{FF2B5EF4-FFF2-40B4-BE49-F238E27FC236}">
                  <a16:creationId xmlns:a16="http://schemas.microsoft.com/office/drawing/2014/main" id="{D7AE3260-AC38-55A6-771D-381935196758}"/>
                </a:ext>
              </a:extLst>
            </p:cNvPr>
            <p:cNvSpPr>
              <a:spLocks noChangeArrowheads="1"/>
            </p:cNvSpPr>
            <p:nvPr/>
          </p:nvSpPr>
          <p:spPr bwMode="auto">
            <a:xfrm>
              <a:off x="9039937" y="1998474"/>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1" name="Rectangle 182">
              <a:extLst>
                <a:ext uri="{FF2B5EF4-FFF2-40B4-BE49-F238E27FC236}">
                  <a16:creationId xmlns:a16="http://schemas.microsoft.com/office/drawing/2014/main" id="{42B8AA48-4B11-B3B5-2CBD-34A88572E698}"/>
                </a:ext>
              </a:extLst>
            </p:cNvPr>
            <p:cNvSpPr>
              <a:spLocks noChangeArrowheads="1"/>
            </p:cNvSpPr>
            <p:nvPr/>
          </p:nvSpPr>
          <p:spPr bwMode="auto">
            <a:xfrm>
              <a:off x="9343150" y="1998474"/>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2" name="Rectangle 183">
              <a:extLst>
                <a:ext uri="{FF2B5EF4-FFF2-40B4-BE49-F238E27FC236}">
                  <a16:creationId xmlns:a16="http://schemas.microsoft.com/office/drawing/2014/main" id="{85169F12-AE07-27CD-39D9-3E43197DB45C}"/>
                </a:ext>
              </a:extLst>
            </p:cNvPr>
            <p:cNvSpPr>
              <a:spLocks noChangeArrowheads="1"/>
            </p:cNvSpPr>
            <p:nvPr/>
          </p:nvSpPr>
          <p:spPr bwMode="auto">
            <a:xfrm>
              <a:off x="9427287" y="1998474"/>
              <a:ext cx="8976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3" name="Rectangle 184">
              <a:extLst>
                <a:ext uri="{FF2B5EF4-FFF2-40B4-BE49-F238E27FC236}">
                  <a16:creationId xmlns:a16="http://schemas.microsoft.com/office/drawing/2014/main" id="{5C365918-0155-BDC6-BC19-93BA8E116F8B}"/>
                </a:ext>
              </a:extLst>
            </p:cNvPr>
            <p:cNvSpPr>
              <a:spLocks noChangeArrowheads="1"/>
            </p:cNvSpPr>
            <p:nvPr/>
          </p:nvSpPr>
          <p:spPr bwMode="auto">
            <a:xfrm>
              <a:off x="9509837" y="1998474"/>
              <a:ext cx="8335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4" name="Rectangle 185">
              <a:extLst>
                <a:ext uri="{FF2B5EF4-FFF2-40B4-BE49-F238E27FC236}">
                  <a16:creationId xmlns:a16="http://schemas.microsoft.com/office/drawing/2014/main" id="{D7560086-4CC2-08CD-1172-8922F158C4BF}"/>
                </a:ext>
              </a:extLst>
            </p:cNvPr>
            <p:cNvSpPr>
              <a:spLocks noChangeArrowheads="1"/>
            </p:cNvSpPr>
            <p:nvPr/>
          </p:nvSpPr>
          <p:spPr bwMode="auto">
            <a:xfrm>
              <a:off x="9600325" y="1998474"/>
              <a:ext cx="6412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5" name="Rectangle 186">
              <a:extLst>
                <a:ext uri="{FF2B5EF4-FFF2-40B4-BE49-F238E27FC236}">
                  <a16:creationId xmlns:a16="http://schemas.microsoft.com/office/drawing/2014/main" id="{4A0D86A3-198C-EEF0-3212-C82593B3A521}"/>
                </a:ext>
              </a:extLst>
            </p:cNvPr>
            <p:cNvSpPr>
              <a:spLocks noChangeArrowheads="1"/>
            </p:cNvSpPr>
            <p:nvPr/>
          </p:nvSpPr>
          <p:spPr bwMode="auto">
            <a:xfrm>
              <a:off x="9670175" y="1998474"/>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6" name="Rectangle 187">
              <a:extLst>
                <a:ext uri="{FF2B5EF4-FFF2-40B4-BE49-F238E27FC236}">
                  <a16:creationId xmlns:a16="http://schemas.microsoft.com/office/drawing/2014/main" id="{79F120FA-44AC-4BAA-0D4E-EBAE25749517}"/>
                </a:ext>
              </a:extLst>
            </p:cNvPr>
            <p:cNvSpPr>
              <a:spLocks noChangeArrowheads="1"/>
            </p:cNvSpPr>
            <p:nvPr/>
          </p:nvSpPr>
          <p:spPr bwMode="auto">
            <a:xfrm>
              <a:off x="6584075" y="2348497"/>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7" name="Rectangle 188">
              <a:extLst>
                <a:ext uri="{FF2B5EF4-FFF2-40B4-BE49-F238E27FC236}">
                  <a16:creationId xmlns:a16="http://schemas.microsoft.com/office/drawing/2014/main" id="{9849F060-F7C3-C433-FE6E-7AE713BA4EB7}"/>
                </a:ext>
              </a:extLst>
            </p:cNvPr>
            <p:cNvSpPr>
              <a:spLocks noChangeArrowheads="1"/>
            </p:cNvSpPr>
            <p:nvPr/>
          </p:nvSpPr>
          <p:spPr bwMode="auto">
            <a:xfrm>
              <a:off x="6660275" y="2348497"/>
              <a:ext cx="7373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8" name="Rectangle 189">
              <a:extLst>
                <a:ext uri="{FF2B5EF4-FFF2-40B4-BE49-F238E27FC236}">
                  <a16:creationId xmlns:a16="http://schemas.microsoft.com/office/drawing/2014/main" id="{3DDD504E-71B9-D6A7-9563-311E17C9A2A6}"/>
                </a:ext>
              </a:extLst>
            </p:cNvPr>
            <p:cNvSpPr>
              <a:spLocks noChangeArrowheads="1"/>
            </p:cNvSpPr>
            <p:nvPr/>
          </p:nvSpPr>
          <p:spPr bwMode="auto">
            <a:xfrm>
              <a:off x="6730125" y="2348497"/>
              <a:ext cx="5290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9" name="Rectangle 190">
              <a:extLst>
                <a:ext uri="{FF2B5EF4-FFF2-40B4-BE49-F238E27FC236}">
                  <a16:creationId xmlns:a16="http://schemas.microsoft.com/office/drawing/2014/main" id="{EA51FFDC-AD26-1BCE-0669-EF045F829754}"/>
                </a:ext>
              </a:extLst>
            </p:cNvPr>
            <p:cNvSpPr>
              <a:spLocks noChangeArrowheads="1"/>
            </p:cNvSpPr>
            <p:nvPr/>
          </p:nvSpPr>
          <p:spPr bwMode="auto">
            <a:xfrm>
              <a:off x="6772987" y="2348497"/>
              <a:ext cx="7373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0" name="Rectangle 191">
              <a:extLst>
                <a:ext uri="{FF2B5EF4-FFF2-40B4-BE49-F238E27FC236}">
                  <a16:creationId xmlns:a16="http://schemas.microsoft.com/office/drawing/2014/main" id="{2B1E015C-3FCB-2DA5-4177-6BF7273741A5}"/>
                </a:ext>
              </a:extLst>
            </p:cNvPr>
            <p:cNvSpPr>
              <a:spLocks noChangeArrowheads="1"/>
            </p:cNvSpPr>
            <p:nvPr/>
          </p:nvSpPr>
          <p:spPr bwMode="auto">
            <a:xfrm>
              <a:off x="6842837" y="2348497"/>
              <a:ext cx="8015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1" name="Rectangle 192">
              <a:extLst>
                <a:ext uri="{FF2B5EF4-FFF2-40B4-BE49-F238E27FC236}">
                  <a16:creationId xmlns:a16="http://schemas.microsoft.com/office/drawing/2014/main" id="{C042C9F1-C009-2230-A3B9-6439EF658FC6}"/>
                </a:ext>
              </a:extLst>
            </p:cNvPr>
            <p:cNvSpPr>
              <a:spLocks noChangeArrowheads="1"/>
            </p:cNvSpPr>
            <p:nvPr/>
          </p:nvSpPr>
          <p:spPr bwMode="auto">
            <a:xfrm>
              <a:off x="6912687" y="2348497"/>
              <a:ext cx="5129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2" name="Rectangle 193">
              <a:extLst>
                <a:ext uri="{FF2B5EF4-FFF2-40B4-BE49-F238E27FC236}">
                  <a16:creationId xmlns:a16="http://schemas.microsoft.com/office/drawing/2014/main" id="{6D7E021A-2EF1-D4BE-4B18-64B27C307296}"/>
                </a:ext>
              </a:extLst>
            </p:cNvPr>
            <p:cNvSpPr>
              <a:spLocks noChangeArrowheads="1"/>
            </p:cNvSpPr>
            <p:nvPr/>
          </p:nvSpPr>
          <p:spPr bwMode="auto">
            <a:xfrm>
              <a:off x="6947612" y="2348497"/>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3" name="Rectangle 194">
              <a:extLst>
                <a:ext uri="{FF2B5EF4-FFF2-40B4-BE49-F238E27FC236}">
                  <a16:creationId xmlns:a16="http://schemas.microsoft.com/office/drawing/2014/main" id="{7CF60665-A63B-4EEE-F830-E7A05274DEA1}"/>
                </a:ext>
              </a:extLst>
            </p:cNvPr>
            <p:cNvSpPr>
              <a:spLocks noChangeArrowheads="1"/>
            </p:cNvSpPr>
            <p:nvPr/>
          </p:nvSpPr>
          <p:spPr bwMode="auto">
            <a:xfrm>
              <a:off x="6976187" y="2348497"/>
              <a:ext cx="80150"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4" name="Rectangle 195">
              <a:extLst>
                <a:ext uri="{FF2B5EF4-FFF2-40B4-BE49-F238E27FC236}">
                  <a16:creationId xmlns:a16="http://schemas.microsoft.com/office/drawing/2014/main" id="{5799EF23-DA2E-D9F3-E78A-7DA44A5F4634}"/>
                </a:ext>
              </a:extLst>
            </p:cNvPr>
            <p:cNvSpPr>
              <a:spLocks noChangeArrowheads="1"/>
            </p:cNvSpPr>
            <p:nvPr/>
          </p:nvSpPr>
          <p:spPr bwMode="auto">
            <a:xfrm>
              <a:off x="7046037" y="2348497"/>
              <a:ext cx="8175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5" name="Rectangle 196">
              <a:extLst>
                <a:ext uri="{FF2B5EF4-FFF2-40B4-BE49-F238E27FC236}">
                  <a16:creationId xmlns:a16="http://schemas.microsoft.com/office/drawing/2014/main" id="{F02C6C2E-E6B3-BD21-F129-C510630017CD}"/>
                </a:ext>
              </a:extLst>
            </p:cNvPr>
            <p:cNvSpPr>
              <a:spLocks noChangeArrowheads="1"/>
            </p:cNvSpPr>
            <p:nvPr/>
          </p:nvSpPr>
          <p:spPr bwMode="auto">
            <a:xfrm>
              <a:off x="7115887" y="2348497"/>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6" name="Rectangle 197">
              <a:extLst>
                <a:ext uri="{FF2B5EF4-FFF2-40B4-BE49-F238E27FC236}">
                  <a16:creationId xmlns:a16="http://schemas.microsoft.com/office/drawing/2014/main" id="{C42ED254-CA30-0007-B86A-248D6084C950}"/>
                </a:ext>
              </a:extLst>
            </p:cNvPr>
            <p:cNvSpPr>
              <a:spLocks noChangeArrowheads="1"/>
            </p:cNvSpPr>
            <p:nvPr/>
          </p:nvSpPr>
          <p:spPr bwMode="auto">
            <a:xfrm>
              <a:off x="7144462" y="2348497"/>
              <a:ext cx="7694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7" name="Rectangle 198">
              <a:extLst>
                <a:ext uri="{FF2B5EF4-FFF2-40B4-BE49-F238E27FC236}">
                  <a16:creationId xmlns:a16="http://schemas.microsoft.com/office/drawing/2014/main" id="{76AE4059-0ECD-5F21-0EBD-A80DDEADE640}"/>
                </a:ext>
              </a:extLst>
            </p:cNvPr>
            <p:cNvSpPr>
              <a:spLocks noChangeArrowheads="1"/>
            </p:cNvSpPr>
            <p:nvPr/>
          </p:nvSpPr>
          <p:spPr bwMode="auto">
            <a:xfrm>
              <a:off x="7215900" y="2348497"/>
              <a:ext cx="5129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8" name="Rectangle 199">
              <a:extLst>
                <a:ext uri="{FF2B5EF4-FFF2-40B4-BE49-F238E27FC236}">
                  <a16:creationId xmlns:a16="http://schemas.microsoft.com/office/drawing/2014/main" id="{08526723-71AA-CDE5-E51D-473DC67C910B}"/>
                </a:ext>
              </a:extLst>
            </p:cNvPr>
            <p:cNvSpPr>
              <a:spLocks noChangeArrowheads="1"/>
            </p:cNvSpPr>
            <p:nvPr/>
          </p:nvSpPr>
          <p:spPr bwMode="auto">
            <a:xfrm>
              <a:off x="7249237" y="2348497"/>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9" name="Rectangle 200">
              <a:extLst>
                <a:ext uri="{FF2B5EF4-FFF2-40B4-BE49-F238E27FC236}">
                  <a16:creationId xmlns:a16="http://schemas.microsoft.com/office/drawing/2014/main" id="{D92112AF-929B-D82D-C2E3-62E31A031CC0}"/>
                </a:ext>
              </a:extLst>
            </p:cNvPr>
            <p:cNvSpPr>
              <a:spLocks noChangeArrowheads="1"/>
            </p:cNvSpPr>
            <p:nvPr/>
          </p:nvSpPr>
          <p:spPr bwMode="auto">
            <a:xfrm>
              <a:off x="7284162" y="2348497"/>
              <a:ext cx="7373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0" name="Rectangle 201">
              <a:extLst>
                <a:ext uri="{FF2B5EF4-FFF2-40B4-BE49-F238E27FC236}">
                  <a16:creationId xmlns:a16="http://schemas.microsoft.com/office/drawing/2014/main" id="{FF983D28-CB26-A3E0-FFB0-96219F55BDA0}"/>
                </a:ext>
              </a:extLst>
            </p:cNvPr>
            <p:cNvSpPr>
              <a:spLocks noChangeArrowheads="1"/>
            </p:cNvSpPr>
            <p:nvPr/>
          </p:nvSpPr>
          <p:spPr bwMode="auto">
            <a:xfrm>
              <a:off x="7354012" y="2348497"/>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1" name="Rectangle 202">
              <a:extLst>
                <a:ext uri="{FF2B5EF4-FFF2-40B4-BE49-F238E27FC236}">
                  <a16:creationId xmlns:a16="http://schemas.microsoft.com/office/drawing/2014/main" id="{5FCA1147-28DD-96FC-2178-6D1A67A000A1}"/>
                </a:ext>
              </a:extLst>
            </p:cNvPr>
            <p:cNvSpPr>
              <a:spLocks noChangeArrowheads="1"/>
            </p:cNvSpPr>
            <p:nvPr/>
          </p:nvSpPr>
          <p:spPr bwMode="auto">
            <a:xfrm>
              <a:off x="7381000" y="2348497"/>
              <a:ext cx="3847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2" name="Rectangle 203">
              <a:extLst>
                <a:ext uri="{FF2B5EF4-FFF2-40B4-BE49-F238E27FC236}">
                  <a16:creationId xmlns:a16="http://schemas.microsoft.com/office/drawing/2014/main" id="{A1AB43B5-C675-85EB-B772-395586CBEDCE}"/>
                </a:ext>
              </a:extLst>
            </p:cNvPr>
            <p:cNvSpPr>
              <a:spLocks noChangeArrowheads="1"/>
            </p:cNvSpPr>
            <p:nvPr/>
          </p:nvSpPr>
          <p:spPr bwMode="auto">
            <a:xfrm>
              <a:off x="7415925" y="2348497"/>
              <a:ext cx="3526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3" name="Rectangle 204">
              <a:extLst>
                <a:ext uri="{FF2B5EF4-FFF2-40B4-BE49-F238E27FC236}">
                  <a16:creationId xmlns:a16="http://schemas.microsoft.com/office/drawing/2014/main" id="{B51AAA96-281A-77FB-6BBB-4ACC026A0758}"/>
                </a:ext>
              </a:extLst>
            </p:cNvPr>
            <p:cNvSpPr>
              <a:spLocks noChangeArrowheads="1"/>
            </p:cNvSpPr>
            <p:nvPr/>
          </p:nvSpPr>
          <p:spPr bwMode="auto">
            <a:xfrm>
              <a:off x="7452437" y="2348497"/>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064" name="Group 406">
              <a:extLst>
                <a:ext uri="{FF2B5EF4-FFF2-40B4-BE49-F238E27FC236}">
                  <a16:creationId xmlns:a16="http://schemas.microsoft.com/office/drawing/2014/main" id="{431B6BF5-8CCF-4633-A6C2-7E197F69F1B7}"/>
                </a:ext>
              </a:extLst>
            </p:cNvPr>
            <p:cNvGrpSpPr>
              <a:grpSpLocks/>
            </p:cNvGrpSpPr>
            <p:nvPr/>
          </p:nvGrpSpPr>
          <p:grpSpPr bwMode="auto">
            <a:xfrm>
              <a:off x="6584075" y="2348497"/>
              <a:ext cx="3457575" cy="1936061"/>
              <a:chOff x="4109" y="1490"/>
              <a:chExt cx="2178" cy="1239"/>
            </a:xfrm>
          </p:grpSpPr>
          <p:sp>
            <p:nvSpPr>
              <p:cNvPr id="1065" name="Rectangle 206">
                <a:extLst>
                  <a:ext uri="{FF2B5EF4-FFF2-40B4-BE49-F238E27FC236}">
                    <a16:creationId xmlns:a16="http://schemas.microsoft.com/office/drawing/2014/main" id="{360565AF-F2FD-D57E-62E5-C8D05E9D6882}"/>
                  </a:ext>
                </a:extLst>
              </p:cNvPr>
              <p:cNvSpPr>
                <a:spLocks noChangeArrowheads="1"/>
              </p:cNvSpPr>
              <p:nvPr/>
            </p:nvSpPr>
            <p:spPr bwMode="auto">
              <a:xfrm>
                <a:off x="4708" y="1490"/>
                <a:ext cx="4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6" name="Rectangle 207">
                <a:extLst>
                  <a:ext uri="{FF2B5EF4-FFF2-40B4-BE49-F238E27FC236}">
                    <a16:creationId xmlns:a16="http://schemas.microsoft.com/office/drawing/2014/main" id="{43AD5596-F2FF-CC3C-C77B-467E0603B84B}"/>
                  </a:ext>
                </a:extLst>
              </p:cNvPr>
              <p:cNvSpPr>
                <a:spLocks noChangeArrowheads="1"/>
              </p:cNvSpPr>
              <p:nvPr/>
            </p:nvSpPr>
            <p:spPr bwMode="auto">
              <a:xfrm>
                <a:off x="4760" y="1490"/>
                <a:ext cx="8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7" name="Rectangle 208">
                <a:extLst>
                  <a:ext uri="{FF2B5EF4-FFF2-40B4-BE49-F238E27FC236}">
                    <a16:creationId xmlns:a16="http://schemas.microsoft.com/office/drawing/2014/main" id="{F73293F7-B018-EC17-F6D0-1FD5BB2F9ECF}"/>
                  </a:ext>
                </a:extLst>
              </p:cNvPr>
              <p:cNvSpPr>
                <a:spLocks noChangeArrowheads="1"/>
              </p:cNvSpPr>
              <p:nvPr/>
            </p:nvSpPr>
            <p:spPr bwMode="auto">
              <a:xfrm>
                <a:off x="4826" y="1490"/>
                <a:ext cx="6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8" name="Rectangle 209">
                <a:extLst>
                  <a:ext uri="{FF2B5EF4-FFF2-40B4-BE49-F238E27FC236}">
                    <a16:creationId xmlns:a16="http://schemas.microsoft.com/office/drawing/2014/main" id="{9200D47A-9B1B-66DB-28FC-E9E27AB414E2}"/>
                  </a:ext>
                </a:extLst>
              </p:cNvPr>
              <p:cNvSpPr>
                <a:spLocks noChangeArrowheads="1"/>
              </p:cNvSpPr>
              <p:nvPr/>
            </p:nvSpPr>
            <p:spPr bwMode="auto">
              <a:xfrm>
                <a:off x="4888" y="1490"/>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9" name="Rectangle 210">
                <a:extLst>
                  <a:ext uri="{FF2B5EF4-FFF2-40B4-BE49-F238E27FC236}">
                    <a16:creationId xmlns:a16="http://schemas.microsoft.com/office/drawing/2014/main" id="{B8D5ED95-6F88-B42C-0BB5-D6457B394CA1}"/>
                  </a:ext>
                </a:extLst>
              </p:cNvPr>
              <p:cNvSpPr>
                <a:spLocks noChangeArrowheads="1"/>
              </p:cNvSpPr>
              <p:nvPr/>
            </p:nvSpPr>
            <p:spPr bwMode="auto">
              <a:xfrm>
                <a:off x="4912" y="1490"/>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0" name="Rectangle 211">
                <a:extLst>
                  <a:ext uri="{FF2B5EF4-FFF2-40B4-BE49-F238E27FC236}">
                    <a16:creationId xmlns:a16="http://schemas.microsoft.com/office/drawing/2014/main" id="{4542F557-2D66-446A-CBA8-842BB54A4FF4}"/>
                  </a:ext>
                </a:extLst>
              </p:cNvPr>
              <p:cNvSpPr>
                <a:spLocks noChangeArrowheads="1"/>
              </p:cNvSpPr>
              <p:nvPr/>
            </p:nvSpPr>
            <p:spPr bwMode="auto">
              <a:xfrm>
                <a:off x="4964" y="1490"/>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1" name="Rectangle 212">
                <a:extLst>
                  <a:ext uri="{FF2B5EF4-FFF2-40B4-BE49-F238E27FC236}">
                    <a16:creationId xmlns:a16="http://schemas.microsoft.com/office/drawing/2014/main" id="{61CD0E04-58F6-E963-F0AF-0692C6E74E26}"/>
                  </a:ext>
                </a:extLst>
              </p:cNvPr>
              <p:cNvSpPr>
                <a:spLocks noChangeArrowheads="1"/>
              </p:cNvSpPr>
              <p:nvPr/>
            </p:nvSpPr>
            <p:spPr bwMode="auto">
              <a:xfrm>
                <a:off x="4991" y="1490"/>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2" name="Rectangle 213">
                <a:extLst>
                  <a:ext uri="{FF2B5EF4-FFF2-40B4-BE49-F238E27FC236}">
                    <a16:creationId xmlns:a16="http://schemas.microsoft.com/office/drawing/2014/main" id="{8A3E1BF0-792E-3998-9691-A58CB110BF33}"/>
                  </a:ext>
                </a:extLst>
              </p:cNvPr>
              <p:cNvSpPr>
                <a:spLocks noChangeArrowheads="1"/>
              </p:cNvSpPr>
              <p:nvPr/>
            </p:nvSpPr>
            <p:spPr bwMode="auto">
              <a:xfrm>
                <a:off x="5035" y="1490"/>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3" name="Rectangle 214">
                <a:extLst>
                  <a:ext uri="{FF2B5EF4-FFF2-40B4-BE49-F238E27FC236}">
                    <a16:creationId xmlns:a16="http://schemas.microsoft.com/office/drawing/2014/main" id="{C10C17E2-01D5-C449-55AE-725DEE2CAF45}"/>
                  </a:ext>
                </a:extLst>
              </p:cNvPr>
              <p:cNvSpPr>
                <a:spLocks noChangeArrowheads="1"/>
              </p:cNvSpPr>
              <p:nvPr/>
            </p:nvSpPr>
            <p:spPr bwMode="auto">
              <a:xfrm>
                <a:off x="5080" y="1490"/>
                <a:ext cx="6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4" name="Rectangle 215">
                <a:extLst>
                  <a:ext uri="{FF2B5EF4-FFF2-40B4-BE49-F238E27FC236}">
                    <a16:creationId xmlns:a16="http://schemas.microsoft.com/office/drawing/2014/main" id="{B92469E1-49E0-D176-1C5B-4148BF958ED8}"/>
                  </a:ext>
                </a:extLst>
              </p:cNvPr>
              <p:cNvSpPr>
                <a:spLocks noChangeArrowheads="1"/>
              </p:cNvSpPr>
              <p:nvPr/>
            </p:nvSpPr>
            <p:spPr bwMode="auto">
              <a:xfrm>
                <a:off x="5119" y="1490"/>
                <a:ext cx="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5" name="Rectangle 216">
                <a:extLst>
                  <a:ext uri="{FF2B5EF4-FFF2-40B4-BE49-F238E27FC236}">
                    <a16:creationId xmlns:a16="http://schemas.microsoft.com/office/drawing/2014/main" id="{A2B9DF87-299F-6279-99FA-D2AD0CC8CD98}"/>
                  </a:ext>
                </a:extLst>
              </p:cNvPr>
              <p:cNvSpPr>
                <a:spLocks noChangeArrowheads="1"/>
              </p:cNvSpPr>
              <p:nvPr/>
            </p:nvSpPr>
            <p:spPr bwMode="auto">
              <a:xfrm>
                <a:off x="5141" y="1490"/>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6" name="Rectangle 217">
                <a:extLst>
                  <a:ext uri="{FF2B5EF4-FFF2-40B4-BE49-F238E27FC236}">
                    <a16:creationId xmlns:a16="http://schemas.microsoft.com/office/drawing/2014/main" id="{DA7568C4-4066-29DB-0214-DB6DA02B38FF}"/>
                  </a:ext>
                </a:extLst>
              </p:cNvPr>
              <p:cNvSpPr>
                <a:spLocks noChangeArrowheads="1"/>
              </p:cNvSpPr>
              <p:nvPr/>
            </p:nvSpPr>
            <p:spPr bwMode="auto">
              <a:xfrm>
                <a:off x="5162" y="1490"/>
                <a:ext cx="18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2022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7" name="Rectangle 218">
                <a:extLst>
                  <a:ext uri="{FF2B5EF4-FFF2-40B4-BE49-F238E27FC236}">
                    <a16:creationId xmlns:a16="http://schemas.microsoft.com/office/drawing/2014/main" id="{5DE3FEF9-B3C9-E163-B9E0-94B41B9DBEE9}"/>
                  </a:ext>
                </a:extLst>
              </p:cNvPr>
              <p:cNvSpPr>
                <a:spLocks noChangeArrowheads="1"/>
              </p:cNvSpPr>
              <p:nvPr/>
            </p:nvSpPr>
            <p:spPr bwMode="auto">
              <a:xfrm>
                <a:off x="5206" y="149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8" name="Rectangle 219">
                <a:extLst>
                  <a:ext uri="{FF2B5EF4-FFF2-40B4-BE49-F238E27FC236}">
                    <a16:creationId xmlns:a16="http://schemas.microsoft.com/office/drawing/2014/main" id="{A46CEC4C-103D-8228-E22C-CB2D7E1C4B83}"/>
                  </a:ext>
                </a:extLst>
              </p:cNvPr>
              <p:cNvSpPr>
                <a:spLocks noChangeArrowheads="1"/>
              </p:cNvSpPr>
              <p:nvPr/>
            </p:nvSpPr>
            <p:spPr bwMode="auto">
              <a:xfrm>
                <a:off x="5439" y="149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9" name="Rectangle 220">
                <a:extLst>
                  <a:ext uri="{FF2B5EF4-FFF2-40B4-BE49-F238E27FC236}">
                    <a16:creationId xmlns:a16="http://schemas.microsoft.com/office/drawing/2014/main" id="{0F34BB37-04D0-99F1-123D-8EA954C76F20}"/>
                  </a:ext>
                </a:extLst>
              </p:cNvPr>
              <p:cNvSpPr>
                <a:spLocks noChangeArrowheads="1"/>
              </p:cNvSpPr>
              <p:nvPr/>
            </p:nvSpPr>
            <p:spPr bwMode="auto">
              <a:xfrm>
                <a:off x="5482" y="1490"/>
                <a:ext cx="2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0" name="Rectangle 221">
                <a:extLst>
                  <a:ext uri="{FF2B5EF4-FFF2-40B4-BE49-F238E27FC236}">
                    <a16:creationId xmlns:a16="http://schemas.microsoft.com/office/drawing/2014/main" id="{893BFFB2-1BBE-CFD1-10BC-92ED33A6DD2B}"/>
                  </a:ext>
                </a:extLst>
              </p:cNvPr>
              <p:cNvSpPr>
                <a:spLocks noChangeArrowheads="1"/>
              </p:cNvSpPr>
              <p:nvPr/>
            </p:nvSpPr>
            <p:spPr bwMode="auto">
              <a:xfrm>
                <a:off x="5505" y="149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1" name="Rectangle 222">
                <a:extLst>
                  <a:ext uri="{FF2B5EF4-FFF2-40B4-BE49-F238E27FC236}">
                    <a16:creationId xmlns:a16="http://schemas.microsoft.com/office/drawing/2014/main" id="{AFFDBC67-EF93-A448-BBF2-CE1FA0FCE2D2}"/>
                  </a:ext>
                </a:extLst>
              </p:cNvPr>
              <p:cNvSpPr>
                <a:spLocks noChangeArrowheads="1"/>
              </p:cNvSpPr>
              <p:nvPr/>
            </p:nvSpPr>
            <p:spPr bwMode="auto">
              <a:xfrm>
                <a:off x="5549" y="149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2" name="Rectangle 223">
                <a:extLst>
                  <a:ext uri="{FF2B5EF4-FFF2-40B4-BE49-F238E27FC236}">
                    <a16:creationId xmlns:a16="http://schemas.microsoft.com/office/drawing/2014/main" id="{28971C98-DFDF-E647-3356-701ECC79A0EE}"/>
                  </a:ext>
                </a:extLst>
              </p:cNvPr>
              <p:cNvSpPr>
                <a:spLocks noChangeArrowheads="1"/>
              </p:cNvSpPr>
              <p:nvPr/>
            </p:nvSpPr>
            <p:spPr bwMode="auto">
              <a:xfrm>
                <a:off x="5593" y="149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3" name="Rectangle 224">
                <a:extLst>
                  <a:ext uri="{FF2B5EF4-FFF2-40B4-BE49-F238E27FC236}">
                    <a16:creationId xmlns:a16="http://schemas.microsoft.com/office/drawing/2014/main" id="{F39ACBB5-1ED6-250D-9D41-CC35849F2857}"/>
                  </a:ext>
                </a:extLst>
              </p:cNvPr>
              <p:cNvSpPr>
                <a:spLocks noChangeArrowheads="1"/>
              </p:cNvSpPr>
              <p:nvPr/>
            </p:nvSpPr>
            <p:spPr bwMode="auto">
              <a:xfrm>
                <a:off x="5847" y="1490"/>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4" name="Rectangle 225">
                <a:extLst>
                  <a:ext uri="{FF2B5EF4-FFF2-40B4-BE49-F238E27FC236}">
                    <a16:creationId xmlns:a16="http://schemas.microsoft.com/office/drawing/2014/main" id="{2DF7F3CB-B781-249A-F2A7-3F298045CE13}"/>
                  </a:ext>
                </a:extLst>
              </p:cNvPr>
              <p:cNvSpPr>
                <a:spLocks noChangeArrowheads="1"/>
              </p:cNvSpPr>
              <p:nvPr/>
            </p:nvSpPr>
            <p:spPr bwMode="auto">
              <a:xfrm>
                <a:off x="5900" y="1490"/>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5" name="Rectangle 226">
                <a:extLst>
                  <a:ext uri="{FF2B5EF4-FFF2-40B4-BE49-F238E27FC236}">
                    <a16:creationId xmlns:a16="http://schemas.microsoft.com/office/drawing/2014/main" id="{F5578685-5385-7529-2C75-0F0D48EF7F54}"/>
                  </a:ext>
                </a:extLst>
              </p:cNvPr>
              <p:cNvSpPr>
                <a:spLocks noChangeArrowheads="1"/>
              </p:cNvSpPr>
              <p:nvPr/>
            </p:nvSpPr>
            <p:spPr bwMode="auto">
              <a:xfrm>
                <a:off x="5952" y="1490"/>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6" name="Rectangle 227">
                <a:extLst>
                  <a:ext uri="{FF2B5EF4-FFF2-40B4-BE49-F238E27FC236}">
                    <a16:creationId xmlns:a16="http://schemas.microsoft.com/office/drawing/2014/main" id="{A102CB7E-2682-EC98-5F5A-9AEB7DAA6A50}"/>
                  </a:ext>
                </a:extLst>
              </p:cNvPr>
              <p:cNvSpPr>
                <a:spLocks noChangeArrowheads="1"/>
              </p:cNvSpPr>
              <p:nvPr/>
            </p:nvSpPr>
            <p:spPr bwMode="auto">
              <a:xfrm>
                <a:off x="6009" y="1490"/>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7" name="Rectangle 228">
                <a:extLst>
                  <a:ext uri="{FF2B5EF4-FFF2-40B4-BE49-F238E27FC236}">
                    <a16:creationId xmlns:a16="http://schemas.microsoft.com/office/drawing/2014/main" id="{32C9E280-7470-0866-F1BD-B42652C3CC0E}"/>
                  </a:ext>
                </a:extLst>
              </p:cNvPr>
              <p:cNvSpPr>
                <a:spLocks noChangeArrowheads="1"/>
              </p:cNvSpPr>
              <p:nvPr/>
            </p:nvSpPr>
            <p:spPr bwMode="auto">
              <a:xfrm>
                <a:off x="6053" y="1490"/>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8" name="Rectangle 229">
                <a:extLst>
                  <a:ext uri="{FF2B5EF4-FFF2-40B4-BE49-F238E27FC236}">
                    <a16:creationId xmlns:a16="http://schemas.microsoft.com/office/drawing/2014/main" id="{4CB371D3-675E-C318-38C1-22247D8B8B67}"/>
                  </a:ext>
                </a:extLst>
              </p:cNvPr>
              <p:cNvSpPr>
                <a:spLocks noChangeArrowheads="1"/>
              </p:cNvSpPr>
              <p:nvPr/>
            </p:nvSpPr>
            <p:spPr bwMode="auto">
              <a:xfrm>
                <a:off x="4109" y="1714"/>
                <a:ext cx="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9" name="Rectangle 230">
                <a:extLst>
                  <a:ext uri="{FF2B5EF4-FFF2-40B4-BE49-F238E27FC236}">
                    <a16:creationId xmlns:a16="http://schemas.microsoft.com/office/drawing/2014/main" id="{99A52DA9-5736-C106-724B-1D40C25C6ED7}"/>
                  </a:ext>
                </a:extLst>
              </p:cNvPr>
              <p:cNvSpPr>
                <a:spLocks noChangeArrowheads="1"/>
              </p:cNvSpPr>
              <p:nvPr/>
            </p:nvSpPr>
            <p:spPr bwMode="auto">
              <a:xfrm>
                <a:off x="4165" y="1714"/>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0" name="Rectangle 231">
                <a:extLst>
                  <a:ext uri="{FF2B5EF4-FFF2-40B4-BE49-F238E27FC236}">
                    <a16:creationId xmlns:a16="http://schemas.microsoft.com/office/drawing/2014/main" id="{68E85637-B0B1-00B4-2883-057CDB3316E0}"/>
                  </a:ext>
                </a:extLst>
              </p:cNvPr>
              <p:cNvSpPr>
                <a:spLocks noChangeArrowheads="1"/>
              </p:cNvSpPr>
              <p:nvPr/>
            </p:nvSpPr>
            <p:spPr bwMode="auto">
              <a:xfrm>
                <a:off x="4210" y="1714"/>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1" name="Rectangle 232">
                <a:extLst>
                  <a:ext uri="{FF2B5EF4-FFF2-40B4-BE49-F238E27FC236}">
                    <a16:creationId xmlns:a16="http://schemas.microsoft.com/office/drawing/2014/main" id="{867E2589-7E61-DCA0-362B-A7F8FCA3281A}"/>
                  </a:ext>
                </a:extLst>
              </p:cNvPr>
              <p:cNvSpPr>
                <a:spLocks noChangeArrowheads="1"/>
              </p:cNvSpPr>
              <p:nvPr/>
            </p:nvSpPr>
            <p:spPr bwMode="auto">
              <a:xfrm>
                <a:off x="4237" y="171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2" name="Rectangle 233">
                <a:extLst>
                  <a:ext uri="{FF2B5EF4-FFF2-40B4-BE49-F238E27FC236}">
                    <a16:creationId xmlns:a16="http://schemas.microsoft.com/office/drawing/2014/main" id="{8A114A9A-F0CA-0B2F-81C1-4A427EF0333C}"/>
                  </a:ext>
                </a:extLst>
              </p:cNvPr>
              <p:cNvSpPr>
                <a:spLocks noChangeArrowheads="1"/>
              </p:cNvSpPr>
              <p:nvPr/>
            </p:nvSpPr>
            <p:spPr bwMode="auto">
              <a:xfrm>
                <a:off x="4254" y="1714"/>
                <a:ext cx="3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3" name="Rectangle 234">
                <a:extLst>
                  <a:ext uri="{FF2B5EF4-FFF2-40B4-BE49-F238E27FC236}">
                    <a16:creationId xmlns:a16="http://schemas.microsoft.com/office/drawing/2014/main" id="{78686021-F1BC-EFD5-A5B5-93B69B3CB2FE}"/>
                  </a:ext>
                </a:extLst>
              </p:cNvPr>
              <p:cNvSpPr>
                <a:spLocks noChangeArrowheads="1"/>
              </p:cNvSpPr>
              <p:nvPr/>
            </p:nvSpPr>
            <p:spPr bwMode="auto">
              <a:xfrm>
                <a:off x="4293" y="1714"/>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4" name="Rectangle 235">
                <a:extLst>
                  <a:ext uri="{FF2B5EF4-FFF2-40B4-BE49-F238E27FC236}">
                    <a16:creationId xmlns:a16="http://schemas.microsoft.com/office/drawing/2014/main" id="{43304D67-1127-602D-DB83-C4942302F1C6}"/>
                  </a:ext>
                </a:extLst>
              </p:cNvPr>
              <p:cNvSpPr>
                <a:spLocks noChangeArrowheads="1"/>
              </p:cNvSpPr>
              <p:nvPr/>
            </p:nvSpPr>
            <p:spPr bwMode="auto">
              <a:xfrm>
                <a:off x="4337" y="1714"/>
                <a:ext cx="7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5" name="Rectangle 236">
                <a:extLst>
                  <a:ext uri="{FF2B5EF4-FFF2-40B4-BE49-F238E27FC236}">
                    <a16:creationId xmlns:a16="http://schemas.microsoft.com/office/drawing/2014/main" id="{3BB159CA-8EAF-AD39-013C-4F735B80EDBA}"/>
                  </a:ext>
                </a:extLst>
              </p:cNvPr>
              <p:cNvSpPr>
                <a:spLocks noChangeArrowheads="1"/>
              </p:cNvSpPr>
              <p:nvPr/>
            </p:nvSpPr>
            <p:spPr bwMode="auto">
              <a:xfrm>
                <a:off x="4394" y="1714"/>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6" name="Rectangle 237">
                <a:extLst>
                  <a:ext uri="{FF2B5EF4-FFF2-40B4-BE49-F238E27FC236}">
                    <a16:creationId xmlns:a16="http://schemas.microsoft.com/office/drawing/2014/main" id="{EB5A409E-D698-4BED-5CC9-93D0747588C4}"/>
                  </a:ext>
                </a:extLst>
              </p:cNvPr>
              <p:cNvSpPr>
                <a:spLocks noChangeArrowheads="1"/>
              </p:cNvSpPr>
              <p:nvPr/>
            </p:nvSpPr>
            <p:spPr bwMode="auto">
              <a:xfrm>
                <a:off x="4459" y="1714"/>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7" name="Rectangle 238">
                <a:extLst>
                  <a:ext uri="{FF2B5EF4-FFF2-40B4-BE49-F238E27FC236}">
                    <a16:creationId xmlns:a16="http://schemas.microsoft.com/office/drawing/2014/main" id="{3E883777-C2DA-9D9B-853B-3DFE3BE2169A}"/>
                  </a:ext>
                </a:extLst>
              </p:cNvPr>
              <p:cNvSpPr>
                <a:spLocks noChangeArrowheads="1"/>
              </p:cNvSpPr>
              <p:nvPr/>
            </p:nvSpPr>
            <p:spPr bwMode="auto">
              <a:xfrm>
                <a:off x="4504" y="1714"/>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8" name="Rectangle 239">
                <a:extLst>
                  <a:ext uri="{FF2B5EF4-FFF2-40B4-BE49-F238E27FC236}">
                    <a16:creationId xmlns:a16="http://schemas.microsoft.com/office/drawing/2014/main" id="{28FE2CAC-72CE-C1FA-8D45-B8CE56BF7A56}"/>
                  </a:ext>
                </a:extLst>
              </p:cNvPr>
              <p:cNvSpPr>
                <a:spLocks noChangeArrowheads="1"/>
              </p:cNvSpPr>
              <p:nvPr/>
            </p:nvSpPr>
            <p:spPr bwMode="auto">
              <a:xfrm>
                <a:off x="4526" y="171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9" name="Rectangle 240">
                <a:extLst>
                  <a:ext uri="{FF2B5EF4-FFF2-40B4-BE49-F238E27FC236}">
                    <a16:creationId xmlns:a16="http://schemas.microsoft.com/office/drawing/2014/main" id="{E5D1D34F-EDF7-6C40-31DB-F410917A7C4A}"/>
                  </a:ext>
                </a:extLst>
              </p:cNvPr>
              <p:cNvSpPr>
                <a:spLocks noChangeArrowheads="1"/>
              </p:cNvSpPr>
              <p:nvPr/>
            </p:nvSpPr>
            <p:spPr bwMode="auto">
              <a:xfrm>
                <a:off x="4547" y="1714"/>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0" name="Rectangle 241">
                <a:extLst>
                  <a:ext uri="{FF2B5EF4-FFF2-40B4-BE49-F238E27FC236}">
                    <a16:creationId xmlns:a16="http://schemas.microsoft.com/office/drawing/2014/main" id="{2A2E24EB-E7FE-24B5-2ACF-5595E53C705D}"/>
                  </a:ext>
                </a:extLst>
              </p:cNvPr>
              <p:cNvSpPr>
                <a:spLocks noChangeArrowheads="1"/>
              </p:cNvSpPr>
              <p:nvPr/>
            </p:nvSpPr>
            <p:spPr bwMode="auto">
              <a:xfrm>
                <a:off x="4591" y="171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1" name="Rectangle 242">
                <a:extLst>
                  <a:ext uri="{FF2B5EF4-FFF2-40B4-BE49-F238E27FC236}">
                    <a16:creationId xmlns:a16="http://schemas.microsoft.com/office/drawing/2014/main" id="{20E62702-439A-3CD3-6DAE-B2C9EDD4BA9F}"/>
                  </a:ext>
                </a:extLst>
              </p:cNvPr>
              <p:cNvSpPr>
                <a:spLocks noChangeArrowheads="1"/>
              </p:cNvSpPr>
              <p:nvPr/>
            </p:nvSpPr>
            <p:spPr bwMode="auto">
              <a:xfrm>
                <a:off x="4608" y="1714"/>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2" name="Rectangle 243">
                <a:extLst>
                  <a:ext uri="{FF2B5EF4-FFF2-40B4-BE49-F238E27FC236}">
                    <a16:creationId xmlns:a16="http://schemas.microsoft.com/office/drawing/2014/main" id="{432E1B9E-F950-E747-BF96-71641F3D5E7A}"/>
                  </a:ext>
                </a:extLst>
              </p:cNvPr>
              <p:cNvSpPr>
                <a:spLocks noChangeArrowheads="1"/>
              </p:cNvSpPr>
              <p:nvPr/>
            </p:nvSpPr>
            <p:spPr bwMode="auto">
              <a:xfrm>
                <a:off x="4630" y="171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3" name="Rectangle 244">
                <a:extLst>
                  <a:ext uri="{FF2B5EF4-FFF2-40B4-BE49-F238E27FC236}">
                    <a16:creationId xmlns:a16="http://schemas.microsoft.com/office/drawing/2014/main" id="{3BDB076C-88DF-463B-059B-7592DE082A30}"/>
                  </a:ext>
                </a:extLst>
              </p:cNvPr>
              <p:cNvSpPr>
                <a:spLocks noChangeArrowheads="1"/>
              </p:cNvSpPr>
              <p:nvPr/>
            </p:nvSpPr>
            <p:spPr bwMode="auto">
              <a:xfrm>
                <a:off x="4652" y="1714"/>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4" name="Rectangle 245">
                <a:extLst>
                  <a:ext uri="{FF2B5EF4-FFF2-40B4-BE49-F238E27FC236}">
                    <a16:creationId xmlns:a16="http://schemas.microsoft.com/office/drawing/2014/main" id="{17F05DD3-2EF3-4E0C-E809-F3FD66719F5A}"/>
                  </a:ext>
                </a:extLst>
              </p:cNvPr>
              <p:cNvSpPr>
                <a:spLocks noChangeArrowheads="1"/>
              </p:cNvSpPr>
              <p:nvPr/>
            </p:nvSpPr>
            <p:spPr bwMode="auto">
              <a:xfrm>
                <a:off x="4705" y="1714"/>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5" name="Rectangle 246">
                <a:extLst>
                  <a:ext uri="{FF2B5EF4-FFF2-40B4-BE49-F238E27FC236}">
                    <a16:creationId xmlns:a16="http://schemas.microsoft.com/office/drawing/2014/main" id="{B410786B-0E1D-0526-043A-4580324EC324}"/>
                  </a:ext>
                </a:extLst>
              </p:cNvPr>
              <p:cNvSpPr>
                <a:spLocks noChangeArrowheads="1"/>
              </p:cNvSpPr>
              <p:nvPr/>
            </p:nvSpPr>
            <p:spPr bwMode="auto">
              <a:xfrm>
                <a:off x="4731" y="1714"/>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6" name="Rectangle 247">
                <a:extLst>
                  <a:ext uri="{FF2B5EF4-FFF2-40B4-BE49-F238E27FC236}">
                    <a16:creationId xmlns:a16="http://schemas.microsoft.com/office/drawing/2014/main" id="{5C9BF535-564B-71A9-2F8E-2099419F6B5E}"/>
                  </a:ext>
                </a:extLst>
              </p:cNvPr>
              <p:cNvSpPr>
                <a:spLocks noChangeArrowheads="1"/>
              </p:cNvSpPr>
              <p:nvPr/>
            </p:nvSpPr>
            <p:spPr bwMode="auto">
              <a:xfrm>
                <a:off x="4775" y="1714"/>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7" name="Rectangle 248">
                <a:extLst>
                  <a:ext uri="{FF2B5EF4-FFF2-40B4-BE49-F238E27FC236}">
                    <a16:creationId xmlns:a16="http://schemas.microsoft.com/office/drawing/2014/main" id="{715B9519-04E0-6A5E-3A16-1C81BA636AA5}"/>
                  </a:ext>
                </a:extLst>
              </p:cNvPr>
              <p:cNvSpPr>
                <a:spLocks noChangeArrowheads="1"/>
              </p:cNvSpPr>
              <p:nvPr/>
            </p:nvSpPr>
            <p:spPr bwMode="auto">
              <a:xfrm>
                <a:off x="4820" y="1714"/>
                <a:ext cx="3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8" name="Rectangle 249">
                <a:extLst>
                  <a:ext uri="{FF2B5EF4-FFF2-40B4-BE49-F238E27FC236}">
                    <a16:creationId xmlns:a16="http://schemas.microsoft.com/office/drawing/2014/main" id="{81EA2DA5-1FAA-2029-A786-65F058B35722}"/>
                  </a:ext>
                </a:extLst>
              </p:cNvPr>
              <p:cNvSpPr>
                <a:spLocks noChangeArrowheads="1"/>
              </p:cNvSpPr>
              <p:nvPr/>
            </p:nvSpPr>
            <p:spPr bwMode="auto">
              <a:xfrm>
                <a:off x="4859" y="1714"/>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09" name="Rectangle 250">
                <a:extLst>
                  <a:ext uri="{FF2B5EF4-FFF2-40B4-BE49-F238E27FC236}">
                    <a16:creationId xmlns:a16="http://schemas.microsoft.com/office/drawing/2014/main" id="{5BDCADB6-3CF5-174A-B8D6-391F88097219}"/>
                  </a:ext>
                </a:extLst>
              </p:cNvPr>
              <p:cNvSpPr>
                <a:spLocks noChangeArrowheads="1"/>
              </p:cNvSpPr>
              <p:nvPr/>
            </p:nvSpPr>
            <p:spPr bwMode="auto">
              <a:xfrm>
                <a:off x="4881" y="171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0" name="Rectangle 251">
                <a:extLst>
                  <a:ext uri="{FF2B5EF4-FFF2-40B4-BE49-F238E27FC236}">
                    <a16:creationId xmlns:a16="http://schemas.microsoft.com/office/drawing/2014/main" id="{ABE47E80-E6BE-8270-160B-42C2CEBD02D1}"/>
                  </a:ext>
                </a:extLst>
              </p:cNvPr>
              <p:cNvSpPr>
                <a:spLocks noChangeArrowheads="1"/>
              </p:cNvSpPr>
              <p:nvPr/>
            </p:nvSpPr>
            <p:spPr bwMode="auto">
              <a:xfrm>
                <a:off x="4902" y="1714"/>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1" name="Rectangle 252">
                <a:extLst>
                  <a:ext uri="{FF2B5EF4-FFF2-40B4-BE49-F238E27FC236}">
                    <a16:creationId xmlns:a16="http://schemas.microsoft.com/office/drawing/2014/main" id="{BF50E65D-C8A0-7EE6-917D-F4462204B073}"/>
                  </a:ext>
                </a:extLst>
              </p:cNvPr>
              <p:cNvSpPr>
                <a:spLocks noChangeArrowheads="1"/>
              </p:cNvSpPr>
              <p:nvPr/>
            </p:nvSpPr>
            <p:spPr bwMode="auto">
              <a:xfrm>
                <a:off x="4959" y="1714"/>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2" name="Rectangle 253">
                <a:extLst>
                  <a:ext uri="{FF2B5EF4-FFF2-40B4-BE49-F238E27FC236}">
                    <a16:creationId xmlns:a16="http://schemas.microsoft.com/office/drawing/2014/main" id="{0DA84F7B-9C5D-0D1A-F3BC-7545B6B21380}"/>
                  </a:ext>
                </a:extLst>
              </p:cNvPr>
              <p:cNvSpPr>
                <a:spLocks noChangeArrowheads="1"/>
              </p:cNvSpPr>
              <p:nvPr/>
            </p:nvSpPr>
            <p:spPr bwMode="auto">
              <a:xfrm>
                <a:off x="5003" y="1714"/>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3" name="Rectangle 254">
                <a:extLst>
                  <a:ext uri="{FF2B5EF4-FFF2-40B4-BE49-F238E27FC236}">
                    <a16:creationId xmlns:a16="http://schemas.microsoft.com/office/drawing/2014/main" id="{A465FAEE-F310-75D9-7BE3-78F046BAF3DA}"/>
                  </a:ext>
                </a:extLst>
              </p:cNvPr>
              <p:cNvSpPr>
                <a:spLocks noChangeArrowheads="1"/>
              </p:cNvSpPr>
              <p:nvPr/>
            </p:nvSpPr>
            <p:spPr bwMode="auto">
              <a:xfrm>
                <a:off x="5047" y="1714"/>
                <a:ext cx="2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4" name="Rectangle 255">
                <a:extLst>
                  <a:ext uri="{FF2B5EF4-FFF2-40B4-BE49-F238E27FC236}">
                    <a16:creationId xmlns:a16="http://schemas.microsoft.com/office/drawing/2014/main" id="{DD000E23-89C9-ECE6-ADD3-D3CE2EB2731A}"/>
                  </a:ext>
                </a:extLst>
              </p:cNvPr>
              <p:cNvSpPr>
                <a:spLocks noChangeArrowheads="1"/>
              </p:cNvSpPr>
              <p:nvPr/>
            </p:nvSpPr>
            <p:spPr bwMode="auto">
              <a:xfrm>
                <a:off x="5068" y="171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5" name="Rectangle 256">
                <a:extLst>
                  <a:ext uri="{FF2B5EF4-FFF2-40B4-BE49-F238E27FC236}">
                    <a16:creationId xmlns:a16="http://schemas.microsoft.com/office/drawing/2014/main" id="{AC5F6627-3C08-C580-ED28-3DB5724E4309}"/>
                  </a:ext>
                </a:extLst>
              </p:cNvPr>
              <p:cNvSpPr>
                <a:spLocks noChangeArrowheads="1"/>
              </p:cNvSpPr>
              <p:nvPr/>
            </p:nvSpPr>
            <p:spPr bwMode="auto">
              <a:xfrm>
                <a:off x="5112" y="171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6" name="Rectangle 257">
                <a:extLst>
                  <a:ext uri="{FF2B5EF4-FFF2-40B4-BE49-F238E27FC236}">
                    <a16:creationId xmlns:a16="http://schemas.microsoft.com/office/drawing/2014/main" id="{8B0908D1-34B9-8EDA-D140-052C34D3D02C}"/>
                  </a:ext>
                </a:extLst>
              </p:cNvPr>
              <p:cNvSpPr>
                <a:spLocks noChangeArrowheads="1"/>
              </p:cNvSpPr>
              <p:nvPr/>
            </p:nvSpPr>
            <p:spPr bwMode="auto">
              <a:xfrm>
                <a:off x="5157" y="171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7" name="Rectangle 258">
                <a:extLst>
                  <a:ext uri="{FF2B5EF4-FFF2-40B4-BE49-F238E27FC236}">
                    <a16:creationId xmlns:a16="http://schemas.microsoft.com/office/drawing/2014/main" id="{8E5B3F62-18B5-7629-5A1A-5FAEF5DC226A}"/>
                  </a:ext>
                </a:extLst>
              </p:cNvPr>
              <p:cNvSpPr>
                <a:spLocks noChangeArrowheads="1"/>
              </p:cNvSpPr>
              <p:nvPr/>
            </p:nvSpPr>
            <p:spPr bwMode="auto">
              <a:xfrm>
                <a:off x="5200" y="171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8" name="Rectangle 259">
                <a:extLst>
                  <a:ext uri="{FF2B5EF4-FFF2-40B4-BE49-F238E27FC236}">
                    <a16:creationId xmlns:a16="http://schemas.microsoft.com/office/drawing/2014/main" id="{566CD67D-34EB-3350-4D0A-CEE59E50A9BF}"/>
                  </a:ext>
                </a:extLst>
              </p:cNvPr>
              <p:cNvSpPr>
                <a:spLocks noChangeArrowheads="1"/>
              </p:cNvSpPr>
              <p:nvPr/>
            </p:nvSpPr>
            <p:spPr bwMode="auto">
              <a:xfrm>
                <a:off x="5439" y="171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9" name="Rectangle 260">
                <a:extLst>
                  <a:ext uri="{FF2B5EF4-FFF2-40B4-BE49-F238E27FC236}">
                    <a16:creationId xmlns:a16="http://schemas.microsoft.com/office/drawing/2014/main" id="{7CC4FD92-1747-8A04-A4DE-BF46A3233A3F}"/>
                  </a:ext>
                </a:extLst>
              </p:cNvPr>
              <p:cNvSpPr>
                <a:spLocks noChangeArrowheads="1"/>
              </p:cNvSpPr>
              <p:nvPr/>
            </p:nvSpPr>
            <p:spPr bwMode="auto">
              <a:xfrm>
                <a:off x="5482" y="1714"/>
                <a:ext cx="2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0" name="Rectangle 261">
                <a:extLst>
                  <a:ext uri="{FF2B5EF4-FFF2-40B4-BE49-F238E27FC236}">
                    <a16:creationId xmlns:a16="http://schemas.microsoft.com/office/drawing/2014/main" id="{7CAAB811-969E-4F91-301B-00A6EA9DFEB8}"/>
                  </a:ext>
                </a:extLst>
              </p:cNvPr>
              <p:cNvSpPr>
                <a:spLocks noChangeArrowheads="1"/>
              </p:cNvSpPr>
              <p:nvPr/>
            </p:nvSpPr>
            <p:spPr bwMode="auto">
              <a:xfrm>
                <a:off x="5505" y="171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1" name="Rectangle 262">
                <a:extLst>
                  <a:ext uri="{FF2B5EF4-FFF2-40B4-BE49-F238E27FC236}">
                    <a16:creationId xmlns:a16="http://schemas.microsoft.com/office/drawing/2014/main" id="{F7D91C45-1738-AD74-B183-678FE642AC45}"/>
                  </a:ext>
                </a:extLst>
              </p:cNvPr>
              <p:cNvSpPr>
                <a:spLocks noChangeArrowheads="1"/>
              </p:cNvSpPr>
              <p:nvPr/>
            </p:nvSpPr>
            <p:spPr bwMode="auto">
              <a:xfrm>
                <a:off x="5549" y="171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2" name="Rectangle 263">
                <a:extLst>
                  <a:ext uri="{FF2B5EF4-FFF2-40B4-BE49-F238E27FC236}">
                    <a16:creationId xmlns:a16="http://schemas.microsoft.com/office/drawing/2014/main" id="{8B7245F3-74BC-1146-7B12-EBCF2DCEAB1F}"/>
                  </a:ext>
                </a:extLst>
              </p:cNvPr>
              <p:cNvSpPr>
                <a:spLocks noChangeArrowheads="1"/>
              </p:cNvSpPr>
              <p:nvPr/>
            </p:nvSpPr>
            <p:spPr bwMode="auto">
              <a:xfrm>
                <a:off x="5593" y="171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3" name="Rectangle 264">
                <a:extLst>
                  <a:ext uri="{FF2B5EF4-FFF2-40B4-BE49-F238E27FC236}">
                    <a16:creationId xmlns:a16="http://schemas.microsoft.com/office/drawing/2014/main" id="{55245209-6D9B-4728-AFDD-8872088FCC30}"/>
                  </a:ext>
                </a:extLst>
              </p:cNvPr>
              <p:cNvSpPr>
                <a:spLocks noChangeArrowheads="1"/>
              </p:cNvSpPr>
              <p:nvPr/>
            </p:nvSpPr>
            <p:spPr bwMode="auto">
              <a:xfrm>
                <a:off x="5847" y="1714"/>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4" name="Rectangle 265">
                <a:extLst>
                  <a:ext uri="{FF2B5EF4-FFF2-40B4-BE49-F238E27FC236}">
                    <a16:creationId xmlns:a16="http://schemas.microsoft.com/office/drawing/2014/main" id="{C65983F5-7BF0-FD83-0963-F6E4E2E9D287}"/>
                  </a:ext>
                </a:extLst>
              </p:cNvPr>
              <p:cNvSpPr>
                <a:spLocks noChangeArrowheads="1"/>
              </p:cNvSpPr>
              <p:nvPr/>
            </p:nvSpPr>
            <p:spPr bwMode="auto">
              <a:xfrm>
                <a:off x="5900" y="1714"/>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5" name="Rectangle 266">
                <a:extLst>
                  <a:ext uri="{FF2B5EF4-FFF2-40B4-BE49-F238E27FC236}">
                    <a16:creationId xmlns:a16="http://schemas.microsoft.com/office/drawing/2014/main" id="{196CA106-7D31-EA58-F0B0-6FD307AF8355}"/>
                  </a:ext>
                </a:extLst>
              </p:cNvPr>
              <p:cNvSpPr>
                <a:spLocks noChangeArrowheads="1"/>
              </p:cNvSpPr>
              <p:nvPr/>
            </p:nvSpPr>
            <p:spPr bwMode="auto">
              <a:xfrm>
                <a:off x="5952" y="1714"/>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6" name="Rectangle 267">
                <a:extLst>
                  <a:ext uri="{FF2B5EF4-FFF2-40B4-BE49-F238E27FC236}">
                    <a16:creationId xmlns:a16="http://schemas.microsoft.com/office/drawing/2014/main" id="{00986BC7-F874-7B11-2CAC-15CEBE09E9A1}"/>
                  </a:ext>
                </a:extLst>
              </p:cNvPr>
              <p:cNvSpPr>
                <a:spLocks noChangeArrowheads="1"/>
              </p:cNvSpPr>
              <p:nvPr/>
            </p:nvSpPr>
            <p:spPr bwMode="auto">
              <a:xfrm>
                <a:off x="6009" y="1714"/>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7" name="Rectangle 268">
                <a:extLst>
                  <a:ext uri="{FF2B5EF4-FFF2-40B4-BE49-F238E27FC236}">
                    <a16:creationId xmlns:a16="http://schemas.microsoft.com/office/drawing/2014/main" id="{6C064520-FC8D-95D9-3277-B9D9DD33FBDF}"/>
                  </a:ext>
                </a:extLst>
              </p:cNvPr>
              <p:cNvSpPr>
                <a:spLocks noChangeArrowheads="1"/>
              </p:cNvSpPr>
              <p:nvPr/>
            </p:nvSpPr>
            <p:spPr bwMode="auto">
              <a:xfrm>
                <a:off x="6053" y="1714"/>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8" name="Rectangle 269">
                <a:extLst>
                  <a:ext uri="{FF2B5EF4-FFF2-40B4-BE49-F238E27FC236}">
                    <a16:creationId xmlns:a16="http://schemas.microsoft.com/office/drawing/2014/main" id="{60311C99-773F-9564-08CA-AF4B01004734}"/>
                  </a:ext>
                </a:extLst>
              </p:cNvPr>
              <p:cNvSpPr>
                <a:spLocks noChangeArrowheads="1"/>
              </p:cNvSpPr>
              <p:nvPr/>
            </p:nvSpPr>
            <p:spPr bwMode="auto">
              <a:xfrm>
                <a:off x="4109" y="1939"/>
                <a:ext cx="6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9" name="Rectangle 270">
                <a:extLst>
                  <a:ext uri="{FF2B5EF4-FFF2-40B4-BE49-F238E27FC236}">
                    <a16:creationId xmlns:a16="http://schemas.microsoft.com/office/drawing/2014/main" id="{96F980E3-1809-8C45-5CFF-ECB607647650}"/>
                  </a:ext>
                </a:extLst>
              </p:cNvPr>
              <p:cNvSpPr>
                <a:spLocks noChangeArrowheads="1"/>
              </p:cNvSpPr>
              <p:nvPr/>
            </p:nvSpPr>
            <p:spPr bwMode="auto">
              <a:xfrm>
                <a:off x="4165" y="1939"/>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0" name="Rectangle 271">
                <a:extLst>
                  <a:ext uri="{FF2B5EF4-FFF2-40B4-BE49-F238E27FC236}">
                    <a16:creationId xmlns:a16="http://schemas.microsoft.com/office/drawing/2014/main" id="{BD2034E8-40FD-F298-D3C4-C02448F06B7A}"/>
                  </a:ext>
                </a:extLst>
              </p:cNvPr>
              <p:cNvSpPr>
                <a:spLocks noChangeArrowheads="1"/>
              </p:cNvSpPr>
              <p:nvPr/>
            </p:nvSpPr>
            <p:spPr bwMode="auto">
              <a:xfrm>
                <a:off x="4210" y="1939"/>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1" name="Rectangle 272">
                <a:extLst>
                  <a:ext uri="{FF2B5EF4-FFF2-40B4-BE49-F238E27FC236}">
                    <a16:creationId xmlns:a16="http://schemas.microsoft.com/office/drawing/2014/main" id="{D591433A-2E0A-FF6A-16F9-BA53307B6A56}"/>
                  </a:ext>
                </a:extLst>
              </p:cNvPr>
              <p:cNvSpPr>
                <a:spLocks noChangeArrowheads="1"/>
              </p:cNvSpPr>
              <p:nvPr/>
            </p:nvSpPr>
            <p:spPr bwMode="auto">
              <a:xfrm>
                <a:off x="4254" y="1939"/>
                <a:ext cx="4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2" name="Rectangle 273">
                <a:extLst>
                  <a:ext uri="{FF2B5EF4-FFF2-40B4-BE49-F238E27FC236}">
                    <a16:creationId xmlns:a16="http://schemas.microsoft.com/office/drawing/2014/main" id="{88EB4887-6F4B-8B4B-4037-C90183B7D59A}"/>
                  </a:ext>
                </a:extLst>
              </p:cNvPr>
              <p:cNvSpPr>
                <a:spLocks noChangeArrowheads="1"/>
              </p:cNvSpPr>
              <p:nvPr/>
            </p:nvSpPr>
            <p:spPr bwMode="auto">
              <a:xfrm>
                <a:off x="4293" y="1939"/>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3" name="Rectangle 274">
                <a:extLst>
                  <a:ext uri="{FF2B5EF4-FFF2-40B4-BE49-F238E27FC236}">
                    <a16:creationId xmlns:a16="http://schemas.microsoft.com/office/drawing/2014/main" id="{FF12617B-8F69-C361-76C6-D3285967DC0C}"/>
                  </a:ext>
                </a:extLst>
              </p:cNvPr>
              <p:cNvSpPr>
                <a:spLocks noChangeArrowheads="1"/>
              </p:cNvSpPr>
              <p:nvPr/>
            </p:nvSpPr>
            <p:spPr bwMode="auto">
              <a:xfrm>
                <a:off x="4337" y="1939"/>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4" name="Rectangle 275">
                <a:extLst>
                  <a:ext uri="{FF2B5EF4-FFF2-40B4-BE49-F238E27FC236}">
                    <a16:creationId xmlns:a16="http://schemas.microsoft.com/office/drawing/2014/main" id="{69347ABF-3C68-3711-03D3-2CF5EE1CFC6C}"/>
                  </a:ext>
                </a:extLst>
              </p:cNvPr>
              <p:cNvSpPr>
                <a:spLocks noChangeArrowheads="1"/>
              </p:cNvSpPr>
              <p:nvPr/>
            </p:nvSpPr>
            <p:spPr bwMode="auto">
              <a:xfrm>
                <a:off x="4364" y="1939"/>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5" name="Rectangle 276">
                <a:extLst>
                  <a:ext uri="{FF2B5EF4-FFF2-40B4-BE49-F238E27FC236}">
                    <a16:creationId xmlns:a16="http://schemas.microsoft.com/office/drawing/2014/main" id="{92DA6E74-8983-DBBC-7BE9-F08555B4FFED}"/>
                  </a:ext>
                </a:extLst>
              </p:cNvPr>
              <p:cNvSpPr>
                <a:spLocks noChangeArrowheads="1"/>
              </p:cNvSpPr>
              <p:nvPr/>
            </p:nvSpPr>
            <p:spPr bwMode="auto">
              <a:xfrm>
                <a:off x="4406" y="1939"/>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6" name="Rectangle 277">
                <a:extLst>
                  <a:ext uri="{FF2B5EF4-FFF2-40B4-BE49-F238E27FC236}">
                    <a16:creationId xmlns:a16="http://schemas.microsoft.com/office/drawing/2014/main" id="{EC61F8B1-AB39-BDF3-35DA-F98D6B796DFC}"/>
                  </a:ext>
                </a:extLst>
              </p:cNvPr>
              <p:cNvSpPr>
                <a:spLocks noChangeArrowheads="1"/>
              </p:cNvSpPr>
              <p:nvPr/>
            </p:nvSpPr>
            <p:spPr bwMode="auto">
              <a:xfrm>
                <a:off x="4450" y="1939"/>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7" name="Rectangle 278">
                <a:extLst>
                  <a:ext uri="{FF2B5EF4-FFF2-40B4-BE49-F238E27FC236}">
                    <a16:creationId xmlns:a16="http://schemas.microsoft.com/office/drawing/2014/main" id="{94063499-2CBE-E45F-6771-DA32EF658A75}"/>
                  </a:ext>
                </a:extLst>
              </p:cNvPr>
              <p:cNvSpPr>
                <a:spLocks noChangeArrowheads="1"/>
              </p:cNvSpPr>
              <p:nvPr/>
            </p:nvSpPr>
            <p:spPr bwMode="auto">
              <a:xfrm>
                <a:off x="4472" y="1939"/>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8" name="Rectangle 279">
                <a:extLst>
                  <a:ext uri="{FF2B5EF4-FFF2-40B4-BE49-F238E27FC236}">
                    <a16:creationId xmlns:a16="http://schemas.microsoft.com/office/drawing/2014/main" id="{B3F51871-5D2D-19B0-FE23-032713B8E2C0}"/>
                  </a:ext>
                </a:extLst>
              </p:cNvPr>
              <p:cNvSpPr>
                <a:spLocks noChangeArrowheads="1"/>
              </p:cNvSpPr>
              <p:nvPr/>
            </p:nvSpPr>
            <p:spPr bwMode="auto">
              <a:xfrm>
                <a:off x="4494" y="1939"/>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9" name="Rectangle 280">
                <a:extLst>
                  <a:ext uri="{FF2B5EF4-FFF2-40B4-BE49-F238E27FC236}">
                    <a16:creationId xmlns:a16="http://schemas.microsoft.com/office/drawing/2014/main" id="{DC31CF92-ECFB-C4AA-58B2-E256F2089CB5}"/>
                  </a:ext>
                </a:extLst>
              </p:cNvPr>
              <p:cNvSpPr>
                <a:spLocks noChangeArrowheads="1"/>
              </p:cNvSpPr>
              <p:nvPr/>
            </p:nvSpPr>
            <p:spPr bwMode="auto">
              <a:xfrm>
                <a:off x="4537" y="1939"/>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0" name="Rectangle 281">
                <a:extLst>
                  <a:ext uri="{FF2B5EF4-FFF2-40B4-BE49-F238E27FC236}">
                    <a16:creationId xmlns:a16="http://schemas.microsoft.com/office/drawing/2014/main" id="{71E4F538-E6A7-5641-9D96-B5C3D3E2CB95}"/>
                  </a:ext>
                </a:extLst>
              </p:cNvPr>
              <p:cNvSpPr>
                <a:spLocks noChangeArrowheads="1"/>
              </p:cNvSpPr>
              <p:nvPr/>
            </p:nvSpPr>
            <p:spPr bwMode="auto">
              <a:xfrm>
                <a:off x="4555" y="1939"/>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1" name="Rectangle 282">
                <a:extLst>
                  <a:ext uri="{FF2B5EF4-FFF2-40B4-BE49-F238E27FC236}">
                    <a16:creationId xmlns:a16="http://schemas.microsoft.com/office/drawing/2014/main" id="{39989127-5CF4-4F0C-92F6-EB94B9CB3996}"/>
                  </a:ext>
                </a:extLst>
              </p:cNvPr>
              <p:cNvSpPr>
                <a:spLocks noChangeArrowheads="1"/>
              </p:cNvSpPr>
              <p:nvPr/>
            </p:nvSpPr>
            <p:spPr bwMode="auto">
              <a:xfrm>
                <a:off x="4577" y="1939"/>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2" name="Rectangle 283">
                <a:extLst>
                  <a:ext uri="{FF2B5EF4-FFF2-40B4-BE49-F238E27FC236}">
                    <a16:creationId xmlns:a16="http://schemas.microsoft.com/office/drawing/2014/main" id="{4B79BA10-79B2-BECE-8F47-5DD3F9F094B5}"/>
                  </a:ext>
                </a:extLst>
              </p:cNvPr>
              <p:cNvSpPr>
                <a:spLocks noChangeArrowheads="1"/>
              </p:cNvSpPr>
              <p:nvPr/>
            </p:nvSpPr>
            <p:spPr bwMode="auto">
              <a:xfrm>
                <a:off x="4599" y="1939"/>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3" name="Rectangle 284">
                <a:extLst>
                  <a:ext uri="{FF2B5EF4-FFF2-40B4-BE49-F238E27FC236}">
                    <a16:creationId xmlns:a16="http://schemas.microsoft.com/office/drawing/2014/main" id="{C67ED401-EE3A-E816-F26D-D866EF1D5CF9}"/>
                  </a:ext>
                </a:extLst>
              </p:cNvPr>
              <p:cNvSpPr>
                <a:spLocks noChangeArrowheads="1"/>
              </p:cNvSpPr>
              <p:nvPr/>
            </p:nvSpPr>
            <p:spPr bwMode="auto">
              <a:xfrm>
                <a:off x="4643" y="1939"/>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4" name="Rectangle 285">
                <a:extLst>
                  <a:ext uri="{FF2B5EF4-FFF2-40B4-BE49-F238E27FC236}">
                    <a16:creationId xmlns:a16="http://schemas.microsoft.com/office/drawing/2014/main" id="{840275DA-AA2E-FCEB-8C1B-B42366A9B509}"/>
                  </a:ext>
                </a:extLst>
              </p:cNvPr>
              <p:cNvSpPr>
                <a:spLocks noChangeArrowheads="1"/>
              </p:cNvSpPr>
              <p:nvPr/>
            </p:nvSpPr>
            <p:spPr bwMode="auto">
              <a:xfrm>
                <a:off x="4688" y="1939"/>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5" name="Rectangle 286">
                <a:extLst>
                  <a:ext uri="{FF2B5EF4-FFF2-40B4-BE49-F238E27FC236}">
                    <a16:creationId xmlns:a16="http://schemas.microsoft.com/office/drawing/2014/main" id="{B5D193A0-A6B2-0058-988B-9E3B9EDECC34}"/>
                  </a:ext>
                </a:extLst>
              </p:cNvPr>
              <p:cNvSpPr>
                <a:spLocks noChangeArrowheads="1"/>
              </p:cNvSpPr>
              <p:nvPr/>
            </p:nvSpPr>
            <p:spPr bwMode="auto">
              <a:xfrm>
                <a:off x="4732" y="1939"/>
                <a:ext cx="4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6" name="Rectangle 287">
                <a:extLst>
                  <a:ext uri="{FF2B5EF4-FFF2-40B4-BE49-F238E27FC236}">
                    <a16:creationId xmlns:a16="http://schemas.microsoft.com/office/drawing/2014/main" id="{42D16439-5A54-D644-7B24-3EA5ACCB79B5}"/>
                  </a:ext>
                </a:extLst>
              </p:cNvPr>
              <p:cNvSpPr>
                <a:spLocks noChangeArrowheads="1"/>
              </p:cNvSpPr>
              <p:nvPr/>
            </p:nvSpPr>
            <p:spPr bwMode="auto">
              <a:xfrm>
                <a:off x="4791" y="1939"/>
                <a:ext cx="6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7" name="Rectangle 288">
                <a:extLst>
                  <a:ext uri="{FF2B5EF4-FFF2-40B4-BE49-F238E27FC236}">
                    <a16:creationId xmlns:a16="http://schemas.microsoft.com/office/drawing/2014/main" id="{61145A4D-33BC-FDA2-287E-0CE38E5D20D2}"/>
                  </a:ext>
                </a:extLst>
              </p:cNvPr>
              <p:cNvSpPr>
                <a:spLocks noChangeArrowheads="1"/>
              </p:cNvSpPr>
              <p:nvPr/>
            </p:nvSpPr>
            <p:spPr bwMode="auto">
              <a:xfrm>
                <a:off x="4852" y="1939"/>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8" name="Rectangle 289">
                <a:extLst>
                  <a:ext uri="{FF2B5EF4-FFF2-40B4-BE49-F238E27FC236}">
                    <a16:creationId xmlns:a16="http://schemas.microsoft.com/office/drawing/2014/main" id="{D23E28AD-8990-B574-514F-AFF495FA2D7F}"/>
                  </a:ext>
                </a:extLst>
              </p:cNvPr>
              <p:cNvSpPr>
                <a:spLocks noChangeArrowheads="1"/>
              </p:cNvSpPr>
              <p:nvPr/>
            </p:nvSpPr>
            <p:spPr bwMode="auto">
              <a:xfrm>
                <a:off x="4897" y="1939"/>
                <a:ext cx="4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9" name="Rectangle 290">
                <a:extLst>
                  <a:ext uri="{FF2B5EF4-FFF2-40B4-BE49-F238E27FC236}">
                    <a16:creationId xmlns:a16="http://schemas.microsoft.com/office/drawing/2014/main" id="{2EC6B627-BD1C-3D2C-588E-6ED66032E366}"/>
                  </a:ext>
                </a:extLst>
              </p:cNvPr>
              <p:cNvSpPr>
                <a:spLocks noChangeArrowheads="1"/>
              </p:cNvSpPr>
              <p:nvPr/>
            </p:nvSpPr>
            <p:spPr bwMode="auto">
              <a:xfrm>
                <a:off x="4958" y="193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0" name="Rectangle 291">
                <a:extLst>
                  <a:ext uri="{FF2B5EF4-FFF2-40B4-BE49-F238E27FC236}">
                    <a16:creationId xmlns:a16="http://schemas.microsoft.com/office/drawing/2014/main" id="{CBA0879B-3999-A026-382E-8AF96B921CB3}"/>
                  </a:ext>
                </a:extLst>
              </p:cNvPr>
              <p:cNvSpPr>
                <a:spLocks noChangeArrowheads="1"/>
              </p:cNvSpPr>
              <p:nvPr/>
            </p:nvSpPr>
            <p:spPr bwMode="auto">
              <a:xfrm>
                <a:off x="5003" y="193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1" name="Rectangle 292">
                <a:extLst>
                  <a:ext uri="{FF2B5EF4-FFF2-40B4-BE49-F238E27FC236}">
                    <a16:creationId xmlns:a16="http://schemas.microsoft.com/office/drawing/2014/main" id="{04D16E38-4BD1-82C3-0279-B723C2CDB541}"/>
                  </a:ext>
                </a:extLst>
              </p:cNvPr>
              <p:cNvSpPr>
                <a:spLocks noChangeArrowheads="1"/>
              </p:cNvSpPr>
              <p:nvPr/>
            </p:nvSpPr>
            <p:spPr bwMode="auto">
              <a:xfrm>
                <a:off x="5046" y="193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2" name="Rectangle 293">
                <a:extLst>
                  <a:ext uri="{FF2B5EF4-FFF2-40B4-BE49-F238E27FC236}">
                    <a16:creationId xmlns:a16="http://schemas.microsoft.com/office/drawing/2014/main" id="{BDE2BB1D-5E75-F108-9E31-8F4B4DB80309}"/>
                  </a:ext>
                </a:extLst>
              </p:cNvPr>
              <p:cNvSpPr>
                <a:spLocks noChangeArrowheads="1"/>
              </p:cNvSpPr>
              <p:nvPr/>
            </p:nvSpPr>
            <p:spPr bwMode="auto">
              <a:xfrm>
                <a:off x="5091" y="193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3" name="Rectangle 294">
                <a:extLst>
                  <a:ext uri="{FF2B5EF4-FFF2-40B4-BE49-F238E27FC236}">
                    <a16:creationId xmlns:a16="http://schemas.microsoft.com/office/drawing/2014/main" id="{A315D1A2-85E8-B4A8-3AA2-905A1D5ABC2B}"/>
                  </a:ext>
                </a:extLst>
              </p:cNvPr>
              <p:cNvSpPr>
                <a:spLocks noChangeArrowheads="1"/>
              </p:cNvSpPr>
              <p:nvPr/>
            </p:nvSpPr>
            <p:spPr bwMode="auto">
              <a:xfrm>
                <a:off x="5439" y="193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4" name="Rectangle 295">
                <a:extLst>
                  <a:ext uri="{FF2B5EF4-FFF2-40B4-BE49-F238E27FC236}">
                    <a16:creationId xmlns:a16="http://schemas.microsoft.com/office/drawing/2014/main" id="{E51C9DAE-CABE-7C07-3D20-2347B787B6FD}"/>
                  </a:ext>
                </a:extLst>
              </p:cNvPr>
              <p:cNvSpPr>
                <a:spLocks noChangeArrowheads="1"/>
              </p:cNvSpPr>
              <p:nvPr/>
            </p:nvSpPr>
            <p:spPr bwMode="auto">
              <a:xfrm>
                <a:off x="5482" y="1939"/>
                <a:ext cx="2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5" name="Rectangle 296">
                <a:extLst>
                  <a:ext uri="{FF2B5EF4-FFF2-40B4-BE49-F238E27FC236}">
                    <a16:creationId xmlns:a16="http://schemas.microsoft.com/office/drawing/2014/main" id="{00097817-5369-22B0-8538-8152DA04EC69}"/>
                  </a:ext>
                </a:extLst>
              </p:cNvPr>
              <p:cNvSpPr>
                <a:spLocks noChangeArrowheads="1"/>
              </p:cNvSpPr>
              <p:nvPr/>
            </p:nvSpPr>
            <p:spPr bwMode="auto">
              <a:xfrm>
                <a:off x="5505" y="193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6" name="Rectangle 297">
                <a:extLst>
                  <a:ext uri="{FF2B5EF4-FFF2-40B4-BE49-F238E27FC236}">
                    <a16:creationId xmlns:a16="http://schemas.microsoft.com/office/drawing/2014/main" id="{463EB6E4-7D12-E710-3328-00B31C9EA569}"/>
                  </a:ext>
                </a:extLst>
              </p:cNvPr>
              <p:cNvSpPr>
                <a:spLocks noChangeArrowheads="1"/>
              </p:cNvSpPr>
              <p:nvPr/>
            </p:nvSpPr>
            <p:spPr bwMode="auto">
              <a:xfrm>
                <a:off x="5549" y="193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7" name="Rectangle 298">
                <a:extLst>
                  <a:ext uri="{FF2B5EF4-FFF2-40B4-BE49-F238E27FC236}">
                    <a16:creationId xmlns:a16="http://schemas.microsoft.com/office/drawing/2014/main" id="{09A9D57D-27A8-CFA0-7799-6D727DB9124D}"/>
                  </a:ext>
                </a:extLst>
              </p:cNvPr>
              <p:cNvSpPr>
                <a:spLocks noChangeArrowheads="1"/>
              </p:cNvSpPr>
              <p:nvPr/>
            </p:nvSpPr>
            <p:spPr bwMode="auto">
              <a:xfrm>
                <a:off x="5593" y="193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8" name="Rectangle 299">
                <a:extLst>
                  <a:ext uri="{FF2B5EF4-FFF2-40B4-BE49-F238E27FC236}">
                    <a16:creationId xmlns:a16="http://schemas.microsoft.com/office/drawing/2014/main" id="{B1ED0114-13A1-65C2-A771-9702FB6E49E7}"/>
                  </a:ext>
                </a:extLst>
              </p:cNvPr>
              <p:cNvSpPr>
                <a:spLocks noChangeArrowheads="1"/>
              </p:cNvSpPr>
              <p:nvPr/>
            </p:nvSpPr>
            <p:spPr bwMode="auto">
              <a:xfrm>
                <a:off x="5847" y="1939"/>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9" name="Rectangle 300">
                <a:extLst>
                  <a:ext uri="{FF2B5EF4-FFF2-40B4-BE49-F238E27FC236}">
                    <a16:creationId xmlns:a16="http://schemas.microsoft.com/office/drawing/2014/main" id="{DBE3B947-9268-25A2-B58C-A61831796DAF}"/>
                  </a:ext>
                </a:extLst>
              </p:cNvPr>
              <p:cNvSpPr>
                <a:spLocks noChangeArrowheads="1"/>
              </p:cNvSpPr>
              <p:nvPr/>
            </p:nvSpPr>
            <p:spPr bwMode="auto">
              <a:xfrm>
                <a:off x="5900" y="1939"/>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0" name="Rectangle 301">
                <a:extLst>
                  <a:ext uri="{FF2B5EF4-FFF2-40B4-BE49-F238E27FC236}">
                    <a16:creationId xmlns:a16="http://schemas.microsoft.com/office/drawing/2014/main" id="{D95BB39A-C6C4-2EFA-0EF6-FC7D575F03DF}"/>
                  </a:ext>
                </a:extLst>
              </p:cNvPr>
              <p:cNvSpPr>
                <a:spLocks noChangeArrowheads="1"/>
              </p:cNvSpPr>
              <p:nvPr/>
            </p:nvSpPr>
            <p:spPr bwMode="auto">
              <a:xfrm>
                <a:off x="5952" y="1939"/>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1" name="Rectangle 302">
                <a:extLst>
                  <a:ext uri="{FF2B5EF4-FFF2-40B4-BE49-F238E27FC236}">
                    <a16:creationId xmlns:a16="http://schemas.microsoft.com/office/drawing/2014/main" id="{9258E3D6-BD07-67CD-3800-70F257E1CC57}"/>
                  </a:ext>
                </a:extLst>
              </p:cNvPr>
              <p:cNvSpPr>
                <a:spLocks noChangeArrowheads="1"/>
              </p:cNvSpPr>
              <p:nvPr/>
            </p:nvSpPr>
            <p:spPr bwMode="auto">
              <a:xfrm>
                <a:off x="6009" y="1939"/>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2" name="Rectangle 303">
                <a:extLst>
                  <a:ext uri="{FF2B5EF4-FFF2-40B4-BE49-F238E27FC236}">
                    <a16:creationId xmlns:a16="http://schemas.microsoft.com/office/drawing/2014/main" id="{6DBBC358-A3A3-80A0-57AB-21F220DCA9D9}"/>
                  </a:ext>
                </a:extLst>
              </p:cNvPr>
              <p:cNvSpPr>
                <a:spLocks noChangeArrowheads="1"/>
              </p:cNvSpPr>
              <p:nvPr/>
            </p:nvSpPr>
            <p:spPr bwMode="auto">
              <a:xfrm>
                <a:off x="6053" y="1939"/>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3" name="Rectangle 304">
                <a:extLst>
                  <a:ext uri="{FF2B5EF4-FFF2-40B4-BE49-F238E27FC236}">
                    <a16:creationId xmlns:a16="http://schemas.microsoft.com/office/drawing/2014/main" id="{4209C740-0D42-597F-33D8-07CA629F7F24}"/>
                  </a:ext>
                </a:extLst>
              </p:cNvPr>
              <p:cNvSpPr>
                <a:spLocks noChangeArrowheads="1"/>
              </p:cNvSpPr>
              <p:nvPr/>
            </p:nvSpPr>
            <p:spPr bwMode="auto">
              <a:xfrm>
                <a:off x="4109" y="2163"/>
                <a:ext cx="6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4" name="Rectangle 305">
                <a:extLst>
                  <a:ext uri="{FF2B5EF4-FFF2-40B4-BE49-F238E27FC236}">
                    <a16:creationId xmlns:a16="http://schemas.microsoft.com/office/drawing/2014/main" id="{34D3EB15-B17F-7C1E-6241-F2CCBD861543}"/>
                  </a:ext>
                </a:extLst>
              </p:cNvPr>
              <p:cNvSpPr>
                <a:spLocks noChangeArrowheads="1"/>
              </p:cNvSpPr>
              <p:nvPr/>
            </p:nvSpPr>
            <p:spPr bwMode="auto">
              <a:xfrm>
                <a:off x="4170" y="2163"/>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5" name="Rectangle 306">
                <a:extLst>
                  <a:ext uri="{FF2B5EF4-FFF2-40B4-BE49-F238E27FC236}">
                    <a16:creationId xmlns:a16="http://schemas.microsoft.com/office/drawing/2014/main" id="{B3CC83F9-C070-8E16-3C4B-DC843D4DB5CF}"/>
                  </a:ext>
                </a:extLst>
              </p:cNvPr>
              <p:cNvSpPr>
                <a:spLocks noChangeArrowheads="1"/>
              </p:cNvSpPr>
              <p:nvPr/>
            </p:nvSpPr>
            <p:spPr bwMode="auto">
              <a:xfrm>
                <a:off x="4214" y="2163"/>
                <a:ext cx="7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6" name="Rectangle 307">
                <a:extLst>
                  <a:ext uri="{FF2B5EF4-FFF2-40B4-BE49-F238E27FC236}">
                    <a16:creationId xmlns:a16="http://schemas.microsoft.com/office/drawing/2014/main" id="{BDB6CCE8-CE46-DABA-2C7E-C83996F21E7F}"/>
                  </a:ext>
                </a:extLst>
              </p:cNvPr>
              <p:cNvSpPr>
                <a:spLocks noChangeArrowheads="1"/>
              </p:cNvSpPr>
              <p:nvPr/>
            </p:nvSpPr>
            <p:spPr bwMode="auto">
              <a:xfrm>
                <a:off x="4281" y="2163"/>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7" name="Rectangle 308">
                <a:extLst>
                  <a:ext uri="{FF2B5EF4-FFF2-40B4-BE49-F238E27FC236}">
                    <a16:creationId xmlns:a16="http://schemas.microsoft.com/office/drawing/2014/main" id="{7E36D475-40B8-2017-25CA-7A8BB733B2A2}"/>
                  </a:ext>
                </a:extLst>
              </p:cNvPr>
              <p:cNvSpPr>
                <a:spLocks noChangeArrowheads="1"/>
              </p:cNvSpPr>
              <p:nvPr/>
            </p:nvSpPr>
            <p:spPr bwMode="auto">
              <a:xfrm>
                <a:off x="4324" y="2163"/>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8" name="Rectangle 309">
                <a:extLst>
                  <a:ext uri="{FF2B5EF4-FFF2-40B4-BE49-F238E27FC236}">
                    <a16:creationId xmlns:a16="http://schemas.microsoft.com/office/drawing/2014/main" id="{1BB47E2B-24CE-FB49-CEC0-E872C922CB66}"/>
                  </a:ext>
                </a:extLst>
              </p:cNvPr>
              <p:cNvSpPr>
                <a:spLocks noChangeArrowheads="1"/>
              </p:cNvSpPr>
              <p:nvPr/>
            </p:nvSpPr>
            <p:spPr bwMode="auto">
              <a:xfrm>
                <a:off x="4369" y="2163"/>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9" name="Rectangle 310">
                <a:extLst>
                  <a:ext uri="{FF2B5EF4-FFF2-40B4-BE49-F238E27FC236}">
                    <a16:creationId xmlns:a16="http://schemas.microsoft.com/office/drawing/2014/main" id="{9A15CAC6-BB04-8B9F-BE3E-626B95A68627}"/>
                  </a:ext>
                </a:extLst>
              </p:cNvPr>
              <p:cNvSpPr>
                <a:spLocks noChangeArrowheads="1"/>
              </p:cNvSpPr>
              <p:nvPr/>
            </p:nvSpPr>
            <p:spPr bwMode="auto">
              <a:xfrm>
                <a:off x="4413" y="2163"/>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0" name="Rectangle 311">
                <a:extLst>
                  <a:ext uri="{FF2B5EF4-FFF2-40B4-BE49-F238E27FC236}">
                    <a16:creationId xmlns:a16="http://schemas.microsoft.com/office/drawing/2014/main" id="{3B1F2FAD-AF0C-0B95-1282-6C248B2F08B2}"/>
                  </a:ext>
                </a:extLst>
              </p:cNvPr>
              <p:cNvSpPr>
                <a:spLocks noChangeArrowheads="1"/>
              </p:cNvSpPr>
              <p:nvPr/>
            </p:nvSpPr>
            <p:spPr bwMode="auto">
              <a:xfrm>
                <a:off x="4440" y="216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1" name="Rectangle 312">
                <a:extLst>
                  <a:ext uri="{FF2B5EF4-FFF2-40B4-BE49-F238E27FC236}">
                    <a16:creationId xmlns:a16="http://schemas.microsoft.com/office/drawing/2014/main" id="{45AE16C7-3D12-7012-5521-718AD2799602}"/>
                  </a:ext>
                </a:extLst>
              </p:cNvPr>
              <p:cNvSpPr>
                <a:spLocks noChangeArrowheads="1"/>
              </p:cNvSpPr>
              <p:nvPr/>
            </p:nvSpPr>
            <p:spPr bwMode="auto">
              <a:xfrm>
                <a:off x="4457" y="2163"/>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2" name="Rectangle 313">
                <a:extLst>
                  <a:ext uri="{FF2B5EF4-FFF2-40B4-BE49-F238E27FC236}">
                    <a16:creationId xmlns:a16="http://schemas.microsoft.com/office/drawing/2014/main" id="{A41541E8-9ECB-F82B-781F-1500763F5091}"/>
                  </a:ext>
                </a:extLst>
              </p:cNvPr>
              <p:cNvSpPr>
                <a:spLocks noChangeArrowheads="1"/>
              </p:cNvSpPr>
              <p:nvPr/>
            </p:nvSpPr>
            <p:spPr bwMode="auto">
              <a:xfrm>
                <a:off x="4501" y="2163"/>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3" name="Rectangle 314">
                <a:extLst>
                  <a:ext uri="{FF2B5EF4-FFF2-40B4-BE49-F238E27FC236}">
                    <a16:creationId xmlns:a16="http://schemas.microsoft.com/office/drawing/2014/main" id="{FD20C0DA-C7EC-A0BB-CA70-F459DDDAD71E}"/>
                  </a:ext>
                </a:extLst>
              </p:cNvPr>
              <p:cNvSpPr>
                <a:spLocks noChangeArrowheads="1"/>
              </p:cNvSpPr>
              <p:nvPr/>
            </p:nvSpPr>
            <p:spPr bwMode="auto">
              <a:xfrm>
                <a:off x="4545" y="2163"/>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4" name="Rectangle 315">
                <a:extLst>
                  <a:ext uri="{FF2B5EF4-FFF2-40B4-BE49-F238E27FC236}">
                    <a16:creationId xmlns:a16="http://schemas.microsoft.com/office/drawing/2014/main" id="{416939D2-055B-5EF7-774E-A0140E7831D1}"/>
                  </a:ext>
                </a:extLst>
              </p:cNvPr>
              <p:cNvSpPr>
                <a:spLocks noChangeArrowheads="1"/>
              </p:cNvSpPr>
              <p:nvPr/>
            </p:nvSpPr>
            <p:spPr bwMode="auto">
              <a:xfrm>
                <a:off x="4589" y="2163"/>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5" name="Rectangle 316">
                <a:extLst>
                  <a:ext uri="{FF2B5EF4-FFF2-40B4-BE49-F238E27FC236}">
                    <a16:creationId xmlns:a16="http://schemas.microsoft.com/office/drawing/2014/main" id="{4920633A-EE3C-2082-5E64-30E3E10D9131}"/>
                  </a:ext>
                </a:extLst>
              </p:cNvPr>
              <p:cNvSpPr>
                <a:spLocks noChangeArrowheads="1"/>
              </p:cNvSpPr>
              <p:nvPr/>
            </p:nvSpPr>
            <p:spPr bwMode="auto">
              <a:xfrm>
                <a:off x="4635" y="2163"/>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6" name="Rectangle 317">
                <a:extLst>
                  <a:ext uri="{FF2B5EF4-FFF2-40B4-BE49-F238E27FC236}">
                    <a16:creationId xmlns:a16="http://schemas.microsoft.com/office/drawing/2014/main" id="{D3F66C3D-7D93-43D4-307E-85C623E5F9FA}"/>
                  </a:ext>
                </a:extLst>
              </p:cNvPr>
              <p:cNvSpPr>
                <a:spLocks noChangeArrowheads="1"/>
              </p:cNvSpPr>
              <p:nvPr/>
            </p:nvSpPr>
            <p:spPr bwMode="auto">
              <a:xfrm>
                <a:off x="4679" y="2163"/>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7" name="Rectangle 318">
                <a:extLst>
                  <a:ext uri="{FF2B5EF4-FFF2-40B4-BE49-F238E27FC236}">
                    <a16:creationId xmlns:a16="http://schemas.microsoft.com/office/drawing/2014/main" id="{44E67F60-45F4-1DCB-27C7-43B0EC2EFBF6}"/>
                  </a:ext>
                </a:extLst>
              </p:cNvPr>
              <p:cNvSpPr>
                <a:spLocks noChangeArrowheads="1"/>
              </p:cNvSpPr>
              <p:nvPr/>
            </p:nvSpPr>
            <p:spPr bwMode="auto">
              <a:xfrm>
                <a:off x="4701" y="216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8" name="Rectangle 319">
                <a:extLst>
                  <a:ext uri="{FF2B5EF4-FFF2-40B4-BE49-F238E27FC236}">
                    <a16:creationId xmlns:a16="http://schemas.microsoft.com/office/drawing/2014/main" id="{D15FB957-8F64-76CE-AC2E-FB32977C0111}"/>
                  </a:ext>
                </a:extLst>
              </p:cNvPr>
              <p:cNvSpPr>
                <a:spLocks noChangeArrowheads="1"/>
              </p:cNvSpPr>
              <p:nvPr/>
            </p:nvSpPr>
            <p:spPr bwMode="auto">
              <a:xfrm>
                <a:off x="4722" y="2163"/>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9" name="Rectangle 320">
                <a:extLst>
                  <a:ext uri="{FF2B5EF4-FFF2-40B4-BE49-F238E27FC236}">
                    <a16:creationId xmlns:a16="http://schemas.microsoft.com/office/drawing/2014/main" id="{E64CDDD1-F1C0-87EB-A763-578B64A6E233}"/>
                  </a:ext>
                </a:extLst>
              </p:cNvPr>
              <p:cNvSpPr>
                <a:spLocks noChangeArrowheads="1"/>
              </p:cNvSpPr>
              <p:nvPr/>
            </p:nvSpPr>
            <p:spPr bwMode="auto">
              <a:xfrm>
                <a:off x="4767" y="216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0" name="Rectangle 321">
                <a:extLst>
                  <a:ext uri="{FF2B5EF4-FFF2-40B4-BE49-F238E27FC236}">
                    <a16:creationId xmlns:a16="http://schemas.microsoft.com/office/drawing/2014/main" id="{3192F4BD-382F-806F-BC96-7CE0E241A42C}"/>
                  </a:ext>
                </a:extLst>
              </p:cNvPr>
              <p:cNvSpPr>
                <a:spLocks noChangeArrowheads="1"/>
              </p:cNvSpPr>
              <p:nvPr/>
            </p:nvSpPr>
            <p:spPr bwMode="auto">
              <a:xfrm>
                <a:off x="4784" y="2163"/>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1" name="Rectangle 322">
                <a:extLst>
                  <a:ext uri="{FF2B5EF4-FFF2-40B4-BE49-F238E27FC236}">
                    <a16:creationId xmlns:a16="http://schemas.microsoft.com/office/drawing/2014/main" id="{4A6459F1-6FEF-5AA1-8DB2-5C5FEA3DB1BA}"/>
                  </a:ext>
                </a:extLst>
              </p:cNvPr>
              <p:cNvSpPr>
                <a:spLocks noChangeArrowheads="1"/>
              </p:cNvSpPr>
              <p:nvPr/>
            </p:nvSpPr>
            <p:spPr bwMode="auto">
              <a:xfrm>
                <a:off x="4806" y="216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2" name="Rectangle 323">
                <a:extLst>
                  <a:ext uri="{FF2B5EF4-FFF2-40B4-BE49-F238E27FC236}">
                    <a16:creationId xmlns:a16="http://schemas.microsoft.com/office/drawing/2014/main" id="{FFC30ECC-E88D-E914-2F01-C1E8FAEC1404}"/>
                  </a:ext>
                </a:extLst>
              </p:cNvPr>
              <p:cNvSpPr>
                <a:spLocks noChangeArrowheads="1"/>
              </p:cNvSpPr>
              <p:nvPr/>
            </p:nvSpPr>
            <p:spPr bwMode="auto">
              <a:xfrm>
                <a:off x="4828" y="2163"/>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3" name="Rectangle 324">
                <a:extLst>
                  <a:ext uri="{FF2B5EF4-FFF2-40B4-BE49-F238E27FC236}">
                    <a16:creationId xmlns:a16="http://schemas.microsoft.com/office/drawing/2014/main" id="{E748525C-6C16-424A-6140-8C598AFFE2FC}"/>
                  </a:ext>
                </a:extLst>
              </p:cNvPr>
              <p:cNvSpPr>
                <a:spLocks noChangeArrowheads="1"/>
              </p:cNvSpPr>
              <p:nvPr/>
            </p:nvSpPr>
            <p:spPr bwMode="auto">
              <a:xfrm>
                <a:off x="4881" y="2163"/>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4" name="Rectangle 325">
                <a:extLst>
                  <a:ext uri="{FF2B5EF4-FFF2-40B4-BE49-F238E27FC236}">
                    <a16:creationId xmlns:a16="http://schemas.microsoft.com/office/drawing/2014/main" id="{4A21137E-D72C-6A9D-D4FF-467800206C3E}"/>
                  </a:ext>
                </a:extLst>
              </p:cNvPr>
              <p:cNvSpPr>
                <a:spLocks noChangeArrowheads="1"/>
              </p:cNvSpPr>
              <p:nvPr/>
            </p:nvSpPr>
            <p:spPr bwMode="auto">
              <a:xfrm>
                <a:off x="4937" y="2163"/>
                <a:ext cx="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5" name="Rectangle 326">
                <a:extLst>
                  <a:ext uri="{FF2B5EF4-FFF2-40B4-BE49-F238E27FC236}">
                    <a16:creationId xmlns:a16="http://schemas.microsoft.com/office/drawing/2014/main" id="{45B18695-70E7-D096-1D1F-B2D2168042D9}"/>
                  </a:ext>
                </a:extLst>
              </p:cNvPr>
              <p:cNvSpPr>
                <a:spLocks noChangeArrowheads="1"/>
              </p:cNvSpPr>
              <p:nvPr/>
            </p:nvSpPr>
            <p:spPr bwMode="auto">
              <a:xfrm>
                <a:off x="4995" y="216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6" name="Rectangle 327">
                <a:extLst>
                  <a:ext uri="{FF2B5EF4-FFF2-40B4-BE49-F238E27FC236}">
                    <a16:creationId xmlns:a16="http://schemas.microsoft.com/office/drawing/2014/main" id="{7D1E7E47-1520-B4B5-476D-4DE38BE7E4A1}"/>
                  </a:ext>
                </a:extLst>
              </p:cNvPr>
              <p:cNvSpPr>
                <a:spLocks noChangeArrowheads="1"/>
              </p:cNvSpPr>
              <p:nvPr/>
            </p:nvSpPr>
            <p:spPr bwMode="auto">
              <a:xfrm>
                <a:off x="5017" y="216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7" name="Rectangle 328">
                <a:extLst>
                  <a:ext uri="{FF2B5EF4-FFF2-40B4-BE49-F238E27FC236}">
                    <a16:creationId xmlns:a16="http://schemas.microsoft.com/office/drawing/2014/main" id="{A3D76773-21EE-402E-C138-2AFFB34F1EB6}"/>
                  </a:ext>
                </a:extLst>
              </p:cNvPr>
              <p:cNvSpPr>
                <a:spLocks noChangeArrowheads="1"/>
              </p:cNvSpPr>
              <p:nvPr/>
            </p:nvSpPr>
            <p:spPr bwMode="auto">
              <a:xfrm>
                <a:off x="5060" y="216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8" name="Rectangle 329">
                <a:extLst>
                  <a:ext uri="{FF2B5EF4-FFF2-40B4-BE49-F238E27FC236}">
                    <a16:creationId xmlns:a16="http://schemas.microsoft.com/office/drawing/2014/main" id="{7980E431-6178-7C35-B352-1E8A54D8C5C0}"/>
                  </a:ext>
                </a:extLst>
              </p:cNvPr>
              <p:cNvSpPr>
                <a:spLocks noChangeArrowheads="1"/>
              </p:cNvSpPr>
              <p:nvPr/>
            </p:nvSpPr>
            <p:spPr bwMode="auto">
              <a:xfrm>
                <a:off x="5104" y="216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9" name="Rectangle 330">
                <a:extLst>
                  <a:ext uri="{FF2B5EF4-FFF2-40B4-BE49-F238E27FC236}">
                    <a16:creationId xmlns:a16="http://schemas.microsoft.com/office/drawing/2014/main" id="{F8BBE472-D714-7B12-9202-9DC57212719E}"/>
                  </a:ext>
                </a:extLst>
              </p:cNvPr>
              <p:cNvSpPr>
                <a:spLocks noChangeArrowheads="1"/>
              </p:cNvSpPr>
              <p:nvPr/>
            </p:nvSpPr>
            <p:spPr bwMode="auto">
              <a:xfrm>
                <a:off x="5149" y="216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0" name="Rectangle 331">
                <a:extLst>
                  <a:ext uri="{FF2B5EF4-FFF2-40B4-BE49-F238E27FC236}">
                    <a16:creationId xmlns:a16="http://schemas.microsoft.com/office/drawing/2014/main" id="{9A31CA61-AB4F-AE5B-999B-5886CBF6FEE7}"/>
                  </a:ext>
                </a:extLst>
              </p:cNvPr>
              <p:cNvSpPr>
                <a:spLocks noChangeArrowheads="1"/>
              </p:cNvSpPr>
              <p:nvPr/>
            </p:nvSpPr>
            <p:spPr bwMode="auto">
              <a:xfrm>
                <a:off x="5439" y="216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1" name="Rectangle 332">
                <a:extLst>
                  <a:ext uri="{FF2B5EF4-FFF2-40B4-BE49-F238E27FC236}">
                    <a16:creationId xmlns:a16="http://schemas.microsoft.com/office/drawing/2014/main" id="{67A0446D-85D9-074C-E6C3-2F7AF2766CDF}"/>
                  </a:ext>
                </a:extLst>
              </p:cNvPr>
              <p:cNvSpPr>
                <a:spLocks noChangeArrowheads="1"/>
              </p:cNvSpPr>
              <p:nvPr/>
            </p:nvSpPr>
            <p:spPr bwMode="auto">
              <a:xfrm>
                <a:off x="5482" y="2163"/>
                <a:ext cx="2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2" name="Rectangle 333">
                <a:extLst>
                  <a:ext uri="{FF2B5EF4-FFF2-40B4-BE49-F238E27FC236}">
                    <a16:creationId xmlns:a16="http://schemas.microsoft.com/office/drawing/2014/main" id="{6F98D50A-A50E-3FCA-1602-B565E16C6DBF}"/>
                  </a:ext>
                </a:extLst>
              </p:cNvPr>
              <p:cNvSpPr>
                <a:spLocks noChangeArrowheads="1"/>
              </p:cNvSpPr>
              <p:nvPr/>
            </p:nvSpPr>
            <p:spPr bwMode="auto">
              <a:xfrm>
                <a:off x="5505" y="216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3" name="Rectangle 334">
                <a:extLst>
                  <a:ext uri="{FF2B5EF4-FFF2-40B4-BE49-F238E27FC236}">
                    <a16:creationId xmlns:a16="http://schemas.microsoft.com/office/drawing/2014/main" id="{08E3E272-19BD-AD34-150E-073F1AFAED67}"/>
                  </a:ext>
                </a:extLst>
              </p:cNvPr>
              <p:cNvSpPr>
                <a:spLocks noChangeArrowheads="1"/>
              </p:cNvSpPr>
              <p:nvPr/>
            </p:nvSpPr>
            <p:spPr bwMode="auto">
              <a:xfrm>
                <a:off x="5549" y="216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4" name="Rectangle 335">
                <a:extLst>
                  <a:ext uri="{FF2B5EF4-FFF2-40B4-BE49-F238E27FC236}">
                    <a16:creationId xmlns:a16="http://schemas.microsoft.com/office/drawing/2014/main" id="{324BD352-237A-4B30-999B-878F1FCA9196}"/>
                  </a:ext>
                </a:extLst>
              </p:cNvPr>
              <p:cNvSpPr>
                <a:spLocks noChangeArrowheads="1"/>
              </p:cNvSpPr>
              <p:nvPr/>
            </p:nvSpPr>
            <p:spPr bwMode="auto">
              <a:xfrm>
                <a:off x="5593" y="216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5" name="Rectangle 336">
                <a:extLst>
                  <a:ext uri="{FF2B5EF4-FFF2-40B4-BE49-F238E27FC236}">
                    <a16:creationId xmlns:a16="http://schemas.microsoft.com/office/drawing/2014/main" id="{C472CD78-ED6A-AB84-645F-0D7426107CF2}"/>
                  </a:ext>
                </a:extLst>
              </p:cNvPr>
              <p:cNvSpPr>
                <a:spLocks noChangeArrowheads="1"/>
              </p:cNvSpPr>
              <p:nvPr/>
            </p:nvSpPr>
            <p:spPr bwMode="auto">
              <a:xfrm>
                <a:off x="5847" y="2163"/>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6" name="Rectangle 337">
                <a:extLst>
                  <a:ext uri="{FF2B5EF4-FFF2-40B4-BE49-F238E27FC236}">
                    <a16:creationId xmlns:a16="http://schemas.microsoft.com/office/drawing/2014/main" id="{59F92651-E491-29EC-18C1-76165173E9CC}"/>
                  </a:ext>
                </a:extLst>
              </p:cNvPr>
              <p:cNvSpPr>
                <a:spLocks noChangeArrowheads="1"/>
              </p:cNvSpPr>
              <p:nvPr/>
            </p:nvSpPr>
            <p:spPr bwMode="auto">
              <a:xfrm>
                <a:off x="5900" y="2163"/>
                <a:ext cx="6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7" name="Rectangle 338">
                <a:extLst>
                  <a:ext uri="{FF2B5EF4-FFF2-40B4-BE49-F238E27FC236}">
                    <a16:creationId xmlns:a16="http://schemas.microsoft.com/office/drawing/2014/main" id="{74D7C0CC-567B-0E80-1A1D-7735B3B75A3D}"/>
                  </a:ext>
                </a:extLst>
              </p:cNvPr>
              <p:cNvSpPr>
                <a:spLocks noChangeArrowheads="1"/>
              </p:cNvSpPr>
              <p:nvPr/>
            </p:nvSpPr>
            <p:spPr bwMode="auto">
              <a:xfrm>
                <a:off x="5957" y="2163"/>
                <a:ext cx="5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8" name="Rectangle 339">
                <a:extLst>
                  <a:ext uri="{FF2B5EF4-FFF2-40B4-BE49-F238E27FC236}">
                    <a16:creationId xmlns:a16="http://schemas.microsoft.com/office/drawing/2014/main" id="{69720088-0635-E61A-E6AE-21636980E8EA}"/>
                  </a:ext>
                </a:extLst>
              </p:cNvPr>
              <p:cNvSpPr>
                <a:spLocks noChangeArrowheads="1"/>
              </p:cNvSpPr>
              <p:nvPr/>
            </p:nvSpPr>
            <p:spPr bwMode="auto">
              <a:xfrm>
                <a:off x="6009" y="2163"/>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9" name="Rectangle 340">
                <a:extLst>
                  <a:ext uri="{FF2B5EF4-FFF2-40B4-BE49-F238E27FC236}">
                    <a16:creationId xmlns:a16="http://schemas.microsoft.com/office/drawing/2014/main" id="{8A1DD887-02A6-5235-CEBB-CB6E275E116C}"/>
                  </a:ext>
                </a:extLst>
              </p:cNvPr>
              <p:cNvSpPr>
                <a:spLocks noChangeArrowheads="1"/>
              </p:cNvSpPr>
              <p:nvPr/>
            </p:nvSpPr>
            <p:spPr bwMode="auto">
              <a:xfrm>
                <a:off x="6062" y="2163"/>
                <a:ext cx="6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0" name="Rectangle 341">
                <a:extLst>
                  <a:ext uri="{FF2B5EF4-FFF2-40B4-BE49-F238E27FC236}">
                    <a16:creationId xmlns:a16="http://schemas.microsoft.com/office/drawing/2014/main" id="{26185307-E949-FDE9-5746-A113D871CAAA}"/>
                  </a:ext>
                </a:extLst>
              </p:cNvPr>
              <p:cNvSpPr>
                <a:spLocks noChangeArrowheads="1"/>
              </p:cNvSpPr>
              <p:nvPr/>
            </p:nvSpPr>
            <p:spPr bwMode="auto">
              <a:xfrm>
                <a:off x="6118" y="2163"/>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1" name="Rectangle 342">
                <a:extLst>
                  <a:ext uri="{FF2B5EF4-FFF2-40B4-BE49-F238E27FC236}">
                    <a16:creationId xmlns:a16="http://schemas.microsoft.com/office/drawing/2014/main" id="{8EE0BA33-D791-85D8-BC1D-EFEE5CD54448}"/>
                  </a:ext>
                </a:extLst>
              </p:cNvPr>
              <p:cNvSpPr>
                <a:spLocks noChangeArrowheads="1"/>
              </p:cNvSpPr>
              <p:nvPr/>
            </p:nvSpPr>
            <p:spPr bwMode="auto">
              <a:xfrm>
                <a:off x="6175" y="2163"/>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2" name="Rectangle 343">
                <a:extLst>
                  <a:ext uri="{FF2B5EF4-FFF2-40B4-BE49-F238E27FC236}">
                    <a16:creationId xmlns:a16="http://schemas.microsoft.com/office/drawing/2014/main" id="{7AC87505-3C70-655D-A29A-E97B8FB3FFA7}"/>
                  </a:ext>
                </a:extLst>
              </p:cNvPr>
              <p:cNvSpPr>
                <a:spLocks noChangeArrowheads="1"/>
              </p:cNvSpPr>
              <p:nvPr/>
            </p:nvSpPr>
            <p:spPr bwMode="auto">
              <a:xfrm>
                <a:off x="6227" y="2163"/>
                <a:ext cx="6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3" name="Rectangle 344">
                <a:extLst>
                  <a:ext uri="{FF2B5EF4-FFF2-40B4-BE49-F238E27FC236}">
                    <a16:creationId xmlns:a16="http://schemas.microsoft.com/office/drawing/2014/main" id="{4891A0FA-2B0A-0EFC-F27A-27BB8A593C59}"/>
                  </a:ext>
                </a:extLst>
              </p:cNvPr>
              <p:cNvSpPr>
                <a:spLocks noChangeArrowheads="1"/>
              </p:cNvSpPr>
              <p:nvPr/>
            </p:nvSpPr>
            <p:spPr bwMode="auto">
              <a:xfrm>
                <a:off x="4109" y="2387"/>
                <a:ext cx="4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4" name="Rectangle 345">
                <a:extLst>
                  <a:ext uri="{FF2B5EF4-FFF2-40B4-BE49-F238E27FC236}">
                    <a16:creationId xmlns:a16="http://schemas.microsoft.com/office/drawing/2014/main" id="{E6669FE9-C7D8-4D5B-3528-1CE39C899892}"/>
                  </a:ext>
                </a:extLst>
              </p:cNvPr>
              <p:cNvSpPr>
                <a:spLocks noChangeArrowheads="1"/>
              </p:cNvSpPr>
              <p:nvPr/>
            </p:nvSpPr>
            <p:spPr bwMode="auto">
              <a:xfrm>
                <a:off x="4161" y="2387"/>
                <a:ext cx="4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5" name="Rectangle 346">
                <a:extLst>
                  <a:ext uri="{FF2B5EF4-FFF2-40B4-BE49-F238E27FC236}">
                    <a16:creationId xmlns:a16="http://schemas.microsoft.com/office/drawing/2014/main" id="{7366062D-30FD-D66C-4473-F32991E1B7E3}"/>
                  </a:ext>
                </a:extLst>
              </p:cNvPr>
              <p:cNvSpPr>
                <a:spLocks noChangeArrowheads="1"/>
              </p:cNvSpPr>
              <p:nvPr/>
            </p:nvSpPr>
            <p:spPr bwMode="auto">
              <a:xfrm>
                <a:off x="4200" y="2387"/>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6" name="Rectangle 347">
                <a:extLst>
                  <a:ext uri="{FF2B5EF4-FFF2-40B4-BE49-F238E27FC236}">
                    <a16:creationId xmlns:a16="http://schemas.microsoft.com/office/drawing/2014/main" id="{4AAB14C6-8252-3E39-B326-81E04F80D4BF}"/>
                  </a:ext>
                </a:extLst>
              </p:cNvPr>
              <p:cNvSpPr>
                <a:spLocks noChangeArrowheads="1"/>
              </p:cNvSpPr>
              <p:nvPr/>
            </p:nvSpPr>
            <p:spPr bwMode="auto">
              <a:xfrm>
                <a:off x="4244" y="2387"/>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7" name="Rectangle 348">
                <a:extLst>
                  <a:ext uri="{FF2B5EF4-FFF2-40B4-BE49-F238E27FC236}">
                    <a16:creationId xmlns:a16="http://schemas.microsoft.com/office/drawing/2014/main" id="{FCA32BA4-57CF-B5A7-C045-9F24233409F9}"/>
                  </a:ext>
                </a:extLst>
              </p:cNvPr>
              <p:cNvSpPr>
                <a:spLocks noChangeArrowheads="1"/>
              </p:cNvSpPr>
              <p:nvPr/>
            </p:nvSpPr>
            <p:spPr bwMode="auto">
              <a:xfrm>
                <a:off x="4289" y="2387"/>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8" name="Rectangle 349">
                <a:extLst>
                  <a:ext uri="{FF2B5EF4-FFF2-40B4-BE49-F238E27FC236}">
                    <a16:creationId xmlns:a16="http://schemas.microsoft.com/office/drawing/2014/main" id="{1076CE6D-8FFF-50FB-F8E5-52ED06892AB2}"/>
                  </a:ext>
                </a:extLst>
              </p:cNvPr>
              <p:cNvSpPr>
                <a:spLocks noChangeArrowheads="1"/>
              </p:cNvSpPr>
              <p:nvPr/>
            </p:nvSpPr>
            <p:spPr bwMode="auto">
              <a:xfrm>
                <a:off x="4311" y="2387"/>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9" name="Rectangle 350">
                <a:extLst>
                  <a:ext uri="{FF2B5EF4-FFF2-40B4-BE49-F238E27FC236}">
                    <a16:creationId xmlns:a16="http://schemas.microsoft.com/office/drawing/2014/main" id="{6E764D5D-45F5-EB04-EDF5-2B84838321F0}"/>
                  </a:ext>
                </a:extLst>
              </p:cNvPr>
              <p:cNvSpPr>
                <a:spLocks noChangeArrowheads="1"/>
              </p:cNvSpPr>
              <p:nvPr/>
            </p:nvSpPr>
            <p:spPr bwMode="auto">
              <a:xfrm>
                <a:off x="4332" y="2387"/>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0" name="Rectangle 351">
                <a:extLst>
                  <a:ext uri="{FF2B5EF4-FFF2-40B4-BE49-F238E27FC236}">
                    <a16:creationId xmlns:a16="http://schemas.microsoft.com/office/drawing/2014/main" id="{09B5C810-5857-2DB1-75EF-FB0C18A0DF5C}"/>
                  </a:ext>
                </a:extLst>
              </p:cNvPr>
              <p:cNvSpPr>
                <a:spLocks noChangeArrowheads="1"/>
              </p:cNvSpPr>
              <p:nvPr/>
            </p:nvSpPr>
            <p:spPr bwMode="auto">
              <a:xfrm>
                <a:off x="4350" y="2387"/>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1" name="Rectangle 352">
                <a:extLst>
                  <a:ext uri="{FF2B5EF4-FFF2-40B4-BE49-F238E27FC236}">
                    <a16:creationId xmlns:a16="http://schemas.microsoft.com/office/drawing/2014/main" id="{5AFE5036-B683-CCAF-051E-DBC33306840E}"/>
                  </a:ext>
                </a:extLst>
              </p:cNvPr>
              <p:cNvSpPr>
                <a:spLocks noChangeArrowheads="1"/>
              </p:cNvSpPr>
              <p:nvPr/>
            </p:nvSpPr>
            <p:spPr bwMode="auto">
              <a:xfrm>
                <a:off x="4394" y="2387"/>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2" name="Rectangle 353">
                <a:extLst>
                  <a:ext uri="{FF2B5EF4-FFF2-40B4-BE49-F238E27FC236}">
                    <a16:creationId xmlns:a16="http://schemas.microsoft.com/office/drawing/2014/main" id="{16C33C99-BAF2-5EDF-5558-9801995AF3F1}"/>
                  </a:ext>
                </a:extLst>
              </p:cNvPr>
              <p:cNvSpPr>
                <a:spLocks noChangeArrowheads="1"/>
              </p:cNvSpPr>
              <p:nvPr/>
            </p:nvSpPr>
            <p:spPr bwMode="auto">
              <a:xfrm>
                <a:off x="4434" y="2387"/>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3" name="Rectangle 354">
                <a:extLst>
                  <a:ext uri="{FF2B5EF4-FFF2-40B4-BE49-F238E27FC236}">
                    <a16:creationId xmlns:a16="http://schemas.microsoft.com/office/drawing/2014/main" id="{2B3589D6-0FBD-60A9-C952-1B3FFCE846E0}"/>
                  </a:ext>
                </a:extLst>
              </p:cNvPr>
              <p:cNvSpPr>
                <a:spLocks noChangeArrowheads="1"/>
              </p:cNvSpPr>
              <p:nvPr/>
            </p:nvSpPr>
            <p:spPr bwMode="auto">
              <a:xfrm>
                <a:off x="4478" y="2387"/>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4" name="Rectangle 355">
                <a:extLst>
                  <a:ext uri="{FF2B5EF4-FFF2-40B4-BE49-F238E27FC236}">
                    <a16:creationId xmlns:a16="http://schemas.microsoft.com/office/drawing/2014/main" id="{26EB4FBB-BF78-D92B-114C-14489EA34F7A}"/>
                  </a:ext>
                </a:extLst>
              </p:cNvPr>
              <p:cNvSpPr>
                <a:spLocks noChangeArrowheads="1"/>
              </p:cNvSpPr>
              <p:nvPr/>
            </p:nvSpPr>
            <p:spPr bwMode="auto">
              <a:xfrm>
                <a:off x="4500" y="2387"/>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5" name="Rectangle 356">
                <a:extLst>
                  <a:ext uri="{FF2B5EF4-FFF2-40B4-BE49-F238E27FC236}">
                    <a16:creationId xmlns:a16="http://schemas.microsoft.com/office/drawing/2014/main" id="{8CCD8AA7-381B-AF99-1367-D2D5E21BAB72}"/>
                  </a:ext>
                </a:extLst>
              </p:cNvPr>
              <p:cNvSpPr>
                <a:spLocks noChangeArrowheads="1"/>
              </p:cNvSpPr>
              <p:nvPr/>
            </p:nvSpPr>
            <p:spPr bwMode="auto">
              <a:xfrm>
                <a:off x="4521" y="2387"/>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6" name="Rectangle 357">
                <a:extLst>
                  <a:ext uri="{FF2B5EF4-FFF2-40B4-BE49-F238E27FC236}">
                    <a16:creationId xmlns:a16="http://schemas.microsoft.com/office/drawing/2014/main" id="{ED994AC7-2E89-D096-37D7-C54302DD46D2}"/>
                  </a:ext>
                </a:extLst>
              </p:cNvPr>
              <p:cNvSpPr>
                <a:spLocks noChangeArrowheads="1"/>
              </p:cNvSpPr>
              <p:nvPr/>
            </p:nvSpPr>
            <p:spPr bwMode="auto">
              <a:xfrm>
                <a:off x="4565" y="2387"/>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7" name="Rectangle 358">
                <a:extLst>
                  <a:ext uri="{FF2B5EF4-FFF2-40B4-BE49-F238E27FC236}">
                    <a16:creationId xmlns:a16="http://schemas.microsoft.com/office/drawing/2014/main" id="{143A9D37-D367-8FE6-F293-046410CBFC8C}"/>
                  </a:ext>
                </a:extLst>
              </p:cNvPr>
              <p:cNvSpPr>
                <a:spLocks noChangeArrowheads="1"/>
              </p:cNvSpPr>
              <p:nvPr/>
            </p:nvSpPr>
            <p:spPr bwMode="auto">
              <a:xfrm>
                <a:off x="4583" y="2387"/>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8" name="Rectangle 359">
                <a:extLst>
                  <a:ext uri="{FF2B5EF4-FFF2-40B4-BE49-F238E27FC236}">
                    <a16:creationId xmlns:a16="http://schemas.microsoft.com/office/drawing/2014/main" id="{C2628CE8-F21F-114D-B642-E898E2E2E01C}"/>
                  </a:ext>
                </a:extLst>
              </p:cNvPr>
              <p:cNvSpPr>
                <a:spLocks noChangeArrowheads="1"/>
              </p:cNvSpPr>
              <p:nvPr/>
            </p:nvSpPr>
            <p:spPr bwMode="auto">
              <a:xfrm>
                <a:off x="4605" y="2387"/>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9" name="Rectangle 360">
                <a:extLst>
                  <a:ext uri="{FF2B5EF4-FFF2-40B4-BE49-F238E27FC236}">
                    <a16:creationId xmlns:a16="http://schemas.microsoft.com/office/drawing/2014/main" id="{0AA4307A-D545-8C8D-3ED7-B2D0F5146C31}"/>
                  </a:ext>
                </a:extLst>
              </p:cNvPr>
              <p:cNvSpPr>
                <a:spLocks noChangeArrowheads="1"/>
              </p:cNvSpPr>
              <p:nvPr/>
            </p:nvSpPr>
            <p:spPr bwMode="auto">
              <a:xfrm>
                <a:off x="4627" y="2387"/>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0" name="Rectangle 361">
                <a:extLst>
                  <a:ext uri="{FF2B5EF4-FFF2-40B4-BE49-F238E27FC236}">
                    <a16:creationId xmlns:a16="http://schemas.microsoft.com/office/drawing/2014/main" id="{05C3E6D6-F012-C285-D03F-522B9A0EEA61}"/>
                  </a:ext>
                </a:extLst>
              </p:cNvPr>
              <p:cNvSpPr>
                <a:spLocks noChangeArrowheads="1"/>
              </p:cNvSpPr>
              <p:nvPr/>
            </p:nvSpPr>
            <p:spPr bwMode="auto">
              <a:xfrm>
                <a:off x="4680" y="2387"/>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1" name="Rectangle 362">
                <a:extLst>
                  <a:ext uri="{FF2B5EF4-FFF2-40B4-BE49-F238E27FC236}">
                    <a16:creationId xmlns:a16="http://schemas.microsoft.com/office/drawing/2014/main" id="{0AEC2B40-17D3-4F58-6AE2-B6361026DAAA}"/>
                  </a:ext>
                </a:extLst>
              </p:cNvPr>
              <p:cNvSpPr>
                <a:spLocks noChangeArrowheads="1"/>
              </p:cNvSpPr>
              <p:nvPr/>
            </p:nvSpPr>
            <p:spPr bwMode="auto">
              <a:xfrm>
                <a:off x="4706" y="2387"/>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2" name="Rectangle 363">
                <a:extLst>
                  <a:ext uri="{FF2B5EF4-FFF2-40B4-BE49-F238E27FC236}">
                    <a16:creationId xmlns:a16="http://schemas.microsoft.com/office/drawing/2014/main" id="{F550EFCD-B6F6-82BB-9145-F690E93F8E3A}"/>
                  </a:ext>
                </a:extLst>
              </p:cNvPr>
              <p:cNvSpPr>
                <a:spLocks noChangeArrowheads="1"/>
              </p:cNvSpPr>
              <p:nvPr/>
            </p:nvSpPr>
            <p:spPr bwMode="auto">
              <a:xfrm>
                <a:off x="4750" y="2387"/>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3" name="Rectangle 364">
                <a:extLst>
                  <a:ext uri="{FF2B5EF4-FFF2-40B4-BE49-F238E27FC236}">
                    <a16:creationId xmlns:a16="http://schemas.microsoft.com/office/drawing/2014/main" id="{102B85A5-DFAA-095C-8420-7E82815EDDCD}"/>
                  </a:ext>
                </a:extLst>
              </p:cNvPr>
              <p:cNvSpPr>
                <a:spLocks noChangeArrowheads="1"/>
              </p:cNvSpPr>
              <p:nvPr/>
            </p:nvSpPr>
            <p:spPr bwMode="auto">
              <a:xfrm>
                <a:off x="4794" y="2387"/>
                <a:ext cx="3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4" name="Rectangle 365">
                <a:extLst>
                  <a:ext uri="{FF2B5EF4-FFF2-40B4-BE49-F238E27FC236}">
                    <a16:creationId xmlns:a16="http://schemas.microsoft.com/office/drawing/2014/main" id="{B249C862-6EB5-FF51-B723-91107E9F8637}"/>
                  </a:ext>
                </a:extLst>
              </p:cNvPr>
              <p:cNvSpPr>
                <a:spLocks noChangeArrowheads="1"/>
              </p:cNvSpPr>
              <p:nvPr/>
            </p:nvSpPr>
            <p:spPr bwMode="auto">
              <a:xfrm>
                <a:off x="4834" y="2387"/>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5" name="Rectangle 366">
                <a:extLst>
                  <a:ext uri="{FF2B5EF4-FFF2-40B4-BE49-F238E27FC236}">
                    <a16:creationId xmlns:a16="http://schemas.microsoft.com/office/drawing/2014/main" id="{D7444CEC-4D22-864C-D140-2B19AAC92BE9}"/>
                  </a:ext>
                </a:extLst>
              </p:cNvPr>
              <p:cNvSpPr>
                <a:spLocks noChangeArrowheads="1"/>
              </p:cNvSpPr>
              <p:nvPr/>
            </p:nvSpPr>
            <p:spPr bwMode="auto">
              <a:xfrm>
                <a:off x="4855" y="2387"/>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6" name="Rectangle 367">
                <a:extLst>
                  <a:ext uri="{FF2B5EF4-FFF2-40B4-BE49-F238E27FC236}">
                    <a16:creationId xmlns:a16="http://schemas.microsoft.com/office/drawing/2014/main" id="{3EFA5EC8-4283-59C1-0EF5-D54D231A8F31}"/>
                  </a:ext>
                </a:extLst>
              </p:cNvPr>
              <p:cNvSpPr>
                <a:spLocks noChangeArrowheads="1"/>
              </p:cNvSpPr>
              <p:nvPr/>
            </p:nvSpPr>
            <p:spPr bwMode="auto">
              <a:xfrm>
                <a:off x="4876" y="2387"/>
                <a:ext cx="6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7" name="Rectangle 368">
                <a:extLst>
                  <a:ext uri="{FF2B5EF4-FFF2-40B4-BE49-F238E27FC236}">
                    <a16:creationId xmlns:a16="http://schemas.microsoft.com/office/drawing/2014/main" id="{C0B20586-A056-CD0C-C263-761CEAAD6A02}"/>
                  </a:ext>
                </a:extLst>
              </p:cNvPr>
              <p:cNvSpPr>
                <a:spLocks noChangeArrowheads="1"/>
              </p:cNvSpPr>
              <p:nvPr/>
            </p:nvSpPr>
            <p:spPr bwMode="auto">
              <a:xfrm>
                <a:off x="4934" y="2387"/>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8" name="Rectangle 369">
                <a:extLst>
                  <a:ext uri="{FF2B5EF4-FFF2-40B4-BE49-F238E27FC236}">
                    <a16:creationId xmlns:a16="http://schemas.microsoft.com/office/drawing/2014/main" id="{ED4594B8-6E4F-9BE9-03A5-676F64399EB4}"/>
                  </a:ext>
                </a:extLst>
              </p:cNvPr>
              <p:cNvSpPr>
                <a:spLocks noChangeArrowheads="1"/>
              </p:cNvSpPr>
              <p:nvPr/>
            </p:nvSpPr>
            <p:spPr bwMode="auto">
              <a:xfrm>
                <a:off x="4986" y="2387"/>
                <a:ext cx="3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9" name="Rectangle 370">
                <a:extLst>
                  <a:ext uri="{FF2B5EF4-FFF2-40B4-BE49-F238E27FC236}">
                    <a16:creationId xmlns:a16="http://schemas.microsoft.com/office/drawing/2014/main" id="{E644615E-FE31-0220-64B6-BFB90C940CD9}"/>
                  </a:ext>
                </a:extLst>
              </p:cNvPr>
              <p:cNvSpPr>
                <a:spLocks noChangeArrowheads="1"/>
              </p:cNvSpPr>
              <p:nvPr/>
            </p:nvSpPr>
            <p:spPr bwMode="auto">
              <a:xfrm>
                <a:off x="5025" y="2387"/>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0" name="Rectangle 371">
                <a:extLst>
                  <a:ext uri="{FF2B5EF4-FFF2-40B4-BE49-F238E27FC236}">
                    <a16:creationId xmlns:a16="http://schemas.microsoft.com/office/drawing/2014/main" id="{AEE0CE15-CE9A-0195-40BF-7AC1958C38A4}"/>
                  </a:ext>
                </a:extLst>
              </p:cNvPr>
              <p:cNvSpPr>
                <a:spLocks noChangeArrowheads="1"/>
              </p:cNvSpPr>
              <p:nvPr/>
            </p:nvSpPr>
            <p:spPr bwMode="auto">
              <a:xfrm>
                <a:off x="5049" y="2387"/>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1" name="Rectangle 372">
                <a:extLst>
                  <a:ext uri="{FF2B5EF4-FFF2-40B4-BE49-F238E27FC236}">
                    <a16:creationId xmlns:a16="http://schemas.microsoft.com/office/drawing/2014/main" id="{3D13AE8A-5C2E-6967-306C-04E93A0C19D5}"/>
                  </a:ext>
                </a:extLst>
              </p:cNvPr>
              <p:cNvSpPr>
                <a:spLocks noChangeArrowheads="1"/>
              </p:cNvSpPr>
              <p:nvPr/>
            </p:nvSpPr>
            <p:spPr bwMode="auto">
              <a:xfrm>
                <a:off x="5093" y="2387"/>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2" name="Rectangle 373">
                <a:extLst>
                  <a:ext uri="{FF2B5EF4-FFF2-40B4-BE49-F238E27FC236}">
                    <a16:creationId xmlns:a16="http://schemas.microsoft.com/office/drawing/2014/main" id="{8742EE84-AF50-CFD8-1EA4-E40478CBCE4C}"/>
                  </a:ext>
                </a:extLst>
              </p:cNvPr>
              <p:cNvSpPr>
                <a:spLocks noChangeArrowheads="1"/>
              </p:cNvSpPr>
              <p:nvPr/>
            </p:nvSpPr>
            <p:spPr bwMode="auto">
              <a:xfrm>
                <a:off x="5137" y="2387"/>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3" name="Rectangle 374">
                <a:extLst>
                  <a:ext uri="{FF2B5EF4-FFF2-40B4-BE49-F238E27FC236}">
                    <a16:creationId xmlns:a16="http://schemas.microsoft.com/office/drawing/2014/main" id="{E91332B2-4B0F-E3EF-D5EF-2EDE9422F1A8}"/>
                  </a:ext>
                </a:extLst>
              </p:cNvPr>
              <p:cNvSpPr>
                <a:spLocks noChangeArrowheads="1"/>
              </p:cNvSpPr>
              <p:nvPr/>
            </p:nvSpPr>
            <p:spPr bwMode="auto">
              <a:xfrm>
                <a:off x="5181" y="2387"/>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4" name="Rectangle 375">
                <a:extLst>
                  <a:ext uri="{FF2B5EF4-FFF2-40B4-BE49-F238E27FC236}">
                    <a16:creationId xmlns:a16="http://schemas.microsoft.com/office/drawing/2014/main" id="{03E7CD0A-65F8-5883-1491-22854545D2CE}"/>
                  </a:ext>
                </a:extLst>
              </p:cNvPr>
              <p:cNvSpPr>
                <a:spLocks noChangeArrowheads="1"/>
              </p:cNvSpPr>
              <p:nvPr/>
            </p:nvSpPr>
            <p:spPr bwMode="auto">
              <a:xfrm>
                <a:off x="5439" y="2387"/>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5" name="Rectangle 376">
                <a:extLst>
                  <a:ext uri="{FF2B5EF4-FFF2-40B4-BE49-F238E27FC236}">
                    <a16:creationId xmlns:a16="http://schemas.microsoft.com/office/drawing/2014/main" id="{CD46C152-AAC9-B6EA-51C7-A8F2AF12A727}"/>
                  </a:ext>
                </a:extLst>
              </p:cNvPr>
              <p:cNvSpPr>
                <a:spLocks noChangeArrowheads="1"/>
              </p:cNvSpPr>
              <p:nvPr/>
            </p:nvSpPr>
            <p:spPr bwMode="auto">
              <a:xfrm>
                <a:off x="5482" y="2387"/>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6" name="Rectangle 377">
                <a:extLst>
                  <a:ext uri="{FF2B5EF4-FFF2-40B4-BE49-F238E27FC236}">
                    <a16:creationId xmlns:a16="http://schemas.microsoft.com/office/drawing/2014/main" id="{7F3BB391-934F-25E0-CF7F-E885085C7553}"/>
                  </a:ext>
                </a:extLst>
              </p:cNvPr>
              <p:cNvSpPr>
                <a:spLocks noChangeArrowheads="1"/>
              </p:cNvSpPr>
              <p:nvPr/>
            </p:nvSpPr>
            <p:spPr bwMode="auto">
              <a:xfrm>
                <a:off x="5526" y="2387"/>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7" name="Rectangle 378">
                <a:extLst>
                  <a:ext uri="{FF2B5EF4-FFF2-40B4-BE49-F238E27FC236}">
                    <a16:creationId xmlns:a16="http://schemas.microsoft.com/office/drawing/2014/main" id="{B321BDCA-1609-A367-A7DF-11F4D699946A}"/>
                  </a:ext>
                </a:extLst>
              </p:cNvPr>
              <p:cNvSpPr>
                <a:spLocks noChangeArrowheads="1"/>
              </p:cNvSpPr>
              <p:nvPr/>
            </p:nvSpPr>
            <p:spPr bwMode="auto">
              <a:xfrm>
                <a:off x="5571" y="2387"/>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8" name="Rectangle 379">
                <a:extLst>
                  <a:ext uri="{FF2B5EF4-FFF2-40B4-BE49-F238E27FC236}">
                    <a16:creationId xmlns:a16="http://schemas.microsoft.com/office/drawing/2014/main" id="{2C671FD3-1436-962A-3245-C2F0821819ED}"/>
                  </a:ext>
                </a:extLst>
              </p:cNvPr>
              <p:cNvSpPr>
                <a:spLocks noChangeArrowheads="1"/>
              </p:cNvSpPr>
              <p:nvPr/>
            </p:nvSpPr>
            <p:spPr bwMode="auto">
              <a:xfrm>
                <a:off x="5847" y="2387"/>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9" name="Rectangle 380">
                <a:extLst>
                  <a:ext uri="{FF2B5EF4-FFF2-40B4-BE49-F238E27FC236}">
                    <a16:creationId xmlns:a16="http://schemas.microsoft.com/office/drawing/2014/main" id="{583004FB-416B-C6AD-FF2E-085B05E37773}"/>
                  </a:ext>
                </a:extLst>
              </p:cNvPr>
              <p:cNvSpPr>
                <a:spLocks noChangeArrowheads="1"/>
              </p:cNvSpPr>
              <p:nvPr/>
            </p:nvSpPr>
            <p:spPr bwMode="auto">
              <a:xfrm>
                <a:off x="5900" y="2387"/>
                <a:ext cx="6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0" name="Rectangle 381">
                <a:extLst>
                  <a:ext uri="{FF2B5EF4-FFF2-40B4-BE49-F238E27FC236}">
                    <a16:creationId xmlns:a16="http://schemas.microsoft.com/office/drawing/2014/main" id="{C0BF684D-7CEB-1F36-283D-925CD9B336C2}"/>
                  </a:ext>
                </a:extLst>
              </p:cNvPr>
              <p:cNvSpPr>
                <a:spLocks noChangeArrowheads="1"/>
              </p:cNvSpPr>
              <p:nvPr/>
            </p:nvSpPr>
            <p:spPr bwMode="auto">
              <a:xfrm>
                <a:off x="5957" y="2387"/>
                <a:ext cx="5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1" name="Rectangle 382">
                <a:extLst>
                  <a:ext uri="{FF2B5EF4-FFF2-40B4-BE49-F238E27FC236}">
                    <a16:creationId xmlns:a16="http://schemas.microsoft.com/office/drawing/2014/main" id="{6BEBA11F-DA42-57AC-4BE3-4CC7D50832DA}"/>
                  </a:ext>
                </a:extLst>
              </p:cNvPr>
              <p:cNvSpPr>
                <a:spLocks noChangeArrowheads="1"/>
              </p:cNvSpPr>
              <p:nvPr/>
            </p:nvSpPr>
            <p:spPr bwMode="auto">
              <a:xfrm>
                <a:off x="6009" y="2387"/>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2" name="Rectangle 383">
                <a:extLst>
                  <a:ext uri="{FF2B5EF4-FFF2-40B4-BE49-F238E27FC236}">
                    <a16:creationId xmlns:a16="http://schemas.microsoft.com/office/drawing/2014/main" id="{CEACB20E-F76B-C50D-DBDB-A9DDCBF8363F}"/>
                  </a:ext>
                </a:extLst>
              </p:cNvPr>
              <p:cNvSpPr>
                <a:spLocks noChangeArrowheads="1"/>
              </p:cNvSpPr>
              <p:nvPr/>
            </p:nvSpPr>
            <p:spPr bwMode="auto">
              <a:xfrm>
                <a:off x="6062" y="2387"/>
                <a:ext cx="6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3" name="Rectangle 384">
                <a:extLst>
                  <a:ext uri="{FF2B5EF4-FFF2-40B4-BE49-F238E27FC236}">
                    <a16:creationId xmlns:a16="http://schemas.microsoft.com/office/drawing/2014/main" id="{47DA36C4-2B7D-7E0D-6DE3-E6570E3A98DE}"/>
                  </a:ext>
                </a:extLst>
              </p:cNvPr>
              <p:cNvSpPr>
                <a:spLocks noChangeArrowheads="1"/>
              </p:cNvSpPr>
              <p:nvPr/>
            </p:nvSpPr>
            <p:spPr bwMode="auto">
              <a:xfrm>
                <a:off x="6118" y="2387"/>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4" name="Rectangle 385">
                <a:extLst>
                  <a:ext uri="{FF2B5EF4-FFF2-40B4-BE49-F238E27FC236}">
                    <a16:creationId xmlns:a16="http://schemas.microsoft.com/office/drawing/2014/main" id="{8E74A294-BD54-959E-C047-02A374FC88C8}"/>
                  </a:ext>
                </a:extLst>
              </p:cNvPr>
              <p:cNvSpPr>
                <a:spLocks noChangeArrowheads="1"/>
              </p:cNvSpPr>
              <p:nvPr/>
            </p:nvSpPr>
            <p:spPr bwMode="auto">
              <a:xfrm>
                <a:off x="6175" y="2387"/>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5" name="Rectangle 386">
                <a:extLst>
                  <a:ext uri="{FF2B5EF4-FFF2-40B4-BE49-F238E27FC236}">
                    <a16:creationId xmlns:a16="http://schemas.microsoft.com/office/drawing/2014/main" id="{A69FADB1-17BE-6415-AE0E-3B373A246816}"/>
                  </a:ext>
                </a:extLst>
              </p:cNvPr>
              <p:cNvSpPr>
                <a:spLocks noChangeArrowheads="1"/>
              </p:cNvSpPr>
              <p:nvPr/>
            </p:nvSpPr>
            <p:spPr bwMode="auto">
              <a:xfrm>
                <a:off x="6227" y="2387"/>
                <a:ext cx="6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6" name="Rectangle 387">
                <a:extLst>
                  <a:ext uri="{FF2B5EF4-FFF2-40B4-BE49-F238E27FC236}">
                    <a16:creationId xmlns:a16="http://schemas.microsoft.com/office/drawing/2014/main" id="{2CD5236B-6663-1E8F-A9BA-2A2E94ACF219}"/>
                  </a:ext>
                </a:extLst>
              </p:cNvPr>
              <p:cNvSpPr>
                <a:spLocks noChangeArrowheads="1"/>
              </p:cNvSpPr>
              <p:nvPr/>
            </p:nvSpPr>
            <p:spPr bwMode="auto">
              <a:xfrm>
                <a:off x="4109" y="2611"/>
                <a:ext cx="6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7" name="Rectangle 388">
                <a:extLst>
                  <a:ext uri="{FF2B5EF4-FFF2-40B4-BE49-F238E27FC236}">
                    <a16:creationId xmlns:a16="http://schemas.microsoft.com/office/drawing/2014/main" id="{45D5B543-2FC3-3661-FFD4-A041B26E2DE0}"/>
                  </a:ext>
                </a:extLst>
              </p:cNvPr>
              <p:cNvSpPr>
                <a:spLocks noChangeArrowheads="1"/>
              </p:cNvSpPr>
              <p:nvPr/>
            </p:nvSpPr>
            <p:spPr bwMode="auto">
              <a:xfrm>
                <a:off x="4165" y="2611"/>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8" name="Rectangle 389">
                <a:extLst>
                  <a:ext uri="{FF2B5EF4-FFF2-40B4-BE49-F238E27FC236}">
                    <a16:creationId xmlns:a16="http://schemas.microsoft.com/office/drawing/2014/main" id="{1DEF3012-4EFA-19EA-8D0A-ADC9D9EA44E7}"/>
                  </a:ext>
                </a:extLst>
              </p:cNvPr>
              <p:cNvSpPr>
                <a:spLocks noChangeArrowheads="1"/>
              </p:cNvSpPr>
              <p:nvPr/>
            </p:nvSpPr>
            <p:spPr bwMode="auto">
              <a:xfrm>
                <a:off x="4210" y="2611"/>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9" name="Rectangle 390">
                <a:extLst>
                  <a:ext uri="{FF2B5EF4-FFF2-40B4-BE49-F238E27FC236}">
                    <a16:creationId xmlns:a16="http://schemas.microsoft.com/office/drawing/2014/main" id="{F26C3C38-4F8F-C486-4FBF-2FE746097CC9}"/>
                  </a:ext>
                </a:extLst>
              </p:cNvPr>
              <p:cNvSpPr>
                <a:spLocks noChangeArrowheads="1"/>
              </p:cNvSpPr>
              <p:nvPr/>
            </p:nvSpPr>
            <p:spPr bwMode="auto">
              <a:xfrm>
                <a:off x="4227" y="2611"/>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0" name="Rectangle 391">
                <a:extLst>
                  <a:ext uri="{FF2B5EF4-FFF2-40B4-BE49-F238E27FC236}">
                    <a16:creationId xmlns:a16="http://schemas.microsoft.com/office/drawing/2014/main" id="{873F10D3-D7C6-6CDC-15CB-3AC905DAC317}"/>
                  </a:ext>
                </a:extLst>
              </p:cNvPr>
              <p:cNvSpPr>
                <a:spLocks noChangeArrowheads="1"/>
              </p:cNvSpPr>
              <p:nvPr/>
            </p:nvSpPr>
            <p:spPr bwMode="auto">
              <a:xfrm>
                <a:off x="4271" y="2611"/>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1" name="Rectangle 392">
                <a:extLst>
                  <a:ext uri="{FF2B5EF4-FFF2-40B4-BE49-F238E27FC236}">
                    <a16:creationId xmlns:a16="http://schemas.microsoft.com/office/drawing/2014/main" id="{4F03956A-ABFB-9FFA-CE3B-AB861A5691BF}"/>
                  </a:ext>
                </a:extLst>
              </p:cNvPr>
              <p:cNvSpPr>
                <a:spLocks noChangeArrowheads="1"/>
              </p:cNvSpPr>
              <p:nvPr/>
            </p:nvSpPr>
            <p:spPr bwMode="auto">
              <a:xfrm>
                <a:off x="4292" y="2611"/>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2" name="Rectangle 393">
                <a:extLst>
                  <a:ext uri="{FF2B5EF4-FFF2-40B4-BE49-F238E27FC236}">
                    <a16:creationId xmlns:a16="http://schemas.microsoft.com/office/drawing/2014/main" id="{AA6B7AE7-06EC-7AF1-0176-FC52335F75A6}"/>
                  </a:ext>
                </a:extLst>
              </p:cNvPr>
              <p:cNvSpPr>
                <a:spLocks noChangeArrowheads="1"/>
              </p:cNvSpPr>
              <p:nvPr/>
            </p:nvSpPr>
            <p:spPr bwMode="auto">
              <a:xfrm>
                <a:off x="4336" y="2611"/>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3" name="Rectangle 394">
                <a:extLst>
                  <a:ext uri="{FF2B5EF4-FFF2-40B4-BE49-F238E27FC236}">
                    <a16:creationId xmlns:a16="http://schemas.microsoft.com/office/drawing/2014/main" id="{C3DAF783-3FAB-9EC0-5099-E3DEF6A38064}"/>
                  </a:ext>
                </a:extLst>
              </p:cNvPr>
              <p:cNvSpPr>
                <a:spLocks noChangeArrowheads="1"/>
              </p:cNvSpPr>
              <p:nvPr/>
            </p:nvSpPr>
            <p:spPr bwMode="auto">
              <a:xfrm>
                <a:off x="4359" y="2611"/>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4" name="Rectangle 395">
                <a:extLst>
                  <a:ext uri="{FF2B5EF4-FFF2-40B4-BE49-F238E27FC236}">
                    <a16:creationId xmlns:a16="http://schemas.microsoft.com/office/drawing/2014/main" id="{3FADD80E-4456-EB75-1193-5A06DB76FC1D}"/>
                  </a:ext>
                </a:extLst>
              </p:cNvPr>
              <p:cNvSpPr>
                <a:spLocks noChangeArrowheads="1"/>
              </p:cNvSpPr>
              <p:nvPr/>
            </p:nvSpPr>
            <p:spPr bwMode="auto">
              <a:xfrm>
                <a:off x="4380" y="2611"/>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5" name="Rectangle 396">
                <a:extLst>
                  <a:ext uri="{FF2B5EF4-FFF2-40B4-BE49-F238E27FC236}">
                    <a16:creationId xmlns:a16="http://schemas.microsoft.com/office/drawing/2014/main" id="{2F976F0C-CD97-8EF4-4331-80204E954A82}"/>
                  </a:ext>
                </a:extLst>
              </p:cNvPr>
              <p:cNvSpPr>
                <a:spLocks noChangeArrowheads="1"/>
              </p:cNvSpPr>
              <p:nvPr/>
            </p:nvSpPr>
            <p:spPr bwMode="auto">
              <a:xfrm>
                <a:off x="4423" y="2611"/>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6" name="Rectangle 397">
                <a:extLst>
                  <a:ext uri="{FF2B5EF4-FFF2-40B4-BE49-F238E27FC236}">
                    <a16:creationId xmlns:a16="http://schemas.microsoft.com/office/drawing/2014/main" id="{BAEA9C41-3F81-5FA8-FCCE-0D8CCA7CEC9A}"/>
                  </a:ext>
                </a:extLst>
              </p:cNvPr>
              <p:cNvSpPr>
                <a:spLocks noChangeArrowheads="1"/>
              </p:cNvSpPr>
              <p:nvPr/>
            </p:nvSpPr>
            <p:spPr bwMode="auto">
              <a:xfrm>
                <a:off x="4441" y="2611"/>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7" name="Rectangle 398">
                <a:extLst>
                  <a:ext uri="{FF2B5EF4-FFF2-40B4-BE49-F238E27FC236}">
                    <a16:creationId xmlns:a16="http://schemas.microsoft.com/office/drawing/2014/main" id="{B9CF7120-3874-B768-5230-10875FBBD2D7}"/>
                  </a:ext>
                </a:extLst>
              </p:cNvPr>
              <p:cNvSpPr>
                <a:spLocks noChangeArrowheads="1"/>
              </p:cNvSpPr>
              <p:nvPr/>
            </p:nvSpPr>
            <p:spPr bwMode="auto">
              <a:xfrm>
                <a:off x="4463" y="2611"/>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8" name="Rectangle 399">
                <a:extLst>
                  <a:ext uri="{FF2B5EF4-FFF2-40B4-BE49-F238E27FC236}">
                    <a16:creationId xmlns:a16="http://schemas.microsoft.com/office/drawing/2014/main" id="{B4CCF12F-7519-52C1-7F45-70C8AC4FD9E2}"/>
                  </a:ext>
                </a:extLst>
              </p:cNvPr>
              <p:cNvSpPr>
                <a:spLocks noChangeArrowheads="1"/>
              </p:cNvSpPr>
              <p:nvPr/>
            </p:nvSpPr>
            <p:spPr bwMode="auto">
              <a:xfrm>
                <a:off x="4485" y="2611"/>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9" name="Rectangle 400">
                <a:extLst>
                  <a:ext uri="{FF2B5EF4-FFF2-40B4-BE49-F238E27FC236}">
                    <a16:creationId xmlns:a16="http://schemas.microsoft.com/office/drawing/2014/main" id="{38055D5D-1B7F-6B61-759B-3CFA2D3F4216}"/>
                  </a:ext>
                </a:extLst>
              </p:cNvPr>
              <p:cNvSpPr>
                <a:spLocks noChangeArrowheads="1"/>
              </p:cNvSpPr>
              <p:nvPr/>
            </p:nvSpPr>
            <p:spPr bwMode="auto">
              <a:xfrm>
                <a:off x="4538" y="2611"/>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0" name="Rectangle 401">
                <a:extLst>
                  <a:ext uri="{FF2B5EF4-FFF2-40B4-BE49-F238E27FC236}">
                    <a16:creationId xmlns:a16="http://schemas.microsoft.com/office/drawing/2014/main" id="{FD64F9DA-84EE-8DB4-F5F6-C77231DCBFB9}"/>
                  </a:ext>
                </a:extLst>
              </p:cNvPr>
              <p:cNvSpPr>
                <a:spLocks noChangeArrowheads="1"/>
              </p:cNvSpPr>
              <p:nvPr/>
            </p:nvSpPr>
            <p:spPr bwMode="auto">
              <a:xfrm>
                <a:off x="4582" y="2611"/>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1" name="Rectangle 402">
                <a:extLst>
                  <a:ext uri="{FF2B5EF4-FFF2-40B4-BE49-F238E27FC236}">
                    <a16:creationId xmlns:a16="http://schemas.microsoft.com/office/drawing/2014/main" id="{FF96A6B3-5ECB-3713-3129-8AF2D4BE666B}"/>
                  </a:ext>
                </a:extLst>
              </p:cNvPr>
              <p:cNvSpPr>
                <a:spLocks noChangeArrowheads="1"/>
              </p:cNvSpPr>
              <p:nvPr/>
            </p:nvSpPr>
            <p:spPr bwMode="auto">
              <a:xfrm>
                <a:off x="4608" y="2611"/>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2" name="Rectangle 403">
                <a:extLst>
                  <a:ext uri="{FF2B5EF4-FFF2-40B4-BE49-F238E27FC236}">
                    <a16:creationId xmlns:a16="http://schemas.microsoft.com/office/drawing/2014/main" id="{6344974A-212A-FAE3-2987-84C32B748233}"/>
                  </a:ext>
                </a:extLst>
              </p:cNvPr>
              <p:cNvSpPr>
                <a:spLocks noChangeArrowheads="1"/>
              </p:cNvSpPr>
              <p:nvPr/>
            </p:nvSpPr>
            <p:spPr bwMode="auto">
              <a:xfrm>
                <a:off x="4630" y="2611"/>
                <a:ext cx="3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3" name="Rectangle 404">
                <a:extLst>
                  <a:ext uri="{FF2B5EF4-FFF2-40B4-BE49-F238E27FC236}">
                    <a16:creationId xmlns:a16="http://schemas.microsoft.com/office/drawing/2014/main" id="{58220F66-98E0-A21E-0450-3D02D73673E4}"/>
                  </a:ext>
                </a:extLst>
              </p:cNvPr>
              <p:cNvSpPr>
                <a:spLocks noChangeArrowheads="1"/>
              </p:cNvSpPr>
              <p:nvPr/>
            </p:nvSpPr>
            <p:spPr bwMode="auto">
              <a:xfrm>
                <a:off x="4669" y="2611"/>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4" name="Rectangle 405">
                <a:extLst>
                  <a:ext uri="{FF2B5EF4-FFF2-40B4-BE49-F238E27FC236}">
                    <a16:creationId xmlns:a16="http://schemas.microsoft.com/office/drawing/2014/main" id="{A2386692-3B28-C13F-172F-3FCD1ADCE8C8}"/>
                  </a:ext>
                </a:extLst>
              </p:cNvPr>
              <p:cNvSpPr>
                <a:spLocks noChangeArrowheads="1"/>
              </p:cNvSpPr>
              <p:nvPr/>
            </p:nvSpPr>
            <p:spPr bwMode="auto">
              <a:xfrm>
                <a:off x="4692" y="2611"/>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65" name="Group 607">
              <a:extLst>
                <a:ext uri="{FF2B5EF4-FFF2-40B4-BE49-F238E27FC236}">
                  <a16:creationId xmlns:a16="http://schemas.microsoft.com/office/drawing/2014/main" id="{C22E4FB1-26C6-ED4F-D119-B1FF35C92CE7}"/>
                </a:ext>
              </a:extLst>
            </p:cNvPr>
            <p:cNvGrpSpPr>
              <a:grpSpLocks/>
            </p:cNvGrpSpPr>
            <p:nvPr/>
          </p:nvGrpSpPr>
          <p:grpSpPr bwMode="auto">
            <a:xfrm>
              <a:off x="6584075" y="4100171"/>
              <a:ext cx="3457575" cy="1937624"/>
              <a:chOff x="4109" y="2611"/>
              <a:chExt cx="2178" cy="1240"/>
            </a:xfrm>
          </p:grpSpPr>
          <p:sp>
            <p:nvSpPr>
              <p:cNvPr id="1266" name="Rectangle 407">
                <a:extLst>
                  <a:ext uri="{FF2B5EF4-FFF2-40B4-BE49-F238E27FC236}">
                    <a16:creationId xmlns:a16="http://schemas.microsoft.com/office/drawing/2014/main" id="{9F3CB9A0-F397-A1DB-B82C-06B6990E1B57}"/>
                  </a:ext>
                </a:extLst>
              </p:cNvPr>
              <p:cNvSpPr>
                <a:spLocks noChangeArrowheads="1"/>
              </p:cNvSpPr>
              <p:nvPr/>
            </p:nvSpPr>
            <p:spPr bwMode="auto">
              <a:xfrm>
                <a:off x="4749" y="2611"/>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7" name="Rectangle 408">
                <a:extLst>
                  <a:ext uri="{FF2B5EF4-FFF2-40B4-BE49-F238E27FC236}">
                    <a16:creationId xmlns:a16="http://schemas.microsoft.com/office/drawing/2014/main" id="{25A4D265-0276-985A-CB72-7AD229C14265}"/>
                  </a:ext>
                </a:extLst>
              </p:cNvPr>
              <p:cNvSpPr>
                <a:spLocks noChangeArrowheads="1"/>
              </p:cNvSpPr>
              <p:nvPr/>
            </p:nvSpPr>
            <p:spPr bwMode="auto">
              <a:xfrm>
                <a:off x="4793" y="2611"/>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8" name="Rectangle 409">
                <a:extLst>
                  <a:ext uri="{FF2B5EF4-FFF2-40B4-BE49-F238E27FC236}">
                    <a16:creationId xmlns:a16="http://schemas.microsoft.com/office/drawing/2014/main" id="{7CACF635-F623-A6BB-142E-F301187F3A12}"/>
                  </a:ext>
                </a:extLst>
              </p:cNvPr>
              <p:cNvSpPr>
                <a:spLocks noChangeArrowheads="1"/>
              </p:cNvSpPr>
              <p:nvPr/>
            </p:nvSpPr>
            <p:spPr bwMode="auto">
              <a:xfrm>
                <a:off x="4837" y="2611"/>
                <a:ext cx="4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9" name="Rectangle 410">
                <a:extLst>
                  <a:ext uri="{FF2B5EF4-FFF2-40B4-BE49-F238E27FC236}">
                    <a16:creationId xmlns:a16="http://schemas.microsoft.com/office/drawing/2014/main" id="{4AE76953-22AE-1D7B-3A69-CB34955F271D}"/>
                  </a:ext>
                </a:extLst>
              </p:cNvPr>
              <p:cNvSpPr>
                <a:spLocks noChangeArrowheads="1"/>
              </p:cNvSpPr>
              <p:nvPr/>
            </p:nvSpPr>
            <p:spPr bwMode="auto">
              <a:xfrm>
                <a:off x="4876" y="2611"/>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0" name="Rectangle 411">
                <a:extLst>
                  <a:ext uri="{FF2B5EF4-FFF2-40B4-BE49-F238E27FC236}">
                    <a16:creationId xmlns:a16="http://schemas.microsoft.com/office/drawing/2014/main" id="{15309D5A-F608-E8C7-82E3-4D449BFB2F16}"/>
                  </a:ext>
                </a:extLst>
              </p:cNvPr>
              <p:cNvSpPr>
                <a:spLocks noChangeArrowheads="1"/>
              </p:cNvSpPr>
              <p:nvPr/>
            </p:nvSpPr>
            <p:spPr bwMode="auto">
              <a:xfrm>
                <a:off x="4921" y="2611"/>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1" name="Rectangle 412">
                <a:extLst>
                  <a:ext uri="{FF2B5EF4-FFF2-40B4-BE49-F238E27FC236}">
                    <a16:creationId xmlns:a16="http://schemas.microsoft.com/office/drawing/2014/main" id="{670F54D7-4307-C4A6-5A65-E70519B22DA7}"/>
                  </a:ext>
                </a:extLst>
              </p:cNvPr>
              <p:cNvSpPr>
                <a:spLocks noChangeArrowheads="1"/>
              </p:cNvSpPr>
              <p:nvPr/>
            </p:nvSpPr>
            <p:spPr bwMode="auto">
              <a:xfrm>
                <a:off x="4948" y="2611"/>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2" name="Rectangle 413">
                <a:extLst>
                  <a:ext uri="{FF2B5EF4-FFF2-40B4-BE49-F238E27FC236}">
                    <a16:creationId xmlns:a16="http://schemas.microsoft.com/office/drawing/2014/main" id="{22146ADB-54CD-AEF1-5944-659A283BFF75}"/>
                  </a:ext>
                </a:extLst>
              </p:cNvPr>
              <p:cNvSpPr>
                <a:spLocks noChangeArrowheads="1"/>
              </p:cNvSpPr>
              <p:nvPr/>
            </p:nvSpPr>
            <p:spPr bwMode="auto">
              <a:xfrm>
                <a:off x="4969" y="2611"/>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3" name="Rectangle 414">
                <a:extLst>
                  <a:ext uri="{FF2B5EF4-FFF2-40B4-BE49-F238E27FC236}">
                    <a16:creationId xmlns:a16="http://schemas.microsoft.com/office/drawing/2014/main" id="{2905525D-650D-3A48-B636-E82068415471}"/>
                  </a:ext>
                </a:extLst>
              </p:cNvPr>
              <p:cNvSpPr>
                <a:spLocks noChangeArrowheads="1"/>
              </p:cNvSpPr>
              <p:nvPr/>
            </p:nvSpPr>
            <p:spPr bwMode="auto">
              <a:xfrm>
                <a:off x="5012" y="2611"/>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4" name="Rectangle 415">
                <a:extLst>
                  <a:ext uri="{FF2B5EF4-FFF2-40B4-BE49-F238E27FC236}">
                    <a16:creationId xmlns:a16="http://schemas.microsoft.com/office/drawing/2014/main" id="{99F2106A-E6FC-7C33-3E3E-71C515FA2F5F}"/>
                  </a:ext>
                </a:extLst>
              </p:cNvPr>
              <p:cNvSpPr>
                <a:spLocks noChangeArrowheads="1"/>
              </p:cNvSpPr>
              <p:nvPr/>
            </p:nvSpPr>
            <p:spPr bwMode="auto">
              <a:xfrm>
                <a:off x="5057" y="2611"/>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5" name="Rectangle 416">
                <a:extLst>
                  <a:ext uri="{FF2B5EF4-FFF2-40B4-BE49-F238E27FC236}">
                    <a16:creationId xmlns:a16="http://schemas.microsoft.com/office/drawing/2014/main" id="{8A6B3B6E-AFC8-59DD-F42A-0131487196B0}"/>
                  </a:ext>
                </a:extLst>
              </p:cNvPr>
              <p:cNvSpPr>
                <a:spLocks noChangeArrowheads="1"/>
              </p:cNvSpPr>
              <p:nvPr/>
            </p:nvSpPr>
            <p:spPr bwMode="auto">
              <a:xfrm>
                <a:off x="5101" y="2611"/>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6" name="Rectangle 417">
                <a:extLst>
                  <a:ext uri="{FF2B5EF4-FFF2-40B4-BE49-F238E27FC236}">
                    <a16:creationId xmlns:a16="http://schemas.microsoft.com/office/drawing/2014/main" id="{19D24749-2F28-57AA-20C5-4131A4CF6990}"/>
                  </a:ext>
                </a:extLst>
              </p:cNvPr>
              <p:cNvSpPr>
                <a:spLocks noChangeArrowheads="1"/>
              </p:cNvSpPr>
              <p:nvPr/>
            </p:nvSpPr>
            <p:spPr bwMode="auto">
              <a:xfrm>
                <a:off x="5439" y="2611"/>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7" name="Rectangle 418">
                <a:extLst>
                  <a:ext uri="{FF2B5EF4-FFF2-40B4-BE49-F238E27FC236}">
                    <a16:creationId xmlns:a16="http://schemas.microsoft.com/office/drawing/2014/main" id="{6C44F6EF-3D42-0386-61CD-7AB638DC26D0}"/>
                  </a:ext>
                </a:extLst>
              </p:cNvPr>
              <p:cNvSpPr>
                <a:spLocks noChangeArrowheads="1"/>
              </p:cNvSpPr>
              <p:nvPr/>
            </p:nvSpPr>
            <p:spPr bwMode="auto">
              <a:xfrm>
                <a:off x="5482" y="2611"/>
                <a:ext cx="2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8" name="Rectangle 419">
                <a:extLst>
                  <a:ext uri="{FF2B5EF4-FFF2-40B4-BE49-F238E27FC236}">
                    <a16:creationId xmlns:a16="http://schemas.microsoft.com/office/drawing/2014/main" id="{2094A38D-C813-6B86-477A-79AD36E0B0A7}"/>
                  </a:ext>
                </a:extLst>
              </p:cNvPr>
              <p:cNvSpPr>
                <a:spLocks noChangeArrowheads="1"/>
              </p:cNvSpPr>
              <p:nvPr/>
            </p:nvSpPr>
            <p:spPr bwMode="auto">
              <a:xfrm>
                <a:off x="5505" y="2611"/>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9" name="Rectangle 420">
                <a:extLst>
                  <a:ext uri="{FF2B5EF4-FFF2-40B4-BE49-F238E27FC236}">
                    <a16:creationId xmlns:a16="http://schemas.microsoft.com/office/drawing/2014/main" id="{59CB8A95-BECD-3636-D081-AE6D0F335A3C}"/>
                  </a:ext>
                </a:extLst>
              </p:cNvPr>
              <p:cNvSpPr>
                <a:spLocks noChangeArrowheads="1"/>
              </p:cNvSpPr>
              <p:nvPr/>
            </p:nvSpPr>
            <p:spPr bwMode="auto">
              <a:xfrm>
                <a:off x="5549" y="2611"/>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0" name="Rectangle 421">
                <a:extLst>
                  <a:ext uri="{FF2B5EF4-FFF2-40B4-BE49-F238E27FC236}">
                    <a16:creationId xmlns:a16="http://schemas.microsoft.com/office/drawing/2014/main" id="{127F8DE2-2425-6CC6-F859-A1E9B9847B7D}"/>
                  </a:ext>
                </a:extLst>
              </p:cNvPr>
              <p:cNvSpPr>
                <a:spLocks noChangeArrowheads="1"/>
              </p:cNvSpPr>
              <p:nvPr/>
            </p:nvSpPr>
            <p:spPr bwMode="auto">
              <a:xfrm>
                <a:off x="5593" y="2611"/>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1" name="Rectangle 422">
                <a:extLst>
                  <a:ext uri="{FF2B5EF4-FFF2-40B4-BE49-F238E27FC236}">
                    <a16:creationId xmlns:a16="http://schemas.microsoft.com/office/drawing/2014/main" id="{7931739C-8D9B-DF84-BA14-DE0696B802A3}"/>
                  </a:ext>
                </a:extLst>
              </p:cNvPr>
              <p:cNvSpPr>
                <a:spLocks noChangeArrowheads="1"/>
              </p:cNvSpPr>
              <p:nvPr/>
            </p:nvSpPr>
            <p:spPr bwMode="auto">
              <a:xfrm>
                <a:off x="5847" y="2611"/>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2" name="Rectangle 423">
                <a:extLst>
                  <a:ext uri="{FF2B5EF4-FFF2-40B4-BE49-F238E27FC236}">
                    <a16:creationId xmlns:a16="http://schemas.microsoft.com/office/drawing/2014/main" id="{1FFC86E1-664F-1314-C01A-F34ACA7B589F}"/>
                  </a:ext>
                </a:extLst>
              </p:cNvPr>
              <p:cNvSpPr>
                <a:spLocks noChangeArrowheads="1"/>
              </p:cNvSpPr>
              <p:nvPr/>
            </p:nvSpPr>
            <p:spPr bwMode="auto">
              <a:xfrm>
                <a:off x="5900" y="2611"/>
                <a:ext cx="6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3" name="Rectangle 424">
                <a:extLst>
                  <a:ext uri="{FF2B5EF4-FFF2-40B4-BE49-F238E27FC236}">
                    <a16:creationId xmlns:a16="http://schemas.microsoft.com/office/drawing/2014/main" id="{44F176DF-84B7-D168-FF74-489ECF6CD2E2}"/>
                  </a:ext>
                </a:extLst>
              </p:cNvPr>
              <p:cNvSpPr>
                <a:spLocks noChangeArrowheads="1"/>
              </p:cNvSpPr>
              <p:nvPr/>
            </p:nvSpPr>
            <p:spPr bwMode="auto">
              <a:xfrm>
                <a:off x="5957" y="2611"/>
                <a:ext cx="5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4" name="Rectangle 425">
                <a:extLst>
                  <a:ext uri="{FF2B5EF4-FFF2-40B4-BE49-F238E27FC236}">
                    <a16:creationId xmlns:a16="http://schemas.microsoft.com/office/drawing/2014/main" id="{920590DD-6D9A-E0AC-5C1B-BEBCA100C6E7}"/>
                  </a:ext>
                </a:extLst>
              </p:cNvPr>
              <p:cNvSpPr>
                <a:spLocks noChangeArrowheads="1"/>
              </p:cNvSpPr>
              <p:nvPr/>
            </p:nvSpPr>
            <p:spPr bwMode="auto">
              <a:xfrm>
                <a:off x="6009" y="2611"/>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5" name="Rectangle 426">
                <a:extLst>
                  <a:ext uri="{FF2B5EF4-FFF2-40B4-BE49-F238E27FC236}">
                    <a16:creationId xmlns:a16="http://schemas.microsoft.com/office/drawing/2014/main" id="{A362521D-8A6C-186A-CBAA-BE6C8E3157CF}"/>
                  </a:ext>
                </a:extLst>
              </p:cNvPr>
              <p:cNvSpPr>
                <a:spLocks noChangeArrowheads="1"/>
              </p:cNvSpPr>
              <p:nvPr/>
            </p:nvSpPr>
            <p:spPr bwMode="auto">
              <a:xfrm>
                <a:off x="6062" y="2611"/>
                <a:ext cx="6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6" name="Rectangle 427">
                <a:extLst>
                  <a:ext uri="{FF2B5EF4-FFF2-40B4-BE49-F238E27FC236}">
                    <a16:creationId xmlns:a16="http://schemas.microsoft.com/office/drawing/2014/main" id="{6AD97F7B-8311-8092-CF71-820264E0F4B5}"/>
                  </a:ext>
                </a:extLst>
              </p:cNvPr>
              <p:cNvSpPr>
                <a:spLocks noChangeArrowheads="1"/>
              </p:cNvSpPr>
              <p:nvPr/>
            </p:nvSpPr>
            <p:spPr bwMode="auto">
              <a:xfrm>
                <a:off x="6118" y="2611"/>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7" name="Rectangle 428">
                <a:extLst>
                  <a:ext uri="{FF2B5EF4-FFF2-40B4-BE49-F238E27FC236}">
                    <a16:creationId xmlns:a16="http://schemas.microsoft.com/office/drawing/2014/main" id="{C5ADE702-12C4-DB8F-3AF8-F070CCFEE33E}"/>
                  </a:ext>
                </a:extLst>
              </p:cNvPr>
              <p:cNvSpPr>
                <a:spLocks noChangeArrowheads="1"/>
              </p:cNvSpPr>
              <p:nvPr/>
            </p:nvSpPr>
            <p:spPr bwMode="auto">
              <a:xfrm>
                <a:off x="6175" y="2611"/>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8" name="Rectangle 429">
                <a:extLst>
                  <a:ext uri="{FF2B5EF4-FFF2-40B4-BE49-F238E27FC236}">
                    <a16:creationId xmlns:a16="http://schemas.microsoft.com/office/drawing/2014/main" id="{E524F6F3-1FDA-E01B-B30E-D739F21BC046}"/>
                  </a:ext>
                </a:extLst>
              </p:cNvPr>
              <p:cNvSpPr>
                <a:spLocks noChangeArrowheads="1"/>
              </p:cNvSpPr>
              <p:nvPr/>
            </p:nvSpPr>
            <p:spPr bwMode="auto">
              <a:xfrm>
                <a:off x="6227" y="2611"/>
                <a:ext cx="6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9" name="Rectangle 430">
                <a:extLst>
                  <a:ext uri="{FF2B5EF4-FFF2-40B4-BE49-F238E27FC236}">
                    <a16:creationId xmlns:a16="http://schemas.microsoft.com/office/drawing/2014/main" id="{78048445-5B30-8C5D-F131-937275A9DC0B}"/>
                  </a:ext>
                </a:extLst>
              </p:cNvPr>
              <p:cNvSpPr>
                <a:spLocks noChangeArrowheads="1"/>
              </p:cNvSpPr>
              <p:nvPr/>
            </p:nvSpPr>
            <p:spPr bwMode="auto">
              <a:xfrm>
                <a:off x="4109" y="2835"/>
                <a:ext cx="6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0" name="Rectangle 431">
                <a:extLst>
                  <a:ext uri="{FF2B5EF4-FFF2-40B4-BE49-F238E27FC236}">
                    <a16:creationId xmlns:a16="http://schemas.microsoft.com/office/drawing/2014/main" id="{E09901AF-A466-6A4B-9953-8E891AD567AC}"/>
                  </a:ext>
                </a:extLst>
              </p:cNvPr>
              <p:cNvSpPr>
                <a:spLocks noChangeArrowheads="1"/>
              </p:cNvSpPr>
              <p:nvPr/>
            </p:nvSpPr>
            <p:spPr bwMode="auto">
              <a:xfrm>
                <a:off x="4165" y="2835"/>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1" name="Rectangle 432">
                <a:extLst>
                  <a:ext uri="{FF2B5EF4-FFF2-40B4-BE49-F238E27FC236}">
                    <a16:creationId xmlns:a16="http://schemas.microsoft.com/office/drawing/2014/main" id="{3129C69C-58A1-9A72-953F-1A1B2C90ADD7}"/>
                  </a:ext>
                </a:extLst>
              </p:cNvPr>
              <p:cNvSpPr>
                <a:spLocks noChangeArrowheads="1"/>
              </p:cNvSpPr>
              <p:nvPr/>
            </p:nvSpPr>
            <p:spPr bwMode="auto">
              <a:xfrm>
                <a:off x="4210" y="2835"/>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2" name="Rectangle 433">
                <a:extLst>
                  <a:ext uri="{FF2B5EF4-FFF2-40B4-BE49-F238E27FC236}">
                    <a16:creationId xmlns:a16="http://schemas.microsoft.com/office/drawing/2014/main" id="{754923FA-2307-295E-CF51-CA813F404412}"/>
                  </a:ext>
                </a:extLst>
              </p:cNvPr>
              <p:cNvSpPr>
                <a:spLocks noChangeArrowheads="1"/>
              </p:cNvSpPr>
              <p:nvPr/>
            </p:nvSpPr>
            <p:spPr bwMode="auto">
              <a:xfrm>
                <a:off x="4231" y="2835"/>
                <a:ext cx="8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3" name="Rectangle 434">
                <a:extLst>
                  <a:ext uri="{FF2B5EF4-FFF2-40B4-BE49-F238E27FC236}">
                    <a16:creationId xmlns:a16="http://schemas.microsoft.com/office/drawing/2014/main" id="{5B792515-BB87-FD97-AB85-296E9B9DB3DD}"/>
                  </a:ext>
                </a:extLst>
              </p:cNvPr>
              <p:cNvSpPr>
                <a:spLocks noChangeArrowheads="1"/>
              </p:cNvSpPr>
              <p:nvPr/>
            </p:nvSpPr>
            <p:spPr bwMode="auto">
              <a:xfrm>
                <a:off x="4297" y="2835"/>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4" name="Rectangle 435">
                <a:extLst>
                  <a:ext uri="{FF2B5EF4-FFF2-40B4-BE49-F238E27FC236}">
                    <a16:creationId xmlns:a16="http://schemas.microsoft.com/office/drawing/2014/main" id="{FA7027F6-97D6-0D26-39D2-E6A246B5F51F}"/>
                  </a:ext>
                </a:extLst>
              </p:cNvPr>
              <p:cNvSpPr>
                <a:spLocks noChangeArrowheads="1"/>
              </p:cNvSpPr>
              <p:nvPr/>
            </p:nvSpPr>
            <p:spPr bwMode="auto">
              <a:xfrm>
                <a:off x="4341" y="2835"/>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5" name="Rectangle 436">
                <a:extLst>
                  <a:ext uri="{FF2B5EF4-FFF2-40B4-BE49-F238E27FC236}">
                    <a16:creationId xmlns:a16="http://schemas.microsoft.com/office/drawing/2014/main" id="{44DEC8D7-B606-7D9F-4923-D1DA6DBC2AD8}"/>
                  </a:ext>
                </a:extLst>
              </p:cNvPr>
              <p:cNvSpPr>
                <a:spLocks noChangeArrowheads="1"/>
              </p:cNvSpPr>
              <p:nvPr/>
            </p:nvSpPr>
            <p:spPr bwMode="auto">
              <a:xfrm>
                <a:off x="4385" y="2835"/>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6" name="Rectangle 437">
                <a:extLst>
                  <a:ext uri="{FF2B5EF4-FFF2-40B4-BE49-F238E27FC236}">
                    <a16:creationId xmlns:a16="http://schemas.microsoft.com/office/drawing/2014/main" id="{985B174C-790F-F709-9EC0-BC7541BDB04D}"/>
                  </a:ext>
                </a:extLst>
              </p:cNvPr>
              <p:cNvSpPr>
                <a:spLocks noChangeArrowheads="1"/>
              </p:cNvSpPr>
              <p:nvPr/>
            </p:nvSpPr>
            <p:spPr bwMode="auto">
              <a:xfrm>
                <a:off x="4412" y="2835"/>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7" name="Rectangle 438">
                <a:extLst>
                  <a:ext uri="{FF2B5EF4-FFF2-40B4-BE49-F238E27FC236}">
                    <a16:creationId xmlns:a16="http://schemas.microsoft.com/office/drawing/2014/main" id="{F45A3069-1BDC-C365-F555-8665415202A2}"/>
                  </a:ext>
                </a:extLst>
              </p:cNvPr>
              <p:cNvSpPr>
                <a:spLocks noChangeArrowheads="1"/>
              </p:cNvSpPr>
              <p:nvPr/>
            </p:nvSpPr>
            <p:spPr bwMode="auto">
              <a:xfrm>
                <a:off x="4456" y="2835"/>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8" name="Rectangle 439">
                <a:extLst>
                  <a:ext uri="{FF2B5EF4-FFF2-40B4-BE49-F238E27FC236}">
                    <a16:creationId xmlns:a16="http://schemas.microsoft.com/office/drawing/2014/main" id="{0301613A-5DC6-0771-8D35-DE6216EFF787}"/>
                  </a:ext>
                </a:extLst>
              </p:cNvPr>
              <p:cNvSpPr>
                <a:spLocks noChangeArrowheads="1"/>
              </p:cNvSpPr>
              <p:nvPr/>
            </p:nvSpPr>
            <p:spPr bwMode="auto">
              <a:xfrm>
                <a:off x="4477" y="2835"/>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9" name="Rectangle 440">
                <a:extLst>
                  <a:ext uri="{FF2B5EF4-FFF2-40B4-BE49-F238E27FC236}">
                    <a16:creationId xmlns:a16="http://schemas.microsoft.com/office/drawing/2014/main" id="{82AD34B1-8343-2650-1729-EB524D1A2A4E}"/>
                  </a:ext>
                </a:extLst>
              </p:cNvPr>
              <p:cNvSpPr>
                <a:spLocks noChangeArrowheads="1"/>
              </p:cNvSpPr>
              <p:nvPr/>
            </p:nvSpPr>
            <p:spPr bwMode="auto">
              <a:xfrm>
                <a:off x="4521" y="2835"/>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0" name="Rectangle 441">
                <a:extLst>
                  <a:ext uri="{FF2B5EF4-FFF2-40B4-BE49-F238E27FC236}">
                    <a16:creationId xmlns:a16="http://schemas.microsoft.com/office/drawing/2014/main" id="{D3344479-8336-2C59-5BEE-2EB5AD89907E}"/>
                  </a:ext>
                </a:extLst>
              </p:cNvPr>
              <p:cNvSpPr>
                <a:spLocks noChangeArrowheads="1"/>
              </p:cNvSpPr>
              <p:nvPr/>
            </p:nvSpPr>
            <p:spPr bwMode="auto">
              <a:xfrm>
                <a:off x="4566" y="2835"/>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1" name="Rectangle 442">
                <a:extLst>
                  <a:ext uri="{FF2B5EF4-FFF2-40B4-BE49-F238E27FC236}">
                    <a16:creationId xmlns:a16="http://schemas.microsoft.com/office/drawing/2014/main" id="{6988980C-DB20-D942-D291-449E7B004C0E}"/>
                  </a:ext>
                </a:extLst>
              </p:cNvPr>
              <p:cNvSpPr>
                <a:spLocks noChangeArrowheads="1"/>
              </p:cNvSpPr>
              <p:nvPr/>
            </p:nvSpPr>
            <p:spPr bwMode="auto">
              <a:xfrm>
                <a:off x="4583" y="2835"/>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2" name="Rectangle 443">
                <a:extLst>
                  <a:ext uri="{FF2B5EF4-FFF2-40B4-BE49-F238E27FC236}">
                    <a16:creationId xmlns:a16="http://schemas.microsoft.com/office/drawing/2014/main" id="{06C99D7E-E1D9-DA88-F70B-D85D67A4836C}"/>
                  </a:ext>
                </a:extLst>
              </p:cNvPr>
              <p:cNvSpPr>
                <a:spLocks noChangeArrowheads="1"/>
              </p:cNvSpPr>
              <p:nvPr/>
            </p:nvSpPr>
            <p:spPr bwMode="auto">
              <a:xfrm>
                <a:off x="4605" y="2835"/>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3" name="Rectangle 444">
                <a:extLst>
                  <a:ext uri="{FF2B5EF4-FFF2-40B4-BE49-F238E27FC236}">
                    <a16:creationId xmlns:a16="http://schemas.microsoft.com/office/drawing/2014/main" id="{E33C833C-C797-43C0-0473-82720B404EFA}"/>
                  </a:ext>
                </a:extLst>
              </p:cNvPr>
              <p:cNvSpPr>
                <a:spLocks noChangeArrowheads="1"/>
              </p:cNvSpPr>
              <p:nvPr/>
            </p:nvSpPr>
            <p:spPr bwMode="auto">
              <a:xfrm>
                <a:off x="4669" y="2835"/>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4" name="Rectangle 445">
                <a:extLst>
                  <a:ext uri="{FF2B5EF4-FFF2-40B4-BE49-F238E27FC236}">
                    <a16:creationId xmlns:a16="http://schemas.microsoft.com/office/drawing/2014/main" id="{5843EDC0-3155-F222-A949-B6D48425648C}"/>
                  </a:ext>
                </a:extLst>
              </p:cNvPr>
              <p:cNvSpPr>
                <a:spLocks noChangeArrowheads="1"/>
              </p:cNvSpPr>
              <p:nvPr/>
            </p:nvSpPr>
            <p:spPr bwMode="auto">
              <a:xfrm>
                <a:off x="4713" y="2835"/>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5" name="Rectangle 446">
                <a:extLst>
                  <a:ext uri="{FF2B5EF4-FFF2-40B4-BE49-F238E27FC236}">
                    <a16:creationId xmlns:a16="http://schemas.microsoft.com/office/drawing/2014/main" id="{B796D073-B90D-DCD9-DEA7-23CF3F1F20BE}"/>
                  </a:ext>
                </a:extLst>
              </p:cNvPr>
              <p:cNvSpPr>
                <a:spLocks noChangeArrowheads="1"/>
              </p:cNvSpPr>
              <p:nvPr/>
            </p:nvSpPr>
            <p:spPr bwMode="auto">
              <a:xfrm>
                <a:off x="4735" y="2835"/>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6" name="Rectangle 447">
                <a:extLst>
                  <a:ext uri="{FF2B5EF4-FFF2-40B4-BE49-F238E27FC236}">
                    <a16:creationId xmlns:a16="http://schemas.microsoft.com/office/drawing/2014/main" id="{89F2D030-97C1-DB68-E5D8-E5F047629B34}"/>
                  </a:ext>
                </a:extLst>
              </p:cNvPr>
              <p:cNvSpPr>
                <a:spLocks noChangeArrowheads="1"/>
              </p:cNvSpPr>
              <p:nvPr/>
            </p:nvSpPr>
            <p:spPr bwMode="auto">
              <a:xfrm>
                <a:off x="4756" y="2835"/>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7" name="Rectangle 448">
                <a:extLst>
                  <a:ext uri="{FF2B5EF4-FFF2-40B4-BE49-F238E27FC236}">
                    <a16:creationId xmlns:a16="http://schemas.microsoft.com/office/drawing/2014/main" id="{C08BFF2D-4520-9742-DDE9-8C410C602438}"/>
                  </a:ext>
                </a:extLst>
              </p:cNvPr>
              <p:cNvSpPr>
                <a:spLocks noChangeArrowheads="1"/>
              </p:cNvSpPr>
              <p:nvPr/>
            </p:nvSpPr>
            <p:spPr bwMode="auto">
              <a:xfrm>
                <a:off x="4800" y="2835"/>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8" name="Rectangle 449">
                <a:extLst>
                  <a:ext uri="{FF2B5EF4-FFF2-40B4-BE49-F238E27FC236}">
                    <a16:creationId xmlns:a16="http://schemas.microsoft.com/office/drawing/2014/main" id="{0C325B9B-AC3F-AD77-E060-5AE9439AC34E}"/>
                  </a:ext>
                </a:extLst>
              </p:cNvPr>
              <p:cNvSpPr>
                <a:spLocks noChangeArrowheads="1"/>
              </p:cNvSpPr>
              <p:nvPr/>
            </p:nvSpPr>
            <p:spPr bwMode="auto">
              <a:xfrm>
                <a:off x="4818" y="2835"/>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9" name="Rectangle 450">
                <a:extLst>
                  <a:ext uri="{FF2B5EF4-FFF2-40B4-BE49-F238E27FC236}">
                    <a16:creationId xmlns:a16="http://schemas.microsoft.com/office/drawing/2014/main" id="{F3D4229E-9344-45C1-1E54-A7C12B1B2F4B}"/>
                  </a:ext>
                </a:extLst>
              </p:cNvPr>
              <p:cNvSpPr>
                <a:spLocks noChangeArrowheads="1"/>
              </p:cNvSpPr>
              <p:nvPr/>
            </p:nvSpPr>
            <p:spPr bwMode="auto">
              <a:xfrm>
                <a:off x="4839" y="2835"/>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0" name="Rectangle 451">
                <a:extLst>
                  <a:ext uri="{FF2B5EF4-FFF2-40B4-BE49-F238E27FC236}">
                    <a16:creationId xmlns:a16="http://schemas.microsoft.com/office/drawing/2014/main" id="{B9D42FDE-D7C5-0550-0470-D4C14034EC13}"/>
                  </a:ext>
                </a:extLst>
              </p:cNvPr>
              <p:cNvSpPr>
                <a:spLocks noChangeArrowheads="1"/>
              </p:cNvSpPr>
              <p:nvPr/>
            </p:nvSpPr>
            <p:spPr bwMode="auto">
              <a:xfrm>
                <a:off x="4862" y="2835"/>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1" name="Rectangle 452">
                <a:extLst>
                  <a:ext uri="{FF2B5EF4-FFF2-40B4-BE49-F238E27FC236}">
                    <a16:creationId xmlns:a16="http://schemas.microsoft.com/office/drawing/2014/main" id="{24E06C95-AA92-8D6A-E2EA-94444AF1AB0B}"/>
                  </a:ext>
                </a:extLst>
              </p:cNvPr>
              <p:cNvSpPr>
                <a:spLocks noChangeArrowheads="1"/>
              </p:cNvSpPr>
              <p:nvPr/>
            </p:nvSpPr>
            <p:spPr bwMode="auto">
              <a:xfrm>
                <a:off x="4914" y="2835"/>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2" name="Rectangle 453">
                <a:extLst>
                  <a:ext uri="{FF2B5EF4-FFF2-40B4-BE49-F238E27FC236}">
                    <a16:creationId xmlns:a16="http://schemas.microsoft.com/office/drawing/2014/main" id="{BB592730-3DFE-B309-E954-2954D85DE31A}"/>
                  </a:ext>
                </a:extLst>
              </p:cNvPr>
              <p:cNvSpPr>
                <a:spLocks noChangeArrowheads="1"/>
              </p:cNvSpPr>
              <p:nvPr/>
            </p:nvSpPr>
            <p:spPr bwMode="auto">
              <a:xfrm>
                <a:off x="4971" y="2835"/>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3" name="Rectangle 454">
                <a:extLst>
                  <a:ext uri="{FF2B5EF4-FFF2-40B4-BE49-F238E27FC236}">
                    <a16:creationId xmlns:a16="http://schemas.microsoft.com/office/drawing/2014/main" id="{CB102309-31E5-4AD1-F5A6-AE9DA637064F}"/>
                  </a:ext>
                </a:extLst>
              </p:cNvPr>
              <p:cNvSpPr>
                <a:spLocks noChangeArrowheads="1"/>
              </p:cNvSpPr>
              <p:nvPr/>
            </p:nvSpPr>
            <p:spPr bwMode="auto">
              <a:xfrm>
                <a:off x="5028" y="2835"/>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4" name="Rectangle 455">
                <a:extLst>
                  <a:ext uri="{FF2B5EF4-FFF2-40B4-BE49-F238E27FC236}">
                    <a16:creationId xmlns:a16="http://schemas.microsoft.com/office/drawing/2014/main" id="{3FCC5701-8063-5466-D30B-A577CDC08210}"/>
                  </a:ext>
                </a:extLst>
              </p:cNvPr>
              <p:cNvSpPr>
                <a:spLocks noChangeArrowheads="1"/>
              </p:cNvSpPr>
              <p:nvPr/>
            </p:nvSpPr>
            <p:spPr bwMode="auto">
              <a:xfrm>
                <a:off x="5077" y="2835"/>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5" name="Rectangle 456">
                <a:extLst>
                  <a:ext uri="{FF2B5EF4-FFF2-40B4-BE49-F238E27FC236}">
                    <a16:creationId xmlns:a16="http://schemas.microsoft.com/office/drawing/2014/main" id="{446B2F15-FD0B-762E-ECAD-FDCAD814BA70}"/>
                  </a:ext>
                </a:extLst>
              </p:cNvPr>
              <p:cNvSpPr>
                <a:spLocks noChangeArrowheads="1"/>
              </p:cNvSpPr>
              <p:nvPr/>
            </p:nvSpPr>
            <p:spPr bwMode="auto">
              <a:xfrm>
                <a:off x="5099" y="2835"/>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6" name="Rectangle 457">
                <a:extLst>
                  <a:ext uri="{FF2B5EF4-FFF2-40B4-BE49-F238E27FC236}">
                    <a16:creationId xmlns:a16="http://schemas.microsoft.com/office/drawing/2014/main" id="{65630694-FFDD-124F-2DD2-9A96B3E9B731}"/>
                  </a:ext>
                </a:extLst>
              </p:cNvPr>
              <p:cNvSpPr>
                <a:spLocks noChangeArrowheads="1"/>
              </p:cNvSpPr>
              <p:nvPr/>
            </p:nvSpPr>
            <p:spPr bwMode="auto">
              <a:xfrm>
                <a:off x="5143" y="2835"/>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7" name="Rectangle 458">
                <a:extLst>
                  <a:ext uri="{FF2B5EF4-FFF2-40B4-BE49-F238E27FC236}">
                    <a16:creationId xmlns:a16="http://schemas.microsoft.com/office/drawing/2014/main" id="{43E0D079-640A-941B-ADE8-60B5C88328F0}"/>
                  </a:ext>
                </a:extLst>
              </p:cNvPr>
              <p:cNvSpPr>
                <a:spLocks noChangeArrowheads="1"/>
              </p:cNvSpPr>
              <p:nvPr/>
            </p:nvSpPr>
            <p:spPr bwMode="auto">
              <a:xfrm>
                <a:off x="5187" y="2835"/>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8" name="Rectangle 459">
                <a:extLst>
                  <a:ext uri="{FF2B5EF4-FFF2-40B4-BE49-F238E27FC236}">
                    <a16:creationId xmlns:a16="http://schemas.microsoft.com/office/drawing/2014/main" id="{1B3CD37F-5958-AC60-6A41-0442D3EBD19A}"/>
                  </a:ext>
                </a:extLst>
              </p:cNvPr>
              <p:cNvSpPr>
                <a:spLocks noChangeArrowheads="1"/>
              </p:cNvSpPr>
              <p:nvPr/>
            </p:nvSpPr>
            <p:spPr bwMode="auto">
              <a:xfrm>
                <a:off x="5231" y="2835"/>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9" name="Rectangle 460">
                <a:extLst>
                  <a:ext uri="{FF2B5EF4-FFF2-40B4-BE49-F238E27FC236}">
                    <a16:creationId xmlns:a16="http://schemas.microsoft.com/office/drawing/2014/main" id="{56EBB77D-804D-C48D-3AB0-98ED774ABE92}"/>
                  </a:ext>
                </a:extLst>
              </p:cNvPr>
              <p:cNvSpPr>
                <a:spLocks noChangeArrowheads="1"/>
              </p:cNvSpPr>
              <p:nvPr/>
            </p:nvSpPr>
            <p:spPr bwMode="auto">
              <a:xfrm>
                <a:off x="5439" y="2835"/>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0" name="Rectangle 461">
                <a:extLst>
                  <a:ext uri="{FF2B5EF4-FFF2-40B4-BE49-F238E27FC236}">
                    <a16:creationId xmlns:a16="http://schemas.microsoft.com/office/drawing/2014/main" id="{FE7FB000-125B-C022-23B1-B7440A1842A8}"/>
                  </a:ext>
                </a:extLst>
              </p:cNvPr>
              <p:cNvSpPr>
                <a:spLocks noChangeArrowheads="1"/>
              </p:cNvSpPr>
              <p:nvPr/>
            </p:nvSpPr>
            <p:spPr bwMode="auto">
              <a:xfrm>
                <a:off x="5482" y="2835"/>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1" name="Rectangle 462">
                <a:extLst>
                  <a:ext uri="{FF2B5EF4-FFF2-40B4-BE49-F238E27FC236}">
                    <a16:creationId xmlns:a16="http://schemas.microsoft.com/office/drawing/2014/main" id="{9A01A252-F481-8E2B-3E7F-85C3C50932AA}"/>
                  </a:ext>
                </a:extLst>
              </p:cNvPr>
              <p:cNvSpPr>
                <a:spLocks noChangeArrowheads="1"/>
              </p:cNvSpPr>
              <p:nvPr/>
            </p:nvSpPr>
            <p:spPr bwMode="auto">
              <a:xfrm>
                <a:off x="5526" y="2835"/>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2" name="Rectangle 463">
                <a:extLst>
                  <a:ext uri="{FF2B5EF4-FFF2-40B4-BE49-F238E27FC236}">
                    <a16:creationId xmlns:a16="http://schemas.microsoft.com/office/drawing/2014/main" id="{49E5B7AE-D5F8-20A5-23B5-7479AFC7BEDF}"/>
                  </a:ext>
                </a:extLst>
              </p:cNvPr>
              <p:cNvSpPr>
                <a:spLocks noChangeArrowheads="1"/>
              </p:cNvSpPr>
              <p:nvPr/>
            </p:nvSpPr>
            <p:spPr bwMode="auto">
              <a:xfrm>
                <a:off x="5847" y="2835"/>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3" name="Rectangle 464">
                <a:extLst>
                  <a:ext uri="{FF2B5EF4-FFF2-40B4-BE49-F238E27FC236}">
                    <a16:creationId xmlns:a16="http://schemas.microsoft.com/office/drawing/2014/main" id="{D663F928-9B34-D73D-1265-82FF1A1FA439}"/>
                  </a:ext>
                </a:extLst>
              </p:cNvPr>
              <p:cNvSpPr>
                <a:spLocks noChangeArrowheads="1"/>
              </p:cNvSpPr>
              <p:nvPr/>
            </p:nvSpPr>
            <p:spPr bwMode="auto">
              <a:xfrm>
                <a:off x="5900" y="2835"/>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4" name="Rectangle 465">
                <a:extLst>
                  <a:ext uri="{FF2B5EF4-FFF2-40B4-BE49-F238E27FC236}">
                    <a16:creationId xmlns:a16="http://schemas.microsoft.com/office/drawing/2014/main" id="{0246D11A-7226-4CBC-1575-71D845788119}"/>
                  </a:ext>
                </a:extLst>
              </p:cNvPr>
              <p:cNvSpPr>
                <a:spLocks noChangeArrowheads="1"/>
              </p:cNvSpPr>
              <p:nvPr/>
            </p:nvSpPr>
            <p:spPr bwMode="auto">
              <a:xfrm>
                <a:off x="5952" y="2835"/>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5" name="Rectangle 466">
                <a:extLst>
                  <a:ext uri="{FF2B5EF4-FFF2-40B4-BE49-F238E27FC236}">
                    <a16:creationId xmlns:a16="http://schemas.microsoft.com/office/drawing/2014/main" id="{CED028A2-5B61-271A-EDAC-0DB93B3CFD3F}"/>
                  </a:ext>
                </a:extLst>
              </p:cNvPr>
              <p:cNvSpPr>
                <a:spLocks noChangeArrowheads="1"/>
              </p:cNvSpPr>
              <p:nvPr/>
            </p:nvSpPr>
            <p:spPr bwMode="auto">
              <a:xfrm>
                <a:off x="6009" y="2835"/>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6" name="Rectangle 467">
                <a:extLst>
                  <a:ext uri="{FF2B5EF4-FFF2-40B4-BE49-F238E27FC236}">
                    <a16:creationId xmlns:a16="http://schemas.microsoft.com/office/drawing/2014/main" id="{168C152A-8892-E2E4-5030-D4C28B48A3AE}"/>
                  </a:ext>
                </a:extLst>
              </p:cNvPr>
              <p:cNvSpPr>
                <a:spLocks noChangeArrowheads="1"/>
              </p:cNvSpPr>
              <p:nvPr/>
            </p:nvSpPr>
            <p:spPr bwMode="auto">
              <a:xfrm>
                <a:off x="6053" y="2835"/>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7" name="Rectangle 468">
                <a:extLst>
                  <a:ext uri="{FF2B5EF4-FFF2-40B4-BE49-F238E27FC236}">
                    <a16:creationId xmlns:a16="http://schemas.microsoft.com/office/drawing/2014/main" id="{C1802697-5AA4-F0AC-0CD0-B054503A886C}"/>
                  </a:ext>
                </a:extLst>
              </p:cNvPr>
              <p:cNvSpPr>
                <a:spLocks noChangeArrowheads="1"/>
              </p:cNvSpPr>
              <p:nvPr/>
            </p:nvSpPr>
            <p:spPr bwMode="auto">
              <a:xfrm>
                <a:off x="4109" y="3060"/>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8" name="Rectangle 469">
                <a:extLst>
                  <a:ext uri="{FF2B5EF4-FFF2-40B4-BE49-F238E27FC236}">
                    <a16:creationId xmlns:a16="http://schemas.microsoft.com/office/drawing/2014/main" id="{A5D5F5F5-66D6-90F7-F889-CD0EE51D9532}"/>
                  </a:ext>
                </a:extLst>
              </p:cNvPr>
              <p:cNvSpPr>
                <a:spLocks noChangeArrowheads="1"/>
              </p:cNvSpPr>
              <p:nvPr/>
            </p:nvSpPr>
            <p:spPr bwMode="auto">
              <a:xfrm>
                <a:off x="4161" y="3060"/>
                <a:ext cx="4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9" name="Rectangle 470">
                <a:extLst>
                  <a:ext uri="{FF2B5EF4-FFF2-40B4-BE49-F238E27FC236}">
                    <a16:creationId xmlns:a16="http://schemas.microsoft.com/office/drawing/2014/main" id="{0C2AA286-F6ED-4BCC-86E8-66CB0B8187F5}"/>
                  </a:ext>
                </a:extLst>
              </p:cNvPr>
              <p:cNvSpPr>
                <a:spLocks noChangeArrowheads="1"/>
              </p:cNvSpPr>
              <p:nvPr/>
            </p:nvSpPr>
            <p:spPr bwMode="auto">
              <a:xfrm>
                <a:off x="4205" y="3060"/>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0" name="Rectangle 471">
                <a:extLst>
                  <a:ext uri="{FF2B5EF4-FFF2-40B4-BE49-F238E27FC236}">
                    <a16:creationId xmlns:a16="http://schemas.microsoft.com/office/drawing/2014/main" id="{99A8EF4D-1C11-5BB7-D3EB-7B56F9A0B655}"/>
                  </a:ext>
                </a:extLst>
              </p:cNvPr>
              <p:cNvSpPr>
                <a:spLocks noChangeArrowheads="1"/>
              </p:cNvSpPr>
              <p:nvPr/>
            </p:nvSpPr>
            <p:spPr bwMode="auto">
              <a:xfrm>
                <a:off x="4249" y="3060"/>
                <a:ext cx="3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1" name="Rectangle 472">
                <a:extLst>
                  <a:ext uri="{FF2B5EF4-FFF2-40B4-BE49-F238E27FC236}">
                    <a16:creationId xmlns:a16="http://schemas.microsoft.com/office/drawing/2014/main" id="{BADA4DFF-2A49-CE64-53C7-8C30BFB02AA7}"/>
                  </a:ext>
                </a:extLst>
              </p:cNvPr>
              <p:cNvSpPr>
                <a:spLocks noChangeArrowheads="1"/>
              </p:cNvSpPr>
              <p:nvPr/>
            </p:nvSpPr>
            <p:spPr bwMode="auto">
              <a:xfrm>
                <a:off x="4289" y="3060"/>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2" name="Rectangle 473">
                <a:extLst>
                  <a:ext uri="{FF2B5EF4-FFF2-40B4-BE49-F238E27FC236}">
                    <a16:creationId xmlns:a16="http://schemas.microsoft.com/office/drawing/2014/main" id="{47D3E70D-7250-EA95-AD43-79FBD7F7ABE0}"/>
                  </a:ext>
                </a:extLst>
              </p:cNvPr>
              <p:cNvSpPr>
                <a:spLocks noChangeArrowheads="1"/>
              </p:cNvSpPr>
              <p:nvPr/>
            </p:nvSpPr>
            <p:spPr bwMode="auto">
              <a:xfrm>
                <a:off x="4311" y="3060"/>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3" name="Rectangle 474">
                <a:extLst>
                  <a:ext uri="{FF2B5EF4-FFF2-40B4-BE49-F238E27FC236}">
                    <a16:creationId xmlns:a16="http://schemas.microsoft.com/office/drawing/2014/main" id="{866AE3DA-B211-60E1-62E5-DB7B98AB146A}"/>
                  </a:ext>
                </a:extLst>
              </p:cNvPr>
              <p:cNvSpPr>
                <a:spLocks noChangeArrowheads="1"/>
              </p:cNvSpPr>
              <p:nvPr/>
            </p:nvSpPr>
            <p:spPr bwMode="auto">
              <a:xfrm>
                <a:off x="4328" y="3060"/>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4" name="Rectangle 475">
                <a:extLst>
                  <a:ext uri="{FF2B5EF4-FFF2-40B4-BE49-F238E27FC236}">
                    <a16:creationId xmlns:a16="http://schemas.microsoft.com/office/drawing/2014/main" id="{FF1877C6-69CF-1D2B-4AB9-61B71693EE58}"/>
                  </a:ext>
                </a:extLst>
              </p:cNvPr>
              <p:cNvSpPr>
                <a:spLocks noChangeArrowheads="1"/>
              </p:cNvSpPr>
              <p:nvPr/>
            </p:nvSpPr>
            <p:spPr bwMode="auto">
              <a:xfrm>
                <a:off x="4372" y="3060"/>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5" name="Rectangle 476">
                <a:extLst>
                  <a:ext uri="{FF2B5EF4-FFF2-40B4-BE49-F238E27FC236}">
                    <a16:creationId xmlns:a16="http://schemas.microsoft.com/office/drawing/2014/main" id="{A4494400-B409-1420-6826-AF3F493A57D6}"/>
                  </a:ext>
                </a:extLst>
              </p:cNvPr>
              <p:cNvSpPr>
                <a:spLocks noChangeArrowheads="1"/>
              </p:cNvSpPr>
              <p:nvPr/>
            </p:nvSpPr>
            <p:spPr bwMode="auto">
              <a:xfrm>
                <a:off x="4416" y="3060"/>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6" name="Rectangle 477">
                <a:extLst>
                  <a:ext uri="{FF2B5EF4-FFF2-40B4-BE49-F238E27FC236}">
                    <a16:creationId xmlns:a16="http://schemas.microsoft.com/office/drawing/2014/main" id="{54958746-E443-3AF4-97DF-3D9084E15526}"/>
                  </a:ext>
                </a:extLst>
              </p:cNvPr>
              <p:cNvSpPr>
                <a:spLocks noChangeArrowheads="1"/>
              </p:cNvSpPr>
              <p:nvPr/>
            </p:nvSpPr>
            <p:spPr bwMode="auto">
              <a:xfrm>
                <a:off x="4438" y="3060"/>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7" name="Rectangle 478">
                <a:extLst>
                  <a:ext uri="{FF2B5EF4-FFF2-40B4-BE49-F238E27FC236}">
                    <a16:creationId xmlns:a16="http://schemas.microsoft.com/office/drawing/2014/main" id="{10DA8EA8-B6DA-4856-F52C-E86C4D041966}"/>
                  </a:ext>
                </a:extLst>
              </p:cNvPr>
              <p:cNvSpPr>
                <a:spLocks noChangeArrowheads="1"/>
              </p:cNvSpPr>
              <p:nvPr/>
            </p:nvSpPr>
            <p:spPr bwMode="auto">
              <a:xfrm>
                <a:off x="4460" y="3060"/>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8" name="Rectangle 479">
                <a:extLst>
                  <a:ext uri="{FF2B5EF4-FFF2-40B4-BE49-F238E27FC236}">
                    <a16:creationId xmlns:a16="http://schemas.microsoft.com/office/drawing/2014/main" id="{5F7FFCEF-0817-090B-B896-971D56DB8DB7}"/>
                  </a:ext>
                </a:extLst>
              </p:cNvPr>
              <p:cNvSpPr>
                <a:spLocks noChangeArrowheads="1"/>
              </p:cNvSpPr>
              <p:nvPr/>
            </p:nvSpPr>
            <p:spPr bwMode="auto">
              <a:xfrm>
                <a:off x="4525" y="3060"/>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9" name="Rectangle 480">
                <a:extLst>
                  <a:ext uri="{FF2B5EF4-FFF2-40B4-BE49-F238E27FC236}">
                    <a16:creationId xmlns:a16="http://schemas.microsoft.com/office/drawing/2014/main" id="{F674E174-A6CB-67AF-D1C8-9415AE481B67}"/>
                  </a:ext>
                </a:extLst>
              </p:cNvPr>
              <p:cNvSpPr>
                <a:spLocks noChangeArrowheads="1"/>
              </p:cNvSpPr>
              <p:nvPr/>
            </p:nvSpPr>
            <p:spPr bwMode="auto">
              <a:xfrm>
                <a:off x="4568" y="3060"/>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0" name="Rectangle 481">
                <a:extLst>
                  <a:ext uri="{FF2B5EF4-FFF2-40B4-BE49-F238E27FC236}">
                    <a16:creationId xmlns:a16="http://schemas.microsoft.com/office/drawing/2014/main" id="{0E000CBE-2761-8B2F-6FBB-AB2142F703A5}"/>
                  </a:ext>
                </a:extLst>
              </p:cNvPr>
              <p:cNvSpPr>
                <a:spLocks noChangeArrowheads="1"/>
              </p:cNvSpPr>
              <p:nvPr/>
            </p:nvSpPr>
            <p:spPr bwMode="auto">
              <a:xfrm>
                <a:off x="4591" y="3060"/>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1" name="Rectangle 482">
                <a:extLst>
                  <a:ext uri="{FF2B5EF4-FFF2-40B4-BE49-F238E27FC236}">
                    <a16:creationId xmlns:a16="http://schemas.microsoft.com/office/drawing/2014/main" id="{1EA885BB-448E-75EA-48F8-1AB2E5C60AE4}"/>
                  </a:ext>
                </a:extLst>
              </p:cNvPr>
              <p:cNvSpPr>
                <a:spLocks noChangeArrowheads="1"/>
              </p:cNvSpPr>
              <p:nvPr/>
            </p:nvSpPr>
            <p:spPr bwMode="auto">
              <a:xfrm>
                <a:off x="4612" y="3060"/>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2" name="Rectangle 483">
                <a:extLst>
                  <a:ext uri="{FF2B5EF4-FFF2-40B4-BE49-F238E27FC236}">
                    <a16:creationId xmlns:a16="http://schemas.microsoft.com/office/drawing/2014/main" id="{75F49481-EA48-1C66-3275-AC4CEB005D27}"/>
                  </a:ext>
                </a:extLst>
              </p:cNvPr>
              <p:cNvSpPr>
                <a:spLocks noChangeArrowheads="1"/>
              </p:cNvSpPr>
              <p:nvPr/>
            </p:nvSpPr>
            <p:spPr bwMode="auto">
              <a:xfrm>
                <a:off x="4656" y="3060"/>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3" name="Rectangle 484">
                <a:extLst>
                  <a:ext uri="{FF2B5EF4-FFF2-40B4-BE49-F238E27FC236}">
                    <a16:creationId xmlns:a16="http://schemas.microsoft.com/office/drawing/2014/main" id="{A20AD297-C326-BA42-4CC3-09C0CF0FEA40}"/>
                  </a:ext>
                </a:extLst>
              </p:cNvPr>
              <p:cNvSpPr>
                <a:spLocks noChangeArrowheads="1"/>
              </p:cNvSpPr>
              <p:nvPr/>
            </p:nvSpPr>
            <p:spPr bwMode="auto">
              <a:xfrm>
                <a:off x="4673" y="3060"/>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4" name="Rectangle 485">
                <a:extLst>
                  <a:ext uri="{FF2B5EF4-FFF2-40B4-BE49-F238E27FC236}">
                    <a16:creationId xmlns:a16="http://schemas.microsoft.com/office/drawing/2014/main" id="{664DB615-1B02-6C66-A45F-181767582C7E}"/>
                  </a:ext>
                </a:extLst>
              </p:cNvPr>
              <p:cNvSpPr>
                <a:spLocks noChangeArrowheads="1"/>
              </p:cNvSpPr>
              <p:nvPr/>
            </p:nvSpPr>
            <p:spPr bwMode="auto">
              <a:xfrm>
                <a:off x="4696" y="3060"/>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5" name="Rectangle 486">
                <a:extLst>
                  <a:ext uri="{FF2B5EF4-FFF2-40B4-BE49-F238E27FC236}">
                    <a16:creationId xmlns:a16="http://schemas.microsoft.com/office/drawing/2014/main" id="{B2BA2F4A-48ED-934F-CDB1-CE2B4B370E36}"/>
                  </a:ext>
                </a:extLst>
              </p:cNvPr>
              <p:cNvSpPr>
                <a:spLocks noChangeArrowheads="1"/>
              </p:cNvSpPr>
              <p:nvPr/>
            </p:nvSpPr>
            <p:spPr bwMode="auto">
              <a:xfrm>
                <a:off x="4717" y="3060"/>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6" name="Rectangle 487">
                <a:extLst>
                  <a:ext uri="{FF2B5EF4-FFF2-40B4-BE49-F238E27FC236}">
                    <a16:creationId xmlns:a16="http://schemas.microsoft.com/office/drawing/2014/main" id="{F321A7ED-5D87-DCA0-DB69-C68AA579D644}"/>
                  </a:ext>
                </a:extLst>
              </p:cNvPr>
              <p:cNvSpPr>
                <a:spLocks noChangeArrowheads="1"/>
              </p:cNvSpPr>
              <p:nvPr/>
            </p:nvSpPr>
            <p:spPr bwMode="auto">
              <a:xfrm>
                <a:off x="4775" y="3060"/>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7" name="Rectangle 488">
                <a:extLst>
                  <a:ext uri="{FF2B5EF4-FFF2-40B4-BE49-F238E27FC236}">
                    <a16:creationId xmlns:a16="http://schemas.microsoft.com/office/drawing/2014/main" id="{E89E39CE-629A-DACA-7986-D51EB0CD0527}"/>
                  </a:ext>
                </a:extLst>
              </p:cNvPr>
              <p:cNvSpPr>
                <a:spLocks noChangeArrowheads="1"/>
              </p:cNvSpPr>
              <p:nvPr/>
            </p:nvSpPr>
            <p:spPr bwMode="auto">
              <a:xfrm>
                <a:off x="4818" y="3060"/>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8" name="Rectangle 489">
                <a:extLst>
                  <a:ext uri="{FF2B5EF4-FFF2-40B4-BE49-F238E27FC236}">
                    <a16:creationId xmlns:a16="http://schemas.microsoft.com/office/drawing/2014/main" id="{2C311616-9701-6E4C-5477-57A50A8BB2C4}"/>
                  </a:ext>
                </a:extLst>
              </p:cNvPr>
              <p:cNvSpPr>
                <a:spLocks noChangeArrowheads="1"/>
              </p:cNvSpPr>
              <p:nvPr/>
            </p:nvSpPr>
            <p:spPr bwMode="auto">
              <a:xfrm>
                <a:off x="4863" y="3060"/>
                <a:ext cx="4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9" name="Rectangle 490">
                <a:extLst>
                  <a:ext uri="{FF2B5EF4-FFF2-40B4-BE49-F238E27FC236}">
                    <a16:creationId xmlns:a16="http://schemas.microsoft.com/office/drawing/2014/main" id="{8B0FD474-43CD-CB58-D2F5-218CE1C1A616}"/>
                  </a:ext>
                </a:extLst>
              </p:cNvPr>
              <p:cNvSpPr>
                <a:spLocks noChangeArrowheads="1"/>
              </p:cNvSpPr>
              <p:nvPr/>
            </p:nvSpPr>
            <p:spPr bwMode="auto">
              <a:xfrm>
                <a:off x="4903" y="3060"/>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0" name="Rectangle 491">
                <a:extLst>
                  <a:ext uri="{FF2B5EF4-FFF2-40B4-BE49-F238E27FC236}">
                    <a16:creationId xmlns:a16="http://schemas.microsoft.com/office/drawing/2014/main" id="{B0F9E7F5-E900-2B74-0602-3F18C890E450}"/>
                  </a:ext>
                </a:extLst>
              </p:cNvPr>
              <p:cNvSpPr>
                <a:spLocks noChangeArrowheads="1"/>
              </p:cNvSpPr>
              <p:nvPr/>
            </p:nvSpPr>
            <p:spPr bwMode="auto">
              <a:xfrm>
                <a:off x="4946" y="3060"/>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1" name="Rectangle 492">
                <a:extLst>
                  <a:ext uri="{FF2B5EF4-FFF2-40B4-BE49-F238E27FC236}">
                    <a16:creationId xmlns:a16="http://schemas.microsoft.com/office/drawing/2014/main" id="{3AEFEDEC-5E33-0033-E694-0EB09457ED29}"/>
                  </a:ext>
                </a:extLst>
              </p:cNvPr>
              <p:cNvSpPr>
                <a:spLocks noChangeArrowheads="1"/>
              </p:cNvSpPr>
              <p:nvPr/>
            </p:nvSpPr>
            <p:spPr bwMode="auto">
              <a:xfrm>
                <a:off x="4973" y="3060"/>
                <a:ext cx="3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2" name="Rectangle 493">
                <a:extLst>
                  <a:ext uri="{FF2B5EF4-FFF2-40B4-BE49-F238E27FC236}">
                    <a16:creationId xmlns:a16="http://schemas.microsoft.com/office/drawing/2014/main" id="{D01EB267-16B7-50D1-FE53-D7FB1FC991EA}"/>
                  </a:ext>
                </a:extLst>
              </p:cNvPr>
              <p:cNvSpPr>
                <a:spLocks noChangeArrowheads="1"/>
              </p:cNvSpPr>
              <p:nvPr/>
            </p:nvSpPr>
            <p:spPr bwMode="auto">
              <a:xfrm>
                <a:off x="5013" y="3060"/>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3" name="Rectangle 494">
                <a:extLst>
                  <a:ext uri="{FF2B5EF4-FFF2-40B4-BE49-F238E27FC236}">
                    <a16:creationId xmlns:a16="http://schemas.microsoft.com/office/drawing/2014/main" id="{069FC1B8-B450-D1B8-204C-34FBE52B1B27}"/>
                  </a:ext>
                </a:extLst>
              </p:cNvPr>
              <p:cNvSpPr>
                <a:spLocks noChangeArrowheads="1"/>
              </p:cNvSpPr>
              <p:nvPr/>
            </p:nvSpPr>
            <p:spPr bwMode="auto">
              <a:xfrm>
                <a:off x="5033" y="306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4" name="Rectangle 495">
                <a:extLst>
                  <a:ext uri="{FF2B5EF4-FFF2-40B4-BE49-F238E27FC236}">
                    <a16:creationId xmlns:a16="http://schemas.microsoft.com/office/drawing/2014/main" id="{00924204-360B-7FB3-612D-415CEE330742}"/>
                  </a:ext>
                </a:extLst>
              </p:cNvPr>
              <p:cNvSpPr>
                <a:spLocks noChangeArrowheads="1"/>
              </p:cNvSpPr>
              <p:nvPr/>
            </p:nvSpPr>
            <p:spPr bwMode="auto">
              <a:xfrm>
                <a:off x="5078" y="306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5" name="Rectangle 496">
                <a:extLst>
                  <a:ext uri="{FF2B5EF4-FFF2-40B4-BE49-F238E27FC236}">
                    <a16:creationId xmlns:a16="http://schemas.microsoft.com/office/drawing/2014/main" id="{8D158574-CF19-7DF0-BAFC-155DE252C876}"/>
                  </a:ext>
                </a:extLst>
              </p:cNvPr>
              <p:cNvSpPr>
                <a:spLocks noChangeArrowheads="1"/>
              </p:cNvSpPr>
              <p:nvPr/>
            </p:nvSpPr>
            <p:spPr bwMode="auto">
              <a:xfrm>
                <a:off x="5122" y="306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6" name="Rectangle 497">
                <a:extLst>
                  <a:ext uri="{FF2B5EF4-FFF2-40B4-BE49-F238E27FC236}">
                    <a16:creationId xmlns:a16="http://schemas.microsoft.com/office/drawing/2014/main" id="{5B860FE4-5B43-783B-3165-DA4E493E328B}"/>
                  </a:ext>
                </a:extLst>
              </p:cNvPr>
              <p:cNvSpPr>
                <a:spLocks noChangeArrowheads="1"/>
              </p:cNvSpPr>
              <p:nvPr/>
            </p:nvSpPr>
            <p:spPr bwMode="auto">
              <a:xfrm>
                <a:off x="5165" y="306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7" name="Rectangle 498">
                <a:extLst>
                  <a:ext uri="{FF2B5EF4-FFF2-40B4-BE49-F238E27FC236}">
                    <a16:creationId xmlns:a16="http://schemas.microsoft.com/office/drawing/2014/main" id="{D763FCCA-4F1E-06BE-84E7-2BA2EE507851}"/>
                  </a:ext>
                </a:extLst>
              </p:cNvPr>
              <p:cNvSpPr>
                <a:spLocks noChangeArrowheads="1"/>
              </p:cNvSpPr>
              <p:nvPr/>
            </p:nvSpPr>
            <p:spPr bwMode="auto">
              <a:xfrm>
                <a:off x="5439" y="306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8" name="Rectangle 499">
                <a:extLst>
                  <a:ext uri="{FF2B5EF4-FFF2-40B4-BE49-F238E27FC236}">
                    <a16:creationId xmlns:a16="http://schemas.microsoft.com/office/drawing/2014/main" id="{278BCF8D-09AE-D8EB-E62A-B58C12257A72}"/>
                  </a:ext>
                </a:extLst>
              </p:cNvPr>
              <p:cNvSpPr>
                <a:spLocks noChangeArrowheads="1"/>
              </p:cNvSpPr>
              <p:nvPr/>
            </p:nvSpPr>
            <p:spPr bwMode="auto">
              <a:xfrm>
                <a:off x="5482" y="306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9" name="Rectangle 500">
                <a:extLst>
                  <a:ext uri="{FF2B5EF4-FFF2-40B4-BE49-F238E27FC236}">
                    <a16:creationId xmlns:a16="http://schemas.microsoft.com/office/drawing/2014/main" id="{983F2727-2C38-679E-2D4F-C73BF24A4D70}"/>
                  </a:ext>
                </a:extLst>
              </p:cNvPr>
              <p:cNvSpPr>
                <a:spLocks noChangeArrowheads="1"/>
              </p:cNvSpPr>
              <p:nvPr/>
            </p:nvSpPr>
            <p:spPr bwMode="auto">
              <a:xfrm>
                <a:off x="5526" y="3060"/>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0" name="Rectangle 501">
                <a:extLst>
                  <a:ext uri="{FF2B5EF4-FFF2-40B4-BE49-F238E27FC236}">
                    <a16:creationId xmlns:a16="http://schemas.microsoft.com/office/drawing/2014/main" id="{D41DD7AC-73E5-4CEC-6C77-006F905DB9A8}"/>
                  </a:ext>
                </a:extLst>
              </p:cNvPr>
              <p:cNvSpPr>
                <a:spLocks noChangeArrowheads="1"/>
              </p:cNvSpPr>
              <p:nvPr/>
            </p:nvSpPr>
            <p:spPr bwMode="auto">
              <a:xfrm>
                <a:off x="5847" y="3060"/>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1" name="Rectangle 502">
                <a:extLst>
                  <a:ext uri="{FF2B5EF4-FFF2-40B4-BE49-F238E27FC236}">
                    <a16:creationId xmlns:a16="http://schemas.microsoft.com/office/drawing/2014/main" id="{AB19F3C9-3F1F-80D3-51E0-C9BA550E6F96}"/>
                  </a:ext>
                </a:extLst>
              </p:cNvPr>
              <p:cNvSpPr>
                <a:spLocks noChangeArrowheads="1"/>
              </p:cNvSpPr>
              <p:nvPr/>
            </p:nvSpPr>
            <p:spPr bwMode="auto">
              <a:xfrm>
                <a:off x="5900" y="3060"/>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2" name="Rectangle 503">
                <a:extLst>
                  <a:ext uri="{FF2B5EF4-FFF2-40B4-BE49-F238E27FC236}">
                    <a16:creationId xmlns:a16="http://schemas.microsoft.com/office/drawing/2014/main" id="{5E1786AD-215A-05BD-97F9-F8D5E26BC630}"/>
                  </a:ext>
                </a:extLst>
              </p:cNvPr>
              <p:cNvSpPr>
                <a:spLocks noChangeArrowheads="1"/>
              </p:cNvSpPr>
              <p:nvPr/>
            </p:nvSpPr>
            <p:spPr bwMode="auto">
              <a:xfrm>
                <a:off x="5952" y="3060"/>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3" name="Rectangle 504">
                <a:extLst>
                  <a:ext uri="{FF2B5EF4-FFF2-40B4-BE49-F238E27FC236}">
                    <a16:creationId xmlns:a16="http://schemas.microsoft.com/office/drawing/2014/main" id="{BF5A56A6-E29B-8B8B-7508-A91A3D5FC677}"/>
                  </a:ext>
                </a:extLst>
              </p:cNvPr>
              <p:cNvSpPr>
                <a:spLocks noChangeArrowheads="1"/>
              </p:cNvSpPr>
              <p:nvPr/>
            </p:nvSpPr>
            <p:spPr bwMode="auto">
              <a:xfrm>
                <a:off x="6009" y="3060"/>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4" name="Rectangle 505">
                <a:extLst>
                  <a:ext uri="{FF2B5EF4-FFF2-40B4-BE49-F238E27FC236}">
                    <a16:creationId xmlns:a16="http://schemas.microsoft.com/office/drawing/2014/main" id="{7264EB0E-2C1D-0FB3-53F1-A4B76D8AA589}"/>
                  </a:ext>
                </a:extLst>
              </p:cNvPr>
              <p:cNvSpPr>
                <a:spLocks noChangeArrowheads="1"/>
              </p:cNvSpPr>
              <p:nvPr/>
            </p:nvSpPr>
            <p:spPr bwMode="auto">
              <a:xfrm>
                <a:off x="6053" y="3060"/>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5" name="Rectangle 506">
                <a:extLst>
                  <a:ext uri="{FF2B5EF4-FFF2-40B4-BE49-F238E27FC236}">
                    <a16:creationId xmlns:a16="http://schemas.microsoft.com/office/drawing/2014/main" id="{0B0D2B9D-6B6E-8921-36EA-14F7ACBAFA38}"/>
                  </a:ext>
                </a:extLst>
              </p:cNvPr>
              <p:cNvSpPr>
                <a:spLocks noChangeArrowheads="1"/>
              </p:cNvSpPr>
              <p:nvPr/>
            </p:nvSpPr>
            <p:spPr bwMode="auto">
              <a:xfrm>
                <a:off x="4109" y="3284"/>
                <a:ext cx="8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6" name="Rectangle 507">
                <a:extLst>
                  <a:ext uri="{FF2B5EF4-FFF2-40B4-BE49-F238E27FC236}">
                    <a16:creationId xmlns:a16="http://schemas.microsoft.com/office/drawing/2014/main" id="{3BB3D3F8-C801-2286-93BB-5A5285E0B917}"/>
                  </a:ext>
                </a:extLst>
              </p:cNvPr>
              <p:cNvSpPr>
                <a:spLocks noChangeArrowheads="1"/>
              </p:cNvSpPr>
              <p:nvPr/>
            </p:nvSpPr>
            <p:spPr bwMode="auto">
              <a:xfrm>
                <a:off x="4175" y="3284"/>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7" name="Rectangle 508">
                <a:extLst>
                  <a:ext uri="{FF2B5EF4-FFF2-40B4-BE49-F238E27FC236}">
                    <a16:creationId xmlns:a16="http://schemas.microsoft.com/office/drawing/2014/main" id="{788C68F9-CE54-5720-5B4C-E0A7D66404FC}"/>
                  </a:ext>
                </a:extLst>
              </p:cNvPr>
              <p:cNvSpPr>
                <a:spLocks noChangeArrowheads="1"/>
              </p:cNvSpPr>
              <p:nvPr/>
            </p:nvSpPr>
            <p:spPr bwMode="auto">
              <a:xfrm>
                <a:off x="4219" y="3284"/>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8" name="Rectangle 509">
                <a:extLst>
                  <a:ext uri="{FF2B5EF4-FFF2-40B4-BE49-F238E27FC236}">
                    <a16:creationId xmlns:a16="http://schemas.microsoft.com/office/drawing/2014/main" id="{3991E0F7-3C06-CF35-FA7D-EBC5C61ABF5D}"/>
                  </a:ext>
                </a:extLst>
              </p:cNvPr>
              <p:cNvSpPr>
                <a:spLocks noChangeArrowheads="1"/>
              </p:cNvSpPr>
              <p:nvPr/>
            </p:nvSpPr>
            <p:spPr bwMode="auto">
              <a:xfrm>
                <a:off x="4241" y="3284"/>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9" name="Rectangle 510">
                <a:extLst>
                  <a:ext uri="{FF2B5EF4-FFF2-40B4-BE49-F238E27FC236}">
                    <a16:creationId xmlns:a16="http://schemas.microsoft.com/office/drawing/2014/main" id="{E8B45DD5-40D6-AFC9-3DFF-7288C88D68CA}"/>
                  </a:ext>
                </a:extLst>
              </p:cNvPr>
              <p:cNvSpPr>
                <a:spLocks noChangeArrowheads="1"/>
              </p:cNvSpPr>
              <p:nvPr/>
            </p:nvSpPr>
            <p:spPr bwMode="auto">
              <a:xfrm>
                <a:off x="4285" y="328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0" name="Rectangle 511">
                <a:extLst>
                  <a:ext uri="{FF2B5EF4-FFF2-40B4-BE49-F238E27FC236}">
                    <a16:creationId xmlns:a16="http://schemas.microsoft.com/office/drawing/2014/main" id="{BA0558A1-AD85-425C-AC43-680D37561FF0}"/>
                  </a:ext>
                </a:extLst>
              </p:cNvPr>
              <p:cNvSpPr>
                <a:spLocks noChangeArrowheads="1"/>
              </p:cNvSpPr>
              <p:nvPr/>
            </p:nvSpPr>
            <p:spPr bwMode="auto">
              <a:xfrm>
                <a:off x="4303" y="328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1" name="Rectangle 512">
                <a:extLst>
                  <a:ext uri="{FF2B5EF4-FFF2-40B4-BE49-F238E27FC236}">
                    <a16:creationId xmlns:a16="http://schemas.microsoft.com/office/drawing/2014/main" id="{3EAC5D11-7842-4324-7402-D1F81A3B0F00}"/>
                  </a:ext>
                </a:extLst>
              </p:cNvPr>
              <p:cNvSpPr>
                <a:spLocks noChangeArrowheads="1"/>
              </p:cNvSpPr>
              <p:nvPr/>
            </p:nvSpPr>
            <p:spPr bwMode="auto">
              <a:xfrm>
                <a:off x="4324" y="3284"/>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2" name="Rectangle 513">
                <a:extLst>
                  <a:ext uri="{FF2B5EF4-FFF2-40B4-BE49-F238E27FC236}">
                    <a16:creationId xmlns:a16="http://schemas.microsoft.com/office/drawing/2014/main" id="{3EDCC53A-F0E3-468C-05A7-EC975E635237}"/>
                  </a:ext>
                </a:extLst>
              </p:cNvPr>
              <p:cNvSpPr>
                <a:spLocks noChangeArrowheads="1"/>
              </p:cNvSpPr>
              <p:nvPr/>
            </p:nvSpPr>
            <p:spPr bwMode="auto">
              <a:xfrm>
                <a:off x="4367" y="3284"/>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3" name="Rectangle 514">
                <a:extLst>
                  <a:ext uri="{FF2B5EF4-FFF2-40B4-BE49-F238E27FC236}">
                    <a16:creationId xmlns:a16="http://schemas.microsoft.com/office/drawing/2014/main" id="{94486868-7403-F60C-64C2-CEE56A9A8F5B}"/>
                  </a:ext>
                </a:extLst>
              </p:cNvPr>
              <p:cNvSpPr>
                <a:spLocks noChangeArrowheads="1"/>
              </p:cNvSpPr>
              <p:nvPr/>
            </p:nvSpPr>
            <p:spPr bwMode="auto">
              <a:xfrm>
                <a:off x="4390" y="328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4" name="Rectangle 515">
                <a:extLst>
                  <a:ext uri="{FF2B5EF4-FFF2-40B4-BE49-F238E27FC236}">
                    <a16:creationId xmlns:a16="http://schemas.microsoft.com/office/drawing/2014/main" id="{C26DF97A-8BD4-FF69-64BC-E467E86DB739}"/>
                  </a:ext>
                </a:extLst>
              </p:cNvPr>
              <p:cNvSpPr>
                <a:spLocks noChangeArrowheads="1"/>
              </p:cNvSpPr>
              <p:nvPr/>
            </p:nvSpPr>
            <p:spPr bwMode="auto">
              <a:xfrm>
                <a:off x="4411" y="3284"/>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5" name="Rectangle 516">
                <a:extLst>
                  <a:ext uri="{FF2B5EF4-FFF2-40B4-BE49-F238E27FC236}">
                    <a16:creationId xmlns:a16="http://schemas.microsoft.com/office/drawing/2014/main" id="{2FB167A7-A5B1-2A81-9C87-60560C81A4ED}"/>
                  </a:ext>
                </a:extLst>
              </p:cNvPr>
              <p:cNvSpPr>
                <a:spLocks noChangeArrowheads="1"/>
              </p:cNvSpPr>
              <p:nvPr/>
            </p:nvSpPr>
            <p:spPr bwMode="auto">
              <a:xfrm>
                <a:off x="4454" y="328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6" name="Rectangle 517">
                <a:extLst>
                  <a:ext uri="{FF2B5EF4-FFF2-40B4-BE49-F238E27FC236}">
                    <a16:creationId xmlns:a16="http://schemas.microsoft.com/office/drawing/2014/main" id="{4EA9AD94-591C-3228-F621-1388B32B48BB}"/>
                  </a:ext>
                </a:extLst>
              </p:cNvPr>
              <p:cNvSpPr>
                <a:spLocks noChangeArrowheads="1"/>
              </p:cNvSpPr>
              <p:nvPr/>
            </p:nvSpPr>
            <p:spPr bwMode="auto">
              <a:xfrm>
                <a:off x="4473" y="3284"/>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7" name="Rectangle 518">
                <a:extLst>
                  <a:ext uri="{FF2B5EF4-FFF2-40B4-BE49-F238E27FC236}">
                    <a16:creationId xmlns:a16="http://schemas.microsoft.com/office/drawing/2014/main" id="{E0D76B43-5903-DF08-A010-05FFD3663345}"/>
                  </a:ext>
                </a:extLst>
              </p:cNvPr>
              <p:cNvSpPr>
                <a:spLocks noChangeArrowheads="1"/>
              </p:cNvSpPr>
              <p:nvPr/>
            </p:nvSpPr>
            <p:spPr bwMode="auto">
              <a:xfrm>
                <a:off x="4494" y="328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8" name="Rectangle 519">
                <a:extLst>
                  <a:ext uri="{FF2B5EF4-FFF2-40B4-BE49-F238E27FC236}">
                    <a16:creationId xmlns:a16="http://schemas.microsoft.com/office/drawing/2014/main" id="{6156399C-5658-15C1-B4A2-470DBD4BBEE8}"/>
                  </a:ext>
                </a:extLst>
              </p:cNvPr>
              <p:cNvSpPr>
                <a:spLocks noChangeArrowheads="1"/>
              </p:cNvSpPr>
              <p:nvPr/>
            </p:nvSpPr>
            <p:spPr bwMode="auto">
              <a:xfrm>
                <a:off x="4516" y="3284"/>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9" name="Rectangle 520">
                <a:extLst>
                  <a:ext uri="{FF2B5EF4-FFF2-40B4-BE49-F238E27FC236}">
                    <a16:creationId xmlns:a16="http://schemas.microsoft.com/office/drawing/2014/main" id="{C36D0201-3A58-53B7-1492-7C7E2C6029D6}"/>
                  </a:ext>
                </a:extLst>
              </p:cNvPr>
              <p:cNvSpPr>
                <a:spLocks noChangeArrowheads="1"/>
              </p:cNvSpPr>
              <p:nvPr/>
            </p:nvSpPr>
            <p:spPr bwMode="auto">
              <a:xfrm>
                <a:off x="4565" y="3284"/>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0" name="Rectangle 521">
                <a:extLst>
                  <a:ext uri="{FF2B5EF4-FFF2-40B4-BE49-F238E27FC236}">
                    <a16:creationId xmlns:a16="http://schemas.microsoft.com/office/drawing/2014/main" id="{D664A0F2-A7B0-1EBA-0E44-03D054FCCA67}"/>
                  </a:ext>
                </a:extLst>
              </p:cNvPr>
              <p:cNvSpPr>
                <a:spLocks noChangeArrowheads="1"/>
              </p:cNvSpPr>
              <p:nvPr/>
            </p:nvSpPr>
            <p:spPr bwMode="auto">
              <a:xfrm>
                <a:off x="4609" y="3284"/>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1" name="Rectangle 522">
                <a:extLst>
                  <a:ext uri="{FF2B5EF4-FFF2-40B4-BE49-F238E27FC236}">
                    <a16:creationId xmlns:a16="http://schemas.microsoft.com/office/drawing/2014/main" id="{0628B8B2-09EB-1DF3-443E-9D69F39D3141}"/>
                  </a:ext>
                </a:extLst>
              </p:cNvPr>
              <p:cNvSpPr>
                <a:spLocks noChangeArrowheads="1"/>
              </p:cNvSpPr>
              <p:nvPr/>
            </p:nvSpPr>
            <p:spPr bwMode="auto">
              <a:xfrm>
                <a:off x="4653" y="328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2" name="Rectangle 523">
                <a:extLst>
                  <a:ext uri="{FF2B5EF4-FFF2-40B4-BE49-F238E27FC236}">
                    <a16:creationId xmlns:a16="http://schemas.microsoft.com/office/drawing/2014/main" id="{A905B904-8CBB-BE0F-1EDD-3CC57ED9E526}"/>
                  </a:ext>
                </a:extLst>
              </p:cNvPr>
              <p:cNvSpPr>
                <a:spLocks noChangeArrowheads="1"/>
              </p:cNvSpPr>
              <p:nvPr/>
            </p:nvSpPr>
            <p:spPr bwMode="auto">
              <a:xfrm>
                <a:off x="4673" y="3284"/>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3" name="Rectangle 524">
                <a:extLst>
                  <a:ext uri="{FF2B5EF4-FFF2-40B4-BE49-F238E27FC236}">
                    <a16:creationId xmlns:a16="http://schemas.microsoft.com/office/drawing/2014/main" id="{25685823-B4FF-06BB-2560-4A21E052B675}"/>
                  </a:ext>
                </a:extLst>
              </p:cNvPr>
              <p:cNvSpPr>
                <a:spLocks noChangeArrowheads="1"/>
              </p:cNvSpPr>
              <p:nvPr/>
            </p:nvSpPr>
            <p:spPr bwMode="auto">
              <a:xfrm>
                <a:off x="4725" y="3284"/>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4" name="Rectangle 525">
                <a:extLst>
                  <a:ext uri="{FF2B5EF4-FFF2-40B4-BE49-F238E27FC236}">
                    <a16:creationId xmlns:a16="http://schemas.microsoft.com/office/drawing/2014/main" id="{4A6A2947-5290-B12E-219E-BC4ACDF38600}"/>
                  </a:ext>
                </a:extLst>
              </p:cNvPr>
              <p:cNvSpPr>
                <a:spLocks noChangeArrowheads="1"/>
              </p:cNvSpPr>
              <p:nvPr/>
            </p:nvSpPr>
            <p:spPr bwMode="auto">
              <a:xfrm>
                <a:off x="4752" y="3284"/>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5" name="Rectangle 526">
                <a:extLst>
                  <a:ext uri="{FF2B5EF4-FFF2-40B4-BE49-F238E27FC236}">
                    <a16:creationId xmlns:a16="http://schemas.microsoft.com/office/drawing/2014/main" id="{15E9FAA1-4567-0A55-1A91-EDA806793CF5}"/>
                  </a:ext>
                </a:extLst>
              </p:cNvPr>
              <p:cNvSpPr>
                <a:spLocks noChangeArrowheads="1"/>
              </p:cNvSpPr>
              <p:nvPr/>
            </p:nvSpPr>
            <p:spPr bwMode="auto">
              <a:xfrm>
                <a:off x="4796" y="3284"/>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6" name="Rectangle 527">
                <a:extLst>
                  <a:ext uri="{FF2B5EF4-FFF2-40B4-BE49-F238E27FC236}">
                    <a16:creationId xmlns:a16="http://schemas.microsoft.com/office/drawing/2014/main" id="{FF82A95C-A529-D992-445B-559DC319FDF3}"/>
                  </a:ext>
                </a:extLst>
              </p:cNvPr>
              <p:cNvSpPr>
                <a:spLocks noChangeArrowheads="1"/>
              </p:cNvSpPr>
              <p:nvPr/>
            </p:nvSpPr>
            <p:spPr bwMode="auto">
              <a:xfrm>
                <a:off x="4840" y="3284"/>
                <a:ext cx="3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7" name="Rectangle 528">
                <a:extLst>
                  <a:ext uri="{FF2B5EF4-FFF2-40B4-BE49-F238E27FC236}">
                    <a16:creationId xmlns:a16="http://schemas.microsoft.com/office/drawing/2014/main" id="{EC70CDE1-830F-39D9-A97F-780C2D299E55}"/>
                  </a:ext>
                </a:extLst>
              </p:cNvPr>
              <p:cNvSpPr>
                <a:spLocks noChangeArrowheads="1"/>
              </p:cNvSpPr>
              <p:nvPr/>
            </p:nvSpPr>
            <p:spPr bwMode="auto">
              <a:xfrm>
                <a:off x="4880" y="3284"/>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8" name="Rectangle 529">
                <a:extLst>
                  <a:ext uri="{FF2B5EF4-FFF2-40B4-BE49-F238E27FC236}">
                    <a16:creationId xmlns:a16="http://schemas.microsoft.com/office/drawing/2014/main" id="{DB4A1357-04A6-2B51-0953-09E64F8AB92C}"/>
                  </a:ext>
                </a:extLst>
              </p:cNvPr>
              <p:cNvSpPr>
                <a:spLocks noChangeArrowheads="1"/>
              </p:cNvSpPr>
              <p:nvPr/>
            </p:nvSpPr>
            <p:spPr bwMode="auto">
              <a:xfrm>
                <a:off x="4902" y="3284"/>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9" name="Rectangle 530">
                <a:extLst>
                  <a:ext uri="{FF2B5EF4-FFF2-40B4-BE49-F238E27FC236}">
                    <a16:creationId xmlns:a16="http://schemas.microsoft.com/office/drawing/2014/main" id="{C445B113-6615-7C30-8BFD-6DFEE1597FED}"/>
                  </a:ext>
                </a:extLst>
              </p:cNvPr>
              <p:cNvSpPr>
                <a:spLocks noChangeArrowheads="1"/>
              </p:cNvSpPr>
              <p:nvPr/>
            </p:nvSpPr>
            <p:spPr bwMode="auto">
              <a:xfrm>
                <a:off x="4924" y="328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0" name="Rectangle 531">
                <a:extLst>
                  <a:ext uri="{FF2B5EF4-FFF2-40B4-BE49-F238E27FC236}">
                    <a16:creationId xmlns:a16="http://schemas.microsoft.com/office/drawing/2014/main" id="{0C9F4A39-6EB6-4A62-4C01-8681790157A6}"/>
                  </a:ext>
                </a:extLst>
              </p:cNvPr>
              <p:cNvSpPr>
                <a:spLocks noChangeArrowheads="1"/>
              </p:cNvSpPr>
              <p:nvPr/>
            </p:nvSpPr>
            <p:spPr bwMode="auto">
              <a:xfrm>
                <a:off x="4968" y="328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1" name="Rectangle 532">
                <a:extLst>
                  <a:ext uri="{FF2B5EF4-FFF2-40B4-BE49-F238E27FC236}">
                    <a16:creationId xmlns:a16="http://schemas.microsoft.com/office/drawing/2014/main" id="{D073C502-8554-0942-CA86-3774D2AE4853}"/>
                  </a:ext>
                </a:extLst>
              </p:cNvPr>
              <p:cNvSpPr>
                <a:spLocks noChangeArrowheads="1"/>
              </p:cNvSpPr>
              <p:nvPr/>
            </p:nvSpPr>
            <p:spPr bwMode="auto">
              <a:xfrm>
                <a:off x="5012" y="328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2" name="Rectangle 533">
                <a:extLst>
                  <a:ext uri="{FF2B5EF4-FFF2-40B4-BE49-F238E27FC236}">
                    <a16:creationId xmlns:a16="http://schemas.microsoft.com/office/drawing/2014/main" id="{DC3B01E2-5AC1-644B-16A4-3FFD0BE00143}"/>
                  </a:ext>
                </a:extLst>
              </p:cNvPr>
              <p:cNvSpPr>
                <a:spLocks noChangeArrowheads="1"/>
              </p:cNvSpPr>
              <p:nvPr/>
            </p:nvSpPr>
            <p:spPr bwMode="auto">
              <a:xfrm>
                <a:off x="5057" y="328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3" name="Rectangle 534">
                <a:extLst>
                  <a:ext uri="{FF2B5EF4-FFF2-40B4-BE49-F238E27FC236}">
                    <a16:creationId xmlns:a16="http://schemas.microsoft.com/office/drawing/2014/main" id="{4DC6A49F-CE57-B6DB-235F-64CEBBFB6BF0}"/>
                  </a:ext>
                </a:extLst>
              </p:cNvPr>
              <p:cNvSpPr>
                <a:spLocks noChangeArrowheads="1"/>
              </p:cNvSpPr>
              <p:nvPr/>
            </p:nvSpPr>
            <p:spPr bwMode="auto">
              <a:xfrm>
                <a:off x="5439" y="328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4" name="Rectangle 535">
                <a:extLst>
                  <a:ext uri="{FF2B5EF4-FFF2-40B4-BE49-F238E27FC236}">
                    <a16:creationId xmlns:a16="http://schemas.microsoft.com/office/drawing/2014/main" id="{A2208A07-D13E-8E91-BA71-499A329D59F9}"/>
                  </a:ext>
                </a:extLst>
              </p:cNvPr>
              <p:cNvSpPr>
                <a:spLocks noChangeArrowheads="1"/>
              </p:cNvSpPr>
              <p:nvPr/>
            </p:nvSpPr>
            <p:spPr bwMode="auto">
              <a:xfrm>
                <a:off x="5482" y="328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5" name="Rectangle 536">
                <a:extLst>
                  <a:ext uri="{FF2B5EF4-FFF2-40B4-BE49-F238E27FC236}">
                    <a16:creationId xmlns:a16="http://schemas.microsoft.com/office/drawing/2014/main" id="{91EB6B25-D71C-9246-A27E-9683DDDD0FC6}"/>
                  </a:ext>
                </a:extLst>
              </p:cNvPr>
              <p:cNvSpPr>
                <a:spLocks noChangeArrowheads="1"/>
              </p:cNvSpPr>
              <p:nvPr/>
            </p:nvSpPr>
            <p:spPr bwMode="auto">
              <a:xfrm>
                <a:off x="5526" y="3284"/>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6" name="Rectangle 537">
                <a:extLst>
                  <a:ext uri="{FF2B5EF4-FFF2-40B4-BE49-F238E27FC236}">
                    <a16:creationId xmlns:a16="http://schemas.microsoft.com/office/drawing/2014/main" id="{A5C56E82-8A6F-4713-AE0F-AFA6FEFB4AF3}"/>
                  </a:ext>
                </a:extLst>
              </p:cNvPr>
              <p:cNvSpPr>
                <a:spLocks noChangeArrowheads="1"/>
              </p:cNvSpPr>
              <p:nvPr/>
            </p:nvSpPr>
            <p:spPr bwMode="auto">
              <a:xfrm>
                <a:off x="5847" y="3284"/>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7" name="Rectangle 538">
                <a:extLst>
                  <a:ext uri="{FF2B5EF4-FFF2-40B4-BE49-F238E27FC236}">
                    <a16:creationId xmlns:a16="http://schemas.microsoft.com/office/drawing/2014/main" id="{ABD77EC5-81D1-42FE-E911-A7B00AB9CE88}"/>
                  </a:ext>
                </a:extLst>
              </p:cNvPr>
              <p:cNvSpPr>
                <a:spLocks noChangeArrowheads="1"/>
              </p:cNvSpPr>
              <p:nvPr/>
            </p:nvSpPr>
            <p:spPr bwMode="auto">
              <a:xfrm>
                <a:off x="5900" y="3284"/>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8" name="Rectangle 539">
                <a:extLst>
                  <a:ext uri="{FF2B5EF4-FFF2-40B4-BE49-F238E27FC236}">
                    <a16:creationId xmlns:a16="http://schemas.microsoft.com/office/drawing/2014/main" id="{10A01A7B-5036-67EC-0AE9-DC003320FD3F}"/>
                  </a:ext>
                </a:extLst>
              </p:cNvPr>
              <p:cNvSpPr>
                <a:spLocks noChangeArrowheads="1"/>
              </p:cNvSpPr>
              <p:nvPr/>
            </p:nvSpPr>
            <p:spPr bwMode="auto">
              <a:xfrm>
                <a:off x="5952" y="3284"/>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9" name="Rectangle 540">
                <a:extLst>
                  <a:ext uri="{FF2B5EF4-FFF2-40B4-BE49-F238E27FC236}">
                    <a16:creationId xmlns:a16="http://schemas.microsoft.com/office/drawing/2014/main" id="{5844793A-3F6E-2BC8-3264-2CCCFB6D385B}"/>
                  </a:ext>
                </a:extLst>
              </p:cNvPr>
              <p:cNvSpPr>
                <a:spLocks noChangeArrowheads="1"/>
              </p:cNvSpPr>
              <p:nvPr/>
            </p:nvSpPr>
            <p:spPr bwMode="auto">
              <a:xfrm>
                <a:off x="6009" y="3284"/>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0" name="Rectangle 541">
                <a:extLst>
                  <a:ext uri="{FF2B5EF4-FFF2-40B4-BE49-F238E27FC236}">
                    <a16:creationId xmlns:a16="http://schemas.microsoft.com/office/drawing/2014/main" id="{3566BFB2-B5DF-1AB8-845F-1137F3B2C9C5}"/>
                  </a:ext>
                </a:extLst>
              </p:cNvPr>
              <p:cNvSpPr>
                <a:spLocks noChangeArrowheads="1"/>
              </p:cNvSpPr>
              <p:nvPr/>
            </p:nvSpPr>
            <p:spPr bwMode="auto">
              <a:xfrm>
                <a:off x="6053" y="3284"/>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1" name="Rectangle 542">
                <a:extLst>
                  <a:ext uri="{FF2B5EF4-FFF2-40B4-BE49-F238E27FC236}">
                    <a16:creationId xmlns:a16="http://schemas.microsoft.com/office/drawing/2014/main" id="{6818EF60-60B3-CCF0-714E-4D6038CFBECC}"/>
                  </a:ext>
                </a:extLst>
              </p:cNvPr>
              <p:cNvSpPr>
                <a:spLocks noChangeArrowheads="1"/>
              </p:cNvSpPr>
              <p:nvPr/>
            </p:nvSpPr>
            <p:spPr bwMode="auto">
              <a:xfrm>
                <a:off x="4109" y="3509"/>
                <a:ext cx="3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2" name="Rectangle 543">
                <a:extLst>
                  <a:ext uri="{FF2B5EF4-FFF2-40B4-BE49-F238E27FC236}">
                    <a16:creationId xmlns:a16="http://schemas.microsoft.com/office/drawing/2014/main" id="{0580F300-6C36-ECD9-B6CD-E41C7D15E22E}"/>
                  </a:ext>
                </a:extLst>
              </p:cNvPr>
              <p:cNvSpPr>
                <a:spLocks noChangeArrowheads="1"/>
              </p:cNvSpPr>
              <p:nvPr/>
            </p:nvSpPr>
            <p:spPr bwMode="auto">
              <a:xfrm>
                <a:off x="4148" y="3509"/>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3" name="Rectangle 544">
                <a:extLst>
                  <a:ext uri="{FF2B5EF4-FFF2-40B4-BE49-F238E27FC236}">
                    <a16:creationId xmlns:a16="http://schemas.microsoft.com/office/drawing/2014/main" id="{DE409056-98B7-5861-CA2A-869F04546B40}"/>
                  </a:ext>
                </a:extLst>
              </p:cNvPr>
              <p:cNvSpPr>
                <a:spLocks noChangeArrowheads="1"/>
              </p:cNvSpPr>
              <p:nvPr/>
            </p:nvSpPr>
            <p:spPr bwMode="auto">
              <a:xfrm>
                <a:off x="4192" y="3509"/>
                <a:ext cx="4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4" name="Rectangle 545">
                <a:extLst>
                  <a:ext uri="{FF2B5EF4-FFF2-40B4-BE49-F238E27FC236}">
                    <a16:creationId xmlns:a16="http://schemas.microsoft.com/office/drawing/2014/main" id="{C03C6050-CCEA-D13A-2F2F-8776CCEFF057}"/>
                  </a:ext>
                </a:extLst>
              </p:cNvPr>
              <p:cNvSpPr>
                <a:spLocks noChangeArrowheads="1"/>
              </p:cNvSpPr>
              <p:nvPr/>
            </p:nvSpPr>
            <p:spPr bwMode="auto">
              <a:xfrm>
                <a:off x="4231" y="3509"/>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5" name="Rectangle 546">
                <a:extLst>
                  <a:ext uri="{FF2B5EF4-FFF2-40B4-BE49-F238E27FC236}">
                    <a16:creationId xmlns:a16="http://schemas.microsoft.com/office/drawing/2014/main" id="{D20493D6-892D-AC6F-3F32-D39BC4F10903}"/>
                  </a:ext>
                </a:extLst>
              </p:cNvPr>
              <p:cNvSpPr>
                <a:spLocks noChangeArrowheads="1"/>
              </p:cNvSpPr>
              <p:nvPr/>
            </p:nvSpPr>
            <p:spPr bwMode="auto">
              <a:xfrm>
                <a:off x="4276" y="3509"/>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6" name="Rectangle 547">
                <a:extLst>
                  <a:ext uri="{FF2B5EF4-FFF2-40B4-BE49-F238E27FC236}">
                    <a16:creationId xmlns:a16="http://schemas.microsoft.com/office/drawing/2014/main" id="{FDEA4E02-6DB5-FB59-0E1C-883816D3E5BA}"/>
                  </a:ext>
                </a:extLst>
              </p:cNvPr>
              <p:cNvSpPr>
                <a:spLocks noChangeArrowheads="1"/>
              </p:cNvSpPr>
              <p:nvPr/>
            </p:nvSpPr>
            <p:spPr bwMode="auto">
              <a:xfrm>
                <a:off x="4319" y="3509"/>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7" name="Rectangle 548">
                <a:extLst>
                  <a:ext uri="{FF2B5EF4-FFF2-40B4-BE49-F238E27FC236}">
                    <a16:creationId xmlns:a16="http://schemas.microsoft.com/office/drawing/2014/main" id="{2914AACE-72AF-1BEC-928E-0D5AFDBBD53B}"/>
                  </a:ext>
                </a:extLst>
              </p:cNvPr>
              <p:cNvSpPr>
                <a:spLocks noChangeArrowheads="1"/>
              </p:cNvSpPr>
              <p:nvPr/>
            </p:nvSpPr>
            <p:spPr bwMode="auto">
              <a:xfrm>
                <a:off x="4363" y="3509"/>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8" name="Rectangle 549">
                <a:extLst>
                  <a:ext uri="{FF2B5EF4-FFF2-40B4-BE49-F238E27FC236}">
                    <a16:creationId xmlns:a16="http://schemas.microsoft.com/office/drawing/2014/main" id="{96763E33-4B86-701C-BCCD-6D60F3C34AA7}"/>
                  </a:ext>
                </a:extLst>
              </p:cNvPr>
              <p:cNvSpPr>
                <a:spLocks noChangeArrowheads="1"/>
              </p:cNvSpPr>
              <p:nvPr/>
            </p:nvSpPr>
            <p:spPr bwMode="auto">
              <a:xfrm>
                <a:off x="4385" y="3509"/>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9" name="Rectangle 550">
                <a:extLst>
                  <a:ext uri="{FF2B5EF4-FFF2-40B4-BE49-F238E27FC236}">
                    <a16:creationId xmlns:a16="http://schemas.microsoft.com/office/drawing/2014/main" id="{76A7B3D1-11B3-4C1F-7F4B-AA0F8C61D1E3}"/>
                  </a:ext>
                </a:extLst>
              </p:cNvPr>
              <p:cNvSpPr>
                <a:spLocks noChangeArrowheads="1"/>
              </p:cNvSpPr>
              <p:nvPr/>
            </p:nvSpPr>
            <p:spPr bwMode="auto">
              <a:xfrm>
                <a:off x="4406" y="3509"/>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0" name="Rectangle 551">
                <a:extLst>
                  <a:ext uri="{FF2B5EF4-FFF2-40B4-BE49-F238E27FC236}">
                    <a16:creationId xmlns:a16="http://schemas.microsoft.com/office/drawing/2014/main" id="{311B0EE9-EFD5-C5F9-38E9-7DAD29EBBD65}"/>
                  </a:ext>
                </a:extLst>
              </p:cNvPr>
              <p:cNvSpPr>
                <a:spLocks noChangeArrowheads="1"/>
              </p:cNvSpPr>
              <p:nvPr/>
            </p:nvSpPr>
            <p:spPr bwMode="auto">
              <a:xfrm>
                <a:off x="4450" y="3509"/>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1" name="Rectangle 552">
                <a:extLst>
                  <a:ext uri="{FF2B5EF4-FFF2-40B4-BE49-F238E27FC236}">
                    <a16:creationId xmlns:a16="http://schemas.microsoft.com/office/drawing/2014/main" id="{C7901216-A2E8-5590-8622-CC15E9EBC9C8}"/>
                  </a:ext>
                </a:extLst>
              </p:cNvPr>
              <p:cNvSpPr>
                <a:spLocks noChangeArrowheads="1"/>
              </p:cNvSpPr>
              <p:nvPr/>
            </p:nvSpPr>
            <p:spPr bwMode="auto">
              <a:xfrm>
                <a:off x="4467" y="3509"/>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2" name="Rectangle 553">
                <a:extLst>
                  <a:ext uri="{FF2B5EF4-FFF2-40B4-BE49-F238E27FC236}">
                    <a16:creationId xmlns:a16="http://schemas.microsoft.com/office/drawing/2014/main" id="{24957DF9-29C6-AA22-7B6A-BA1583D7D2AA}"/>
                  </a:ext>
                </a:extLst>
              </p:cNvPr>
              <p:cNvSpPr>
                <a:spLocks noChangeArrowheads="1"/>
              </p:cNvSpPr>
              <p:nvPr/>
            </p:nvSpPr>
            <p:spPr bwMode="auto">
              <a:xfrm>
                <a:off x="4490" y="3509"/>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3" name="Rectangle 554">
                <a:extLst>
                  <a:ext uri="{FF2B5EF4-FFF2-40B4-BE49-F238E27FC236}">
                    <a16:creationId xmlns:a16="http://schemas.microsoft.com/office/drawing/2014/main" id="{8422B205-1723-8ED8-AAEE-781A3E571B3B}"/>
                  </a:ext>
                </a:extLst>
              </p:cNvPr>
              <p:cNvSpPr>
                <a:spLocks noChangeArrowheads="1"/>
              </p:cNvSpPr>
              <p:nvPr/>
            </p:nvSpPr>
            <p:spPr bwMode="auto">
              <a:xfrm>
                <a:off x="4512" y="3509"/>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4" name="Rectangle 555">
                <a:extLst>
                  <a:ext uri="{FF2B5EF4-FFF2-40B4-BE49-F238E27FC236}">
                    <a16:creationId xmlns:a16="http://schemas.microsoft.com/office/drawing/2014/main" id="{1B1986B4-5EA4-418F-08EE-1AF80C989C5E}"/>
                  </a:ext>
                </a:extLst>
              </p:cNvPr>
              <p:cNvSpPr>
                <a:spLocks noChangeArrowheads="1"/>
              </p:cNvSpPr>
              <p:nvPr/>
            </p:nvSpPr>
            <p:spPr bwMode="auto">
              <a:xfrm>
                <a:off x="4568" y="3509"/>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5" name="Rectangle 556">
                <a:extLst>
                  <a:ext uri="{FF2B5EF4-FFF2-40B4-BE49-F238E27FC236}">
                    <a16:creationId xmlns:a16="http://schemas.microsoft.com/office/drawing/2014/main" id="{5D235056-2DED-2936-CE19-B6E46627829C}"/>
                  </a:ext>
                </a:extLst>
              </p:cNvPr>
              <p:cNvSpPr>
                <a:spLocks noChangeArrowheads="1"/>
              </p:cNvSpPr>
              <p:nvPr/>
            </p:nvSpPr>
            <p:spPr bwMode="auto">
              <a:xfrm>
                <a:off x="4613" y="3509"/>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6" name="Rectangle 557">
                <a:extLst>
                  <a:ext uri="{FF2B5EF4-FFF2-40B4-BE49-F238E27FC236}">
                    <a16:creationId xmlns:a16="http://schemas.microsoft.com/office/drawing/2014/main" id="{21EB4B6F-6130-BE48-6BE2-5DCE73E9A4E5}"/>
                  </a:ext>
                </a:extLst>
              </p:cNvPr>
              <p:cNvSpPr>
                <a:spLocks noChangeArrowheads="1"/>
              </p:cNvSpPr>
              <p:nvPr/>
            </p:nvSpPr>
            <p:spPr bwMode="auto">
              <a:xfrm>
                <a:off x="4657" y="3509"/>
                <a:ext cx="4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7" name="Rectangle 558">
                <a:extLst>
                  <a:ext uri="{FF2B5EF4-FFF2-40B4-BE49-F238E27FC236}">
                    <a16:creationId xmlns:a16="http://schemas.microsoft.com/office/drawing/2014/main" id="{6C830D39-B4A3-BBCE-85DC-898A16925350}"/>
                  </a:ext>
                </a:extLst>
              </p:cNvPr>
              <p:cNvSpPr>
                <a:spLocks noChangeArrowheads="1"/>
              </p:cNvSpPr>
              <p:nvPr/>
            </p:nvSpPr>
            <p:spPr bwMode="auto">
              <a:xfrm>
                <a:off x="4696" y="3509"/>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8" name="Rectangle 559">
                <a:extLst>
                  <a:ext uri="{FF2B5EF4-FFF2-40B4-BE49-F238E27FC236}">
                    <a16:creationId xmlns:a16="http://schemas.microsoft.com/office/drawing/2014/main" id="{2BA641F2-F608-6A1F-B693-F434F088570D}"/>
                  </a:ext>
                </a:extLst>
              </p:cNvPr>
              <p:cNvSpPr>
                <a:spLocks noChangeArrowheads="1"/>
              </p:cNvSpPr>
              <p:nvPr/>
            </p:nvSpPr>
            <p:spPr bwMode="auto">
              <a:xfrm>
                <a:off x="4741" y="3509"/>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9" name="Rectangle 560">
                <a:extLst>
                  <a:ext uri="{FF2B5EF4-FFF2-40B4-BE49-F238E27FC236}">
                    <a16:creationId xmlns:a16="http://schemas.microsoft.com/office/drawing/2014/main" id="{1B59FBEA-0973-FE12-C14D-EB1059B4B61C}"/>
                  </a:ext>
                </a:extLst>
              </p:cNvPr>
              <p:cNvSpPr>
                <a:spLocks noChangeArrowheads="1"/>
              </p:cNvSpPr>
              <p:nvPr/>
            </p:nvSpPr>
            <p:spPr bwMode="auto">
              <a:xfrm>
                <a:off x="4767" y="3509"/>
                <a:ext cx="3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0" name="Rectangle 561">
                <a:extLst>
                  <a:ext uri="{FF2B5EF4-FFF2-40B4-BE49-F238E27FC236}">
                    <a16:creationId xmlns:a16="http://schemas.microsoft.com/office/drawing/2014/main" id="{610006D5-E2C8-5214-68AC-68F9CF30FF84}"/>
                  </a:ext>
                </a:extLst>
              </p:cNvPr>
              <p:cNvSpPr>
                <a:spLocks noChangeArrowheads="1"/>
              </p:cNvSpPr>
              <p:nvPr/>
            </p:nvSpPr>
            <p:spPr bwMode="auto">
              <a:xfrm>
                <a:off x="4807" y="3509"/>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1" name="Rectangle 562">
                <a:extLst>
                  <a:ext uri="{FF2B5EF4-FFF2-40B4-BE49-F238E27FC236}">
                    <a16:creationId xmlns:a16="http://schemas.microsoft.com/office/drawing/2014/main" id="{054F0F60-3CF4-6014-6060-6CB1ED106366}"/>
                  </a:ext>
                </a:extLst>
              </p:cNvPr>
              <p:cNvSpPr>
                <a:spLocks noChangeArrowheads="1"/>
              </p:cNvSpPr>
              <p:nvPr/>
            </p:nvSpPr>
            <p:spPr bwMode="auto">
              <a:xfrm>
                <a:off x="4828" y="350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2" name="Rectangle 563">
                <a:extLst>
                  <a:ext uri="{FF2B5EF4-FFF2-40B4-BE49-F238E27FC236}">
                    <a16:creationId xmlns:a16="http://schemas.microsoft.com/office/drawing/2014/main" id="{171DE8B1-4021-F72A-C633-B283C2F893C0}"/>
                  </a:ext>
                </a:extLst>
              </p:cNvPr>
              <p:cNvSpPr>
                <a:spLocks noChangeArrowheads="1"/>
              </p:cNvSpPr>
              <p:nvPr/>
            </p:nvSpPr>
            <p:spPr bwMode="auto">
              <a:xfrm>
                <a:off x="4872" y="350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3" name="Rectangle 564">
                <a:extLst>
                  <a:ext uri="{FF2B5EF4-FFF2-40B4-BE49-F238E27FC236}">
                    <a16:creationId xmlns:a16="http://schemas.microsoft.com/office/drawing/2014/main" id="{801C4272-D633-1A7D-CCE5-1C444342A7CB}"/>
                  </a:ext>
                </a:extLst>
              </p:cNvPr>
              <p:cNvSpPr>
                <a:spLocks noChangeArrowheads="1"/>
              </p:cNvSpPr>
              <p:nvPr/>
            </p:nvSpPr>
            <p:spPr bwMode="auto">
              <a:xfrm>
                <a:off x="4916" y="350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4" name="Rectangle 565">
                <a:extLst>
                  <a:ext uri="{FF2B5EF4-FFF2-40B4-BE49-F238E27FC236}">
                    <a16:creationId xmlns:a16="http://schemas.microsoft.com/office/drawing/2014/main" id="{F5B4C9C0-D763-8A2D-6EB3-BDA6D3F9ADAA}"/>
                  </a:ext>
                </a:extLst>
              </p:cNvPr>
              <p:cNvSpPr>
                <a:spLocks noChangeArrowheads="1"/>
              </p:cNvSpPr>
              <p:nvPr/>
            </p:nvSpPr>
            <p:spPr bwMode="auto">
              <a:xfrm>
                <a:off x="4960" y="350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5" name="Rectangle 566">
                <a:extLst>
                  <a:ext uri="{FF2B5EF4-FFF2-40B4-BE49-F238E27FC236}">
                    <a16:creationId xmlns:a16="http://schemas.microsoft.com/office/drawing/2014/main" id="{D238CBB6-96A6-D5F1-7EBA-FDB96B30BBCD}"/>
                  </a:ext>
                </a:extLst>
              </p:cNvPr>
              <p:cNvSpPr>
                <a:spLocks noChangeArrowheads="1"/>
              </p:cNvSpPr>
              <p:nvPr/>
            </p:nvSpPr>
            <p:spPr bwMode="auto">
              <a:xfrm>
                <a:off x="5439" y="350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6" name="Rectangle 567">
                <a:extLst>
                  <a:ext uri="{FF2B5EF4-FFF2-40B4-BE49-F238E27FC236}">
                    <a16:creationId xmlns:a16="http://schemas.microsoft.com/office/drawing/2014/main" id="{EC735203-0E13-3C08-569A-1D9709D8B0CE}"/>
                  </a:ext>
                </a:extLst>
              </p:cNvPr>
              <p:cNvSpPr>
                <a:spLocks noChangeArrowheads="1"/>
              </p:cNvSpPr>
              <p:nvPr/>
            </p:nvSpPr>
            <p:spPr bwMode="auto">
              <a:xfrm>
                <a:off x="5482" y="350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7" name="Rectangle 568">
                <a:extLst>
                  <a:ext uri="{FF2B5EF4-FFF2-40B4-BE49-F238E27FC236}">
                    <a16:creationId xmlns:a16="http://schemas.microsoft.com/office/drawing/2014/main" id="{889BD6A8-AF88-E8FF-E90F-447B7BF2F7E9}"/>
                  </a:ext>
                </a:extLst>
              </p:cNvPr>
              <p:cNvSpPr>
                <a:spLocks noChangeArrowheads="1"/>
              </p:cNvSpPr>
              <p:nvPr/>
            </p:nvSpPr>
            <p:spPr bwMode="auto">
              <a:xfrm>
                <a:off x="5526" y="3509"/>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8" name="Rectangle 569">
                <a:extLst>
                  <a:ext uri="{FF2B5EF4-FFF2-40B4-BE49-F238E27FC236}">
                    <a16:creationId xmlns:a16="http://schemas.microsoft.com/office/drawing/2014/main" id="{C3F87D65-D30C-F7B1-EC69-A84CBB4C1DF4}"/>
                  </a:ext>
                </a:extLst>
              </p:cNvPr>
              <p:cNvSpPr>
                <a:spLocks noChangeArrowheads="1"/>
              </p:cNvSpPr>
              <p:nvPr/>
            </p:nvSpPr>
            <p:spPr bwMode="auto">
              <a:xfrm>
                <a:off x="5847" y="3509"/>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9" name="Rectangle 570">
                <a:extLst>
                  <a:ext uri="{FF2B5EF4-FFF2-40B4-BE49-F238E27FC236}">
                    <a16:creationId xmlns:a16="http://schemas.microsoft.com/office/drawing/2014/main" id="{584CA367-545C-9DB0-2516-F0983941DEC1}"/>
                  </a:ext>
                </a:extLst>
              </p:cNvPr>
              <p:cNvSpPr>
                <a:spLocks noChangeArrowheads="1"/>
              </p:cNvSpPr>
              <p:nvPr/>
            </p:nvSpPr>
            <p:spPr bwMode="auto">
              <a:xfrm>
                <a:off x="5900" y="3509"/>
                <a:ext cx="5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0" name="Rectangle 571">
                <a:extLst>
                  <a:ext uri="{FF2B5EF4-FFF2-40B4-BE49-F238E27FC236}">
                    <a16:creationId xmlns:a16="http://schemas.microsoft.com/office/drawing/2014/main" id="{A96F6066-9298-4370-5CBB-5117F6395474}"/>
                  </a:ext>
                </a:extLst>
              </p:cNvPr>
              <p:cNvSpPr>
                <a:spLocks noChangeArrowheads="1"/>
              </p:cNvSpPr>
              <p:nvPr/>
            </p:nvSpPr>
            <p:spPr bwMode="auto">
              <a:xfrm>
                <a:off x="5952" y="3509"/>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1" name="Rectangle 572">
                <a:extLst>
                  <a:ext uri="{FF2B5EF4-FFF2-40B4-BE49-F238E27FC236}">
                    <a16:creationId xmlns:a16="http://schemas.microsoft.com/office/drawing/2014/main" id="{8FFDE451-F5DF-B229-1EBD-D8A31C5E4F9A}"/>
                  </a:ext>
                </a:extLst>
              </p:cNvPr>
              <p:cNvSpPr>
                <a:spLocks noChangeArrowheads="1"/>
              </p:cNvSpPr>
              <p:nvPr/>
            </p:nvSpPr>
            <p:spPr bwMode="auto">
              <a:xfrm>
                <a:off x="6009" y="3509"/>
                <a:ext cx="4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2" name="Rectangle 573">
                <a:extLst>
                  <a:ext uri="{FF2B5EF4-FFF2-40B4-BE49-F238E27FC236}">
                    <a16:creationId xmlns:a16="http://schemas.microsoft.com/office/drawing/2014/main" id="{6886A854-9572-5878-75BE-C44D9302B8FF}"/>
                  </a:ext>
                </a:extLst>
              </p:cNvPr>
              <p:cNvSpPr>
                <a:spLocks noChangeArrowheads="1"/>
              </p:cNvSpPr>
              <p:nvPr/>
            </p:nvSpPr>
            <p:spPr bwMode="auto">
              <a:xfrm>
                <a:off x="6053" y="3509"/>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3" name="Rectangle 574">
                <a:extLst>
                  <a:ext uri="{FF2B5EF4-FFF2-40B4-BE49-F238E27FC236}">
                    <a16:creationId xmlns:a16="http://schemas.microsoft.com/office/drawing/2014/main" id="{59328627-540C-1BDA-435A-E85F0DECAF64}"/>
                  </a:ext>
                </a:extLst>
              </p:cNvPr>
              <p:cNvSpPr>
                <a:spLocks noChangeArrowheads="1"/>
              </p:cNvSpPr>
              <p:nvPr/>
            </p:nvSpPr>
            <p:spPr bwMode="auto">
              <a:xfrm>
                <a:off x="4109" y="3733"/>
                <a:ext cx="4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4" name="Rectangle 575">
                <a:extLst>
                  <a:ext uri="{FF2B5EF4-FFF2-40B4-BE49-F238E27FC236}">
                    <a16:creationId xmlns:a16="http://schemas.microsoft.com/office/drawing/2014/main" id="{85B4DD25-04BE-B671-05D3-69D94E45DA3C}"/>
                  </a:ext>
                </a:extLst>
              </p:cNvPr>
              <p:cNvSpPr>
                <a:spLocks noChangeArrowheads="1"/>
              </p:cNvSpPr>
              <p:nvPr/>
            </p:nvSpPr>
            <p:spPr bwMode="auto">
              <a:xfrm>
                <a:off x="4157" y="3733"/>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5" name="Rectangle 576">
                <a:extLst>
                  <a:ext uri="{FF2B5EF4-FFF2-40B4-BE49-F238E27FC236}">
                    <a16:creationId xmlns:a16="http://schemas.microsoft.com/office/drawing/2014/main" id="{67E542DA-6F1C-EB32-1F3C-EC63569468BA}"/>
                  </a:ext>
                </a:extLst>
              </p:cNvPr>
              <p:cNvSpPr>
                <a:spLocks noChangeArrowheads="1"/>
              </p:cNvSpPr>
              <p:nvPr/>
            </p:nvSpPr>
            <p:spPr bwMode="auto">
              <a:xfrm>
                <a:off x="4201" y="3733"/>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6" name="Rectangle 577">
                <a:extLst>
                  <a:ext uri="{FF2B5EF4-FFF2-40B4-BE49-F238E27FC236}">
                    <a16:creationId xmlns:a16="http://schemas.microsoft.com/office/drawing/2014/main" id="{67AD113C-F66B-D05E-AD90-FD4A81312756}"/>
                  </a:ext>
                </a:extLst>
              </p:cNvPr>
              <p:cNvSpPr>
                <a:spLocks noChangeArrowheads="1"/>
              </p:cNvSpPr>
              <p:nvPr/>
            </p:nvSpPr>
            <p:spPr bwMode="auto">
              <a:xfrm>
                <a:off x="4228" y="3733"/>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7" name="Rectangle 578">
                <a:extLst>
                  <a:ext uri="{FF2B5EF4-FFF2-40B4-BE49-F238E27FC236}">
                    <a16:creationId xmlns:a16="http://schemas.microsoft.com/office/drawing/2014/main" id="{ABAC0649-6E47-094D-6EA1-9C0565C01F0B}"/>
                  </a:ext>
                </a:extLst>
              </p:cNvPr>
              <p:cNvSpPr>
                <a:spLocks noChangeArrowheads="1"/>
              </p:cNvSpPr>
              <p:nvPr/>
            </p:nvSpPr>
            <p:spPr bwMode="auto">
              <a:xfrm>
                <a:off x="4272" y="3733"/>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8" name="Rectangle 579">
                <a:extLst>
                  <a:ext uri="{FF2B5EF4-FFF2-40B4-BE49-F238E27FC236}">
                    <a16:creationId xmlns:a16="http://schemas.microsoft.com/office/drawing/2014/main" id="{E2C44999-10AF-4C02-C2B6-DE11C8E40D51}"/>
                  </a:ext>
                </a:extLst>
              </p:cNvPr>
              <p:cNvSpPr>
                <a:spLocks noChangeArrowheads="1"/>
              </p:cNvSpPr>
              <p:nvPr/>
            </p:nvSpPr>
            <p:spPr bwMode="auto">
              <a:xfrm>
                <a:off x="4316" y="3733"/>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9" name="Rectangle 580">
                <a:extLst>
                  <a:ext uri="{FF2B5EF4-FFF2-40B4-BE49-F238E27FC236}">
                    <a16:creationId xmlns:a16="http://schemas.microsoft.com/office/drawing/2014/main" id="{C607467C-CEDB-4E6E-5B0B-8853FA9E85B2}"/>
                  </a:ext>
                </a:extLst>
              </p:cNvPr>
              <p:cNvSpPr>
                <a:spLocks noChangeArrowheads="1"/>
              </p:cNvSpPr>
              <p:nvPr/>
            </p:nvSpPr>
            <p:spPr bwMode="auto">
              <a:xfrm>
                <a:off x="4338" y="373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0" name="Rectangle 581">
                <a:extLst>
                  <a:ext uri="{FF2B5EF4-FFF2-40B4-BE49-F238E27FC236}">
                    <a16:creationId xmlns:a16="http://schemas.microsoft.com/office/drawing/2014/main" id="{7E455734-10C4-51FB-49B2-AC1E8539D923}"/>
                  </a:ext>
                </a:extLst>
              </p:cNvPr>
              <p:cNvSpPr>
                <a:spLocks noChangeArrowheads="1"/>
              </p:cNvSpPr>
              <p:nvPr/>
            </p:nvSpPr>
            <p:spPr bwMode="auto">
              <a:xfrm>
                <a:off x="4356" y="3733"/>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1" name="Rectangle 582">
                <a:extLst>
                  <a:ext uri="{FF2B5EF4-FFF2-40B4-BE49-F238E27FC236}">
                    <a16:creationId xmlns:a16="http://schemas.microsoft.com/office/drawing/2014/main" id="{02948D19-918F-58ED-403F-2ABFA0557EFF}"/>
                  </a:ext>
                </a:extLst>
              </p:cNvPr>
              <p:cNvSpPr>
                <a:spLocks noChangeArrowheads="1"/>
              </p:cNvSpPr>
              <p:nvPr/>
            </p:nvSpPr>
            <p:spPr bwMode="auto">
              <a:xfrm>
                <a:off x="4400" y="3733"/>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2" name="Rectangle 583">
                <a:extLst>
                  <a:ext uri="{FF2B5EF4-FFF2-40B4-BE49-F238E27FC236}">
                    <a16:creationId xmlns:a16="http://schemas.microsoft.com/office/drawing/2014/main" id="{11CA54E2-82A1-2E4A-7E4E-8E3F2282C991}"/>
                  </a:ext>
                </a:extLst>
              </p:cNvPr>
              <p:cNvSpPr>
                <a:spLocks noChangeArrowheads="1"/>
              </p:cNvSpPr>
              <p:nvPr/>
            </p:nvSpPr>
            <p:spPr bwMode="auto">
              <a:xfrm>
                <a:off x="4444" y="373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3" name="Rectangle 584">
                <a:extLst>
                  <a:ext uri="{FF2B5EF4-FFF2-40B4-BE49-F238E27FC236}">
                    <a16:creationId xmlns:a16="http://schemas.microsoft.com/office/drawing/2014/main" id="{EB8D96B7-8D72-64A7-9484-FF12EC72C63B}"/>
                  </a:ext>
                </a:extLst>
              </p:cNvPr>
              <p:cNvSpPr>
                <a:spLocks noChangeArrowheads="1"/>
              </p:cNvSpPr>
              <p:nvPr/>
            </p:nvSpPr>
            <p:spPr bwMode="auto">
              <a:xfrm>
                <a:off x="4462" y="3733"/>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4" name="Rectangle 585">
                <a:extLst>
                  <a:ext uri="{FF2B5EF4-FFF2-40B4-BE49-F238E27FC236}">
                    <a16:creationId xmlns:a16="http://schemas.microsoft.com/office/drawing/2014/main" id="{26FED16B-5E83-012C-4782-95125C455168}"/>
                  </a:ext>
                </a:extLst>
              </p:cNvPr>
              <p:cNvSpPr>
                <a:spLocks noChangeArrowheads="1"/>
              </p:cNvSpPr>
              <p:nvPr/>
            </p:nvSpPr>
            <p:spPr bwMode="auto">
              <a:xfrm>
                <a:off x="4507" y="3733"/>
                <a:ext cx="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5" name="Rectangle 586">
                <a:extLst>
                  <a:ext uri="{FF2B5EF4-FFF2-40B4-BE49-F238E27FC236}">
                    <a16:creationId xmlns:a16="http://schemas.microsoft.com/office/drawing/2014/main" id="{40A17A69-3C29-86BB-CF23-59728AA19204}"/>
                  </a:ext>
                </a:extLst>
              </p:cNvPr>
              <p:cNvSpPr>
                <a:spLocks noChangeArrowheads="1"/>
              </p:cNvSpPr>
              <p:nvPr/>
            </p:nvSpPr>
            <p:spPr bwMode="auto">
              <a:xfrm>
                <a:off x="4528" y="373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6" name="Rectangle 587">
                <a:extLst>
                  <a:ext uri="{FF2B5EF4-FFF2-40B4-BE49-F238E27FC236}">
                    <a16:creationId xmlns:a16="http://schemas.microsoft.com/office/drawing/2014/main" id="{A4C7FB46-59D8-71C1-6CE0-66C5401A7086}"/>
                  </a:ext>
                </a:extLst>
              </p:cNvPr>
              <p:cNvSpPr>
                <a:spLocks noChangeArrowheads="1"/>
              </p:cNvSpPr>
              <p:nvPr/>
            </p:nvSpPr>
            <p:spPr bwMode="auto">
              <a:xfrm>
                <a:off x="4550" y="3733"/>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7" name="Rectangle 588">
                <a:extLst>
                  <a:ext uri="{FF2B5EF4-FFF2-40B4-BE49-F238E27FC236}">
                    <a16:creationId xmlns:a16="http://schemas.microsoft.com/office/drawing/2014/main" id="{7C684A62-E89E-75DA-8EE8-15750E8ED8F3}"/>
                  </a:ext>
                </a:extLst>
              </p:cNvPr>
              <p:cNvSpPr>
                <a:spLocks noChangeArrowheads="1"/>
              </p:cNvSpPr>
              <p:nvPr/>
            </p:nvSpPr>
            <p:spPr bwMode="auto">
              <a:xfrm>
                <a:off x="4594" y="373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8" name="Rectangle 589">
                <a:extLst>
                  <a:ext uri="{FF2B5EF4-FFF2-40B4-BE49-F238E27FC236}">
                    <a16:creationId xmlns:a16="http://schemas.microsoft.com/office/drawing/2014/main" id="{10EC2EB2-04C8-7B3D-70C5-97E97EA9C907}"/>
                  </a:ext>
                </a:extLst>
              </p:cNvPr>
              <p:cNvSpPr>
                <a:spLocks noChangeArrowheads="1"/>
              </p:cNvSpPr>
              <p:nvPr/>
            </p:nvSpPr>
            <p:spPr bwMode="auto">
              <a:xfrm>
                <a:off x="4612" y="3733"/>
                <a:ext cx="2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9" name="Rectangle 590">
                <a:extLst>
                  <a:ext uri="{FF2B5EF4-FFF2-40B4-BE49-F238E27FC236}">
                    <a16:creationId xmlns:a16="http://schemas.microsoft.com/office/drawing/2014/main" id="{0DB9B916-D7D4-CEA4-72F1-E910BF0D2131}"/>
                  </a:ext>
                </a:extLst>
              </p:cNvPr>
              <p:cNvSpPr>
                <a:spLocks noChangeArrowheads="1"/>
              </p:cNvSpPr>
              <p:nvPr/>
            </p:nvSpPr>
            <p:spPr bwMode="auto">
              <a:xfrm>
                <a:off x="4634" y="3733"/>
                <a:ext cx="7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0" name="Rectangle 591">
                <a:extLst>
                  <a:ext uri="{FF2B5EF4-FFF2-40B4-BE49-F238E27FC236}">
                    <a16:creationId xmlns:a16="http://schemas.microsoft.com/office/drawing/2014/main" id="{0873994C-B393-2F34-521B-EE319B4B192C}"/>
                  </a:ext>
                </a:extLst>
              </p:cNvPr>
              <p:cNvSpPr>
                <a:spLocks noChangeArrowheads="1"/>
              </p:cNvSpPr>
              <p:nvPr/>
            </p:nvSpPr>
            <p:spPr bwMode="auto">
              <a:xfrm>
                <a:off x="4686" y="3733"/>
                <a:ext cx="73"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u</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1" name="Rectangle 592">
                <a:extLst>
                  <a:ext uri="{FF2B5EF4-FFF2-40B4-BE49-F238E27FC236}">
                    <a16:creationId xmlns:a16="http://schemas.microsoft.com/office/drawing/2014/main" id="{F31274CD-DCD1-3C03-340E-439571A2BF65}"/>
                  </a:ext>
                </a:extLst>
              </p:cNvPr>
              <p:cNvSpPr>
                <a:spLocks noChangeArrowheads="1"/>
              </p:cNvSpPr>
              <p:nvPr/>
            </p:nvSpPr>
            <p:spPr bwMode="auto">
              <a:xfrm>
                <a:off x="4730" y="3733"/>
                <a:ext cx="78"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2" name="Rectangle 593">
                <a:extLst>
                  <a:ext uri="{FF2B5EF4-FFF2-40B4-BE49-F238E27FC236}">
                    <a16:creationId xmlns:a16="http://schemas.microsoft.com/office/drawing/2014/main" id="{12080A57-FA95-024C-438B-62FDE7667BD5}"/>
                  </a:ext>
                </a:extLst>
              </p:cNvPr>
              <p:cNvSpPr>
                <a:spLocks noChangeArrowheads="1"/>
              </p:cNvSpPr>
              <p:nvPr/>
            </p:nvSpPr>
            <p:spPr bwMode="auto">
              <a:xfrm>
                <a:off x="4779" y="3733"/>
                <a:ext cx="54"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J</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3" name="Rectangle 594">
                <a:extLst>
                  <a:ext uri="{FF2B5EF4-FFF2-40B4-BE49-F238E27FC236}">
                    <a16:creationId xmlns:a16="http://schemas.microsoft.com/office/drawing/2014/main" id="{C43D0E31-7CA5-C70A-593F-932285B664EE}"/>
                  </a:ext>
                </a:extLst>
              </p:cNvPr>
              <p:cNvSpPr>
                <a:spLocks noChangeArrowheads="1"/>
              </p:cNvSpPr>
              <p:nvPr/>
            </p:nvSpPr>
            <p:spPr bwMode="auto">
              <a:xfrm>
                <a:off x="4819" y="373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4" name="Rectangle 595">
                <a:extLst>
                  <a:ext uri="{FF2B5EF4-FFF2-40B4-BE49-F238E27FC236}">
                    <a16:creationId xmlns:a16="http://schemas.microsoft.com/office/drawing/2014/main" id="{BADF735F-84A0-68AD-39C0-D7F6A046D055}"/>
                  </a:ext>
                </a:extLst>
              </p:cNvPr>
              <p:cNvSpPr>
                <a:spLocks noChangeArrowheads="1"/>
              </p:cNvSpPr>
              <p:nvPr/>
            </p:nvSpPr>
            <p:spPr bwMode="auto">
              <a:xfrm>
                <a:off x="4841" y="3733"/>
                <a:ext cx="5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5" name="Rectangle 596">
                <a:extLst>
                  <a:ext uri="{FF2B5EF4-FFF2-40B4-BE49-F238E27FC236}">
                    <a16:creationId xmlns:a16="http://schemas.microsoft.com/office/drawing/2014/main" id="{DE8C29B7-2E80-A47B-1ED5-6EAF59440EAD}"/>
                  </a:ext>
                </a:extLst>
              </p:cNvPr>
              <p:cNvSpPr>
                <a:spLocks noChangeArrowheads="1"/>
              </p:cNvSpPr>
              <p:nvPr/>
            </p:nvSpPr>
            <p:spPr bwMode="auto">
              <a:xfrm>
                <a:off x="4898" y="3733"/>
                <a:ext cx="4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6" name="Rectangle 597">
                <a:extLst>
                  <a:ext uri="{FF2B5EF4-FFF2-40B4-BE49-F238E27FC236}">
                    <a16:creationId xmlns:a16="http://schemas.microsoft.com/office/drawing/2014/main" id="{3501F6D3-0EA1-CB64-F19A-F18470D79CD0}"/>
                  </a:ext>
                </a:extLst>
              </p:cNvPr>
              <p:cNvSpPr>
                <a:spLocks noChangeArrowheads="1"/>
              </p:cNvSpPr>
              <p:nvPr/>
            </p:nvSpPr>
            <p:spPr bwMode="auto">
              <a:xfrm>
                <a:off x="4942" y="3733"/>
                <a:ext cx="50"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7" name="Rectangle 598">
                <a:extLst>
                  <a:ext uri="{FF2B5EF4-FFF2-40B4-BE49-F238E27FC236}">
                    <a16:creationId xmlns:a16="http://schemas.microsoft.com/office/drawing/2014/main" id="{040BE9E6-F745-9E1F-8F53-60BCE1519A00}"/>
                  </a:ext>
                </a:extLst>
              </p:cNvPr>
              <p:cNvSpPr>
                <a:spLocks noChangeArrowheads="1"/>
              </p:cNvSpPr>
              <p:nvPr/>
            </p:nvSpPr>
            <p:spPr bwMode="auto">
              <a:xfrm>
                <a:off x="4986" y="3733"/>
                <a:ext cx="4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8" name="Rectangle 599">
                <a:extLst>
                  <a:ext uri="{FF2B5EF4-FFF2-40B4-BE49-F238E27FC236}">
                    <a16:creationId xmlns:a16="http://schemas.microsoft.com/office/drawing/2014/main" id="{A270D41C-1911-33BC-BBC8-E1E58CDEDF23}"/>
                  </a:ext>
                </a:extLst>
              </p:cNvPr>
              <p:cNvSpPr>
                <a:spLocks noChangeArrowheads="1"/>
              </p:cNvSpPr>
              <p:nvPr/>
            </p:nvSpPr>
            <p:spPr bwMode="auto">
              <a:xfrm>
                <a:off x="5025" y="3733"/>
                <a:ext cx="48"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9" name="Rectangle 600">
                <a:extLst>
                  <a:ext uri="{FF2B5EF4-FFF2-40B4-BE49-F238E27FC236}">
                    <a16:creationId xmlns:a16="http://schemas.microsoft.com/office/drawing/2014/main" id="{B3A49DE4-568D-D153-DE56-A05C4CBC5BC1}"/>
                  </a:ext>
                </a:extLst>
              </p:cNvPr>
              <p:cNvSpPr>
                <a:spLocks noChangeArrowheads="1"/>
              </p:cNvSpPr>
              <p:nvPr/>
            </p:nvSpPr>
            <p:spPr bwMode="auto">
              <a:xfrm>
                <a:off x="5070" y="3733"/>
                <a:ext cx="3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0" name="Rectangle 601">
                <a:extLst>
                  <a:ext uri="{FF2B5EF4-FFF2-40B4-BE49-F238E27FC236}">
                    <a16:creationId xmlns:a16="http://schemas.microsoft.com/office/drawing/2014/main" id="{2D5DB6CD-5A7F-3827-91A4-3B152CE6EFAB}"/>
                  </a:ext>
                </a:extLst>
              </p:cNvPr>
              <p:cNvSpPr>
                <a:spLocks noChangeArrowheads="1"/>
              </p:cNvSpPr>
              <p:nvPr/>
            </p:nvSpPr>
            <p:spPr bwMode="auto">
              <a:xfrm>
                <a:off x="5096" y="3733"/>
                <a:ext cx="2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1" name="Rectangle 602">
                <a:extLst>
                  <a:ext uri="{FF2B5EF4-FFF2-40B4-BE49-F238E27FC236}">
                    <a16:creationId xmlns:a16="http://schemas.microsoft.com/office/drawing/2014/main" id="{23252015-9BAE-AAA7-F185-0883217C497F}"/>
                  </a:ext>
                </a:extLst>
              </p:cNvPr>
              <p:cNvSpPr>
                <a:spLocks noChangeArrowheads="1"/>
              </p:cNvSpPr>
              <p:nvPr/>
            </p:nvSpPr>
            <p:spPr bwMode="auto">
              <a:xfrm>
                <a:off x="5118" y="373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2" name="Rectangle 603">
                <a:extLst>
                  <a:ext uri="{FF2B5EF4-FFF2-40B4-BE49-F238E27FC236}">
                    <a16:creationId xmlns:a16="http://schemas.microsoft.com/office/drawing/2014/main" id="{3051D6BC-5882-9CE8-A620-86AE1A6C86F1}"/>
                  </a:ext>
                </a:extLst>
              </p:cNvPr>
              <p:cNvSpPr>
                <a:spLocks noChangeArrowheads="1"/>
              </p:cNvSpPr>
              <p:nvPr/>
            </p:nvSpPr>
            <p:spPr bwMode="auto">
              <a:xfrm>
                <a:off x="5161" y="373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3" name="Rectangle 604">
                <a:extLst>
                  <a:ext uri="{FF2B5EF4-FFF2-40B4-BE49-F238E27FC236}">
                    <a16:creationId xmlns:a16="http://schemas.microsoft.com/office/drawing/2014/main" id="{E9554256-8327-3343-0DCE-8FD09D0CFF42}"/>
                  </a:ext>
                </a:extLst>
              </p:cNvPr>
              <p:cNvSpPr>
                <a:spLocks noChangeArrowheads="1"/>
              </p:cNvSpPr>
              <p:nvPr/>
            </p:nvSpPr>
            <p:spPr bwMode="auto">
              <a:xfrm>
                <a:off x="5205" y="373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4" name="Rectangle 605">
                <a:extLst>
                  <a:ext uri="{FF2B5EF4-FFF2-40B4-BE49-F238E27FC236}">
                    <a16:creationId xmlns:a16="http://schemas.microsoft.com/office/drawing/2014/main" id="{5C942ACE-C8BC-245D-D46E-66A31567EDA0}"/>
                  </a:ext>
                </a:extLst>
              </p:cNvPr>
              <p:cNvSpPr>
                <a:spLocks noChangeArrowheads="1"/>
              </p:cNvSpPr>
              <p:nvPr/>
            </p:nvSpPr>
            <p:spPr bwMode="auto">
              <a:xfrm>
                <a:off x="5250" y="373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5" name="Rectangle 606">
                <a:extLst>
                  <a:ext uri="{FF2B5EF4-FFF2-40B4-BE49-F238E27FC236}">
                    <a16:creationId xmlns:a16="http://schemas.microsoft.com/office/drawing/2014/main" id="{C69AD4EC-9CD8-EF31-7AC6-42E17DF9A818}"/>
                  </a:ext>
                </a:extLst>
              </p:cNvPr>
              <p:cNvSpPr>
                <a:spLocks noChangeArrowheads="1"/>
              </p:cNvSpPr>
              <p:nvPr/>
            </p:nvSpPr>
            <p:spPr bwMode="auto">
              <a:xfrm>
                <a:off x="5439" y="3733"/>
                <a:ext cx="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466" name="Rectangle 608">
              <a:extLst>
                <a:ext uri="{FF2B5EF4-FFF2-40B4-BE49-F238E27FC236}">
                  <a16:creationId xmlns:a16="http://schemas.microsoft.com/office/drawing/2014/main" id="{B0AB739C-4825-2C4C-2597-4CC4D001D1C4}"/>
                </a:ext>
              </a:extLst>
            </p:cNvPr>
            <p:cNvSpPr>
              <a:spLocks noChangeArrowheads="1"/>
            </p:cNvSpPr>
            <p:nvPr/>
          </p:nvSpPr>
          <p:spPr bwMode="auto">
            <a:xfrm>
              <a:off x="8763712" y="5853406"/>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7" name="Rectangle 609">
              <a:extLst>
                <a:ext uri="{FF2B5EF4-FFF2-40B4-BE49-F238E27FC236}">
                  <a16:creationId xmlns:a16="http://schemas.microsoft.com/office/drawing/2014/main" id="{D2800F25-66B7-1E37-B7E6-35F5D0F2710D}"/>
                </a:ext>
              </a:extLst>
            </p:cNvPr>
            <p:cNvSpPr>
              <a:spLocks noChangeArrowheads="1"/>
            </p:cNvSpPr>
            <p:nvPr/>
          </p:nvSpPr>
          <p:spPr bwMode="auto">
            <a:xfrm>
              <a:off x="8833562" y="5853406"/>
              <a:ext cx="7854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8" name="Rectangle 610">
              <a:extLst>
                <a:ext uri="{FF2B5EF4-FFF2-40B4-BE49-F238E27FC236}">
                  <a16:creationId xmlns:a16="http://schemas.microsoft.com/office/drawing/2014/main" id="{CD7B3E1F-84DE-3D7A-D568-CD2C3389A8A8}"/>
                </a:ext>
              </a:extLst>
            </p:cNvPr>
            <p:cNvSpPr>
              <a:spLocks noChangeArrowheads="1"/>
            </p:cNvSpPr>
            <p:nvPr/>
          </p:nvSpPr>
          <p:spPr bwMode="auto">
            <a:xfrm>
              <a:off x="9343150" y="5853406"/>
              <a:ext cx="8976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9" name="Rectangle 611">
              <a:extLst>
                <a:ext uri="{FF2B5EF4-FFF2-40B4-BE49-F238E27FC236}">
                  <a16:creationId xmlns:a16="http://schemas.microsoft.com/office/drawing/2014/main" id="{BD0E2C68-31F6-AD21-C1AD-D1ABA69E2081}"/>
                </a:ext>
              </a:extLst>
            </p:cNvPr>
            <p:cNvSpPr>
              <a:spLocks noChangeArrowheads="1"/>
            </p:cNvSpPr>
            <p:nvPr/>
          </p:nvSpPr>
          <p:spPr bwMode="auto">
            <a:xfrm>
              <a:off x="9427287" y="5853406"/>
              <a:ext cx="9457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0" name="Rectangle 612">
              <a:extLst>
                <a:ext uri="{FF2B5EF4-FFF2-40B4-BE49-F238E27FC236}">
                  <a16:creationId xmlns:a16="http://schemas.microsoft.com/office/drawing/2014/main" id="{F1AF4A06-4FD6-EB9E-F0B0-34EEB0380B10}"/>
                </a:ext>
              </a:extLst>
            </p:cNvPr>
            <p:cNvSpPr>
              <a:spLocks noChangeArrowheads="1"/>
            </p:cNvSpPr>
            <p:nvPr/>
          </p:nvSpPr>
          <p:spPr bwMode="auto">
            <a:xfrm>
              <a:off x="9517775" y="5853406"/>
              <a:ext cx="8656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1" name="Rectangle 613">
              <a:extLst>
                <a:ext uri="{FF2B5EF4-FFF2-40B4-BE49-F238E27FC236}">
                  <a16:creationId xmlns:a16="http://schemas.microsoft.com/office/drawing/2014/main" id="{41734629-DA50-0A7A-B512-64FFD0D6C9EC}"/>
                </a:ext>
              </a:extLst>
            </p:cNvPr>
            <p:cNvSpPr>
              <a:spLocks noChangeArrowheads="1"/>
            </p:cNvSpPr>
            <p:nvPr/>
          </p:nvSpPr>
          <p:spPr bwMode="auto">
            <a:xfrm>
              <a:off x="9600325" y="5853406"/>
              <a:ext cx="8976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2" name="Rectangle 614">
              <a:extLst>
                <a:ext uri="{FF2B5EF4-FFF2-40B4-BE49-F238E27FC236}">
                  <a16:creationId xmlns:a16="http://schemas.microsoft.com/office/drawing/2014/main" id="{32D66833-191E-51A9-786F-170B33691250}"/>
                </a:ext>
              </a:extLst>
            </p:cNvPr>
            <p:cNvSpPr>
              <a:spLocks noChangeArrowheads="1"/>
            </p:cNvSpPr>
            <p:nvPr/>
          </p:nvSpPr>
          <p:spPr bwMode="auto">
            <a:xfrm>
              <a:off x="9684462" y="5853406"/>
              <a:ext cx="99386"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3" name="Rectangle 615">
              <a:extLst>
                <a:ext uri="{FF2B5EF4-FFF2-40B4-BE49-F238E27FC236}">
                  <a16:creationId xmlns:a16="http://schemas.microsoft.com/office/drawing/2014/main" id="{5A2A459E-DDCC-EE9B-FF0F-3E5D3DE12E26}"/>
                </a:ext>
              </a:extLst>
            </p:cNvPr>
            <p:cNvSpPr>
              <a:spLocks noChangeArrowheads="1"/>
            </p:cNvSpPr>
            <p:nvPr/>
          </p:nvSpPr>
          <p:spPr bwMode="auto">
            <a:xfrm>
              <a:off x="9773362" y="5853406"/>
              <a:ext cx="81754"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4" name="Rectangle 616">
              <a:extLst>
                <a:ext uri="{FF2B5EF4-FFF2-40B4-BE49-F238E27FC236}">
                  <a16:creationId xmlns:a16="http://schemas.microsoft.com/office/drawing/2014/main" id="{608B10D5-3156-3783-782F-2515EF2023D7}"/>
                </a:ext>
              </a:extLst>
            </p:cNvPr>
            <p:cNvSpPr>
              <a:spLocks noChangeArrowheads="1"/>
            </p:cNvSpPr>
            <p:nvPr/>
          </p:nvSpPr>
          <p:spPr bwMode="auto">
            <a:xfrm>
              <a:off x="9863850" y="5853406"/>
              <a:ext cx="75342"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5" name="Rectangle 617">
              <a:extLst>
                <a:ext uri="{FF2B5EF4-FFF2-40B4-BE49-F238E27FC236}">
                  <a16:creationId xmlns:a16="http://schemas.microsoft.com/office/drawing/2014/main" id="{93CE0611-8D9D-0BFA-59CE-CACBF911E87A}"/>
                </a:ext>
              </a:extLst>
            </p:cNvPr>
            <p:cNvSpPr>
              <a:spLocks noChangeArrowheads="1"/>
            </p:cNvSpPr>
            <p:nvPr/>
          </p:nvSpPr>
          <p:spPr bwMode="auto">
            <a:xfrm>
              <a:off x="9946400" y="5853406"/>
              <a:ext cx="94578" cy="18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76" name="Group 1475">
            <a:extLst>
              <a:ext uri="{FF2B5EF4-FFF2-40B4-BE49-F238E27FC236}">
                <a16:creationId xmlns:a16="http://schemas.microsoft.com/office/drawing/2014/main" id="{485005B8-79E5-ED8D-CD0C-109BBB49E99B}"/>
              </a:ext>
            </a:extLst>
          </p:cNvPr>
          <p:cNvGrpSpPr/>
          <p:nvPr/>
        </p:nvGrpSpPr>
        <p:grpSpPr>
          <a:xfrm>
            <a:off x="6434395" y="6225396"/>
            <a:ext cx="2953122" cy="200055"/>
            <a:chOff x="8469313" y="6319837"/>
            <a:chExt cx="2953122" cy="200055"/>
          </a:xfrm>
        </p:grpSpPr>
        <p:sp>
          <p:nvSpPr>
            <p:cNvPr id="1477" name="Rectangle 618">
              <a:extLst>
                <a:ext uri="{FF2B5EF4-FFF2-40B4-BE49-F238E27FC236}">
                  <a16:creationId xmlns:a16="http://schemas.microsoft.com/office/drawing/2014/main" id="{054DD8C3-ADE1-A8BB-E72E-EA2403C14535}"/>
                </a:ext>
              </a:extLst>
            </p:cNvPr>
            <p:cNvSpPr>
              <a:spLocks noChangeArrowheads="1"/>
            </p:cNvSpPr>
            <p:nvPr/>
          </p:nvSpPr>
          <p:spPr bwMode="auto">
            <a:xfrm>
              <a:off x="8469313" y="6319837"/>
              <a:ext cx="8656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8" name="Rectangle 619">
              <a:extLst>
                <a:ext uri="{FF2B5EF4-FFF2-40B4-BE49-F238E27FC236}">
                  <a16:creationId xmlns:a16="http://schemas.microsoft.com/office/drawing/2014/main" id="{9DD97DFB-056D-974C-B14D-8F37641E4E8A}"/>
                </a:ext>
              </a:extLst>
            </p:cNvPr>
            <p:cNvSpPr>
              <a:spLocks noChangeArrowheads="1"/>
            </p:cNvSpPr>
            <p:nvPr/>
          </p:nvSpPr>
          <p:spPr bwMode="auto">
            <a:xfrm>
              <a:off x="8561388" y="6319837"/>
              <a:ext cx="577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9" name="Rectangle 620">
              <a:extLst>
                <a:ext uri="{FF2B5EF4-FFF2-40B4-BE49-F238E27FC236}">
                  <a16:creationId xmlns:a16="http://schemas.microsoft.com/office/drawing/2014/main" id="{256B7CB7-8AEA-5184-34D2-6B6CF58137A2}"/>
                </a:ext>
              </a:extLst>
            </p:cNvPr>
            <p:cNvSpPr>
              <a:spLocks noChangeArrowheads="1"/>
            </p:cNvSpPr>
            <p:nvPr/>
          </p:nvSpPr>
          <p:spPr bwMode="auto">
            <a:xfrm>
              <a:off x="8607425" y="6319837"/>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0" name="Rectangle 621">
              <a:extLst>
                <a:ext uri="{FF2B5EF4-FFF2-40B4-BE49-F238E27FC236}">
                  <a16:creationId xmlns:a16="http://schemas.microsoft.com/office/drawing/2014/main" id="{1BA0DBBA-2D5B-D455-CBAA-6EED06AEA95A}"/>
                </a:ext>
              </a:extLst>
            </p:cNvPr>
            <p:cNvSpPr>
              <a:spLocks noChangeArrowheads="1"/>
            </p:cNvSpPr>
            <p:nvPr/>
          </p:nvSpPr>
          <p:spPr bwMode="auto">
            <a:xfrm>
              <a:off x="8685213" y="6319837"/>
              <a:ext cx="7854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1" name="Rectangle 622">
              <a:extLst>
                <a:ext uri="{FF2B5EF4-FFF2-40B4-BE49-F238E27FC236}">
                  <a16:creationId xmlns:a16="http://schemas.microsoft.com/office/drawing/2014/main" id="{E1864892-F36E-5C74-B1F0-06C2B89BC9F0}"/>
                </a:ext>
              </a:extLst>
            </p:cNvPr>
            <p:cNvSpPr>
              <a:spLocks noChangeArrowheads="1"/>
            </p:cNvSpPr>
            <p:nvPr/>
          </p:nvSpPr>
          <p:spPr bwMode="auto">
            <a:xfrm>
              <a:off x="8761413" y="6319837"/>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2" name="Rectangle 623">
              <a:extLst>
                <a:ext uri="{FF2B5EF4-FFF2-40B4-BE49-F238E27FC236}">
                  <a16:creationId xmlns:a16="http://schemas.microsoft.com/office/drawing/2014/main" id="{70C5ADC2-83B5-F714-3EBD-39EB8A569630}"/>
                </a:ext>
              </a:extLst>
            </p:cNvPr>
            <p:cNvSpPr>
              <a:spLocks noChangeArrowheads="1"/>
            </p:cNvSpPr>
            <p:nvPr/>
          </p:nvSpPr>
          <p:spPr bwMode="auto">
            <a:xfrm>
              <a:off x="8839200" y="6319837"/>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3" name="Rectangle 624">
              <a:extLst>
                <a:ext uri="{FF2B5EF4-FFF2-40B4-BE49-F238E27FC236}">
                  <a16:creationId xmlns:a16="http://schemas.microsoft.com/office/drawing/2014/main" id="{F2238BA9-EC54-9E34-1915-0FF26A6E0B06}"/>
                </a:ext>
              </a:extLst>
            </p:cNvPr>
            <p:cNvSpPr>
              <a:spLocks noChangeArrowheads="1"/>
            </p:cNvSpPr>
            <p:nvPr/>
          </p:nvSpPr>
          <p:spPr bwMode="auto">
            <a:xfrm>
              <a:off x="8915400" y="6319837"/>
              <a:ext cx="6572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4" name="Rectangle 625">
              <a:extLst>
                <a:ext uri="{FF2B5EF4-FFF2-40B4-BE49-F238E27FC236}">
                  <a16:creationId xmlns:a16="http://schemas.microsoft.com/office/drawing/2014/main" id="{16F02C4B-6903-D5FD-DAF0-33392D8AB347}"/>
                </a:ext>
              </a:extLst>
            </p:cNvPr>
            <p:cNvSpPr>
              <a:spLocks noChangeArrowheads="1"/>
            </p:cNvSpPr>
            <p:nvPr/>
          </p:nvSpPr>
          <p:spPr bwMode="auto">
            <a:xfrm>
              <a:off x="8986838"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5" name="Rectangle 626">
              <a:extLst>
                <a:ext uri="{FF2B5EF4-FFF2-40B4-BE49-F238E27FC236}">
                  <a16:creationId xmlns:a16="http://schemas.microsoft.com/office/drawing/2014/main" id="{FB559F2A-FDCE-DBE2-8F8A-AA7C27CA909D}"/>
                </a:ext>
              </a:extLst>
            </p:cNvPr>
            <p:cNvSpPr>
              <a:spLocks noChangeArrowheads="1"/>
            </p:cNvSpPr>
            <p:nvPr/>
          </p:nvSpPr>
          <p:spPr bwMode="auto">
            <a:xfrm>
              <a:off x="9017000" y="6319837"/>
              <a:ext cx="6572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6" name="Rectangle 627">
              <a:extLst>
                <a:ext uri="{FF2B5EF4-FFF2-40B4-BE49-F238E27FC236}">
                  <a16:creationId xmlns:a16="http://schemas.microsoft.com/office/drawing/2014/main" id="{6BF0D0CB-FFA0-B26B-9C6B-128F0291EE5C}"/>
                </a:ext>
              </a:extLst>
            </p:cNvPr>
            <p:cNvSpPr>
              <a:spLocks noChangeArrowheads="1"/>
            </p:cNvSpPr>
            <p:nvPr/>
          </p:nvSpPr>
          <p:spPr bwMode="auto">
            <a:xfrm>
              <a:off x="9088438"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7" name="Rectangle 628">
              <a:extLst>
                <a:ext uri="{FF2B5EF4-FFF2-40B4-BE49-F238E27FC236}">
                  <a16:creationId xmlns:a16="http://schemas.microsoft.com/office/drawing/2014/main" id="{5C5F984E-11F6-2BA5-E7C0-3DFAF130D7BE}"/>
                </a:ext>
              </a:extLst>
            </p:cNvPr>
            <p:cNvSpPr>
              <a:spLocks noChangeArrowheads="1"/>
            </p:cNvSpPr>
            <p:nvPr/>
          </p:nvSpPr>
          <p:spPr bwMode="auto">
            <a:xfrm>
              <a:off x="9121775" y="6319837"/>
              <a:ext cx="8335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8" name="Rectangle 629">
              <a:extLst>
                <a:ext uri="{FF2B5EF4-FFF2-40B4-BE49-F238E27FC236}">
                  <a16:creationId xmlns:a16="http://schemas.microsoft.com/office/drawing/2014/main" id="{16B7E77A-1E91-42C3-5368-FD5EC566C6D3}"/>
                </a:ext>
              </a:extLst>
            </p:cNvPr>
            <p:cNvSpPr>
              <a:spLocks noChangeArrowheads="1"/>
            </p:cNvSpPr>
            <p:nvPr/>
          </p:nvSpPr>
          <p:spPr bwMode="auto">
            <a:xfrm>
              <a:off x="9197975" y="6319837"/>
              <a:ext cx="7534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9" name="Rectangle 630">
              <a:extLst>
                <a:ext uri="{FF2B5EF4-FFF2-40B4-BE49-F238E27FC236}">
                  <a16:creationId xmlns:a16="http://schemas.microsoft.com/office/drawing/2014/main" id="{060F98DD-FE0A-D2A3-33A6-DD33679ABDAE}"/>
                </a:ext>
              </a:extLst>
            </p:cNvPr>
            <p:cNvSpPr>
              <a:spLocks noChangeArrowheads="1"/>
            </p:cNvSpPr>
            <p:nvPr/>
          </p:nvSpPr>
          <p:spPr bwMode="auto">
            <a:xfrm>
              <a:off x="9269413" y="6319837"/>
              <a:ext cx="8015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0" name="Rectangle 631">
              <a:extLst>
                <a:ext uri="{FF2B5EF4-FFF2-40B4-BE49-F238E27FC236}">
                  <a16:creationId xmlns:a16="http://schemas.microsoft.com/office/drawing/2014/main" id="{74BC9F9F-9DE5-EAFC-665F-0E79B0DE5DC0}"/>
                </a:ext>
              </a:extLst>
            </p:cNvPr>
            <p:cNvSpPr>
              <a:spLocks noChangeArrowheads="1"/>
            </p:cNvSpPr>
            <p:nvPr/>
          </p:nvSpPr>
          <p:spPr bwMode="auto">
            <a:xfrm>
              <a:off x="9345613"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1" name="Rectangle 632">
              <a:extLst>
                <a:ext uri="{FF2B5EF4-FFF2-40B4-BE49-F238E27FC236}">
                  <a16:creationId xmlns:a16="http://schemas.microsoft.com/office/drawing/2014/main" id="{AB08C88F-FFB4-3A3B-35D2-6F1DD86CCDCF}"/>
                </a:ext>
              </a:extLst>
            </p:cNvPr>
            <p:cNvSpPr>
              <a:spLocks noChangeArrowheads="1"/>
            </p:cNvSpPr>
            <p:nvPr/>
          </p:nvSpPr>
          <p:spPr bwMode="auto">
            <a:xfrm>
              <a:off x="9377363" y="6319837"/>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2" name="Rectangle 633">
              <a:extLst>
                <a:ext uri="{FF2B5EF4-FFF2-40B4-BE49-F238E27FC236}">
                  <a16:creationId xmlns:a16="http://schemas.microsoft.com/office/drawing/2014/main" id="{2BCD4852-EA07-AB48-F354-C3782B125C7C}"/>
                </a:ext>
              </a:extLst>
            </p:cNvPr>
            <p:cNvSpPr>
              <a:spLocks noChangeArrowheads="1"/>
            </p:cNvSpPr>
            <p:nvPr/>
          </p:nvSpPr>
          <p:spPr bwMode="auto">
            <a:xfrm>
              <a:off x="9455150" y="6319837"/>
              <a:ext cx="8015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3" name="Rectangle 634">
              <a:extLst>
                <a:ext uri="{FF2B5EF4-FFF2-40B4-BE49-F238E27FC236}">
                  <a16:creationId xmlns:a16="http://schemas.microsoft.com/office/drawing/2014/main" id="{EA4EAEB2-143D-1C53-C075-21BAEED83962}"/>
                </a:ext>
              </a:extLst>
            </p:cNvPr>
            <p:cNvSpPr>
              <a:spLocks noChangeArrowheads="1"/>
            </p:cNvSpPr>
            <p:nvPr/>
          </p:nvSpPr>
          <p:spPr bwMode="auto">
            <a:xfrm>
              <a:off x="9531350" y="6319837"/>
              <a:ext cx="5610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4" name="Rectangle 635">
              <a:extLst>
                <a:ext uri="{FF2B5EF4-FFF2-40B4-BE49-F238E27FC236}">
                  <a16:creationId xmlns:a16="http://schemas.microsoft.com/office/drawing/2014/main" id="{B9A65AE9-60B0-6F89-4560-7CC11B1BC41C}"/>
                </a:ext>
              </a:extLst>
            </p:cNvPr>
            <p:cNvSpPr>
              <a:spLocks noChangeArrowheads="1"/>
            </p:cNvSpPr>
            <p:nvPr/>
          </p:nvSpPr>
          <p:spPr bwMode="auto">
            <a:xfrm>
              <a:off x="9571038" y="6319837"/>
              <a:ext cx="8335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5" name="Rectangle 636">
              <a:extLst>
                <a:ext uri="{FF2B5EF4-FFF2-40B4-BE49-F238E27FC236}">
                  <a16:creationId xmlns:a16="http://schemas.microsoft.com/office/drawing/2014/main" id="{7A46DED6-037F-A278-D01F-55FAFF029199}"/>
                </a:ext>
              </a:extLst>
            </p:cNvPr>
            <p:cNvSpPr>
              <a:spLocks noChangeArrowheads="1"/>
            </p:cNvSpPr>
            <p:nvPr/>
          </p:nvSpPr>
          <p:spPr bwMode="auto">
            <a:xfrm>
              <a:off x="9648825" y="6319837"/>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6" name="Rectangle 637">
              <a:extLst>
                <a:ext uri="{FF2B5EF4-FFF2-40B4-BE49-F238E27FC236}">
                  <a16:creationId xmlns:a16="http://schemas.microsoft.com/office/drawing/2014/main" id="{99FEDA64-FB7A-2B67-72C1-F685E0134E27}"/>
                </a:ext>
              </a:extLst>
            </p:cNvPr>
            <p:cNvSpPr>
              <a:spLocks noChangeArrowheads="1"/>
            </p:cNvSpPr>
            <p:nvPr/>
          </p:nvSpPr>
          <p:spPr bwMode="auto">
            <a:xfrm>
              <a:off x="9725025"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7" name="Rectangle 638">
              <a:extLst>
                <a:ext uri="{FF2B5EF4-FFF2-40B4-BE49-F238E27FC236}">
                  <a16:creationId xmlns:a16="http://schemas.microsoft.com/office/drawing/2014/main" id="{619D4EAD-A35B-7A9B-E03E-82E555899D2D}"/>
                </a:ext>
              </a:extLst>
            </p:cNvPr>
            <p:cNvSpPr>
              <a:spLocks noChangeArrowheads="1"/>
            </p:cNvSpPr>
            <p:nvPr/>
          </p:nvSpPr>
          <p:spPr bwMode="auto">
            <a:xfrm>
              <a:off x="9758363"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8" name="Rectangle 639">
              <a:extLst>
                <a:ext uri="{FF2B5EF4-FFF2-40B4-BE49-F238E27FC236}">
                  <a16:creationId xmlns:a16="http://schemas.microsoft.com/office/drawing/2014/main" id="{C89646BA-50DE-1C24-2FD3-7F9E9A82A314}"/>
                </a:ext>
              </a:extLst>
            </p:cNvPr>
            <p:cNvSpPr>
              <a:spLocks noChangeArrowheads="1"/>
            </p:cNvSpPr>
            <p:nvPr/>
          </p:nvSpPr>
          <p:spPr bwMode="auto">
            <a:xfrm>
              <a:off x="9790113" y="6319837"/>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9" name="Rectangle 640">
              <a:extLst>
                <a:ext uri="{FF2B5EF4-FFF2-40B4-BE49-F238E27FC236}">
                  <a16:creationId xmlns:a16="http://schemas.microsoft.com/office/drawing/2014/main" id="{5CA0B4AF-6005-8DC1-49BA-D5286946BE76}"/>
                </a:ext>
              </a:extLst>
            </p:cNvPr>
            <p:cNvSpPr>
              <a:spLocks noChangeArrowheads="1"/>
            </p:cNvSpPr>
            <p:nvPr/>
          </p:nvSpPr>
          <p:spPr bwMode="auto">
            <a:xfrm>
              <a:off x="9867900"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0" name="Rectangle 641">
              <a:extLst>
                <a:ext uri="{FF2B5EF4-FFF2-40B4-BE49-F238E27FC236}">
                  <a16:creationId xmlns:a16="http://schemas.microsoft.com/office/drawing/2014/main" id="{B2F15DD2-9214-AAC5-33F4-85FD64CC2CDC}"/>
                </a:ext>
              </a:extLst>
            </p:cNvPr>
            <p:cNvSpPr>
              <a:spLocks noChangeArrowheads="1"/>
            </p:cNvSpPr>
            <p:nvPr/>
          </p:nvSpPr>
          <p:spPr bwMode="auto">
            <a:xfrm>
              <a:off x="9904413" y="6319837"/>
              <a:ext cx="5610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1" name="Rectangle 642">
              <a:extLst>
                <a:ext uri="{FF2B5EF4-FFF2-40B4-BE49-F238E27FC236}">
                  <a16:creationId xmlns:a16="http://schemas.microsoft.com/office/drawing/2014/main" id="{240947F5-E1CA-AC4B-6611-C5AD89353912}"/>
                </a:ext>
              </a:extLst>
            </p:cNvPr>
            <p:cNvSpPr>
              <a:spLocks noChangeArrowheads="1"/>
            </p:cNvSpPr>
            <p:nvPr/>
          </p:nvSpPr>
          <p:spPr bwMode="auto">
            <a:xfrm>
              <a:off x="9944100" y="6319837"/>
              <a:ext cx="8335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2" name="Rectangle 643">
              <a:extLst>
                <a:ext uri="{FF2B5EF4-FFF2-40B4-BE49-F238E27FC236}">
                  <a16:creationId xmlns:a16="http://schemas.microsoft.com/office/drawing/2014/main" id="{FD31E9A2-3B53-D78A-C95C-C8AFBAD030C0}"/>
                </a:ext>
              </a:extLst>
            </p:cNvPr>
            <p:cNvSpPr>
              <a:spLocks noChangeArrowheads="1"/>
            </p:cNvSpPr>
            <p:nvPr/>
          </p:nvSpPr>
          <p:spPr bwMode="auto">
            <a:xfrm>
              <a:off x="10020300" y="6319837"/>
              <a:ext cx="577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3" name="Rectangle 644">
              <a:extLst>
                <a:ext uri="{FF2B5EF4-FFF2-40B4-BE49-F238E27FC236}">
                  <a16:creationId xmlns:a16="http://schemas.microsoft.com/office/drawing/2014/main" id="{E61304C3-54BC-F07C-2773-66C13EF1ABA2}"/>
                </a:ext>
              </a:extLst>
            </p:cNvPr>
            <p:cNvSpPr>
              <a:spLocks noChangeArrowheads="1"/>
            </p:cNvSpPr>
            <p:nvPr/>
          </p:nvSpPr>
          <p:spPr bwMode="auto">
            <a:xfrm>
              <a:off x="10066338" y="6319837"/>
              <a:ext cx="13305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4" name="Rectangle 645">
              <a:extLst>
                <a:ext uri="{FF2B5EF4-FFF2-40B4-BE49-F238E27FC236}">
                  <a16:creationId xmlns:a16="http://schemas.microsoft.com/office/drawing/2014/main" id="{4220116B-78D8-633D-83EF-8711494127BD}"/>
                </a:ext>
              </a:extLst>
            </p:cNvPr>
            <p:cNvSpPr>
              <a:spLocks noChangeArrowheads="1"/>
            </p:cNvSpPr>
            <p:nvPr/>
          </p:nvSpPr>
          <p:spPr bwMode="auto">
            <a:xfrm>
              <a:off x="10183813" y="6319837"/>
              <a:ext cx="6572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5" name="Rectangle 646">
              <a:extLst>
                <a:ext uri="{FF2B5EF4-FFF2-40B4-BE49-F238E27FC236}">
                  <a16:creationId xmlns:a16="http://schemas.microsoft.com/office/drawing/2014/main" id="{8CAA8563-1269-3103-F0A2-58C3F89E42F9}"/>
                </a:ext>
              </a:extLst>
            </p:cNvPr>
            <p:cNvSpPr>
              <a:spLocks noChangeArrowheads="1"/>
            </p:cNvSpPr>
            <p:nvPr/>
          </p:nvSpPr>
          <p:spPr bwMode="auto">
            <a:xfrm>
              <a:off x="10253663"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6" name="Rectangle 647">
              <a:extLst>
                <a:ext uri="{FF2B5EF4-FFF2-40B4-BE49-F238E27FC236}">
                  <a16:creationId xmlns:a16="http://schemas.microsoft.com/office/drawing/2014/main" id="{9B9982C1-D4C4-F89A-E043-938445CDA1F8}"/>
                </a:ext>
              </a:extLst>
            </p:cNvPr>
            <p:cNvSpPr>
              <a:spLocks noChangeArrowheads="1"/>
            </p:cNvSpPr>
            <p:nvPr/>
          </p:nvSpPr>
          <p:spPr bwMode="auto">
            <a:xfrm>
              <a:off x="10288588" y="6319837"/>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7" name="Rectangle 648">
              <a:extLst>
                <a:ext uri="{FF2B5EF4-FFF2-40B4-BE49-F238E27FC236}">
                  <a16:creationId xmlns:a16="http://schemas.microsoft.com/office/drawing/2014/main" id="{429CDF0C-2376-7496-579F-E06DD525C8B5}"/>
                </a:ext>
              </a:extLst>
            </p:cNvPr>
            <p:cNvSpPr>
              <a:spLocks noChangeArrowheads="1"/>
            </p:cNvSpPr>
            <p:nvPr/>
          </p:nvSpPr>
          <p:spPr bwMode="auto">
            <a:xfrm>
              <a:off x="10364788" y="6319837"/>
              <a:ext cx="5129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8" name="Rectangle 649">
              <a:extLst>
                <a:ext uri="{FF2B5EF4-FFF2-40B4-BE49-F238E27FC236}">
                  <a16:creationId xmlns:a16="http://schemas.microsoft.com/office/drawing/2014/main" id="{FF35108C-2B0F-006D-4049-A1F0E68FD28C}"/>
                </a:ext>
              </a:extLst>
            </p:cNvPr>
            <p:cNvSpPr>
              <a:spLocks noChangeArrowheads="1"/>
            </p:cNvSpPr>
            <p:nvPr/>
          </p:nvSpPr>
          <p:spPr bwMode="auto">
            <a:xfrm>
              <a:off x="10404475"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9" name="Rectangle 650">
              <a:extLst>
                <a:ext uri="{FF2B5EF4-FFF2-40B4-BE49-F238E27FC236}">
                  <a16:creationId xmlns:a16="http://schemas.microsoft.com/office/drawing/2014/main" id="{50D9DD00-B554-5B72-B8AB-003911802B5A}"/>
                </a:ext>
              </a:extLst>
            </p:cNvPr>
            <p:cNvSpPr>
              <a:spLocks noChangeArrowheads="1"/>
            </p:cNvSpPr>
            <p:nvPr/>
          </p:nvSpPr>
          <p:spPr bwMode="auto">
            <a:xfrm>
              <a:off x="10442575" y="6319837"/>
              <a:ext cx="1106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0" name="Rectangle 651">
              <a:extLst>
                <a:ext uri="{FF2B5EF4-FFF2-40B4-BE49-F238E27FC236}">
                  <a16:creationId xmlns:a16="http://schemas.microsoft.com/office/drawing/2014/main" id="{8B816A24-4D70-AE7F-3904-49A2E34D8737}"/>
                </a:ext>
              </a:extLst>
            </p:cNvPr>
            <p:cNvSpPr>
              <a:spLocks noChangeArrowheads="1"/>
            </p:cNvSpPr>
            <p:nvPr/>
          </p:nvSpPr>
          <p:spPr bwMode="auto">
            <a:xfrm>
              <a:off x="10552113" y="6319837"/>
              <a:ext cx="7534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1" name="Rectangle 652">
              <a:extLst>
                <a:ext uri="{FF2B5EF4-FFF2-40B4-BE49-F238E27FC236}">
                  <a16:creationId xmlns:a16="http://schemas.microsoft.com/office/drawing/2014/main" id="{D39F4C4F-2242-07BB-75AA-99C8685F1493}"/>
                </a:ext>
              </a:extLst>
            </p:cNvPr>
            <p:cNvSpPr>
              <a:spLocks noChangeArrowheads="1"/>
            </p:cNvSpPr>
            <p:nvPr/>
          </p:nvSpPr>
          <p:spPr bwMode="auto">
            <a:xfrm>
              <a:off x="10621963" y="6319837"/>
              <a:ext cx="8335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2" name="Rectangle 653">
              <a:extLst>
                <a:ext uri="{FF2B5EF4-FFF2-40B4-BE49-F238E27FC236}">
                  <a16:creationId xmlns:a16="http://schemas.microsoft.com/office/drawing/2014/main" id="{AF88CAE9-7AE7-9799-FAA7-DC77623FE941}"/>
                </a:ext>
              </a:extLst>
            </p:cNvPr>
            <p:cNvSpPr>
              <a:spLocks noChangeArrowheads="1"/>
            </p:cNvSpPr>
            <p:nvPr/>
          </p:nvSpPr>
          <p:spPr bwMode="auto">
            <a:xfrm>
              <a:off x="10699750" y="6319837"/>
              <a:ext cx="577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3" name="Rectangle 654">
              <a:extLst>
                <a:ext uri="{FF2B5EF4-FFF2-40B4-BE49-F238E27FC236}">
                  <a16:creationId xmlns:a16="http://schemas.microsoft.com/office/drawing/2014/main" id="{43DED31D-5050-3345-244E-C2E4DE9A75CF}"/>
                </a:ext>
              </a:extLst>
            </p:cNvPr>
            <p:cNvSpPr>
              <a:spLocks noChangeArrowheads="1"/>
            </p:cNvSpPr>
            <p:nvPr/>
          </p:nvSpPr>
          <p:spPr bwMode="auto">
            <a:xfrm>
              <a:off x="10745788" y="6319837"/>
              <a:ext cx="8015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4" name="Rectangle 655">
              <a:extLst>
                <a:ext uri="{FF2B5EF4-FFF2-40B4-BE49-F238E27FC236}">
                  <a16:creationId xmlns:a16="http://schemas.microsoft.com/office/drawing/2014/main" id="{A3342520-F1C8-8AC3-42A7-97F9DC4F03E8}"/>
                </a:ext>
              </a:extLst>
            </p:cNvPr>
            <p:cNvSpPr>
              <a:spLocks noChangeArrowheads="1"/>
            </p:cNvSpPr>
            <p:nvPr/>
          </p:nvSpPr>
          <p:spPr bwMode="auto">
            <a:xfrm>
              <a:off x="10823575"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5" name="Rectangle 656">
              <a:extLst>
                <a:ext uri="{FF2B5EF4-FFF2-40B4-BE49-F238E27FC236}">
                  <a16:creationId xmlns:a16="http://schemas.microsoft.com/office/drawing/2014/main" id="{4635E74B-F68C-C74A-4A72-E825A6306036}"/>
                </a:ext>
              </a:extLst>
            </p:cNvPr>
            <p:cNvSpPr>
              <a:spLocks noChangeArrowheads="1"/>
            </p:cNvSpPr>
            <p:nvPr/>
          </p:nvSpPr>
          <p:spPr bwMode="auto">
            <a:xfrm>
              <a:off x="10853738"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6" name="Rectangle 657">
              <a:extLst>
                <a:ext uri="{FF2B5EF4-FFF2-40B4-BE49-F238E27FC236}">
                  <a16:creationId xmlns:a16="http://schemas.microsoft.com/office/drawing/2014/main" id="{B5695BC2-4A5E-8E06-1448-6B07AC9AAA5C}"/>
                </a:ext>
              </a:extLst>
            </p:cNvPr>
            <p:cNvSpPr>
              <a:spLocks noChangeArrowheads="1"/>
            </p:cNvSpPr>
            <p:nvPr/>
          </p:nvSpPr>
          <p:spPr bwMode="auto">
            <a:xfrm>
              <a:off x="10885488"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7" name="Rectangle 658">
              <a:extLst>
                <a:ext uri="{FF2B5EF4-FFF2-40B4-BE49-F238E27FC236}">
                  <a16:creationId xmlns:a16="http://schemas.microsoft.com/office/drawing/2014/main" id="{DA2A2906-A4E1-9A55-9801-3224D68F0947}"/>
                </a:ext>
              </a:extLst>
            </p:cNvPr>
            <p:cNvSpPr>
              <a:spLocks noChangeArrowheads="1"/>
            </p:cNvSpPr>
            <p:nvPr/>
          </p:nvSpPr>
          <p:spPr bwMode="auto">
            <a:xfrm>
              <a:off x="10936931" y="6319837"/>
              <a:ext cx="7694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8" name="Rectangle 659">
              <a:extLst>
                <a:ext uri="{FF2B5EF4-FFF2-40B4-BE49-F238E27FC236}">
                  <a16:creationId xmlns:a16="http://schemas.microsoft.com/office/drawing/2014/main" id="{3A9AF689-BEBA-0760-EF6B-F911B86809C6}"/>
                </a:ext>
              </a:extLst>
            </p:cNvPr>
            <p:cNvSpPr>
              <a:spLocks noChangeArrowheads="1"/>
            </p:cNvSpPr>
            <p:nvPr/>
          </p:nvSpPr>
          <p:spPr bwMode="auto">
            <a:xfrm>
              <a:off x="11010900" y="6319837"/>
              <a:ext cx="8816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9" name="Rectangle 660">
              <a:extLst>
                <a:ext uri="{FF2B5EF4-FFF2-40B4-BE49-F238E27FC236}">
                  <a16:creationId xmlns:a16="http://schemas.microsoft.com/office/drawing/2014/main" id="{B4DC3470-3D2E-4AC6-5F66-87E3628E9A97}"/>
                </a:ext>
              </a:extLst>
            </p:cNvPr>
            <p:cNvSpPr>
              <a:spLocks noChangeArrowheads="1"/>
            </p:cNvSpPr>
            <p:nvPr/>
          </p:nvSpPr>
          <p:spPr bwMode="auto">
            <a:xfrm>
              <a:off x="11088688" y="6319837"/>
              <a:ext cx="577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0" name="Rectangle 661">
              <a:extLst>
                <a:ext uri="{FF2B5EF4-FFF2-40B4-BE49-F238E27FC236}">
                  <a16:creationId xmlns:a16="http://schemas.microsoft.com/office/drawing/2014/main" id="{B947D629-6BA4-A6B5-EBA1-FC750DB587C3}"/>
                </a:ext>
              </a:extLst>
            </p:cNvPr>
            <p:cNvSpPr>
              <a:spLocks noChangeArrowheads="1"/>
            </p:cNvSpPr>
            <p:nvPr/>
          </p:nvSpPr>
          <p:spPr bwMode="auto">
            <a:xfrm>
              <a:off x="11134725" y="6319837"/>
              <a:ext cx="7534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1" name="Rectangle 662">
              <a:extLst>
                <a:ext uri="{FF2B5EF4-FFF2-40B4-BE49-F238E27FC236}">
                  <a16:creationId xmlns:a16="http://schemas.microsoft.com/office/drawing/2014/main" id="{DC5A615C-6A79-82A8-7F8B-26E0DDBA8842}"/>
                </a:ext>
              </a:extLst>
            </p:cNvPr>
            <p:cNvSpPr>
              <a:spLocks noChangeArrowheads="1"/>
            </p:cNvSpPr>
            <p:nvPr/>
          </p:nvSpPr>
          <p:spPr bwMode="auto">
            <a:xfrm>
              <a:off x="11202988"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2" name="Rectangle 663">
              <a:extLst>
                <a:ext uri="{FF2B5EF4-FFF2-40B4-BE49-F238E27FC236}">
                  <a16:creationId xmlns:a16="http://schemas.microsoft.com/office/drawing/2014/main" id="{34C63994-BC2A-0CF7-AD12-952A48052BE2}"/>
                </a:ext>
              </a:extLst>
            </p:cNvPr>
            <p:cNvSpPr>
              <a:spLocks noChangeArrowheads="1"/>
            </p:cNvSpPr>
            <p:nvPr/>
          </p:nvSpPr>
          <p:spPr bwMode="auto">
            <a:xfrm>
              <a:off x="11236325" y="6319837"/>
              <a:ext cx="7534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3" name="Rectangle 664">
              <a:extLst>
                <a:ext uri="{FF2B5EF4-FFF2-40B4-BE49-F238E27FC236}">
                  <a16:creationId xmlns:a16="http://schemas.microsoft.com/office/drawing/2014/main" id="{2F17DBE7-C394-3C5A-9039-C9A6C785CBDD}"/>
                </a:ext>
              </a:extLst>
            </p:cNvPr>
            <p:cNvSpPr>
              <a:spLocks noChangeArrowheads="1"/>
            </p:cNvSpPr>
            <p:nvPr/>
          </p:nvSpPr>
          <p:spPr bwMode="auto">
            <a:xfrm>
              <a:off x="11304588" y="6319837"/>
              <a:ext cx="8015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4" name="Rectangle 665">
              <a:extLst>
                <a:ext uri="{FF2B5EF4-FFF2-40B4-BE49-F238E27FC236}">
                  <a16:creationId xmlns:a16="http://schemas.microsoft.com/office/drawing/2014/main" id="{32DB4FC3-BE78-F370-A3A6-CD94A5EE45B6}"/>
                </a:ext>
              </a:extLst>
            </p:cNvPr>
            <p:cNvSpPr>
              <a:spLocks noChangeArrowheads="1"/>
            </p:cNvSpPr>
            <p:nvPr/>
          </p:nvSpPr>
          <p:spPr bwMode="auto">
            <a:xfrm>
              <a:off x="11383963" y="6319837"/>
              <a:ext cx="384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583" name="Content Placeholder 9">
            <a:extLst>
              <a:ext uri="{FF2B5EF4-FFF2-40B4-BE49-F238E27FC236}">
                <a16:creationId xmlns:a16="http://schemas.microsoft.com/office/drawing/2014/main" id="{E5B3CEFB-DC3C-8933-96FD-D132B3C1E7D4}"/>
              </a:ext>
            </a:extLst>
          </p:cNvPr>
          <p:cNvSpPr txBox="1">
            <a:spLocks/>
          </p:cNvSpPr>
          <p:nvPr/>
        </p:nvSpPr>
        <p:spPr bwMode="auto">
          <a:xfrm>
            <a:off x="601820" y="1510730"/>
            <a:ext cx="5534577" cy="382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 multitude of studies conducted to evaluate the prognostic role of HER2-low expression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Most studies found </a:t>
            </a: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 OS difference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 HER2-low vs HER2-0 BC, regardless of HR expression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Warning: </a:t>
            </a: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retrospective studies; differences in populations, sample sizes, f/u duration; and most of the studies lack central pathology review</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1586" name="Table 1585">
            <a:extLst>
              <a:ext uri="{FF2B5EF4-FFF2-40B4-BE49-F238E27FC236}">
                <a16:creationId xmlns:a16="http://schemas.microsoft.com/office/drawing/2014/main" id="{2785D4B8-6F58-9132-C8EB-9536514D0B50}"/>
              </a:ext>
            </a:extLst>
          </p:cNvPr>
          <p:cNvGraphicFramePr>
            <a:graphicFrameLocks noGrp="1"/>
          </p:cNvGraphicFramePr>
          <p:nvPr/>
        </p:nvGraphicFramePr>
        <p:xfrm>
          <a:off x="6471723" y="5422910"/>
          <a:ext cx="5270613" cy="645533"/>
        </p:xfrm>
        <a:graphic>
          <a:graphicData uri="http://schemas.openxmlformats.org/drawingml/2006/table">
            <a:tbl>
              <a:tblPr firstRow="1" firstCol="1" bandRow="1"/>
              <a:tblGrid>
                <a:gridCol w="2211478">
                  <a:extLst>
                    <a:ext uri="{9D8B030D-6E8A-4147-A177-3AD203B41FA5}">
                      <a16:colId xmlns:a16="http://schemas.microsoft.com/office/drawing/2014/main" val="3317170767"/>
                    </a:ext>
                  </a:extLst>
                </a:gridCol>
                <a:gridCol w="675667">
                  <a:extLst>
                    <a:ext uri="{9D8B030D-6E8A-4147-A177-3AD203B41FA5}">
                      <a16:colId xmlns:a16="http://schemas.microsoft.com/office/drawing/2014/main" val="2925084476"/>
                    </a:ext>
                  </a:extLst>
                </a:gridCol>
                <a:gridCol w="1018259">
                  <a:extLst>
                    <a:ext uri="{9D8B030D-6E8A-4147-A177-3AD203B41FA5}">
                      <a16:colId xmlns:a16="http://schemas.microsoft.com/office/drawing/2014/main" val="4116153504"/>
                    </a:ext>
                  </a:extLst>
                </a:gridCol>
                <a:gridCol w="678839">
                  <a:extLst>
                    <a:ext uri="{9D8B030D-6E8A-4147-A177-3AD203B41FA5}">
                      <a16:colId xmlns:a16="http://schemas.microsoft.com/office/drawing/2014/main" val="1715001894"/>
                    </a:ext>
                  </a:extLst>
                </a:gridCol>
                <a:gridCol w="686370">
                  <a:extLst>
                    <a:ext uri="{9D8B030D-6E8A-4147-A177-3AD203B41FA5}">
                      <a16:colId xmlns:a16="http://schemas.microsoft.com/office/drawing/2014/main" val="4113810496"/>
                    </a:ext>
                  </a:extLst>
                </a:gridCol>
              </a:tblGrid>
              <a:tr h="294695">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100" kern="1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Viale</a:t>
                      </a: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et al. SABCS 2022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574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ADVANCED</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2227244127"/>
                  </a:ext>
                </a:extLst>
              </a:tr>
              <a:tr h="320296">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1100" kern="1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Peiffer</a:t>
                      </a: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et al. SABCS 2022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1,136,016</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EARLY/</a:t>
                      </a:r>
                    </a:p>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ADVANCED</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0" marR="0">
                        <a:lnSpc>
                          <a:spcPct val="107000"/>
                        </a:lnSpc>
                        <a:spcBef>
                          <a:spcPts val="0"/>
                        </a:spcBef>
                        <a:spcAft>
                          <a:spcPts val="0"/>
                        </a:spcAft>
                      </a:pPr>
                      <a:r>
                        <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1347623621"/>
                  </a:ext>
                </a:extLst>
              </a:tr>
            </a:tbl>
          </a:graphicData>
        </a:graphic>
      </p:graphicFrame>
      <p:grpSp>
        <p:nvGrpSpPr>
          <p:cNvPr id="3" name="Group 2">
            <a:extLst>
              <a:ext uri="{FF2B5EF4-FFF2-40B4-BE49-F238E27FC236}">
                <a16:creationId xmlns:a16="http://schemas.microsoft.com/office/drawing/2014/main" id="{DD78A27D-9530-5EE3-3929-BE682799000A}"/>
              </a:ext>
            </a:extLst>
          </p:cNvPr>
          <p:cNvGrpSpPr/>
          <p:nvPr/>
        </p:nvGrpSpPr>
        <p:grpSpPr>
          <a:xfrm>
            <a:off x="3940916" y="5018338"/>
            <a:ext cx="2359924" cy="1477328"/>
            <a:chOff x="3892791" y="5103385"/>
            <a:chExt cx="2359924" cy="1477328"/>
          </a:xfrm>
        </p:grpSpPr>
        <p:sp>
          <p:nvSpPr>
            <p:cNvPr id="1525" name="Freeform 846">
              <a:extLst>
                <a:ext uri="{FF2B5EF4-FFF2-40B4-BE49-F238E27FC236}">
                  <a16:creationId xmlns:a16="http://schemas.microsoft.com/office/drawing/2014/main" id="{075495BE-9A3E-C495-5999-A5E983522474}"/>
                </a:ext>
              </a:extLst>
            </p:cNvPr>
            <p:cNvSpPr>
              <a:spLocks/>
            </p:cNvSpPr>
            <p:nvPr/>
          </p:nvSpPr>
          <p:spPr bwMode="auto">
            <a:xfrm>
              <a:off x="3892791" y="5171361"/>
              <a:ext cx="425449" cy="287178"/>
            </a:xfrm>
            <a:custGeom>
              <a:avLst/>
              <a:gdLst>
                <a:gd name="T0" fmla="*/ 0 w 605"/>
                <a:gd name="T1" fmla="*/ 408 h 408"/>
                <a:gd name="T2" fmla="*/ 0 w 605"/>
                <a:gd name="T3" fmla="*/ 408 h 408"/>
                <a:gd name="T4" fmla="*/ 605 w 605"/>
                <a:gd name="T5" fmla="*/ 408 h 408"/>
                <a:gd name="T6" fmla="*/ 605 w 605"/>
                <a:gd name="T7" fmla="*/ 0 h 408"/>
                <a:gd name="T8" fmla="*/ 0 w 605"/>
                <a:gd name="T9" fmla="*/ 0 h 408"/>
                <a:gd name="T10" fmla="*/ 0 w 605"/>
                <a:gd name="T11" fmla="*/ 408 h 408"/>
              </a:gdLst>
              <a:ahLst/>
              <a:cxnLst>
                <a:cxn ang="0">
                  <a:pos x="T0" y="T1"/>
                </a:cxn>
                <a:cxn ang="0">
                  <a:pos x="T2" y="T3"/>
                </a:cxn>
                <a:cxn ang="0">
                  <a:pos x="T4" y="T5"/>
                </a:cxn>
                <a:cxn ang="0">
                  <a:pos x="T6" y="T7"/>
                </a:cxn>
                <a:cxn ang="0">
                  <a:pos x="T8" y="T9"/>
                </a:cxn>
                <a:cxn ang="0">
                  <a:pos x="T10" y="T11"/>
                </a:cxn>
              </a:cxnLst>
              <a:rect l="0" t="0" r="r" b="b"/>
              <a:pathLst>
                <a:path w="605" h="408">
                  <a:moveTo>
                    <a:pt x="0" y="408"/>
                  </a:moveTo>
                  <a:lnTo>
                    <a:pt x="0" y="408"/>
                  </a:lnTo>
                  <a:lnTo>
                    <a:pt x="605" y="408"/>
                  </a:lnTo>
                  <a:lnTo>
                    <a:pt x="605" y="0"/>
                  </a:lnTo>
                  <a:lnTo>
                    <a:pt x="0" y="0"/>
                  </a:lnTo>
                  <a:lnTo>
                    <a:pt x="0" y="408"/>
                  </a:lnTo>
                  <a:close/>
                </a:path>
              </a:pathLst>
            </a:custGeom>
            <a:solidFill>
              <a:schemeClr val="bg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6" name="Freeform 847">
              <a:extLst>
                <a:ext uri="{FF2B5EF4-FFF2-40B4-BE49-F238E27FC236}">
                  <a16:creationId xmlns:a16="http://schemas.microsoft.com/office/drawing/2014/main" id="{7EE8F95B-40E9-4C06-D845-E2D245A3557A}"/>
                </a:ext>
              </a:extLst>
            </p:cNvPr>
            <p:cNvSpPr>
              <a:spLocks/>
            </p:cNvSpPr>
            <p:nvPr/>
          </p:nvSpPr>
          <p:spPr bwMode="auto">
            <a:xfrm>
              <a:off x="3892791" y="5575200"/>
              <a:ext cx="425449" cy="286211"/>
            </a:xfrm>
            <a:custGeom>
              <a:avLst/>
              <a:gdLst>
                <a:gd name="T0" fmla="*/ 0 w 605"/>
                <a:gd name="T1" fmla="*/ 408 h 408"/>
                <a:gd name="T2" fmla="*/ 0 w 605"/>
                <a:gd name="T3" fmla="*/ 408 h 408"/>
                <a:gd name="T4" fmla="*/ 605 w 605"/>
                <a:gd name="T5" fmla="*/ 408 h 408"/>
                <a:gd name="T6" fmla="*/ 605 w 605"/>
                <a:gd name="T7" fmla="*/ 0 h 408"/>
                <a:gd name="T8" fmla="*/ 0 w 605"/>
                <a:gd name="T9" fmla="*/ 0 h 408"/>
                <a:gd name="T10" fmla="*/ 0 w 605"/>
                <a:gd name="T11" fmla="*/ 408 h 408"/>
              </a:gdLst>
              <a:ahLst/>
              <a:cxnLst>
                <a:cxn ang="0">
                  <a:pos x="T0" y="T1"/>
                </a:cxn>
                <a:cxn ang="0">
                  <a:pos x="T2" y="T3"/>
                </a:cxn>
                <a:cxn ang="0">
                  <a:pos x="T4" y="T5"/>
                </a:cxn>
                <a:cxn ang="0">
                  <a:pos x="T6" y="T7"/>
                </a:cxn>
                <a:cxn ang="0">
                  <a:pos x="T8" y="T9"/>
                </a:cxn>
                <a:cxn ang="0">
                  <a:pos x="T10" y="T11"/>
                </a:cxn>
              </a:cxnLst>
              <a:rect l="0" t="0" r="r" b="b"/>
              <a:pathLst>
                <a:path w="605" h="408">
                  <a:moveTo>
                    <a:pt x="0" y="408"/>
                  </a:moveTo>
                  <a:lnTo>
                    <a:pt x="0" y="408"/>
                  </a:lnTo>
                  <a:lnTo>
                    <a:pt x="605" y="408"/>
                  </a:lnTo>
                  <a:lnTo>
                    <a:pt x="605" y="0"/>
                  </a:lnTo>
                  <a:lnTo>
                    <a:pt x="0" y="0"/>
                  </a:lnTo>
                  <a:lnTo>
                    <a:pt x="0" y="408"/>
                  </a:lnTo>
                  <a:close/>
                </a:path>
              </a:pathLst>
            </a:custGeom>
            <a:solidFill>
              <a:schemeClr val="accent5"/>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7" name="Freeform 848">
              <a:extLst>
                <a:ext uri="{FF2B5EF4-FFF2-40B4-BE49-F238E27FC236}">
                  <a16:creationId xmlns:a16="http://schemas.microsoft.com/office/drawing/2014/main" id="{03DBB735-835E-BC91-9AB7-095F46B57063}"/>
                </a:ext>
              </a:extLst>
            </p:cNvPr>
            <p:cNvSpPr>
              <a:spLocks/>
            </p:cNvSpPr>
            <p:nvPr/>
          </p:nvSpPr>
          <p:spPr bwMode="auto">
            <a:xfrm>
              <a:off x="3892791" y="6218696"/>
              <a:ext cx="425449" cy="287178"/>
            </a:xfrm>
            <a:custGeom>
              <a:avLst/>
              <a:gdLst>
                <a:gd name="T0" fmla="*/ 0 w 605"/>
                <a:gd name="T1" fmla="*/ 408 h 408"/>
                <a:gd name="T2" fmla="*/ 0 w 605"/>
                <a:gd name="T3" fmla="*/ 408 h 408"/>
                <a:gd name="T4" fmla="*/ 605 w 605"/>
                <a:gd name="T5" fmla="*/ 408 h 408"/>
                <a:gd name="T6" fmla="*/ 605 w 605"/>
                <a:gd name="T7" fmla="*/ 0 h 408"/>
                <a:gd name="T8" fmla="*/ 0 w 605"/>
                <a:gd name="T9" fmla="*/ 0 h 408"/>
                <a:gd name="T10" fmla="*/ 0 w 605"/>
                <a:gd name="T11" fmla="*/ 408 h 408"/>
              </a:gdLst>
              <a:ahLst/>
              <a:cxnLst>
                <a:cxn ang="0">
                  <a:pos x="T0" y="T1"/>
                </a:cxn>
                <a:cxn ang="0">
                  <a:pos x="T2" y="T3"/>
                </a:cxn>
                <a:cxn ang="0">
                  <a:pos x="T4" y="T5"/>
                </a:cxn>
                <a:cxn ang="0">
                  <a:pos x="T6" y="T7"/>
                </a:cxn>
                <a:cxn ang="0">
                  <a:pos x="T8" y="T9"/>
                </a:cxn>
                <a:cxn ang="0">
                  <a:pos x="T10" y="T11"/>
                </a:cxn>
              </a:cxnLst>
              <a:rect l="0" t="0" r="r" b="b"/>
              <a:pathLst>
                <a:path w="605" h="408">
                  <a:moveTo>
                    <a:pt x="0" y="408"/>
                  </a:moveTo>
                  <a:lnTo>
                    <a:pt x="0" y="408"/>
                  </a:lnTo>
                  <a:lnTo>
                    <a:pt x="605" y="408"/>
                  </a:lnTo>
                  <a:lnTo>
                    <a:pt x="605" y="0"/>
                  </a:lnTo>
                  <a:lnTo>
                    <a:pt x="0" y="0"/>
                  </a:lnTo>
                  <a:lnTo>
                    <a:pt x="0" y="408"/>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B84BC2F4-5F7B-0AD3-2C78-08ED9CA314F7}"/>
                </a:ext>
              </a:extLst>
            </p:cNvPr>
            <p:cNvSpPr txBox="1"/>
            <p:nvPr/>
          </p:nvSpPr>
          <p:spPr bwMode="auto">
            <a:xfrm>
              <a:off x="4341423" y="5103385"/>
              <a:ext cx="191129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OS difference</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significant OS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difference</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not evaluated</a:t>
              </a:r>
            </a:p>
          </p:txBody>
        </p:sp>
      </p:grpSp>
    </p:spTree>
    <p:extLst>
      <p:ext uri="{BB962C8B-B14F-4D97-AF65-F5344CB8AC3E}">
        <p14:creationId xmlns:p14="http://schemas.microsoft.com/office/powerpoint/2010/main" val="1587519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389127-10AF-1348-EB76-C54985FCB142}"/>
              </a:ext>
            </a:extLst>
          </p:cNvPr>
          <p:cNvSpPr>
            <a:spLocks noGrp="1"/>
          </p:cNvSpPr>
          <p:nvPr>
            <p:ph type="title"/>
          </p:nvPr>
        </p:nvSpPr>
        <p:spPr>
          <a:xfrm>
            <a:off x="609759" y="238127"/>
            <a:ext cx="10872444" cy="1103313"/>
          </a:xfrm>
        </p:spPr>
        <p:txBody>
          <a:bodyPr>
            <a:normAutofit/>
          </a:bodyPr>
          <a:lstStyle/>
          <a:p>
            <a:r>
              <a:rPr lang="en-US" dirty="0"/>
              <a:t>Definition of HER2-low Breast Cancer</a:t>
            </a:r>
            <a:endParaRPr lang="en-GB" dirty="0"/>
          </a:p>
        </p:txBody>
      </p:sp>
      <p:sp>
        <p:nvSpPr>
          <p:cNvPr id="15" name="Text Placeholder 2">
            <a:extLst>
              <a:ext uri="{FF2B5EF4-FFF2-40B4-BE49-F238E27FC236}">
                <a16:creationId xmlns:a16="http://schemas.microsoft.com/office/drawing/2014/main" id="{89ED846D-4850-730B-FA88-771EBA0C8091}"/>
              </a:ext>
            </a:extLst>
          </p:cNvPr>
          <p:cNvSpPr>
            <a:spLocks noGrp="1"/>
          </p:cNvSpPr>
          <p:nvPr>
            <p:ph idx="1"/>
          </p:nvPr>
        </p:nvSpPr>
        <p:spPr>
          <a:xfrm>
            <a:off x="410527" y="6413957"/>
            <a:ext cx="10877529" cy="231231"/>
          </a:xfrm>
        </p:spPr>
        <p:txBody>
          <a:bodyPr/>
          <a:lstStyle/>
          <a:p>
            <a:pPr marL="0" indent="0">
              <a:buNone/>
            </a:pPr>
            <a:r>
              <a:rPr lang="en-US" sz="1200" dirty="0">
                <a:solidFill>
                  <a:schemeClr val="bg2"/>
                </a:solidFill>
              </a:rPr>
              <a:t>Tarantino. JCO.2020;38:1951.</a:t>
            </a:r>
          </a:p>
        </p:txBody>
      </p:sp>
      <p:sp>
        <p:nvSpPr>
          <p:cNvPr id="35" name="TextBox 34">
            <a:extLst>
              <a:ext uri="{FF2B5EF4-FFF2-40B4-BE49-F238E27FC236}">
                <a16:creationId xmlns:a16="http://schemas.microsoft.com/office/drawing/2014/main" id="{29694EA7-D92E-57CB-877C-B05EAF97E77E}"/>
              </a:ext>
            </a:extLst>
          </p:cNvPr>
          <p:cNvSpPr txBox="1"/>
          <p:nvPr/>
        </p:nvSpPr>
        <p:spPr>
          <a:xfrm>
            <a:off x="1830124" y="1286459"/>
            <a:ext cx="2246128" cy="461665"/>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Static Definition</a:t>
            </a:r>
          </a:p>
        </p:txBody>
      </p:sp>
      <p:sp>
        <p:nvSpPr>
          <p:cNvPr id="36" name="TextBox 35">
            <a:extLst>
              <a:ext uri="{FF2B5EF4-FFF2-40B4-BE49-F238E27FC236}">
                <a16:creationId xmlns:a16="http://schemas.microsoft.com/office/drawing/2014/main" id="{78EF5F5F-9496-5F93-3024-29A0BE83F554}"/>
              </a:ext>
            </a:extLst>
          </p:cNvPr>
          <p:cNvSpPr txBox="1"/>
          <p:nvPr/>
        </p:nvSpPr>
        <p:spPr>
          <a:xfrm>
            <a:off x="7302577" y="1286459"/>
            <a:ext cx="3985386" cy="461665"/>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Dynamic Definition (Real Life)</a:t>
            </a:r>
          </a:p>
        </p:txBody>
      </p:sp>
      <p:cxnSp>
        <p:nvCxnSpPr>
          <p:cNvPr id="37" name="Straight Connector 36">
            <a:extLst>
              <a:ext uri="{FF2B5EF4-FFF2-40B4-BE49-F238E27FC236}">
                <a16:creationId xmlns:a16="http://schemas.microsoft.com/office/drawing/2014/main" id="{53B93C7C-6F79-9C53-E780-758008FA817E}"/>
              </a:ext>
            </a:extLst>
          </p:cNvPr>
          <p:cNvCxnSpPr>
            <a:cxnSpLocks/>
          </p:cNvCxnSpPr>
          <p:nvPr/>
        </p:nvCxnSpPr>
        <p:spPr>
          <a:xfrm>
            <a:off x="6184208" y="1387036"/>
            <a:ext cx="0" cy="5040000"/>
          </a:xfrm>
          <a:prstGeom prst="line">
            <a:avLst/>
          </a:prstGeom>
          <a:noFill/>
          <a:ln w="6350" cap="flat" cmpd="sng" algn="ctr">
            <a:solidFill>
              <a:srgbClr val="3C3C3C">
                <a:alpha val="30000"/>
              </a:srgbClr>
            </a:solidFill>
            <a:prstDash val="solid"/>
          </a:ln>
          <a:effectLst>
            <a:outerShdw blurRad="40000" dist="20000" dir="5400000" rotWithShape="0">
              <a:srgbClr val="000000">
                <a:alpha val="38000"/>
              </a:srgbClr>
            </a:outerShdw>
          </a:effectLst>
        </p:spPr>
      </p:cxnSp>
      <p:sp>
        <p:nvSpPr>
          <p:cNvPr id="49" name="Text Placeholder 5">
            <a:extLst>
              <a:ext uri="{FF2B5EF4-FFF2-40B4-BE49-F238E27FC236}">
                <a16:creationId xmlns:a16="http://schemas.microsoft.com/office/drawing/2014/main" id="{882447EA-C60B-F9AB-47FC-790D52A2FEDD}"/>
              </a:ext>
            </a:extLst>
          </p:cNvPr>
          <p:cNvSpPr txBox="1">
            <a:spLocks/>
          </p:cNvSpPr>
          <p:nvPr/>
        </p:nvSpPr>
        <p:spPr>
          <a:xfrm>
            <a:off x="6390543" y="2048871"/>
            <a:ext cx="5091660" cy="110673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379191" marR="0" lvl="0" indent="-379191" algn="l" rtl="0">
              <a:lnSpc>
                <a:spcPct val="100000"/>
              </a:lnSpc>
              <a:spcBef>
                <a:spcPts val="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1pPr>
            <a:lvl2pPr marL="1075173" marR="0" lvl="1" indent="-311992" algn="l" rtl="0">
              <a:lnSpc>
                <a:spcPct val="100000"/>
              </a:lnSpc>
              <a:spcBef>
                <a:spcPts val="8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2pPr>
            <a:lvl3pPr marL="1828754" marR="0" lvl="2" indent="-447029" algn="l" rtl="0">
              <a:lnSpc>
                <a:spcPct val="100000"/>
              </a:lnSpc>
              <a:spcBef>
                <a:spcPts val="800"/>
              </a:spcBef>
              <a:spcAft>
                <a:spcPts val="0"/>
              </a:spcAft>
              <a:buClr>
                <a:schemeClr val="dk1"/>
              </a:buClr>
              <a:buSzPts val="1680"/>
              <a:buFont typeface="Noto Sans Symbols"/>
              <a:buChar char="⮚"/>
              <a:defRPr sz="3200" b="0" i="0" u="none" strike="noStrike" cap="none">
                <a:solidFill>
                  <a:schemeClr val="dk1"/>
                </a:solidFill>
                <a:latin typeface="Arial"/>
                <a:ea typeface="Arial"/>
                <a:cs typeface="Arial"/>
                <a:sym typeface="Arial"/>
              </a:defRPr>
            </a:lvl3pPr>
            <a:lvl4pPr marL="2438339" marR="0" lvl="3" indent="-507987" algn="l" rtl="0">
              <a:lnSpc>
                <a:spcPct val="100000"/>
              </a:lnSpc>
              <a:spcBef>
                <a:spcPts val="8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4pPr>
            <a:lvl5pPr marL="3047924" marR="0" lvl="4" indent="-507987" algn="l" rtl="0">
              <a:lnSpc>
                <a:spcPct val="100000"/>
              </a:lnSpc>
              <a:spcBef>
                <a:spcPts val="800"/>
              </a:spcBef>
              <a:spcAft>
                <a:spcPts val="0"/>
              </a:spcAft>
              <a:buClr>
                <a:schemeClr val="dk1"/>
              </a:buClr>
              <a:buSzPts val="2400"/>
              <a:buFont typeface="Arial"/>
              <a:buChar char="»"/>
              <a:defRPr sz="3200" b="0" i="0" u="none" strike="noStrike" cap="none">
                <a:solidFill>
                  <a:schemeClr val="dk1"/>
                </a:solidFill>
                <a:latin typeface="Arial"/>
                <a:ea typeface="Arial"/>
                <a:cs typeface="Arial"/>
                <a:sym typeface="Arial"/>
              </a:defRPr>
            </a:lvl5pPr>
            <a:lvl6pPr marL="3657509" marR="0" lvl="5" indent="-457189" algn="l" rtl="0">
              <a:lnSpc>
                <a:spcPct val="100000"/>
              </a:lnSpc>
              <a:spcBef>
                <a:spcPts val="8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6pPr>
            <a:lvl7pPr marL="4267093" marR="0" lvl="6" indent="-457189" algn="l" rtl="0">
              <a:lnSpc>
                <a:spcPct val="100000"/>
              </a:lnSpc>
              <a:spcBef>
                <a:spcPts val="48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7pPr>
            <a:lvl8pPr marL="4876678" marR="0" lvl="7" indent="-457189" algn="l" rtl="0">
              <a:lnSpc>
                <a:spcPct val="100000"/>
              </a:lnSpc>
              <a:spcBef>
                <a:spcPts val="48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8pPr>
            <a:lvl9pPr marL="5486263" marR="0" lvl="8" indent="-457189" algn="l" rtl="0">
              <a:lnSpc>
                <a:spcPct val="100000"/>
              </a:lnSpc>
              <a:spcBef>
                <a:spcPts val="48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9pPr>
          </a:lstStyle>
          <a:p>
            <a:pPr marL="379191" marR="0" lvl="0" indent="-379191" algn="l" defTabSz="914400" rtl="0" eaLnBrk="1" fontAlgn="auto" latinLnBrk="0" hangingPunct="1">
              <a:lnSpc>
                <a:spcPct val="100000"/>
              </a:lnSpc>
              <a:spcBef>
                <a:spcPts val="0"/>
              </a:spcBef>
              <a:spcAft>
                <a:spcPts val="800"/>
              </a:spcAft>
              <a:buClr>
                <a:srgbClr val="000000"/>
              </a:buClr>
              <a:buSzPct val="10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HER2-low status changes over time</a:t>
            </a:r>
          </a:p>
          <a:p>
            <a:pPr marL="1075173" marR="0" lvl="1" indent="-379191" algn="l" defTabSz="914400" rtl="0" eaLnBrk="1" fontAlgn="auto" latinLnBrk="0" hangingPunct="1">
              <a:lnSpc>
                <a:spcPct val="100000"/>
              </a:lnSpc>
              <a:spcBef>
                <a:spcPts val="0"/>
              </a:spcBef>
              <a:spcAft>
                <a:spcPts val="800"/>
              </a:spcAft>
              <a:buClr>
                <a:srgbClr val="000000"/>
              </a:buClr>
              <a:buSzPct val="100000"/>
              <a:buFont typeface="Calibri" panose="020F050202020403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What is the appropriate timepoint to use in defining a tumor as HER2-low?</a:t>
            </a:r>
          </a:p>
        </p:txBody>
      </p:sp>
      <p:sp>
        <p:nvSpPr>
          <p:cNvPr id="2" name="Partial Circle 1">
            <a:extLst>
              <a:ext uri="{FF2B5EF4-FFF2-40B4-BE49-F238E27FC236}">
                <a16:creationId xmlns:a16="http://schemas.microsoft.com/office/drawing/2014/main" id="{E46C8F89-9B5E-2CF2-4CBE-0B80E884CB38}"/>
              </a:ext>
            </a:extLst>
          </p:cNvPr>
          <p:cNvSpPr/>
          <p:nvPr/>
        </p:nvSpPr>
        <p:spPr bwMode="auto">
          <a:xfrm>
            <a:off x="2303777" y="4527116"/>
            <a:ext cx="1592470" cy="1644540"/>
          </a:xfrm>
          <a:prstGeom prst="pie">
            <a:avLst>
              <a:gd name="adj1" fmla="val 16212794"/>
              <a:gd name="adj2" fmla="val 6560181"/>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Partial Circle 2">
            <a:extLst>
              <a:ext uri="{FF2B5EF4-FFF2-40B4-BE49-F238E27FC236}">
                <a16:creationId xmlns:a16="http://schemas.microsoft.com/office/drawing/2014/main" id="{A4AA2268-A228-208F-A616-8D20EA6186CE}"/>
              </a:ext>
            </a:extLst>
          </p:cNvPr>
          <p:cNvSpPr/>
          <p:nvPr/>
        </p:nvSpPr>
        <p:spPr bwMode="auto">
          <a:xfrm>
            <a:off x="2303777" y="4527116"/>
            <a:ext cx="1592470" cy="1644540"/>
          </a:xfrm>
          <a:prstGeom prst="pie">
            <a:avLst>
              <a:gd name="adj1" fmla="val 6574068"/>
              <a:gd name="adj2" fmla="val 13857899"/>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Partial Circle 4">
            <a:extLst>
              <a:ext uri="{FF2B5EF4-FFF2-40B4-BE49-F238E27FC236}">
                <a16:creationId xmlns:a16="http://schemas.microsoft.com/office/drawing/2014/main" id="{3410AD56-F159-009D-0FDD-375AA50D477D}"/>
              </a:ext>
            </a:extLst>
          </p:cNvPr>
          <p:cNvSpPr/>
          <p:nvPr/>
        </p:nvSpPr>
        <p:spPr bwMode="auto">
          <a:xfrm>
            <a:off x="2303777" y="4527116"/>
            <a:ext cx="1592470" cy="1644540"/>
          </a:xfrm>
          <a:prstGeom prst="pie">
            <a:avLst>
              <a:gd name="adj1" fmla="val 13866707"/>
              <a:gd name="adj2" fmla="val 16225098"/>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5" name="Straight Connector 64">
            <a:extLst>
              <a:ext uri="{FF2B5EF4-FFF2-40B4-BE49-F238E27FC236}">
                <a16:creationId xmlns:a16="http://schemas.microsoft.com/office/drawing/2014/main" id="{58ECC0F3-ECCE-5D1A-6BB9-F376DC62B76E}"/>
              </a:ext>
            </a:extLst>
          </p:cNvPr>
          <p:cNvCxnSpPr/>
          <p:nvPr/>
        </p:nvCxnSpPr>
        <p:spPr bwMode="auto">
          <a:xfrm>
            <a:off x="2215036" y="2519319"/>
            <a:ext cx="0" cy="25125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E10313C-88C5-1A04-C453-657E440AFD87}"/>
              </a:ext>
            </a:extLst>
          </p:cNvPr>
          <p:cNvCxnSpPr/>
          <p:nvPr/>
        </p:nvCxnSpPr>
        <p:spPr bwMode="auto">
          <a:xfrm>
            <a:off x="3502280" y="2519319"/>
            <a:ext cx="0" cy="251250"/>
          </a:xfrm>
          <a:prstGeom prst="line">
            <a:avLst/>
          </a:prstGeom>
          <a:noFill/>
          <a:ln w="28575" cap="flat" cmpd="sng" algn="ctr">
            <a:solidFill>
              <a:schemeClr val="bg1"/>
            </a:solidFill>
            <a:prstDash val="solid"/>
            <a:round/>
            <a:headEnd type="none" w="med" len="med"/>
            <a:tailEnd type="none" w="med" len="med"/>
          </a:ln>
          <a:effectLst/>
        </p:spPr>
      </p:cxnSp>
      <p:sp>
        <p:nvSpPr>
          <p:cNvPr id="6" name="TextBox 5">
            <a:extLst>
              <a:ext uri="{FF2B5EF4-FFF2-40B4-BE49-F238E27FC236}">
                <a16:creationId xmlns:a16="http://schemas.microsoft.com/office/drawing/2014/main" id="{8D9A1D82-BA92-B8B5-5960-A769A34C85D9}"/>
              </a:ext>
            </a:extLst>
          </p:cNvPr>
          <p:cNvSpPr txBox="1"/>
          <p:nvPr/>
        </p:nvSpPr>
        <p:spPr bwMode="auto">
          <a:xfrm>
            <a:off x="4068089" y="5074956"/>
            <a:ext cx="16184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HER2-low BC 45%-55%</a:t>
            </a:r>
          </a:p>
        </p:txBody>
      </p:sp>
      <p:cxnSp>
        <p:nvCxnSpPr>
          <p:cNvPr id="54" name="Straight Arrow Connector 53">
            <a:extLst>
              <a:ext uri="{FF2B5EF4-FFF2-40B4-BE49-F238E27FC236}">
                <a16:creationId xmlns:a16="http://schemas.microsoft.com/office/drawing/2014/main" id="{A5B7ED82-8D90-B501-BD6E-8AF2BA892E07}"/>
              </a:ext>
            </a:extLst>
          </p:cNvPr>
          <p:cNvCxnSpPr>
            <a:cxnSpLocks/>
            <a:endCxn id="24" idx="3"/>
          </p:cNvCxnSpPr>
          <p:nvPr/>
        </p:nvCxnSpPr>
        <p:spPr bwMode="auto">
          <a:xfrm flipH="1">
            <a:off x="1422799" y="3958608"/>
            <a:ext cx="285664" cy="0"/>
          </a:xfrm>
          <a:prstGeom prst="straightConnector1">
            <a:avLst/>
          </a:prstGeom>
          <a:noFill/>
          <a:ln w="28575" cap="flat" cmpd="sng" algn="ctr">
            <a:solidFill>
              <a:schemeClr val="bg1"/>
            </a:solidFill>
            <a:prstDash val="solid"/>
            <a:round/>
            <a:headEnd type="none" w="med" len="med"/>
            <a:tailEnd type="triangle"/>
          </a:ln>
          <a:effectLst/>
        </p:spPr>
      </p:cxnSp>
      <p:sp>
        <p:nvSpPr>
          <p:cNvPr id="7" name="TextBox 6">
            <a:extLst>
              <a:ext uri="{FF2B5EF4-FFF2-40B4-BE49-F238E27FC236}">
                <a16:creationId xmlns:a16="http://schemas.microsoft.com/office/drawing/2014/main" id="{1868AFCA-30CC-06BA-DEE9-D8C26ECDB27A}"/>
              </a:ext>
            </a:extLst>
          </p:cNvPr>
          <p:cNvSpPr txBox="1"/>
          <p:nvPr/>
        </p:nvSpPr>
        <p:spPr bwMode="auto">
          <a:xfrm>
            <a:off x="1043856" y="4320390"/>
            <a:ext cx="18694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BC 15%</a:t>
            </a:r>
          </a:p>
        </p:txBody>
      </p:sp>
      <p:sp>
        <p:nvSpPr>
          <p:cNvPr id="8" name="TextBox 7">
            <a:extLst>
              <a:ext uri="{FF2B5EF4-FFF2-40B4-BE49-F238E27FC236}">
                <a16:creationId xmlns:a16="http://schemas.microsoft.com/office/drawing/2014/main" id="{F92EB844-1256-A847-4699-D648ECFF6D5E}"/>
              </a:ext>
            </a:extLst>
          </p:cNvPr>
          <p:cNvSpPr txBox="1"/>
          <p:nvPr/>
        </p:nvSpPr>
        <p:spPr bwMode="auto">
          <a:xfrm>
            <a:off x="860012" y="5606999"/>
            <a:ext cx="18694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BC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30%-40%</a:t>
            </a:r>
          </a:p>
        </p:txBody>
      </p:sp>
      <p:cxnSp>
        <p:nvCxnSpPr>
          <p:cNvPr id="10" name="Straight Connector 9">
            <a:extLst>
              <a:ext uri="{FF2B5EF4-FFF2-40B4-BE49-F238E27FC236}">
                <a16:creationId xmlns:a16="http://schemas.microsoft.com/office/drawing/2014/main" id="{536F15E3-72C3-4E81-46D8-A0AD142A20B6}"/>
              </a:ext>
            </a:extLst>
          </p:cNvPr>
          <p:cNvCxnSpPr>
            <a:cxnSpLocks/>
          </p:cNvCxnSpPr>
          <p:nvPr/>
        </p:nvCxnSpPr>
        <p:spPr bwMode="auto">
          <a:xfrm>
            <a:off x="3896247" y="5346542"/>
            <a:ext cx="18513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E7D416E-445A-5917-5D6C-D5DE407C3851}"/>
              </a:ext>
            </a:extLst>
          </p:cNvPr>
          <p:cNvCxnSpPr>
            <a:cxnSpLocks/>
          </p:cNvCxnSpPr>
          <p:nvPr/>
        </p:nvCxnSpPr>
        <p:spPr bwMode="auto">
          <a:xfrm>
            <a:off x="2597534" y="4551411"/>
            <a:ext cx="106222" cy="88424"/>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F2E31AF-C66C-94F1-7DE1-B51BA1524F8F}"/>
              </a:ext>
            </a:extLst>
          </p:cNvPr>
          <p:cNvCxnSpPr>
            <a:cxnSpLocks/>
          </p:cNvCxnSpPr>
          <p:nvPr/>
        </p:nvCxnSpPr>
        <p:spPr bwMode="auto">
          <a:xfrm flipH="1">
            <a:off x="2260812" y="5710159"/>
            <a:ext cx="127394" cy="35600"/>
          </a:xfrm>
          <a:prstGeom prst="line">
            <a:avLst/>
          </a:prstGeom>
          <a:noFill/>
          <a:ln w="28575" cap="flat" cmpd="sng" algn="ctr">
            <a:solidFill>
              <a:schemeClr val="bg1"/>
            </a:solidFill>
            <a:prstDash val="solid"/>
            <a:round/>
            <a:headEnd type="none" w="med" len="med"/>
            <a:tailEnd type="none" w="med" len="med"/>
          </a:ln>
          <a:effectLst/>
        </p:spPr>
      </p:cxnSp>
      <p:sp>
        <p:nvSpPr>
          <p:cNvPr id="19" name="Rectangle: Rounded Corners 18">
            <a:extLst>
              <a:ext uri="{FF2B5EF4-FFF2-40B4-BE49-F238E27FC236}">
                <a16:creationId xmlns:a16="http://schemas.microsoft.com/office/drawing/2014/main" id="{40BA3517-F8BC-B07D-1088-AE0002693691}"/>
              </a:ext>
            </a:extLst>
          </p:cNvPr>
          <p:cNvSpPr/>
          <p:nvPr/>
        </p:nvSpPr>
        <p:spPr bwMode="auto">
          <a:xfrm>
            <a:off x="2259797" y="1706871"/>
            <a:ext cx="1189884" cy="624014"/>
          </a:xfrm>
          <a:prstGeom prst="roundRect">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Testing HER2 by validated IHC assay</a:t>
            </a:r>
          </a:p>
        </p:txBody>
      </p:sp>
      <p:cxnSp>
        <p:nvCxnSpPr>
          <p:cNvPr id="69" name="Straight Connector 68">
            <a:extLst>
              <a:ext uri="{FF2B5EF4-FFF2-40B4-BE49-F238E27FC236}">
                <a16:creationId xmlns:a16="http://schemas.microsoft.com/office/drawing/2014/main" id="{28B53D5F-E588-51CC-6B7D-3ABDF863D7ED}"/>
              </a:ext>
            </a:extLst>
          </p:cNvPr>
          <p:cNvCxnSpPr>
            <a:cxnSpLocks/>
          </p:cNvCxnSpPr>
          <p:nvPr/>
        </p:nvCxnSpPr>
        <p:spPr bwMode="auto">
          <a:xfrm>
            <a:off x="2288939" y="3402156"/>
            <a:ext cx="0" cy="177500"/>
          </a:xfrm>
          <a:prstGeom prst="line">
            <a:avLst/>
          </a:prstGeom>
          <a:noFill/>
          <a:ln w="28575" cap="flat" cmpd="sng" algn="ctr">
            <a:solidFill>
              <a:schemeClr val="bg1"/>
            </a:solidFill>
            <a:prstDash val="solid"/>
            <a:round/>
            <a:headEnd type="none" w="med" len="med"/>
            <a:tailEnd type="none" w="med" len="med"/>
          </a:ln>
          <a:effectLst/>
        </p:spPr>
      </p:cxnSp>
      <p:sp>
        <p:nvSpPr>
          <p:cNvPr id="20" name="Rectangle: Rounded Corners 19">
            <a:extLst>
              <a:ext uri="{FF2B5EF4-FFF2-40B4-BE49-F238E27FC236}">
                <a16:creationId xmlns:a16="http://schemas.microsoft.com/office/drawing/2014/main" id="{A063986E-A340-13A4-B847-7814D2EC6626}"/>
              </a:ext>
            </a:extLst>
          </p:cNvPr>
          <p:cNvSpPr/>
          <p:nvPr/>
        </p:nvSpPr>
        <p:spPr bwMode="auto">
          <a:xfrm>
            <a:off x="132017" y="2605414"/>
            <a:ext cx="1475407" cy="909983"/>
          </a:xfrm>
          <a:prstGeom prst="roundRect">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Circumferential membrane staining; complete, intense, and in &gt;10% of TCs</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3+</a:t>
            </a:r>
          </a:p>
        </p:txBody>
      </p:sp>
      <p:sp>
        <p:nvSpPr>
          <p:cNvPr id="21" name="Rectangle: Rounded Corners 20">
            <a:extLst>
              <a:ext uri="{FF2B5EF4-FFF2-40B4-BE49-F238E27FC236}">
                <a16:creationId xmlns:a16="http://schemas.microsoft.com/office/drawing/2014/main" id="{2E5B2FE1-B46A-F6FE-55FE-0A1AE52BB4DA}"/>
              </a:ext>
            </a:extLst>
          </p:cNvPr>
          <p:cNvSpPr/>
          <p:nvPr/>
        </p:nvSpPr>
        <p:spPr bwMode="auto">
          <a:xfrm>
            <a:off x="1622450" y="2590884"/>
            <a:ext cx="1189884" cy="924513"/>
          </a:xfrm>
          <a:prstGeom prst="roundRect">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Weak to moderate complete membrane staining in &gt;10% of TCs</a:t>
            </a:r>
          </a:p>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22" name="Rectangle: Rounded Corners 21">
            <a:extLst>
              <a:ext uri="{FF2B5EF4-FFF2-40B4-BE49-F238E27FC236}">
                <a16:creationId xmlns:a16="http://schemas.microsoft.com/office/drawing/2014/main" id="{CE14C4F5-190F-9133-FA86-BDBA6D5E6C02}"/>
              </a:ext>
            </a:extLst>
          </p:cNvPr>
          <p:cNvSpPr/>
          <p:nvPr/>
        </p:nvSpPr>
        <p:spPr bwMode="auto">
          <a:xfrm>
            <a:off x="2827360" y="2592754"/>
            <a:ext cx="1292980" cy="924513"/>
          </a:xfrm>
          <a:prstGeom prst="roundRect">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Incomplete membrane staining that is faint/barely perceptible and in &gt;10% of TCs</a:t>
            </a:r>
          </a:p>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a:t>
            </a:r>
          </a:p>
        </p:txBody>
      </p:sp>
      <p:sp>
        <p:nvSpPr>
          <p:cNvPr id="23" name="Rectangle: Rounded Corners 22">
            <a:extLst>
              <a:ext uri="{FF2B5EF4-FFF2-40B4-BE49-F238E27FC236}">
                <a16:creationId xmlns:a16="http://schemas.microsoft.com/office/drawing/2014/main" id="{779867B1-8874-4761-DF20-87172BA7FE93}"/>
              </a:ext>
            </a:extLst>
          </p:cNvPr>
          <p:cNvSpPr/>
          <p:nvPr/>
        </p:nvSpPr>
        <p:spPr bwMode="auto">
          <a:xfrm>
            <a:off x="4144866" y="2590883"/>
            <a:ext cx="1918219" cy="924513"/>
          </a:xfrm>
          <a:prstGeom prst="roundRect">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staining observed</a:t>
            </a:r>
          </a:p>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p>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Membrane staining that is incomplete, faint/barely perceptible, and in &lt;10% of TCs</a:t>
            </a:r>
          </a:p>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0+</a:t>
            </a:r>
          </a:p>
        </p:txBody>
      </p:sp>
      <p:sp>
        <p:nvSpPr>
          <p:cNvPr id="24" name="Rectangle: Rounded Corners 23">
            <a:extLst>
              <a:ext uri="{FF2B5EF4-FFF2-40B4-BE49-F238E27FC236}">
                <a16:creationId xmlns:a16="http://schemas.microsoft.com/office/drawing/2014/main" id="{10BF8B6A-4E31-E875-FE8F-2A45068EE875}"/>
              </a:ext>
            </a:extLst>
          </p:cNvPr>
          <p:cNvSpPr/>
          <p:nvPr/>
        </p:nvSpPr>
        <p:spPr bwMode="auto">
          <a:xfrm>
            <a:off x="227734" y="3678491"/>
            <a:ext cx="1195065" cy="560234"/>
          </a:xfrm>
          <a:prstGeom prst="round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25" name="Rectangle: Rounded Corners 24">
            <a:extLst>
              <a:ext uri="{FF2B5EF4-FFF2-40B4-BE49-F238E27FC236}">
                <a16:creationId xmlns:a16="http://schemas.microsoft.com/office/drawing/2014/main" id="{BD3A8BE5-3BA4-834C-32F4-C343B2E8BDE1}"/>
              </a:ext>
            </a:extLst>
          </p:cNvPr>
          <p:cNvSpPr/>
          <p:nvPr/>
        </p:nvSpPr>
        <p:spPr bwMode="auto">
          <a:xfrm>
            <a:off x="1584989" y="3626416"/>
            <a:ext cx="653109" cy="646331"/>
          </a:xfrm>
          <a:prstGeom prst="roundRect">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Reflex ISH test </a:t>
            </a:r>
            <a:r>
              <a:rPr kumimoji="0" lang="en-US" sz="10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positive</a:t>
            </a:r>
            <a:endParaRPr kumimoji="0" lang="en-US" sz="10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endParaRPr>
          </a:p>
        </p:txBody>
      </p:sp>
      <p:sp>
        <p:nvSpPr>
          <p:cNvPr id="26" name="Rectangle: Rounded Corners 25">
            <a:extLst>
              <a:ext uri="{FF2B5EF4-FFF2-40B4-BE49-F238E27FC236}">
                <a16:creationId xmlns:a16="http://schemas.microsoft.com/office/drawing/2014/main" id="{631D5706-CE13-CFEB-6948-5237D4A0D683}"/>
              </a:ext>
            </a:extLst>
          </p:cNvPr>
          <p:cNvSpPr/>
          <p:nvPr/>
        </p:nvSpPr>
        <p:spPr bwMode="auto">
          <a:xfrm>
            <a:off x="2254083" y="3631841"/>
            <a:ext cx="693879" cy="646331"/>
          </a:xfrm>
          <a:prstGeom prst="roundRect">
            <a:avLst/>
          </a:prstGeom>
          <a:solidFill>
            <a:schemeClr val="accent2">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Reflex ISH test </a:t>
            </a: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negative</a:t>
            </a:r>
            <a:endParaRPr kumimoji="0" lang="en-US" sz="10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273E33E0-F546-DA47-F743-C47B5DDA6C62}"/>
              </a:ext>
            </a:extLst>
          </p:cNvPr>
          <p:cNvSpPr/>
          <p:nvPr/>
        </p:nvSpPr>
        <p:spPr bwMode="auto">
          <a:xfrm>
            <a:off x="3053000" y="3689844"/>
            <a:ext cx="1017261" cy="514665"/>
          </a:xfrm>
          <a:prstGeom prst="round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sp>
        <p:nvSpPr>
          <p:cNvPr id="28" name="Rectangle: Rounded Corners 27">
            <a:extLst>
              <a:ext uri="{FF2B5EF4-FFF2-40B4-BE49-F238E27FC236}">
                <a16:creationId xmlns:a16="http://schemas.microsoft.com/office/drawing/2014/main" id="{FAB68340-D8C2-87A0-C7F0-A55C3348B8C3}"/>
              </a:ext>
            </a:extLst>
          </p:cNvPr>
          <p:cNvSpPr/>
          <p:nvPr/>
        </p:nvSpPr>
        <p:spPr bwMode="auto">
          <a:xfrm>
            <a:off x="4155998" y="3673952"/>
            <a:ext cx="1737965" cy="564772"/>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cxnSp>
        <p:nvCxnSpPr>
          <p:cNvPr id="30" name="Straight Arrow Connector 29">
            <a:extLst>
              <a:ext uri="{FF2B5EF4-FFF2-40B4-BE49-F238E27FC236}">
                <a16:creationId xmlns:a16="http://schemas.microsoft.com/office/drawing/2014/main" id="{61585C38-9DE0-0260-67CC-CD49C595A9D5}"/>
              </a:ext>
            </a:extLst>
          </p:cNvPr>
          <p:cNvCxnSpPr>
            <a:cxnSpLocks/>
          </p:cNvCxnSpPr>
          <p:nvPr/>
        </p:nvCxnSpPr>
        <p:spPr bwMode="auto">
          <a:xfrm>
            <a:off x="904737" y="3515396"/>
            <a:ext cx="0" cy="158556"/>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098863A8-DEA9-60DD-EECF-206D657C90D0}"/>
              </a:ext>
            </a:extLst>
          </p:cNvPr>
          <p:cNvCxnSpPr>
            <a:cxnSpLocks/>
          </p:cNvCxnSpPr>
          <p:nvPr/>
        </p:nvCxnSpPr>
        <p:spPr bwMode="auto">
          <a:xfrm>
            <a:off x="3502280" y="3515396"/>
            <a:ext cx="0" cy="158556"/>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0A2E1FA4-4D4D-B67B-9962-F31D60D765A9}"/>
              </a:ext>
            </a:extLst>
          </p:cNvPr>
          <p:cNvCxnSpPr>
            <a:cxnSpLocks/>
          </p:cNvCxnSpPr>
          <p:nvPr/>
        </p:nvCxnSpPr>
        <p:spPr bwMode="auto">
          <a:xfrm>
            <a:off x="4993912" y="3515396"/>
            <a:ext cx="0" cy="158556"/>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0708A675-7237-9FC3-EF49-644F9BD65251}"/>
              </a:ext>
            </a:extLst>
          </p:cNvPr>
          <p:cNvCxnSpPr>
            <a:cxnSpLocks/>
          </p:cNvCxnSpPr>
          <p:nvPr/>
        </p:nvCxnSpPr>
        <p:spPr bwMode="auto">
          <a:xfrm>
            <a:off x="2947962" y="3955006"/>
            <a:ext cx="137801" cy="0"/>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Connector 60">
            <a:extLst>
              <a:ext uri="{FF2B5EF4-FFF2-40B4-BE49-F238E27FC236}">
                <a16:creationId xmlns:a16="http://schemas.microsoft.com/office/drawing/2014/main" id="{1929280C-7190-DF18-DB3B-A71E2FEA9F4F}"/>
              </a:ext>
            </a:extLst>
          </p:cNvPr>
          <p:cNvCxnSpPr>
            <a:cxnSpLocks/>
          </p:cNvCxnSpPr>
          <p:nvPr/>
        </p:nvCxnSpPr>
        <p:spPr bwMode="auto">
          <a:xfrm>
            <a:off x="2874172" y="2330885"/>
            <a:ext cx="0" cy="188435"/>
          </a:xfrm>
          <a:prstGeom prst="line">
            <a:avLst/>
          </a:prstGeom>
          <a:noFill/>
          <a:ln w="28575" cap="flat" cmpd="sng" algn="ctr">
            <a:solidFill>
              <a:schemeClr val="bg1"/>
            </a:solidFill>
            <a:prstDash val="solid"/>
            <a:round/>
            <a:headEnd type="none" w="med" len="med"/>
            <a:tailEnd type="none" w="med" len="med"/>
          </a:ln>
          <a:effectLst/>
        </p:spPr>
      </p:cxnSp>
      <p:sp>
        <p:nvSpPr>
          <p:cNvPr id="63" name="Right Bracket 62">
            <a:extLst>
              <a:ext uri="{FF2B5EF4-FFF2-40B4-BE49-F238E27FC236}">
                <a16:creationId xmlns:a16="http://schemas.microsoft.com/office/drawing/2014/main" id="{9C9F90E5-DEFA-A32D-A6F7-2C1162B77C98}"/>
              </a:ext>
            </a:extLst>
          </p:cNvPr>
          <p:cNvSpPr/>
          <p:nvPr/>
        </p:nvSpPr>
        <p:spPr bwMode="auto">
          <a:xfrm rot="16200000">
            <a:off x="2922172" y="389568"/>
            <a:ext cx="83824" cy="4343328"/>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Right Bracket 66">
            <a:extLst>
              <a:ext uri="{FF2B5EF4-FFF2-40B4-BE49-F238E27FC236}">
                <a16:creationId xmlns:a16="http://schemas.microsoft.com/office/drawing/2014/main" id="{4A0A3614-C7BA-712C-C880-747CD5C682D7}"/>
              </a:ext>
            </a:extLst>
          </p:cNvPr>
          <p:cNvSpPr/>
          <p:nvPr/>
        </p:nvSpPr>
        <p:spPr bwMode="auto">
          <a:xfrm rot="16200000">
            <a:off x="2261859" y="3242783"/>
            <a:ext cx="58139" cy="731886"/>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24A76ADA-1B5F-F8C1-7484-A02D2E42ABF1}"/>
              </a:ext>
            </a:extLst>
          </p:cNvPr>
          <p:cNvSpPr/>
          <p:nvPr/>
        </p:nvSpPr>
        <p:spPr bwMode="auto">
          <a:xfrm>
            <a:off x="2993735" y="3637796"/>
            <a:ext cx="1151131" cy="634948"/>
          </a:xfrm>
          <a:prstGeom prst="rect">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Rounded Corners 71">
            <a:extLst>
              <a:ext uri="{FF2B5EF4-FFF2-40B4-BE49-F238E27FC236}">
                <a16:creationId xmlns:a16="http://schemas.microsoft.com/office/drawing/2014/main" id="{B11E58C6-7802-5DDA-945E-08B08076110D}"/>
              </a:ext>
            </a:extLst>
          </p:cNvPr>
          <p:cNvSpPr/>
          <p:nvPr/>
        </p:nvSpPr>
        <p:spPr bwMode="auto">
          <a:xfrm>
            <a:off x="6463779" y="3496320"/>
            <a:ext cx="1118957" cy="871193"/>
          </a:xfrm>
          <a:prstGeom prst="round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Primary tumor HER2       IHC 1+</a:t>
            </a:r>
          </a:p>
        </p:txBody>
      </p:sp>
      <p:sp>
        <p:nvSpPr>
          <p:cNvPr id="73" name="Rectangle: Rounded Corners 72">
            <a:extLst>
              <a:ext uri="{FF2B5EF4-FFF2-40B4-BE49-F238E27FC236}">
                <a16:creationId xmlns:a16="http://schemas.microsoft.com/office/drawing/2014/main" id="{DD85346A-AB63-AC86-6009-740786AE1C09}"/>
              </a:ext>
            </a:extLst>
          </p:cNvPr>
          <p:cNvSpPr/>
          <p:nvPr/>
        </p:nvSpPr>
        <p:spPr bwMode="auto">
          <a:xfrm>
            <a:off x="9363039" y="5092659"/>
            <a:ext cx="1428786" cy="917866"/>
          </a:xfrm>
          <a:prstGeom prst="round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Rebiopsy</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After Chemotherapy</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IHC 1+</a:t>
            </a:r>
          </a:p>
        </p:txBody>
      </p:sp>
      <p:sp>
        <p:nvSpPr>
          <p:cNvPr id="74" name="Rectangle: Rounded Corners 73">
            <a:extLst>
              <a:ext uri="{FF2B5EF4-FFF2-40B4-BE49-F238E27FC236}">
                <a16:creationId xmlns:a16="http://schemas.microsoft.com/office/drawing/2014/main" id="{5DD0E17B-0F28-F02E-1A35-6994187BA882}"/>
              </a:ext>
            </a:extLst>
          </p:cNvPr>
          <p:cNvSpPr/>
          <p:nvPr/>
        </p:nvSpPr>
        <p:spPr bwMode="auto">
          <a:xfrm>
            <a:off x="8464922" y="3470492"/>
            <a:ext cx="1213539" cy="917866"/>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Rebiopsy</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After ET</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IHC 0</a:t>
            </a:r>
          </a:p>
        </p:txBody>
      </p:sp>
      <p:sp>
        <p:nvSpPr>
          <p:cNvPr id="75" name="Rectangle: Rounded Corners 74">
            <a:extLst>
              <a:ext uri="{FF2B5EF4-FFF2-40B4-BE49-F238E27FC236}">
                <a16:creationId xmlns:a16="http://schemas.microsoft.com/office/drawing/2014/main" id="{DB17AAD8-C75C-9684-6A0B-74718C4ED423}"/>
              </a:ext>
            </a:extLst>
          </p:cNvPr>
          <p:cNvSpPr/>
          <p:nvPr/>
        </p:nvSpPr>
        <p:spPr bwMode="auto">
          <a:xfrm>
            <a:off x="10446786" y="3470492"/>
            <a:ext cx="1213539" cy="917866"/>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Most Recent Biopsy</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IHC 0</a:t>
            </a:r>
          </a:p>
        </p:txBody>
      </p:sp>
      <p:sp>
        <p:nvSpPr>
          <p:cNvPr id="76" name="Rectangle: Rounded Corners 75">
            <a:extLst>
              <a:ext uri="{FF2B5EF4-FFF2-40B4-BE49-F238E27FC236}">
                <a16:creationId xmlns:a16="http://schemas.microsoft.com/office/drawing/2014/main" id="{9C2FD69D-FBDA-BFA8-CE91-A30B75528307}"/>
              </a:ext>
            </a:extLst>
          </p:cNvPr>
          <p:cNvSpPr/>
          <p:nvPr/>
        </p:nvSpPr>
        <p:spPr bwMode="auto">
          <a:xfrm>
            <a:off x="7399289" y="5094027"/>
            <a:ext cx="1345266" cy="976470"/>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Biopsy of Metastatic Recurrence</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IHC 0</a:t>
            </a:r>
          </a:p>
        </p:txBody>
      </p:sp>
      <p:sp>
        <p:nvSpPr>
          <p:cNvPr id="77" name="Freeform: Shape 76">
            <a:extLst>
              <a:ext uri="{FF2B5EF4-FFF2-40B4-BE49-F238E27FC236}">
                <a16:creationId xmlns:a16="http://schemas.microsoft.com/office/drawing/2014/main" id="{6332B978-36A0-FC7F-2CFE-37AFA64404B0}"/>
              </a:ext>
            </a:extLst>
          </p:cNvPr>
          <p:cNvSpPr/>
          <p:nvPr/>
        </p:nvSpPr>
        <p:spPr bwMode="auto">
          <a:xfrm>
            <a:off x="7028377" y="4496747"/>
            <a:ext cx="4719089" cy="240245"/>
          </a:xfrm>
          <a:custGeom>
            <a:avLst/>
            <a:gdLst>
              <a:gd name="connsiteX0" fmla="*/ 0 w 4719089"/>
              <a:gd name="connsiteY0" fmla="*/ 0 h 240245"/>
              <a:gd name="connsiteX1" fmla="*/ 0 w 4719089"/>
              <a:gd name="connsiteY1" fmla="*/ 240245 h 240245"/>
              <a:gd name="connsiteX2" fmla="*/ 4719089 w 4719089"/>
              <a:gd name="connsiteY2" fmla="*/ 240245 h 240245"/>
            </a:gdLst>
            <a:ahLst/>
            <a:cxnLst>
              <a:cxn ang="0">
                <a:pos x="connsiteX0" y="connsiteY0"/>
              </a:cxn>
              <a:cxn ang="0">
                <a:pos x="connsiteX1" y="connsiteY1"/>
              </a:cxn>
              <a:cxn ang="0">
                <a:pos x="connsiteX2" y="connsiteY2"/>
              </a:cxn>
            </a:cxnLst>
            <a:rect l="l" t="t" r="r" b="b"/>
            <a:pathLst>
              <a:path w="4719089" h="240245">
                <a:moveTo>
                  <a:pt x="0" y="0"/>
                </a:moveTo>
                <a:lnTo>
                  <a:pt x="0" y="240245"/>
                </a:lnTo>
                <a:lnTo>
                  <a:pt x="4719089" y="24024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9" name="Straight Arrow Connector 78">
            <a:extLst>
              <a:ext uri="{FF2B5EF4-FFF2-40B4-BE49-F238E27FC236}">
                <a16:creationId xmlns:a16="http://schemas.microsoft.com/office/drawing/2014/main" id="{68538BFE-C87E-0D07-1588-D8AA5C6FFB87}"/>
              </a:ext>
            </a:extLst>
          </p:cNvPr>
          <p:cNvCxnSpPr>
            <a:cxnSpLocks/>
            <a:stCxn id="77" idx="0"/>
          </p:cNvCxnSpPr>
          <p:nvPr/>
        </p:nvCxnSpPr>
        <p:spPr bwMode="auto">
          <a:xfrm flipV="1">
            <a:off x="7028377" y="4421945"/>
            <a:ext cx="0" cy="74802"/>
          </a:xfrm>
          <a:prstGeom prst="straightConnector1">
            <a:avLst/>
          </a:prstGeom>
          <a:noFill/>
          <a:ln w="28575" cap="flat" cmpd="sng" algn="ctr">
            <a:solidFill>
              <a:schemeClr val="bg1"/>
            </a:solidFill>
            <a:prstDash val="solid"/>
            <a:round/>
            <a:headEnd type="none" w="med" len="med"/>
            <a:tailEnd type="triangle"/>
          </a:ln>
          <a:effectLst/>
        </p:spPr>
      </p:cxnSp>
      <p:cxnSp>
        <p:nvCxnSpPr>
          <p:cNvPr id="83" name="Straight Arrow Connector 82">
            <a:extLst>
              <a:ext uri="{FF2B5EF4-FFF2-40B4-BE49-F238E27FC236}">
                <a16:creationId xmlns:a16="http://schemas.microsoft.com/office/drawing/2014/main" id="{9AF5E922-F837-FD6C-A9F3-2ABDC9675869}"/>
              </a:ext>
            </a:extLst>
          </p:cNvPr>
          <p:cNvCxnSpPr>
            <a:cxnSpLocks/>
            <a:stCxn id="77" idx="2"/>
          </p:cNvCxnSpPr>
          <p:nvPr/>
        </p:nvCxnSpPr>
        <p:spPr bwMode="auto">
          <a:xfrm>
            <a:off x="11747466" y="4736992"/>
            <a:ext cx="69801" cy="0"/>
          </a:xfrm>
          <a:prstGeom prst="straightConnector1">
            <a:avLst/>
          </a:prstGeom>
          <a:noFill/>
          <a:ln w="28575" cap="flat" cmpd="sng" algn="ctr">
            <a:solidFill>
              <a:schemeClr val="bg1"/>
            </a:solidFill>
            <a:prstDash val="solid"/>
            <a:round/>
            <a:headEnd type="none" w="med" len="med"/>
            <a:tailEnd type="triangle"/>
          </a:ln>
          <a:effectLst/>
        </p:spPr>
      </p:cxnSp>
      <p:cxnSp>
        <p:nvCxnSpPr>
          <p:cNvPr id="87" name="Straight Arrow Connector 86">
            <a:extLst>
              <a:ext uri="{FF2B5EF4-FFF2-40B4-BE49-F238E27FC236}">
                <a16:creationId xmlns:a16="http://schemas.microsoft.com/office/drawing/2014/main" id="{78602E19-FB10-BAAA-DF77-5056C56CB0C1}"/>
              </a:ext>
            </a:extLst>
          </p:cNvPr>
          <p:cNvCxnSpPr>
            <a:cxnSpLocks/>
          </p:cNvCxnSpPr>
          <p:nvPr/>
        </p:nvCxnSpPr>
        <p:spPr bwMode="auto">
          <a:xfrm flipV="1">
            <a:off x="9076006" y="4421945"/>
            <a:ext cx="0" cy="315047"/>
          </a:xfrm>
          <a:prstGeom prst="straightConnector1">
            <a:avLst/>
          </a:prstGeom>
          <a:noFill/>
          <a:ln w="28575" cap="flat" cmpd="sng" algn="ctr">
            <a:solidFill>
              <a:schemeClr val="bg1"/>
            </a:solidFill>
            <a:prstDash val="solid"/>
            <a:round/>
            <a:headEnd type="none" w="med" len="med"/>
            <a:tailEnd type="triangle"/>
          </a:ln>
          <a:effectLst/>
        </p:spPr>
      </p:cxnSp>
      <p:cxnSp>
        <p:nvCxnSpPr>
          <p:cNvPr id="89" name="Straight Arrow Connector 88">
            <a:extLst>
              <a:ext uri="{FF2B5EF4-FFF2-40B4-BE49-F238E27FC236}">
                <a16:creationId xmlns:a16="http://schemas.microsoft.com/office/drawing/2014/main" id="{B3399191-68F2-1452-A426-4959FAFF0242}"/>
              </a:ext>
            </a:extLst>
          </p:cNvPr>
          <p:cNvCxnSpPr>
            <a:cxnSpLocks/>
          </p:cNvCxnSpPr>
          <p:nvPr/>
        </p:nvCxnSpPr>
        <p:spPr bwMode="auto">
          <a:xfrm flipV="1">
            <a:off x="11097064" y="4421945"/>
            <a:ext cx="0" cy="315047"/>
          </a:xfrm>
          <a:prstGeom prst="straightConnector1">
            <a:avLst/>
          </a:prstGeom>
          <a:noFill/>
          <a:ln w="28575" cap="flat" cmpd="sng" algn="ctr">
            <a:solidFill>
              <a:schemeClr val="bg1"/>
            </a:solidFill>
            <a:prstDash val="solid"/>
            <a:round/>
            <a:headEnd type="none" w="med" len="med"/>
            <a:tailEnd type="triangle"/>
          </a:ln>
          <a:effectLst/>
        </p:spPr>
      </p:cxnSp>
      <p:cxnSp>
        <p:nvCxnSpPr>
          <p:cNvPr id="91" name="Straight Arrow Connector 90">
            <a:extLst>
              <a:ext uri="{FF2B5EF4-FFF2-40B4-BE49-F238E27FC236}">
                <a16:creationId xmlns:a16="http://schemas.microsoft.com/office/drawing/2014/main" id="{8B37A18C-B3EE-C290-7AC5-77A3A8396B94}"/>
              </a:ext>
            </a:extLst>
          </p:cNvPr>
          <p:cNvCxnSpPr>
            <a:cxnSpLocks/>
          </p:cNvCxnSpPr>
          <p:nvPr/>
        </p:nvCxnSpPr>
        <p:spPr bwMode="auto">
          <a:xfrm>
            <a:off x="8063132" y="4736992"/>
            <a:ext cx="0" cy="360202"/>
          </a:xfrm>
          <a:prstGeom prst="straightConnector1">
            <a:avLst/>
          </a:prstGeom>
          <a:noFill/>
          <a:ln w="28575" cap="flat" cmpd="sng" algn="ctr">
            <a:solidFill>
              <a:schemeClr val="bg1"/>
            </a:solidFill>
            <a:prstDash val="solid"/>
            <a:round/>
            <a:headEnd type="none" w="med" len="med"/>
            <a:tailEnd type="triangle"/>
          </a:ln>
          <a:effectLst/>
        </p:spPr>
      </p:cxnSp>
      <p:cxnSp>
        <p:nvCxnSpPr>
          <p:cNvPr id="94" name="Straight Arrow Connector 93">
            <a:extLst>
              <a:ext uri="{FF2B5EF4-FFF2-40B4-BE49-F238E27FC236}">
                <a16:creationId xmlns:a16="http://schemas.microsoft.com/office/drawing/2014/main" id="{3D799624-43C9-FCF0-3421-8999509C1AB7}"/>
              </a:ext>
            </a:extLst>
          </p:cNvPr>
          <p:cNvCxnSpPr>
            <a:cxnSpLocks/>
          </p:cNvCxnSpPr>
          <p:nvPr/>
        </p:nvCxnSpPr>
        <p:spPr bwMode="auto">
          <a:xfrm>
            <a:off x="10070122" y="4736992"/>
            <a:ext cx="0" cy="360202"/>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999619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CC0C7-7E86-F9DF-266D-CE948B7E3E94}"/>
              </a:ext>
            </a:extLst>
          </p:cNvPr>
          <p:cNvSpPr>
            <a:spLocks noGrp="1"/>
          </p:cNvSpPr>
          <p:nvPr>
            <p:ph type="title"/>
          </p:nvPr>
        </p:nvSpPr>
        <p:spPr>
          <a:xfrm>
            <a:off x="609759" y="238127"/>
            <a:ext cx="11344818" cy="1103313"/>
          </a:xfrm>
        </p:spPr>
        <p:txBody>
          <a:bodyPr>
            <a:normAutofit fontScale="90000"/>
          </a:bodyPr>
          <a:lstStyle/>
          <a:p>
            <a:r>
              <a:rPr lang="en-US" altLang="en-US" dirty="0"/>
              <a:t>DESTINY-Breast04: </a:t>
            </a:r>
            <a:r>
              <a:rPr lang="en-US" sz="3600" dirty="0">
                <a:ea typeface="Yu Gothic Light" panose="020B0300000000000000" pitchFamily="34" charset="-128"/>
              </a:rPr>
              <a:t>Median PFS by Tumor Sample Characteristics </a:t>
            </a:r>
            <a:endParaRPr lang="en-GB" dirty="0"/>
          </a:p>
        </p:txBody>
      </p:sp>
      <p:sp>
        <p:nvSpPr>
          <p:cNvPr id="3" name="Text Placeholder 2">
            <a:extLst>
              <a:ext uri="{FF2B5EF4-FFF2-40B4-BE49-F238E27FC236}">
                <a16:creationId xmlns:a16="http://schemas.microsoft.com/office/drawing/2014/main" id="{B58F24B2-EA5C-DA85-1B53-3AF5982981FC}"/>
              </a:ext>
            </a:extLst>
          </p:cNvPr>
          <p:cNvSpPr>
            <a:spLocks noGrp="1"/>
          </p:cNvSpPr>
          <p:nvPr>
            <p:ph idx="1"/>
          </p:nvPr>
        </p:nvSpPr>
        <p:spPr>
          <a:xfrm>
            <a:off x="415063" y="6428924"/>
            <a:ext cx="10877529" cy="231231"/>
          </a:xfrm>
        </p:spPr>
        <p:txBody>
          <a:bodyPr/>
          <a:lstStyle/>
          <a:p>
            <a:pPr marL="0" indent="0">
              <a:buNone/>
            </a:pPr>
            <a:r>
              <a:rPr lang="en-US" sz="1200" dirty="0">
                <a:solidFill>
                  <a:schemeClr val="bg2"/>
                </a:solidFill>
              </a:rPr>
              <a:t>Prat. SABCS 2022; </a:t>
            </a:r>
            <a:r>
              <a:rPr lang="en-US" sz="1200" dirty="0" err="1">
                <a:solidFill>
                  <a:schemeClr val="bg2"/>
                </a:solidFill>
              </a:rPr>
              <a:t>Abstr</a:t>
            </a:r>
            <a:r>
              <a:rPr lang="en-US" sz="1200" dirty="0">
                <a:solidFill>
                  <a:schemeClr val="bg2"/>
                </a:solidFill>
              </a:rPr>
              <a:t> HER2-18.</a:t>
            </a:r>
          </a:p>
        </p:txBody>
      </p:sp>
      <p:sp>
        <p:nvSpPr>
          <p:cNvPr id="4" name="TextBox 3">
            <a:extLst>
              <a:ext uri="{FF2B5EF4-FFF2-40B4-BE49-F238E27FC236}">
                <a16:creationId xmlns:a16="http://schemas.microsoft.com/office/drawing/2014/main" id="{6BC0B9E9-A15F-13E9-CFC5-9D059CB97FE5}"/>
              </a:ext>
            </a:extLst>
          </p:cNvPr>
          <p:cNvSpPr txBox="1"/>
          <p:nvPr/>
        </p:nvSpPr>
        <p:spPr bwMode="auto">
          <a:xfrm>
            <a:off x="601247" y="1483416"/>
            <a:ext cx="1422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Subgroup</a:t>
            </a:r>
          </a:p>
        </p:txBody>
      </p:sp>
      <p:sp>
        <p:nvSpPr>
          <p:cNvPr id="5" name="TextBox 4">
            <a:extLst>
              <a:ext uri="{FF2B5EF4-FFF2-40B4-BE49-F238E27FC236}">
                <a16:creationId xmlns:a16="http://schemas.microsoft.com/office/drawing/2014/main" id="{D2028FCD-0FA0-3B04-4770-4735C21F7D3A}"/>
              </a:ext>
            </a:extLst>
          </p:cNvPr>
          <p:cNvSpPr txBox="1"/>
          <p:nvPr/>
        </p:nvSpPr>
        <p:spPr bwMode="auto">
          <a:xfrm>
            <a:off x="3306897" y="1483416"/>
            <a:ext cx="7995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DXd</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D076F708-62AD-3DD6-42C8-2C824DF137BD}"/>
              </a:ext>
            </a:extLst>
          </p:cNvPr>
          <p:cNvSpPr txBox="1"/>
          <p:nvPr/>
        </p:nvSpPr>
        <p:spPr bwMode="auto">
          <a:xfrm>
            <a:off x="4270876" y="1483416"/>
            <a:ext cx="7995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7" name="TextBox 6">
            <a:extLst>
              <a:ext uri="{FF2B5EF4-FFF2-40B4-BE49-F238E27FC236}">
                <a16:creationId xmlns:a16="http://schemas.microsoft.com/office/drawing/2014/main" id="{4C414356-ECE2-E271-A9B5-5396B950B3CF}"/>
              </a:ext>
            </a:extLst>
          </p:cNvPr>
          <p:cNvSpPr txBox="1"/>
          <p:nvPr/>
        </p:nvSpPr>
        <p:spPr bwMode="auto">
          <a:xfrm>
            <a:off x="5216831" y="1483416"/>
            <a:ext cx="7995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DXd</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74D5F6EE-7D56-004B-0F61-36C973A8129E}"/>
              </a:ext>
            </a:extLst>
          </p:cNvPr>
          <p:cNvSpPr txBox="1"/>
          <p:nvPr/>
        </p:nvSpPr>
        <p:spPr bwMode="auto">
          <a:xfrm>
            <a:off x="6608683" y="1483416"/>
            <a:ext cx="7995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9" name="TextBox 8">
            <a:extLst>
              <a:ext uri="{FF2B5EF4-FFF2-40B4-BE49-F238E27FC236}">
                <a16:creationId xmlns:a16="http://schemas.microsoft.com/office/drawing/2014/main" id="{AC4B7098-4324-2693-80A2-22DC3F7A20C2}"/>
              </a:ext>
            </a:extLst>
          </p:cNvPr>
          <p:cNvSpPr txBox="1"/>
          <p:nvPr/>
        </p:nvSpPr>
        <p:spPr bwMode="auto">
          <a:xfrm>
            <a:off x="9324633" y="1483416"/>
            <a:ext cx="2266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Hazard Ratio (95% Cl)</a:t>
            </a:r>
          </a:p>
        </p:txBody>
      </p:sp>
      <p:sp>
        <p:nvSpPr>
          <p:cNvPr id="10" name="TextBox 9">
            <a:extLst>
              <a:ext uri="{FF2B5EF4-FFF2-40B4-BE49-F238E27FC236}">
                <a16:creationId xmlns:a16="http://schemas.microsoft.com/office/drawing/2014/main" id="{C906B4E3-D320-7907-AF84-BB4F0C825ADB}"/>
              </a:ext>
            </a:extLst>
          </p:cNvPr>
          <p:cNvSpPr txBox="1"/>
          <p:nvPr/>
        </p:nvSpPr>
        <p:spPr bwMode="auto">
          <a:xfrm>
            <a:off x="3526544" y="1226612"/>
            <a:ext cx="1543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Events</a:t>
            </a:r>
          </a:p>
        </p:txBody>
      </p:sp>
      <p:sp>
        <p:nvSpPr>
          <p:cNvPr id="11" name="TextBox 10">
            <a:extLst>
              <a:ext uri="{FF2B5EF4-FFF2-40B4-BE49-F238E27FC236}">
                <a16:creationId xmlns:a16="http://schemas.microsoft.com/office/drawing/2014/main" id="{DDB32C64-9536-730C-7A2B-7BD67F320186}"/>
              </a:ext>
            </a:extLst>
          </p:cNvPr>
          <p:cNvSpPr txBox="1"/>
          <p:nvPr/>
        </p:nvSpPr>
        <p:spPr bwMode="auto">
          <a:xfrm>
            <a:off x="4960281" y="1226612"/>
            <a:ext cx="2048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mPFS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Mo (95% Cl)</a:t>
            </a:r>
          </a:p>
        </p:txBody>
      </p:sp>
      <p:cxnSp>
        <p:nvCxnSpPr>
          <p:cNvPr id="13" name="Straight Connector 12">
            <a:extLst>
              <a:ext uri="{FF2B5EF4-FFF2-40B4-BE49-F238E27FC236}">
                <a16:creationId xmlns:a16="http://schemas.microsoft.com/office/drawing/2014/main" id="{057F5530-6D78-5E86-7DFA-546E83410110}"/>
              </a:ext>
            </a:extLst>
          </p:cNvPr>
          <p:cNvCxnSpPr>
            <a:cxnSpLocks/>
          </p:cNvCxnSpPr>
          <p:nvPr/>
        </p:nvCxnSpPr>
        <p:spPr bwMode="auto">
          <a:xfrm>
            <a:off x="429577" y="1841223"/>
            <a:ext cx="11110592"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2C3B3F54-26AD-EB4F-E278-1E681F6E9809}"/>
              </a:ext>
            </a:extLst>
          </p:cNvPr>
          <p:cNvSpPr txBox="1"/>
          <p:nvPr/>
        </p:nvSpPr>
        <p:spPr bwMode="auto">
          <a:xfrm>
            <a:off x="462448" y="1801450"/>
            <a:ext cx="25011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location</a:t>
            </a:r>
          </a:p>
          <a:p>
            <a:pPr marL="0" marR="0" lvl="0" indent="0" algn="l" defTabSz="914400" rtl="0" eaLnBrk="0" fontAlgn="base" latinLnBrk="0" hangingPunct="0">
              <a:lnSpc>
                <a:spcPct val="100000"/>
              </a:lnSpc>
              <a:spcBef>
                <a:spcPts val="0"/>
              </a:spcBef>
              <a:spcAft>
                <a:spcPct val="0"/>
              </a:spcAft>
              <a:buClrTx/>
              <a:buSzTx/>
              <a:buFontTx/>
              <a:buNone/>
              <a:tabLst>
                <a:tab pos="40005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Primary (n = 196)</a:t>
            </a:r>
          </a:p>
          <a:p>
            <a:pPr marL="0" marR="0" lvl="0" indent="0" algn="l" defTabSz="914400" rtl="0" eaLnBrk="0" fontAlgn="base" latinLnBrk="0" hangingPunct="0">
              <a:lnSpc>
                <a:spcPct val="100000"/>
              </a:lnSpc>
              <a:spcBef>
                <a:spcPts val="0"/>
              </a:spcBef>
              <a:spcAft>
                <a:spcPct val="0"/>
              </a:spcAft>
              <a:buClrTx/>
              <a:buSzTx/>
              <a:buFontTx/>
              <a:buNone/>
              <a:tabLst>
                <a:tab pos="40005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Metastases (n = 359)</a:t>
            </a:r>
          </a:p>
        </p:txBody>
      </p:sp>
      <p:sp>
        <p:nvSpPr>
          <p:cNvPr id="16" name="TextBox 15">
            <a:extLst>
              <a:ext uri="{FF2B5EF4-FFF2-40B4-BE49-F238E27FC236}">
                <a16:creationId xmlns:a16="http://schemas.microsoft.com/office/drawing/2014/main" id="{F94A02B3-A4F1-61A4-92DA-7EE8AB73D659}"/>
              </a:ext>
            </a:extLst>
          </p:cNvPr>
          <p:cNvSpPr txBox="1"/>
          <p:nvPr/>
        </p:nvSpPr>
        <p:spPr bwMode="auto">
          <a:xfrm>
            <a:off x="462448" y="2618710"/>
            <a:ext cx="29027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Specimen Type</a:t>
            </a:r>
          </a:p>
          <a:p>
            <a:pPr marL="0" marR="0" lvl="0" indent="0" algn="l" defTabSz="914400" rtl="0" eaLnBrk="0" fontAlgn="base" latinLnBrk="0" hangingPunct="0">
              <a:lnSpc>
                <a:spcPct val="100000"/>
              </a:lnSpc>
              <a:spcBef>
                <a:spcPts val="0"/>
              </a:spcBef>
              <a:spcAft>
                <a:spcPct val="0"/>
              </a:spcAft>
              <a:buClrTx/>
              <a:buSzTx/>
              <a:buFontTx/>
              <a:buNone/>
              <a:tabLst>
                <a:tab pos="40005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Biopsy (n = 448)</a:t>
            </a:r>
          </a:p>
          <a:p>
            <a:pPr marL="0" marR="0" lvl="0" indent="0" algn="l" defTabSz="914400" rtl="0" eaLnBrk="0" fontAlgn="base" latinLnBrk="0" hangingPunct="0">
              <a:lnSpc>
                <a:spcPct val="100000"/>
              </a:lnSpc>
              <a:spcBef>
                <a:spcPts val="0"/>
              </a:spcBef>
              <a:spcAft>
                <a:spcPct val="0"/>
              </a:spcAft>
              <a:buClrTx/>
              <a:buSzTx/>
              <a:buFontTx/>
              <a:buNone/>
              <a:tabLst>
                <a:tab pos="40005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Excision/resection (n = 108)</a:t>
            </a:r>
          </a:p>
        </p:txBody>
      </p:sp>
      <p:sp>
        <p:nvSpPr>
          <p:cNvPr id="17" name="TextBox 16">
            <a:extLst>
              <a:ext uri="{FF2B5EF4-FFF2-40B4-BE49-F238E27FC236}">
                <a16:creationId xmlns:a16="http://schemas.microsoft.com/office/drawing/2014/main" id="{08A028C5-1C5F-DDB3-7481-43589271CCFA}"/>
              </a:ext>
            </a:extLst>
          </p:cNvPr>
          <p:cNvSpPr txBox="1"/>
          <p:nvPr/>
        </p:nvSpPr>
        <p:spPr bwMode="auto">
          <a:xfrm>
            <a:off x="857646" y="3368752"/>
            <a:ext cx="2178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Archival tissue (n = 482)</a:t>
            </a:r>
          </a:p>
        </p:txBody>
      </p:sp>
      <p:sp>
        <p:nvSpPr>
          <p:cNvPr id="18" name="TextBox 17">
            <a:extLst>
              <a:ext uri="{FF2B5EF4-FFF2-40B4-BE49-F238E27FC236}">
                <a16:creationId xmlns:a16="http://schemas.microsoft.com/office/drawing/2014/main" id="{EF2E9F84-CE61-3228-A003-A8BEB516B12D}"/>
              </a:ext>
            </a:extLst>
          </p:cNvPr>
          <p:cNvSpPr txBox="1"/>
          <p:nvPr/>
        </p:nvSpPr>
        <p:spPr bwMode="auto">
          <a:xfrm>
            <a:off x="857646" y="3643596"/>
            <a:ext cx="2695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Newly obtained tissue (n = 75)</a:t>
            </a:r>
          </a:p>
        </p:txBody>
      </p:sp>
      <p:sp>
        <p:nvSpPr>
          <p:cNvPr id="19" name="TextBox 18">
            <a:extLst>
              <a:ext uri="{FF2B5EF4-FFF2-40B4-BE49-F238E27FC236}">
                <a16:creationId xmlns:a16="http://schemas.microsoft.com/office/drawing/2014/main" id="{0E12F70D-D1BF-44F5-58FB-EA5E0FF8CBA5}"/>
              </a:ext>
            </a:extLst>
          </p:cNvPr>
          <p:cNvSpPr txBox="1"/>
          <p:nvPr/>
        </p:nvSpPr>
        <p:spPr bwMode="auto">
          <a:xfrm>
            <a:off x="462447" y="3919734"/>
            <a:ext cx="293268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specimen collection date</a:t>
            </a:r>
          </a:p>
          <a:p>
            <a:pPr marL="0" marR="0" lvl="0" indent="0" algn="l" defTabSz="914400" rtl="0" eaLnBrk="0" fontAlgn="base" latinLnBrk="0" hangingPunct="0">
              <a:lnSpc>
                <a:spcPct val="100000"/>
              </a:lnSpc>
              <a:spcBef>
                <a:spcPts val="0"/>
              </a:spcBef>
              <a:spcAft>
                <a:spcPct val="0"/>
              </a:spcAft>
              <a:buClrTx/>
              <a:buSzTx/>
              <a:buFontTx/>
              <a:buNone/>
              <a:tabLst>
                <a:tab pos="40005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2013 and earlier (n = 29)</a:t>
            </a:r>
          </a:p>
          <a:p>
            <a:pPr marL="0" marR="0" lvl="0" indent="0" algn="l" defTabSz="914400" rtl="0" eaLnBrk="0" fontAlgn="base" latinLnBrk="0" hangingPunct="0">
              <a:lnSpc>
                <a:spcPct val="100000"/>
              </a:lnSpc>
              <a:spcBef>
                <a:spcPts val="0"/>
              </a:spcBef>
              <a:spcAft>
                <a:spcPct val="0"/>
              </a:spcAft>
              <a:buClrTx/>
              <a:buSzTx/>
              <a:buFontTx/>
              <a:buNone/>
              <a:tabLst>
                <a:tab pos="40005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2014-2018 (n = 175)</a:t>
            </a:r>
          </a:p>
          <a:p>
            <a:pPr marL="0" marR="0" lvl="0" indent="0" algn="l" defTabSz="914400" rtl="0" eaLnBrk="0" fontAlgn="base" latinLnBrk="0" hangingPunct="0">
              <a:lnSpc>
                <a:spcPct val="100000"/>
              </a:lnSpc>
              <a:spcBef>
                <a:spcPts val="0"/>
              </a:spcBef>
              <a:spcAft>
                <a:spcPct val="0"/>
              </a:spcAft>
              <a:buClrTx/>
              <a:buSzTx/>
              <a:buFontTx/>
              <a:buNone/>
              <a:tabLst>
                <a:tab pos="40005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2019 or later (n = 310)</a:t>
            </a:r>
          </a:p>
          <a:p>
            <a:pPr marL="0" marR="0" lvl="0" indent="0" algn="l" defTabSz="914400" rtl="0" eaLnBrk="0" fontAlgn="base" latinLnBrk="0" hangingPunct="0">
              <a:lnSpc>
                <a:spcPct val="100000"/>
              </a:lnSpc>
              <a:spcBef>
                <a:spcPts val="0"/>
              </a:spcBef>
              <a:spcAft>
                <a:spcPct val="0"/>
              </a:spcAft>
              <a:buClrTx/>
              <a:buSzTx/>
              <a:buFontTx/>
              <a:buNone/>
              <a:tabLst>
                <a:tab pos="40005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Missing (n = 43)</a:t>
            </a:r>
          </a:p>
        </p:txBody>
      </p:sp>
      <p:sp>
        <p:nvSpPr>
          <p:cNvPr id="20" name="TextBox 19">
            <a:extLst>
              <a:ext uri="{FF2B5EF4-FFF2-40B4-BE49-F238E27FC236}">
                <a16:creationId xmlns:a16="http://schemas.microsoft.com/office/drawing/2014/main" id="{689E3D03-BCAD-E02A-C7BA-B68F0443C8B5}"/>
              </a:ext>
            </a:extLst>
          </p:cNvPr>
          <p:cNvSpPr txBox="1"/>
          <p:nvPr/>
        </p:nvSpPr>
        <p:spPr bwMode="auto">
          <a:xfrm>
            <a:off x="3250491" y="2081042"/>
            <a:ext cx="9123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96/136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145/235</a:t>
            </a:r>
          </a:p>
        </p:txBody>
      </p:sp>
      <p:sp>
        <p:nvSpPr>
          <p:cNvPr id="23" name="TextBox 22">
            <a:extLst>
              <a:ext uri="{FF2B5EF4-FFF2-40B4-BE49-F238E27FC236}">
                <a16:creationId xmlns:a16="http://schemas.microsoft.com/office/drawing/2014/main" id="{72FEAA55-E229-FEBC-177D-C6996B04EF21}"/>
              </a:ext>
            </a:extLst>
          </p:cNvPr>
          <p:cNvSpPr txBox="1"/>
          <p:nvPr/>
        </p:nvSpPr>
        <p:spPr bwMode="auto">
          <a:xfrm>
            <a:off x="3259144" y="2856791"/>
            <a:ext cx="9123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189/299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53/73</a:t>
            </a:r>
          </a:p>
        </p:txBody>
      </p:sp>
      <p:sp>
        <p:nvSpPr>
          <p:cNvPr id="24" name="TextBox 23">
            <a:extLst>
              <a:ext uri="{FF2B5EF4-FFF2-40B4-BE49-F238E27FC236}">
                <a16:creationId xmlns:a16="http://schemas.microsoft.com/office/drawing/2014/main" id="{5585A263-4EB7-84C7-DD7C-F398B5DED155}"/>
              </a:ext>
            </a:extLst>
          </p:cNvPr>
          <p:cNvSpPr txBox="1"/>
          <p:nvPr/>
        </p:nvSpPr>
        <p:spPr bwMode="auto">
          <a:xfrm>
            <a:off x="3259144" y="3368752"/>
            <a:ext cx="912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203/324</a:t>
            </a:r>
          </a:p>
        </p:txBody>
      </p:sp>
      <p:sp>
        <p:nvSpPr>
          <p:cNvPr id="25" name="TextBox 24">
            <a:extLst>
              <a:ext uri="{FF2B5EF4-FFF2-40B4-BE49-F238E27FC236}">
                <a16:creationId xmlns:a16="http://schemas.microsoft.com/office/drawing/2014/main" id="{6AAC5FE0-41BB-815E-542B-3CCA9AF372FB}"/>
              </a:ext>
            </a:extLst>
          </p:cNvPr>
          <p:cNvSpPr txBox="1"/>
          <p:nvPr/>
        </p:nvSpPr>
        <p:spPr bwMode="auto">
          <a:xfrm>
            <a:off x="3259144" y="3640681"/>
            <a:ext cx="912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40/49</a:t>
            </a:r>
          </a:p>
        </p:txBody>
      </p:sp>
      <p:sp>
        <p:nvSpPr>
          <p:cNvPr id="26" name="TextBox 25">
            <a:extLst>
              <a:ext uri="{FF2B5EF4-FFF2-40B4-BE49-F238E27FC236}">
                <a16:creationId xmlns:a16="http://schemas.microsoft.com/office/drawing/2014/main" id="{B9D30923-8406-6F59-05E2-5A86F6A23C34}"/>
              </a:ext>
            </a:extLst>
          </p:cNvPr>
          <p:cNvSpPr txBox="1"/>
          <p:nvPr/>
        </p:nvSpPr>
        <p:spPr bwMode="auto">
          <a:xfrm>
            <a:off x="3259144" y="4145006"/>
            <a:ext cx="91235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76/126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137/203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19/25</a:t>
            </a:r>
          </a:p>
        </p:txBody>
      </p:sp>
      <p:cxnSp>
        <p:nvCxnSpPr>
          <p:cNvPr id="27" name="Straight Connector 26">
            <a:extLst>
              <a:ext uri="{FF2B5EF4-FFF2-40B4-BE49-F238E27FC236}">
                <a16:creationId xmlns:a16="http://schemas.microsoft.com/office/drawing/2014/main" id="{B2DF67D4-CF68-99FF-51E5-D5F4D043D70E}"/>
              </a:ext>
            </a:extLst>
          </p:cNvPr>
          <p:cNvCxnSpPr>
            <a:cxnSpLocks/>
          </p:cNvCxnSpPr>
          <p:nvPr/>
        </p:nvCxnSpPr>
        <p:spPr bwMode="auto">
          <a:xfrm>
            <a:off x="609759" y="3400224"/>
            <a:ext cx="1087244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FDA5D83-8198-0322-F66E-F0CADF65710B}"/>
              </a:ext>
            </a:extLst>
          </p:cNvPr>
          <p:cNvCxnSpPr>
            <a:cxnSpLocks/>
          </p:cNvCxnSpPr>
          <p:nvPr/>
        </p:nvCxnSpPr>
        <p:spPr bwMode="auto">
          <a:xfrm>
            <a:off x="609759" y="3653380"/>
            <a:ext cx="10872444"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5DC523D0-C2B8-B23E-82B3-2BD7E406A2B1}"/>
              </a:ext>
            </a:extLst>
          </p:cNvPr>
          <p:cNvSpPr txBox="1"/>
          <p:nvPr/>
        </p:nvSpPr>
        <p:spPr bwMode="auto">
          <a:xfrm>
            <a:off x="4047922" y="2081042"/>
            <a:ext cx="9123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43/60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84/124</a:t>
            </a:r>
          </a:p>
        </p:txBody>
      </p:sp>
      <p:sp>
        <p:nvSpPr>
          <p:cNvPr id="30" name="TextBox 29">
            <a:extLst>
              <a:ext uri="{FF2B5EF4-FFF2-40B4-BE49-F238E27FC236}">
                <a16:creationId xmlns:a16="http://schemas.microsoft.com/office/drawing/2014/main" id="{33504DBD-D967-32B6-475A-E033ABE7990B}"/>
              </a:ext>
            </a:extLst>
          </p:cNvPr>
          <p:cNvSpPr txBox="1"/>
          <p:nvPr/>
        </p:nvSpPr>
        <p:spPr bwMode="auto">
          <a:xfrm>
            <a:off x="4106446" y="2856791"/>
            <a:ext cx="9123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103/149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24/35</a:t>
            </a:r>
          </a:p>
        </p:txBody>
      </p:sp>
      <p:sp>
        <p:nvSpPr>
          <p:cNvPr id="31" name="TextBox 30">
            <a:extLst>
              <a:ext uri="{FF2B5EF4-FFF2-40B4-BE49-F238E27FC236}">
                <a16:creationId xmlns:a16="http://schemas.microsoft.com/office/drawing/2014/main" id="{8350878B-20EF-97C5-3B3E-C89C7D152562}"/>
              </a:ext>
            </a:extLst>
          </p:cNvPr>
          <p:cNvSpPr txBox="1"/>
          <p:nvPr/>
        </p:nvSpPr>
        <p:spPr bwMode="auto">
          <a:xfrm>
            <a:off x="4047922" y="3363845"/>
            <a:ext cx="912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109/158</a:t>
            </a:r>
          </a:p>
        </p:txBody>
      </p:sp>
      <p:sp>
        <p:nvSpPr>
          <p:cNvPr id="32" name="TextBox 31">
            <a:extLst>
              <a:ext uri="{FF2B5EF4-FFF2-40B4-BE49-F238E27FC236}">
                <a16:creationId xmlns:a16="http://schemas.microsoft.com/office/drawing/2014/main" id="{F247A45C-878C-DEB5-07FC-337AEDE7ED23}"/>
              </a:ext>
            </a:extLst>
          </p:cNvPr>
          <p:cNvSpPr txBox="1"/>
          <p:nvPr/>
        </p:nvSpPr>
        <p:spPr bwMode="auto">
          <a:xfrm>
            <a:off x="4077184" y="3640681"/>
            <a:ext cx="912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18/26</a:t>
            </a:r>
          </a:p>
        </p:txBody>
      </p:sp>
      <p:sp>
        <p:nvSpPr>
          <p:cNvPr id="33" name="TextBox 32">
            <a:extLst>
              <a:ext uri="{FF2B5EF4-FFF2-40B4-BE49-F238E27FC236}">
                <a16:creationId xmlns:a16="http://schemas.microsoft.com/office/drawing/2014/main" id="{F063B59B-AA97-68C4-AE44-7974C0546BA0}"/>
              </a:ext>
            </a:extLst>
          </p:cNvPr>
          <p:cNvSpPr txBox="1"/>
          <p:nvPr/>
        </p:nvSpPr>
        <p:spPr bwMode="auto">
          <a:xfrm>
            <a:off x="4047922" y="4145006"/>
            <a:ext cx="91235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33/49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75/107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10/18</a:t>
            </a:r>
          </a:p>
        </p:txBody>
      </p:sp>
      <p:sp>
        <p:nvSpPr>
          <p:cNvPr id="34" name="TextBox 33">
            <a:extLst>
              <a:ext uri="{FF2B5EF4-FFF2-40B4-BE49-F238E27FC236}">
                <a16:creationId xmlns:a16="http://schemas.microsoft.com/office/drawing/2014/main" id="{29BE6D3C-F966-062D-612C-3F6A35527A5B}"/>
              </a:ext>
            </a:extLst>
          </p:cNvPr>
          <p:cNvSpPr txBox="1"/>
          <p:nvPr/>
        </p:nvSpPr>
        <p:spPr bwMode="auto">
          <a:xfrm>
            <a:off x="4770244" y="2081042"/>
            <a:ext cx="16050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 (7.1-11.3)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10.9 (9.5-12.3)</a:t>
            </a:r>
          </a:p>
        </p:txBody>
      </p:sp>
      <p:sp>
        <p:nvSpPr>
          <p:cNvPr id="35" name="TextBox 34">
            <a:extLst>
              <a:ext uri="{FF2B5EF4-FFF2-40B4-BE49-F238E27FC236}">
                <a16:creationId xmlns:a16="http://schemas.microsoft.com/office/drawing/2014/main" id="{8F308AF3-00A3-C02F-BD59-347C8919C974}"/>
              </a:ext>
            </a:extLst>
          </p:cNvPr>
          <p:cNvSpPr txBox="1"/>
          <p:nvPr/>
        </p:nvSpPr>
        <p:spPr bwMode="auto">
          <a:xfrm>
            <a:off x="4853732" y="2856791"/>
            <a:ext cx="1472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10.9 (9.6-12.0)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 (5.7-9.9)</a:t>
            </a:r>
          </a:p>
        </p:txBody>
      </p:sp>
      <p:sp>
        <p:nvSpPr>
          <p:cNvPr id="36" name="TextBox 35">
            <a:extLst>
              <a:ext uri="{FF2B5EF4-FFF2-40B4-BE49-F238E27FC236}">
                <a16:creationId xmlns:a16="http://schemas.microsoft.com/office/drawing/2014/main" id="{C3CD52CE-65F2-56B3-77F4-5382567E314C}"/>
              </a:ext>
            </a:extLst>
          </p:cNvPr>
          <p:cNvSpPr txBox="1"/>
          <p:nvPr/>
        </p:nvSpPr>
        <p:spPr bwMode="auto">
          <a:xfrm>
            <a:off x="4826771" y="3363845"/>
            <a:ext cx="1472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 (8.6-12.0)</a:t>
            </a:r>
          </a:p>
        </p:txBody>
      </p:sp>
      <p:sp>
        <p:nvSpPr>
          <p:cNvPr id="37" name="TextBox 36">
            <a:extLst>
              <a:ext uri="{FF2B5EF4-FFF2-40B4-BE49-F238E27FC236}">
                <a16:creationId xmlns:a16="http://schemas.microsoft.com/office/drawing/2014/main" id="{2DFC3B3A-1956-AE9F-743D-E86B4DC8C5F6}"/>
              </a:ext>
            </a:extLst>
          </p:cNvPr>
          <p:cNvSpPr txBox="1"/>
          <p:nvPr/>
        </p:nvSpPr>
        <p:spPr bwMode="auto">
          <a:xfrm>
            <a:off x="4894257" y="3640681"/>
            <a:ext cx="1391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 (5.6-10.9)</a:t>
            </a:r>
          </a:p>
        </p:txBody>
      </p:sp>
      <p:sp>
        <p:nvSpPr>
          <p:cNvPr id="38" name="TextBox 37">
            <a:extLst>
              <a:ext uri="{FF2B5EF4-FFF2-40B4-BE49-F238E27FC236}">
                <a16:creationId xmlns:a16="http://schemas.microsoft.com/office/drawing/2014/main" id="{6155BCA7-2440-1172-4C0A-AE441EF85AA0}"/>
              </a:ext>
            </a:extLst>
          </p:cNvPr>
          <p:cNvSpPr txBox="1"/>
          <p:nvPr/>
        </p:nvSpPr>
        <p:spPr bwMode="auto">
          <a:xfrm>
            <a:off x="4853732" y="4145006"/>
            <a:ext cx="141923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 (2.8-NE)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11.4 (9.5-15.1)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 (8.4-11.3)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 (2.8-10.8)</a:t>
            </a:r>
          </a:p>
        </p:txBody>
      </p:sp>
      <p:sp>
        <p:nvSpPr>
          <p:cNvPr id="39" name="TextBox 38">
            <a:extLst>
              <a:ext uri="{FF2B5EF4-FFF2-40B4-BE49-F238E27FC236}">
                <a16:creationId xmlns:a16="http://schemas.microsoft.com/office/drawing/2014/main" id="{CE9F4D38-44C8-7734-12A2-D48B77516E7B}"/>
              </a:ext>
            </a:extLst>
          </p:cNvPr>
          <p:cNvSpPr txBox="1"/>
          <p:nvPr/>
        </p:nvSpPr>
        <p:spPr bwMode="auto">
          <a:xfrm>
            <a:off x="6077520" y="2081042"/>
            <a:ext cx="16050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 (1.6-6.4)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 (4.3-7.1)</a:t>
            </a:r>
          </a:p>
        </p:txBody>
      </p:sp>
      <p:sp>
        <p:nvSpPr>
          <p:cNvPr id="40" name="TextBox 39">
            <a:extLst>
              <a:ext uri="{FF2B5EF4-FFF2-40B4-BE49-F238E27FC236}">
                <a16:creationId xmlns:a16="http://schemas.microsoft.com/office/drawing/2014/main" id="{5A212B83-9BE4-B47B-7CF3-BE66DED53058}"/>
              </a:ext>
            </a:extLst>
          </p:cNvPr>
          <p:cNvSpPr txBox="1"/>
          <p:nvPr/>
        </p:nvSpPr>
        <p:spPr bwMode="auto">
          <a:xfrm>
            <a:off x="6137444" y="2856791"/>
            <a:ext cx="1472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 (4.2-6.9)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 (1.4-11.0)</a:t>
            </a:r>
          </a:p>
        </p:txBody>
      </p:sp>
      <p:sp>
        <p:nvSpPr>
          <p:cNvPr id="41" name="TextBox 40">
            <a:extLst>
              <a:ext uri="{FF2B5EF4-FFF2-40B4-BE49-F238E27FC236}">
                <a16:creationId xmlns:a16="http://schemas.microsoft.com/office/drawing/2014/main" id="{F10FD89E-5164-CED2-2350-9B402BBE9927}"/>
              </a:ext>
            </a:extLst>
          </p:cNvPr>
          <p:cNvSpPr txBox="1"/>
          <p:nvPr/>
        </p:nvSpPr>
        <p:spPr bwMode="auto">
          <a:xfrm>
            <a:off x="6137445" y="3363845"/>
            <a:ext cx="1472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 (4.2-7.0)</a:t>
            </a:r>
          </a:p>
        </p:txBody>
      </p:sp>
      <p:sp>
        <p:nvSpPr>
          <p:cNvPr id="42" name="TextBox 41">
            <a:extLst>
              <a:ext uri="{FF2B5EF4-FFF2-40B4-BE49-F238E27FC236}">
                <a16:creationId xmlns:a16="http://schemas.microsoft.com/office/drawing/2014/main" id="{E3039B85-6BBB-B506-6710-A8033A42C096}"/>
              </a:ext>
            </a:extLst>
          </p:cNvPr>
          <p:cNvSpPr txBox="1"/>
          <p:nvPr/>
        </p:nvSpPr>
        <p:spPr bwMode="auto">
          <a:xfrm>
            <a:off x="6200467" y="3640681"/>
            <a:ext cx="1391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 (2.8-6.9)</a:t>
            </a:r>
          </a:p>
        </p:txBody>
      </p:sp>
      <p:sp>
        <p:nvSpPr>
          <p:cNvPr id="43" name="TextBox 42">
            <a:extLst>
              <a:ext uri="{FF2B5EF4-FFF2-40B4-BE49-F238E27FC236}">
                <a16:creationId xmlns:a16="http://schemas.microsoft.com/office/drawing/2014/main" id="{E3C5490F-4EE1-BF3C-6EB8-4EA8BC9DB793}"/>
              </a:ext>
            </a:extLst>
          </p:cNvPr>
          <p:cNvSpPr txBox="1"/>
          <p:nvPr/>
        </p:nvSpPr>
        <p:spPr bwMode="auto">
          <a:xfrm>
            <a:off x="6164183" y="4145006"/>
            <a:ext cx="141923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 (1.4-11.1)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 (1.6-7.0)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 (4.1-7.1)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 (1.2-8.3)</a:t>
            </a:r>
          </a:p>
        </p:txBody>
      </p:sp>
      <p:sp>
        <p:nvSpPr>
          <p:cNvPr id="44" name="TextBox 43">
            <a:extLst>
              <a:ext uri="{FF2B5EF4-FFF2-40B4-BE49-F238E27FC236}">
                <a16:creationId xmlns:a16="http://schemas.microsoft.com/office/drawing/2014/main" id="{6953435B-C2D9-CE2D-9265-0701CEF4AB48}"/>
              </a:ext>
            </a:extLst>
          </p:cNvPr>
          <p:cNvSpPr txBox="1"/>
          <p:nvPr/>
        </p:nvSpPr>
        <p:spPr bwMode="auto">
          <a:xfrm>
            <a:off x="9701949" y="2081042"/>
            <a:ext cx="16050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0.47 (0.32-0.70)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(0.38-0.66)</a:t>
            </a:r>
          </a:p>
        </p:txBody>
      </p:sp>
      <p:sp>
        <p:nvSpPr>
          <p:cNvPr id="45" name="TextBox 44">
            <a:extLst>
              <a:ext uri="{FF2B5EF4-FFF2-40B4-BE49-F238E27FC236}">
                <a16:creationId xmlns:a16="http://schemas.microsoft.com/office/drawing/2014/main" id="{52603A17-84AD-6FF2-0BD0-6552A2025F97}"/>
              </a:ext>
            </a:extLst>
          </p:cNvPr>
          <p:cNvSpPr txBox="1"/>
          <p:nvPr/>
        </p:nvSpPr>
        <p:spPr bwMode="auto">
          <a:xfrm>
            <a:off x="9744703" y="2856791"/>
            <a:ext cx="15194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0.46 (0.35-0.59)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0.57 (0.33-1.0)</a:t>
            </a:r>
          </a:p>
        </p:txBody>
      </p:sp>
      <p:sp>
        <p:nvSpPr>
          <p:cNvPr id="46" name="TextBox 45">
            <a:extLst>
              <a:ext uri="{FF2B5EF4-FFF2-40B4-BE49-F238E27FC236}">
                <a16:creationId xmlns:a16="http://schemas.microsoft.com/office/drawing/2014/main" id="{7725C210-4F38-8D34-1226-0E8F1980BD4B}"/>
              </a:ext>
            </a:extLst>
          </p:cNvPr>
          <p:cNvSpPr txBox="1"/>
          <p:nvPr/>
        </p:nvSpPr>
        <p:spPr bwMode="auto">
          <a:xfrm>
            <a:off x="9718714" y="3363845"/>
            <a:ext cx="1573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0.48 (0.37-0.61)</a:t>
            </a:r>
          </a:p>
        </p:txBody>
      </p:sp>
      <p:sp>
        <p:nvSpPr>
          <p:cNvPr id="47" name="TextBox 46">
            <a:extLst>
              <a:ext uri="{FF2B5EF4-FFF2-40B4-BE49-F238E27FC236}">
                <a16:creationId xmlns:a16="http://schemas.microsoft.com/office/drawing/2014/main" id="{AA0DE544-1C88-4613-AFA2-227A15DCD9DA}"/>
              </a:ext>
            </a:extLst>
          </p:cNvPr>
          <p:cNvSpPr txBox="1"/>
          <p:nvPr/>
        </p:nvSpPr>
        <p:spPr bwMode="auto">
          <a:xfrm>
            <a:off x="9768091" y="3640681"/>
            <a:ext cx="14727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0.57 (0.30-1.1)</a:t>
            </a:r>
          </a:p>
        </p:txBody>
      </p:sp>
      <p:sp>
        <p:nvSpPr>
          <p:cNvPr id="48" name="TextBox 47">
            <a:extLst>
              <a:ext uri="{FF2B5EF4-FFF2-40B4-BE49-F238E27FC236}">
                <a16:creationId xmlns:a16="http://schemas.microsoft.com/office/drawing/2014/main" id="{4B344438-2E62-C91A-5A7A-34556FF22E95}"/>
              </a:ext>
            </a:extLst>
          </p:cNvPr>
          <p:cNvSpPr txBox="1"/>
          <p:nvPr/>
        </p:nvSpPr>
        <p:spPr bwMode="auto">
          <a:xfrm>
            <a:off x="9768091" y="4145006"/>
            <a:ext cx="151776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0.78 (0.24-2.54)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0.44 (0.28-0.70)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0.49 (0.37-0.66)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 (0.20-1.4)</a:t>
            </a:r>
          </a:p>
        </p:txBody>
      </p:sp>
      <p:cxnSp>
        <p:nvCxnSpPr>
          <p:cNvPr id="50" name="Straight Connector 49">
            <a:extLst>
              <a:ext uri="{FF2B5EF4-FFF2-40B4-BE49-F238E27FC236}">
                <a16:creationId xmlns:a16="http://schemas.microsoft.com/office/drawing/2014/main" id="{1A74812D-0EBD-BE60-7EE7-C61966FB0A43}"/>
              </a:ext>
            </a:extLst>
          </p:cNvPr>
          <p:cNvCxnSpPr/>
          <p:nvPr/>
        </p:nvCxnSpPr>
        <p:spPr bwMode="auto">
          <a:xfrm>
            <a:off x="7434146" y="5229658"/>
            <a:ext cx="2364059" cy="0"/>
          </a:xfrm>
          <a:prstGeom prst="line">
            <a:avLst/>
          </a:prstGeom>
          <a:noFill/>
          <a:ln w="28575" cap="flat" cmpd="sng" algn="ctr">
            <a:solidFill>
              <a:schemeClr val="bg1"/>
            </a:solidFill>
            <a:prstDash val="solid"/>
            <a:round/>
            <a:headEnd type="none" w="med" len="med"/>
            <a:tailEnd type="none" w="med" len="med"/>
          </a:ln>
          <a:effectLst/>
        </p:spPr>
      </p:cxnSp>
      <p:grpSp>
        <p:nvGrpSpPr>
          <p:cNvPr id="58" name="Group 57">
            <a:extLst>
              <a:ext uri="{FF2B5EF4-FFF2-40B4-BE49-F238E27FC236}">
                <a16:creationId xmlns:a16="http://schemas.microsoft.com/office/drawing/2014/main" id="{77982455-976D-4764-C4E9-398A6E44D115}"/>
              </a:ext>
            </a:extLst>
          </p:cNvPr>
          <p:cNvGrpSpPr/>
          <p:nvPr/>
        </p:nvGrpSpPr>
        <p:grpSpPr>
          <a:xfrm>
            <a:off x="7440447" y="5222224"/>
            <a:ext cx="2357758" cy="83742"/>
            <a:chOff x="7440447" y="5355574"/>
            <a:chExt cx="2357758" cy="257206"/>
          </a:xfrm>
        </p:grpSpPr>
        <p:cxnSp>
          <p:nvCxnSpPr>
            <p:cNvPr id="52" name="Straight Connector 51">
              <a:extLst>
                <a:ext uri="{FF2B5EF4-FFF2-40B4-BE49-F238E27FC236}">
                  <a16:creationId xmlns:a16="http://schemas.microsoft.com/office/drawing/2014/main" id="{A4C6F7EA-8616-2630-A418-269AB935E52D}"/>
                </a:ext>
              </a:extLst>
            </p:cNvPr>
            <p:cNvCxnSpPr>
              <a:cxnSpLocks/>
            </p:cNvCxnSpPr>
            <p:nvPr/>
          </p:nvCxnSpPr>
          <p:spPr bwMode="auto">
            <a:xfrm>
              <a:off x="7440447" y="5355574"/>
              <a:ext cx="0" cy="257206"/>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42F14C7-9096-B02F-9522-F17A0761C774}"/>
                </a:ext>
              </a:extLst>
            </p:cNvPr>
            <p:cNvCxnSpPr>
              <a:cxnSpLocks/>
            </p:cNvCxnSpPr>
            <p:nvPr/>
          </p:nvCxnSpPr>
          <p:spPr bwMode="auto">
            <a:xfrm>
              <a:off x="8104564" y="5355574"/>
              <a:ext cx="0" cy="257206"/>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1A44570-7C58-677A-F11F-8CF3F3A5B41A}"/>
                </a:ext>
              </a:extLst>
            </p:cNvPr>
            <p:cNvCxnSpPr>
              <a:cxnSpLocks/>
            </p:cNvCxnSpPr>
            <p:nvPr/>
          </p:nvCxnSpPr>
          <p:spPr bwMode="auto">
            <a:xfrm>
              <a:off x="8667081" y="5355574"/>
              <a:ext cx="0" cy="257206"/>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1E9FF51-1039-837D-7541-56A449AD1EF2}"/>
                </a:ext>
              </a:extLst>
            </p:cNvPr>
            <p:cNvCxnSpPr>
              <a:cxnSpLocks/>
            </p:cNvCxnSpPr>
            <p:nvPr/>
          </p:nvCxnSpPr>
          <p:spPr bwMode="auto">
            <a:xfrm>
              <a:off x="9237034" y="5355574"/>
              <a:ext cx="0" cy="257206"/>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F451DBF-F2E5-5804-2761-DA411E0B5BE4}"/>
                </a:ext>
              </a:extLst>
            </p:cNvPr>
            <p:cNvCxnSpPr>
              <a:cxnSpLocks/>
            </p:cNvCxnSpPr>
            <p:nvPr/>
          </p:nvCxnSpPr>
          <p:spPr bwMode="auto">
            <a:xfrm>
              <a:off x="9798205" y="5355574"/>
              <a:ext cx="0" cy="257206"/>
            </a:xfrm>
            <a:prstGeom prst="line">
              <a:avLst/>
            </a:prstGeom>
            <a:noFill/>
            <a:ln w="28575" cap="flat" cmpd="sng" algn="ctr">
              <a:solidFill>
                <a:schemeClr val="bg1"/>
              </a:solidFill>
              <a:prstDash val="solid"/>
              <a:round/>
              <a:headEnd type="none" w="med" len="med"/>
              <a:tailEnd type="none" w="med" len="med"/>
            </a:ln>
            <a:effectLst/>
          </p:spPr>
        </p:cxnSp>
      </p:grpSp>
      <p:cxnSp>
        <p:nvCxnSpPr>
          <p:cNvPr id="60" name="Straight Connector 59">
            <a:extLst>
              <a:ext uri="{FF2B5EF4-FFF2-40B4-BE49-F238E27FC236}">
                <a16:creationId xmlns:a16="http://schemas.microsoft.com/office/drawing/2014/main" id="{33CD38CE-2CBB-2EE7-91B0-7A255710B8CE}"/>
              </a:ext>
            </a:extLst>
          </p:cNvPr>
          <p:cNvCxnSpPr>
            <a:cxnSpLocks/>
          </p:cNvCxnSpPr>
          <p:nvPr/>
        </p:nvCxnSpPr>
        <p:spPr bwMode="auto">
          <a:xfrm>
            <a:off x="8111998" y="1886260"/>
            <a:ext cx="0" cy="3335964"/>
          </a:xfrm>
          <a:prstGeom prst="line">
            <a:avLst/>
          </a:prstGeom>
          <a:noFill/>
          <a:ln w="28575" cap="flat" cmpd="sng" algn="ctr">
            <a:solidFill>
              <a:schemeClr val="bg1"/>
            </a:solidFill>
            <a:prstDash val="dash"/>
            <a:round/>
            <a:headEnd type="none" w="med" len="med"/>
            <a:tailEnd type="none" w="med" len="med"/>
          </a:ln>
          <a:effectLst/>
        </p:spPr>
      </p:cxnSp>
      <p:sp>
        <p:nvSpPr>
          <p:cNvPr id="62" name="TextBox 61">
            <a:extLst>
              <a:ext uri="{FF2B5EF4-FFF2-40B4-BE49-F238E27FC236}">
                <a16:creationId xmlns:a16="http://schemas.microsoft.com/office/drawing/2014/main" id="{681C509E-06DF-4404-8C9E-3B980E91D38A}"/>
              </a:ext>
            </a:extLst>
          </p:cNvPr>
          <p:cNvSpPr txBox="1"/>
          <p:nvPr/>
        </p:nvSpPr>
        <p:spPr bwMode="auto">
          <a:xfrm>
            <a:off x="7298835" y="5222224"/>
            <a:ext cx="383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3" name="TextBox 62">
            <a:extLst>
              <a:ext uri="{FF2B5EF4-FFF2-40B4-BE49-F238E27FC236}">
                <a16:creationId xmlns:a16="http://schemas.microsoft.com/office/drawing/2014/main" id="{5D114EC3-0634-FCC6-EBFA-B5BCDE302826}"/>
              </a:ext>
            </a:extLst>
          </p:cNvPr>
          <p:cNvSpPr txBox="1"/>
          <p:nvPr/>
        </p:nvSpPr>
        <p:spPr bwMode="auto">
          <a:xfrm>
            <a:off x="7971504" y="5222224"/>
            <a:ext cx="383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64" name="TextBox 63">
            <a:extLst>
              <a:ext uri="{FF2B5EF4-FFF2-40B4-BE49-F238E27FC236}">
                <a16:creationId xmlns:a16="http://schemas.microsoft.com/office/drawing/2014/main" id="{0BCBCFA0-CD68-31C4-6712-3CCC4FFA42DE}"/>
              </a:ext>
            </a:extLst>
          </p:cNvPr>
          <p:cNvSpPr txBox="1"/>
          <p:nvPr/>
        </p:nvSpPr>
        <p:spPr bwMode="auto">
          <a:xfrm>
            <a:off x="8517088" y="5222224"/>
            <a:ext cx="383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5" name="TextBox 64">
            <a:extLst>
              <a:ext uri="{FF2B5EF4-FFF2-40B4-BE49-F238E27FC236}">
                <a16:creationId xmlns:a16="http://schemas.microsoft.com/office/drawing/2014/main" id="{F412A248-E83E-1EC9-F5B5-5A51C81CBDCA}"/>
              </a:ext>
            </a:extLst>
          </p:cNvPr>
          <p:cNvSpPr txBox="1"/>
          <p:nvPr/>
        </p:nvSpPr>
        <p:spPr bwMode="auto">
          <a:xfrm>
            <a:off x="9103818" y="5222224"/>
            <a:ext cx="383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6" name="TextBox 65">
            <a:extLst>
              <a:ext uri="{FF2B5EF4-FFF2-40B4-BE49-F238E27FC236}">
                <a16:creationId xmlns:a16="http://schemas.microsoft.com/office/drawing/2014/main" id="{43EABC22-93FC-90B5-93F6-62B23C8FD2BA}"/>
              </a:ext>
            </a:extLst>
          </p:cNvPr>
          <p:cNvSpPr txBox="1"/>
          <p:nvPr/>
        </p:nvSpPr>
        <p:spPr bwMode="auto">
          <a:xfrm>
            <a:off x="9656906" y="5222224"/>
            <a:ext cx="383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7" name="TextBox 66">
            <a:extLst>
              <a:ext uri="{FF2B5EF4-FFF2-40B4-BE49-F238E27FC236}">
                <a16:creationId xmlns:a16="http://schemas.microsoft.com/office/drawing/2014/main" id="{181ED802-4966-446E-3CED-A091BC2F55E4}"/>
              </a:ext>
            </a:extLst>
          </p:cNvPr>
          <p:cNvSpPr txBox="1"/>
          <p:nvPr/>
        </p:nvSpPr>
        <p:spPr bwMode="auto">
          <a:xfrm>
            <a:off x="7348048" y="5427103"/>
            <a:ext cx="2638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Hazard Ratio (T-</a:t>
            </a:r>
            <a:r>
              <a:rPr kumimoji="0" 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DXd</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vs TPC)</a:t>
            </a:r>
          </a:p>
        </p:txBody>
      </p:sp>
      <p:grpSp>
        <p:nvGrpSpPr>
          <p:cNvPr id="74" name="Group 73">
            <a:extLst>
              <a:ext uri="{FF2B5EF4-FFF2-40B4-BE49-F238E27FC236}">
                <a16:creationId xmlns:a16="http://schemas.microsoft.com/office/drawing/2014/main" id="{5E8F9DBE-A58F-8D13-BD59-67891917CCA5}"/>
              </a:ext>
            </a:extLst>
          </p:cNvPr>
          <p:cNvGrpSpPr/>
          <p:nvPr/>
        </p:nvGrpSpPr>
        <p:grpSpPr>
          <a:xfrm>
            <a:off x="7722454" y="2206439"/>
            <a:ext cx="226679" cy="60191"/>
            <a:chOff x="7722454" y="2339789"/>
            <a:chExt cx="226679" cy="60191"/>
          </a:xfrm>
        </p:grpSpPr>
        <p:cxnSp>
          <p:nvCxnSpPr>
            <p:cNvPr id="69" name="Straight Connector 68">
              <a:extLst>
                <a:ext uri="{FF2B5EF4-FFF2-40B4-BE49-F238E27FC236}">
                  <a16:creationId xmlns:a16="http://schemas.microsoft.com/office/drawing/2014/main" id="{908457CF-D893-7EFC-8DD1-426B71E30EE8}"/>
                </a:ext>
              </a:extLst>
            </p:cNvPr>
            <p:cNvCxnSpPr/>
            <p:nvPr/>
          </p:nvCxnSpPr>
          <p:spPr bwMode="auto">
            <a:xfrm>
              <a:off x="7722454" y="2370523"/>
              <a:ext cx="22283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02210E3-1043-5D42-B1DF-F13F2D581777}"/>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34C70C1-13AB-6ABE-A721-BECEE8803FE3}"/>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9D40FAA4-2D62-7910-8EBF-4CF7BDC63808}"/>
              </a:ext>
            </a:extLst>
          </p:cNvPr>
          <p:cNvGrpSpPr/>
          <p:nvPr/>
        </p:nvGrpSpPr>
        <p:grpSpPr>
          <a:xfrm>
            <a:off x="7755752" y="2454890"/>
            <a:ext cx="170330" cy="65314"/>
            <a:chOff x="7722454" y="2339789"/>
            <a:chExt cx="226679" cy="60191"/>
          </a:xfrm>
        </p:grpSpPr>
        <p:cxnSp>
          <p:nvCxnSpPr>
            <p:cNvPr id="76" name="Straight Connector 75">
              <a:extLst>
                <a:ext uri="{FF2B5EF4-FFF2-40B4-BE49-F238E27FC236}">
                  <a16:creationId xmlns:a16="http://schemas.microsoft.com/office/drawing/2014/main" id="{08B2E1AA-4116-144E-CD8A-E18FF0423B35}"/>
                </a:ext>
              </a:extLst>
            </p:cNvPr>
            <p:cNvCxnSpPr/>
            <p:nvPr/>
          </p:nvCxnSpPr>
          <p:spPr bwMode="auto">
            <a:xfrm>
              <a:off x="7722454" y="2370523"/>
              <a:ext cx="222837"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C99D28A-FA14-7DE6-4BF0-EF0AB11ECF9C}"/>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7018229-1D9A-1446-B7BD-347FB980D2E3}"/>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424FC244-1503-CC44-A375-1A5CCCBB4D04}"/>
              </a:ext>
            </a:extLst>
          </p:cNvPr>
          <p:cNvGrpSpPr/>
          <p:nvPr/>
        </p:nvGrpSpPr>
        <p:grpSpPr>
          <a:xfrm>
            <a:off x="7739103" y="2992771"/>
            <a:ext cx="142154" cy="65198"/>
            <a:chOff x="7722454" y="2339789"/>
            <a:chExt cx="226679" cy="60191"/>
          </a:xfrm>
        </p:grpSpPr>
        <p:cxnSp>
          <p:nvCxnSpPr>
            <p:cNvPr id="80" name="Straight Connector 79">
              <a:extLst>
                <a:ext uri="{FF2B5EF4-FFF2-40B4-BE49-F238E27FC236}">
                  <a16:creationId xmlns:a16="http://schemas.microsoft.com/office/drawing/2014/main" id="{FB59C8E7-B3B1-BBBA-57EA-DFA40DF334A1}"/>
                </a:ext>
              </a:extLst>
            </p:cNvPr>
            <p:cNvCxnSpPr/>
            <p:nvPr/>
          </p:nvCxnSpPr>
          <p:spPr bwMode="auto">
            <a:xfrm>
              <a:off x="7722454" y="2370523"/>
              <a:ext cx="222837"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FFE08D6-065F-5913-F628-87ED793107E8}"/>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F7141A2-51C8-765D-75FF-B99020CD9A5D}"/>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443D03AD-82B5-7D99-0408-7B5C03FCF76B}"/>
              </a:ext>
            </a:extLst>
          </p:cNvPr>
          <p:cNvGrpSpPr/>
          <p:nvPr/>
        </p:nvGrpSpPr>
        <p:grpSpPr>
          <a:xfrm>
            <a:off x="7725016" y="3237379"/>
            <a:ext cx="382920" cy="67966"/>
            <a:chOff x="7722454" y="2339789"/>
            <a:chExt cx="226679" cy="60191"/>
          </a:xfrm>
        </p:grpSpPr>
        <p:cxnSp>
          <p:nvCxnSpPr>
            <p:cNvPr id="84" name="Straight Connector 83">
              <a:extLst>
                <a:ext uri="{FF2B5EF4-FFF2-40B4-BE49-F238E27FC236}">
                  <a16:creationId xmlns:a16="http://schemas.microsoft.com/office/drawing/2014/main" id="{0D5EEBB2-3750-026B-CC8B-1E5AF41B0059}"/>
                </a:ext>
              </a:extLst>
            </p:cNvPr>
            <p:cNvCxnSpPr/>
            <p:nvPr/>
          </p:nvCxnSpPr>
          <p:spPr bwMode="auto">
            <a:xfrm>
              <a:off x="7722454" y="2370523"/>
              <a:ext cx="222837"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DEFAB87-2B67-B22B-B9CF-E7719AC8D71F}"/>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9BFFB22-67A6-6542-269C-1CFFAE24D015}"/>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B3B12C0F-D75E-6728-FCE8-4F6945AEC198}"/>
              </a:ext>
            </a:extLst>
          </p:cNvPr>
          <p:cNvGrpSpPr/>
          <p:nvPr/>
        </p:nvGrpSpPr>
        <p:grpSpPr>
          <a:xfrm>
            <a:off x="7743545" y="3492233"/>
            <a:ext cx="154361" cy="66070"/>
            <a:chOff x="7722454" y="2339789"/>
            <a:chExt cx="226679" cy="60191"/>
          </a:xfrm>
        </p:grpSpPr>
        <p:cxnSp>
          <p:nvCxnSpPr>
            <p:cNvPr id="88" name="Straight Connector 87">
              <a:extLst>
                <a:ext uri="{FF2B5EF4-FFF2-40B4-BE49-F238E27FC236}">
                  <a16:creationId xmlns:a16="http://schemas.microsoft.com/office/drawing/2014/main" id="{B1696F75-DDE0-0281-DCA8-74B38F623622}"/>
                </a:ext>
              </a:extLst>
            </p:cNvPr>
            <p:cNvCxnSpPr/>
            <p:nvPr/>
          </p:nvCxnSpPr>
          <p:spPr bwMode="auto">
            <a:xfrm>
              <a:off x="7722454" y="2370523"/>
              <a:ext cx="222837"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5E8CA057-5A0B-328A-2C1F-E7BFB6B23F3D}"/>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6A0669D-A89A-44A9-5540-2A5C776CBA6A}"/>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5313D05E-6699-6B22-A35F-4373F3B56A25}"/>
              </a:ext>
            </a:extLst>
          </p:cNvPr>
          <p:cNvGrpSpPr/>
          <p:nvPr/>
        </p:nvGrpSpPr>
        <p:grpSpPr>
          <a:xfrm>
            <a:off x="7705125" y="3765016"/>
            <a:ext cx="465564" cy="66070"/>
            <a:chOff x="7722454" y="2339789"/>
            <a:chExt cx="226679" cy="60191"/>
          </a:xfrm>
        </p:grpSpPr>
        <p:cxnSp>
          <p:nvCxnSpPr>
            <p:cNvPr id="93" name="Straight Connector 92">
              <a:extLst>
                <a:ext uri="{FF2B5EF4-FFF2-40B4-BE49-F238E27FC236}">
                  <a16:creationId xmlns:a16="http://schemas.microsoft.com/office/drawing/2014/main" id="{24507D9A-89EE-23E0-9AE6-6841AE2BB40C}"/>
                </a:ext>
              </a:extLst>
            </p:cNvPr>
            <p:cNvCxnSpPr/>
            <p:nvPr/>
          </p:nvCxnSpPr>
          <p:spPr bwMode="auto">
            <a:xfrm>
              <a:off x="7722454" y="2370523"/>
              <a:ext cx="222837"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C07FB79-17FE-73DD-2406-95FB864BD1CD}"/>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835171C-7752-A042-B273-64534590FC9F}"/>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EB56AC14-1470-ED76-C9C4-036C64B5B195}"/>
              </a:ext>
            </a:extLst>
          </p:cNvPr>
          <p:cNvGrpSpPr/>
          <p:nvPr/>
        </p:nvGrpSpPr>
        <p:grpSpPr>
          <a:xfrm>
            <a:off x="7676951" y="4273442"/>
            <a:ext cx="1313368" cy="66069"/>
            <a:chOff x="7722454" y="2339789"/>
            <a:chExt cx="226679" cy="60191"/>
          </a:xfrm>
        </p:grpSpPr>
        <p:cxnSp>
          <p:nvCxnSpPr>
            <p:cNvPr id="97" name="Straight Connector 96">
              <a:extLst>
                <a:ext uri="{FF2B5EF4-FFF2-40B4-BE49-F238E27FC236}">
                  <a16:creationId xmlns:a16="http://schemas.microsoft.com/office/drawing/2014/main" id="{13FB0A00-0B2F-68EC-9231-FB19D84B18F4}"/>
                </a:ext>
              </a:extLst>
            </p:cNvPr>
            <p:cNvCxnSpPr>
              <a:cxnSpLocks/>
            </p:cNvCxnSpPr>
            <p:nvPr/>
          </p:nvCxnSpPr>
          <p:spPr bwMode="auto">
            <a:xfrm>
              <a:off x="7722454" y="2370523"/>
              <a:ext cx="22601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E342A32-03E6-5059-04EF-7300841ABE9C}"/>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7AC5738-E10A-5BB3-AC71-141DB4716DFB}"/>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3D7AF8AD-5D79-7D50-FF8F-8FE112036230}"/>
              </a:ext>
            </a:extLst>
          </p:cNvPr>
          <p:cNvGrpSpPr/>
          <p:nvPr/>
        </p:nvGrpSpPr>
        <p:grpSpPr>
          <a:xfrm>
            <a:off x="7687196" y="4527016"/>
            <a:ext cx="256814" cy="64788"/>
            <a:chOff x="7722454" y="2339789"/>
            <a:chExt cx="226679" cy="60191"/>
          </a:xfrm>
        </p:grpSpPr>
        <p:cxnSp>
          <p:nvCxnSpPr>
            <p:cNvPr id="102" name="Straight Connector 101">
              <a:extLst>
                <a:ext uri="{FF2B5EF4-FFF2-40B4-BE49-F238E27FC236}">
                  <a16:creationId xmlns:a16="http://schemas.microsoft.com/office/drawing/2014/main" id="{161D7B8C-343F-7410-4A84-83E39AD0957F}"/>
                </a:ext>
              </a:extLst>
            </p:cNvPr>
            <p:cNvCxnSpPr>
              <a:cxnSpLocks/>
            </p:cNvCxnSpPr>
            <p:nvPr/>
          </p:nvCxnSpPr>
          <p:spPr bwMode="auto">
            <a:xfrm>
              <a:off x="7722454" y="2370523"/>
              <a:ext cx="226016"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67BF7BE-3D35-E5DF-1026-686ACFFDE130}"/>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00D4751F-9B27-3E99-C992-9C390D83EC2F}"/>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68B9D3FC-49C6-54CA-EA22-2531EE1EE2F9}"/>
              </a:ext>
            </a:extLst>
          </p:cNvPr>
          <p:cNvGrpSpPr/>
          <p:nvPr/>
        </p:nvGrpSpPr>
        <p:grpSpPr>
          <a:xfrm>
            <a:off x="7740984" y="4793395"/>
            <a:ext cx="187658" cy="59665"/>
            <a:chOff x="7722454" y="2339789"/>
            <a:chExt cx="226679" cy="60191"/>
          </a:xfrm>
        </p:grpSpPr>
        <p:cxnSp>
          <p:nvCxnSpPr>
            <p:cNvPr id="106" name="Straight Connector 105">
              <a:extLst>
                <a:ext uri="{FF2B5EF4-FFF2-40B4-BE49-F238E27FC236}">
                  <a16:creationId xmlns:a16="http://schemas.microsoft.com/office/drawing/2014/main" id="{1886934A-85FD-81D8-1149-289D6B09A7E1}"/>
                </a:ext>
              </a:extLst>
            </p:cNvPr>
            <p:cNvCxnSpPr>
              <a:cxnSpLocks/>
            </p:cNvCxnSpPr>
            <p:nvPr/>
          </p:nvCxnSpPr>
          <p:spPr bwMode="auto">
            <a:xfrm>
              <a:off x="7722454" y="2370523"/>
              <a:ext cx="226016"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1CB6277-F6BB-2A6B-C206-42ABDECB075B}"/>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A7EB4F6-D1D7-94CE-4ED5-035095044B7E}"/>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B21145A3-DE4D-C63D-BB62-17B78AC30965}"/>
              </a:ext>
            </a:extLst>
          </p:cNvPr>
          <p:cNvGrpSpPr/>
          <p:nvPr/>
        </p:nvGrpSpPr>
        <p:grpSpPr>
          <a:xfrm>
            <a:off x="7658811" y="5058495"/>
            <a:ext cx="709101" cy="56592"/>
            <a:chOff x="7722454" y="2339789"/>
            <a:chExt cx="226679" cy="60191"/>
          </a:xfrm>
        </p:grpSpPr>
        <p:cxnSp>
          <p:nvCxnSpPr>
            <p:cNvPr id="110" name="Straight Connector 109">
              <a:extLst>
                <a:ext uri="{FF2B5EF4-FFF2-40B4-BE49-F238E27FC236}">
                  <a16:creationId xmlns:a16="http://schemas.microsoft.com/office/drawing/2014/main" id="{4C0215C4-B2B0-D754-9A92-AEACBECC5631}"/>
                </a:ext>
              </a:extLst>
            </p:cNvPr>
            <p:cNvCxnSpPr>
              <a:cxnSpLocks/>
            </p:cNvCxnSpPr>
            <p:nvPr/>
          </p:nvCxnSpPr>
          <p:spPr bwMode="auto">
            <a:xfrm>
              <a:off x="7722454" y="2370523"/>
              <a:ext cx="226016"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F054370-B56C-07B4-3FE3-51BD940DA247}"/>
                </a:ext>
              </a:extLst>
            </p:cNvPr>
            <p:cNvCxnSpPr>
              <a:cxnSpLocks/>
            </p:cNvCxnSpPr>
            <p:nvPr/>
          </p:nvCxnSpPr>
          <p:spPr bwMode="auto">
            <a:xfrm>
              <a:off x="7725016" y="2339789"/>
              <a:ext cx="0" cy="60191"/>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B7B7896-C6AE-F7A8-80C9-8D3D2615FFFB}"/>
                </a:ext>
              </a:extLst>
            </p:cNvPr>
            <p:cNvCxnSpPr>
              <a:cxnSpLocks/>
            </p:cNvCxnSpPr>
            <p:nvPr/>
          </p:nvCxnSpPr>
          <p:spPr bwMode="auto">
            <a:xfrm>
              <a:off x="7949133" y="2339789"/>
              <a:ext cx="0" cy="60191"/>
            </a:xfrm>
            <a:prstGeom prst="line">
              <a:avLst/>
            </a:prstGeom>
            <a:noFill/>
            <a:ln w="28575" cap="flat" cmpd="sng" algn="ctr">
              <a:solidFill>
                <a:schemeClr val="bg1"/>
              </a:solidFill>
              <a:prstDash val="solid"/>
              <a:round/>
              <a:headEnd type="none" w="med" len="med"/>
              <a:tailEnd type="none" w="med" len="med"/>
            </a:ln>
            <a:effectLst/>
          </p:spPr>
        </p:cxnSp>
      </p:grpSp>
      <p:sp>
        <p:nvSpPr>
          <p:cNvPr id="113" name="Oval 112">
            <a:extLst>
              <a:ext uri="{FF2B5EF4-FFF2-40B4-BE49-F238E27FC236}">
                <a16:creationId xmlns:a16="http://schemas.microsoft.com/office/drawing/2014/main" id="{5646BA27-8914-01B9-C409-4F4F48F53E1C}"/>
              </a:ext>
            </a:extLst>
          </p:cNvPr>
          <p:cNvSpPr/>
          <p:nvPr/>
        </p:nvSpPr>
        <p:spPr bwMode="auto">
          <a:xfrm>
            <a:off x="7784411" y="2197957"/>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D01CAF8E-B47A-44A0-101B-B59C68C8B3C8}"/>
              </a:ext>
            </a:extLst>
          </p:cNvPr>
          <p:cNvSpPr/>
          <p:nvPr/>
        </p:nvSpPr>
        <p:spPr bwMode="auto">
          <a:xfrm>
            <a:off x="7797217" y="2452811"/>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20DF3BAD-4823-070E-796A-5B7767560AF8}"/>
              </a:ext>
            </a:extLst>
          </p:cNvPr>
          <p:cNvSpPr/>
          <p:nvPr/>
        </p:nvSpPr>
        <p:spPr bwMode="auto">
          <a:xfrm>
            <a:off x="7771603" y="2991974"/>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F3DB0C95-E278-1B37-9A18-0A0D7D068429}"/>
              </a:ext>
            </a:extLst>
          </p:cNvPr>
          <p:cNvSpPr/>
          <p:nvPr/>
        </p:nvSpPr>
        <p:spPr bwMode="auto">
          <a:xfrm>
            <a:off x="7834356" y="3237864"/>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B574EEE5-0991-E3F2-0B27-03EEE07FCA2E}"/>
              </a:ext>
            </a:extLst>
          </p:cNvPr>
          <p:cNvSpPr/>
          <p:nvPr/>
        </p:nvSpPr>
        <p:spPr bwMode="auto">
          <a:xfrm>
            <a:off x="7786972" y="3491437"/>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91947600-9902-408C-FD5B-D132994F803C}"/>
              </a:ext>
            </a:extLst>
          </p:cNvPr>
          <p:cNvSpPr/>
          <p:nvPr/>
        </p:nvSpPr>
        <p:spPr bwMode="auto">
          <a:xfrm>
            <a:off x="7833076" y="3768063"/>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8B1D20CD-C76C-4611-4FA0-A7E1D27E61D0}"/>
              </a:ext>
            </a:extLst>
          </p:cNvPr>
          <p:cNvSpPr/>
          <p:nvPr/>
        </p:nvSpPr>
        <p:spPr bwMode="auto">
          <a:xfrm>
            <a:off x="7956021" y="4272648"/>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5FA5E2D9-434E-C2F4-4A21-B0490E39D98C}"/>
              </a:ext>
            </a:extLst>
          </p:cNvPr>
          <p:cNvSpPr/>
          <p:nvPr/>
        </p:nvSpPr>
        <p:spPr bwMode="auto">
          <a:xfrm>
            <a:off x="7769043" y="4531343"/>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20">
            <a:extLst>
              <a:ext uri="{FF2B5EF4-FFF2-40B4-BE49-F238E27FC236}">
                <a16:creationId xmlns:a16="http://schemas.microsoft.com/office/drawing/2014/main" id="{594DC74D-C530-1FCA-6C50-F897472B9D17}"/>
              </a:ext>
            </a:extLst>
          </p:cNvPr>
          <p:cNvSpPr/>
          <p:nvPr/>
        </p:nvSpPr>
        <p:spPr bwMode="auto">
          <a:xfrm>
            <a:off x="7790815" y="4787477"/>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83E01118-22A8-ED56-AC39-3C498EA85CC2}"/>
              </a:ext>
            </a:extLst>
          </p:cNvPr>
          <p:cNvSpPr/>
          <p:nvPr/>
        </p:nvSpPr>
        <p:spPr bwMode="auto">
          <a:xfrm>
            <a:off x="7818989" y="5055137"/>
            <a:ext cx="67392" cy="6739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TextBox 122">
            <a:extLst>
              <a:ext uri="{FF2B5EF4-FFF2-40B4-BE49-F238E27FC236}">
                <a16:creationId xmlns:a16="http://schemas.microsoft.com/office/drawing/2014/main" id="{EB2938E5-4A64-EB23-E6F3-3BB5B283B5BF}"/>
              </a:ext>
            </a:extLst>
          </p:cNvPr>
          <p:cNvSpPr txBox="1"/>
          <p:nvPr/>
        </p:nvSpPr>
        <p:spPr bwMode="auto">
          <a:xfrm>
            <a:off x="683971" y="5291024"/>
            <a:ext cx="6421689" cy="1077218"/>
          </a:xfrm>
          <a:prstGeom prst="rect">
            <a:avLst/>
          </a:prstGeom>
          <a:solidFill>
            <a:schemeClr val="accent1"/>
          </a:solidFill>
          <a:ln>
            <a:noFill/>
          </a:ln>
        </p:spPr>
        <p:txBody>
          <a:bodyPr wrap="square" rtlCol="0">
            <a:spAutoFit/>
          </a:bodyPr>
          <a:lstStyle/>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Of the 555 samples, 35% were from the primary tumor site, 65% from metastatic sites (10% new biopsy)</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Efficacy of T-</a:t>
            </a:r>
            <a:r>
              <a:rPr kumimoji="0" lang="en-US" sz="16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DXd</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compared with TPC was consistent regardless of tumor sample characteristics</a:t>
            </a:r>
          </a:p>
        </p:txBody>
      </p:sp>
    </p:spTree>
    <p:extLst>
      <p:ext uri="{BB962C8B-B14F-4D97-AF65-F5344CB8AC3E}">
        <p14:creationId xmlns:p14="http://schemas.microsoft.com/office/powerpoint/2010/main" val="2180354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TextBox 195">
            <a:extLst>
              <a:ext uri="{FF2B5EF4-FFF2-40B4-BE49-F238E27FC236}">
                <a16:creationId xmlns:a16="http://schemas.microsoft.com/office/drawing/2014/main" id="{293D02D1-1CE9-00F6-3308-5D3EB8C71654}"/>
              </a:ext>
            </a:extLst>
          </p:cNvPr>
          <p:cNvSpPr txBox="1"/>
          <p:nvPr/>
        </p:nvSpPr>
        <p:spPr bwMode="auto">
          <a:xfrm>
            <a:off x="7616682" y="1395308"/>
            <a:ext cx="4104326" cy="4402699"/>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2088A392-124F-7DC8-F83B-4972EDB19D02}"/>
              </a:ext>
            </a:extLst>
          </p:cNvPr>
          <p:cNvSpPr>
            <a:spLocks noGrp="1"/>
          </p:cNvSpPr>
          <p:nvPr>
            <p:ph type="title"/>
          </p:nvPr>
        </p:nvSpPr>
        <p:spPr>
          <a:xfrm>
            <a:off x="609759" y="238127"/>
            <a:ext cx="11141055" cy="1103313"/>
          </a:xfrm>
        </p:spPr>
        <p:txBody>
          <a:bodyPr/>
          <a:lstStyle/>
          <a:p>
            <a:r>
              <a:rPr lang="en-US" dirty="0"/>
              <a:t>Phase II DAISY Trial: Best Overall Response According to HER2 Expression Levels With T-DXd in Metastatic BC</a:t>
            </a:r>
          </a:p>
        </p:txBody>
      </p:sp>
      <p:sp>
        <p:nvSpPr>
          <p:cNvPr id="3" name="Text Placeholder 12">
            <a:extLst>
              <a:ext uri="{FF2B5EF4-FFF2-40B4-BE49-F238E27FC236}">
                <a16:creationId xmlns:a16="http://schemas.microsoft.com/office/drawing/2014/main" id="{B4DC2A40-6FBD-455A-7814-379962B1D425}"/>
              </a:ext>
            </a:extLst>
          </p:cNvPr>
          <p:cNvSpPr txBox="1">
            <a:spLocks/>
          </p:cNvSpPr>
          <p:nvPr/>
        </p:nvSpPr>
        <p:spPr>
          <a:xfrm>
            <a:off x="373934" y="6378342"/>
            <a:ext cx="7297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a:lnSpc>
                <a:spcPct val="100000"/>
              </a:lnSpc>
              <a:buClrTx/>
              <a:buFont typeface="Wingdings" panose="05000000000000000000" pitchFamily="2" charset="2"/>
              <a:buNone/>
              <a:defRPr sz="1200" b="0" spc="-10">
                <a:solidFill>
                  <a:schemeClr val="bg2"/>
                </a:solidFill>
                <a:latin typeface="Calibri" panose="020F0502020204030204" pitchFamily="34" charset="0"/>
                <a:cs typeface="+mn-cs"/>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Dieras. SABCS 2021. Abstr PD8-02. Trastuzumab deruxtecan PI.</a:t>
            </a:r>
          </a:p>
        </p:txBody>
      </p:sp>
      <p:sp>
        <p:nvSpPr>
          <p:cNvPr id="6" name="TextBox 5">
            <a:extLst>
              <a:ext uri="{FF2B5EF4-FFF2-40B4-BE49-F238E27FC236}">
                <a16:creationId xmlns:a16="http://schemas.microsoft.com/office/drawing/2014/main" id="{911320A7-5A31-9804-D7A6-43072D69323C}"/>
              </a:ext>
            </a:extLst>
          </p:cNvPr>
          <p:cNvSpPr txBox="1"/>
          <p:nvPr/>
        </p:nvSpPr>
        <p:spPr bwMode="auto">
          <a:xfrm>
            <a:off x="8209851" y="1463548"/>
            <a:ext cx="3469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Activity Seen in HER2 IHC 0 Cohort</a:t>
            </a:r>
          </a:p>
        </p:txBody>
      </p:sp>
      <p:sp>
        <p:nvSpPr>
          <p:cNvPr id="7" name="TextBox 6">
            <a:extLst>
              <a:ext uri="{FF2B5EF4-FFF2-40B4-BE49-F238E27FC236}">
                <a16:creationId xmlns:a16="http://schemas.microsoft.com/office/drawing/2014/main" id="{46FBB1ED-EA03-BBA0-12A8-B63D9E078C71}"/>
              </a:ext>
            </a:extLst>
          </p:cNvPr>
          <p:cNvSpPr txBox="1"/>
          <p:nvPr/>
        </p:nvSpPr>
        <p:spPr bwMode="auto">
          <a:xfrm>
            <a:off x="8872750" y="5081418"/>
            <a:ext cx="164592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mDoR: 6.8 mo</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4.2 mo</a:t>
            </a:r>
          </a:p>
        </p:txBody>
      </p:sp>
      <p:grpSp>
        <p:nvGrpSpPr>
          <p:cNvPr id="8" name="Group 7">
            <a:extLst>
              <a:ext uri="{FF2B5EF4-FFF2-40B4-BE49-F238E27FC236}">
                <a16:creationId xmlns:a16="http://schemas.microsoft.com/office/drawing/2014/main" id="{57998D42-0913-AB98-43BC-3F0CE8E0CAF6}"/>
              </a:ext>
            </a:extLst>
          </p:cNvPr>
          <p:cNvGrpSpPr/>
          <p:nvPr/>
        </p:nvGrpSpPr>
        <p:grpSpPr>
          <a:xfrm>
            <a:off x="3805420" y="1882587"/>
            <a:ext cx="3606598" cy="3851241"/>
            <a:chOff x="1006627" y="2085077"/>
            <a:chExt cx="4077898" cy="2450178"/>
          </a:xfrm>
        </p:grpSpPr>
        <p:cxnSp>
          <p:nvCxnSpPr>
            <p:cNvPr id="9" name="Straight Connector 8">
              <a:extLst>
                <a:ext uri="{FF2B5EF4-FFF2-40B4-BE49-F238E27FC236}">
                  <a16:creationId xmlns:a16="http://schemas.microsoft.com/office/drawing/2014/main" id="{C2C1C5CC-1896-17AB-0837-C0B44AA5DE98}"/>
                </a:ext>
              </a:extLst>
            </p:cNvPr>
            <p:cNvCxnSpPr/>
            <p:nvPr/>
          </p:nvCxnSpPr>
          <p:spPr bwMode="auto">
            <a:xfrm>
              <a:off x="1837748" y="3874817"/>
              <a:ext cx="3188389" cy="0"/>
            </a:xfrm>
            <a:prstGeom prst="line">
              <a:avLst/>
            </a:prstGeom>
            <a:noFill/>
            <a:ln w="28575" cap="flat" cmpd="sng" algn="ctr">
              <a:solidFill>
                <a:schemeClr val="tx2"/>
              </a:solidFill>
              <a:prstDash val="sysDash"/>
              <a:round/>
              <a:headEnd type="none" w="med" len="med"/>
              <a:tailEnd type="none" w="med" len="med"/>
            </a:ln>
            <a:effectLst/>
          </p:spPr>
        </p:cxnSp>
        <p:cxnSp>
          <p:nvCxnSpPr>
            <p:cNvPr id="10" name="Straight Connector 9">
              <a:extLst>
                <a:ext uri="{FF2B5EF4-FFF2-40B4-BE49-F238E27FC236}">
                  <a16:creationId xmlns:a16="http://schemas.microsoft.com/office/drawing/2014/main" id="{E4D73C1A-66D3-CBA6-3EC9-319392824C26}"/>
                </a:ext>
              </a:extLst>
            </p:cNvPr>
            <p:cNvCxnSpPr/>
            <p:nvPr/>
          </p:nvCxnSpPr>
          <p:spPr bwMode="auto">
            <a:xfrm>
              <a:off x="1837748" y="3509858"/>
              <a:ext cx="3188389" cy="0"/>
            </a:xfrm>
            <a:prstGeom prst="line">
              <a:avLst/>
            </a:prstGeom>
            <a:noFill/>
            <a:ln w="28575" cap="flat" cmpd="sng" algn="ctr">
              <a:solidFill>
                <a:schemeClr val="tx2"/>
              </a:solidFill>
              <a:prstDash val="sysDash"/>
              <a:round/>
              <a:headEnd type="none" w="med" len="med"/>
              <a:tailEnd type="none" w="med" len="med"/>
            </a:ln>
            <a:effectLst/>
          </p:spPr>
        </p:cxnSp>
        <p:sp>
          <p:nvSpPr>
            <p:cNvPr id="11" name="TextBox 10">
              <a:extLst>
                <a:ext uri="{FF2B5EF4-FFF2-40B4-BE49-F238E27FC236}">
                  <a16:creationId xmlns:a16="http://schemas.microsoft.com/office/drawing/2014/main" id="{94F79781-2337-08C6-85AD-E063D7BB23C6}"/>
                </a:ext>
              </a:extLst>
            </p:cNvPr>
            <p:cNvSpPr txBox="1"/>
            <p:nvPr/>
          </p:nvSpPr>
          <p:spPr>
            <a:xfrm rot="16200000">
              <a:off x="4818" y="3086886"/>
              <a:ext cx="2386413" cy="38279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Best Change From BL in Target Lesion (%)</a:t>
              </a:r>
            </a:p>
          </p:txBody>
        </p:sp>
        <p:cxnSp>
          <p:nvCxnSpPr>
            <p:cNvPr id="12" name="Straight Connector 11">
              <a:extLst>
                <a:ext uri="{FF2B5EF4-FFF2-40B4-BE49-F238E27FC236}">
                  <a16:creationId xmlns:a16="http://schemas.microsoft.com/office/drawing/2014/main" id="{C8CF05B0-630B-7622-2AA9-8393D8677D76}"/>
                </a:ext>
              </a:extLst>
            </p:cNvPr>
            <p:cNvCxnSpPr>
              <a:cxnSpLocks/>
            </p:cNvCxnSpPr>
            <p:nvPr/>
          </p:nvCxnSpPr>
          <p:spPr bwMode="auto">
            <a:xfrm>
              <a:off x="1827429" y="2222208"/>
              <a:ext cx="0" cy="2152261"/>
            </a:xfrm>
            <a:prstGeom prst="line">
              <a:avLst/>
            </a:prstGeom>
            <a:noFill/>
            <a:ln w="28575" cap="flat" cmpd="sng" algn="ctr">
              <a:solidFill>
                <a:schemeClr val="bg1"/>
              </a:solidFill>
              <a:prstDash val="solid"/>
              <a:round/>
              <a:headEnd type="none" w="med" len="med"/>
              <a:tailEnd type="none" w="med" len="med"/>
            </a:ln>
            <a:effectLst/>
          </p:spPr>
        </p:cxnSp>
        <p:grpSp>
          <p:nvGrpSpPr>
            <p:cNvPr id="13" name="Group 12">
              <a:extLst>
                <a:ext uri="{FF2B5EF4-FFF2-40B4-BE49-F238E27FC236}">
                  <a16:creationId xmlns:a16="http://schemas.microsoft.com/office/drawing/2014/main" id="{9BBD2791-A874-0FC0-BBB7-E631601B116A}"/>
                </a:ext>
              </a:extLst>
            </p:cNvPr>
            <p:cNvGrpSpPr/>
            <p:nvPr/>
          </p:nvGrpSpPr>
          <p:grpSpPr>
            <a:xfrm>
              <a:off x="1763103" y="2215988"/>
              <a:ext cx="74645" cy="2152506"/>
              <a:chOff x="8210531" y="1642188"/>
              <a:chExt cx="74645" cy="2152506"/>
            </a:xfrm>
          </p:grpSpPr>
          <p:cxnSp>
            <p:nvCxnSpPr>
              <p:cNvPr id="107" name="Straight Connector 106">
                <a:extLst>
                  <a:ext uri="{FF2B5EF4-FFF2-40B4-BE49-F238E27FC236}">
                    <a16:creationId xmlns:a16="http://schemas.microsoft.com/office/drawing/2014/main" id="{9C2DF469-662A-1C08-1DC3-62B1E0CE8D08}"/>
                  </a:ext>
                </a:extLst>
              </p:cNvPr>
              <p:cNvCxnSpPr>
                <a:cxnSpLocks/>
              </p:cNvCxnSpPr>
              <p:nvPr/>
            </p:nvCxnSpPr>
            <p:spPr bwMode="auto">
              <a:xfrm>
                <a:off x="8210531" y="1642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0E93257-34FA-FF3B-0E02-9CA7DDCE5016}"/>
                  </a:ext>
                </a:extLst>
              </p:cNvPr>
              <p:cNvCxnSpPr>
                <a:cxnSpLocks/>
              </p:cNvCxnSpPr>
              <p:nvPr/>
            </p:nvCxnSpPr>
            <p:spPr bwMode="auto">
              <a:xfrm>
                <a:off x="8210531" y="1785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DFE5B51-369A-23CA-A9F1-AE3F0B3EE716}"/>
                  </a:ext>
                </a:extLst>
              </p:cNvPr>
              <p:cNvCxnSpPr>
                <a:cxnSpLocks/>
              </p:cNvCxnSpPr>
              <p:nvPr/>
            </p:nvCxnSpPr>
            <p:spPr bwMode="auto">
              <a:xfrm>
                <a:off x="8210531" y="1929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BE751F3-F9A3-E852-8A25-1E593C1481BA}"/>
                  </a:ext>
                </a:extLst>
              </p:cNvPr>
              <p:cNvCxnSpPr>
                <a:cxnSpLocks/>
              </p:cNvCxnSpPr>
              <p:nvPr/>
            </p:nvCxnSpPr>
            <p:spPr bwMode="auto">
              <a:xfrm>
                <a:off x="8210531" y="2072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7E11CC0-4075-78B8-C49E-E2272670FF0A}"/>
                  </a:ext>
                </a:extLst>
              </p:cNvPr>
              <p:cNvCxnSpPr>
                <a:cxnSpLocks/>
              </p:cNvCxnSpPr>
              <p:nvPr/>
            </p:nvCxnSpPr>
            <p:spPr bwMode="auto">
              <a:xfrm>
                <a:off x="8210531" y="2216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A3271DA-7EE6-462C-A3D9-91AC105868FC}"/>
                  </a:ext>
                </a:extLst>
              </p:cNvPr>
              <p:cNvCxnSpPr>
                <a:cxnSpLocks/>
              </p:cNvCxnSpPr>
              <p:nvPr/>
            </p:nvCxnSpPr>
            <p:spPr bwMode="auto">
              <a:xfrm>
                <a:off x="8210531" y="2359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FDA6B6D-4E0B-33C0-C415-4AEA88B17859}"/>
                  </a:ext>
                </a:extLst>
              </p:cNvPr>
              <p:cNvCxnSpPr>
                <a:cxnSpLocks/>
              </p:cNvCxnSpPr>
              <p:nvPr/>
            </p:nvCxnSpPr>
            <p:spPr bwMode="auto">
              <a:xfrm>
                <a:off x="8210531" y="2503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3278C9C-C073-F9DF-2DFD-75BD7EE04B44}"/>
                  </a:ext>
                </a:extLst>
              </p:cNvPr>
              <p:cNvCxnSpPr>
                <a:cxnSpLocks/>
              </p:cNvCxnSpPr>
              <p:nvPr/>
            </p:nvCxnSpPr>
            <p:spPr bwMode="auto">
              <a:xfrm>
                <a:off x="8210531" y="2646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E532A97-802D-697B-AE2F-F1C7C2C8E180}"/>
                  </a:ext>
                </a:extLst>
              </p:cNvPr>
              <p:cNvCxnSpPr>
                <a:cxnSpLocks/>
              </p:cNvCxnSpPr>
              <p:nvPr/>
            </p:nvCxnSpPr>
            <p:spPr bwMode="auto">
              <a:xfrm>
                <a:off x="8210531" y="2790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772D23C-3EB6-9F09-82DE-740D47912355}"/>
                  </a:ext>
                </a:extLst>
              </p:cNvPr>
              <p:cNvCxnSpPr>
                <a:cxnSpLocks/>
              </p:cNvCxnSpPr>
              <p:nvPr/>
            </p:nvCxnSpPr>
            <p:spPr bwMode="auto">
              <a:xfrm>
                <a:off x="8210531" y="2933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2ECCE5B-2F40-180A-8170-035E95FBD1B4}"/>
                  </a:ext>
                </a:extLst>
              </p:cNvPr>
              <p:cNvCxnSpPr>
                <a:cxnSpLocks/>
              </p:cNvCxnSpPr>
              <p:nvPr/>
            </p:nvCxnSpPr>
            <p:spPr bwMode="auto">
              <a:xfrm>
                <a:off x="8210531" y="3077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7DC17E4-64BB-35AD-2AD5-5C50332D47D5}"/>
                  </a:ext>
                </a:extLst>
              </p:cNvPr>
              <p:cNvCxnSpPr>
                <a:cxnSpLocks/>
              </p:cNvCxnSpPr>
              <p:nvPr/>
            </p:nvCxnSpPr>
            <p:spPr bwMode="auto">
              <a:xfrm>
                <a:off x="8210531" y="3220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A7E987D0-7002-4196-A4E1-B37FB20FFEAB}"/>
                  </a:ext>
                </a:extLst>
              </p:cNvPr>
              <p:cNvCxnSpPr>
                <a:cxnSpLocks/>
              </p:cNvCxnSpPr>
              <p:nvPr/>
            </p:nvCxnSpPr>
            <p:spPr bwMode="auto">
              <a:xfrm>
                <a:off x="8210531" y="3364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2C7478D-0A28-F01C-8F60-118BA93D0859}"/>
                  </a:ext>
                </a:extLst>
              </p:cNvPr>
              <p:cNvCxnSpPr>
                <a:cxnSpLocks/>
              </p:cNvCxnSpPr>
              <p:nvPr/>
            </p:nvCxnSpPr>
            <p:spPr bwMode="auto">
              <a:xfrm>
                <a:off x="8210531" y="3507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C7F6877-988C-9595-E83E-903D1ED95278}"/>
                  </a:ext>
                </a:extLst>
              </p:cNvPr>
              <p:cNvCxnSpPr>
                <a:cxnSpLocks/>
              </p:cNvCxnSpPr>
              <p:nvPr/>
            </p:nvCxnSpPr>
            <p:spPr bwMode="auto">
              <a:xfrm>
                <a:off x="8210531" y="3651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D24E58D-98A8-5F3F-70E5-189E8E8D2C48}"/>
                  </a:ext>
                </a:extLst>
              </p:cNvPr>
              <p:cNvCxnSpPr>
                <a:cxnSpLocks/>
              </p:cNvCxnSpPr>
              <p:nvPr/>
            </p:nvCxnSpPr>
            <p:spPr bwMode="auto">
              <a:xfrm>
                <a:off x="8210531" y="3794694"/>
                <a:ext cx="74645" cy="0"/>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A3EC3E4F-D16E-66E0-138A-FCEA757BD778}"/>
                </a:ext>
              </a:extLst>
            </p:cNvPr>
            <p:cNvSpPr txBox="1"/>
            <p:nvPr/>
          </p:nvSpPr>
          <p:spPr bwMode="auto">
            <a:xfrm>
              <a:off x="1475978" y="2132236"/>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200</a:t>
              </a:r>
            </a:p>
          </p:txBody>
        </p:sp>
        <p:sp>
          <p:nvSpPr>
            <p:cNvPr id="15" name="TextBox 14">
              <a:extLst>
                <a:ext uri="{FF2B5EF4-FFF2-40B4-BE49-F238E27FC236}">
                  <a16:creationId xmlns:a16="http://schemas.microsoft.com/office/drawing/2014/main" id="{F84B1100-FE8C-BFCA-ABA9-150DEADD9EDB}"/>
                </a:ext>
              </a:extLst>
            </p:cNvPr>
            <p:cNvSpPr txBox="1"/>
            <p:nvPr/>
          </p:nvSpPr>
          <p:spPr bwMode="auto">
            <a:xfrm>
              <a:off x="1475978" y="2269998"/>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180</a:t>
              </a:r>
            </a:p>
          </p:txBody>
        </p:sp>
        <p:sp>
          <p:nvSpPr>
            <p:cNvPr id="16" name="TextBox 15">
              <a:extLst>
                <a:ext uri="{FF2B5EF4-FFF2-40B4-BE49-F238E27FC236}">
                  <a16:creationId xmlns:a16="http://schemas.microsoft.com/office/drawing/2014/main" id="{D84AD95C-09A3-F37E-4C41-7202E6A18DCB}"/>
                </a:ext>
              </a:extLst>
            </p:cNvPr>
            <p:cNvSpPr txBox="1"/>
            <p:nvPr/>
          </p:nvSpPr>
          <p:spPr bwMode="auto">
            <a:xfrm>
              <a:off x="1475978" y="2417162"/>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160</a:t>
              </a:r>
            </a:p>
          </p:txBody>
        </p:sp>
        <p:sp>
          <p:nvSpPr>
            <p:cNvPr id="17" name="TextBox 16">
              <a:extLst>
                <a:ext uri="{FF2B5EF4-FFF2-40B4-BE49-F238E27FC236}">
                  <a16:creationId xmlns:a16="http://schemas.microsoft.com/office/drawing/2014/main" id="{9BAD560C-B5AA-C07E-0B65-93C105A2AC7F}"/>
                </a:ext>
              </a:extLst>
            </p:cNvPr>
            <p:cNvSpPr txBox="1"/>
            <p:nvPr/>
          </p:nvSpPr>
          <p:spPr bwMode="auto">
            <a:xfrm>
              <a:off x="1475978" y="2548079"/>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140</a:t>
              </a:r>
            </a:p>
          </p:txBody>
        </p:sp>
        <p:sp>
          <p:nvSpPr>
            <p:cNvPr id="18" name="TextBox 17">
              <a:extLst>
                <a:ext uri="{FF2B5EF4-FFF2-40B4-BE49-F238E27FC236}">
                  <a16:creationId xmlns:a16="http://schemas.microsoft.com/office/drawing/2014/main" id="{B145AFD4-AF04-2BFD-9A43-2D493774D5A2}"/>
                </a:ext>
              </a:extLst>
            </p:cNvPr>
            <p:cNvSpPr txBox="1"/>
            <p:nvPr/>
          </p:nvSpPr>
          <p:spPr bwMode="auto">
            <a:xfrm>
              <a:off x="1475978" y="2705567"/>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120</a:t>
              </a:r>
            </a:p>
          </p:txBody>
        </p:sp>
        <p:sp>
          <p:nvSpPr>
            <p:cNvPr id="19" name="TextBox 18">
              <a:extLst>
                <a:ext uri="{FF2B5EF4-FFF2-40B4-BE49-F238E27FC236}">
                  <a16:creationId xmlns:a16="http://schemas.microsoft.com/office/drawing/2014/main" id="{6C4E8786-0BD0-4FB1-332B-9DD4C48411D2}"/>
                </a:ext>
              </a:extLst>
            </p:cNvPr>
            <p:cNvSpPr txBox="1"/>
            <p:nvPr/>
          </p:nvSpPr>
          <p:spPr bwMode="auto">
            <a:xfrm>
              <a:off x="1475978" y="2850172"/>
              <a:ext cx="351449"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sp>
          <p:nvSpPr>
            <p:cNvPr id="20" name="TextBox 19">
              <a:extLst>
                <a:ext uri="{FF2B5EF4-FFF2-40B4-BE49-F238E27FC236}">
                  <a16:creationId xmlns:a16="http://schemas.microsoft.com/office/drawing/2014/main" id="{0263BDE1-A39A-1BDD-0351-36290E8D76E5}"/>
                </a:ext>
              </a:extLst>
            </p:cNvPr>
            <p:cNvSpPr txBox="1"/>
            <p:nvPr/>
          </p:nvSpPr>
          <p:spPr bwMode="auto">
            <a:xfrm>
              <a:off x="1545975" y="2997337"/>
              <a:ext cx="281454"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21" name="TextBox 20">
              <a:extLst>
                <a:ext uri="{FF2B5EF4-FFF2-40B4-BE49-F238E27FC236}">
                  <a16:creationId xmlns:a16="http://schemas.microsoft.com/office/drawing/2014/main" id="{B48E08C6-CD68-6762-280D-364CB2FFF193}"/>
                </a:ext>
              </a:extLst>
            </p:cNvPr>
            <p:cNvSpPr txBox="1"/>
            <p:nvPr/>
          </p:nvSpPr>
          <p:spPr bwMode="auto">
            <a:xfrm>
              <a:off x="1545975" y="3128255"/>
              <a:ext cx="281454"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22" name="TextBox 21">
              <a:extLst>
                <a:ext uri="{FF2B5EF4-FFF2-40B4-BE49-F238E27FC236}">
                  <a16:creationId xmlns:a16="http://schemas.microsoft.com/office/drawing/2014/main" id="{73786DD3-5BEB-C489-7992-6BA0F45646E9}"/>
                </a:ext>
              </a:extLst>
            </p:cNvPr>
            <p:cNvSpPr txBox="1"/>
            <p:nvPr/>
          </p:nvSpPr>
          <p:spPr bwMode="auto">
            <a:xfrm>
              <a:off x="1545975" y="3267174"/>
              <a:ext cx="281454"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23" name="TextBox 22">
              <a:extLst>
                <a:ext uri="{FF2B5EF4-FFF2-40B4-BE49-F238E27FC236}">
                  <a16:creationId xmlns:a16="http://schemas.microsoft.com/office/drawing/2014/main" id="{34B422D2-FCF4-1901-E09B-D5253889392D}"/>
                </a:ext>
              </a:extLst>
            </p:cNvPr>
            <p:cNvSpPr txBox="1"/>
            <p:nvPr/>
          </p:nvSpPr>
          <p:spPr bwMode="auto">
            <a:xfrm>
              <a:off x="1545975" y="3411781"/>
              <a:ext cx="281454"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24" name="TextBox 23">
              <a:extLst>
                <a:ext uri="{FF2B5EF4-FFF2-40B4-BE49-F238E27FC236}">
                  <a16:creationId xmlns:a16="http://schemas.microsoft.com/office/drawing/2014/main" id="{FA0BF555-545F-3B45-F45E-50C692D89E45}"/>
                </a:ext>
              </a:extLst>
            </p:cNvPr>
            <p:cNvSpPr txBox="1"/>
            <p:nvPr/>
          </p:nvSpPr>
          <p:spPr bwMode="auto">
            <a:xfrm>
              <a:off x="1615970" y="3565789"/>
              <a:ext cx="211460"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25" name="TextBox 24">
              <a:extLst>
                <a:ext uri="{FF2B5EF4-FFF2-40B4-BE49-F238E27FC236}">
                  <a16:creationId xmlns:a16="http://schemas.microsoft.com/office/drawing/2014/main" id="{7623E088-2F3F-A85B-2654-ADB47D3982DC}"/>
                </a:ext>
              </a:extLst>
            </p:cNvPr>
            <p:cNvSpPr txBox="1"/>
            <p:nvPr/>
          </p:nvSpPr>
          <p:spPr bwMode="auto">
            <a:xfrm>
              <a:off x="1504222" y="3703551"/>
              <a:ext cx="323206"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26" name="TextBox 25">
              <a:extLst>
                <a:ext uri="{FF2B5EF4-FFF2-40B4-BE49-F238E27FC236}">
                  <a16:creationId xmlns:a16="http://schemas.microsoft.com/office/drawing/2014/main" id="{83899CD9-D52C-6294-B041-4C7BFF6AFA3C}"/>
                </a:ext>
              </a:extLst>
            </p:cNvPr>
            <p:cNvSpPr txBox="1"/>
            <p:nvPr/>
          </p:nvSpPr>
          <p:spPr bwMode="auto">
            <a:xfrm>
              <a:off x="1504222" y="3847661"/>
              <a:ext cx="323206"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27" name="TextBox 26">
              <a:extLst>
                <a:ext uri="{FF2B5EF4-FFF2-40B4-BE49-F238E27FC236}">
                  <a16:creationId xmlns:a16="http://schemas.microsoft.com/office/drawing/2014/main" id="{412DBE69-0A79-50CE-9D7E-0B1A1B77685C}"/>
                </a:ext>
              </a:extLst>
            </p:cNvPr>
            <p:cNvSpPr txBox="1"/>
            <p:nvPr/>
          </p:nvSpPr>
          <p:spPr bwMode="auto">
            <a:xfrm>
              <a:off x="1504222" y="3992266"/>
              <a:ext cx="323206"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28" name="TextBox 27">
              <a:extLst>
                <a:ext uri="{FF2B5EF4-FFF2-40B4-BE49-F238E27FC236}">
                  <a16:creationId xmlns:a16="http://schemas.microsoft.com/office/drawing/2014/main" id="{83105D6B-C5AC-DC5A-2F58-C617B6044B73}"/>
                </a:ext>
              </a:extLst>
            </p:cNvPr>
            <p:cNvSpPr txBox="1"/>
            <p:nvPr/>
          </p:nvSpPr>
          <p:spPr bwMode="auto">
            <a:xfrm>
              <a:off x="1504222" y="4139430"/>
              <a:ext cx="323206"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29" name="TextBox 28">
              <a:extLst>
                <a:ext uri="{FF2B5EF4-FFF2-40B4-BE49-F238E27FC236}">
                  <a16:creationId xmlns:a16="http://schemas.microsoft.com/office/drawing/2014/main" id="{8C6E9FB7-A12E-2936-5727-2C4B67BB8E82}"/>
                </a:ext>
              </a:extLst>
            </p:cNvPr>
            <p:cNvSpPr txBox="1"/>
            <p:nvPr/>
          </p:nvSpPr>
          <p:spPr bwMode="auto">
            <a:xfrm>
              <a:off x="1434229" y="4284036"/>
              <a:ext cx="393201" cy="2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sp>
          <p:nvSpPr>
            <p:cNvPr id="30" name="TextBox 29">
              <a:extLst>
                <a:ext uri="{FF2B5EF4-FFF2-40B4-BE49-F238E27FC236}">
                  <a16:creationId xmlns:a16="http://schemas.microsoft.com/office/drawing/2014/main" id="{AF7851BF-7E19-DFA7-58E5-2C96EFB9388D}"/>
                </a:ext>
              </a:extLst>
            </p:cNvPr>
            <p:cNvSpPr txBox="1"/>
            <p:nvPr/>
          </p:nvSpPr>
          <p:spPr>
            <a:xfrm>
              <a:off x="1534676" y="2105611"/>
              <a:ext cx="3525522" cy="372037"/>
            </a:xfrm>
            <a:prstGeom prst="rect">
              <a:avLst/>
            </a:prstGeom>
            <a:noFill/>
            <a:ln>
              <a:noFill/>
            </a:ln>
          </p:spPr>
          <p:txBody>
            <a:bodyPr wrap="square">
              <a:spAutoFit/>
            </a:bodyPr>
            <a:lstStyle>
              <a:defPPr>
                <a:defRPr lang="en-US"/>
              </a:defPPr>
              <a:lvl1pPr marL="0" marR="0" indent="0" algn="ctr" defTabSz="457200" eaLnBrk="1" fontAlgn="auto" latinLnBrk="0" hangingPunct="1">
                <a:lnSpc>
                  <a:spcPct val="100000"/>
                </a:lnSpc>
                <a:spcBef>
                  <a:spcPts val="0"/>
                </a:spcBef>
                <a:spcAft>
                  <a:spcPts val="0"/>
                </a:spcAft>
                <a:buClrTx/>
                <a:buSzTx/>
                <a:buFontTx/>
                <a:buNone/>
                <a:tabLst/>
                <a:defRPr sz="1200">
                  <a:solidFill>
                    <a:schemeClr val="bg1"/>
                  </a:solidFill>
                  <a:latin typeface="+mn-lt"/>
                  <a:cs typeface="Arial Narrow"/>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rPr>
                <a:t>HER2-Low (n = 72)</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rPr>
                <a:t>ORR: 37.5%</a:t>
              </a:r>
            </a:p>
          </p:txBody>
        </p:sp>
        <p:sp>
          <p:nvSpPr>
            <p:cNvPr id="31" name="TextBox 30">
              <a:extLst>
                <a:ext uri="{FF2B5EF4-FFF2-40B4-BE49-F238E27FC236}">
                  <a16:creationId xmlns:a16="http://schemas.microsoft.com/office/drawing/2014/main" id="{F87DA6E9-1F1D-F153-37E9-ED51F3FEC53A}"/>
                </a:ext>
              </a:extLst>
            </p:cNvPr>
            <p:cNvSpPr txBox="1"/>
            <p:nvPr/>
          </p:nvSpPr>
          <p:spPr bwMode="auto">
            <a:xfrm>
              <a:off x="2430758" y="3139133"/>
              <a:ext cx="556794" cy="21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HR-</a:t>
              </a:r>
            </a:p>
          </p:txBody>
        </p:sp>
        <p:sp>
          <p:nvSpPr>
            <p:cNvPr id="32" name="TextBox 31">
              <a:extLst>
                <a:ext uri="{FF2B5EF4-FFF2-40B4-BE49-F238E27FC236}">
                  <a16:creationId xmlns:a16="http://schemas.microsoft.com/office/drawing/2014/main" id="{857589AB-D43F-435D-AECA-E8DFD0F683DC}"/>
                </a:ext>
              </a:extLst>
            </p:cNvPr>
            <p:cNvSpPr txBox="1"/>
            <p:nvPr/>
          </p:nvSpPr>
          <p:spPr bwMode="auto">
            <a:xfrm>
              <a:off x="4014629" y="3137902"/>
              <a:ext cx="1069896" cy="21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HR+</a:t>
              </a:r>
            </a:p>
          </p:txBody>
        </p:sp>
        <p:grpSp>
          <p:nvGrpSpPr>
            <p:cNvPr id="33" name="Group 32">
              <a:extLst>
                <a:ext uri="{FF2B5EF4-FFF2-40B4-BE49-F238E27FC236}">
                  <a16:creationId xmlns:a16="http://schemas.microsoft.com/office/drawing/2014/main" id="{CB3B3567-1688-90E4-CD17-501C525C78E3}"/>
                </a:ext>
              </a:extLst>
            </p:cNvPr>
            <p:cNvGrpSpPr/>
            <p:nvPr/>
          </p:nvGrpSpPr>
          <p:grpSpPr>
            <a:xfrm>
              <a:off x="3142470" y="2415817"/>
              <a:ext cx="1326168" cy="778779"/>
              <a:chOff x="9589898" y="1689150"/>
              <a:chExt cx="1326168" cy="778779"/>
            </a:xfrm>
          </p:grpSpPr>
          <p:sp>
            <p:nvSpPr>
              <p:cNvPr id="103" name="TextBox 102">
                <a:extLst>
                  <a:ext uri="{FF2B5EF4-FFF2-40B4-BE49-F238E27FC236}">
                    <a16:creationId xmlns:a16="http://schemas.microsoft.com/office/drawing/2014/main" id="{A8B1635A-284D-3782-7732-746508548DF2}"/>
                  </a:ext>
                </a:extLst>
              </p:cNvPr>
              <p:cNvSpPr txBox="1"/>
              <p:nvPr/>
            </p:nvSpPr>
            <p:spPr bwMode="auto">
              <a:xfrm>
                <a:off x="9666666" y="1689150"/>
                <a:ext cx="1249400" cy="778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Progressive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Stable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Partial response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Complete response</a:t>
                </a:r>
              </a:p>
            </p:txBody>
          </p:sp>
          <p:sp>
            <p:nvSpPr>
              <p:cNvPr id="104" name="Rectangle 103">
                <a:extLst>
                  <a:ext uri="{FF2B5EF4-FFF2-40B4-BE49-F238E27FC236}">
                    <a16:creationId xmlns:a16="http://schemas.microsoft.com/office/drawing/2014/main" id="{51B4EAF7-4997-67EA-0123-23D2DEB1C727}"/>
                  </a:ext>
                </a:extLst>
              </p:cNvPr>
              <p:cNvSpPr/>
              <p:nvPr/>
            </p:nvSpPr>
            <p:spPr bwMode="auto">
              <a:xfrm>
                <a:off x="9589898" y="1757219"/>
                <a:ext cx="117599" cy="687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9" name="Rectangle 208">
                <a:extLst>
                  <a:ext uri="{FF2B5EF4-FFF2-40B4-BE49-F238E27FC236}">
                    <a16:creationId xmlns:a16="http://schemas.microsoft.com/office/drawing/2014/main" id="{0D784D46-8569-17D1-2E64-C7BA6FE7B089}"/>
                  </a:ext>
                </a:extLst>
              </p:cNvPr>
              <p:cNvSpPr/>
              <p:nvPr/>
            </p:nvSpPr>
            <p:spPr bwMode="auto">
              <a:xfrm>
                <a:off x="9589898" y="1889559"/>
                <a:ext cx="117599" cy="6876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0" name="Rectangle 209">
                <a:extLst>
                  <a:ext uri="{FF2B5EF4-FFF2-40B4-BE49-F238E27FC236}">
                    <a16:creationId xmlns:a16="http://schemas.microsoft.com/office/drawing/2014/main" id="{49669315-D89E-6A6B-0017-979E9A497D8C}"/>
                  </a:ext>
                </a:extLst>
              </p:cNvPr>
              <p:cNvSpPr/>
              <p:nvPr/>
            </p:nvSpPr>
            <p:spPr bwMode="auto">
              <a:xfrm>
                <a:off x="9589898" y="2027415"/>
                <a:ext cx="117599" cy="687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1" name="Rectangle 210">
                <a:extLst>
                  <a:ext uri="{FF2B5EF4-FFF2-40B4-BE49-F238E27FC236}">
                    <a16:creationId xmlns:a16="http://schemas.microsoft.com/office/drawing/2014/main" id="{5DEAA281-B5A9-012F-49FE-8D90EBF8EA75}"/>
                  </a:ext>
                </a:extLst>
              </p:cNvPr>
              <p:cNvSpPr/>
              <p:nvPr/>
            </p:nvSpPr>
            <p:spPr bwMode="auto">
              <a:xfrm>
                <a:off x="9589898" y="2165269"/>
                <a:ext cx="117599" cy="6876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sp>
          <p:nvSpPr>
            <p:cNvPr id="34" name="Rectangle 33">
              <a:extLst>
                <a:ext uri="{FF2B5EF4-FFF2-40B4-BE49-F238E27FC236}">
                  <a16:creationId xmlns:a16="http://schemas.microsoft.com/office/drawing/2014/main" id="{9A732962-ED9F-E050-08E2-0E7E69513591}"/>
                </a:ext>
              </a:extLst>
            </p:cNvPr>
            <p:cNvSpPr/>
            <p:nvPr/>
          </p:nvSpPr>
          <p:spPr bwMode="auto">
            <a:xfrm>
              <a:off x="1908158" y="2205092"/>
              <a:ext cx="74644" cy="144232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 name="Rectangle 34">
              <a:extLst>
                <a:ext uri="{FF2B5EF4-FFF2-40B4-BE49-F238E27FC236}">
                  <a16:creationId xmlns:a16="http://schemas.microsoft.com/office/drawing/2014/main" id="{BF5589B7-951E-48AF-2B3C-53A22239124F}"/>
                </a:ext>
              </a:extLst>
            </p:cNvPr>
            <p:cNvSpPr/>
            <p:nvPr/>
          </p:nvSpPr>
          <p:spPr bwMode="auto">
            <a:xfrm>
              <a:off x="2001424" y="2433955"/>
              <a:ext cx="74644" cy="122060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 name="Rectangle 35">
              <a:extLst>
                <a:ext uri="{FF2B5EF4-FFF2-40B4-BE49-F238E27FC236}">
                  <a16:creationId xmlns:a16="http://schemas.microsoft.com/office/drawing/2014/main" id="{DA19D819-0DC1-02D9-E775-464A11F5365F}"/>
                </a:ext>
              </a:extLst>
            </p:cNvPr>
            <p:cNvSpPr/>
            <p:nvPr/>
          </p:nvSpPr>
          <p:spPr bwMode="auto">
            <a:xfrm>
              <a:off x="2094690" y="3189748"/>
              <a:ext cx="74644" cy="45766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 name="Rectangle 36">
              <a:extLst>
                <a:ext uri="{FF2B5EF4-FFF2-40B4-BE49-F238E27FC236}">
                  <a16:creationId xmlns:a16="http://schemas.microsoft.com/office/drawing/2014/main" id="{94D57900-61C1-29B7-15A6-FBA245E34913}"/>
                </a:ext>
              </a:extLst>
            </p:cNvPr>
            <p:cNvSpPr/>
            <p:nvPr/>
          </p:nvSpPr>
          <p:spPr bwMode="auto">
            <a:xfrm>
              <a:off x="2187956" y="3463473"/>
              <a:ext cx="74644" cy="19261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 name="Rectangle 37">
              <a:extLst>
                <a:ext uri="{FF2B5EF4-FFF2-40B4-BE49-F238E27FC236}">
                  <a16:creationId xmlns:a16="http://schemas.microsoft.com/office/drawing/2014/main" id="{2CC27E9D-AF23-9022-4235-47B42DD619DC}"/>
                </a:ext>
              </a:extLst>
            </p:cNvPr>
            <p:cNvSpPr/>
            <p:nvPr/>
          </p:nvSpPr>
          <p:spPr bwMode="auto">
            <a:xfrm>
              <a:off x="2281222" y="3584577"/>
              <a:ext cx="74644" cy="67607"/>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 name="Rectangle 38">
              <a:extLst>
                <a:ext uri="{FF2B5EF4-FFF2-40B4-BE49-F238E27FC236}">
                  <a16:creationId xmlns:a16="http://schemas.microsoft.com/office/drawing/2014/main" id="{93F3210A-6F9D-5F16-0D69-1A1F1D335243}"/>
                </a:ext>
              </a:extLst>
            </p:cNvPr>
            <p:cNvSpPr/>
            <p:nvPr/>
          </p:nvSpPr>
          <p:spPr bwMode="auto">
            <a:xfrm>
              <a:off x="2374489" y="3627806"/>
              <a:ext cx="74644" cy="27432"/>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 name="Rectangle 39">
              <a:extLst>
                <a:ext uri="{FF2B5EF4-FFF2-40B4-BE49-F238E27FC236}">
                  <a16:creationId xmlns:a16="http://schemas.microsoft.com/office/drawing/2014/main" id="{E6B70C65-72F7-5B5C-4190-BC8CA92CB0DB}"/>
                </a:ext>
              </a:extLst>
            </p:cNvPr>
            <p:cNvSpPr/>
            <p:nvPr/>
          </p:nvSpPr>
          <p:spPr bwMode="auto">
            <a:xfrm>
              <a:off x="2654351" y="3653357"/>
              <a:ext cx="74644" cy="13123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 name="Rectangle 40">
              <a:extLst>
                <a:ext uri="{FF2B5EF4-FFF2-40B4-BE49-F238E27FC236}">
                  <a16:creationId xmlns:a16="http://schemas.microsoft.com/office/drawing/2014/main" id="{297FB4CD-2DE1-6BA3-C3E5-B22B31CFD42F}"/>
                </a:ext>
              </a:extLst>
            </p:cNvPr>
            <p:cNvSpPr/>
            <p:nvPr/>
          </p:nvSpPr>
          <p:spPr bwMode="auto">
            <a:xfrm>
              <a:off x="2746157" y="3645886"/>
              <a:ext cx="74644" cy="25137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 name="Rectangle 41">
              <a:extLst>
                <a:ext uri="{FF2B5EF4-FFF2-40B4-BE49-F238E27FC236}">
                  <a16:creationId xmlns:a16="http://schemas.microsoft.com/office/drawing/2014/main" id="{47C649B9-448B-0091-8B86-B289D8FF313A}"/>
                </a:ext>
              </a:extLst>
            </p:cNvPr>
            <p:cNvSpPr/>
            <p:nvPr/>
          </p:nvSpPr>
          <p:spPr bwMode="auto">
            <a:xfrm>
              <a:off x="2837963" y="3655507"/>
              <a:ext cx="73617" cy="26220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 name="Rectangle 42">
              <a:extLst>
                <a:ext uri="{FF2B5EF4-FFF2-40B4-BE49-F238E27FC236}">
                  <a16:creationId xmlns:a16="http://schemas.microsoft.com/office/drawing/2014/main" id="{C2627668-CE7F-297D-9FB3-290E173E987E}"/>
                </a:ext>
              </a:extLst>
            </p:cNvPr>
            <p:cNvSpPr/>
            <p:nvPr/>
          </p:nvSpPr>
          <p:spPr bwMode="auto">
            <a:xfrm>
              <a:off x="2929769" y="3653358"/>
              <a:ext cx="74644" cy="33274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 name="Rectangle 43">
              <a:extLst>
                <a:ext uri="{FF2B5EF4-FFF2-40B4-BE49-F238E27FC236}">
                  <a16:creationId xmlns:a16="http://schemas.microsoft.com/office/drawing/2014/main" id="{0A1C1688-6BA3-5525-909F-E47FDE8B6D9F}"/>
                </a:ext>
              </a:extLst>
            </p:cNvPr>
            <p:cNvSpPr/>
            <p:nvPr/>
          </p:nvSpPr>
          <p:spPr bwMode="auto">
            <a:xfrm>
              <a:off x="3021575" y="3645886"/>
              <a:ext cx="74644" cy="35384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 name="Rectangle 44">
              <a:extLst>
                <a:ext uri="{FF2B5EF4-FFF2-40B4-BE49-F238E27FC236}">
                  <a16:creationId xmlns:a16="http://schemas.microsoft.com/office/drawing/2014/main" id="{F86A211A-2CE2-A954-26DB-AE61C750848E}"/>
                </a:ext>
              </a:extLst>
            </p:cNvPr>
            <p:cNvSpPr/>
            <p:nvPr/>
          </p:nvSpPr>
          <p:spPr bwMode="auto">
            <a:xfrm>
              <a:off x="3211947" y="3645886"/>
              <a:ext cx="74644" cy="73673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 name="Rectangle 45">
              <a:extLst>
                <a:ext uri="{FF2B5EF4-FFF2-40B4-BE49-F238E27FC236}">
                  <a16:creationId xmlns:a16="http://schemas.microsoft.com/office/drawing/2014/main" id="{1CA07A66-FD35-E5A2-03EC-0D1054FEB2CB}"/>
                </a:ext>
              </a:extLst>
            </p:cNvPr>
            <p:cNvSpPr/>
            <p:nvPr/>
          </p:nvSpPr>
          <p:spPr bwMode="auto">
            <a:xfrm>
              <a:off x="3113381" y="3645886"/>
              <a:ext cx="74644" cy="736737"/>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47" name="Straight Connector 46">
              <a:extLst>
                <a:ext uri="{FF2B5EF4-FFF2-40B4-BE49-F238E27FC236}">
                  <a16:creationId xmlns:a16="http://schemas.microsoft.com/office/drawing/2014/main" id="{EB430441-18BB-34FA-FCAD-2A52A2C18343}"/>
                </a:ext>
              </a:extLst>
            </p:cNvPr>
            <p:cNvCxnSpPr/>
            <p:nvPr/>
          </p:nvCxnSpPr>
          <p:spPr bwMode="auto">
            <a:xfrm>
              <a:off x="3561526" y="3298338"/>
              <a:ext cx="0" cy="347548"/>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2B53123-6F2A-EBFB-12DB-028E58735417}"/>
                </a:ext>
              </a:extLst>
            </p:cNvPr>
            <p:cNvCxnSpPr>
              <a:cxnSpLocks/>
            </p:cNvCxnSpPr>
            <p:nvPr/>
          </p:nvCxnSpPr>
          <p:spPr bwMode="auto">
            <a:xfrm>
              <a:off x="3583138" y="3386008"/>
              <a:ext cx="0" cy="264980"/>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11F2E90-DDAE-9D98-BCB0-78162849BD07}"/>
                </a:ext>
              </a:extLst>
            </p:cNvPr>
            <p:cNvCxnSpPr>
              <a:cxnSpLocks/>
            </p:cNvCxnSpPr>
            <p:nvPr/>
          </p:nvCxnSpPr>
          <p:spPr bwMode="auto">
            <a:xfrm>
              <a:off x="3612337" y="3551947"/>
              <a:ext cx="0" cy="99041"/>
            </a:xfrm>
            <a:prstGeom prst="line">
              <a:avLst/>
            </a:prstGeom>
            <a:noFill/>
            <a:ln w="28575" cap="flat" cmpd="sng" algn="ctr">
              <a:solidFill>
                <a:schemeClr val="accent5"/>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73E8F8C-CECA-32B0-7334-0D6CF1F8D6EC}"/>
                </a:ext>
              </a:extLst>
            </p:cNvPr>
            <p:cNvCxnSpPr>
              <a:cxnSpLocks/>
            </p:cNvCxnSpPr>
            <p:nvPr/>
          </p:nvCxnSpPr>
          <p:spPr bwMode="auto">
            <a:xfrm>
              <a:off x="3635711" y="3563445"/>
              <a:ext cx="0" cy="91758"/>
            </a:xfrm>
            <a:prstGeom prst="line">
              <a:avLst/>
            </a:prstGeom>
            <a:noFill/>
            <a:ln w="28575" cap="flat" cmpd="sng" algn="ctr">
              <a:solidFill>
                <a:schemeClr val="accent5"/>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E7A78BB-F2C1-7135-B849-5DC398DB1A9A}"/>
                </a:ext>
              </a:extLst>
            </p:cNvPr>
            <p:cNvCxnSpPr>
              <a:cxnSpLocks/>
            </p:cNvCxnSpPr>
            <p:nvPr/>
          </p:nvCxnSpPr>
          <p:spPr bwMode="auto">
            <a:xfrm>
              <a:off x="3661890" y="3576464"/>
              <a:ext cx="0" cy="77329"/>
            </a:xfrm>
            <a:prstGeom prst="line">
              <a:avLst/>
            </a:prstGeom>
            <a:noFill/>
            <a:ln w="28575" cap="flat" cmpd="sng" algn="ctr">
              <a:solidFill>
                <a:schemeClr val="accent5"/>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9BFBE73-C434-EF7C-3063-7C52FD76CC26}"/>
                </a:ext>
              </a:extLst>
            </p:cNvPr>
            <p:cNvCxnSpPr>
              <a:cxnSpLocks/>
            </p:cNvCxnSpPr>
            <p:nvPr/>
          </p:nvCxnSpPr>
          <p:spPr bwMode="auto">
            <a:xfrm>
              <a:off x="3682889" y="3575458"/>
              <a:ext cx="0" cy="77329"/>
            </a:xfrm>
            <a:prstGeom prst="line">
              <a:avLst/>
            </a:prstGeom>
            <a:noFill/>
            <a:ln w="28575" cap="flat" cmpd="sng" algn="ctr">
              <a:solidFill>
                <a:schemeClr val="accent5"/>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1C612F9-BE5C-B610-381D-505F4F29E8AD}"/>
                </a:ext>
              </a:extLst>
            </p:cNvPr>
            <p:cNvCxnSpPr>
              <a:cxnSpLocks/>
            </p:cNvCxnSpPr>
            <p:nvPr/>
          </p:nvCxnSpPr>
          <p:spPr bwMode="auto">
            <a:xfrm>
              <a:off x="3709069" y="3612965"/>
              <a:ext cx="0" cy="38023"/>
            </a:xfrm>
            <a:prstGeom prst="line">
              <a:avLst/>
            </a:prstGeom>
            <a:noFill/>
            <a:ln w="28575" cap="flat" cmpd="sng" algn="ctr">
              <a:solidFill>
                <a:schemeClr val="accent5"/>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5BA53BD-CEC1-497F-627C-39F07DB48768}"/>
                </a:ext>
              </a:extLst>
            </p:cNvPr>
            <p:cNvCxnSpPr>
              <a:cxnSpLocks/>
            </p:cNvCxnSpPr>
            <p:nvPr/>
          </p:nvCxnSpPr>
          <p:spPr bwMode="auto">
            <a:xfrm>
              <a:off x="3735248" y="3627806"/>
              <a:ext cx="0" cy="27397"/>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BA966DC-1116-CD10-8658-26942548C105}"/>
                </a:ext>
              </a:extLst>
            </p:cNvPr>
            <p:cNvCxnSpPr>
              <a:cxnSpLocks/>
            </p:cNvCxnSpPr>
            <p:nvPr/>
          </p:nvCxnSpPr>
          <p:spPr bwMode="auto">
            <a:xfrm>
              <a:off x="3829679" y="3652742"/>
              <a:ext cx="0" cy="20964"/>
            </a:xfrm>
            <a:prstGeom prst="line">
              <a:avLst/>
            </a:prstGeom>
            <a:noFill/>
            <a:ln w="28575" cap="flat" cmpd="sng" algn="ctr">
              <a:solidFill>
                <a:schemeClr val="accent5"/>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1F02D28-53C6-EF7F-9D3B-4DFCC778D367}"/>
                </a:ext>
              </a:extLst>
            </p:cNvPr>
            <p:cNvCxnSpPr>
              <a:cxnSpLocks/>
            </p:cNvCxnSpPr>
            <p:nvPr/>
          </p:nvCxnSpPr>
          <p:spPr bwMode="auto">
            <a:xfrm>
              <a:off x="3852978" y="3659681"/>
              <a:ext cx="0" cy="43610"/>
            </a:xfrm>
            <a:prstGeom prst="line">
              <a:avLst/>
            </a:prstGeom>
            <a:noFill/>
            <a:ln w="28575" cap="flat" cmpd="sng" algn="ctr">
              <a:solidFill>
                <a:schemeClr val="accent5"/>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77B8B38-7C26-9CE4-7C53-DFB99D815CDF}"/>
                </a:ext>
              </a:extLst>
            </p:cNvPr>
            <p:cNvCxnSpPr>
              <a:cxnSpLocks/>
            </p:cNvCxnSpPr>
            <p:nvPr/>
          </p:nvCxnSpPr>
          <p:spPr bwMode="auto">
            <a:xfrm>
              <a:off x="3879941" y="3659681"/>
              <a:ext cx="0" cy="43610"/>
            </a:xfrm>
            <a:prstGeom prst="line">
              <a:avLst/>
            </a:prstGeom>
            <a:noFill/>
            <a:ln w="28575" cap="flat" cmpd="sng" algn="ctr">
              <a:solidFill>
                <a:schemeClr val="accent5"/>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DCBB8B9-7392-B405-D588-F4EEEB180BD1}"/>
                </a:ext>
              </a:extLst>
            </p:cNvPr>
            <p:cNvCxnSpPr>
              <a:cxnSpLocks/>
            </p:cNvCxnSpPr>
            <p:nvPr/>
          </p:nvCxnSpPr>
          <p:spPr bwMode="auto">
            <a:xfrm>
              <a:off x="3903315" y="3656598"/>
              <a:ext cx="0" cy="77952"/>
            </a:xfrm>
            <a:prstGeom prst="line">
              <a:avLst/>
            </a:prstGeom>
            <a:noFill/>
            <a:ln w="28575" cap="flat" cmpd="sng" algn="ctr">
              <a:solidFill>
                <a:schemeClr val="accent5"/>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817D631-FC5A-BAF1-2F15-CA9CF95D58E6}"/>
                </a:ext>
              </a:extLst>
            </p:cNvPr>
            <p:cNvCxnSpPr>
              <a:cxnSpLocks/>
            </p:cNvCxnSpPr>
            <p:nvPr/>
          </p:nvCxnSpPr>
          <p:spPr bwMode="auto">
            <a:xfrm>
              <a:off x="3929494" y="3658149"/>
              <a:ext cx="0" cy="77952"/>
            </a:xfrm>
            <a:prstGeom prst="line">
              <a:avLst/>
            </a:prstGeom>
            <a:noFill/>
            <a:ln w="28575" cap="flat" cmpd="sng" algn="ctr">
              <a:solidFill>
                <a:schemeClr val="accent5"/>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437923E-32B3-4399-F402-0FAFD6156998}"/>
                </a:ext>
              </a:extLst>
            </p:cNvPr>
            <p:cNvCxnSpPr>
              <a:cxnSpLocks/>
            </p:cNvCxnSpPr>
            <p:nvPr/>
          </p:nvCxnSpPr>
          <p:spPr bwMode="auto">
            <a:xfrm>
              <a:off x="3955673" y="3658149"/>
              <a:ext cx="0" cy="101289"/>
            </a:xfrm>
            <a:prstGeom prst="line">
              <a:avLst/>
            </a:prstGeom>
            <a:noFill/>
            <a:ln w="28575" cap="flat" cmpd="sng" algn="ctr">
              <a:solidFill>
                <a:schemeClr val="accent5"/>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116C73C-0461-781A-F834-B95E9B56ECEE}"/>
                </a:ext>
              </a:extLst>
            </p:cNvPr>
            <p:cNvCxnSpPr>
              <a:cxnSpLocks/>
            </p:cNvCxnSpPr>
            <p:nvPr/>
          </p:nvCxnSpPr>
          <p:spPr bwMode="auto">
            <a:xfrm>
              <a:off x="3981852" y="3658149"/>
              <a:ext cx="0" cy="101289"/>
            </a:xfrm>
            <a:prstGeom prst="line">
              <a:avLst/>
            </a:prstGeom>
            <a:noFill/>
            <a:ln w="28575" cap="flat" cmpd="sng" algn="ctr">
              <a:solidFill>
                <a:schemeClr val="accent5"/>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01E4AD7-3F24-3FC9-1A95-42016DDA39BE}"/>
                </a:ext>
              </a:extLst>
            </p:cNvPr>
            <p:cNvCxnSpPr>
              <a:cxnSpLocks/>
            </p:cNvCxnSpPr>
            <p:nvPr/>
          </p:nvCxnSpPr>
          <p:spPr bwMode="auto">
            <a:xfrm>
              <a:off x="3999367" y="3650988"/>
              <a:ext cx="0" cy="114060"/>
            </a:xfrm>
            <a:prstGeom prst="line">
              <a:avLst/>
            </a:prstGeom>
            <a:noFill/>
            <a:ln w="28575" cap="flat" cmpd="sng" algn="ctr">
              <a:solidFill>
                <a:schemeClr val="accent5"/>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15E8AB0-017B-041D-DB6E-72F06B8ADF16}"/>
                </a:ext>
              </a:extLst>
            </p:cNvPr>
            <p:cNvCxnSpPr>
              <a:cxnSpLocks/>
            </p:cNvCxnSpPr>
            <p:nvPr/>
          </p:nvCxnSpPr>
          <p:spPr bwMode="auto">
            <a:xfrm>
              <a:off x="4022491" y="3650988"/>
              <a:ext cx="0" cy="124026"/>
            </a:xfrm>
            <a:prstGeom prst="line">
              <a:avLst/>
            </a:prstGeom>
            <a:noFill/>
            <a:ln w="28575" cap="flat" cmpd="sng" algn="ctr">
              <a:solidFill>
                <a:schemeClr val="accent5"/>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FA57B65-9D43-BC57-28D9-7739DEEE64CA}"/>
                </a:ext>
              </a:extLst>
            </p:cNvPr>
            <p:cNvCxnSpPr>
              <a:cxnSpLocks/>
            </p:cNvCxnSpPr>
            <p:nvPr/>
          </p:nvCxnSpPr>
          <p:spPr bwMode="auto">
            <a:xfrm>
              <a:off x="4049418" y="3658149"/>
              <a:ext cx="0" cy="126443"/>
            </a:xfrm>
            <a:prstGeom prst="line">
              <a:avLst/>
            </a:prstGeom>
            <a:noFill/>
            <a:ln w="28575" cap="flat" cmpd="sng" algn="ctr">
              <a:solidFill>
                <a:schemeClr val="accent5"/>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A48D391-DDA2-3AEB-A950-DDD9E3115F02}"/>
                </a:ext>
              </a:extLst>
            </p:cNvPr>
            <p:cNvCxnSpPr>
              <a:cxnSpLocks/>
            </p:cNvCxnSpPr>
            <p:nvPr/>
          </p:nvCxnSpPr>
          <p:spPr bwMode="auto">
            <a:xfrm>
              <a:off x="4071944" y="3650988"/>
              <a:ext cx="0" cy="146783"/>
            </a:xfrm>
            <a:prstGeom prst="line">
              <a:avLst/>
            </a:prstGeom>
            <a:noFill/>
            <a:ln w="28575" cap="flat" cmpd="sng" algn="ctr">
              <a:solidFill>
                <a:schemeClr val="accent5"/>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12D169D-1779-F462-DD18-B8D335A8AD2B}"/>
                </a:ext>
              </a:extLst>
            </p:cNvPr>
            <p:cNvCxnSpPr>
              <a:cxnSpLocks/>
            </p:cNvCxnSpPr>
            <p:nvPr/>
          </p:nvCxnSpPr>
          <p:spPr bwMode="auto">
            <a:xfrm>
              <a:off x="4098178" y="3650988"/>
              <a:ext cx="0" cy="159758"/>
            </a:xfrm>
            <a:prstGeom prst="line">
              <a:avLst/>
            </a:prstGeom>
            <a:noFill/>
            <a:ln w="28575" cap="flat" cmpd="sng" algn="ctr">
              <a:solidFill>
                <a:schemeClr val="accent5"/>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03D0BF9-D2E8-B84D-3FDB-FB2F057D6E84}"/>
                </a:ext>
              </a:extLst>
            </p:cNvPr>
            <p:cNvCxnSpPr>
              <a:cxnSpLocks/>
            </p:cNvCxnSpPr>
            <p:nvPr/>
          </p:nvCxnSpPr>
          <p:spPr bwMode="auto">
            <a:xfrm>
              <a:off x="4124719" y="3650988"/>
              <a:ext cx="0" cy="169724"/>
            </a:xfrm>
            <a:prstGeom prst="line">
              <a:avLst/>
            </a:prstGeom>
            <a:noFill/>
            <a:ln w="28575" cap="flat" cmpd="sng" algn="ctr">
              <a:solidFill>
                <a:schemeClr val="accent5"/>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64F6FF7-7E8D-722E-380B-E69B816B8F16}"/>
                </a:ext>
              </a:extLst>
            </p:cNvPr>
            <p:cNvCxnSpPr>
              <a:cxnSpLocks/>
            </p:cNvCxnSpPr>
            <p:nvPr/>
          </p:nvCxnSpPr>
          <p:spPr bwMode="auto">
            <a:xfrm>
              <a:off x="4151260" y="3658149"/>
              <a:ext cx="0" cy="169724"/>
            </a:xfrm>
            <a:prstGeom prst="line">
              <a:avLst/>
            </a:prstGeom>
            <a:noFill/>
            <a:ln w="28575" cap="flat" cmpd="sng" algn="ctr">
              <a:solidFill>
                <a:schemeClr val="accent5"/>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29F9D85-FA56-31A4-73D4-96DA26E639E4}"/>
                </a:ext>
              </a:extLst>
            </p:cNvPr>
            <p:cNvCxnSpPr>
              <a:cxnSpLocks/>
            </p:cNvCxnSpPr>
            <p:nvPr/>
          </p:nvCxnSpPr>
          <p:spPr bwMode="auto">
            <a:xfrm>
              <a:off x="4167965" y="3659749"/>
              <a:ext cx="0" cy="169724"/>
            </a:xfrm>
            <a:prstGeom prst="line">
              <a:avLst/>
            </a:prstGeom>
            <a:noFill/>
            <a:ln w="28575" cap="flat" cmpd="sng" algn="ctr">
              <a:solidFill>
                <a:schemeClr val="accent5"/>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0DC3D66-9BE2-0CC0-C6E4-836F17E2A192}"/>
                </a:ext>
              </a:extLst>
            </p:cNvPr>
            <p:cNvCxnSpPr>
              <a:cxnSpLocks/>
            </p:cNvCxnSpPr>
            <p:nvPr/>
          </p:nvCxnSpPr>
          <p:spPr bwMode="auto">
            <a:xfrm>
              <a:off x="4189734" y="3650988"/>
              <a:ext cx="0" cy="181760"/>
            </a:xfrm>
            <a:prstGeom prst="line">
              <a:avLst/>
            </a:prstGeom>
            <a:noFill/>
            <a:ln w="28575" cap="flat" cmpd="sng" algn="ctr">
              <a:solidFill>
                <a:schemeClr val="accent5"/>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67432C2-4499-01C7-5AE0-C9ECC3BEBC17}"/>
                </a:ext>
              </a:extLst>
            </p:cNvPr>
            <p:cNvCxnSpPr>
              <a:cxnSpLocks/>
            </p:cNvCxnSpPr>
            <p:nvPr/>
          </p:nvCxnSpPr>
          <p:spPr bwMode="auto">
            <a:xfrm>
              <a:off x="4217260" y="3650988"/>
              <a:ext cx="0" cy="205853"/>
            </a:xfrm>
            <a:prstGeom prst="line">
              <a:avLst/>
            </a:prstGeom>
            <a:noFill/>
            <a:ln w="28575" cap="flat" cmpd="sng" algn="ctr">
              <a:solidFill>
                <a:schemeClr val="accent5"/>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518D37F-96E1-F8FC-1D0D-E94597E51B53}"/>
                </a:ext>
              </a:extLst>
            </p:cNvPr>
            <p:cNvCxnSpPr>
              <a:cxnSpLocks/>
            </p:cNvCxnSpPr>
            <p:nvPr/>
          </p:nvCxnSpPr>
          <p:spPr bwMode="auto">
            <a:xfrm>
              <a:off x="4242818" y="3650988"/>
              <a:ext cx="0" cy="215868"/>
            </a:xfrm>
            <a:prstGeom prst="line">
              <a:avLst/>
            </a:prstGeom>
            <a:noFill/>
            <a:ln w="28575" cap="flat" cmpd="sng" algn="ctr">
              <a:solidFill>
                <a:schemeClr val="accent5"/>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04F4BBB-5655-E405-1107-C52686E07006}"/>
                </a:ext>
              </a:extLst>
            </p:cNvPr>
            <p:cNvCxnSpPr>
              <a:cxnSpLocks/>
            </p:cNvCxnSpPr>
            <p:nvPr/>
          </p:nvCxnSpPr>
          <p:spPr bwMode="auto">
            <a:xfrm>
              <a:off x="4265258" y="3650988"/>
              <a:ext cx="0" cy="221994"/>
            </a:xfrm>
            <a:prstGeom prst="line">
              <a:avLst/>
            </a:prstGeom>
            <a:noFill/>
            <a:ln w="28575" cap="flat" cmpd="sng" algn="ctr">
              <a:solidFill>
                <a:schemeClr val="accent5"/>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84330C3-E5BD-3F78-1531-C2641697429F}"/>
                </a:ext>
              </a:extLst>
            </p:cNvPr>
            <p:cNvCxnSpPr>
              <a:cxnSpLocks/>
            </p:cNvCxnSpPr>
            <p:nvPr/>
          </p:nvCxnSpPr>
          <p:spPr bwMode="auto">
            <a:xfrm>
              <a:off x="4291437" y="3652823"/>
              <a:ext cx="0" cy="221994"/>
            </a:xfrm>
            <a:prstGeom prst="line">
              <a:avLst/>
            </a:prstGeom>
            <a:noFill/>
            <a:ln w="28575" cap="flat" cmpd="sng" algn="ctr">
              <a:solidFill>
                <a:schemeClr val="accent5"/>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0E21070-A748-1497-E3D9-FBC8DD73EC72}"/>
                </a:ext>
              </a:extLst>
            </p:cNvPr>
            <p:cNvCxnSpPr>
              <a:cxnSpLocks/>
            </p:cNvCxnSpPr>
            <p:nvPr/>
          </p:nvCxnSpPr>
          <p:spPr bwMode="auto">
            <a:xfrm>
              <a:off x="4318664" y="3658149"/>
              <a:ext cx="0" cy="230308"/>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854F092-E37E-8029-EDAA-EE5561F17FB4}"/>
                </a:ext>
              </a:extLst>
            </p:cNvPr>
            <p:cNvCxnSpPr>
              <a:cxnSpLocks/>
            </p:cNvCxnSpPr>
            <p:nvPr/>
          </p:nvCxnSpPr>
          <p:spPr bwMode="auto">
            <a:xfrm>
              <a:off x="4337284" y="3655119"/>
              <a:ext cx="0" cy="241018"/>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3A2F9F1-29AA-133F-957E-172A9B6D4872}"/>
                </a:ext>
              </a:extLst>
            </p:cNvPr>
            <p:cNvCxnSpPr>
              <a:cxnSpLocks/>
            </p:cNvCxnSpPr>
            <p:nvPr/>
          </p:nvCxnSpPr>
          <p:spPr bwMode="auto">
            <a:xfrm>
              <a:off x="4365555" y="3656904"/>
              <a:ext cx="0" cy="23942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5729F3B-C736-9C2C-64B4-22835637CAD0}"/>
                </a:ext>
              </a:extLst>
            </p:cNvPr>
            <p:cNvCxnSpPr>
              <a:cxnSpLocks/>
            </p:cNvCxnSpPr>
            <p:nvPr/>
          </p:nvCxnSpPr>
          <p:spPr bwMode="auto">
            <a:xfrm>
              <a:off x="4391795" y="3650988"/>
              <a:ext cx="0" cy="254615"/>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ADFD8CD-0DC8-4E82-E842-4B1D77F9C847}"/>
                </a:ext>
              </a:extLst>
            </p:cNvPr>
            <p:cNvCxnSpPr>
              <a:cxnSpLocks/>
            </p:cNvCxnSpPr>
            <p:nvPr/>
          </p:nvCxnSpPr>
          <p:spPr bwMode="auto">
            <a:xfrm>
              <a:off x="4417974" y="3658149"/>
              <a:ext cx="0" cy="275754"/>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3CE36C6-599D-914F-8BB2-4AC09CB2BC9E}"/>
                </a:ext>
              </a:extLst>
            </p:cNvPr>
            <p:cNvCxnSpPr>
              <a:cxnSpLocks/>
            </p:cNvCxnSpPr>
            <p:nvPr/>
          </p:nvCxnSpPr>
          <p:spPr bwMode="auto">
            <a:xfrm>
              <a:off x="4440882" y="3650988"/>
              <a:ext cx="0" cy="306621"/>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31B8C2D-1153-1A9E-950F-3FCAC904DF7B}"/>
                </a:ext>
              </a:extLst>
            </p:cNvPr>
            <p:cNvCxnSpPr>
              <a:cxnSpLocks/>
            </p:cNvCxnSpPr>
            <p:nvPr/>
          </p:nvCxnSpPr>
          <p:spPr bwMode="auto">
            <a:xfrm>
              <a:off x="4469931" y="3652393"/>
              <a:ext cx="0" cy="306621"/>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05CEBC3-75A4-F34E-F258-2FC5CA0B6F69}"/>
                </a:ext>
              </a:extLst>
            </p:cNvPr>
            <p:cNvCxnSpPr>
              <a:cxnSpLocks/>
            </p:cNvCxnSpPr>
            <p:nvPr/>
          </p:nvCxnSpPr>
          <p:spPr bwMode="auto">
            <a:xfrm>
              <a:off x="4487837" y="3650988"/>
              <a:ext cx="0" cy="371529"/>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ABC5E1C-9E94-328C-D43E-334485DAF9C6}"/>
                </a:ext>
              </a:extLst>
            </p:cNvPr>
            <p:cNvCxnSpPr>
              <a:cxnSpLocks/>
            </p:cNvCxnSpPr>
            <p:nvPr/>
          </p:nvCxnSpPr>
          <p:spPr bwMode="auto">
            <a:xfrm>
              <a:off x="4512945" y="3650988"/>
              <a:ext cx="0" cy="383565"/>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BAD61FE-3ECC-F23F-D41F-8E175BD05B4B}"/>
                </a:ext>
              </a:extLst>
            </p:cNvPr>
            <p:cNvCxnSpPr>
              <a:cxnSpLocks/>
            </p:cNvCxnSpPr>
            <p:nvPr/>
          </p:nvCxnSpPr>
          <p:spPr bwMode="auto">
            <a:xfrm>
              <a:off x="4536319" y="3650988"/>
              <a:ext cx="0" cy="422541"/>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3E7111F-CB57-3D73-EDEE-92B44AA478BB}"/>
                </a:ext>
              </a:extLst>
            </p:cNvPr>
            <p:cNvCxnSpPr>
              <a:cxnSpLocks/>
            </p:cNvCxnSpPr>
            <p:nvPr/>
          </p:nvCxnSpPr>
          <p:spPr bwMode="auto">
            <a:xfrm>
              <a:off x="4559693" y="3650988"/>
              <a:ext cx="0" cy="438713"/>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25E0392-9B9D-B28B-9938-E38905CAE967}"/>
                </a:ext>
              </a:extLst>
            </p:cNvPr>
            <p:cNvCxnSpPr>
              <a:cxnSpLocks/>
            </p:cNvCxnSpPr>
            <p:nvPr/>
          </p:nvCxnSpPr>
          <p:spPr bwMode="auto">
            <a:xfrm>
              <a:off x="4585872" y="3650988"/>
              <a:ext cx="0" cy="438713"/>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160FCA6-48F1-8890-5E00-3FFD4F813FD8}"/>
                </a:ext>
              </a:extLst>
            </p:cNvPr>
            <p:cNvCxnSpPr>
              <a:cxnSpLocks/>
            </p:cNvCxnSpPr>
            <p:nvPr/>
          </p:nvCxnSpPr>
          <p:spPr bwMode="auto">
            <a:xfrm>
              <a:off x="4614856" y="3650988"/>
              <a:ext cx="0" cy="451484"/>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4AD6B08-6119-270E-BF00-E0B87D5AB8BB}"/>
                </a:ext>
              </a:extLst>
            </p:cNvPr>
            <p:cNvCxnSpPr>
              <a:cxnSpLocks/>
            </p:cNvCxnSpPr>
            <p:nvPr/>
          </p:nvCxnSpPr>
          <p:spPr bwMode="auto">
            <a:xfrm>
              <a:off x="4641035" y="3650988"/>
              <a:ext cx="0" cy="46145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F3D9504-FF8D-7945-22C3-93CF4D003CA4}"/>
                </a:ext>
              </a:extLst>
            </p:cNvPr>
            <p:cNvCxnSpPr>
              <a:cxnSpLocks/>
            </p:cNvCxnSpPr>
            <p:nvPr/>
          </p:nvCxnSpPr>
          <p:spPr bwMode="auto">
            <a:xfrm>
              <a:off x="4659461" y="3650988"/>
              <a:ext cx="0" cy="461450"/>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25E5EAD-DAF7-B429-5BD4-38DC3D352FF5}"/>
                </a:ext>
              </a:extLst>
            </p:cNvPr>
            <p:cNvCxnSpPr>
              <a:cxnSpLocks/>
            </p:cNvCxnSpPr>
            <p:nvPr/>
          </p:nvCxnSpPr>
          <p:spPr bwMode="auto">
            <a:xfrm>
              <a:off x="4688582" y="3658149"/>
              <a:ext cx="0" cy="484675"/>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B13A2D0-CE01-27D9-FC68-933ECBFB8EDA}"/>
                </a:ext>
              </a:extLst>
            </p:cNvPr>
            <p:cNvCxnSpPr>
              <a:cxnSpLocks/>
            </p:cNvCxnSpPr>
            <p:nvPr/>
          </p:nvCxnSpPr>
          <p:spPr bwMode="auto">
            <a:xfrm>
              <a:off x="4711956" y="3650988"/>
              <a:ext cx="0" cy="532066"/>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602919F-37A4-4FD4-5A42-C1959B7F6166}"/>
                </a:ext>
              </a:extLst>
            </p:cNvPr>
            <p:cNvCxnSpPr>
              <a:cxnSpLocks/>
            </p:cNvCxnSpPr>
            <p:nvPr/>
          </p:nvCxnSpPr>
          <p:spPr bwMode="auto">
            <a:xfrm>
              <a:off x="4741271" y="3650988"/>
              <a:ext cx="0" cy="532066"/>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392BF66-5CFE-232F-4193-3A4282E4CE88}"/>
                </a:ext>
              </a:extLst>
            </p:cNvPr>
            <p:cNvCxnSpPr>
              <a:cxnSpLocks/>
            </p:cNvCxnSpPr>
            <p:nvPr/>
          </p:nvCxnSpPr>
          <p:spPr bwMode="auto">
            <a:xfrm>
              <a:off x="4763379" y="3650988"/>
              <a:ext cx="0" cy="549712"/>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F9E3881-84F8-2714-366A-B812983CF5BF}"/>
                </a:ext>
              </a:extLst>
            </p:cNvPr>
            <p:cNvCxnSpPr>
              <a:cxnSpLocks/>
            </p:cNvCxnSpPr>
            <p:nvPr/>
          </p:nvCxnSpPr>
          <p:spPr bwMode="auto">
            <a:xfrm>
              <a:off x="4789559" y="3659047"/>
              <a:ext cx="0" cy="549712"/>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B1F686D-CAF0-A6A6-9BB8-084CDC655AD8}"/>
                </a:ext>
              </a:extLst>
            </p:cNvPr>
            <p:cNvCxnSpPr>
              <a:cxnSpLocks/>
            </p:cNvCxnSpPr>
            <p:nvPr/>
          </p:nvCxnSpPr>
          <p:spPr bwMode="auto">
            <a:xfrm>
              <a:off x="4811341" y="3647982"/>
              <a:ext cx="0" cy="591695"/>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B27E99D-48ED-C413-C92A-3CE98F63BB18}"/>
                </a:ext>
              </a:extLst>
            </p:cNvPr>
            <p:cNvCxnSpPr>
              <a:cxnSpLocks/>
            </p:cNvCxnSpPr>
            <p:nvPr/>
          </p:nvCxnSpPr>
          <p:spPr bwMode="auto">
            <a:xfrm>
              <a:off x="4833124" y="3650988"/>
              <a:ext cx="0" cy="608503"/>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E09075B-49C5-1494-899B-75DD1CA611A8}"/>
                </a:ext>
              </a:extLst>
            </p:cNvPr>
            <p:cNvCxnSpPr>
              <a:cxnSpLocks/>
            </p:cNvCxnSpPr>
            <p:nvPr/>
          </p:nvCxnSpPr>
          <p:spPr bwMode="auto">
            <a:xfrm>
              <a:off x="4859303" y="3650988"/>
              <a:ext cx="0" cy="634026"/>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E826DE4-72D4-2BE9-F9AC-427041EE7F2E}"/>
                </a:ext>
              </a:extLst>
            </p:cNvPr>
            <p:cNvCxnSpPr>
              <a:cxnSpLocks/>
            </p:cNvCxnSpPr>
            <p:nvPr/>
          </p:nvCxnSpPr>
          <p:spPr bwMode="auto">
            <a:xfrm>
              <a:off x="4882677" y="3650988"/>
              <a:ext cx="0" cy="731635"/>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F067198-C805-8C46-58BB-0203D226CCAC}"/>
                </a:ext>
              </a:extLst>
            </p:cNvPr>
            <p:cNvCxnSpPr>
              <a:cxnSpLocks/>
            </p:cNvCxnSpPr>
            <p:nvPr/>
          </p:nvCxnSpPr>
          <p:spPr bwMode="auto">
            <a:xfrm>
              <a:off x="4906050" y="3652530"/>
              <a:ext cx="0" cy="731635"/>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774985B-188F-0B72-E512-4AED13EBFE08}"/>
                </a:ext>
              </a:extLst>
            </p:cNvPr>
            <p:cNvCxnSpPr>
              <a:cxnSpLocks/>
            </p:cNvCxnSpPr>
            <p:nvPr/>
          </p:nvCxnSpPr>
          <p:spPr bwMode="auto">
            <a:xfrm>
              <a:off x="4932229" y="3653894"/>
              <a:ext cx="0" cy="731635"/>
            </a:xfrm>
            <a:prstGeom prst="line">
              <a:avLst/>
            </a:prstGeom>
            <a:noFill/>
            <a:ln w="28575" cap="flat" cmpd="sng" algn="ctr">
              <a:solidFill>
                <a:schemeClr val="accent4"/>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BFCB51D-069C-0755-116A-26A80674C5A4}"/>
                </a:ext>
              </a:extLst>
            </p:cNvPr>
            <p:cNvCxnSpPr/>
            <p:nvPr/>
          </p:nvCxnSpPr>
          <p:spPr bwMode="auto">
            <a:xfrm>
              <a:off x="1825716" y="3650988"/>
              <a:ext cx="32004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51825DE9-7281-4376-67BE-A66528FD269C}"/>
              </a:ext>
            </a:extLst>
          </p:cNvPr>
          <p:cNvGrpSpPr/>
          <p:nvPr/>
        </p:nvGrpSpPr>
        <p:grpSpPr>
          <a:xfrm>
            <a:off x="7630381" y="1882587"/>
            <a:ext cx="3875820" cy="3759364"/>
            <a:chOff x="6783111" y="2226632"/>
            <a:chExt cx="3930051" cy="2094091"/>
          </a:xfrm>
        </p:grpSpPr>
        <p:sp>
          <p:nvSpPr>
            <p:cNvPr id="124" name="TextBox 123">
              <a:extLst>
                <a:ext uri="{FF2B5EF4-FFF2-40B4-BE49-F238E27FC236}">
                  <a16:creationId xmlns:a16="http://schemas.microsoft.com/office/drawing/2014/main" id="{7F775AC5-159F-5448-F905-3E86662CF4EF}"/>
                </a:ext>
              </a:extLst>
            </p:cNvPr>
            <p:cNvSpPr txBox="1"/>
            <p:nvPr/>
          </p:nvSpPr>
          <p:spPr>
            <a:xfrm rot="16200000">
              <a:off x="5927914" y="3081829"/>
              <a:ext cx="2053685" cy="34329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Best Change From BL in Target Lesion (%)</a:t>
              </a:r>
            </a:p>
          </p:txBody>
        </p:sp>
        <p:cxnSp>
          <p:nvCxnSpPr>
            <p:cNvPr id="125" name="Straight Connector 124">
              <a:extLst>
                <a:ext uri="{FF2B5EF4-FFF2-40B4-BE49-F238E27FC236}">
                  <a16:creationId xmlns:a16="http://schemas.microsoft.com/office/drawing/2014/main" id="{6C042604-BED8-0582-35DC-CC797C8229CE}"/>
                </a:ext>
              </a:extLst>
            </p:cNvPr>
            <p:cNvCxnSpPr/>
            <p:nvPr/>
          </p:nvCxnSpPr>
          <p:spPr bwMode="auto">
            <a:xfrm>
              <a:off x="7524773" y="3529433"/>
              <a:ext cx="3188389" cy="0"/>
            </a:xfrm>
            <a:prstGeom prst="line">
              <a:avLst/>
            </a:prstGeom>
            <a:noFill/>
            <a:ln w="28575" cap="flat" cmpd="sng" algn="ctr">
              <a:solidFill>
                <a:schemeClr val="tx2"/>
              </a:solidFill>
              <a:prstDash val="sysDash"/>
              <a:round/>
              <a:headEnd type="none" w="med" len="med"/>
              <a:tailEnd type="none" w="med" len="med"/>
            </a:ln>
            <a:effectLst/>
          </p:spPr>
        </p:cxnSp>
        <p:cxnSp>
          <p:nvCxnSpPr>
            <p:cNvPr id="126" name="Straight Connector 125">
              <a:extLst>
                <a:ext uri="{FF2B5EF4-FFF2-40B4-BE49-F238E27FC236}">
                  <a16:creationId xmlns:a16="http://schemas.microsoft.com/office/drawing/2014/main" id="{383F3686-6FC4-3978-5715-5C2792828F99}"/>
                </a:ext>
              </a:extLst>
            </p:cNvPr>
            <p:cNvCxnSpPr/>
            <p:nvPr/>
          </p:nvCxnSpPr>
          <p:spPr bwMode="auto">
            <a:xfrm>
              <a:off x="7524773" y="3052730"/>
              <a:ext cx="3188389" cy="0"/>
            </a:xfrm>
            <a:prstGeom prst="line">
              <a:avLst/>
            </a:prstGeom>
            <a:noFill/>
            <a:ln w="28575" cap="flat" cmpd="sng" algn="ctr">
              <a:solidFill>
                <a:schemeClr val="tx2"/>
              </a:solidFill>
              <a:prstDash val="sysDash"/>
              <a:round/>
              <a:headEnd type="none" w="med" len="med"/>
              <a:tailEnd type="none" w="med" len="med"/>
            </a:ln>
            <a:effectLst/>
          </p:spPr>
        </p:cxnSp>
        <p:cxnSp>
          <p:nvCxnSpPr>
            <p:cNvPr id="127" name="Straight Connector 126">
              <a:extLst>
                <a:ext uri="{FF2B5EF4-FFF2-40B4-BE49-F238E27FC236}">
                  <a16:creationId xmlns:a16="http://schemas.microsoft.com/office/drawing/2014/main" id="{FD5B7DEB-FAA9-A005-A7D8-9D30D85847CB}"/>
                </a:ext>
              </a:extLst>
            </p:cNvPr>
            <p:cNvCxnSpPr>
              <a:cxnSpLocks/>
            </p:cNvCxnSpPr>
            <p:nvPr/>
          </p:nvCxnSpPr>
          <p:spPr bwMode="auto">
            <a:xfrm>
              <a:off x="7512740" y="2458090"/>
              <a:ext cx="1714" cy="1742096"/>
            </a:xfrm>
            <a:prstGeom prst="line">
              <a:avLst/>
            </a:prstGeom>
            <a:noFill/>
            <a:ln w="28575" cap="flat" cmpd="sng" algn="ctr">
              <a:solidFill>
                <a:schemeClr val="bg1"/>
              </a:solidFill>
              <a:prstDash val="solid"/>
              <a:round/>
              <a:headEnd type="none" w="med" len="med"/>
              <a:tailEnd type="none" w="med" len="med"/>
            </a:ln>
            <a:effectLst/>
          </p:spPr>
        </p:cxnSp>
        <p:grpSp>
          <p:nvGrpSpPr>
            <p:cNvPr id="128" name="Group 127">
              <a:extLst>
                <a:ext uri="{FF2B5EF4-FFF2-40B4-BE49-F238E27FC236}">
                  <a16:creationId xmlns:a16="http://schemas.microsoft.com/office/drawing/2014/main" id="{99EB6CFF-FB1A-AC10-9E11-867BCE8AAAC6}"/>
                </a:ext>
              </a:extLst>
            </p:cNvPr>
            <p:cNvGrpSpPr/>
            <p:nvPr/>
          </p:nvGrpSpPr>
          <p:grpSpPr>
            <a:xfrm>
              <a:off x="7450128" y="2481993"/>
              <a:ext cx="72931" cy="1712218"/>
              <a:chOff x="8210531" y="2503188"/>
              <a:chExt cx="74645" cy="1291506"/>
            </a:xfrm>
          </p:grpSpPr>
          <p:cxnSp>
            <p:nvCxnSpPr>
              <p:cNvPr id="179" name="Straight Connector 178">
                <a:extLst>
                  <a:ext uri="{FF2B5EF4-FFF2-40B4-BE49-F238E27FC236}">
                    <a16:creationId xmlns:a16="http://schemas.microsoft.com/office/drawing/2014/main" id="{661A58E1-E6D2-3EA5-2F7D-0440AD3FBAA7}"/>
                  </a:ext>
                </a:extLst>
              </p:cNvPr>
              <p:cNvCxnSpPr>
                <a:cxnSpLocks/>
              </p:cNvCxnSpPr>
              <p:nvPr/>
            </p:nvCxnSpPr>
            <p:spPr bwMode="auto">
              <a:xfrm>
                <a:off x="8210531" y="2503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1E71AB1-78AB-4CC1-B214-E6FB8D5E57D2}"/>
                  </a:ext>
                </a:extLst>
              </p:cNvPr>
              <p:cNvCxnSpPr>
                <a:cxnSpLocks/>
              </p:cNvCxnSpPr>
              <p:nvPr/>
            </p:nvCxnSpPr>
            <p:spPr bwMode="auto">
              <a:xfrm>
                <a:off x="8210531" y="2646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2CA89C6-1793-D99E-D4A3-F56464B31FA4}"/>
                  </a:ext>
                </a:extLst>
              </p:cNvPr>
              <p:cNvCxnSpPr>
                <a:cxnSpLocks/>
              </p:cNvCxnSpPr>
              <p:nvPr/>
            </p:nvCxnSpPr>
            <p:spPr bwMode="auto">
              <a:xfrm>
                <a:off x="8210531" y="2790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DD0C7E2-E046-A1D4-9C99-87F954C0302D}"/>
                  </a:ext>
                </a:extLst>
              </p:cNvPr>
              <p:cNvCxnSpPr>
                <a:cxnSpLocks/>
              </p:cNvCxnSpPr>
              <p:nvPr/>
            </p:nvCxnSpPr>
            <p:spPr bwMode="auto">
              <a:xfrm>
                <a:off x="8210531" y="2933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421B95F-99F3-FB2A-07D2-035040CC55B2}"/>
                  </a:ext>
                </a:extLst>
              </p:cNvPr>
              <p:cNvCxnSpPr>
                <a:cxnSpLocks/>
              </p:cNvCxnSpPr>
              <p:nvPr/>
            </p:nvCxnSpPr>
            <p:spPr bwMode="auto">
              <a:xfrm>
                <a:off x="8210531" y="3077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3390E94-C6A0-5636-B06C-D913C378E681}"/>
                  </a:ext>
                </a:extLst>
              </p:cNvPr>
              <p:cNvCxnSpPr>
                <a:cxnSpLocks/>
              </p:cNvCxnSpPr>
              <p:nvPr/>
            </p:nvCxnSpPr>
            <p:spPr bwMode="auto">
              <a:xfrm>
                <a:off x="8210531" y="3220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DFE52D6-07B3-AA89-00A2-6ED6739EB361}"/>
                  </a:ext>
                </a:extLst>
              </p:cNvPr>
              <p:cNvCxnSpPr>
                <a:cxnSpLocks/>
              </p:cNvCxnSpPr>
              <p:nvPr/>
            </p:nvCxnSpPr>
            <p:spPr bwMode="auto">
              <a:xfrm>
                <a:off x="8210531" y="3364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445DEE3-F7DD-C157-70A9-82875F9659A0}"/>
                  </a:ext>
                </a:extLst>
              </p:cNvPr>
              <p:cNvCxnSpPr>
                <a:cxnSpLocks/>
              </p:cNvCxnSpPr>
              <p:nvPr/>
            </p:nvCxnSpPr>
            <p:spPr bwMode="auto">
              <a:xfrm>
                <a:off x="8210531" y="35076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D0BAC51-1C2D-9EDE-3B3C-CBFC539D2D62}"/>
                  </a:ext>
                </a:extLst>
              </p:cNvPr>
              <p:cNvCxnSpPr>
                <a:cxnSpLocks/>
              </p:cNvCxnSpPr>
              <p:nvPr/>
            </p:nvCxnSpPr>
            <p:spPr bwMode="auto">
              <a:xfrm>
                <a:off x="8210531" y="36511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EAABD7E-7505-AA44-AA25-D7B7EE061472}"/>
                  </a:ext>
                </a:extLst>
              </p:cNvPr>
              <p:cNvCxnSpPr>
                <a:cxnSpLocks/>
              </p:cNvCxnSpPr>
              <p:nvPr/>
            </p:nvCxnSpPr>
            <p:spPr bwMode="auto">
              <a:xfrm>
                <a:off x="8210531" y="3794694"/>
                <a:ext cx="746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85427058-6A5E-9303-053E-B08AE8790727}"/>
                </a:ext>
              </a:extLst>
            </p:cNvPr>
            <p:cNvGrpSpPr/>
            <p:nvPr/>
          </p:nvGrpSpPr>
          <p:grpSpPr>
            <a:xfrm>
              <a:off x="7169710" y="2392844"/>
              <a:ext cx="344744" cy="1927879"/>
              <a:chOff x="7929943" y="4321890"/>
              <a:chExt cx="344744" cy="1927879"/>
            </a:xfrm>
          </p:grpSpPr>
          <p:grpSp>
            <p:nvGrpSpPr>
              <p:cNvPr id="168" name="Group 167">
                <a:extLst>
                  <a:ext uri="{FF2B5EF4-FFF2-40B4-BE49-F238E27FC236}">
                    <a16:creationId xmlns:a16="http://schemas.microsoft.com/office/drawing/2014/main" id="{C69276F6-EF92-AF2D-367E-774C2430FB33}"/>
                  </a:ext>
                </a:extLst>
              </p:cNvPr>
              <p:cNvGrpSpPr/>
              <p:nvPr/>
            </p:nvGrpSpPr>
            <p:grpSpPr>
              <a:xfrm>
                <a:off x="7991312" y="4321890"/>
                <a:ext cx="283375" cy="1737646"/>
                <a:chOff x="7991312" y="4728929"/>
                <a:chExt cx="283375" cy="1317149"/>
              </a:xfrm>
            </p:grpSpPr>
            <p:sp>
              <p:nvSpPr>
                <p:cNvPr id="170" name="TextBox 169">
                  <a:extLst>
                    <a:ext uri="{FF2B5EF4-FFF2-40B4-BE49-F238E27FC236}">
                      <a16:creationId xmlns:a16="http://schemas.microsoft.com/office/drawing/2014/main" id="{D8E8834A-13FD-6048-4BCC-BEE6CCECD88F}"/>
                    </a:ext>
                  </a:extLst>
                </p:cNvPr>
                <p:cNvSpPr txBox="1"/>
                <p:nvPr/>
              </p:nvSpPr>
              <p:spPr bwMode="auto">
                <a:xfrm>
                  <a:off x="8027918" y="4728929"/>
                  <a:ext cx="246769"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171" name="TextBox 170">
                  <a:extLst>
                    <a:ext uri="{FF2B5EF4-FFF2-40B4-BE49-F238E27FC236}">
                      <a16:creationId xmlns:a16="http://schemas.microsoft.com/office/drawing/2014/main" id="{F3CC3B79-A31D-3AF4-4CBC-D6BC2FDEF1FF}"/>
                    </a:ext>
                  </a:extLst>
                </p:cNvPr>
                <p:cNvSpPr txBox="1"/>
                <p:nvPr/>
              </p:nvSpPr>
              <p:spPr bwMode="auto">
                <a:xfrm>
                  <a:off x="8027918" y="4871705"/>
                  <a:ext cx="246769"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172" name="TextBox 171">
                  <a:extLst>
                    <a:ext uri="{FF2B5EF4-FFF2-40B4-BE49-F238E27FC236}">
                      <a16:creationId xmlns:a16="http://schemas.microsoft.com/office/drawing/2014/main" id="{C72B9615-A7CB-F9F4-2B47-0374FD286529}"/>
                    </a:ext>
                  </a:extLst>
                </p:cNvPr>
                <p:cNvSpPr txBox="1"/>
                <p:nvPr/>
              </p:nvSpPr>
              <p:spPr bwMode="auto">
                <a:xfrm>
                  <a:off x="8027918" y="5018824"/>
                  <a:ext cx="246769"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173" name="TextBox 172">
                  <a:extLst>
                    <a:ext uri="{FF2B5EF4-FFF2-40B4-BE49-F238E27FC236}">
                      <a16:creationId xmlns:a16="http://schemas.microsoft.com/office/drawing/2014/main" id="{C5200151-73D0-AB9B-3129-203CB45E7933}"/>
                    </a:ext>
                  </a:extLst>
                </p:cNvPr>
                <p:cNvSpPr txBox="1"/>
                <p:nvPr/>
              </p:nvSpPr>
              <p:spPr bwMode="auto">
                <a:xfrm>
                  <a:off x="8027918" y="5160567"/>
                  <a:ext cx="246769"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174" name="TextBox 173">
                  <a:extLst>
                    <a:ext uri="{FF2B5EF4-FFF2-40B4-BE49-F238E27FC236}">
                      <a16:creationId xmlns:a16="http://schemas.microsoft.com/office/drawing/2014/main" id="{125A6B48-3132-40FF-FCDA-C40E214F3E88}"/>
                    </a:ext>
                  </a:extLst>
                </p:cNvPr>
                <p:cNvSpPr txBox="1"/>
                <p:nvPr/>
              </p:nvSpPr>
              <p:spPr bwMode="auto">
                <a:xfrm>
                  <a:off x="8089286" y="5303465"/>
                  <a:ext cx="185401"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175" name="TextBox 174">
                  <a:extLst>
                    <a:ext uri="{FF2B5EF4-FFF2-40B4-BE49-F238E27FC236}">
                      <a16:creationId xmlns:a16="http://schemas.microsoft.com/office/drawing/2014/main" id="{B9D81413-797D-75FC-A67F-4CB0DDEC9C08}"/>
                    </a:ext>
                  </a:extLst>
                </p:cNvPr>
                <p:cNvSpPr txBox="1"/>
                <p:nvPr/>
              </p:nvSpPr>
              <p:spPr bwMode="auto">
                <a:xfrm>
                  <a:off x="7991312" y="5450186"/>
                  <a:ext cx="283375"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176" name="TextBox 175">
                  <a:extLst>
                    <a:ext uri="{FF2B5EF4-FFF2-40B4-BE49-F238E27FC236}">
                      <a16:creationId xmlns:a16="http://schemas.microsoft.com/office/drawing/2014/main" id="{7F6E1737-0DD7-69AA-0A33-9107F094C9EF}"/>
                    </a:ext>
                  </a:extLst>
                </p:cNvPr>
                <p:cNvSpPr txBox="1"/>
                <p:nvPr/>
              </p:nvSpPr>
              <p:spPr bwMode="auto">
                <a:xfrm>
                  <a:off x="7991312" y="5592466"/>
                  <a:ext cx="283375"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177" name="TextBox 176">
                  <a:extLst>
                    <a:ext uri="{FF2B5EF4-FFF2-40B4-BE49-F238E27FC236}">
                      <a16:creationId xmlns:a16="http://schemas.microsoft.com/office/drawing/2014/main" id="{E9636B4B-8ED1-5862-4483-90CE60F628E3}"/>
                    </a:ext>
                  </a:extLst>
                </p:cNvPr>
                <p:cNvSpPr txBox="1"/>
                <p:nvPr/>
              </p:nvSpPr>
              <p:spPr bwMode="auto">
                <a:xfrm>
                  <a:off x="7991312" y="5737072"/>
                  <a:ext cx="283375"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178" name="TextBox 177">
                  <a:extLst>
                    <a:ext uri="{FF2B5EF4-FFF2-40B4-BE49-F238E27FC236}">
                      <a16:creationId xmlns:a16="http://schemas.microsoft.com/office/drawing/2014/main" id="{5619F59C-ADBB-D775-8863-1D11E126ED60}"/>
                    </a:ext>
                  </a:extLst>
                </p:cNvPr>
                <p:cNvSpPr txBox="1"/>
                <p:nvPr/>
              </p:nvSpPr>
              <p:spPr bwMode="auto">
                <a:xfrm>
                  <a:off x="7991312" y="5881051"/>
                  <a:ext cx="283375" cy="16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grpSp>
          <p:sp>
            <p:nvSpPr>
              <p:cNvPr id="169" name="TextBox 168">
                <a:extLst>
                  <a:ext uri="{FF2B5EF4-FFF2-40B4-BE49-F238E27FC236}">
                    <a16:creationId xmlns:a16="http://schemas.microsoft.com/office/drawing/2014/main" id="{9EA70F41-AE8C-4090-D05B-7B40A29CF7AD}"/>
                  </a:ext>
                </a:extLst>
              </p:cNvPr>
              <p:cNvSpPr txBox="1"/>
              <p:nvPr/>
            </p:nvSpPr>
            <p:spPr bwMode="auto">
              <a:xfrm>
                <a:off x="7929943" y="6032058"/>
                <a:ext cx="344744" cy="21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grpSp>
        <p:sp>
          <p:nvSpPr>
            <p:cNvPr id="130" name="Rectangle 129">
              <a:extLst>
                <a:ext uri="{FF2B5EF4-FFF2-40B4-BE49-F238E27FC236}">
                  <a16:creationId xmlns:a16="http://schemas.microsoft.com/office/drawing/2014/main" id="{56ECB516-C3C6-04C2-9BFA-2895EC39F22A}"/>
                </a:ext>
              </a:extLst>
            </p:cNvPr>
            <p:cNvSpPr/>
            <p:nvPr/>
          </p:nvSpPr>
          <p:spPr bwMode="auto">
            <a:xfrm>
              <a:off x="7598210" y="2597913"/>
              <a:ext cx="93265" cy="64506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1" name="Rectangle 130">
              <a:extLst>
                <a:ext uri="{FF2B5EF4-FFF2-40B4-BE49-F238E27FC236}">
                  <a16:creationId xmlns:a16="http://schemas.microsoft.com/office/drawing/2014/main" id="{73DE749F-33DC-61C9-1336-A3167FDEF219}"/>
                </a:ext>
              </a:extLst>
            </p:cNvPr>
            <p:cNvSpPr/>
            <p:nvPr/>
          </p:nvSpPr>
          <p:spPr bwMode="auto">
            <a:xfrm>
              <a:off x="7715405" y="3121197"/>
              <a:ext cx="93265" cy="1189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2" name="Rectangle 131">
              <a:extLst>
                <a:ext uri="{FF2B5EF4-FFF2-40B4-BE49-F238E27FC236}">
                  <a16:creationId xmlns:a16="http://schemas.microsoft.com/office/drawing/2014/main" id="{38285FE6-F5CB-170E-1A6A-7BB0BA6E0094}"/>
                </a:ext>
              </a:extLst>
            </p:cNvPr>
            <p:cNvSpPr/>
            <p:nvPr/>
          </p:nvSpPr>
          <p:spPr bwMode="auto">
            <a:xfrm>
              <a:off x="7949795" y="3196095"/>
              <a:ext cx="93265" cy="457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3" name="Rectangle 132">
              <a:extLst>
                <a:ext uri="{FF2B5EF4-FFF2-40B4-BE49-F238E27FC236}">
                  <a16:creationId xmlns:a16="http://schemas.microsoft.com/office/drawing/2014/main" id="{D52C9ED9-A8AC-0534-13E0-083CDA6A6D5F}"/>
                </a:ext>
              </a:extLst>
            </p:cNvPr>
            <p:cNvSpPr/>
            <p:nvPr/>
          </p:nvSpPr>
          <p:spPr bwMode="auto">
            <a:xfrm>
              <a:off x="8418450" y="3240116"/>
              <a:ext cx="93265" cy="47648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4" name="Rectangle 133">
              <a:extLst>
                <a:ext uri="{FF2B5EF4-FFF2-40B4-BE49-F238E27FC236}">
                  <a16:creationId xmlns:a16="http://schemas.microsoft.com/office/drawing/2014/main" id="{A9D336A0-0F50-7575-E183-6FE5B08F3850}"/>
                </a:ext>
              </a:extLst>
            </p:cNvPr>
            <p:cNvSpPr/>
            <p:nvPr/>
          </p:nvSpPr>
          <p:spPr bwMode="auto">
            <a:xfrm>
              <a:off x="7832600" y="3151801"/>
              <a:ext cx="93265" cy="88316"/>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5" name="Rectangle 134">
              <a:extLst>
                <a:ext uri="{FF2B5EF4-FFF2-40B4-BE49-F238E27FC236}">
                  <a16:creationId xmlns:a16="http://schemas.microsoft.com/office/drawing/2014/main" id="{1E522A55-6A9F-E209-5C5C-897043918D83}"/>
                </a:ext>
              </a:extLst>
            </p:cNvPr>
            <p:cNvSpPr/>
            <p:nvPr/>
          </p:nvSpPr>
          <p:spPr bwMode="auto">
            <a:xfrm>
              <a:off x="8186728" y="3247160"/>
              <a:ext cx="93265" cy="120875"/>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6" name="Rectangle 135">
              <a:extLst>
                <a:ext uri="{FF2B5EF4-FFF2-40B4-BE49-F238E27FC236}">
                  <a16:creationId xmlns:a16="http://schemas.microsoft.com/office/drawing/2014/main" id="{51CB957F-DEE9-DD54-B492-4D3CD79A2FC1}"/>
                </a:ext>
              </a:extLst>
            </p:cNvPr>
            <p:cNvSpPr/>
            <p:nvPr/>
          </p:nvSpPr>
          <p:spPr bwMode="auto">
            <a:xfrm>
              <a:off x="8534311" y="3240116"/>
              <a:ext cx="93265" cy="47648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7" name="Rectangle 136">
              <a:extLst>
                <a:ext uri="{FF2B5EF4-FFF2-40B4-BE49-F238E27FC236}">
                  <a16:creationId xmlns:a16="http://schemas.microsoft.com/office/drawing/2014/main" id="{A18CBC68-D918-8544-A324-BB67BB98CA8B}"/>
                </a:ext>
              </a:extLst>
            </p:cNvPr>
            <p:cNvSpPr/>
            <p:nvPr/>
          </p:nvSpPr>
          <p:spPr bwMode="auto">
            <a:xfrm>
              <a:off x="8302589" y="3240116"/>
              <a:ext cx="93265" cy="35008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8" name="Rectangle 137">
              <a:extLst>
                <a:ext uri="{FF2B5EF4-FFF2-40B4-BE49-F238E27FC236}">
                  <a16:creationId xmlns:a16="http://schemas.microsoft.com/office/drawing/2014/main" id="{EC7F9677-04C0-1A64-28D1-CAE4BB6596A8}"/>
                </a:ext>
              </a:extLst>
            </p:cNvPr>
            <p:cNvSpPr/>
            <p:nvPr/>
          </p:nvSpPr>
          <p:spPr bwMode="auto">
            <a:xfrm>
              <a:off x="8650172" y="3240117"/>
              <a:ext cx="93265" cy="59336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9" name="Rectangle 138">
              <a:extLst>
                <a:ext uri="{FF2B5EF4-FFF2-40B4-BE49-F238E27FC236}">
                  <a16:creationId xmlns:a16="http://schemas.microsoft.com/office/drawing/2014/main" id="{39505B4A-2ADC-BE40-C33D-14A898A78D07}"/>
                </a:ext>
              </a:extLst>
            </p:cNvPr>
            <p:cNvSpPr/>
            <p:nvPr/>
          </p:nvSpPr>
          <p:spPr bwMode="auto">
            <a:xfrm>
              <a:off x="8766033" y="3247160"/>
              <a:ext cx="93265" cy="73275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0" name="Rectangle 139">
              <a:extLst>
                <a:ext uri="{FF2B5EF4-FFF2-40B4-BE49-F238E27FC236}">
                  <a16:creationId xmlns:a16="http://schemas.microsoft.com/office/drawing/2014/main" id="{68F0663C-7D90-BD36-57A9-58212981FC45}"/>
                </a:ext>
              </a:extLst>
            </p:cNvPr>
            <p:cNvSpPr/>
            <p:nvPr/>
          </p:nvSpPr>
          <p:spPr bwMode="auto">
            <a:xfrm>
              <a:off x="8881892" y="3247160"/>
              <a:ext cx="93265" cy="75836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141" name="Straight Connector 140">
              <a:extLst>
                <a:ext uri="{FF2B5EF4-FFF2-40B4-BE49-F238E27FC236}">
                  <a16:creationId xmlns:a16="http://schemas.microsoft.com/office/drawing/2014/main" id="{CD1DF588-901B-F9E2-2F32-6BF9D85CE137}"/>
                </a:ext>
              </a:extLst>
            </p:cNvPr>
            <p:cNvCxnSpPr>
              <a:cxnSpLocks/>
            </p:cNvCxnSpPr>
            <p:nvPr/>
          </p:nvCxnSpPr>
          <p:spPr bwMode="auto">
            <a:xfrm>
              <a:off x="9270333" y="3063918"/>
              <a:ext cx="0" cy="179579"/>
            </a:xfrm>
            <a:prstGeom prst="line">
              <a:avLst/>
            </a:prstGeom>
            <a:noFill/>
            <a:ln w="3810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0A0B481-8D79-C11E-3801-3A13C7D31E94}"/>
                </a:ext>
              </a:extLst>
            </p:cNvPr>
            <p:cNvCxnSpPr>
              <a:cxnSpLocks/>
            </p:cNvCxnSpPr>
            <p:nvPr/>
          </p:nvCxnSpPr>
          <p:spPr bwMode="auto">
            <a:xfrm>
              <a:off x="9384587" y="3153467"/>
              <a:ext cx="0" cy="86649"/>
            </a:xfrm>
            <a:prstGeom prst="line">
              <a:avLst/>
            </a:prstGeom>
            <a:noFill/>
            <a:ln w="3810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10E17E4-5984-BC87-794C-0781E915A88C}"/>
                </a:ext>
              </a:extLst>
            </p:cNvPr>
            <p:cNvCxnSpPr>
              <a:cxnSpLocks/>
            </p:cNvCxnSpPr>
            <p:nvPr/>
          </p:nvCxnSpPr>
          <p:spPr bwMode="auto">
            <a:xfrm>
              <a:off x="9495066" y="3241934"/>
              <a:ext cx="0" cy="27710"/>
            </a:xfrm>
            <a:prstGeom prst="line">
              <a:avLst/>
            </a:prstGeom>
            <a:noFill/>
            <a:ln w="3810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34C66513-3885-FCA1-1599-6957E12CF594}"/>
                </a:ext>
              </a:extLst>
            </p:cNvPr>
            <p:cNvCxnSpPr>
              <a:cxnSpLocks/>
            </p:cNvCxnSpPr>
            <p:nvPr/>
          </p:nvCxnSpPr>
          <p:spPr bwMode="auto">
            <a:xfrm>
              <a:off x="9717122" y="3240116"/>
              <a:ext cx="0" cy="63412"/>
            </a:xfrm>
            <a:prstGeom prst="line">
              <a:avLst/>
            </a:prstGeom>
            <a:noFill/>
            <a:ln w="3810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F0958BA-FCB7-C0EE-9D25-319FEA181B7B}"/>
                </a:ext>
              </a:extLst>
            </p:cNvPr>
            <p:cNvCxnSpPr>
              <a:cxnSpLocks/>
            </p:cNvCxnSpPr>
            <p:nvPr/>
          </p:nvCxnSpPr>
          <p:spPr bwMode="auto">
            <a:xfrm>
              <a:off x="9828150" y="3247160"/>
              <a:ext cx="0" cy="63412"/>
            </a:xfrm>
            <a:prstGeom prst="line">
              <a:avLst/>
            </a:prstGeom>
            <a:noFill/>
            <a:ln w="3810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BC57F21-9D8A-0736-42C0-0A1978B45DF9}"/>
                </a:ext>
              </a:extLst>
            </p:cNvPr>
            <p:cNvCxnSpPr>
              <a:cxnSpLocks/>
            </p:cNvCxnSpPr>
            <p:nvPr/>
          </p:nvCxnSpPr>
          <p:spPr bwMode="auto">
            <a:xfrm>
              <a:off x="10161234" y="3247160"/>
              <a:ext cx="0" cy="147341"/>
            </a:xfrm>
            <a:prstGeom prst="line">
              <a:avLst/>
            </a:prstGeom>
            <a:noFill/>
            <a:ln w="381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BFD6687-E09E-3AAD-486C-D2CD8CD536F6}"/>
                </a:ext>
              </a:extLst>
            </p:cNvPr>
            <p:cNvCxnSpPr>
              <a:cxnSpLocks/>
            </p:cNvCxnSpPr>
            <p:nvPr/>
          </p:nvCxnSpPr>
          <p:spPr bwMode="auto">
            <a:xfrm>
              <a:off x="10216748" y="3247160"/>
              <a:ext cx="0" cy="282273"/>
            </a:xfrm>
            <a:prstGeom prst="line">
              <a:avLst/>
            </a:prstGeom>
            <a:noFill/>
            <a:ln w="381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CA728EF-88E1-A30B-F9EC-8DA745FE0FAE}"/>
                </a:ext>
              </a:extLst>
            </p:cNvPr>
            <p:cNvCxnSpPr>
              <a:cxnSpLocks/>
            </p:cNvCxnSpPr>
            <p:nvPr/>
          </p:nvCxnSpPr>
          <p:spPr bwMode="auto">
            <a:xfrm>
              <a:off x="9327460" y="3069158"/>
              <a:ext cx="0" cy="170958"/>
            </a:xfrm>
            <a:prstGeom prst="line">
              <a:avLst/>
            </a:prstGeom>
            <a:noFill/>
            <a:ln w="38100" cap="flat" cmpd="sng" algn="ctr">
              <a:solidFill>
                <a:schemeClr val="accent5"/>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C548295-1C9A-8CC0-CEE6-7FB17D5AA885}"/>
                </a:ext>
              </a:extLst>
            </p:cNvPr>
            <p:cNvCxnSpPr>
              <a:cxnSpLocks/>
            </p:cNvCxnSpPr>
            <p:nvPr/>
          </p:nvCxnSpPr>
          <p:spPr bwMode="auto">
            <a:xfrm>
              <a:off x="9550579" y="3243497"/>
              <a:ext cx="0" cy="33440"/>
            </a:xfrm>
            <a:prstGeom prst="line">
              <a:avLst/>
            </a:prstGeom>
            <a:noFill/>
            <a:ln w="38100" cap="flat" cmpd="sng" algn="ctr">
              <a:solidFill>
                <a:schemeClr val="accent5"/>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AD01E62-7C03-1339-3A47-62AC2AC8D316}"/>
                </a:ext>
              </a:extLst>
            </p:cNvPr>
            <p:cNvCxnSpPr>
              <a:cxnSpLocks/>
            </p:cNvCxnSpPr>
            <p:nvPr/>
          </p:nvCxnSpPr>
          <p:spPr bwMode="auto">
            <a:xfrm>
              <a:off x="9606094" y="3239194"/>
              <a:ext cx="0" cy="42061"/>
            </a:xfrm>
            <a:prstGeom prst="line">
              <a:avLst/>
            </a:prstGeom>
            <a:noFill/>
            <a:ln w="38100" cap="flat" cmpd="sng" algn="ctr">
              <a:solidFill>
                <a:schemeClr val="accent5"/>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5E3CB3AB-FDDE-27DC-9C44-C958367F9693}"/>
                </a:ext>
              </a:extLst>
            </p:cNvPr>
            <p:cNvCxnSpPr>
              <a:cxnSpLocks/>
            </p:cNvCxnSpPr>
            <p:nvPr/>
          </p:nvCxnSpPr>
          <p:spPr bwMode="auto">
            <a:xfrm>
              <a:off x="9661608" y="3241814"/>
              <a:ext cx="0" cy="42061"/>
            </a:xfrm>
            <a:prstGeom prst="line">
              <a:avLst/>
            </a:prstGeom>
            <a:noFill/>
            <a:ln w="38100" cap="flat" cmpd="sng" algn="ctr">
              <a:solidFill>
                <a:schemeClr val="accent5"/>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B39F61E-E9A3-3807-E39F-E5D5DBD9216B}"/>
                </a:ext>
              </a:extLst>
            </p:cNvPr>
            <p:cNvCxnSpPr>
              <a:cxnSpLocks/>
            </p:cNvCxnSpPr>
            <p:nvPr/>
          </p:nvCxnSpPr>
          <p:spPr bwMode="auto">
            <a:xfrm>
              <a:off x="9772636" y="3241814"/>
              <a:ext cx="0" cy="69891"/>
            </a:xfrm>
            <a:prstGeom prst="line">
              <a:avLst/>
            </a:prstGeom>
            <a:noFill/>
            <a:ln w="38100" cap="flat" cmpd="sng" algn="ctr">
              <a:solidFill>
                <a:schemeClr val="accent5"/>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CACFBE5-2715-F53F-30F9-3BD23B3E5BCF}"/>
                </a:ext>
              </a:extLst>
            </p:cNvPr>
            <p:cNvCxnSpPr>
              <a:cxnSpLocks/>
            </p:cNvCxnSpPr>
            <p:nvPr/>
          </p:nvCxnSpPr>
          <p:spPr bwMode="auto">
            <a:xfrm>
              <a:off x="9883664" y="3244622"/>
              <a:ext cx="0" cy="69891"/>
            </a:xfrm>
            <a:prstGeom prst="line">
              <a:avLst/>
            </a:prstGeom>
            <a:noFill/>
            <a:ln w="38100" cap="flat" cmpd="sng" algn="ctr">
              <a:solidFill>
                <a:schemeClr val="accent5"/>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6D2F5DF-5962-787D-C453-957FFC3FA783}"/>
                </a:ext>
              </a:extLst>
            </p:cNvPr>
            <p:cNvCxnSpPr>
              <a:cxnSpLocks/>
            </p:cNvCxnSpPr>
            <p:nvPr/>
          </p:nvCxnSpPr>
          <p:spPr bwMode="auto">
            <a:xfrm>
              <a:off x="9939178" y="3246622"/>
              <a:ext cx="0" cy="78773"/>
            </a:xfrm>
            <a:prstGeom prst="line">
              <a:avLst/>
            </a:prstGeom>
            <a:noFill/>
            <a:ln w="38100" cap="flat" cmpd="sng" algn="ctr">
              <a:solidFill>
                <a:schemeClr val="accent5"/>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5CFF4EB-B617-71A0-2909-3874B3FAE157}"/>
                </a:ext>
              </a:extLst>
            </p:cNvPr>
            <p:cNvCxnSpPr>
              <a:cxnSpLocks/>
            </p:cNvCxnSpPr>
            <p:nvPr/>
          </p:nvCxnSpPr>
          <p:spPr bwMode="auto">
            <a:xfrm>
              <a:off x="9994692" y="3241934"/>
              <a:ext cx="0" cy="128721"/>
            </a:xfrm>
            <a:prstGeom prst="line">
              <a:avLst/>
            </a:prstGeom>
            <a:noFill/>
            <a:ln w="38100" cap="flat" cmpd="sng" algn="ctr">
              <a:solidFill>
                <a:schemeClr val="accent5"/>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144801D-66FB-C3F2-4B62-8F5B76FA8D7E}"/>
                </a:ext>
              </a:extLst>
            </p:cNvPr>
            <p:cNvCxnSpPr>
              <a:cxnSpLocks/>
            </p:cNvCxnSpPr>
            <p:nvPr/>
          </p:nvCxnSpPr>
          <p:spPr bwMode="auto">
            <a:xfrm>
              <a:off x="10050206" y="3248184"/>
              <a:ext cx="0" cy="144188"/>
            </a:xfrm>
            <a:prstGeom prst="line">
              <a:avLst/>
            </a:prstGeom>
            <a:noFill/>
            <a:ln w="38100" cap="flat" cmpd="sng" algn="ctr">
              <a:solidFill>
                <a:schemeClr val="accent5"/>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029344F-AE65-79EB-26C4-D86D38CD07D5}"/>
                </a:ext>
              </a:extLst>
            </p:cNvPr>
            <p:cNvCxnSpPr>
              <a:cxnSpLocks/>
            </p:cNvCxnSpPr>
            <p:nvPr/>
          </p:nvCxnSpPr>
          <p:spPr bwMode="auto">
            <a:xfrm>
              <a:off x="10105720" y="3238810"/>
              <a:ext cx="0" cy="153562"/>
            </a:xfrm>
            <a:prstGeom prst="line">
              <a:avLst/>
            </a:prstGeom>
            <a:noFill/>
            <a:ln w="38100" cap="flat" cmpd="sng" algn="ctr">
              <a:solidFill>
                <a:schemeClr val="accent5"/>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4DFA066-D281-1A76-85A7-9413E03133A9}"/>
                </a:ext>
              </a:extLst>
            </p:cNvPr>
            <p:cNvCxnSpPr>
              <a:cxnSpLocks/>
            </p:cNvCxnSpPr>
            <p:nvPr/>
          </p:nvCxnSpPr>
          <p:spPr bwMode="auto">
            <a:xfrm>
              <a:off x="10272262" y="3241814"/>
              <a:ext cx="0" cy="319267"/>
            </a:xfrm>
            <a:prstGeom prst="line">
              <a:avLst/>
            </a:prstGeom>
            <a:noFill/>
            <a:ln w="38100" cap="flat" cmpd="sng" algn="ctr">
              <a:solidFill>
                <a:schemeClr val="accent5"/>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5DD49355-6318-3799-C2C1-374BD2B0114D}"/>
                </a:ext>
              </a:extLst>
            </p:cNvPr>
            <p:cNvCxnSpPr>
              <a:cxnSpLocks/>
            </p:cNvCxnSpPr>
            <p:nvPr/>
          </p:nvCxnSpPr>
          <p:spPr bwMode="auto">
            <a:xfrm>
              <a:off x="10327776" y="3241814"/>
              <a:ext cx="0" cy="367902"/>
            </a:xfrm>
            <a:prstGeom prst="line">
              <a:avLst/>
            </a:prstGeom>
            <a:noFill/>
            <a:ln w="381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FF7B766-9A47-06A0-B376-296798A7BD02}"/>
                </a:ext>
              </a:extLst>
            </p:cNvPr>
            <p:cNvCxnSpPr>
              <a:cxnSpLocks/>
            </p:cNvCxnSpPr>
            <p:nvPr/>
          </p:nvCxnSpPr>
          <p:spPr bwMode="auto">
            <a:xfrm>
              <a:off x="10383290" y="3244434"/>
              <a:ext cx="0" cy="367902"/>
            </a:xfrm>
            <a:prstGeom prst="line">
              <a:avLst/>
            </a:prstGeom>
            <a:noFill/>
            <a:ln w="381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A8EA549-FBBD-8D5A-9323-6F4F0E99CD67}"/>
                </a:ext>
              </a:extLst>
            </p:cNvPr>
            <p:cNvCxnSpPr>
              <a:cxnSpLocks/>
            </p:cNvCxnSpPr>
            <p:nvPr/>
          </p:nvCxnSpPr>
          <p:spPr bwMode="auto">
            <a:xfrm>
              <a:off x="10438804" y="3241814"/>
              <a:ext cx="0" cy="398059"/>
            </a:xfrm>
            <a:prstGeom prst="line">
              <a:avLst/>
            </a:prstGeom>
            <a:noFill/>
            <a:ln w="381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FE6C8D9-8FC2-DD87-EAD6-FE6FDF7CC901}"/>
                </a:ext>
              </a:extLst>
            </p:cNvPr>
            <p:cNvCxnSpPr>
              <a:cxnSpLocks/>
            </p:cNvCxnSpPr>
            <p:nvPr/>
          </p:nvCxnSpPr>
          <p:spPr bwMode="auto">
            <a:xfrm>
              <a:off x="10494318" y="3243497"/>
              <a:ext cx="0" cy="438169"/>
            </a:xfrm>
            <a:prstGeom prst="line">
              <a:avLst/>
            </a:prstGeom>
            <a:noFill/>
            <a:ln w="381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5C0BA20-8798-C517-D951-D205F116104A}"/>
                </a:ext>
              </a:extLst>
            </p:cNvPr>
            <p:cNvCxnSpPr>
              <a:cxnSpLocks/>
            </p:cNvCxnSpPr>
            <p:nvPr/>
          </p:nvCxnSpPr>
          <p:spPr bwMode="auto">
            <a:xfrm>
              <a:off x="10549832" y="3241814"/>
              <a:ext cx="0" cy="495424"/>
            </a:xfrm>
            <a:prstGeom prst="line">
              <a:avLst/>
            </a:prstGeom>
            <a:noFill/>
            <a:ln w="381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07EA0EB-9C5F-99A8-4979-421C8744162C}"/>
                </a:ext>
              </a:extLst>
            </p:cNvPr>
            <p:cNvCxnSpPr>
              <a:cxnSpLocks/>
            </p:cNvCxnSpPr>
            <p:nvPr/>
          </p:nvCxnSpPr>
          <p:spPr bwMode="auto">
            <a:xfrm>
              <a:off x="10605346" y="3240373"/>
              <a:ext cx="0" cy="587848"/>
            </a:xfrm>
            <a:prstGeom prst="line">
              <a:avLst/>
            </a:prstGeom>
            <a:noFill/>
            <a:ln w="381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8081C70-C29C-79AE-C69E-25A13C8E14E0}"/>
                </a:ext>
              </a:extLst>
            </p:cNvPr>
            <p:cNvCxnSpPr/>
            <p:nvPr/>
          </p:nvCxnSpPr>
          <p:spPr bwMode="auto">
            <a:xfrm>
              <a:off x="7512740" y="3243638"/>
              <a:ext cx="3200422" cy="0"/>
            </a:xfrm>
            <a:prstGeom prst="line">
              <a:avLst/>
            </a:prstGeom>
            <a:noFill/>
            <a:ln w="28575" cap="flat" cmpd="sng" algn="ctr">
              <a:solidFill>
                <a:schemeClr val="bg1"/>
              </a:solidFill>
              <a:prstDash val="solid"/>
              <a:round/>
              <a:headEnd type="none" w="med" len="med"/>
              <a:tailEnd type="none" w="med" len="med"/>
            </a:ln>
            <a:effectLst/>
          </p:spPr>
        </p:cxnSp>
        <p:sp>
          <p:nvSpPr>
            <p:cNvPr id="166" name="TextBox 165">
              <a:extLst>
                <a:ext uri="{FF2B5EF4-FFF2-40B4-BE49-F238E27FC236}">
                  <a16:creationId xmlns:a16="http://schemas.microsoft.com/office/drawing/2014/main" id="{2AF46974-7AC8-DFB2-EBEA-89A0266815AD}"/>
                </a:ext>
              </a:extLst>
            </p:cNvPr>
            <p:cNvSpPr txBox="1"/>
            <p:nvPr/>
          </p:nvSpPr>
          <p:spPr bwMode="auto">
            <a:xfrm>
              <a:off x="8051981" y="2894666"/>
              <a:ext cx="460322" cy="17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HR-</a:t>
              </a:r>
            </a:p>
          </p:txBody>
        </p:sp>
        <p:sp>
          <p:nvSpPr>
            <p:cNvPr id="167" name="TextBox 166">
              <a:extLst>
                <a:ext uri="{FF2B5EF4-FFF2-40B4-BE49-F238E27FC236}">
                  <a16:creationId xmlns:a16="http://schemas.microsoft.com/office/drawing/2014/main" id="{6369943D-9F91-D293-29BA-4B5111A09031}"/>
                </a:ext>
              </a:extLst>
            </p:cNvPr>
            <p:cNvSpPr txBox="1"/>
            <p:nvPr/>
          </p:nvSpPr>
          <p:spPr bwMode="auto">
            <a:xfrm>
              <a:off x="9635852" y="2900736"/>
              <a:ext cx="496081" cy="17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HR+</a:t>
              </a:r>
            </a:p>
          </p:txBody>
        </p:sp>
      </p:grpSp>
      <p:sp>
        <p:nvSpPr>
          <p:cNvPr id="189" name="TextBox 188">
            <a:extLst>
              <a:ext uri="{FF2B5EF4-FFF2-40B4-BE49-F238E27FC236}">
                <a16:creationId xmlns:a16="http://schemas.microsoft.com/office/drawing/2014/main" id="{CAE99F8F-3EDC-3BA5-7E78-D1765DF190CB}"/>
              </a:ext>
            </a:extLst>
          </p:cNvPr>
          <p:cNvSpPr txBox="1"/>
          <p:nvPr/>
        </p:nvSpPr>
        <p:spPr>
          <a:xfrm>
            <a:off x="8430292" y="1818347"/>
            <a:ext cx="2397158" cy="584775"/>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HER2 IHC 0 (n = 37)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ORR: 30%</a:t>
            </a:r>
          </a:p>
        </p:txBody>
      </p:sp>
      <p:grpSp>
        <p:nvGrpSpPr>
          <p:cNvPr id="190" name="Group 189">
            <a:extLst>
              <a:ext uri="{FF2B5EF4-FFF2-40B4-BE49-F238E27FC236}">
                <a16:creationId xmlns:a16="http://schemas.microsoft.com/office/drawing/2014/main" id="{7D9014DA-AE26-98BC-C1CE-D50F35E19E4A}"/>
              </a:ext>
            </a:extLst>
          </p:cNvPr>
          <p:cNvGrpSpPr/>
          <p:nvPr/>
        </p:nvGrpSpPr>
        <p:grpSpPr>
          <a:xfrm>
            <a:off x="9804494" y="2330090"/>
            <a:ext cx="1701706" cy="738664"/>
            <a:chOff x="10056273" y="2778328"/>
            <a:chExt cx="1701706" cy="738664"/>
          </a:xfrm>
        </p:grpSpPr>
        <p:sp>
          <p:nvSpPr>
            <p:cNvPr id="191" name="TextBox 190">
              <a:extLst>
                <a:ext uri="{FF2B5EF4-FFF2-40B4-BE49-F238E27FC236}">
                  <a16:creationId xmlns:a16="http://schemas.microsoft.com/office/drawing/2014/main" id="{C62B26DB-A393-9A85-7D49-68058CC77AE8}"/>
                </a:ext>
              </a:extLst>
            </p:cNvPr>
            <p:cNvSpPr txBox="1"/>
            <p:nvPr/>
          </p:nvSpPr>
          <p:spPr bwMode="auto">
            <a:xfrm>
              <a:off x="10139203" y="2778328"/>
              <a:ext cx="161877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Progressive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Stable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Partial response</a:t>
              </a:r>
            </a:p>
          </p:txBody>
        </p:sp>
        <p:sp>
          <p:nvSpPr>
            <p:cNvPr id="192" name="Rectangle 191">
              <a:extLst>
                <a:ext uri="{FF2B5EF4-FFF2-40B4-BE49-F238E27FC236}">
                  <a16:creationId xmlns:a16="http://schemas.microsoft.com/office/drawing/2014/main" id="{207057DE-F6C7-9941-5032-FCE05D172852}"/>
                </a:ext>
              </a:extLst>
            </p:cNvPr>
            <p:cNvSpPr/>
            <p:nvPr/>
          </p:nvSpPr>
          <p:spPr bwMode="auto">
            <a:xfrm>
              <a:off x="10056273" y="3322390"/>
              <a:ext cx="113004" cy="1060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3" name="Rectangle 192">
              <a:extLst>
                <a:ext uri="{FF2B5EF4-FFF2-40B4-BE49-F238E27FC236}">
                  <a16:creationId xmlns:a16="http://schemas.microsoft.com/office/drawing/2014/main" id="{8A93904A-1432-4983-E55F-95AF82B489C3}"/>
                </a:ext>
              </a:extLst>
            </p:cNvPr>
            <p:cNvSpPr/>
            <p:nvPr/>
          </p:nvSpPr>
          <p:spPr bwMode="auto">
            <a:xfrm>
              <a:off x="10056273" y="2873614"/>
              <a:ext cx="113004" cy="1060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4" name="Rectangle 193">
              <a:extLst>
                <a:ext uri="{FF2B5EF4-FFF2-40B4-BE49-F238E27FC236}">
                  <a16:creationId xmlns:a16="http://schemas.microsoft.com/office/drawing/2014/main" id="{95271BB0-CD3B-2AD5-A310-54C9C71C6D79}"/>
                </a:ext>
              </a:extLst>
            </p:cNvPr>
            <p:cNvSpPr/>
            <p:nvPr/>
          </p:nvSpPr>
          <p:spPr bwMode="auto">
            <a:xfrm>
              <a:off x="10056273" y="3095168"/>
              <a:ext cx="113004" cy="10605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sp>
        <p:nvSpPr>
          <p:cNvPr id="212" name="TextBox 211">
            <a:extLst>
              <a:ext uri="{FF2B5EF4-FFF2-40B4-BE49-F238E27FC236}">
                <a16:creationId xmlns:a16="http://schemas.microsoft.com/office/drawing/2014/main" id="{9E9D583F-44AC-AC25-DC07-2CE96D1F66D5}"/>
              </a:ext>
            </a:extLst>
          </p:cNvPr>
          <p:cNvSpPr txBox="1"/>
          <p:nvPr/>
        </p:nvSpPr>
        <p:spPr bwMode="auto">
          <a:xfrm rot="16200000">
            <a:off x="-1068758" y="3567294"/>
            <a:ext cx="37774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From BL in Target Lesions (%)</a:t>
            </a:r>
          </a:p>
        </p:txBody>
      </p:sp>
      <p:cxnSp>
        <p:nvCxnSpPr>
          <p:cNvPr id="214" name="Straight Connector 213">
            <a:extLst>
              <a:ext uri="{FF2B5EF4-FFF2-40B4-BE49-F238E27FC236}">
                <a16:creationId xmlns:a16="http://schemas.microsoft.com/office/drawing/2014/main" id="{24705DF4-82C2-BCAE-6493-843A00FCAEAD}"/>
              </a:ext>
            </a:extLst>
          </p:cNvPr>
          <p:cNvCxnSpPr>
            <a:cxnSpLocks/>
          </p:cNvCxnSpPr>
          <p:nvPr/>
        </p:nvCxnSpPr>
        <p:spPr bwMode="auto">
          <a:xfrm>
            <a:off x="1307847" y="2273249"/>
            <a:ext cx="0" cy="3187650"/>
          </a:xfrm>
          <a:prstGeom prst="line">
            <a:avLst/>
          </a:prstGeom>
          <a:noFill/>
          <a:ln w="28575" cap="flat" cmpd="sng" algn="ctr">
            <a:solidFill>
              <a:schemeClr val="bg1"/>
            </a:solidFill>
            <a:prstDash val="solid"/>
            <a:round/>
            <a:headEnd type="none" w="med" len="med"/>
            <a:tailEnd type="none" w="med" len="med"/>
          </a:ln>
          <a:effectLst/>
        </p:spPr>
      </p:cxnSp>
      <p:sp>
        <p:nvSpPr>
          <p:cNvPr id="230" name="TextBox 229">
            <a:extLst>
              <a:ext uri="{FF2B5EF4-FFF2-40B4-BE49-F238E27FC236}">
                <a16:creationId xmlns:a16="http://schemas.microsoft.com/office/drawing/2014/main" id="{B7B8E6A5-45DB-FCA5-6A84-00BCC3CE6A3B}"/>
              </a:ext>
            </a:extLst>
          </p:cNvPr>
          <p:cNvSpPr txBox="1"/>
          <p:nvPr/>
        </p:nvSpPr>
        <p:spPr bwMode="auto">
          <a:xfrm>
            <a:off x="854637" y="2181412"/>
            <a:ext cx="46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31" name="TextBox 230">
            <a:extLst>
              <a:ext uri="{FF2B5EF4-FFF2-40B4-BE49-F238E27FC236}">
                <a16:creationId xmlns:a16="http://schemas.microsoft.com/office/drawing/2014/main" id="{34B2BE5A-C813-D66E-9FCF-8E784A69559C}"/>
              </a:ext>
            </a:extLst>
          </p:cNvPr>
          <p:cNvSpPr txBox="1"/>
          <p:nvPr/>
        </p:nvSpPr>
        <p:spPr bwMode="auto">
          <a:xfrm>
            <a:off x="950260" y="2486211"/>
            <a:ext cx="46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2" name="TextBox 231">
            <a:extLst>
              <a:ext uri="{FF2B5EF4-FFF2-40B4-BE49-F238E27FC236}">
                <a16:creationId xmlns:a16="http://schemas.microsoft.com/office/drawing/2014/main" id="{24667E6A-FA72-7911-5DA4-D659137A17A6}"/>
              </a:ext>
            </a:extLst>
          </p:cNvPr>
          <p:cNvSpPr txBox="1"/>
          <p:nvPr/>
        </p:nvSpPr>
        <p:spPr bwMode="auto">
          <a:xfrm>
            <a:off x="950260" y="2791012"/>
            <a:ext cx="46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3" name="TextBox 232">
            <a:extLst>
              <a:ext uri="{FF2B5EF4-FFF2-40B4-BE49-F238E27FC236}">
                <a16:creationId xmlns:a16="http://schemas.microsoft.com/office/drawing/2014/main" id="{D0AD004D-955D-EDA9-F4F6-5200EC746C82}"/>
              </a:ext>
            </a:extLst>
          </p:cNvPr>
          <p:cNvSpPr txBox="1"/>
          <p:nvPr/>
        </p:nvSpPr>
        <p:spPr bwMode="auto">
          <a:xfrm>
            <a:off x="950260" y="3103295"/>
            <a:ext cx="46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34" name="TextBox 233">
            <a:extLst>
              <a:ext uri="{FF2B5EF4-FFF2-40B4-BE49-F238E27FC236}">
                <a16:creationId xmlns:a16="http://schemas.microsoft.com/office/drawing/2014/main" id="{68E4BDEC-71FF-9C7F-4E98-DE6C1FFF84FB}"/>
              </a:ext>
            </a:extLst>
          </p:cNvPr>
          <p:cNvSpPr txBox="1"/>
          <p:nvPr/>
        </p:nvSpPr>
        <p:spPr bwMode="auto">
          <a:xfrm>
            <a:off x="950260" y="3396142"/>
            <a:ext cx="460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35" name="TextBox 234">
            <a:extLst>
              <a:ext uri="{FF2B5EF4-FFF2-40B4-BE49-F238E27FC236}">
                <a16:creationId xmlns:a16="http://schemas.microsoft.com/office/drawing/2014/main" id="{78BE62DE-E3CD-E271-66EC-D5B6A7A71257}"/>
              </a:ext>
            </a:extLst>
          </p:cNvPr>
          <p:cNvSpPr txBox="1"/>
          <p:nvPr/>
        </p:nvSpPr>
        <p:spPr bwMode="auto">
          <a:xfrm>
            <a:off x="1045884" y="3700941"/>
            <a:ext cx="2629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6" name="TextBox 235">
            <a:extLst>
              <a:ext uri="{FF2B5EF4-FFF2-40B4-BE49-F238E27FC236}">
                <a16:creationId xmlns:a16="http://schemas.microsoft.com/office/drawing/2014/main" id="{AC27EC80-06B1-D571-EA0C-7E938F584443}"/>
              </a:ext>
            </a:extLst>
          </p:cNvPr>
          <p:cNvSpPr txBox="1"/>
          <p:nvPr/>
        </p:nvSpPr>
        <p:spPr bwMode="auto">
          <a:xfrm>
            <a:off x="896472" y="4005741"/>
            <a:ext cx="418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37" name="TextBox 236">
            <a:extLst>
              <a:ext uri="{FF2B5EF4-FFF2-40B4-BE49-F238E27FC236}">
                <a16:creationId xmlns:a16="http://schemas.microsoft.com/office/drawing/2014/main" id="{CF12F94E-AFEF-1501-A085-C4A78F4C06F2}"/>
              </a:ext>
            </a:extLst>
          </p:cNvPr>
          <p:cNvSpPr txBox="1"/>
          <p:nvPr/>
        </p:nvSpPr>
        <p:spPr bwMode="auto">
          <a:xfrm>
            <a:off x="896472" y="4316518"/>
            <a:ext cx="418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38" name="TextBox 237">
            <a:extLst>
              <a:ext uri="{FF2B5EF4-FFF2-40B4-BE49-F238E27FC236}">
                <a16:creationId xmlns:a16="http://schemas.microsoft.com/office/drawing/2014/main" id="{B5D162A4-7FA6-8295-E389-192581F905AF}"/>
              </a:ext>
            </a:extLst>
          </p:cNvPr>
          <p:cNvSpPr txBox="1"/>
          <p:nvPr/>
        </p:nvSpPr>
        <p:spPr bwMode="auto">
          <a:xfrm>
            <a:off x="896472" y="4621318"/>
            <a:ext cx="418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9" name="TextBox 238">
            <a:extLst>
              <a:ext uri="{FF2B5EF4-FFF2-40B4-BE49-F238E27FC236}">
                <a16:creationId xmlns:a16="http://schemas.microsoft.com/office/drawing/2014/main" id="{5218AEFD-2DFD-43D9-9D09-3ADA2FAF4219}"/>
              </a:ext>
            </a:extLst>
          </p:cNvPr>
          <p:cNvSpPr txBox="1"/>
          <p:nvPr/>
        </p:nvSpPr>
        <p:spPr bwMode="auto">
          <a:xfrm>
            <a:off x="896472" y="4926118"/>
            <a:ext cx="418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40" name="TextBox 239">
            <a:extLst>
              <a:ext uri="{FF2B5EF4-FFF2-40B4-BE49-F238E27FC236}">
                <a16:creationId xmlns:a16="http://schemas.microsoft.com/office/drawing/2014/main" id="{7CA56E14-33E1-FD8C-2DAC-40D0697DF6CA}"/>
              </a:ext>
            </a:extLst>
          </p:cNvPr>
          <p:cNvSpPr txBox="1"/>
          <p:nvPr/>
        </p:nvSpPr>
        <p:spPr bwMode="auto">
          <a:xfrm>
            <a:off x="812802" y="5236894"/>
            <a:ext cx="5438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42" name="TextBox 241">
            <a:extLst>
              <a:ext uri="{FF2B5EF4-FFF2-40B4-BE49-F238E27FC236}">
                <a16:creationId xmlns:a16="http://schemas.microsoft.com/office/drawing/2014/main" id="{DF9F615D-3BF7-9FBF-92B8-6C09A1D0299D}"/>
              </a:ext>
            </a:extLst>
          </p:cNvPr>
          <p:cNvSpPr txBox="1"/>
          <p:nvPr/>
        </p:nvSpPr>
        <p:spPr bwMode="auto">
          <a:xfrm>
            <a:off x="2215276" y="2204899"/>
            <a:ext cx="1105001" cy="122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Progressive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Stable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Partial response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Complete response</a:t>
            </a:r>
          </a:p>
        </p:txBody>
      </p:sp>
      <p:cxnSp>
        <p:nvCxnSpPr>
          <p:cNvPr id="246" name="Straight Connector 245">
            <a:extLst>
              <a:ext uri="{FF2B5EF4-FFF2-40B4-BE49-F238E27FC236}">
                <a16:creationId xmlns:a16="http://schemas.microsoft.com/office/drawing/2014/main" id="{15AEB54A-0B3A-8CCC-FDD8-882CDA105A95}"/>
              </a:ext>
            </a:extLst>
          </p:cNvPr>
          <p:cNvCxnSpPr>
            <a:cxnSpLocks/>
          </p:cNvCxnSpPr>
          <p:nvPr/>
        </p:nvCxnSpPr>
        <p:spPr bwMode="auto">
          <a:xfrm>
            <a:off x="1416845" y="3652838"/>
            <a:ext cx="0" cy="200025"/>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2913D6A8-F23F-EF0F-9909-A4A678A2C136}"/>
              </a:ext>
            </a:extLst>
          </p:cNvPr>
          <p:cNvCxnSpPr>
            <a:cxnSpLocks/>
          </p:cNvCxnSpPr>
          <p:nvPr/>
        </p:nvCxnSpPr>
        <p:spPr bwMode="auto">
          <a:xfrm>
            <a:off x="1449734" y="3726656"/>
            <a:ext cx="0" cy="126207"/>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D690BDEC-0B60-29F1-CFAF-9C08F73CD4BD}"/>
              </a:ext>
            </a:extLst>
          </p:cNvPr>
          <p:cNvCxnSpPr>
            <a:cxnSpLocks/>
          </p:cNvCxnSpPr>
          <p:nvPr/>
        </p:nvCxnSpPr>
        <p:spPr bwMode="auto">
          <a:xfrm>
            <a:off x="1482623" y="3755231"/>
            <a:ext cx="0" cy="97632"/>
          </a:xfrm>
          <a:prstGeom prst="line">
            <a:avLst/>
          </a:prstGeom>
          <a:noFill/>
          <a:ln w="28575" cap="flat" cmpd="sng" algn="ctr">
            <a:solidFill>
              <a:schemeClr val="accent5"/>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CEC7EE4E-D4EC-A060-A917-6BCB67318D79}"/>
              </a:ext>
            </a:extLst>
          </p:cNvPr>
          <p:cNvCxnSpPr>
            <a:cxnSpLocks/>
          </p:cNvCxnSpPr>
          <p:nvPr/>
        </p:nvCxnSpPr>
        <p:spPr bwMode="auto">
          <a:xfrm>
            <a:off x="1515512" y="3824288"/>
            <a:ext cx="0" cy="28575"/>
          </a:xfrm>
          <a:prstGeom prst="line">
            <a:avLst/>
          </a:prstGeom>
          <a:noFill/>
          <a:ln w="28575" cap="flat" cmpd="sng" algn="ctr">
            <a:solidFill>
              <a:schemeClr val="accent5"/>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187E10A-12DA-B5AC-001C-88D7D42B1411}"/>
              </a:ext>
            </a:extLst>
          </p:cNvPr>
          <p:cNvCxnSpPr>
            <a:cxnSpLocks/>
          </p:cNvCxnSpPr>
          <p:nvPr/>
        </p:nvCxnSpPr>
        <p:spPr bwMode="auto">
          <a:xfrm>
            <a:off x="1548401" y="3869531"/>
            <a:ext cx="0" cy="45244"/>
          </a:xfrm>
          <a:prstGeom prst="line">
            <a:avLst/>
          </a:prstGeom>
          <a:noFill/>
          <a:ln w="28575" cap="flat" cmpd="sng" algn="ctr">
            <a:solidFill>
              <a:schemeClr val="accent5"/>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FA4212D4-8819-78E1-95CD-15D5D70012A0}"/>
              </a:ext>
            </a:extLst>
          </p:cNvPr>
          <p:cNvCxnSpPr>
            <a:cxnSpLocks/>
          </p:cNvCxnSpPr>
          <p:nvPr/>
        </p:nvCxnSpPr>
        <p:spPr bwMode="auto">
          <a:xfrm>
            <a:off x="1581290" y="3869531"/>
            <a:ext cx="0" cy="69057"/>
          </a:xfrm>
          <a:prstGeom prst="line">
            <a:avLst/>
          </a:prstGeom>
          <a:noFill/>
          <a:ln w="28575" cap="flat" cmpd="sng" algn="ctr">
            <a:solidFill>
              <a:schemeClr val="accent5"/>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36408FBF-D05D-DF0F-DDC2-E4ED6353B922}"/>
              </a:ext>
            </a:extLst>
          </p:cNvPr>
          <p:cNvCxnSpPr>
            <a:cxnSpLocks/>
          </p:cNvCxnSpPr>
          <p:nvPr/>
        </p:nvCxnSpPr>
        <p:spPr bwMode="auto">
          <a:xfrm>
            <a:off x="1614179" y="3869531"/>
            <a:ext cx="0" cy="111919"/>
          </a:xfrm>
          <a:prstGeom prst="line">
            <a:avLst/>
          </a:prstGeom>
          <a:noFill/>
          <a:ln w="28575" cap="flat" cmpd="sng" algn="ctr">
            <a:solidFill>
              <a:schemeClr val="accent5"/>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760299F5-87F4-E4A0-64C0-B8A573D79E04}"/>
              </a:ext>
            </a:extLst>
          </p:cNvPr>
          <p:cNvCxnSpPr>
            <a:cxnSpLocks/>
          </p:cNvCxnSpPr>
          <p:nvPr/>
        </p:nvCxnSpPr>
        <p:spPr bwMode="auto">
          <a:xfrm>
            <a:off x="1647068" y="3869531"/>
            <a:ext cx="0" cy="116682"/>
          </a:xfrm>
          <a:prstGeom prst="line">
            <a:avLst/>
          </a:prstGeom>
          <a:noFill/>
          <a:ln w="28575" cap="flat" cmpd="sng" algn="ctr">
            <a:solidFill>
              <a:schemeClr val="accent5"/>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EB2B7952-AA19-80B6-75FF-361B69FE9F38}"/>
              </a:ext>
            </a:extLst>
          </p:cNvPr>
          <p:cNvCxnSpPr>
            <a:cxnSpLocks/>
          </p:cNvCxnSpPr>
          <p:nvPr/>
        </p:nvCxnSpPr>
        <p:spPr bwMode="auto">
          <a:xfrm>
            <a:off x="1679957" y="3869531"/>
            <a:ext cx="0" cy="116682"/>
          </a:xfrm>
          <a:prstGeom prst="line">
            <a:avLst/>
          </a:prstGeom>
          <a:noFill/>
          <a:ln w="28575" cap="flat" cmpd="sng" algn="ctr">
            <a:solidFill>
              <a:schemeClr val="accent5"/>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75551EC-A3EC-40B9-3AB8-12ABE307B829}"/>
              </a:ext>
            </a:extLst>
          </p:cNvPr>
          <p:cNvCxnSpPr>
            <a:cxnSpLocks/>
          </p:cNvCxnSpPr>
          <p:nvPr/>
        </p:nvCxnSpPr>
        <p:spPr bwMode="auto">
          <a:xfrm>
            <a:off x="1712846" y="3869531"/>
            <a:ext cx="0" cy="192882"/>
          </a:xfrm>
          <a:prstGeom prst="line">
            <a:avLst/>
          </a:prstGeom>
          <a:noFill/>
          <a:ln w="28575" cap="flat" cmpd="sng" algn="ctr">
            <a:solidFill>
              <a:schemeClr val="accent5"/>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7A7D0A4-0B58-3682-D789-C66AE03533E4}"/>
              </a:ext>
            </a:extLst>
          </p:cNvPr>
          <p:cNvCxnSpPr>
            <a:cxnSpLocks/>
          </p:cNvCxnSpPr>
          <p:nvPr/>
        </p:nvCxnSpPr>
        <p:spPr bwMode="auto">
          <a:xfrm>
            <a:off x="1745735" y="3869531"/>
            <a:ext cx="0" cy="209550"/>
          </a:xfrm>
          <a:prstGeom prst="line">
            <a:avLst/>
          </a:prstGeom>
          <a:noFill/>
          <a:ln w="28575" cap="flat" cmpd="sng" algn="ctr">
            <a:solidFill>
              <a:schemeClr val="accent5"/>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207B52D7-3156-0152-5C46-4D8E6D9D7DA9}"/>
              </a:ext>
            </a:extLst>
          </p:cNvPr>
          <p:cNvCxnSpPr>
            <a:cxnSpLocks/>
          </p:cNvCxnSpPr>
          <p:nvPr/>
        </p:nvCxnSpPr>
        <p:spPr bwMode="auto">
          <a:xfrm>
            <a:off x="1778624" y="3869531"/>
            <a:ext cx="0" cy="266700"/>
          </a:xfrm>
          <a:prstGeom prst="line">
            <a:avLst/>
          </a:prstGeom>
          <a:noFill/>
          <a:ln w="28575" cap="flat" cmpd="sng" algn="ctr">
            <a:solidFill>
              <a:schemeClr val="accent5"/>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4C981E1-7EAC-E49B-A676-5F92844161C7}"/>
              </a:ext>
            </a:extLst>
          </p:cNvPr>
          <p:cNvCxnSpPr>
            <a:cxnSpLocks/>
          </p:cNvCxnSpPr>
          <p:nvPr/>
        </p:nvCxnSpPr>
        <p:spPr bwMode="auto">
          <a:xfrm>
            <a:off x="1811513" y="3869531"/>
            <a:ext cx="0" cy="271463"/>
          </a:xfrm>
          <a:prstGeom prst="line">
            <a:avLst/>
          </a:prstGeom>
          <a:noFill/>
          <a:ln w="28575" cap="flat" cmpd="sng" algn="ctr">
            <a:solidFill>
              <a:schemeClr val="accent5"/>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BF19D5F5-977F-0F75-CAA9-821BC68DE6A5}"/>
              </a:ext>
            </a:extLst>
          </p:cNvPr>
          <p:cNvCxnSpPr>
            <a:cxnSpLocks/>
          </p:cNvCxnSpPr>
          <p:nvPr/>
        </p:nvCxnSpPr>
        <p:spPr bwMode="auto">
          <a:xfrm>
            <a:off x="1844402" y="3869531"/>
            <a:ext cx="0" cy="297657"/>
          </a:xfrm>
          <a:prstGeom prst="line">
            <a:avLst/>
          </a:prstGeom>
          <a:noFill/>
          <a:ln w="28575" cap="flat" cmpd="sng" algn="ctr">
            <a:solidFill>
              <a:schemeClr val="accent5"/>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7C3E7DF-2C26-73BA-CBDB-C381E1689527}"/>
              </a:ext>
            </a:extLst>
          </p:cNvPr>
          <p:cNvCxnSpPr>
            <a:cxnSpLocks/>
          </p:cNvCxnSpPr>
          <p:nvPr/>
        </p:nvCxnSpPr>
        <p:spPr bwMode="auto">
          <a:xfrm>
            <a:off x="1877291" y="3869531"/>
            <a:ext cx="0" cy="347663"/>
          </a:xfrm>
          <a:prstGeom prst="line">
            <a:avLst/>
          </a:prstGeom>
          <a:noFill/>
          <a:ln w="28575" cap="flat" cmpd="sng" algn="ctr">
            <a:solidFill>
              <a:schemeClr val="accent5"/>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CA69C8DC-53DA-9C83-0A98-494E18D468C0}"/>
              </a:ext>
            </a:extLst>
          </p:cNvPr>
          <p:cNvCxnSpPr>
            <a:cxnSpLocks/>
          </p:cNvCxnSpPr>
          <p:nvPr/>
        </p:nvCxnSpPr>
        <p:spPr bwMode="auto">
          <a:xfrm>
            <a:off x="1910180" y="3869531"/>
            <a:ext cx="0" cy="373857"/>
          </a:xfrm>
          <a:prstGeom prst="line">
            <a:avLst/>
          </a:prstGeom>
          <a:noFill/>
          <a:ln w="28575" cap="flat" cmpd="sng" algn="ctr">
            <a:solidFill>
              <a:schemeClr val="accent5"/>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074B460-8FC4-1A1B-969C-8AE01EE52150}"/>
              </a:ext>
            </a:extLst>
          </p:cNvPr>
          <p:cNvCxnSpPr>
            <a:cxnSpLocks/>
          </p:cNvCxnSpPr>
          <p:nvPr/>
        </p:nvCxnSpPr>
        <p:spPr bwMode="auto">
          <a:xfrm>
            <a:off x="1943069" y="3869531"/>
            <a:ext cx="0" cy="404813"/>
          </a:xfrm>
          <a:prstGeom prst="line">
            <a:avLst/>
          </a:prstGeom>
          <a:noFill/>
          <a:ln w="28575" cap="flat" cmpd="sng" algn="ctr">
            <a:solidFill>
              <a:schemeClr val="accent5"/>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8A2230CD-BAC2-A016-29EB-0E588F25B615}"/>
              </a:ext>
            </a:extLst>
          </p:cNvPr>
          <p:cNvCxnSpPr>
            <a:cxnSpLocks/>
          </p:cNvCxnSpPr>
          <p:nvPr/>
        </p:nvCxnSpPr>
        <p:spPr bwMode="auto">
          <a:xfrm>
            <a:off x="1975958" y="3869531"/>
            <a:ext cx="0" cy="428625"/>
          </a:xfrm>
          <a:prstGeom prst="line">
            <a:avLst/>
          </a:prstGeom>
          <a:noFill/>
          <a:ln w="28575" cap="flat" cmpd="sng" algn="ctr">
            <a:solidFill>
              <a:schemeClr val="accent5"/>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F4F3691-C679-E0AD-5E46-4DBA857F08D0}"/>
              </a:ext>
            </a:extLst>
          </p:cNvPr>
          <p:cNvCxnSpPr>
            <a:cxnSpLocks/>
          </p:cNvCxnSpPr>
          <p:nvPr/>
        </p:nvCxnSpPr>
        <p:spPr bwMode="auto">
          <a:xfrm>
            <a:off x="2008847" y="3869531"/>
            <a:ext cx="0" cy="428625"/>
          </a:xfrm>
          <a:prstGeom prst="line">
            <a:avLst/>
          </a:prstGeom>
          <a:noFill/>
          <a:ln w="28575" cap="flat" cmpd="sng" algn="ctr">
            <a:solidFill>
              <a:schemeClr val="accent5"/>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FA0C12D2-0501-5D94-F9DD-55161B7C4801}"/>
              </a:ext>
            </a:extLst>
          </p:cNvPr>
          <p:cNvCxnSpPr>
            <a:cxnSpLocks/>
          </p:cNvCxnSpPr>
          <p:nvPr/>
        </p:nvCxnSpPr>
        <p:spPr bwMode="auto">
          <a:xfrm>
            <a:off x="2041736" y="3869531"/>
            <a:ext cx="0" cy="519113"/>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0A66A654-83BB-118F-7468-0810EB5E6A0D}"/>
              </a:ext>
            </a:extLst>
          </p:cNvPr>
          <p:cNvCxnSpPr>
            <a:cxnSpLocks/>
          </p:cNvCxnSpPr>
          <p:nvPr/>
        </p:nvCxnSpPr>
        <p:spPr bwMode="auto">
          <a:xfrm>
            <a:off x="2074625" y="3869531"/>
            <a:ext cx="0" cy="528638"/>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5471FD68-E719-F330-5FE4-B571BA3BB03F}"/>
              </a:ext>
            </a:extLst>
          </p:cNvPr>
          <p:cNvCxnSpPr>
            <a:cxnSpLocks/>
          </p:cNvCxnSpPr>
          <p:nvPr/>
        </p:nvCxnSpPr>
        <p:spPr bwMode="auto">
          <a:xfrm>
            <a:off x="2107514" y="3869531"/>
            <a:ext cx="0" cy="538163"/>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C4B176D-8F82-C040-106A-23E27F21263C}"/>
              </a:ext>
            </a:extLst>
          </p:cNvPr>
          <p:cNvCxnSpPr>
            <a:cxnSpLocks/>
          </p:cNvCxnSpPr>
          <p:nvPr/>
        </p:nvCxnSpPr>
        <p:spPr bwMode="auto">
          <a:xfrm>
            <a:off x="2140403" y="3869531"/>
            <a:ext cx="0" cy="581025"/>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C1047D0B-8F1A-B4F9-B14C-462B9CEB55B6}"/>
              </a:ext>
            </a:extLst>
          </p:cNvPr>
          <p:cNvCxnSpPr>
            <a:cxnSpLocks/>
          </p:cNvCxnSpPr>
          <p:nvPr/>
        </p:nvCxnSpPr>
        <p:spPr bwMode="auto">
          <a:xfrm>
            <a:off x="2173292" y="3869531"/>
            <a:ext cx="0" cy="588169"/>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B89E5AA-7EC2-481B-84D6-3586408055BB}"/>
              </a:ext>
            </a:extLst>
          </p:cNvPr>
          <p:cNvCxnSpPr>
            <a:cxnSpLocks/>
          </p:cNvCxnSpPr>
          <p:nvPr/>
        </p:nvCxnSpPr>
        <p:spPr bwMode="auto">
          <a:xfrm>
            <a:off x="2206181" y="3869531"/>
            <a:ext cx="0" cy="681038"/>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3D65CBCD-6B34-2AA5-74A9-53B09705B753}"/>
              </a:ext>
            </a:extLst>
          </p:cNvPr>
          <p:cNvCxnSpPr>
            <a:cxnSpLocks/>
          </p:cNvCxnSpPr>
          <p:nvPr/>
        </p:nvCxnSpPr>
        <p:spPr bwMode="auto">
          <a:xfrm>
            <a:off x="2239070" y="3869531"/>
            <a:ext cx="0" cy="683419"/>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5A2CD92F-A245-14B6-160D-211F815B7AA1}"/>
              </a:ext>
            </a:extLst>
          </p:cNvPr>
          <p:cNvCxnSpPr>
            <a:cxnSpLocks/>
          </p:cNvCxnSpPr>
          <p:nvPr/>
        </p:nvCxnSpPr>
        <p:spPr bwMode="auto">
          <a:xfrm>
            <a:off x="2271959" y="3869531"/>
            <a:ext cx="0" cy="707232"/>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F9B3A66-0C40-24AA-42E6-EB2F57FBA403}"/>
              </a:ext>
            </a:extLst>
          </p:cNvPr>
          <p:cNvCxnSpPr>
            <a:cxnSpLocks/>
          </p:cNvCxnSpPr>
          <p:nvPr/>
        </p:nvCxnSpPr>
        <p:spPr bwMode="auto">
          <a:xfrm>
            <a:off x="2304848" y="3869531"/>
            <a:ext cx="0" cy="721519"/>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10722DB-88A5-AC68-A3A6-1CAE0514E7F0}"/>
              </a:ext>
            </a:extLst>
          </p:cNvPr>
          <p:cNvCxnSpPr>
            <a:cxnSpLocks/>
          </p:cNvCxnSpPr>
          <p:nvPr/>
        </p:nvCxnSpPr>
        <p:spPr bwMode="auto">
          <a:xfrm>
            <a:off x="2337737" y="3869531"/>
            <a:ext cx="0" cy="759619"/>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2B4A1241-68BA-6C77-8391-2DF7C853BCF9}"/>
              </a:ext>
            </a:extLst>
          </p:cNvPr>
          <p:cNvCxnSpPr>
            <a:cxnSpLocks/>
          </p:cNvCxnSpPr>
          <p:nvPr/>
        </p:nvCxnSpPr>
        <p:spPr bwMode="auto">
          <a:xfrm>
            <a:off x="2370626" y="3869531"/>
            <a:ext cx="0" cy="759619"/>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A2B8791-4669-86E0-D186-6DA885B9C0F8}"/>
              </a:ext>
            </a:extLst>
          </p:cNvPr>
          <p:cNvCxnSpPr>
            <a:cxnSpLocks/>
          </p:cNvCxnSpPr>
          <p:nvPr/>
        </p:nvCxnSpPr>
        <p:spPr bwMode="auto">
          <a:xfrm>
            <a:off x="2403515" y="3869531"/>
            <a:ext cx="0" cy="797719"/>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EE30D9D6-74B8-563D-F32F-39FFE8928613}"/>
              </a:ext>
            </a:extLst>
          </p:cNvPr>
          <p:cNvCxnSpPr>
            <a:cxnSpLocks/>
          </p:cNvCxnSpPr>
          <p:nvPr/>
        </p:nvCxnSpPr>
        <p:spPr bwMode="auto">
          <a:xfrm>
            <a:off x="2436404" y="3869531"/>
            <a:ext cx="0" cy="802482"/>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1CCD27BA-788B-127E-E2CF-23E4D4882D50}"/>
              </a:ext>
            </a:extLst>
          </p:cNvPr>
          <p:cNvCxnSpPr>
            <a:cxnSpLocks/>
          </p:cNvCxnSpPr>
          <p:nvPr/>
        </p:nvCxnSpPr>
        <p:spPr bwMode="auto">
          <a:xfrm>
            <a:off x="2469293" y="3869531"/>
            <a:ext cx="0" cy="823913"/>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642F538-02FF-C01C-189D-45DEE6239564}"/>
              </a:ext>
            </a:extLst>
          </p:cNvPr>
          <p:cNvCxnSpPr>
            <a:cxnSpLocks/>
          </p:cNvCxnSpPr>
          <p:nvPr/>
        </p:nvCxnSpPr>
        <p:spPr bwMode="auto">
          <a:xfrm>
            <a:off x="2502182" y="3869531"/>
            <a:ext cx="0" cy="835819"/>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6C817ED1-83C0-1FCF-7F99-FA85638540E1}"/>
              </a:ext>
            </a:extLst>
          </p:cNvPr>
          <p:cNvCxnSpPr>
            <a:cxnSpLocks/>
          </p:cNvCxnSpPr>
          <p:nvPr/>
        </p:nvCxnSpPr>
        <p:spPr bwMode="auto">
          <a:xfrm>
            <a:off x="2535071" y="3869531"/>
            <a:ext cx="0" cy="840582"/>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B0555EDB-1B19-17AA-8619-DD8A98FBDBEA}"/>
              </a:ext>
            </a:extLst>
          </p:cNvPr>
          <p:cNvCxnSpPr>
            <a:cxnSpLocks/>
          </p:cNvCxnSpPr>
          <p:nvPr/>
        </p:nvCxnSpPr>
        <p:spPr bwMode="auto">
          <a:xfrm>
            <a:off x="2567960" y="3869531"/>
            <a:ext cx="0" cy="890588"/>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86E6E9C3-A129-7FBA-7A05-DFD672426231}"/>
              </a:ext>
            </a:extLst>
          </p:cNvPr>
          <p:cNvCxnSpPr>
            <a:cxnSpLocks/>
          </p:cNvCxnSpPr>
          <p:nvPr/>
        </p:nvCxnSpPr>
        <p:spPr bwMode="auto">
          <a:xfrm>
            <a:off x="2600849" y="3869531"/>
            <a:ext cx="0" cy="890588"/>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5B4F585E-939A-1EEF-532B-D8B960987D7F}"/>
              </a:ext>
            </a:extLst>
          </p:cNvPr>
          <p:cNvCxnSpPr>
            <a:cxnSpLocks/>
          </p:cNvCxnSpPr>
          <p:nvPr/>
        </p:nvCxnSpPr>
        <p:spPr bwMode="auto">
          <a:xfrm>
            <a:off x="2633738" y="3869531"/>
            <a:ext cx="0" cy="900113"/>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0C547856-2ECB-FEA2-46A3-341824D1DEB1}"/>
              </a:ext>
            </a:extLst>
          </p:cNvPr>
          <p:cNvCxnSpPr>
            <a:cxnSpLocks/>
          </p:cNvCxnSpPr>
          <p:nvPr/>
        </p:nvCxnSpPr>
        <p:spPr bwMode="auto">
          <a:xfrm>
            <a:off x="2666627" y="3869531"/>
            <a:ext cx="0" cy="909638"/>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BD7BC31B-74F4-0180-B13B-B28FA128EBB8}"/>
              </a:ext>
            </a:extLst>
          </p:cNvPr>
          <p:cNvCxnSpPr>
            <a:cxnSpLocks/>
          </p:cNvCxnSpPr>
          <p:nvPr/>
        </p:nvCxnSpPr>
        <p:spPr bwMode="auto">
          <a:xfrm>
            <a:off x="2699516" y="3869531"/>
            <a:ext cx="0" cy="931069"/>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5B4E9562-3768-E54F-6D6B-97EA306ADD3C}"/>
              </a:ext>
            </a:extLst>
          </p:cNvPr>
          <p:cNvCxnSpPr>
            <a:cxnSpLocks/>
          </p:cNvCxnSpPr>
          <p:nvPr/>
        </p:nvCxnSpPr>
        <p:spPr bwMode="auto">
          <a:xfrm>
            <a:off x="2732405" y="3869531"/>
            <a:ext cx="0" cy="959644"/>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99417382-D947-5327-A3B9-7D3FB9A80959}"/>
              </a:ext>
            </a:extLst>
          </p:cNvPr>
          <p:cNvCxnSpPr>
            <a:cxnSpLocks/>
          </p:cNvCxnSpPr>
          <p:nvPr/>
        </p:nvCxnSpPr>
        <p:spPr bwMode="auto">
          <a:xfrm>
            <a:off x="2765294" y="3869531"/>
            <a:ext cx="0" cy="992982"/>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7731E46-2E72-AA39-DDA2-1A620164CDDF}"/>
              </a:ext>
            </a:extLst>
          </p:cNvPr>
          <p:cNvCxnSpPr>
            <a:cxnSpLocks/>
          </p:cNvCxnSpPr>
          <p:nvPr/>
        </p:nvCxnSpPr>
        <p:spPr bwMode="auto">
          <a:xfrm>
            <a:off x="2798183" y="3869531"/>
            <a:ext cx="0" cy="1000125"/>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4AAE1A9D-14A2-8913-A3A6-279F439B0E55}"/>
              </a:ext>
            </a:extLst>
          </p:cNvPr>
          <p:cNvCxnSpPr>
            <a:cxnSpLocks/>
          </p:cNvCxnSpPr>
          <p:nvPr/>
        </p:nvCxnSpPr>
        <p:spPr bwMode="auto">
          <a:xfrm>
            <a:off x="2831072" y="3869531"/>
            <a:ext cx="0" cy="1012032"/>
          </a:xfrm>
          <a:prstGeom prst="line">
            <a:avLst/>
          </a:prstGeom>
          <a:noFill/>
          <a:ln w="28575" cap="flat" cmpd="sng" algn="ctr">
            <a:solidFill>
              <a:schemeClr val="accent4"/>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528E81B3-D12D-F6D3-26FF-D93EC26021A7}"/>
              </a:ext>
            </a:extLst>
          </p:cNvPr>
          <p:cNvCxnSpPr>
            <a:cxnSpLocks/>
          </p:cNvCxnSpPr>
          <p:nvPr/>
        </p:nvCxnSpPr>
        <p:spPr bwMode="auto">
          <a:xfrm>
            <a:off x="2863961" y="3869531"/>
            <a:ext cx="0" cy="1012032"/>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A0E4B29-AC92-483E-2D54-C37C068DFD27}"/>
              </a:ext>
            </a:extLst>
          </p:cNvPr>
          <p:cNvCxnSpPr>
            <a:cxnSpLocks/>
          </p:cNvCxnSpPr>
          <p:nvPr/>
        </p:nvCxnSpPr>
        <p:spPr bwMode="auto">
          <a:xfrm>
            <a:off x="2896850" y="3869531"/>
            <a:ext cx="0" cy="1069182"/>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76E88DB2-C59C-EA80-D468-4C6804C99A98}"/>
              </a:ext>
            </a:extLst>
          </p:cNvPr>
          <p:cNvCxnSpPr>
            <a:cxnSpLocks/>
          </p:cNvCxnSpPr>
          <p:nvPr/>
        </p:nvCxnSpPr>
        <p:spPr bwMode="auto">
          <a:xfrm>
            <a:off x="2929739" y="3869531"/>
            <a:ext cx="0" cy="1085850"/>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35914E6C-7D50-39FC-5EE3-C49EF570DCEA}"/>
              </a:ext>
            </a:extLst>
          </p:cNvPr>
          <p:cNvCxnSpPr>
            <a:cxnSpLocks/>
          </p:cNvCxnSpPr>
          <p:nvPr/>
        </p:nvCxnSpPr>
        <p:spPr bwMode="auto">
          <a:xfrm>
            <a:off x="2962628" y="3869531"/>
            <a:ext cx="0" cy="1085850"/>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DB67DE4A-E1CA-AA38-13AE-33C2654375C8}"/>
              </a:ext>
            </a:extLst>
          </p:cNvPr>
          <p:cNvCxnSpPr>
            <a:cxnSpLocks/>
          </p:cNvCxnSpPr>
          <p:nvPr/>
        </p:nvCxnSpPr>
        <p:spPr bwMode="auto">
          <a:xfrm>
            <a:off x="2995517" y="3869531"/>
            <a:ext cx="0" cy="1097757"/>
          </a:xfrm>
          <a:prstGeom prst="line">
            <a:avLst/>
          </a:prstGeom>
          <a:noFill/>
          <a:ln w="28575"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4F6F3FC0-41D5-BC66-3DEF-7847698F21FF}"/>
              </a:ext>
            </a:extLst>
          </p:cNvPr>
          <p:cNvCxnSpPr>
            <a:cxnSpLocks/>
          </p:cNvCxnSpPr>
          <p:nvPr/>
        </p:nvCxnSpPr>
        <p:spPr bwMode="auto">
          <a:xfrm>
            <a:off x="3028406" y="3869531"/>
            <a:ext cx="0" cy="1107282"/>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F0B93258-CE68-2973-65E2-BC23F91B34E9}"/>
              </a:ext>
            </a:extLst>
          </p:cNvPr>
          <p:cNvCxnSpPr>
            <a:cxnSpLocks/>
          </p:cNvCxnSpPr>
          <p:nvPr/>
        </p:nvCxnSpPr>
        <p:spPr bwMode="auto">
          <a:xfrm>
            <a:off x="3061295" y="3869531"/>
            <a:ext cx="0" cy="1135857"/>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3EC40EF6-F9F8-D19F-3DA5-2E51B9DC8336}"/>
              </a:ext>
            </a:extLst>
          </p:cNvPr>
          <p:cNvCxnSpPr>
            <a:cxnSpLocks/>
          </p:cNvCxnSpPr>
          <p:nvPr/>
        </p:nvCxnSpPr>
        <p:spPr bwMode="auto">
          <a:xfrm>
            <a:off x="3094184" y="3869531"/>
            <a:ext cx="0" cy="1135857"/>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B1DD306F-10FF-3412-E64B-2D5F4BC0FD00}"/>
              </a:ext>
            </a:extLst>
          </p:cNvPr>
          <p:cNvCxnSpPr>
            <a:cxnSpLocks/>
          </p:cNvCxnSpPr>
          <p:nvPr/>
        </p:nvCxnSpPr>
        <p:spPr bwMode="auto">
          <a:xfrm>
            <a:off x="3127073" y="3869531"/>
            <a:ext cx="0" cy="1135857"/>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5D6FA164-863E-33A3-2C27-060DCA3712F7}"/>
              </a:ext>
            </a:extLst>
          </p:cNvPr>
          <p:cNvCxnSpPr>
            <a:cxnSpLocks/>
          </p:cNvCxnSpPr>
          <p:nvPr/>
        </p:nvCxnSpPr>
        <p:spPr bwMode="auto">
          <a:xfrm>
            <a:off x="3159962" y="3869531"/>
            <a:ext cx="0" cy="1176338"/>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C9C45B97-1AA0-57F7-3C98-FC33AF244BA6}"/>
              </a:ext>
            </a:extLst>
          </p:cNvPr>
          <p:cNvCxnSpPr>
            <a:cxnSpLocks/>
          </p:cNvCxnSpPr>
          <p:nvPr/>
        </p:nvCxnSpPr>
        <p:spPr bwMode="auto">
          <a:xfrm>
            <a:off x="3192851" y="3869531"/>
            <a:ext cx="0" cy="1188244"/>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870560F4-08C8-BFE5-8E42-A50FF0ED0216}"/>
              </a:ext>
            </a:extLst>
          </p:cNvPr>
          <p:cNvCxnSpPr>
            <a:cxnSpLocks/>
          </p:cNvCxnSpPr>
          <p:nvPr/>
        </p:nvCxnSpPr>
        <p:spPr bwMode="auto">
          <a:xfrm>
            <a:off x="3225740" y="3869531"/>
            <a:ext cx="0" cy="1200150"/>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64D7A686-F159-C496-3477-B37030E77CB6}"/>
              </a:ext>
            </a:extLst>
          </p:cNvPr>
          <p:cNvCxnSpPr>
            <a:cxnSpLocks/>
          </p:cNvCxnSpPr>
          <p:nvPr/>
        </p:nvCxnSpPr>
        <p:spPr bwMode="auto">
          <a:xfrm>
            <a:off x="3258629" y="3869531"/>
            <a:ext cx="0" cy="1212057"/>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2D9A9FAD-30D0-8EDD-365D-9D0742ED8B53}"/>
              </a:ext>
            </a:extLst>
          </p:cNvPr>
          <p:cNvCxnSpPr>
            <a:cxnSpLocks/>
          </p:cNvCxnSpPr>
          <p:nvPr/>
        </p:nvCxnSpPr>
        <p:spPr bwMode="auto">
          <a:xfrm>
            <a:off x="3291518" y="3869531"/>
            <a:ext cx="0" cy="1212057"/>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D1DD3BE9-CE76-EC7B-9EB8-3D5CB167CF4F}"/>
              </a:ext>
            </a:extLst>
          </p:cNvPr>
          <p:cNvCxnSpPr>
            <a:cxnSpLocks/>
          </p:cNvCxnSpPr>
          <p:nvPr/>
        </p:nvCxnSpPr>
        <p:spPr bwMode="auto">
          <a:xfrm>
            <a:off x="3324407" y="3869531"/>
            <a:ext cx="0" cy="1228725"/>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0F2F4414-1CDC-10CC-F15B-67C09150624F}"/>
              </a:ext>
            </a:extLst>
          </p:cNvPr>
          <p:cNvCxnSpPr>
            <a:cxnSpLocks/>
          </p:cNvCxnSpPr>
          <p:nvPr/>
        </p:nvCxnSpPr>
        <p:spPr bwMode="auto">
          <a:xfrm>
            <a:off x="3357296" y="3869531"/>
            <a:ext cx="0" cy="1345407"/>
          </a:xfrm>
          <a:prstGeom prst="line">
            <a:avLst/>
          </a:prstGeom>
          <a:noFill/>
          <a:ln w="28575" cap="flat" cmpd="sng" algn="ctr">
            <a:solidFill>
              <a:schemeClr val="accent4"/>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670769E6-A448-251E-5E22-B9F4B2BC77AB}"/>
              </a:ext>
            </a:extLst>
          </p:cNvPr>
          <p:cNvCxnSpPr>
            <a:cxnSpLocks/>
          </p:cNvCxnSpPr>
          <p:nvPr/>
        </p:nvCxnSpPr>
        <p:spPr bwMode="auto">
          <a:xfrm>
            <a:off x="3390185" y="3869531"/>
            <a:ext cx="0" cy="1359694"/>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3E4725EA-77A9-935A-F293-E0540DDF1010}"/>
              </a:ext>
            </a:extLst>
          </p:cNvPr>
          <p:cNvCxnSpPr>
            <a:cxnSpLocks/>
          </p:cNvCxnSpPr>
          <p:nvPr/>
        </p:nvCxnSpPr>
        <p:spPr bwMode="auto">
          <a:xfrm>
            <a:off x="3423074" y="3869531"/>
            <a:ext cx="0" cy="1516857"/>
          </a:xfrm>
          <a:prstGeom prst="line">
            <a:avLst/>
          </a:prstGeom>
          <a:noFill/>
          <a:ln w="28575" cap="flat" cmpd="sng" algn="ctr">
            <a:solidFill>
              <a:schemeClr val="accent4"/>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EC9D0CD0-DE9A-C576-44FB-22A7E2D1381A}"/>
              </a:ext>
            </a:extLst>
          </p:cNvPr>
          <p:cNvCxnSpPr>
            <a:cxnSpLocks/>
          </p:cNvCxnSpPr>
          <p:nvPr/>
        </p:nvCxnSpPr>
        <p:spPr bwMode="auto">
          <a:xfrm>
            <a:off x="3455963" y="3869531"/>
            <a:ext cx="0" cy="1516857"/>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D40A6011-EAAC-6F2E-CE85-F797642CC907}"/>
              </a:ext>
            </a:extLst>
          </p:cNvPr>
          <p:cNvCxnSpPr>
            <a:cxnSpLocks/>
          </p:cNvCxnSpPr>
          <p:nvPr/>
        </p:nvCxnSpPr>
        <p:spPr bwMode="auto">
          <a:xfrm>
            <a:off x="3488852" y="3869531"/>
            <a:ext cx="0" cy="1516857"/>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F9418139-6D86-1E8C-82BF-17C0EADA3F5E}"/>
              </a:ext>
            </a:extLst>
          </p:cNvPr>
          <p:cNvCxnSpPr>
            <a:cxnSpLocks/>
          </p:cNvCxnSpPr>
          <p:nvPr/>
        </p:nvCxnSpPr>
        <p:spPr bwMode="auto">
          <a:xfrm>
            <a:off x="3521741" y="3869531"/>
            <a:ext cx="0" cy="1516857"/>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29E07A51-98FF-3ADA-67D4-74A914C97660}"/>
              </a:ext>
            </a:extLst>
          </p:cNvPr>
          <p:cNvCxnSpPr>
            <a:cxnSpLocks/>
          </p:cNvCxnSpPr>
          <p:nvPr/>
        </p:nvCxnSpPr>
        <p:spPr bwMode="auto">
          <a:xfrm>
            <a:off x="3554630" y="3869531"/>
            <a:ext cx="0" cy="1516857"/>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2F18C167-3E63-7C7E-5010-CB33B50ACC2B}"/>
              </a:ext>
            </a:extLst>
          </p:cNvPr>
          <p:cNvCxnSpPr>
            <a:cxnSpLocks/>
          </p:cNvCxnSpPr>
          <p:nvPr/>
        </p:nvCxnSpPr>
        <p:spPr bwMode="auto">
          <a:xfrm>
            <a:off x="3587519" y="3869531"/>
            <a:ext cx="0" cy="1516857"/>
          </a:xfrm>
          <a:prstGeom prst="line">
            <a:avLst/>
          </a:prstGeom>
          <a:noFill/>
          <a:ln w="28575" cap="flat" cmpd="sng" algn="ctr">
            <a:solidFill>
              <a:schemeClr val="accent4"/>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A80325CF-84BC-69A6-3AB8-7ABC2836050E}"/>
              </a:ext>
            </a:extLst>
          </p:cNvPr>
          <p:cNvCxnSpPr>
            <a:cxnSpLocks/>
          </p:cNvCxnSpPr>
          <p:nvPr/>
        </p:nvCxnSpPr>
        <p:spPr bwMode="auto">
          <a:xfrm>
            <a:off x="3620408" y="3869531"/>
            <a:ext cx="0" cy="1516857"/>
          </a:xfrm>
          <a:prstGeom prst="line">
            <a:avLst/>
          </a:prstGeom>
          <a:noFill/>
          <a:ln w="28575" cap="flat" cmpd="sng" algn="ctr">
            <a:solidFill>
              <a:schemeClr val="accent4"/>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B23CB568-76BA-7A0A-4B67-6FF9D5212DEC}"/>
              </a:ext>
            </a:extLst>
          </p:cNvPr>
          <p:cNvCxnSpPr>
            <a:cxnSpLocks/>
          </p:cNvCxnSpPr>
          <p:nvPr/>
        </p:nvCxnSpPr>
        <p:spPr bwMode="auto">
          <a:xfrm>
            <a:off x="3653297" y="3869531"/>
            <a:ext cx="0" cy="1516857"/>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F74ED7B7-D016-6FBE-0D9C-58C626A67D56}"/>
              </a:ext>
            </a:extLst>
          </p:cNvPr>
          <p:cNvCxnSpPr>
            <a:cxnSpLocks/>
          </p:cNvCxnSpPr>
          <p:nvPr/>
        </p:nvCxnSpPr>
        <p:spPr bwMode="auto">
          <a:xfrm>
            <a:off x="3686178" y="3869531"/>
            <a:ext cx="0" cy="1516857"/>
          </a:xfrm>
          <a:prstGeom prst="line">
            <a:avLst/>
          </a:prstGeom>
          <a:noFill/>
          <a:ln w="28575" cap="flat" cmpd="sng" algn="ctr">
            <a:solidFill>
              <a:schemeClr val="accent1"/>
            </a:solidFill>
            <a:prstDash val="solid"/>
            <a:round/>
            <a:headEnd type="none" w="med" len="med"/>
            <a:tailEnd type="none" w="med" len="med"/>
          </a:ln>
          <a:effectLst/>
        </p:spPr>
      </p:cxnSp>
      <p:grpSp>
        <p:nvGrpSpPr>
          <p:cNvPr id="228" name="Group 227">
            <a:extLst>
              <a:ext uri="{FF2B5EF4-FFF2-40B4-BE49-F238E27FC236}">
                <a16:creationId xmlns:a16="http://schemas.microsoft.com/office/drawing/2014/main" id="{BF057BF2-398E-17EE-4EAE-6056AF606AA3}"/>
              </a:ext>
            </a:extLst>
          </p:cNvPr>
          <p:cNvGrpSpPr/>
          <p:nvPr/>
        </p:nvGrpSpPr>
        <p:grpSpPr>
          <a:xfrm>
            <a:off x="1242573" y="2338824"/>
            <a:ext cx="2530028" cy="3049214"/>
            <a:chOff x="947187" y="2338824"/>
            <a:chExt cx="14656419" cy="3049214"/>
          </a:xfrm>
        </p:grpSpPr>
        <p:cxnSp>
          <p:nvCxnSpPr>
            <p:cNvPr id="217" name="Straight Connector 216">
              <a:extLst>
                <a:ext uri="{FF2B5EF4-FFF2-40B4-BE49-F238E27FC236}">
                  <a16:creationId xmlns:a16="http://schemas.microsoft.com/office/drawing/2014/main" id="{CD9766F2-2F0D-32A8-EBD7-15C61383A875}"/>
                </a:ext>
              </a:extLst>
            </p:cNvPr>
            <p:cNvCxnSpPr/>
            <p:nvPr/>
          </p:nvCxnSpPr>
          <p:spPr bwMode="auto">
            <a:xfrm>
              <a:off x="947187" y="5388038"/>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1F7EA94-1309-C2AB-BB16-DD4641B49B82}"/>
                </a:ext>
              </a:extLst>
            </p:cNvPr>
            <p:cNvCxnSpPr/>
            <p:nvPr/>
          </p:nvCxnSpPr>
          <p:spPr bwMode="auto">
            <a:xfrm>
              <a:off x="947187" y="5083113"/>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4279AD1-2E7B-96D6-D358-0EE6DCB45005}"/>
                </a:ext>
              </a:extLst>
            </p:cNvPr>
            <p:cNvCxnSpPr/>
            <p:nvPr/>
          </p:nvCxnSpPr>
          <p:spPr bwMode="auto">
            <a:xfrm>
              <a:off x="947187" y="4778192"/>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3C8E52D3-D473-0404-E70D-84F9C7053675}"/>
                </a:ext>
              </a:extLst>
            </p:cNvPr>
            <p:cNvCxnSpPr/>
            <p:nvPr/>
          </p:nvCxnSpPr>
          <p:spPr bwMode="auto">
            <a:xfrm>
              <a:off x="947187" y="4473271"/>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FE89F01-1929-69C2-6C33-1DC796607A61}"/>
                </a:ext>
              </a:extLst>
            </p:cNvPr>
            <p:cNvCxnSpPr/>
            <p:nvPr/>
          </p:nvCxnSpPr>
          <p:spPr bwMode="auto">
            <a:xfrm>
              <a:off x="947187" y="4168350"/>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92ECC72-85C9-341B-C722-02FD12D96079}"/>
                </a:ext>
              </a:extLst>
            </p:cNvPr>
            <p:cNvCxnSpPr>
              <a:cxnSpLocks/>
            </p:cNvCxnSpPr>
            <p:nvPr/>
          </p:nvCxnSpPr>
          <p:spPr bwMode="auto">
            <a:xfrm>
              <a:off x="947187" y="3863429"/>
              <a:ext cx="14656419"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84C628F-8807-9033-5D6B-D79C42109A2B}"/>
                </a:ext>
              </a:extLst>
            </p:cNvPr>
            <p:cNvCxnSpPr/>
            <p:nvPr/>
          </p:nvCxnSpPr>
          <p:spPr bwMode="auto">
            <a:xfrm>
              <a:off x="947187" y="3558508"/>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B0AF5F48-A1DA-9BF8-62A0-231600D1A400}"/>
                </a:ext>
              </a:extLst>
            </p:cNvPr>
            <p:cNvCxnSpPr/>
            <p:nvPr/>
          </p:nvCxnSpPr>
          <p:spPr bwMode="auto">
            <a:xfrm>
              <a:off x="947187" y="3253587"/>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79107153-5B62-18D4-A301-7E75EAB4E3D7}"/>
                </a:ext>
              </a:extLst>
            </p:cNvPr>
            <p:cNvCxnSpPr/>
            <p:nvPr/>
          </p:nvCxnSpPr>
          <p:spPr bwMode="auto">
            <a:xfrm>
              <a:off x="947187" y="2948666"/>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5526784-9E73-A664-0CB6-06175C9D420E}"/>
                </a:ext>
              </a:extLst>
            </p:cNvPr>
            <p:cNvCxnSpPr/>
            <p:nvPr/>
          </p:nvCxnSpPr>
          <p:spPr bwMode="auto">
            <a:xfrm>
              <a:off x="947187" y="2643745"/>
              <a:ext cx="357016"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33DEB445-AF57-D784-AC13-F88F2E3A459C}"/>
                </a:ext>
              </a:extLst>
            </p:cNvPr>
            <p:cNvCxnSpPr/>
            <p:nvPr/>
          </p:nvCxnSpPr>
          <p:spPr bwMode="auto">
            <a:xfrm>
              <a:off x="947187" y="2338824"/>
              <a:ext cx="357016" cy="0"/>
            </a:xfrm>
            <a:prstGeom prst="line">
              <a:avLst/>
            </a:prstGeom>
            <a:noFill/>
            <a:ln w="28575" cap="flat" cmpd="sng" algn="ctr">
              <a:solidFill>
                <a:schemeClr val="bg1"/>
              </a:solidFill>
              <a:prstDash val="solid"/>
              <a:round/>
              <a:headEnd type="none" w="med" len="med"/>
              <a:tailEnd type="none" w="med" len="med"/>
            </a:ln>
            <a:effectLst/>
          </p:spPr>
        </p:cxnSp>
      </p:grpSp>
      <p:sp>
        <p:nvSpPr>
          <p:cNvPr id="385" name="Rectangle 384">
            <a:extLst>
              <a:ext uri="{FF2B5EF4-FFF2-40B4-BE49-F238E27FC236}">
                <a16:creationId xmlns:a16="http://schemas.microsoft.com/office/drawing/2014/main" id="{1BB0C51E-A08E-D49D-C951-60FE1B094DA9}"/>
              </a:ext>
            </a:extLst>
          </p:cNvPr>
          <p:cNvSpPr/>
          <p:nvPr/>
        </p:nvSpPr>
        <p:spPr bwMode="auto">
          <a:xfrm>
            <a:off x="2119746" y="2303642"/>
            <a:ext cx="105508" cy="1055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6" name="Rectangle 385">
            <a:extLst>
              <a:ext uri="{FF2B5EF4-FFF2-40B4-BE49-F238E27FC236}">
                <a16:creationId xmlns:a16="http://schemas.microsoft.com/office/drawing/2014/main" id="{41A9C6CF-8C9F-1BC8-3CD1-0D85E7EE7EAB}"/>
              </a:ext>
            </a:extLst>
          </p:cNvPr>
          <p:cNvSpPr/>
          <p:nvPr/>
        </p:nvSpPr>
        <p:spPr bwMode="auto">
          <a:xfrm>
            <a:off x="2119746" y="2518920"/>
            <a:ext cx="105508" cy="105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7" name="Rectangle 386">
            <a:extLst>
              <a:ext uri="{FF2B5EF4-FFF2-40B4-BE49-F238E27FC236}">
                <a16:creationId xmlns:a16="http://schemas.microsoft.com/office/drawing/2014/main" id="{094A7B6A-8712-2D74-4D0B-C5005E933FCB}"/>
              </a:ext>
            </a:extLst>
          </p:cNvPr>
          <p:cNvSpPr/>
          <p:nvPr/>
        </p:nvSpPr>
        <p:spPr bwMode="auto">
          <a:xfrm>
            <a:off x="2119746" y="2734198"/>
            <a:ext cx="105508" cy="1055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8" name="Rectangle 387">
            <a:extLst>
              <a:ext uri="{FF2B5EF4-FFF2-40B4-BE49-F238E27FC236}">
                <a16:creationId xmlns:a16="http://schemas.microsoft.com/office/drawing/2014/main" id="{12A86CD8-B30C-9A28-11BA-9A7E4C62E97F}"/>
              </a:ext>
            </a:extLst>
          </p:cNvPr>
          <p:cNvSpPr/>
          <p:nvPr/>
        </p:nvSpPr>
        <p:spPr bwMode="auto">
          <a:xfrm>
            <a:off x="2119746" y="2949477"/>
            <a:ext cx="105508" cy="105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9" name="TextBox 388">
            <a:extLst>
              <a:ext uri="{FF2B5EF4-FFF2-40B4-BE49-F238E27FC236}">
                <a16:creationId xmlns:a16="http://schemas.microsoft.com/office/drawing/2014/main" id="{A0D6013D-7B04-D9F1-4891-56438CA3543B}"/>
              </a:ext>
            </a:extLst>
          </p:cNvPr>
          <p:cNvSpPr txBox="1"/>
          <p:nvPr/>
        </p:nvSpPr>
        <p:spPr>
          <a:xfrm>
            <a:off x="1449734" y="1970057"/>
            <a:ext cx="1609030" cy="338554"/>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ORR: 71%</a:t>
            </a:r>
          </a:p>
        </p:txBody>
      </p:sp>
      <p:cxnSp>
        <p:nvCxnSpPr>
          <p:cNvPr id="391" name="Straight Connector 390">
            <a:extLst>
              <a:ext uri="{FF2B5EF4-FFF2-40B4-BE49-F238E27FC236}">
                <a16:creationId xmlns:a16="http://schemas.microsoft.com/office/drawing/2014/main" id="{65EFA885-0607-0E56-BE2F-3C625934086D}"/>
              </a:ext>
            </a:extLst>
          </p:cNvPr>
          <p:cNvCxnSpPr>
            <a:cxnSpLocks/>
          </p:cNvCxnSpPr>
          <p:nvPr/>
        </p:nvCxnSpPr>
        <p:spPr bwMode="auto">
          <a:xfrm>
            <a:off x="1330036" y="4319798"/>
            <a:ext cx="2452557" cy="0"/>
          </a:xfrm>
          <a:prstGeom prst="line">
            <a:avLst/>
          </a:prstGeom>
          <a:noFill/>
          <a:ln w="28575" cap="flat" cmpd="sng" algn="ctr">
            <a:solidFill>
              <a:schemeClr val="tx2"/>
            </a:solidFill>
            <a:prstDash val="dash"/>
            <a:round/>
            <a:headEnd type="none" w="med" len="med"/>
            <a:tailEnd type="none" w="med" len="med"/>
          </a:ln>
          <a:effectLst/>
        </p:spPr>
      </p:cxnSp>
      <p:cxnSp>
        <p:nvCxnSpPr>
          <p:cNvPr id="393" name="Straight Connector 392">
            <a:extLst>
              <a:ext uri="{FF2B5EF4-FFF2-40B4-BE49-F238E27FC236}">
                <a16:creationId xmlns:a16="http://schemas.microsoft.com/office/drawing/2014/main" id="{01973FF6-649C-44A3-FD8A-8F4D9E005B32}"/>
              </a:ext>
            </a:extLst>
          </p:cNvPr>
          <p:cNvCxnSpPr>
            <a:cxnSpLocks/>
          </p:cNvCxnSpPr>
          <p:nvPr/>
        </p:nvCxnSpPr>
        <p:spPr bwMode="auto">
          <a:xfrm>
            <a:off x="1330036" y="3556258"/>
            <a:ext cx="2452557" cy="0"/>
          </a:xfrm>
          <a:prstGeom prst="line">
            <a:avLst/>
          </a:prstGeom>
          <a:noFill/>
          <a:ln w="28575" cap="flat" cmpd="sng" algn="ctr">
            <a:solidFill>
              <a:schemeClr val="tx2"/>
            </a:solidFill>
            <a:prstDash val="dash"/>
            <a:round/>
            <a:headEnd type="none" w="med" len="med"/>
            <a:tailEnd type="none" w="med" len="med"/>
          </a:ln>
          <a:effectLst/>
        </p:spPr>
      </p:cxnSp>
      <p:sp>
        <p:nvSpPr>
          <p:cNvPr id="394" name="TextBox 393">
            <a:extLst>
              <a:ext uri="{FF2B5EF4-FFF2-40B4-BE49-F238E27FC236}">
                <a16:creationId xmlns:a16="http://schemas.microsoft.com/office/drawing/2014/main" id="{669A8340-7288-AFC9-B20A-54AD6DC1CC5C}"/>
              </a:ext>
            </a:extLst>
          </p:cNvPr>
          <p:cNvSpPr txBox="1"/>
          <p:nvPr/>
        </p:nvSpPr>
        <p:spPr>
          <a:xfrm>
            <a:off x="710614" y="1720232"/>
            <a:ext cx="3282566" cy="338554"/>
          </a:xfrm>
          <a:prstGeom prst="rect">
            <a:avLst/>
          </a:prstGeom>
          <a:no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Narrow"/>
              </a:rPr>
              <a:t>HER2 IHC3+ or IHC2+/ISH+ (n = 68)</a:t>
            </a:r>
          </a:p>
        </p:txBody>
      </p:sp>
      <p:sp>
        <p:nvSpPr>
          <p:cNvPr id="5" name="Arrow: Right 4">
            <a:extLst>
              <a:ext uri="{FF2B5EF4-FFF2-40B4-BE49-F238E27FC236}">
                <a16:creationId xmlns:a16="http://schemas.microsoft.com/office/drawing/2014/main" id="{D8B7BEBA-615D-488F-9E09-582354FA5306}"/>
              </a:ext>
            </a:extLst>
          </p:cNvPr>
          <p:cNvSpPr/>
          <p:nvPr/>
        </p:nvSpPr>
        <p:spPr bwMode="auto">
          <a:xfrm>
            <a:off x="1242573" y="5706573"/>
            <a:ext cx="9881870" cy="749562"/>
          </a:xfrm>
          <a:prstGeom prst="rightArrow">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Decreasing ORR by degree of HER2 IHC expression</a:t>
            </a:r>
          </a:p>
        </p:txBody>
      </p:sp>
    </p:spTree>
    <p:extLst>
      <p:ext uri="{BB962C8B-B14F-4D97-AF65-F5344CB8AC3E}">
        <p14:creationId xmlns:p14="http://schemas.microsoft.com/office/powerpoint/2010/main" val="2021450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5">
            <a:extLst>
              <a:ext uri="{FF2B5EF4-FFF2-40B4-BE49-F238E27FC236}">
                <a16:creationId xmlns:a16="http://schemas.microsoft.com/office/drawing/2014/main" id="{1B44EDBF-B0CF-9031-137E-AFB509420E66}"/>
              </a:ext>
            </a:extLst>
          </p:cNvPr>
          <p:cNvSpPr txBox="1">
            <a:spLocks noChangeArrowheads="1"/>
          </p:cNvSpPr>
          <p:nvPr/>
        </p:nvSpPr>
        <p:spPr bwMode="auto">
          <a:xfrm>
            <a:off x="709796" y="2431863"/>
            <a:ext cx="353835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advanced/metastatic breast cancer with progression on 2 previous endocrine therapies; restricted to HR+ </a:t>
            </a:r>
            <a:r>
              <a:rPr lang="en-GB" altLang="en-US" sz="1800" b="0" dirty="0">
                <a:solidFill>
                  <a:srgbClr val="000000"/>
                </a:solidFill>
                <a:latin typeface="Calibri" panose="020F0502020204030204" pitchFamily="34" charset="0"/>
              </a:rPr>
              <a:t>d</a:t>
            </a:r>
            <a:r>
              <a:rPr kumimoji="0" lang="en-GB"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isease</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HER2 low (IHC1+, or 2+) or HER2 ultralow (IHC* &gt;0 &lt;1+) based on central IHC assessment at diagnosis of first metastatic disease or later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850)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itle 1">
            <a:extLst>
              <a:ext uri="{FF2B5EF4-FFF2-40B4-BE49-F238E27FC236}">
                <a16:creationId xmlns:a16="http://schemas.microsoft.com/office/drawing/2014/main" id="{8677550A-D275-F2FC-14D5-7EC654F59361}"/>
              </a:ext>
            </a:extLst>
          </p:cNvPr>
          <p:cNvSpPr>
            <a:spLocks noGrp="1"/>
          </p:cNvSpPr>
          <p:nvPr>
            <p:ph type="title"/>
          </p:nvPr>
        </p:nvSpPr>
        <p:spPr>
          <a:xfrm>
            <a:off x="609759" y="238127"/>
            <a:ext cx="11141055" cy="1103313"/>
          </a:xfrm>
        </p:spPr>
        <p:txBody>
          <a:bodyPr/>
          <a:lstStyle/>
          <a:p>
            <a:r>
              <a:rPr lang="en-US" dirty="0"/>
              <a:t>DESTINY-Breast06: T-DXd in Chemotherapy-Naive and HER2-ultralow Advanced/Metastatic Breast Cancer</a:t>
            </a:r>
          </a:p>
        </p:txBody>
      </p:sp>
      <p:sp>
        <p:nvSpPr>
          <p:cNvPr id="4" name="Text Box 11">
            <a:extLst>
              <a:ext uri="{FF2B5EF4-FFF2-40B4-BE49-F238E27FC236}">
                <a16:creationId xmlns:a16="http://schemas.microsoft.com/office/drawing/2014/main" id="{E977C409-8F24-5FB8-2118-4C72D3631C9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NCT04494425.</a:t>
            </a:r>
          </a:p>
        </p:txBody>
      </p:sp>
      <p:sp>
        <p:nvSpPr>
          <p:cNvPr id="5" name="Content Placeholder 2">
            <a:extLst>
              <a:ext uri="{FF2B5EF4-FFF2-40B4-BE49-F238E27FC236}">
                <a16:creationId xmlns:a16="http://schemas.microsoft.com/office/drawing/2014/main" id="{63ECFFFD-A08E-B4D3-53C5-248F563DD054}"/>
              </a:ext>
            </a:extLst>
          </p:cNvPr>
          <p:cNvSpPr txBox="1">
            <a:spLocks/>
          </p:cNvSpPr>
          <p:nvPr/>
        </p:nvSpPr>
        <p:spPr>
          <a:xfrm>
            <a:off x="604675" y="1513047"/>
            <a:ext cx="10877529" cy="51565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open-label phase III study</a:t>
            </a:r>
          </a:p>
        </p:txBody>
      </p:sp>
      <p:sp>
        <p:nvSpPr>
          <p:cNvPr id="6" name="Rectangle 49">
            <a:extLst>
              <a:ext uri="{FF2B5EF4-FFF2-40B4-BE49-F238E27FC236}">
                <a16:creationId xmlns:a16="http://schemas.microsoft.com/office/drawing/2014/main" id="{396F594E-2C7F-E165-E92F-A87F79D97B88}"/>
              </a:ext>
            </a:extLst>
          </p:cNvPr>
          <p:cNvSpPr>
            <a:spLocks noChangeArrowheads="1"/>
          </p:cNvSpPr>
          <p:nvPr/>
        </p:nvSpPr>
        <p:spPr bwMode="auto">
          <a:xfrm>
            <a:off x="5933822" y="2605913"/>
            <a:ext cx="4061516" cy="8432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T-DXd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425)</a:t>
            </a:r>
          </a:p>
        </p:txBody>
      </p:sp>
      <p:sp>
        <p:nvSpPr>
          <p:cNvPr id="7" name="Rectangle 50">
            <a:extLst>
              <a:ext uri="{FF2B5EF4-FFF2-40B4-BE49-F238E27FC236}">
                <a16:creationId xmlns:a16="http://schemas.microsoft.com/office/drawing/2014/main" id="{F97773C0-F56E-5A3F-48ED-1F2712BB0B5A}"/>
              </a:ext>
            </a:extLst>
          </p:cNvPr>
          <p:cNvSpPr>
            <a:spLocks noChangeArrowheads="1"/>
          </p:cNvSpPr>
          <p:nvPr/>
        </p:nvSpPr>
        <p:spPr bwMode="auto">
          <a:xfrm>
            <a:off x="5933822" y="3643184"/>
            <a:ext cx="4061516"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425)</a:t>
            </a:r>
          </a:p>
        </p:txBody>
      </p:sp>
      <p:sp>
        <p:nvSpPr>
          <p:cNvPr id="8" name="TextBox 7">
            <a:extLst>
              <a:ext uri="{FF2B5EF4-FFF2-40B4-BE49-F238E27FC236}">
                <a16:creationId xmlns:a16="http://schemas.microsoft.com/office/drawing/2014/main" id="{BA108405-C38C-4D22-AF28-C12A951CEB22}"/>
              </a:ext>
            </a:extLst>
          </p:cNvPr>
          <p:cNvSpPr txBox="1"/>
          <p:nvPr/>
        </p:nvSpPr>
        <p:spPr bwMode="auto">
          <a:xfrm>
            <a:off x="2774388" y="1951980"/>
            <a:ext cx="45893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prior CDK4/6 inhibitor; HER2 IHC 2+ vs 1+ vs 0; prior taxane in nonmetastatic setting. </a:t>
            </a:r>
          </a:p>
        </p:txBody>
      </p:sp>
      <p:sp>
        <p:nvSpPr>
          <p:cNvPr id="9" name="Line 52">
            <a:extLst>
              <a:ext uri="{FF2B5EF4-FFF2-40B4-BE49-F238E27FC236}">
                <a16:creationId xmlns:a16="http://schemas.microsoft.com/office/drawing/2014/main" id="{D63FEB0C-58CA-8910-D284-317B01BA9247}"/>
              </a:ext>
            </a:extLst>
          </p:cNvPr>
          <p:cNvSpPr>
            <a:spLocks noChangeShapeType="1"/>
          </p:cNvSpPr>
          <p:nvPr/>
        </p:nvSpPr>
        <p:spPr bwMode="auto">
          <a:xfrm>
            <a:off x="5055062" y="2470131"/>
            <a:ext cx="0" cy="763443"/>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82C6783-A3A3-1B5C-F865-15D13FC65D31}"/>
              </a:ext>
            </a:extLst>
          </p:cNvPr>
          <p:cNvSpPr txBox="1"/>
          <p:nvPr/>
        </p:nvSpPr>
        <p:spPr bwMode="auto">
          <a:xfrm>
            <a:off x="5933822" y="4513559"/>
            <a:ext cx="45893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400" b="0" baseline="30000" dirty="0">
                <a:solidFill>
                  <a:srgbClr val="000000"/>
                </a:solidFill>
                <a:latin typeface="Calibri" panose="020F0502020204030204" pitchFamily="34" charset="0"/>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Investigator’s choice chemotherapy may consist of capecitabine, paclitaxel, or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nab</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-paclitaxel.</a:t>
            </a:r>
          </a:p>
        </p:txBody>
      </p:sp>
      <p:cxnSp>
        <p:nvCxnSpPr>
          <p:cNvPr id="11" name="Straight Arrow Connector 10">
            <a:extLst>
              <a:ext uri="{FF2B5EF4-FFF2-40B4-BE49-F238E27FC236}">
                <a16:creationId xmlns:a16="http://schemas.microsoft.com/office/drawing/2014/main" id="{799A2A31-7750-C515-5736-42F2B27CA850}"/>
              </a:ext>
            </a:extLst>
          </p:cNvPr>
          <p:cNvCxnSpPr>
            <a:cxnSpLocks/>
          </p:cNvCxnSpPr>
          <p:nvPr/>
        </p:nvCxnSpPr>
        <p:spPr bwMode="auto">
          <a:xfrm>
            <a:off x="9995338" y="3545984"/>
            <a:ext cx="527882" cy="0"/>
          </a:xfrm>
          <a:prstGeom prst="straightConnector1">
            <a:avLst/>
          </a:prstGeom>
          <a:noFill/>
          <a:ln w="28575"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99DB6DC1-57FE-A613-F83D-332A8B5A262E}"/>
              </a:ext>
            </a:extLst>
          </p:cNvPr>
          <p:cNvSpPr txBox="1"/>
          <p:nvPr/>
        </p:nvSpPr>
        <p:spPr bwMode="auto">
          <a:xfrm>
            <a:off x="10186407" y="3207451"/>
            <a:ext cx="15720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toxicity</a:t>
            </a:r>
          </a:p>
        </p:txBody>
      </p:sp>
      <p:sp>
        <p:nvSpPr>
          <p:cNvPr id="16" name="Content Placeholder 2">
            <a:extLst>
              <a:ext uri="{FF2B5EF4-FFF2-40B4-BE49-F238E27FC236}">
                <a16:creationId xmlns:a16="http://schemas.microsoft.com/office/drawing/2014/main" id="{E4E4C710-5C3E-87D9-A93A-48A3FC4F7EC5}"/>
              </a:ext>
            </a:extLst>
          </p:cNvPr>
          <p:cNvSpPr txBox="1">
            <a:spLocks/>
          </p:cNvSpPr>
          <p:nvPr/>
        </p:nvSpPr>
        <p:spPr>
          <a:xfrm>
            <a:off x="614404" y="5129199"/>
            <a:ext cx="5205952" cy="52321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(per BICR) in HER2 IHC 1+/2+  </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in HER2 IHC 1+/2+ population, PFS and OS in  ITT</a:t>
            </a:r>
          </a:p>
        </p:txBody>
      </p:sp>
      <p:sp>
        <p:nvSpPr>
          <p:cNvPr id="17" name="Content Placeholder 2">
            <a:extLst>
              <a:ext uri="{FF2B5EF4-FFF2-40B4-BE49-F238E27FC236}">
                <a16:creationId xmlns:a16="http://schemas.microsoft.com/office/drawing/2014/main" id="{CA2EAEEB-4A41-37E4-C308-EF004A5814B3}"/>
              </a:ext>
            </a:extLst>
          </p:cNvPr>
          <p:cNvSpPr txBox="1">
            <a:spLocks/>
          </p:cNvSpPr>
          <p:nvPr/>
        </p:nvSpPr>
        <p:spPr>
          <a:xfrm>
            <a:off x="5940201" y="5012119"/>
            <a:ext cx="5595673" cy="96183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(per INV) in HER2 1+/2+, ORR and DoR in HER2 1+/2+and ITT, safety and tolerability, symptoms, functioning and QoL</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Exploratory: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in HER2 IHC 1+/2+ population</a:t>
            </a:r>
          </a:p>
        </p:txBody>
      </p:sp>
      <p:sp>
        <p:nvSpPr>
          <p:cNvPr id="18" name="TextBox 17">
            <a:extLst>
              <a:ext uri="{FF2B5EF4-FFF2-40B4-BE49-F238E27FC236}">
                <a16:creationId xmlns:a16="http://schemas.microsoft.com/office/drawing/2014/main" id="{269AD0F2-B8F2-2EA5-0495-9A7107CD4D2E}"/>
              </a:ext>
            </a:extLst>
          </p:cNvPr>
          <p:cNvSpPr txBox="1"/>
          <p:nvPr/>
        </p:nvSpPr>
        <p:spPr bwMode="auto">
          <a:xfrm>
            <a:off x="3657600" y="6228364"/>
            <a:ext cx="406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IHC &gt;0 defined by any IHC staining up to 10% of tumor cells. Futility analysis in HER2 IHC 0+ cohort will be done.</a:t>
            </a:r>
          </a:p>
        </p:txBody>
      </p:sp>
      <p:sp>
        <p:nvSpPr>
          <p:cNvPr id="19" name="Line 53">
            <a:extLst>
              <a:ext uri="{FF2B5EF4-FFF2-40B4-BE49-F238E27FC236}">
                <a16:creationId xmlns:a16="http://schemas.microsoft.com/office/drawing/2014/main" id="{30355EC8-CAAD-E9E4-1B3E-55E839B35708}"/>
              </a:ext>
            </a:extLst>
          </p:cNvPr>
          <p:cNvSpPr>
            <a:spLocks noChangeShapeType="1"/>
          </p:cNvSpPr>
          <p:nvPr/>
        </p:nvSpPr>
        <p:spPr bwMode="auto">
          <a:xfrm>
            <a:off x="5054188" y="3703660"/>
            <a:ext cx="766167" cy="5795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Line 54">
            <a:extLst>
              <a:ext uri="{FF2B5EF4-FFF2-40B4-BE49-F238E27FC236}">
                <a16:creationId xmlns:a16="http://schemas.microsoft.com/office/drawing/2014/main" id="{AC0BCEE9-2B92-D23B-B43F-F889E73697C0}"/>
              </a:ext>
            </a:extLst>
          </p:cNvPr>
          <p:cNvSpPr>
            <a:spLocks noChangeShapeType="1"/>
          </p:cNvSpPr>
          <p:nvPr/>
        </p:nvSpPr>
        <p:spPr bwMode="auto">
          <a:xfrm flipV="1">
            <a:off x="5057364" y="2903405"/>
            <a:ext cx="762992" cy="52322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Rettangolo 9">
            <a:extLst>
              <a:ext uri="{FF2B5EF4-FFF2-40B4-BE49-F238E27FC236}">
                <a16:creationId xmlns:a16="http://schemas.microsoft.com/office/drawing/2014/main" id="{22097F2A-47F4-C7D6-FB79-AC8E66B271CE}"/>
              </a:ext>
            </a:extLst>
          </p:cNvPr>
          <p:cNvSpPr/>
          <p:nvPr/>
        </p:nvSpPr>
        <p:spPr>
          <a:xfrm>
            <a:off x="753886" y="3569501"/>
            <a:ext cx="3984045" cy="568813"/>
          </a:xfrm>
          <a:prstGeom prst="rect">
            <a:avLst/>
          </a:prstGeom>
          <a:noFill/>
          <a:ln w="38100">
            <a:solidFill>
              <a:srgbClr val="C00000"/>
            </a:solidFill>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7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237302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Shape 50">
            <a:extLst>
              <a:ext uri="{FF2B5EF4-FFF2-40B4-BE49-F238E27FC236}">
                <a16:creationId xmlns:a16="http://schemas.microsoft.com/office/drawing/2014/main" id="{2AB75730-0EC9-D1AC-8879-5EA8DD02A1EC}"/>
              </a:ext>
            </a:extLst>
          </p:cNvPr>
          <p:cNvSpPr/>
          <p:nvPr/>
        </p:nvSpPr>
        <p:spPr bwMode="auto">
          <a:xfrm>
            <a:off x="3131820" y="3870960"/>
            <a:ext cx="2971800" cy="2263140"/>
          </a:xfrm>
          <a:custGeom>
            <a:avLst/>
            <a:gdLst>
              <a:gd name="connsiteX0" fmla="*/ 1859280 w 2971800"/>
              <a:gd name="connsiteY0" fmla="*/ 0 h 2263140"/>
              <a:gd name="connsiteX1" fmla="*/ 1859280 w 2971800"/>
              <a:gd name="connsiteY1" fmla="*/ 1112520 h 2263140"/>
              <a:gd name="connsiteX2" fmla="*/ 0 w 2971800"/>
              <a:gd name="connsiteY2" fmla="*/ 251460 h 2263140"/>
              <a:gd name="connsiteX3" fmla="*/ 0 w 2971800"/>
              <a:gd name="connsiteY3" fmla="*/ 2263140 h 2263140"/>
              <a:gd name="connsiteX4" fmla="*/ 2971800 w 2971800"/>
              <a:gd name="connsiteY4" fmla="*/ 2263140 h 2263140"/>
              <a:gd name="connsiteX5" fmla="*/ 2971800 w 2971800"/>
              <a:gd name="connsiteY5" fmla="*/ 7620 h 2263140"/>
              <a:gd name="connsiteX6" fmla="*/ 1859280 w 2971800"/>
              <a:gd name="connsiteY6" fmla="*/ 0 h 226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1800" h="2263140">
                <a:moveTo>
                  <a:pt x="1859280" y="0"/>
                </a:moveTo>
                <a:lnTo>
                  <a:pt x="1859280" y="1112520"/>
                </a:lnTo>
                <a:lnTo>
                  <a:pt x="0" y="251460"/>
                </a:lnTo>
                <a:lnTo>
                  <a:pt x="0" y="2263140"/>
                </a:lnTo>
                <a:lnTo>
                  <a:pt x="2971800" y="2263140"/>
                </a:lnTo>
                <a:lnTo>
                  <a:pt x="2971800" y="7620"/>
                </a:lnTo>
                <a:lnTo>
                  <a:pt x="1859280" y="0"/>
                </a:lnTo>
                <a:close/>
              </a:path>
            </a:pathLst>
          </a:cu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Freeform: Shape 47">
            <a:extLst>
              <a:ext uri="{FF2B5EF4-FFF2-40B4-BE49-F238E27FC236}">
                <a16:creationId xmlns:a16="http://schemas.microsoft.com/office/drawing/2014/main" id="{14413650-6C40-0A37-C383-0D7C824579D9}"/>
              </a:ext>
            </a:extLst>
          </p:cNvPr>
          <p:cNvSpPr/>
          <p:nvPr/>
        </p:nvSpPr>
        <p:spPr bwMode="auto">
          <a:xfrm>
            <a:off x="6091238" y="4995863"/>
            <a:ext cx="1738312" cy="1157287"/>
          </a:xfrm>
          <a:custGeom>
            <a:avLst/>
            <a:gdLst>
              <a:gd name="connsiteX0" fmla="*/ 1733550 w 1733550"/>
              <a:gd name="connsiteY0" fmla="*/ 0 h 1157287"/>
              <a:gd name="connsiteX1" fmla="*/ 657225 w 1733550"/>
              <a:gd name="connsiteY1" fmla="*/ 1157287 h 1157287"/>
              <a:gd name="connsiteX2" fmla="*/ 0 w 1733550"/>
              <a:gd name="connsiteY2" fmla="*/ 1157287 h 1157287"/>
              <a:gd name="connsiteX3" fmla="*/ 0 w 1733550"/>
              <a:gd name="connsiteY3" fmla="*/ 71437 h 1157287"/>
              <a:gd name="connsiteX4" fmla="*/ 1023938 w 1733550"/>
              <a:gd name="connsiteY4" fmla="*/ 71437 h 1157287"/>
              <a:gd name="connsiteX5" fmla="*/ 1733550 w 1733550"/>
              <a:gd name="connsiteY5" fmla="*/ 0 h 1157287"/>
              <a:gd name="connsiteX0" fmla="*/ 1733550 w 1733550"/>
              <a:gd name="connsiteY0" fmla="*/ 0 h 1157287"/>
              <a:gd name="connsiteX1" fmla="*/ 657225 w 1733550"/>
              <a:gd name="connsiteY1" fmla="*/ 1157287 h 1157287"/>
              <a:gd name="connsiteX2" fmla="*/ 0 w 1733550"/>
              <a:gd name="connsiteY2" fmla="*/ 1157287 h 1157287"/>
              <a:gd name="connsiteX3" fmla="*/ 0 w 1733550"/>
              <a:gd name="connsiteY3" fmla="*/ 71437 h 1157287"/>
              <a:gd name="connsiteX4" fmla="*/ 1019176 w 1733550"/>
              <a:gd name="connsiteY4" fmla="*/ 52387 h 1157287"/>
              <a:gd name="connsiteX5" fmla="*/ 1733550 w 1733550"/>
              <a:gd name="connsiteY5" fmla="*/ 0 h 1157287"/>
              <a:gd name="connsiteX0" fmla="*/ 1733550 w 1733550"/>
              <a:gd name="connsiteY0" fmla="*/ 0 h 1157287"/>
              <a:gd name="connsiteX1" fmla="*/ 657225 w 1733550"/>
              <a:gd name="connsiteY1" fmla="*/ 1157287 h 1157287"/>
              <a:gd name="connsiteX2" fmla="*/ 0 w 1733550"/>
              <a:gd name="connsiteY2" fmla="*/ 1157287 h 1157287"/>
              <a:gd name="connsiteX3" fmla="*/ 9525 w 1733550"/>
              <a:gd name="connsiteY3" fmla="*/ 52387 h 1157287"/>
              <a:gd name="connsiteX4" fmla="*/ 1019176 w 1733550"/>
              <a:gd name="connsiteY4" fmla="*/ 52387 h 1157287"/>
              <a:gd name="connsiteX5" fmla="*/ 1733550 w 1733550"/>
              <a:gd name="connsiteY5" fmla="*/ 0 h 1157287"/>
              <a:gd name="connsiteX0" fmla="*/ 1738312 w 1738312"/>
              <a:gd name="connsiteY0" fmla="*/ 0 h 1157287"/>
              <a:gd name="connsiteX1" fmla="*/ 661987 w 1738312"/>
              <a:gd name="connsiteY1" fmla="*/ 1157287 h 1157287"/>
              <a:gd name="connsiteX2" fmla="*/ 4762 w 1738312"/>
              <a:gd name="connsiteY2" fmla="*/ 1157287 h 1157287"/>
              <a:gd name="connsiteX3" fmla="*/ 0 w 1738312"/>
              <a:gd name="connsiteY3" fmla="*/ 52387 h 1157287"/>
              <a:gd name="connsiteX4" fmla="*/ 1023938 w 1738312"/>
              <a:gd name="connsiteY4" fmla="*/ 52387 h 1157287"/>
              <a:gd name="connsiteX5" fmla="*/ 1738312 w 1738312"/>
              <a:gd name="connsiteY5" fmla="*/ 0 h 115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8312" h="1157287">
                <a:moveTo>
                  <a:pt x="1738312" y="0"/>
                </a:moveTo>
                <a:lnTo>
                  <a:pt x="661987" y="1157287"/>
                </a:lnTo>
                <a:lnTo>
                  <a:pt x="4762" y="1157287"/>
                </a:lnTo>
                <a:cubicBezTo>
                  <a:pt x="3175" y="788987"/>
                  <a:pt x="1587" y="420687"/>
                  <a:pt x="0" y="52387"/>
                </a:cubicBezTo>
                <a:lnTo>
                  <a:pt x="1023938" y="52387"/>
                </a:lnTo>
                <a:lnTo>
                  <a:pt x="1738312" y="0"/>
                </a:lnTo>
                <a:close/>
              </a:path>
            </a:pathLst>
          </a:custGeom>
          <a:solidFill>
            <a:schemeClr val="accent6">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EF62DDAF-61DD-82EC-500F-A3748AB54E5E}"/>
              </a:ext>
            </a:extLst>
          </p:cNvPr>
          <p:cNvSpPr/>
          <p:nvPr/>
        </p:nvSpPr>
        <p:spPr bwMode="auto">
          <a:xfrm>
            <a:off x="7040879" y="1508760"/>
            <a:ext cx="2489835" cy="2362200"/>
          </a:xfrm>
          <a:custGeom>
            <a:avLst/>
            <a:gdLst>
              <a:gd name="connsiteX0" fmla="*/ 815340 w 1874520"/>
              <a:gd name="connsiteY0" fmla="*/ 1226820 h 2362200"/>
              <a:gd name="connsiteX1" fmla="*/ 0 w 1874520"/>
              <a:gd name="connsiteY1" fmla="*/ 2362200 h 2362200"/>
              <a:gd name="connsiteX2" fmla="*/ 1874520 w 1874520"/>
              <a:gd name="connsiteY2" fmla="*/ 2362200 h 2362200"/>
              <a:gd name="connsiteX3" fmla="*/ 1874520 w 1874520"/>
              <a:gd name="connsiteY3" fmla="*/ 0 h 2362200"/>
              <a:gd name="connsiteX4" fmla="*/ 807720 w 1874520"/>
              <a:gd name="connsiteY4" fmla="*/ 0 h 2362200"/>
              <a:gd name="connsiteX5" fmla="*/ 815340 w 1874520"/>
              <a:gd name="connsiteY5" fmla="*/ 1226820 h 2362200"/>
              <a:gd name="connsiteX0" fmla="*/ 838200 w 1874520"/>
              <a:gd name="connsiteY0" fmla="*/ 1226820 h 2362200"/>
              <a:gd name="connsiteX1" fmla="*/ 0 w 1874520"/>
              <a:gd name="connsiteY1" fmla="*/ 2362200 h 2362200"/>
              <a:gd name="connsiteX2" fmla="*/ 1874520 w 1874520"/>
              <a:gd name="connsiteY2" fmla="*/ 2362200 h 2362200"/>
              <a:gd name="connsiteX3" fmla="*/ 1874520 w 1874520"/>
              <a:gd name="connsiteY3" fmla="*/ 0 h 2362200"/>
              <a:gd name="connsiteX4" fmla="*/ 807720 w 1874520"/>
              <a:gd name="connsiteY4" fmla="*/ 0 h 2362200"/>
              <a:gd name="connsiteX5" fmla="*/ 838200 w 1874520"/>
              <a:gd name="connsiteY5" fmla="*/ 1226820 h 2362200"/>
              <a:gd name="connsiteX0" fmla="*/ 769620 w 1805940"/>
              <a:gd name="connsiteY0" fmla="*/ 1226820 h 2362200"/>
              <a:gd name="connsiteX1" fmla="*/ 0 w 1805940"/>
              <a:gd name="connsiteY1" fmla="*/ 2362200 h 2362200"/>
              <a:gd name="connsiteX2" fmla="*/ 1805940 w 1805940"/>
              <a:gd name="connsiteY2" fmla="*/ 2362200 h 2362200"/>
              <a:gd name="connsiteX3" fmla="*/ 1805940 w 1805940"/>
              <a:gd name="connsiteY3" fmla="*/ 0 h 2362200"/>
              <a:gd name="connsiteX4" fmla="*/ 739140 w 1805940"/>
              <a:gd name="connsiteY4" fmla="*/ 0 h 2362200"/>
              <a:gd name="connsiteX5" fmla="*/ 769620 w 1805940"/>
              <a:gd name="connsiteY5" fmla="*/ 1226820 h 2362200"/>
              <a:gd name="connsiteX0" fmla="*/ 815340 w 1851660"/>
              <a:gd name="connsiteY0" fmla="*/ 1226820 h 2362200"/>
              <a:gd name="connsiteX1" fmla="*/ 0 w 1851660"/>
              <a:gd name="connsiteY1" fmla="*/ 2362200 h 2362200"/>
              <a:gd name="connsiteX2" fmla="*/ 1851660 w 1851660"/>
              <a:gd name="connsiteY2" fmla="*/ 2362200 h 2362200"/>
              <a:gd name="connsiteX3" fmla="*/ 1851660 w 1851660"/>
              <a:gd name="connsiteY3" fmla="*/ 0 h 2362200"/>
              <a:gd name="connsiteX4" fmla="*/ 784860 w 1851660"/>
              <a:gd name="connsiteY4" fmla="*/ 0 h 2362200"/>
              <a:gd name="connsiteX5" fmla="*/ 815340 w 1851660"/>
              <a:gd name="connsiteY5" fmla="*/ 1226820 h 2362200"/>
              <a:gd name="connsiteX0" fmla="*/ 815340 w 2518410"/>
              <a:gd name="connsiteY0" fmla="*/ 1226820 h 2362200"/>
              <a:gd name="connsiteX1" fmla="*/ 0 w 2518410"/>
              <a:gd name="connsiteY1" fmla="*/ 2362200 h 2362200"/>
              <a:gd name="connsiteX2" fmla="*/ 1851660 w 2518410"/>
              <a:gd name="connsiteY2" fmla="*/ 2362200 h 2362200"/>
              <a:gd name="connsiteX3" fmla="*/ 2518410 w 2518410"/>
              <a:gd name="connsiteY3" fmla="*/ 0 h 2362200"/>
              <a:gd name="connsiteX4" fmla="*/ 784860 w 2518410"/>
              <a:gd name="connsiteY4" fmla="*/ 0 h 2362200"/>
              <a:gd name="connsiteX5" fmla="*/ 815340 w 2518410"/>
              <a:gd name="connsiteY5" fmla="*/ 1226820 h 2362200"/>
              <a:gd name="connsiteX0" fmla="*/ 815340 w 2556510"/>
              <a:gd name="connsiteY0" fmla="*/ 1226820 h 2362200"/>
              <a:gd name="connsiteX1" fmla="*/ 0 w 2556510"/>
              <a:gd name="connsiteY1" fmla="*/ 2362200 h 2362200"/>
              <a:gd name="connsiteX2" fmla="*/ 2556510 w 2556510"/>
              <a:gd name="connsiteY2" fmla="*/ 2362200 h 2362200"/>
              <a:gd name="connsiteX3" fmla="*/ 2518410 w 2556510"/>
              <a:gd name="connsiteY3" fmla="*/ 0 h 2362200"/>
              <a:gd name="connsiteX4" fmla="*/ 784860 w 2556510"/>
              <a:gd name="connsiteY4" fmla="*/ 0 h 2362200"/>
              <a:gd name="connsiteX5" fmla="*/ 815340 w 2556510"/>
              <a:gd name="connsiteY5" fmla="*/ 1226820 h 2362200"/>
              <a:gd name="connsiteX0" fmla="*/ 815340 w 2518410"/>
              <a:gd name="connsiteY0" fmla="*/ 1226820 h 2362200"/>
              <a:gd name="connsiteX1" fmla="*/ 0 w 2518410"/>
              <a:gd name="connsiteY1" fmla="*/ 2362200 h 2362200"/>
              <a:gd name="connsiteX2" fmla="*/ 2508885 w 2518410"/>
              <a:gd name="connsiteY2" fmla="*/ 2362200 h 2362200"/>
              <a:gd name="connsiteX3" fmla="*/ 2518410 w 2518410"/>
              <a:gd name="connsiteY3" fmla="*/ 0 h 2362200"/>
              <a:gd name="connsiteX4" fmla="*/ 784860 w 2518410"/>
              <a:gd name="connsiteY4" fmla="*/ 0 h 2362200"/>
              <a:gd name="connsiteX5" fmla="*/ 815340 w 2518410"/>
              <a:gd name="connsiteY5" fmla="*/ 1226820 h 2362200"/>
              <a:gd name="connsiteX0" fmla="*/ 815340 w 2508885"/>
              <a:gd name="connsiteY0" fmla="*/ 1226820 h 2362200"/>
              <a:gd name="connsiteX1" fmla="*/ 0 w 2508885"/>
              <a:gd name="connsiteY1" fmla="*/ 2362200 h 2362200"/>
              <a:gd name="connsiteX2" fmla="*/ 2508885 w 2508885"/>
              <a:gd name="connsiteY2" fmla="*/ 2362200 h 2362200"/>
              <a:gd name="connsiteX3" fmla="*/ 2489835 w 2508885"/>
              <a:gd name="connsiteY3" fmla="*/ 0 h 2362200"/>
              <a:gd name="connsiteX4" fmla="*/ 784860 w 2508885"/>
              <a:gd name="connsiteY4" fmla="*/ 0 h 2362200"/>
              <a:gd name="connsiteX5" fmla="*/ 815340 w 2508885"/>
              <a:gd name="connsiteY5" fmla="*/ 1226820 h 2362200"/>
              <a:gd name="connsiteX0" fmla="*/ 815340 w 2489835"/>
              <a:gd name="connsiteY0" fmla="*/ 1226820 h 2362200"/>
              <a:gd name="connsiteX1" fmla="*/ 0 w 2489835"/>
              <a:gd name="connsiteY1" fmla="*/ 2362200 h 2362200"/>
              <a:gd name="connsiteX2" fmla="*/ 2480310 w 2489835"/>
              <a:gd name="connsiteY2" fmla="*/ 2362200 h 2362200"/>
              <a:gd name="connsiteX3" fmla="*/ 2489835 w 2489835"/>
              <a:gd name="connsiteY3" fmla="*/ 0 h 2362200"/>
              <a:gd name="connsiteX4" fmla="*/ 784860 w 2489835"/>
              <a:gd name="connsiteY4" fmla="*/ 0 h 2362200"/>
              <a:gd name="connsiteX5" fmla="*/ 815340 w 2489835"/>
              <a:gd name="connsiteY5" fmla="*/ 1226820 h 2362200"/>
              <a:gd name="connsiteX0" fmla="*/ 815340 w 2489835"/>
              <a:gd name="connsiteY0" fmla="*/ 1226820 h 2362200"/>
              <a:gd name="connsiteX1" fmla="*/ 0 w 2489835"/>
              <a:gd name="connsiteY1" fmla="*/ 2362200 h 2362200"/>
              <a:gd name="connsiteX2" fmla="*/ 2480310 w 2489835"/>
              <a:gd name="connsiteY2" fmla="*/ 2362200 h 2362200"/>
              <a:gd name="connsiteX3" fmla="*/ 2489835 w 2489835"/>
              <a:gd name="connsiteY3" fmla="*/ 0 h 2362200"/>
              <a:gd name="connsiteX4" fmla="*/ 784860 w 2489835"/>
              <a:gd name="connsiteY4" fmla="*/ 0 h 2362200"/>
              <a:gd name="connsiteX5" fmla="*/ 815340 w 2489835"/>
              <a:gd name="connsiteY5" fmla="*/ 1226820 h 236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9835" h="2362200">
                <a:moveTo>
                  <a:pt x="815340" y="1226820"/>
                </a:moveTo>
                <a:lnTo>
                  <a:pt x="0" y="2362200"/>
                </a:lnTo>
                <a:lnTo>
                  <a:pt x="2480310" y="2362200"/>
                </a:lnTo>
                <a:cubicBezTo>
                  <a:pt x="2483485" y="1574800"/>
                  <a:pt x="2467610" y="806450"/>
                  <a:pt x="2489835" y="0"/>
                </a:cubicBezTo>
                <a:lnTo>
                  <a:pt x="784860" y="0"/>
                </a:lnTo>
                <a:lnTo>
                  <a:pt x="815340" y="1226820"/>
                </a:lnTo>
                <a:close/>
              </a:path>
            </a:pathLst>
          </a:cu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Freeform: Shape 41">
            <a:extLst>
              <a:ext uri="{FF2B5EF4-FFF2-40B4-BE49-F238E27FC236}">
                <a16:creationId xmlns:a16="http://schemas.microsoft.com/office/drawing/2014/main" id="{1CC23E16-863C-D5C0-0260-0B09DAD777F0}"/>
              </a:ext>
            </a:extLst>
          </p:cNvPr>
          <p:cNvSpPr/>
          <p:nvPr/>
        </p:nvSpPr>
        <p:spPr bwMode="auto">
          <a:xfrm>
            <a:off x="3086100" y="1481138"/>
            <a:ext cx="1914525" cy="947737"/>
          </a:xfrm>
          <a:custGeom>
            <a:avLst/>
            <a:gdLst>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0 w 1914525"/>
              <a:gd name="connsiteY4" fmla="*/ 595312 h 947737"/>
              <a:gd name="connsiteX5" fmla="*/ 1243013 w 1914525"/>
              <a:gd name="connsiteY5" fmla="*/ 947737 h 947737"/>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0 w 1914525"/>
              <a:gd name="connsiteY4" fmla="*/ 538162 h 947737"/>
              <a:gd name="connsiteX5" fmla="*/ 1243013 w 1914525"/>
              <a:gd name="connsiteY5" fmla="*/ 947737 h 947737"/>
              <a:gd name="connsiteX0" fmla="*/ 1243013 w 1914525"/>
              <a:gd name="connsiteY0" fmla="*/ 947737 h 947737"/>
              <a:gd name="connsiteX1" fmla="*/ 1914525 w 1914525"/>
              <a:gd name="connsiteY1" fmla="*/ 523875 h 947737"/>
              <a:gd name="connsiteX2" fmla="*/ 1914525 w 1914525"/>
              <a:gd name="connsiteY2" fmla="*/ 0 h 947737"/>
              <a:gd name="connsiteX3" fmla="*/ 0 w 1914525"/>
              <a:gd name="connsiteY3" fmla="*/ 0 h 947737"/>
              <a:gd name="connsiteX4" fmla="*/ 6350 w 1914525"/>
              <a:gd name="connsiteY4" fmla="*/ 512762 h 947737"/>
              <a:gd name="connsiteX5" fmla="*/ 1243013 w 1914525"/>
              <a:gd name="connsiteY5" fmla="*/ 947737 h 94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4525" h="947737">
                <a:moveTo>
                  <a:pt x="1243013" y="947737"/>
                </a:moveTo>
                <a:lnTo>
                  <a:pt x="1914525" y="523875"/>
                </a:lnTo>
                <a:lnTo>
                  <a:pt x="1914525" y="0"/>
                </a:lnTo>
                <a:lnTo>
                  <a:pt x="0" y="0"/>
                </a:lnTo>
                <a:cubicBezTo>
                  <a:pt x="2117" y="170921"/>
                  <a:pt x="4233" y="341841"/>
                  <a:pt x="6350" y="512762"/>
                </a:cubicBezTo>
                <a:lnTo>
                  <a:pt x="1243013" y="947737"/>
                </a:lnTo>
                <a:close/>
              </a:path>
            </a:pathLst>
          </a:custGeom>
          <a:solidFill>
            <a:schemeClr val="accent4">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Past, Present, and Future of HER2-low Breast Cancer</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Adapted from: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Tarrantino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Cancer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Discov</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2022;12:2026. </a:t>
            </a:r>
          </a:p>
        </p:txBody>
      </p:sp>
      <p:sp>
        <p:nvSpPr>
          <p:cNvPr id="2" name="TextBox 1">
            <a:extLst>
              <a:ext uri="{FF2B5EF4-FFF2-40B4-BE49-F238E27FC236}">
                <a16:creationId xmlns:a16="http://schemas.microsoft.com/office/drawing/2014/main" id="{7B867C57-A2CE-2EC9-EBB5-AEB294E9864D}"/>
              </a:ext>
            </a:extLst>
          </p:cNvPr>
          <p:cNvSpPr txBox="1"/>
          <p:nvPr/>
        </p:nvSpPr>
        <p:spPr bwMode="auto">
          <a:xfrm>
            <a:off x="3208727" y="1431086"/>
            <a:ext cx="166720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ERBB2-amplified</a:t>
            </a:r>
            <a:b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benefit from the therapeutic inhibition of the HER2 pathway</a:t>
            </a:r>
          </a:p>
        </p:txBody>
      </p:sp>
      <p:sp>
        <p:nvSpPr>
          <p:cNvPr id="4" name="TextBox 3">
            <a:extLst>
              <a:ext uri="{FF2B5EF4-FFF2-40B4-BE49-F238E27FC236}">
                <a16:creationId xmlns:a16="http://schemas.microsoft.com/office/drawing/2014/main" id="{131F9031-A287-5C1E-9092-E1E4FC55F072}"/>
              </a:ext>
            </a:extLst>
          </p:cNvPr>
          <p:cNvSpPr txBox="1"/>
          <p:nvPr/>
        </p:nvSpPr>
        <p:spPr bwMode="auto">
          <a:xfrm>
            <a:off x="8050809" y="1462851"/>
            <a:ext cx="158893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ERBB2 nonamplified</a:t>
            </a:r>
            <a:b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benefit from HER2 inhibition -Targetable with      novel ADCs</a:t>
            </a:r>
          </a:p>
        </p:txBody>
      </p:sp>
      <p:sp>
        <p:nvSpPr>
          <p:cNvPr id="5" name="TextBox 4">
            <a:extLst>
              <a:ext uri="{FF2B5EF4-FFF2-40B4-BE49-F238E27FC236}">
                <a16:creationId xmlns:a16="http://schemas.microsoft.com/office/drawing/2014/main" id="{D5CB3FCD-09BB-FF84-A5CF-28BB5D84434D}"/>
              </a:ext>
            </a:extLst>
          </p:cNvPr>
          <p:cNvSpPr txBox="1"/>
          <p:nvPr/>
        </p:nvSpPr>
        <p:spPr bwMode="auto">
          <a:xfrm>
            <a:off x="6072872" y="5039883"/>
            <a:ext cx="117204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Targetability with ADCs under investigation</a:t>
            </a:r>
          </a:p>
        </p:txBody>
      </p:sp>
      <p:sp>
        <p:nvSpPr>
          <p:cNvPr id="6" name="Partial Circle 5">
            <a:extLst>
              <a:ext uri="{FF2B5EF4-FFF2-40B4-BE49-F238E27FC236}">
                <a16:creationId xmlns:a16="http://schemas.microsoft.com/office/drawing/2014/main" id="{FF6B9049-4B14-C84D-7153-182024AD31BA}"/>
              </a:ext>
            </a:extLst>
          </p:cNvPr>
          <p:cNvSpPr/>
          <p:nvPr/>
        </p:nvSpPr>
        <p:spPr bwMode="auto">
          <a:xfrm>
            <a:off x="4267200" y="2012910"/>
            <a:ext cx="1452563" cy="1452563"/>
          </a:xfrm>
          <a:prstGeom prst="pie">
            <a:avLst>
              <a:gd name="adj1" fmla="val 16212640"/>
              <a:gd name="adj2" fmla="val 1234478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Partial Circle 6">
            <a:extLst>
              <a:ext uri="{FF2B5EF4-FFF2-40B4-BE49-F238E27FC236}">
                <a16:creationId xmlns:a16="http://schemas.microsoft.com/office/drawing/2014/main" id="{7EE30582-1FBD-8E7A-72FE-6868A335C7F0}"/>
              </a:ext>
            </a:extLst>
          </p:cNvPr>
          <p:cNvSpPr/>
          <p:nvPr/>
        </p:nvSpPr>
        <p:spPr bwMode="auto">
          <a:xfrm>
            <a:off x="4267200" y="2012910"/>
            <a:ext cx="1452563" cy="1452563"/>
          </a:xfrm>
          <a:prstGeom prst="pie">
            <a:avLst>
              <a:gd name="adj1" fmla="val 12345307"/>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F1CE0E7E-721D-18EA-F646-5E1FA57F98F5}"/>
              </a:ext>
            </a:extLst>
          </p:cNvPr>
          <p:cNvSpPr txBox="1"/>
          <p:nvPr/>
        </p:nvSpPr>
        <p:spPr bwMode="auto">
          <a:xfrm>
            <a:off x="4231168" y="2089240"/>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9" name="TextBox 8">
            <a:extLst>
              <a:ext uri="{FF2B5EF4-FFF2-40B4-BE49-F238E27FC236}">
                <a16:creationId xmlns:a16="http://schemas.microsoft.com/office/drawing/2014/main" id="{7E997AB3-9F8B-B3AF-B7E4-55091245DE9D}"/>
              </a:ext>
            </a:extLst>
          </p:cNvPr>
          <p:cNvSpPr txBox="1"/>
          <p:nvPr/>
        </p:nvSpPr>
        <p:spPr bwMode="auto">
          <a:xfrm>
            <a:off x="4535968" y="2797192"/>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10" name="Partial Circle 9">
            <a:extLst>
              <a:ext uri="{FF2B5EF4-FFF2-40B4-BE49-F238E27FC236}">
                <a16:creationId xmlns:a16="http://schemas.microsoft.com/office/drawing/2014/main" id="{AB500E9F-6646-1F40-A56F-BB03A8F7D4BC}"/>
              </a:ext>
            </a:extLst>
          </p:cNvPr>
          <p:cNvSpPr/>
          <p:nvPr/>
        </p:nvSpPr>
        <p:spPr bwMode="auto">
          <a:xfrm>
            <a:off x="7112154" y="2012910"/>
            <a:ext cx="1452563" cy="1452563"/>
          </a:xfrm>
          <a:prstGeom prst="pie">
            <a:avLst>
              <a:gd name="adj1" fmla="val 7471267"/>
              <a:gd name="adj2" fmla="val 1234478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Partial Circle 10">
            <a:extLst>
              <a:ext uri="{FF2B5EF4-FFF2-40B4-BE49-F238E27FC236}">
                <a16:creationId xmlns:a16="http://schemas.microsoft.com/office/drawing/2014/main" id="{F1CDF0EC-2283-ABAB-CD34-FE8A8D516931}"/>
              </a:ext>
            </a:extLst>
          </p:cNvPr>
          <p:cNvSpPr/>
          <p:nvPr/>
        </p:nvSpPr>
        <p:spPr bwMode="auto">
          <a:xfrm>
            <a:off x="7112154" y="2012910"/>
            <a:ext cx="1452563" cy="1452563"/>
          </a:xfrm>
          <a:prstGeom prst="pie">
            <a:avLst>
              <a:gd name="adj1" fmla="val 12345307"/>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2A021FB1-EFA9-A72F-E496-4A98B18D9FFB}"/>
              </a:ext>
            </a:extLst>
          </p:cNvPr>
          <p:cNvSpPr txBox="1"/>
          <p:nvPr/>
        </p:nvSpPr>
        <p:spPr bwMode="auto">
          <a:xfrm>
            <a:off x="7083800" y="2184473"/>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13" name="TextBox 12">
            <a:extLst>
              <a:ext uri="{FF2B5EF4-FFF2-40B4-BE49-F238E27FC236}">
                <a16:creationId xmlns:a16="http://schemas.microsoft.com/office/drawing/2014/main" id="{D4E884B5-6247-94C6-584D-8529C8C2BB20}"/>
              </a:ext>
            </a:extLst>
          </p:cNvPr>
          <p:cNvSpPr txBox="1"/>
          <p:nvPr/>
        </p:nvSpPr>
        <p:spPr bwMode="auto">
          <a:xfrm>
            <a:off x="7076434" y="2669872"/>
            <a:ext cx="762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HER2-0</a:t>
            </a:r>
          </a:p>
        </p:txBody>
      </p:sp>
      <p:sp>
        <p:nvSpPr>
          <p:cNvPr id="14" name="Partial Circle 13">
            <a:extLst>
              <a:ext uri="{FF2B5EF4-FFF2-40B4-BE49-F238E27FC236}">
                <a16:creationId xmlns:a16="http://schemas.microsoft.com/office/drawing/2014/main" id="{DDC4A10C-FD90-1CC6-0604-BAC7D857D01C}"/>
              </a:ext>
            </a:extLst>
          </p:cNvPr>
          <p:cNvSpPr/>
          <p:nvPr/>
        </p:nvSpPr>
        <p:spPr bwMode="auto">
          <a:xfrm>
            <a:off x="4267200" y="4264044"/>
            <a:ext cx="1452563" cy="1452563"/>
          </a:xfrm>
          <a:prstGeom prst="pie">
            <a:avLst>
              <a:gd name="adj1" fmla="val 16212640"/>
              <a:gd name="adj2" fmla="val 12292915"/>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Partial Circle 14">
            <a:extLst>
              <a:ext uri="{FF2B5EF4-FFF2-40B4-BE49-F238E27FC236}">
                <a16:creationId xmlns:a16="http://schemas.microsoft.com/office/drawing/2014/main" id="{DC1D3415-A7D9-036A-6C24-8C60F112F86C}"/>
              </a:ext>
            </a:extLst>
          </p:cNvPr>
          <p:cNvSpPr/>
          <p:nvPr/>
        </p:nvSpPr>
        <p:spPr bwMode="auto">
          <a:xfrm>
            <a:off x="4267200" y="4264044"/>
            <a:ext cx="1452563" cy="1452563"/>
          </a:xfrm>
          <a:prstGeom prst="pie">
            <a:avLst>
              <a:gd name="adj1" fmla="val 12301750"/>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73EBEE3C-58F2-5293-809B-EBF437CDD105}"/>
              </a:ext>
            </a:extLst>
          </p:cNvPr>
          <p:cNvSpPr txBox="1"/>
          <p:nvPr/>
        </p:nvSpPr>
        <p:spPr bwMode="auto">
          <a:xfrm>
            <a:off x="4231168" y="4340374"/>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18" name="Partial Circle 17">
            <a:extLst>
              <a:ext uri="{FF2B5EF4-FFF2-40B4-BE49-F238E27FC236}">
                <a16:creationId xmlns:a16="http://schemas.microsoft.com/office/drawing/2014/main" id="{B688B170-8155-F4A6-E865-2BD1E65E8879}"/>
              </a:ext>
            </a:extLst>
          </p:cNvPr>
          <p:cNvSpPr/>
          <p:nvPr/>
        </p:nvSpPr>
        <p:spPr bwMode="auto">
          <a:xfrm>
            <a:off x="7112153" y="2012910"/>
            <a:ext cx="1452563" cy="1452563"/>
          </a:xfrm>
          <a:prstGeom prst="pie">
            <a:avLst>
              <a:gd name="adj1" fmla="val 16213459"/>
              <a:gd name="adj2" fmla="val 7477549"/>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38D71873-5677-2A18-A1D4-354D60B21CB8}"/>
              </a:ext>
            </a:extLst>
          </p:cNvPr>
          <p:cNvSpPr txBox="1"/>
          <p:nvPr/>
        </p:nvSpPr>
        <p:spPr bwMode="auto">
          <a:xfrm>
            <a:off x="7127561" y="3571193"/>
            <a:ext cx="152463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DESTINY-Breast04 Trial</a:t>
            </a:r>
          </a:p>
        </p:txBody>
      </p:sp>
      <p:sp>
        <p:nvSpPr>
          <p:cNvPr id="20" name="Freeform: Shape 19">
            <a:extLst>
              <a:ext uri="{FF2B5EF4-FFF2-40B4-BE49-F238E27FC236}">
                <a16:creationId xmlns:a16="http://schemas.microsoft.com/office/drawing/2014/main" id="{837F41B4-BE33-65E0-3FB2-6753335CE783}"/>
              </a:ext>
            </a:extLst>
          </p:cNvPr>
          <p:cNvSpPr/>
          <p:nvPr/>
        </p:nvSpPr>
        <p:spPr bwMode="auto">
          <a:xfrm>
            <a:off x="7804997" y="2537730"/>
            <a:ext cx="847198" cy="1033463"/>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Lst>
            <a:ahLst/>
            <a:cxnLst>
              <a:cxn ang="0">
                <a:pos x="connsiteX0" y="connsiteY0"/>
              </a:cxn>
              <a:cxn ang="0">
                <a:pos x="connsiteX1" y="connsiteY1"/>
              </a:cxn>
            </a:cxnLst>
            <a:rect l="l" t="t" r="r" b="b"/>
            <a:pathLst>
              <a:path w="847198" h="1033463">
                <a:moveTo>
                  <a:pt x="828675" y="0"/>
                </a:moveTo>
                <a:cubicBezTo>
                  <a:pt x="923925" y="501650"/>
                  <a:pt x="652462" y="993775"/>
                  <a:pt x="0" y="1033463"/>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3FA72D5E-B558-690B-7FF7-75E6C6F22579}"/>
              </a:ext>
            </a:extLst>
          </p:cNvPr>
          <p:cNvSpPr txBox="1"/>
          <p:nvPr/>
        </p:nvSpPr>
        <p:spPr bwMode="auto">
          <a:xfrm>
            <a:off x="3979055" y="5716607"/>
            <a:ext cx="193597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Continuous spectrum of HER2-low expression</a:t>
            </a:r>
          </a:p>
        </p:txBody>
      </p:sp>
      <p:sp>
        <p:nvSpPr>
          <p:cNvPr id="22" name="TextBox 21">
            <a:extLst>
              <a:ext uri="{FF2B5EF4-FFF2-40B4-BE49-F238E27FC236}">
                <a16:creationId xmlns:a16="http://schemas.microsoft.com/office/drawing/2014/main" id="{7BD355FB-1359-B9E4-43A7-0A2D30D7B0C1}"/>
              </a:ext>
            </a:extLst>
          </p:cNvPr>
          <p:cNvSpPr txBox="1"/>
          <p:nvPr/>
        </p:nvSpPr>
        <p:spPr bwMode="auto">
          <a:xfrm>
            <a:off x="7149928" y="5885884"/>
            <a:ext cx="16149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DESTINY-Breast06 Trial</a:t>
            </a:r>
          </a:p>
        </p:txBody>
      </p:sp>
      <p:sp>
        <p:nvSpPr>
          <p:cNvPr id="23" name="TextBox 22">
            <a:extLst>
              <a:ext uri="{FF2B5EF4-FFF2-40B4-BE49-F238E27FC236}">
                <a16:creationId xmlns:a16="http://schemas.microsoft.com/office/drawing/2014/main" id="{30D42EBB-C5FF-5E63-7CDE-616709021EEA}"/>
              </a:ext>
            </a:extLst>
          </p:cNvPr>
          <p:cNvSpPr txBox="1"/>
          <p:nvPr/>
        </p:nvSpPr>
        <p:spPr bwMode="auto">
          <a:xfrm>
            <a:off x="5959764" y="5860046"/>
            <a:ext cx="4206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4" name="TextBox 23">
            <a:extLst>
              <a:ext uri="{FF2B5EF4-FFF2-40B4-BE49-F238E27FC236}">
                <a16:creationId xmlns:a16="http://schemas.microsoft.com/office/drawing/2014/main" id="{7498B4E2-D383-5826-B728-3064B5AF1F0E}"/>
              </a:ext>
            </a:extLst>
          </p:cNvPr>
          <p:cNvSpPr txBox="1"/>
          <p:nvPr/>
        </p:nvSpPr>
        <p:spPr bwMode="auto">
          <a:xfrm>
            <a:off x="8569973" y="3579891"/>
            <a:ext cx="4206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 name="TextBox 25">
            <a:extLst>
              <a:ext uri="{FF2B5EF4-FFF2-40B4-BE49-F238E27FC236}">
                <a16:creationId xmlns:a16="http://schemas.microsoft.com/office/drawing/2014/main" id="{A6D357E8-13B0-95D1-2457-1F6EDC9D4D96}"/>
              </a:ext>
            </a:extLst>
          </p:cNvPr>
          <p:cNvSpPr txBox="1"/>
          <p:nvPr/>
        </p:nvSpPr>
        <p:spPr bwMode="auto">
          <a:xfrm>
            <a:off x="7769277" y="2669872"/>
            <a:ext cx="8829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sp>
        <p:nvSpPr>
          <p:cNvPr id="32" name="Partial Circle 31">
            <a:extLst>
              <a:ext uri="{FF2B5EF4-FFF2-40B4-BE49-F238E27FC236}">
                <a16:creationId xmlns:a16="http://schemas.microsoft.com/office/drawing/2014/main" id="{C8F0682C-FC29-C5F7-436C-4FF4178AC63F}"/>
              </a:ext>
            </a:extLst>
          </p:cNvPr>
          <p:cNvSpPr/>
          <p:nvPr/>
        </p:nvSpPr>
        <p:spPr bwMode="auto">
          <a:xfrm>
            <a:off x="7112154" y="4264044"/>
            <a:ext cx="1452563" cy="1452563"/>
          </a:xfrm>
          <a:prstGeom prst="pie">
            <a:avLst>
              <a:gd name="adj1" fmla="val 10528960"/>
              <a:gd name="adj2" fmla="val 1234478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Partial Circle 32">
            <a:extLst>
              <a:ext uri="{FF2B5EF4-FFF2-40B4-BE49-F238E27FC236}">
                <a16:creationId xmlns:a16="http://schemas.microsoft.com/office/drawing/2014/main" id="{A0451DCC-BF27-E42C-679C-D9DD25D244AF}"/>
              </a:ext>
            </a:extLst>
          </p:cNvPr>
          <p:cNvSpPr/>
          <p:nvPr/>
        </p:nvSpPr>
        <p:spPr bwMode="auto">
          <a:xfrm>
            <a:off x="7112154" y="4264044"/>
            <a:ext cx="1452563" cy="1452563"/>
          </a:xfrm>
          <a:prstGeom prst="pie">
            <a:avLst>
              <a:gd name="adj1" fmla="val 12345307"/>
              <a:gd name="adj2" fmla="val 16211897"/>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A2939FE7-7C2F-BCA1-78C8-D11C94923777}"/>
              </a:ext>
            </a:extLst>
          </p:cNvPr>
          <p:cNvSpPr txBox="1"/>
          <p:nvPr/>
        </p:nvSpPr>
        <p:spPr bwMode="auto">
          <a:xfrm>
            <a:off x="7071674" y="4447331"/>
            <a:ext cx="99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a:t>
            </a:r>
          </a:p>
        </p:txBody>
      </p:sp>
      <p:sp>
        <p:nvSpPr>
          <p:cNvPr id="35" name="TextBox 34">
            <a:extLst>
              <a:ext uri="{FF2B5EF4-FFF2-40B4-BE49-F238E27FC236}">
                <a16:creationId xmlns:a16="http://schemas.microsoft.com/office/drawing/2014/main" id="{DBD1DAD8-FAB2-992A-E067-23121A2BFBBC}"/>
              </a:ext>
            </a:extLst>
          </p:cNvPr>
          <p:cNvSpPr txBox="1"/>
          <p:nvPr/>
        </p:nvSpPr>
        <p:spPr bwMode="auto">
          <a:xfrm>
            <a:off x="6489116" y="4797770"/>
            <a:ext cx="762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HER2-0</a:t>
            </a:r>
          </a:p>
        </p:txBody>
      </p:sp>
      <p:sp>
        <p:nvSpPr>
          <p:cNvPr id="36" name="Partial Circle 35">
            <a:extLst>
              <a:ext uri="{FF2B5EF4-FFF2-40B4-BE49-F238E27FC236}">
                <a16:creationId xmlns:a16="http://schemas.microsoft.com/office/drawing/2014/main" id="{B4EC2B21-1F83-7771-6D09-3DFEAB681300}"/>
              </a:ext>
            </a:extLst>
          </p:cNvPr>
          <p:cNvSpPr/>
          <p:nvPr/>
        </p:nvSpPr>
        <p:spPr bwMode="auto">
          <a:xfrm>
            <a:off x="7112153" y="4264044"/>
            <a:ext cx="1452563" cy="1452563"/>
          </a:xfrm>
          <a:prstGeom prst="pie">
            <a:avLst>
              <a:gd name="adj1" fmla="val 16213459"/>
              <a:gd name="adj2" fmla="val 8032265"/>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1F3A6B6C-D447-3C7C-1243-AECA70B7401E}"/>
              </a:ext>
            </a:extLst>
          </p:cNvPr>
          <p:cNvSpPr txBox="1"/>
          <p:nvPr/>
        </p:nvSpPr>
        <p:spPr bwMode="auto">
          <a:xfrm>
            <a:off x="7700011" y="5023745"/>
            <a:ext cx="8647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HER2-low</a:t>
            </a:r>
          </a:p>
        </p:txBody>
      </p:sp>
      <p:sp>
        <p:nvSpPr>
          <p:cNvPr id="38" name="Partial Circle 37">
            <a:extLst>
              <a:ext uri="{FF2B5EF4-FFF2-40B4-BE49-F238E27FC236}">
                <a16:creationId xmlns:a16="http://schemas.microsoft.com/office/drawing/2014/main" id="{AF137087-C11D-63D0-A239-B9072BF22B5F}"/>
              </a:ext>
            </a:extLst>
          </p:cNvPr>
          <p:cNvSpPr/>
          <p:nvPr/>
        </p:nvSpPr>
        <p:spPr bwMode="auto">
          <a:xfrm>
            <a:off x="7112153" y="4265599"/>
            <a:ext cx="1452563" cy="1452563"/>
          </a:xfrm>
          <a:prstGeom prst="pie">
            <a:avLst>
              <a:gd name="adj1" fmla="val 8050446"/>
              <a:gd name="adj2" fmla="val 10547824"/>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Freeform: Shape 38">
            <a:extLst>
              <a:ext uri="{FF2B5EF4-FFF2-40B4-BE49-F238E27FC236}">
                <a16:creationId xmlns:a16="http://schemas.microsoft.com/office/drawing/2014/main" id="{CBC7E2BA-1FF4-C2C0-9CBE-553ADDE1890B}"/>
              </a:ext>
            </a:extLst>
          </p:cNvPr>
          <p:cNvSpPr/>
          <p:nvPr/>
        </p:nvSpPr>
        <p:spPr bwMode="auto">
          <a:xfrm rot="2700000">
            <a:off x="7337920" y="5471264"/>
            <a:ext cx="724279" cy="47107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AC4300C4-D72B-AF0F-7881-015F18C8824F}"/>
              </a:ext>
            </a:extLst>
          </p:cNvPr>
          <p:cNvSpPr txBox="1"/>
          <p:nvPr/>
        </p:nvSpPr>
        <p:spPr bwMode="auto">
          <a:xfrm>
            <a:off x="7046329" y="5003885"/>
            <a:ext cx="762001" cy="35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ts val="6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ultralow</a:t>
            </a:r>
          </a:p>
        </p:txBody>
      </p:sp>
      <p:cxnSp>
        <p:nvCxnSpPr>
          <p:cNvPr id="50" name="Straight Connector 49">
            <a:extLst>
              <a:ext uri="{FF2B5EF4-FFF2-40B4-BE49-F238E27FC236}">
                <a16:creationId xmlns:a16="http://schemas.microsoft.com/office/drawing/2014/main" id="{EF7F0694-C6FB-6458-64D5-4ECC67B13BA3}"/>
              </a:ext>
            </a:extLst>
          </p:cNvPr>
          <p:cNvCxnSpPr>
            <a:cxnSpLocks/>
          </p:cNvCxnSpPr>
          <p:nvPr/>
        </p:nvCxnSpPr>
        <p:spPr bwMode="auto">
          <a:xfrm>
            <a:off x="6103620" y="1409700"/>
            <a:ext cx="0" cy="4759325"/>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01829DF-B6AD-6FAB-3691-39BCED6E99D5}"/>
              </a:ext>
            </a:extLst>
          </p:cNvPr>
          <p:cNvCxnSpPr>
            <a:cxnSpLocks/>
          </p:cNvCxnSpPr>
          <p:nvPr/>
        </p:nvCxnSpPr>
        <p:spPr bwMode="auto">
          <a:xfrm>
            <a:off x="3086100" y="3867221"/>
            <a:ext cx="6444614" cy="0"/>
          </a:xfrm>
          <a:prstGeom prst="line">
            <a:avLst/>
          </a:prstGeom>
          <a:noFill/>
          <a:ln w="28575" cap="flat" cmpd="sng" algn="ctr">
            <a:solidFill>
              <a:schemeClr val="bg1">
                <a:lumMod val="50000"/>
                <a:lumOff val="50000"/>
              </a:schemeClr>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5C09CA33-D057-6BF8-B59F-A4668E3BAD5B}"/>
              </a:ext>
            </a:extLst>
          </p:cNvPr>
          <p:cNvSpPr txBox="1"/>
          <p:nvPr/>
        </p:nvSpPr>
        <p:spPr bwMode="auto">
          <a:xfrm>
            <a:off x="7020580" y="4792424"/>
            <a:ext cx="762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HER2-0</a:t>
            </a:r>
          </a:p>
        </p:txBody>
      </p:sp>
      <p:sp>
        <p:nvSpPr>
          <p:cNvPr id="44" name="Freeform: Shape 43">
            <a:extLst>
              <a:ext uri="{FF2B5EF4-FFF2-40B4-BE49-F238E27FC236}">
                <a16:creationId xmlns:a16="http://schemas.microsoft.com/office/drawing/2014/main" id="{DD1B371B-2597-D2AB-3472-06CAD49456BC}"/>
              </a:ext>
            </a:extLst>
          </p:cNvPr>
          <p:cNvSpPr/>
          <p:nvPr/>
        </p:nvSpPr>
        <p:spPr bwMode="auto">
          <a:xfrm rot="13215540">
            <a:off x="5875336" y="2629058"/>
            <a:ext cx="513810" cy="33418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Freeform: Shape 44">
            <a:extLst>
              <a:ext uri="{FF2B5EF4-FFF2-40B4-BE49-F238E27FC236}">
                <a16:creationId xmlns:a16="http://schemas.microsoft.com/office/drawing/2014/main" id="{51AED42D-F96C-F8B0-4B45-BA199FFCDA59}"/>
              </a:ext>
            </a:extLst>
          </p:cNvPr>
          <p:cNvSpPr/>
          <p:nvPr/>
        </p:nvSpPr>
        <p:spPr bwMode="auto">
          <a:xfrm rot="18360000">
            <a:off x="8310187" y="3686712"/>
            <a:ext cx="513810" cy="33418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Shape 45">
            <a:extLst>
              <a:ext uri="{FF2B5EF4-FFF2-40B4-BE49-F238E27FC236}">
                <a16:creationId xmlns:a16="http://schemas.microsoft.com/office/drawing/2014/main" id="{E1B954BC-9900-3191-2F5A-CC7CA57B672F}"/>
              </a:ext>
            </a:extLst>
          </p:cNvPr>
          <p:cNvSpPr/>
          <p:nvPr/>
        </p:nvSpPr>
        <p:spPr bwMode="auto">
          <a:xfrm rot="2435899">
            <a:off x="5847535" y="5599385"/>
            <a:ext cx="513810" cy="334185"/>
          </a:xfrm>
          <a:custGeom>
            <a:avLst/>
            <a:gdLst>
              <a:gd name="connsiteX0" fmla="*/ 828675 w 828675"/>
              <a:gd name="connsiteY0" fmla="*/ 0 h 1033463"/>
              <a:gd name="connsiteX1" fmla="*/ 0 w 828675"/>
              <a:gd name="connsiteY1" fmla="*/ 1033463 h 1033463"/>
              <a:gd name="connsiteX0" fmla="*/ 828675 w 828675"/>
              <a:gd name="connsiteY0" fmla="*/ 0 h 1033463"/>
              <a:gd name="connsiteX1" fmla="*/ 0 w 828675"/>
              <a:gd name="connsiteY1" fmla="*/ 1033463 h 1033463"/>
              <a:gd name="connsiteX0" fmla="*/ 828675 w 847198"/>
              <a:gd name="connsiteY0" fmla="*/ 0 h 1033463"/>
              <a:gd name="connsiteX1" fmla="*/ 0 w 847198"/>
              <a:gd name="connsiteY1" fmla="*/ 1033463 h 1033463"/>
              <a:gd name="connsiteX0" fmla="*/ 724279 w 749018"/>
              <a:gd name="connsiteY0" fmla="*/ 0 h 471075"/>
              <a:gd name="connsiteX1" fmla="*/ 0 w 749018"/>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 name="connsiteX0" fmla="*/ 724279 w 724279"/>
              <a:gd name="connsiteY0" fmla="*/ 0 h 471075"/>
              <a:gd name="connsiteX1" fmla="*/ 0 w 724279"/>
              <a:gd name="connsiteY1" fmla="*/ 471075 h 471075"/>
            </a:gdLst>
            <a:ahLst/>
            <a:cxnLst>
              <a:cxn ang="0">
                <a:pos x="connsiteX0" y="connsiteY0"/>
              </a:cxn>
              <a:cxn ang="0">
                <a:pos x="connsiteX1" y="connsiteY1"/>
              </a:cxn>
            </a:cxnLst>
            <a:rect l="l" t="t" r="r" b="b"/>
            <a:pathLst>
              <a:path w="724279" h="471075">
                <a:moveTo>
                  <a:pt x="724279" y="0"/>
                </a:moveTo>
                <a:cubicBezTo>
                  <a:pt x="617472" y="178360"/>
                  <a:pt x="403261" y="417918"/>
                  <a:pt x="0" y="471075"/>
                </a:cubicBezTo>
              </a:path>
            </a:pathLst>
          </a:custGeom>
          <a:noFill/>
          <a:ln w="5715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DA7263E-3A68-E364-CD34-702EC4F3FE50}"/>
              </a:ext>
            </a:extLst>
          </p:cNvPr>
          <p:cNvSpPr>
            <a:spLocks noGrp="1" noChangeArrowheads="1"/>
          </p:cNvSpPr>
          <p:nvPr>
            <p:ph type="title"/>
          </p:nvPr>
        </p:nvSpPr>
        <p:spPr>
          <a:xfrm>
            <a:off x="609759" y="238127"/>
            <a:ext cx="10872444" cy="1103313"/>
          </a:xfrm>
        </p:spPr>
        <p:txBody>
          <a:bodyPr/>
          <a:lstStyle/>
          <a:p>
            <a:r>
              <a:rPr lang="en-US" altLang="en-US" dirty="0"/>
              <a:t>Potential Novel Avenues for HER2 Detection</a:t>
            </a:r>
          </a:p>
        </p:txBody>
      </p:sp>
      <p:sp>
        <p:nvSpPr>
          <p:cNvPr id="3" name="Text Placeholder 7">
            <a:extLst>
              <a:ext uri="{FF2B5EF4-FFF2-40B4-BE49-F238E27FC236}">
                <a16:creationId xmlns:a16="http://schemas.microsoft.com/office/drawing/2014/main" id="{DB9755BE-5D56-9737-302F-B8F386ACCA42}"/>
              </a:ext>
            </a:extLst>
          </p:cNvPr>
          <p:cNvSpPr txBox="1">
            <a:spLocks/>
          </p:cNvSpPr>
          <p:nvPr/>
        </p:nvSpPr>
        <p:spPr>
          <a:xfrm>
            <a:off x="479501" y="1483488"/>
            <a:ext cx="11210400" cy="145362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More </a:t>
            </a:r>
            <a:r>
              <a:rPr kumimoji="0" lang="en-GB"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accurate and reproducible methods are needed to facilitate the identification of patients with HER2-low breast cancer</a:t>
            </a:r>
            <a:endPar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Current methods in development include:</a:t>
            </a:r>
          </a:p>
        </p:txBody>
      </p:sp>
      <p:sp>
        <p:nvSpPr>
          <p:cNvPr id="27" name="Text Box 11">
            <a:extLst>
              <a:ext uri="{FF2B5EF4-FFF2-40B4-BE49-F238E27FC236}">
                <a16:creationId xmlns:a16="http://schemas.microsoft.com/office/drawing/2014/main" id="{DB04F9D8-106F-EBCF-0F39-8BF0E059E94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t>
            </a:r>
            <a:r>
              <a:rPr kumimoji="0" lang="en-GB"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Globerson</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SABCS. 2022</a:t>
            </a:r>
            <a:r>
              <a:rPr lang="en-GB" sz="1200" b="0" dirty="0">
                <a:solidFill>
                  <a:srgbClr val="455560"/>
                </a:solidFill>
                <a:latin typeface="Calibri" panose="020F0502020204030204" pitchFamily="34" charset="0"/>
                <a:cs typeface="Calibri" panose="020F0502020204030204" pitchFamily="34" charset="0"/>
              </a:rPr>
              <a:t>. </a:t>
            </a:r>
            <a:r>
              <a:rPr kumimoji="0" lang="en-GB"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P6-04-05. 2. </a:t>
            </a:r>
            <a:r>
              <a:rPr kumimoji="0" lang="en-GB"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Moutafi</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Lab Invest. 2022;102. 3. Al </a:t>
            </a:r>
            <a:r>
              <a:rPr kumimoji="0" lang="en-GB"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Banyahyati</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ESMO Breast. 2020. </a:t>
            </a:r>
            <a:r>
              <a:rPr kumimoji="0" lang="en-GB"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164P.</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4A747B90-866C-8010-2F24-A5016970C4A1}"/>
              </a:ext>
            </a:extLst>
          </p:cNvPr>
          <p:cNvGrpSpPr/>
          <p:nvPr/>
        </p:nvGrpSpPr>
        <p:grpSpPr>
          <a:xfrm>
            <a:off x="63500" y="2707867"/>
            <a:ext cx="11978645" cy="3362733"/>
            <a:chOff x="63500" y="2707867"/>
            <a:chExt cx="11978645" cy="3362733"/>
          </a:xfrm>
        </p:grpSpPr>
        <p:grpSp>
          <p:nvGrpSpPr>
            <p:cNvPr id="8" name="Group 7">
              <a:extLst>
                <a:ext uri="{FF2B5EF4-FFF2-40B4-BE49-F238E27FC236}">
                  <a16:creationId xmlns:a16="http://schemas.microsoft.com/office/drawing/2014/main" id="{090D1C90-5DA2-2E7E-1257-FBB49D7127F8}"/>
                </a:ext>
              </a:extLst>
            </p:cNvPr>
            <p:cNvGrpSpPr/>
            <p:nvPr/>
          </p:nvGrpSpPr>
          <p:grpSpPr>
            <a:xfrm>
              <a:off x="63500" y="2707867"/>
              <a:ext cx="3901444" cy="3362733"/>
              <a:chOff x="-1061553" y="2473401"/>
              <a:chExt cx="3381759" cy="2924001"/>
            </a:xfrm>
          </p:grpSpPr>
          <p:sp>
            <p:nvSpPr>
              <p:cNvPr id="11" name="Rectangle: Rounded Corners 10">
                <a:extLst>
                  <a:ext uri="{FF2B5EF4-FFF2-40B4-BE49-F238E27FC236}">
                    <a16:creationId xmlns:a16="http://schemas.microsoft.com/office/drawing/2014/main" id="{DCFD2F35-93D0-6A1E-FB11-71A607A51DE0}"/>
                  </a:ext>
                </a:extLst>
              </p:cNvPr>
              <p:cNvSpPr/>
              <p:nvPr/>
            </p:nvSpPr>
            <p:spPr>
              <a:xfrm>
                <a:off x="-942975" y="2743201"/>
                <a:ext cx="3263181" cy="265420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Digital pathology</a:t>
                </a:r>
                <a:r>
                  <a:rPr kumimoji="0" lang="en-GB"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 name="Oval 12">
                <a:extLst>
                  <a:ext uri="{FF2B5EF4-FFF2-40B4-BE49-F238E27FC236}">
                    <a16:creationId xmlns:a16="http://schemas.microsoft.com/office/drawing/2014/main" id="{4AB4F4A6-2E41-FB6E-683D-45A62CA65E18}"/>
                  </a:ext>
                </a:extLst>
              </p:cNvPr>
              <p:cNvSpPr/>
              <p:nvPr/>
            </p:nvSpPr>
            <p:spPr>
              <a:xfrm>
                <a:off x="-1061553" y="2473401"/>
                <a:ext cx="869657" cy="836865"/>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7" name="TextBox 6">
              <a:extLst>
                <a:ext uri="{FF2B5EF4-FFF2-40B4-BE49-F238E27FC236}">
                  <a16:creationId xmlns:a16="http://schemas.microsoft.com/office/drawing/2014/main" id="{CFEDCFCA-958A-5BF2-E38D-B8EB0E479F11}"/>
                </a:ext>
              </a:extLst>
            </p:cNvPr>
            <p:cNvSpPr txBox="1"/>
            <p:nvPr/>
          </p:nvSpPr>
          <p:spPr>
            <a:xfrm>
              <a:off x="314823" y="3647959"/>
              <a:ext cx="3533144" cy="1718163"/>
            </a:xfrm>
            <a:prstGeom prst="rect">
              <a:avLst/>
            </a:prstGeom>
            <a:noFill/>
          </p:spPr>
          <p:txBody>
            <a:bodyPr wrap="square">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 recent study found that an </a:t>
              </a: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automated AI-based solution</a:t>
              </a: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scored HER2 accurately </a:t>
              </a: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(82.1% agreement between AI HER2 score and scoring by pathologists)</a:t>
              </a: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5" name="Group 14">
              <a:extLst>
                <a:ext uri="{FF2B5EF4-FFF2-40B4-BE49-F238E27FC236}">
                  <a16:creationId xmlns:a16="http://schemas.microsoft.com/office/drawing/2014/main" id="{262AEBCD-1516-7495-1513-12E5F8301434}"/>
                </a:ext>
              </a:extLst>
            </p:cNvPr>
            <p:cNvGrpSpPr/>
            <p:nvPr/>
          </p:nvGrpSpPr>
          <p:grpSpPr>
            <a:xfrm>
              <a:off x="4102100" y="2707867"/>
              <a:ext cx="3901444" cy="3362733"/>
              <a:chOff x="-1061553" y="2473401"/>
              <a:chExt cx="3381759" cy="2924001"/>
            </a:xfrm>
          </p:grpSpPr>
          <p:sp>
            <p:nvSpPr>
              <p:cNvPr id="17" name="Rectangle: Rounded Corners 16">
                <a:extLst>
                  <a:ext uri="{FF2B5EF4-FFF2-40B4-BE49-F238E27FC236}">
                    <a16:creationId xmlns:a16="http://schemas.microsoft.com/office/drawing/2014/main" id="{CC490DAC-6468-322A-1ECC-05C31F2B4C9C}"/>
                  </a:ext>
                </a:extLst>
              </p:cNvPr>
              <p:cNvSpPr/>
              <p:nvPr/>
            </p:nvSpPr>
            <p:spPr>
              <a:xfrm>
                <a:off x="-942975" y="2743201"/>
                <a:ext cx="3263181" cy="265420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Quantitative methods</a:t>
                </a:r>
                <a:r>
                  <a:rPr kumimoji="0" lang="en-GB" sz="2000" b="1" i="0" u="none" strike="noStrike" kern="1200" cap="none" spc="0" normalizeH="0" baseline="30000" noProof="0">
                    <a:ln>
                      <a:noFill/>
                    </a:ln>
                    <a:solidFill>
                      <a:srgbClr val="FFFFFF"/>
                    </a:solidFill>
                    <a:effectLst/>
                    <a:uLnTx/>
                    <a:uFillTx/>
                    <a:latin typeface="Calibri" panose="020F0502020204030204" pitchFamily="34" charset="0"/>
                    <a:ea typeface="+mn-ea"/>
                    <a:cs typeface="Calibri" panose="020F0502020204030204" pitchFamily="34" charset="0"/>
                  </a:rPr>
                  <a:t>2</a:t>
                </a: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 name="Oval 17">
                <a:extLst>
                  <a:ext uri="{FF2B5EF4-FFF2-40B4-BE49-F238E27FC236}">
                    <a16:creationId xmlns:a16="http://schemas.microsoft.com/office/drawing/2014/main" id="{94C0A034-0DA1-BAD6-74FE-9FE7B9C74029}"/>
                  </a:ext>
                </a:extLst>
              </p:cNvPr>
              <p:cNvSpPr/>
              <p:nvPr/>
            </p:nvSpPr>
            <p:spPr>
              <a:xfrm>
                <a:off x="-1061553" y="2473401"/>
                <a:ext cx="869657" cy="836865"/>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6" name="TextBox 15">
              <a:extLst>
                <a:ext uri="{FF2B5EF4-FFF2-40B4-BE49-F238E27FC236}">
                  <a16:creationId xmlns:a16="http://schemas.microsoft.com/office/drawing/2014/main" id="{5D2F5723-7AFE-A44B-C8FD-88F92956957D}"/>
                </a:ext>
              </a:extLst>
            </p:cNvPr>
            <p:cNvSpPr txBox="1"/>
            <p:nvPr/>
          </p:nvSpPr>
          <p:spPr>
            <a:xfrm>
              <a:off x="4295146" y="3647959"/>
              <a:ext cx="3657824" cy="2179828"/>
            </a:xfrm>
            <a:prstGeom prst="rect">
              <a:avLst/>
            </a:prstGeom>
            <a:noFill/>
          </p:spPr>
          <p:txBody>
            <a:bodyPr wrap="square">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One study developed an assay using quantitative IF coupled with a mass spectrometry standardized HER2 array to measure absolute amounts of HER2 protein, with higher sensitivity within the lower range of HER2 expression</a:t>
              </a: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Rectangle: Rounded Corners 21">
              <a:extLst>
                <a:ext uri="{FF2B5EF4-FFF2-40B4-BE49-F238E27FC236}">
                  <a16:creationId xmlns:a16="http://schemas.microsoft.com/office/drawing/2014/main" id="{50C02B86-F100-FA24-75BC-6AAB79C3BC1D}"/>
                </a:ext>
              </a:extLst>
            </p:cNvPr>
            <p:cNvSpPr/>
            <p:nvPr/>
          </p:nvSpPr>
          <p:spPr>
            <a:xfrm>
              <a:off x="8277501" y="3018148"/>
              <a:ext cx="3764644" cy="305245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RT-qPCR</a:t>
              </a:r>
              <a:r>
                <a:rPr kumimoji="0" lang="en-GB"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Oval 22">
              <a:extLst>
                <a:ext uri="{FF2B5EF4-FFF2-40B4-BE49-F238E27FC236}">
                  <a16:creationId xmlns:a16="http://schemas.microsoft.com/office/drawing/2014/main" id="{9686F58F-C45E-E9C8-403E-E66CAE451BD2}"/>
                </a:ext>
              </a:extLst>
            </p:cNvPr>
            <p:cNvSpPr/>
            <p:nvPr/>
          </p:nvSpPr>
          <p:spPr>
            <a:xfrm>
              <a:off x="8140701" y="2707867"/>
              <a:ext cx="1003300" cy="962433"/>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BCEF91C7-F675-39A9-972E-3946B407D76F}"/>
                </a:ext>
              </a:extLst>
            </p:cNvPr>
            <p:cNvSpPr txBox="1"/>
            <p:nvPr/>
          </p:nvSpPr>
          <p:spPr>
            <a:xfrm>
              <a:off x="8357796" y="3582911"/>
              <a:ext cx="3614738" cy="2410660"/>
            </a:xfrm>
            <a:prstGeom prst="rect">
              <a:avLst/>
            </a:prstGeom>
            <a:noFill/>
          </p:spPr>
          <p:txBody>
            <a:bodyPr wrap="square">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 another study, a “one step” </a:t>
              </a:r>
              <a:b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RT-qPCR method to determine HER2 status by measuring HER2 RNA expression of </a:t>
              </a:r>
              <a:r>
                <a:rPr kumimoji="0" lang="en-GB" sz="20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tumor</a:t>
              </a: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samples was investigated and compared to IHC/FISH results </a:t>
              </a: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Concordance between RT-qPCR and IHC/FISH was 95.53% and 100%, respectively </a:t>
              </a:r>
            </a:p>
          </p:txBody>
        </p:sp>
        <p:pic>
          <p:nvPicPr>
            <p:cNvPr id="42" name="Graphic 41">
              <a:extLst>
                <a:ext uri="{FF2B5EF4-FFF2-40B4-BE49-F238E27FC236}">
                  <a16:creationId xmlns:a16="http://schemas.microsoft.com/office/drawing/2014/main" id="{F2D8EC54-8907-3F71-EE56-F32CDFF336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6180" y="2833588"/>
              <a:ext cx="727506" cy="727506"/>
            </a:xfrm>
            <a:prstGeom prst="rect">
              <a:avLst/>
            </a:prstGeom>
          </p:spPr>
        </p:pic>
        <p:pic>
          <p:nvPicPr>
            <p:cNvPr id="44" name="Graphic 43">
              <a:extLst>
                <a:ext uri="{FF2B5EF4-FFF2-40B4-BE49-F238E27FC236}">
                  <a16:creationId xmlns:a16="http://schemas.microsoft.com/office/drawing/2014/main" id="{51A13D66-B633-55C9-854F-9834615E99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00800" y="2954834"/>
              <a:ext cx="787624" cy="470763"/>
            </a:xfrm>
            <a:prstGeom prst="rect">
              <a:avLst/>
            </a:prstGeom>
          </p:spPr>
        </p:pic>
        <p:pic>
          <p:nvPicPr>
            <p:cNvPr id="46" name="Graphic 45">
              <a:extLst>
                <a:ext uri="{FF2B5EF4-FFF2-40B4-BE49-F238E27FC236}">
                  <a16:creationId xmlns:a16="http://schemas.microsoft.com/office/drawing/2014/main" id="{3436E4C3-F777-CF1A-FBAA-7F44A503CC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90200" y="2893108"/>
              <a:ext cx="676641" cy="588496"/>
            </a:xfrm>
            <a:prstGeom prst="rect">
              <a:avLst/>
            </a:prstGeom>
          </p:spPr>
        </p:pic>
      </p:grpSp>
    </p:spTree>
    <p:extLst>
      <p:ext uri="{BB962C8B-B14F-4D97-AF65-F5344CB8AC3E}">
        <p14:creationId xmlns:p14="http://schemas.microsoft.com/office/powerpoint/2010/main" val="244349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6C65EB6-3D4B-E373-4C3A-480B088F878F}"/>
              </a:ext>
            </a:extLst>
          </p:cNvPr>
          <p:cNvSpPr txBox="1"/>
          <p:nvPr/>
        </p:nvSpPr>
        <p:spPr bwMode="auto">
          <a:xfrm>
            <a:off x="6391100" y="4167034"/>
            <a:ext cx="4914877" cy="1428001"/>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B0ED2949-AE26-0FA8-2862-DFE22C8AA9CD}"/>
              </a:ext>
            </a:extLst>
          </p:cNvPr>
          <p:cNvSpPr>
            <a:spLocks noGrp="1" noChangeArrowheads="1"/>
          </p:cNvSpPr>
          <p:nvPr>
            <p:ph type="title"/>
          </p:nvPr>
        </p:nvSpPr>
        <p:spPr>
          <a:xfrm>
            <a:off x="609759" y="238127"/>
            <a:ext cx="10872444" cy="110331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effectLst/>
                <a:uLnTx/>
                <a:uFillTx/>
                <a:ea typeface="+mn-ea"/>
                <a:cs typeface="Calibri" panose="020F0502020204030204" pitchFamily="34" charset="0"/>
              </a:rPr>
              <a:t>Efficacy Outcomes by Conventional HER2 IHC Scoring and HER2 QCS</a:t>
            </a:r>
          </a:p>
        </p:txBody>
      </p:sp>
      <p:sp>
        <p:nvSpPr>
          <p:cNvPr id="8" name="Text Box 11">
            <a:extLst>
              <a:ext uri="{FF2B5EF4-FFF2-40B4-BE49-F238E27FC236}">
                <a16:creationId xmlns:a16="http://schemas.microsoft.com/office/drawing/2014/main" id="{38BDF72D-DC21-05AE-5021-E7D93142064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Gustavson</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SABCS 2020. </a:t>
            </a:r>
            <a:r>
              <a:rPr kumimoji="0" lang="en-GB"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PD6-01.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3B0C6710-DA65-693D-62C4-3EC313A4A5E3}"/>
              </a:ext>
            </a:extLst>
          </p:cNvPr>
          <p:cNvPicPr>
            <a:picLocks noChangeAspect="1"/>
          </p:cNvPicPr>
          <p:nvPr/>
        </p:nvPicPr>
        <p:blipFill rotWithShape="1">
          <a:blip r:embed="rId3"/>
          <a:srcRect l="6189" t="34325" r="53585" b="25330"/>
          <a:stretch/>
        </p:blipFill>
        <p:spPr>
          <a:xfrm>
            <a:off x="1104900" y="2202180"/>
            <a:ext cx="4487828" cy="1063913"/>
          </a:xfrm>
          <a:prstGeom prst="rect">
            <a:avLst/>
          </a:prstGeom>
        </p:spPr>
      </p:pic>
      <p:graphicFrame>
        <p:nvGraphicFramePr>
          <p:cNvPr id="9" name="Group 32">
            <a:extLst>
              <a:ext uri="{FF2B5EF4-FFF2-40B4-BE49-F238E27FC236}">
                <a16:creationId xmlns:a16="http://schemas.microsoft.com/office/drawing/2014/main" id="{96E31A2A-30D3-2BDE-2962-4853858060E6}"/>
              </a:ext>
            </a:extLst>
          </p:cNvPr>
          <p:cNvGraphicFramePr>
            <a:graphicFrameLocks noGrp="1"/>
          </p:cNvGraphicFramePr>
          <p:nvPr/>
        </p:nvGraphicFramePr>
        <p:xfrm>
          <a:off x="677851" y="4167034"/>
          <a:ext cx="4914877" cy="1417368"/>
        </p:xfrm>
        <a:graphic>
          <a:graphicData uri="http://schemas.openxmlformats.org/drawingml/2006/table">
            <a:tbl>
              <a:tblPr/>
              <a:tblGrid>
                <a:gridCol w="1087154">
                  <a:extLst>
                    <a:ext uri="{9D8B030D-6E8A-4147-A177-3AD203B41FA5}">
                      <a16:colId xmlns:a16="http://schemas.microsoft.com/office/drawing/2014/main" val="20000"/>
                    </a:ext>
                  </a:extLst>
                </a:gridCol>
                <a:gridCol w="1733107">
                  <a:extLst>
                    <a:ext uri="{9D8B030D-6E8A-4147-A177-3AD203B41FA5}">
                      <a16:colId xmlns:a16="http://schemas.microsoft.com/office/drawing/2014/main" val="20001"/>
                    </a:ext>
                  </a:extLst>
                </a:gridCol>
                <a:gridCol w="2094616">
                  <a:extLst>
                    <a:ext uri="{9D8B030D-6E8A-4147-A177-3AD203B41FA5}">
                      <a16:colId xmlns:a16="http://schemas.microsoft.com/office/drawing/2014/main" val="20002"/>
                    </a:ext>
                  </a:extLst>
                </a:gridCol>
              </a:tblGrid>
              <a:tr h="4037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With        T-</a:t>
                      </a:r>
                      <a:r>
                        <a:rPr kumimoji="0" lang="en-US" sz="1500" b="1" i="0" u="none" strike="noStrike" cap="none" normalizeH="0" baseline="0" dirty="0" err="1">
                          <a:ln>
                            <a:noFill/>
                          </a:ln>
                          <a:solidFill>
                            <a:schemeClr val="tx1"/>
                          </a:solidFill>
                          <a:effectLst/>
                          <a:latin typeface="Calibri" panose="020F0502020204030204" pitchFamily="34" charset="0"/>
                        </a:rPr>
                        <a:t>DXd</a:t>
                      </a: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HER2-positive                       (IHC 3+ or 2+/ISH)        (n =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500" b="1" i="0" u="none" strike="noStrike" cap="none" normalizeH="0" baseline="0" dirty="0">
                          <a:ln>
                            <a:noFill/>
                          </a:ln>
                          <a:solidFill>
                            <a:schemeClr val="tx1"/>
                          </a:solidFill>
                          <a:effectLst/>
                          <a:latin typeface="Calibri" panose="020F0502020204030204" pitchFamily="34" charset="0"/>
                        </a:rPr>
                        <a:t>HER2-negative                       (IHC 2+/ISH-, IHC 1+/0)           (n =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319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ORR,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319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mPFS</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10" name="Group 32">
            <a:extLst>
              <a:ext uri="{FF2B5EF4-FFF2-40B4-BE49-F238E27FC236}">
                <a16:creationId xmlns:a16="http://schemas.microsoft.com/office/drawing/2014/main" id="{0A4DE298-FB1C-BC6B-C8DD-BF2BEFE9B85E}"/>
              </a:ext>
            </a:extLst>
          </p:cNvPr>
          <p:cNvGraphicFramePr>
            <a:graphicFrameLocks noGrp="1"/>
          </p:cNvGraphicFramePr>
          <p:nvPr>
            <p:extLst>
              <p:ext uri="{D42A27DB-BD31-4B8C-83A1-F6EECF244321}">
                <p14:modId xmlns:p14="http://schemas.microsoft.com/office/powerpoint/2010/main" val="712235148"/>
              </p:ext>
            </p:extLst>
          </p:nvPr>
        </p:nvGraphicFramePr>
        <p:xfrm>
          <a:off x="6391100" y="4177667"/>
          <a:ext cx="4914877" cy="1417368"/>
        </p:xfrm>
        <a:graphic>
          <a:graphicData uri="http://schemas.openxmlformats.org/drawingml/2006/table">
            <a:tbl>
              <a:tblPr/>
              <a:tblGrid>
                <a:gridCol w="1087154">
                  <a:extLst>
                    <a:ext uri="{9D8B030D-6E8A-4147-A177-3AD203B41FA5}">
                      <a16:colId xmlns:a16="http://schemas.microsoft.com/office/drawing/2014/main" val="20000"/>
                    </a:ext>
                  </a:extLst>
                </a:gridCol>
                <a:gridCol w="1733107">
                  <a:extLst>
                    <a:ext uri="{9D8B030D-6E8A-4147-A177-3AD203B41FA5}">
                      <a16:colId xmlns:a16="http://schemas.microsoft.com/office/drawing/2014/main" val="20001"/>
                    </a:ext>
                  </a:extLst>
                </a:gridCol>
                <a:gridCol w="2094616">
                  <a:extLst>
                    <a:ext uri="{9D8B030D-6E8A-4147-A177-3AD203B41FA5}">
                      <a16:colId xmlns:a16="http://schemas.microsoft.com/office/drawing/2014/main" val="20002"/>
                    </a:ext>
                  </a:extLst>
                </a:gridCol>
              </a:tblGrid>
              <a:tr h="5739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With        T-</a:t>
                      </a:r>
                      <a:r>
                        <a:rPr kumimoji="0" lang="en-US" sz="1500" b="1" i="0" u="none" strike="noStrike" cap="none" normalizeH="0" baseline="0" dirty="0" err="1">
                          <a:ln>
                            <a:noFill/>
                          </a:ln>
                          <a:solidFill>
                            <a:schemeClr val="tx1"/>
                          </a:solidFill>
                          <a:effectLst/>
                          <a:latin typeface="Calibri" panose="020F0502020204030204" pitchFamily="34" charset="0"/>
                        </a:rPr>
                        <a:t>DXd</a:t>
                      </a: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HER2 QCS-high                   (OD</a:t>
                      </a:r>
                      <a:r>
                        <a:rPr kumimoji="0" lang="en-US" sz="1500" b="1" i="0" u="none" strike="noStrike" cap="none" normalizeH="0" baseline="-25000" dirty="0">
                          <a:ln>
                            <a:noFill/>
                          </a:ln>
                          <a:solidFill>
                            <a:schemeClr val="tx1"/>
                          </a:solidFill>
                          <a:effectLst/>
                          <a:latin typeface="Calibri" panose="020F0502020204030204" pitchFamily="34" charset="0"/>
                        </a:rPr>
                        <a:t>q10</a:t>
                      </a:r>
                      <a:r>
                        <a:rPr kumimoji="0" lang="en-US" sz="1500" b="1" i="0" u="none" strike="noStrike" cap="none" normalizeH="0" baseline="0" dirty="0">
                          <a:ln>
                            <a:noFill/>
                          </a:ln>
                          <a:solidFill>
                            <a:schemeClr val="tx1"/>
                          </a:solidFill>
                          <a:effectLst/>
                          <a:latin typeface="Calibri" panose="020F0502020204030204" pitchFamily="34" charset="0"/>
                        </a:rPr>
                        <a:t> &gt;7.4)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HER2 QCS-low                   (OD</a:t>
                      </a:r>
                      <a:r>
                        <a:rPr kumimoji="0" lang="en-US" sz="1500" b="1" i="0" u="none" strike="noStrike" cap="none" normalizeH="0" baseline="-25000" dirty="0">
                          <a:ln>
                            <a:noFill/>
                          </a:ln>
                          <a:solidFill>
                            <a:schemeClr val="tx1"/>
                          </a:solidFill>
                          <a:effectLst/>
                          <a:latin typeface="Calibri" panose="020F0502020204030204" pitchFamily="34" charset="0"/>
                        </a:rPr>
                        <a:t>q10</a:t>
                      </a:r>
                      <a:r>
                        <a:rPr kumimoji="0" lang="en-US" sz="1500" b="1" i="0" u="none" strike="noStrike" cap="none" normalizeH="0" baseline="0" dirty="0">
                          <a:ln>
                            <a:noFill/>
                          </a:ln>
                          <a:solidFill>
                            <a:schemeClr val="tx1"/>
                          </a:solidFill>
                          <a:effectLst/>
                          <a:latin typeface="Calibri" panose="020F0502020204030204" pitchFamily="34" charset="0"/>
                        </a:rPr>
                        <a:t> &lt;7.4)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319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ORR,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319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mPFS</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1" name="Arrow: Down 10">
            <a:extLst>
              <a:ext uri="{FF2B5EF4-FFF2-40B4-BE49-F238E27FC236}">
                <a16:creationId xmlns:a16="http://schemas.microsoft.com/office/drawing/2014/main" id="{6DCD41E3-0332-4C7C-1E83-AFCE19DDEB3D}"/>
              </a:ext>
            </a:extLst>
          </p:cNvPr>
          <p:cNvSpPr/>
          <p:nvPr/>
        </p:nvSpPr>
        <p:spPr bwMode="auto">
          <a:xfrm>
            <a:off x="7661181" y="3313513"/>
            <a:ext cx="404037" cy="775251"/>
          </a:xfrm>
          <a:prstGeom prst="downArrow">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9750280B-1872-221B-A4CE-0ED177F5B76D}"/>
              </a:ext>
            </a:extLst>
          </p:cNvPr>
          <p:cNvSpPr txBox="1"/>
          <p:nvPr/>
        </p:nvSpPr>
        <p:spPr bwMode="auto">
          <a:xfrm>
            <a:off x="3498112" y="4176559"/>
            <a:ext cx="2094616" cy="1428001"/>
          </a:xfrm>
          <a:prstGeom prst="rect">
            <a:avLst/>
          </a:prstGeom>
          <a:noFill/>
          <a:ln w="38100"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Arrow: Right 13">
            <a:extLst>
              <a:ext uri="{FF2B5EF4-FFF2-40B4-BE49-F238E27FC236}">
                <a16:creationId xmlns:a16="http://schemas.microsoft.com/office/drawing/2014/main" id="{7661C1CF-39ED-DF94-7C00-B86B632A662C}"/>
              </a:ext>
            </a:extLst>
          </p:cNvPr>
          <p:cNvSpPr/>
          <p:nvPr/>
        </p:nvSpPr>
        <p:spPr bwMode="auto">
          <a:xfrm>
            <a:off x="5724795" y="4768147"/>
            <a:ext cx="574159" cy="435935"/>
          </a:xfrm>
          <a:prstGeom prst="rightArrow">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4CCD74C3-2808-4673-CD57-16FE6C6EBEDC}"/>
              </a:ext>
            </a:extLst>
          </p:cNvPr>
          <p:cNvSpPr txBox="1"/>
          <p:nvPr/>
        </p:nvSpPr>
        <p:spPr bwMode="auto">
          <a:xfrm>
            <a:off x="885431" y="5710079"/>
            <a:ext cx="9583461" cy="553998"/>
          </a:xfrm>
          <a:prstGeom prst="rect">
            <a:avLst/>
          </a:prstGeom>
          <a:solidFill>
            <a:schemeClr val="accent6"/>
          </a:solidFill>
          <a:ln>
            <a:noFill/>
          </a:ln>
        </p:spPr>
        <p:txBody>
          <a:bodyPr wrap="square" rtlCol="0">
            <a:spAutoFit/>
          </a:bodyPr>
          <a:lstStyle/>
          <a:p>
            <a:pPr marL="10800" marR="0" lvl="0" indent="0" algn="ctr" defTabSz="914400" rtl="0" eaLnBrk="1" fontAlgn="auto" latinLnBrk="0" hangingPunct="1">
              <a:lnSpc>
                <a:spcPct val="100000"/>
              </a:lnSpc>
              <a:spcBef>
                <a:spcPts val="0"/>
              </a:spcBef>
              <a:spcAft>
                <a:spcPts val="0"/>
              </a:spcAft>
              <a:buClr>
                <a:srgbClr val="003865"/>
              </a:buClr>
              <a:buSzPct val="100000"/>
              <a:buFont typeface="Arial" panose="020B0604020202020204" pitchFamily="34" charset="0"/>
              <a:buNone/>
              <a:tabLst/>
              <a:defRPr/>
            </a:pPr>
            <a:r>
              <a:rPr kumimoji="0" lang="en-GB" sz="15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Narrow"/>
              </a:rPr>
              <a:t>R</a:t>
            </a:r>
            <a:r>
              <a:rPr kumimoji="0" lang="en-GB" sz="1500" b="0" i="0" u="none" strike="noStrike" kern="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sym typeface="Arial Narrow"/>
              </a:rPr>
              <a:t>esults</a:t>
            </a:r>
            <a:r>
              <a:rPr kumimoji="0" lang="en-GB" sz="15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Narrow"/>
              </a:rPr>
              <a:t> demonstrate that HER2 QCS can potentially enhance the prediction of outcomes with T-</a:t>
            </a:r>
            <a:r>
              <a:rPr kumimoji="0" lang="en-GB" sz="1500" b="0" i="0" u="none" strike="noStrike" kern="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sym typeface="Arial Narrow"/>
              </a:rPr>
              <a:t>DXd</a:t>
            </a:r>
            <a:r>
              <a:rPr kumimoji="0" lang="en-GB" sz="15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Narrow"/>
              </a:rPr>
              <a:t> </a:t>
            </a:r>
            <a:br>
              <a:rPr kumimoji="0" lang="en-GB" sz="15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Narrow"/>
              </a:rPr>
            </a:br>
            <a:r>
              <a:rPr kumimoji="0" lang="en-GB" sz="15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Narrow"/>
              </a:rPr>
              <a:t>by increasing the sensitivity and specificity of identifying patients with high and low HER2 expression</a:t>
            </a:r>
          </a:p>
        </p:txBody>
      </p:sp>
      <p:sp>
        <p:nvSpPr>
          <p:cNvPr id="2" name="TextBox 1">
            <a:extLst>
              <a:ext uri="{FF2B5EF4-FFF2-40B4-BE49-F238E27FC236}">
                <a16:creationId xmlns:a16="http://schemas.microsoft.com/office/drawing/2014/main" id="{048B17CF-2704-4A86-BD66-BD95068BD238}"/>
              </a:ext>
            </a:extLst>
          </p:cNvPr>
          <p:cNvSpPr txBox="1"/>
          <p:nvPr/>
        </p:nvSpPr>
        <p:spPr bwMode="auto">
          <a:xfrm>
            <a:off x="1997723" y="1478105"/>
            <a:ext cx="3119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Conventional HER2 IHC Scoring</a:t>
            </a:r>
          </a:p>
        </p:txBody>
      </p:sp>
      <p:sp>
        <p:nvSpPr>
          <p:cNvPr id="4" name="TextBox 3">
            <a:extLst>
              <a:ext uri="{FF2B5EF4-FFF2-40B4-BE49-F238E27FC236}">
                <a16:creationId xmlns:a16="http://schemas.microsoft.com/office/drawing/2014/main" id="{01658577-FCA2-F51E-BA3B-4BD6FB327FE9}"/>
              </a:ext>
            </a:extLst>
          </p:cNvPr>
          <p:cNvSpPr txBox="1"/>
          <p:nvPr/>
        </p:nvSpPr>
        <p:spPr bwMode="auto">
          <a:xfrm>
            <a:off x="7454950" y="1478105"/>
            <a:ext cx="1132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QCS</a:t>
            </a:r>
          </a:p>
        </p:txBody>
      </p:sp>
      <p:sp>
        <p:nvSpPr>
          <p:cNvPr id="5" name="TextBox 4">
            <a:extLst>
              <a:ext uri="{FF2B5EF4-FFF2-40B4-BE49-F238E27FC236}">
                <a16:creationId xmlns:a16="http://schemas.microsoft.com/office/drawing/2014/main" id="{A437F77F-66CF-FADE-BF11-93CCE0C8203E}"/>
              </a:ext>
            </a:extLst>
          </p:cNvPr>
          <p:cNvSpPr txBox="1"/>
          <p:nvPr/>
        </p:nvSpPr>
        <p:spPr bwMode="auto">
          <a:xfrm>
            <a:off x="1417572" y="1895156"/>
            <a:ext cx="798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3+</a:t>
            </a:r>
          </a:p>
        </p:txBody>
      </p:sp>
      <p:sp>
        <p:nvSpPr>
          <p:cNvPr id="6" name="TextBox 5">
            <a:extLst>
              <a:ext uri="{FF2B5EF4-FFF2-40B4-BE49-F238E27FC236}">
                <a16:creationId xmlns:a16="http://schemas.microsoft.com/office/drawing/2014/main" id="{D8E523F4-EED0-8552-8E31-00EFC5482052}"/>
              </a:ext>
            </a:extLst>
          </p:cNvPr>
          <p:cNvSpPr txBox="1"/>
          <p:nvPr/>
        </p:nvSpPr>
        <p:spPr bwMode="auto">
          <a:xfrm>
            <a:off x="2420805" y="1895156"/>
            <a:ext cx="798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16" name="TextBox 15">
            <a:extLst>
              <a:ext uri="{FF2B5EF4-FFF2-40B4-BE49-F238E27FC236}">
                <a16:creationId xmlns:a16="http://schemas.microsoft.com/office/drawing/2014/main" id="{EA03112E-2EE8-F581-69FC-A8023499A37E}"/>
              </a:ext>
            </a:extLst>
          </p:cNvPr>
          <p:cNvSpPr txBox="1"/>
          <p:nvPr/>
        </p:nvSpPr>
        <p:spPr bwMode="auto">
          <a:xfrm>
            <a:off x="3498112" y="1895156"/>
            <a:ext cx="798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a:t>
            </a:r>
          </a:p>
        </p:txBody>
      </p:sp>
      <p:pic>
        <p:nvPicPr>
          <p:cNvPr id="18" name="Picture 17">
            <a:extLst>
              <a:ext uri="{FF2B5EF4-FFF2-40B4-BE49-F238E27FC236}">
                <a16:creationId xmlns:a16="http://schemas.microsoft.com/office/drawing/2014/main" id="{20BDCDAE-7C50-1D10-C6D6-B0DDA370CAF7}"/>
              </a:ext>
            </a:extLst>
          </p:cNvPr>
          <p:cNvPicPr>
            <a:picLocks noChangeAspect="1"/>
          </p:cNvPicPr>
          <p:nvPr/>
        </p:nvPicPr>
        <p:blipFill rotWithShape="1">
          <a:blip r:embed="rId3"/>
          <a:srcRect l="49277" t="31130" r="36381" b="20324"/>
          <a:stretch/>
        </p:blipFill>
        <p:spPr>
          <a:xfrm>
            <a:off x="6119038" y="2040253"/>
            <a:ext cx="1600199" cy="1280160"/>
          </a:xfrm>
          <a:prstGeom prst="ellipse">
            <a:avLst/>
          </a:prstGeom>
          <a:ln w="28575">
            <a:solidFill>
              <a:schemeClr val="bg1"/>
            </a:solidFill>
          </a:ln>
        </p:spPr>
      </p:pic>
      <p:sp>
        <p:nvSpPr>
          <p:cNvPr id="20" name="TextBox 19">
            <a:extLst>
              <a:ext uri="{FF2B5EF4-FFF2-40B4-BE49-F238E27FC236}">
                <a16:creationId xmlns:a16="http://schemas.microsoft.com/office/drawing/2014/main" id="{6D9D68F8-C201-DC8F-BBD2-060A95B81D20}"/>
              </a:ext>
            </a:extLst>
          </p:cNvPr>
          <p:cNvSpPr txBox="1"/>
          <p:nvPr/>
        </p:nvSpPr>
        <p:spPr bwMode="auto">
          <a:xfrm>
            <a:off x="8414655" y="1823149"/>
            <a:ext cx="3209771" cy="441339"/>
          </a:xfrm>
          <a:prstGeom prst="rect">
            <a:avLst/>
          </a:prstGeom>
          <a:noFill/>
          <a:ln>
            <a:noFill/>
          </a:ln>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Cellular OD</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q10</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cutoff must be &gt;7.4 in ≥90% of cells for patients to be positive</a:t>
            </a:r>
          </a:p>
        </p:txBody>
      </p:sp>
      <p:sp>
        <p:nvSpPr>
          <p:cNvPr id="22" name="Rectangle 21">
            <a:extLst>
              <a:ext uri="{FF2B5EF4-FFF2-40B4-BE49-F238E27FC236}">
                <a16:creationId xmlns:a16="http://schemas.microsoft.com/office/drawing/2014/main" id="{E44BAC1E-1D8B-303C-B23D-C9C20A5F5D46}"/>
              </a:ext>
            </a:extLst>
          </p:cNvPr>
          <p:cNvSpPr/>
          <p:nvPr/>
        </p:nvSpPr>
        <p:spPr bwMode="auto">
          <a:xfrm>
            <a:off x="9124813" y="3914674"/>
            <a:ext cx="1812910" cy="186520"/>
          </a:xfrm>
          <a:prstGeom prst="rect">
            <a:avLst/>
          </a:prstGeom>
          <a:noFill/>
          <a:ln w="0">
            <a:noFill/>
            <a:miter lim="800000"/>
            <a:headEnd/>
            <a:tailEnd/>
          </a:ln>
        </p:spPr>
        <p:txBody>
          <a:bodyPr lIns="0" tIns="0" rIns="0" bIns="0" rtlCol="0" anchor="ctr"/>
          <a:lstStyle/>
          <a:p>
            <a:pPr marL="0" marR="0" lvl="0" indent="0" algn="ctr" defTabSz="914400" rtl="0" eaLnBrk="1" fontAlgn="base" latinLnBrk="0" hangingPunct="1">
              <a:lnSpc>
                <a:spcPct val="70000"/>
              </a:lnSpc>
              <a:spcBef>
                <a:spcPts val="0"/>
              </a:spcBef>
              <a:spcAft>
                <a:spcPts val="0"/>
              </a:spcAft>
              <a:buClr>
                <a:srgbClr val="015873"/>
              </a:buClr>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Mean OD per Cell</a:t>
            </a:r>
          </a:p>
        </p:txBody>
      </p:sp>
      <p:grpSp>
        <p:nvGrpSpPr>
          <p:cNvPr id="23" name="Group 22">
            <a:extLst>
              <a:ext uri="{FF2B5EF4-FFF2-40B4-BE49-F238E27FC236}">
                <a16:creationId xmlns:a16="http://schemas.microsoft.com/office/drawing/2014/main" id="{1581FCE6-48A7-D607-3AE2-D65AF0F657B6}"/>
              </a:ext>
            </a:extLst>
          </p:cNvPr>
          <p:cNvGrpSpPr/>
          <p:nvPr/>
        </p:nvGrpSpPr>
        <p:grpSpPr>
          <a:xfrm>
            <a:off x="8059539" y="2278905"/>
            <a:ext cx="513282" cy="1675361"/>
            <a:chOff x="685564" y="4335889"/>
            <a:chExt cx="582243" cy="1125249"/>
          </a:xfrm>
        </p:grpSpPr>
        <p:sp>
          <p:nvSpPr>
            <p:cNvPr id="141" name="TextBox 140">
              <a:extLst>
                <a:ext uri="{FF2B5EF4-FFF2-40B4-BE49-F238E27FC236}">
                  <a16:creationId xmlns:a16="http://schemas.microsoft.com/office/drawing/2014/main" id="{497678BF-3F4E-D045-40CD-AFDEEE75850F}"/>
                </a:ext>
              </a:extLst>
            </p:cNvPr>
            <p:cNvSpPr txBox="1"/>
            <p:nvPr/>
          </p:nvSpPr>
          <p:spPr bwMode="auto">
            <a:xfrm>
              <a:off x="685564" y="4335889"/>
              <a:ext cx="582243" cy="165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15000</a:t>
              </a:r>
            </a:p>
          </p:txBody>
        </p:sp>
        <p:sp>
          <p:nvSpPr>
            <p:cNvPr id="142" name="TextBox 141">
              <a:extLst>
                <a:ext uri="{FF2B5EF4-FFF2-40B4-BE49-F238E27FC236}">
                  <a16:creationId xmlns:a16="http://schemas.microsoft.com/office/drawing/2014/main" id="{7026C325-EA50-FA9E-2379-1560379EF10F}"/>
                </a:ext>
              </a:extLst>
            </p:cNvPr>
            <p:cNvSpPr txBox="1"/>
            <p:nvPr/>
          </p:nvSpPr>
          <p:spPr bwMode="auto">
            <a:xfrm>
              <a:off x="685564" y="4620642"/>
              <a:ext cx="582243" cy="165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a:t>
              </a:r>
            </a:p>
          </p:txBody>
        </p:sp>
        <p:sp>
          <p:nvSpPr>
            <p:cNvPr id="143" name="TextBox 142">
              <a:extLst>
                <a:ext uri="{FF2B5EF4-FFF2-40B4-BE49-F238E27FC236}">
                  <a16:creationId xmlns:a16="http://schemas.microsoft.com/office/drawing/2014/main" id="{EBF0E0F3-40AF-EE6B-CCE1-22403E6D97A4}"/>
                </a:ext>
              </a:extLst>
            </p:cNvPr>
            <p:cNvSpPr txBox="1"/>
            <p:nvPr/>
          </p:nvSpPr>
          <p:spPr bwMode="auto">
            <a:xfrm>
              <a:off x="760117" y="4915674"/>
              <a:ext cx="507690" cy="165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5000</a:t>
              </a:r>
            </a:p>
          </p:txBody>
        </p:sp>
        <p:sp>
          <p:nvSpPr>
            <p:cNvPr id="144" name="TextBox 143">
              <a:extLst>
                <a:ext uri="{FF2B5EF4-FFF2-40B4-BE49-F238E27FC236}">
                  <a16:creationId xmlns:a16="http://schemas.microsoft.com/office/drawing/2014/main" id="{DE5F3E8F-0106-34C9-1161-96111251BF33}"/>
                </a:ext>
              </a:extLst>
            </p:cNvPr>
            <p:cNvSpPr txBox="1"/>
            <p:nvPr/>
          </p:nvSpPr>
          <p:spPr bwMode="auto">
            <a:xfrm>
              <a:off x="1017417" y="5214917"/>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4" name="Group 23">
            <a:extLst>
              <a:ext uri="{FF2B5EF4-FFF2-40B4-BE49-F238E27FC236}">
                <a16:creationId xmlns:a16="http://schemas.microsoft.com/office/drawing/2014/main" id="{3BE4968C-B35F-29F1-FF96-6818BE3099F6}"/>
              </a:ext>
            </a:extLst>
          </p:cNvPr>
          <p:cNvGrpSpPr/>
          <p:nvPr/>
        </p:nvGrpSpPr>
        <p:grpSpPr>
          <a:xfrm>
            <a:off x="8470845" y="3735998"/>
            <a:ext cx="3154419" cy="230186"/>
            <a:chOff x="1084112" y="5763498"/>
            <a:chExt cx="2058155" cy="246221"/>
          </a:xfrm>
        </p:grpSpPr>
        <p:sp>
          <p:nvSpPr>
            <p:cNvPr id="135" name="TextBox 134">
              <a:extLst>
                <a:ext uri="{FF2B5EF4-FFF2-40B4-BE49-F238E27FC236}">
                  <a16:creationId xmlns:a16="http://schemas.microsoft.com/office/drawing/2014/main" id="{E89B37B7-A129-A786-AE81-A7A163399059}"/>
                </a:ext>
              </a:extLst>
            </p:cNvPr>
            <p:cNvSpPr txBox="1"/>
            <p:nvPr/>
          </p:nvSpPr>
          <p:spPr bwMode="auto">
            <a:xfrm>
              <a:off x="1084112" y="576349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6" name="TextBox 135">
              <a:extLst>
                <a:ext uri="{FF2B5EF4-FFF2-40B4-BE49-F238E27FC236}">
                  <a16:creationId xmlns:a16="http://schemas.microsoft.com/office/drawing/2014/main" id="{EBCEF744-EEA7-6B60-B12D-AFFE6BB7545B}"/>
                </a:ext>
              </a:extLst>
            </p:cNvPr>
            <p:cNvSpPr txBox="1"/>
            <p:nvPr/>
          </p:nvSpPr>
          <p:spPr bwMode="auto">
            <a:xfrm>
              <a:off x="1398205" y="5763498"/>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37" name="TextBox 136">
              <a:extLst>
                <a:ext uri="{FF2B5EF4-FFF2-40B4-BE49-F238E27FC236}">
                  <a16:creationId xmlns:a16="http://schemas.microsoft.com/office/drawing/2014/main" id="{DBDE55ED-A120-F8EB-124A-7FA299C03F3E}"/>
                </a:ext>
              </a:extLst>
            </p:cNvPr>
            <p:cNvSpPr txBox="1"/>
            <p:nvPr/>
          </p:nvSpPr>
          <p:spPr bwMode="auto">
            <a:xfrm>
              <a:off x="1714386" y="5763498"/>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38" name="TextBox 137">
              <a:extLst>
                <a:ext uri="{FF2B5EF4-FFF2-40B4-BE49-F238E27FC236}">
                  <a16:creationId xmlns:a16="http://schemas.microsoft.com/office/drawing/2014/main" id="{564F1363-B6DE-9394-3488-A3ED7F36EE2E}"/>
                </a:ext>
              </a:extLst>
            </p:cNvPr>
            <p:cNvSpPr txBox="1"/>
            <p:nvPr/>
          </p:nvSpPr>
          <p:spPr bwMode="auto">
            <a:xfrm>
              <a:off x="2064434" y="5763498"/>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139" name="TextBox 138">
              <a:extLst>
                <a:ext uri="{FF2B5EF4-FFF2-40B4-BE49-F238E27FC236}">
                  <a16:creationId xmlns:a16="http://schemas.microsoft.com/office/drawing/2014/main" id="{00F19134-9752-968F-07AB-42B0609EA4FF}"/>
                </a:ext>
              </a:extLst>
            </p:cNvPr>
            <p:cNvSpPr txBox="1"/>
            <p:nvPr/>
          </p:nvSpPr>
          <p:spPr bwMode="auto">
            <a:xfrm>
              <a:off x="2411388" y="5763498"/>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140" name="TextBox 139">
              <a:extLst>
                <a:ext uri="{FF2B5EF4-FFF2-40B4-BE49-F238E27FC236}">
                  <a16:creationId xmlns:a16="http://schemas.microsoft.com/office/drawing/2014/main" id="{7F3F9766-2788-C05E-2C7B-07B64D210456}"/>
                </a:ext>
              </a:extLst>
            </p:cNvPr>
            <p:cNvSpPr txBox="1"/>
            <p:nvPr/>
          </p:nvSpPr>
          <p:spPr bwMode="auto">
            <a:xfrm>
              <a:off x="2760431" y="5763498"/>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grpSp>
      <p:sp>
        <p:nvSpPr>
          <p:cNvPr id="25" name="Freeform: Shape 24">
            <a:extLst>
              <a:ext uri="{FF2B5EF4-FFF2-40B4-BE49-F238E27FC236}">
                <a16:creationId xmlns:a16="http://schemas.microsoft.com/office/drawing/2014/main" id="{79C2E262-74EB-A0B3-E637-52E31BB4813A}"/>
              </a:ext>
            </a:extLst>
          </p:cNvPr>
          <p:cNvSpPr/>
          <p:nvPr/>
        </p:nvSpPr>
        <p:spPr bwMode="auto">
          <a:xfrm>
            <a:off x="8528245" y="2300074"/>
            <a:ext cx="2999056" cy="1465459"/>
          </a:xfrm>
          <a:custGeom>
            <a:avLst/>
            <a:gdLst>
              <a:gd name="connsiteX0" fmla="*/ 0 w 1784350"/>
              <a:gd name="connsiteY0" fmla="*/ 0 h 1216025"/>
              <a:gd name="connsiteX1" fmla="*/ 0 w 1784350"/>
              <a:gd name="connsiteY1" fmla="*/ 1216025 h 1216025"/>
              <a:gd name="connsiteX2" fmla="*/ 1784350 w 1784350"/>
              <a:gd name="connsiteY2" fmla="*/ 1216025 h 1216025"/>
            </a:gdLst>
            <a:ahLst/>
            <a:cxnLst>
              <a:cxn ang="0">
                <a:pos x="connsiteX0" y="connsiteY0"/>
              </a:cxn>
              <a:cxn ang="0">
                <a:pos x="connsiteX1" y="connsiteY1"/>
              </a:cxn>
              <a:cxn ang="0">
                <a:pos x="connsiteX2" y="connsiteY2"/>
              </a:cxn>
            </a:cxnLst>
            <a:rect l="l" t="t" r="r" b="b"/>
            <a:pathLst>
              <a:path w="1784350" h="1216025">
                <a:moveTo>
                  <a:pt x="0" y="0"/>
                </a:moveTo>
                <a:lnTo>
                  <a:pt x="0" y="1216025"/>
                </a:lnTo>
                <a:lnTo>
                  <a:pt x="1784350" y="1216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 name="Group 25">
            <a:extLst>
              <a:ext uri="{FF2B5EF4-FFF2-40B4-BE49-F238E27FC236}">
                <a16:creationId xmlns:a16="http://schemas.microsoft.com/office/drawing/2014/main" id="{82522AA2-B29F-6C5B-FDEB-C3FE5BF9FF21}"/>
              </a:ext>
            </a:extLst>
          </p:cNvPr>
          <p:cNvGrpSpPr/>
          <p:nvPr/>
        </p:nvGrpSpPr>
        <p:grpSpPr>
          <a:xfrm>
            <a:off x="8490628" y="2400299"/>
            <a:ext cx="46104" cy="1298691"/>
            <a:chOff x="1163072" y="4633992"/>
            <a:chExt cx="327208" cy="704850"/>
          </a:xfrm>
        </p:grpSpPr>
        <p:cxnSp>
          <p:nvCxnSpPr>
            <p:cNvPr id="131" name="Straight Connector 130">
              <a:extLst>
                <a:ext uri="{FF2B5EF4-FFF2-40B4-BE49-F238E27FC236}">
                  <a16:creationId xmlns:a16="http://schemas.microsoft.com/office/drawing/2014/main" id="{1051D8E8-B68D-BDFB-0630-D536BC9A20BC}"/>
                </a:ext>
              </a:extLst>
            </p:cNvPr>
            <p:cNvCxnSpPr>
              <a:cxnSpLocks/>
            </p:cNvCxnSpPr>
            <p:nvPr/>
          </p:nvCxnSpPr>
          <p:spPr bwMode="auto">
            <a:xfrm>
              <a:off x="1163072" y="4633992"/>
              <a:ext cx="327208" cy="0"/>
            </a:xfrm>
            <a:prstGeom prst="line">
              <a:avLst/>
            </a:prstGeom>
            <a:noFill/>
            <a:ln w="1905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F55421B-12E2-EB25-77EE-DFAC670F0F20}"/>
                </a:ext>
              </a:extLst>
            </p:cNvPr>
            <p:cNvCxnSpPr>
              <a:cxnSpLocks/>
            </p:cNvCxnSpPr>
            <p:nvPr/>
          </p:nvCxnSpPr>
          <p:spPr bwMode="auto">
            <a:xfrm>
              <a:off x="1163072" y="4868942"/>
              <a:ext cx="327208" cy="0"/>
            </a:xfrm>
            <a:prstGeom prst="line">
              <a:avLst/>
            </a:prstGeom>
            <a:noFill/>
            <a:ln w="1905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F0D1132-B16A-5F5C-7A16-46DF1EF5DE5C}"/>
                </a:ext>
              </a:extLst>
            </p:cNvPr>
            <p:cNvCxnSpPr>
              <a:cxnSpLocks/>
            </p:cNvCxnSpPr>
            <p:nvPr/>
          </p:nvCxnSpPr>
          <p:spPr bwMode="auto">
            <a:xfrm>
              <a:off x="1163072" y="5103892"/>
              <a:ext cx="327208" cy="0"/>
            </a:xfrm>
            <a:prstGeom prst="line">
              <a:avLst/>
            </a:prstGeom>
            <a:noFill/>
            <a:ln w="19050"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9F7D140-FB68-B632-8564-2A6389E32A91}"/>
                </a:ext>
              </a:extLst>
            </p:cNvPr>
            <p:cNvCxnSpPr>
              <a:cxnSpLocks/>
            </p:cNvCxnSpPr>
            <p:nvPr/>
          </p:nvCxnSpPr>
          <p:spPr bwMode="auto">
            <a:xfrm>
              <a:off x="1163072" y="5338842"/>
              <a:ext cx="327208" cy="0"/>
            </a:xfrm>
            <a:prstGeom prst="line">
              <a:avLst/>
            </a:prstGeom>
            <a:noFill/>
            <a:ln w="19050"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0EC42D53-F716-74A9-6137-D6F62231144C}"/>
              </a:ext>
            </a:extLst>
          </p:cNvPr>
          <p:cNvGrpSpPr/>
          <p:nvPr/>
        </p:nvGrpSpPr>
        <p:grpSpPr>
          <a:xfrm rot="5400000">
            <a:off x="9977701" y="2445621"/>
            <a:ext cx="42742" cy="2670201"/>
            <a:chOff x="1163072" y="4633992"/>
            <a:chExt cx="327208" cy="1174750"/>
          </a:xfrm>
        </p:grpSpPr>
        <p:cxnSp>
          <p:nvCxnSpPr>
            <p:cNvPr id="125" name="Straight Connector 124">
              <a:extLst>
                <a:ext uri="{FF2B5EF4-FFF2-40B4-BE49-F238E27FC236}">
                  <a16:creationId xmlns:a16="http://schemas.microsoft.com/office/drawing/2014/main" id="{690991B5-DB9E-F949-4BED-6F3D88BF9BE8}"/>
                </a:ext>
              </a:extLst>
            </p:cNvPr>
            <p:cNvCxnSpPr>
              <a:cxnSpLocks/>
            </p:cNvCxnSpPr>
            <p:nvPr/>
          </p:nvCxnSpPr>
          <p:spPr bwMode="auto">
            <a:xfrm>
              <a:off x="1163072" y="4633992"/>
              <a:ext cx="327208" cy="0"/>
            </a:xfrm>
            <a:prstGeom prst="line">
              <a:avLst/>
            </a:prstGeom>
            <a:noFill/>
            <a:ln w="19050"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EFEE501-DA74-FC33-4350-F1E356ECE785}"/>
                </a:ext>
              </a:extLst>
            </p:cNvPr>
            <p:cNvCxnSpPr>
              <a:cxnSpLocks/>
            </p:cNvCxnSpPr>
            <p:nvPr/>
          </p:nvCxnSpPr>
          <p:spPr bwMode="auto">
            <a:xfrm>
              <a:off x="1163072" y="4868942"/>
              <a:ext cx="327208" cy="0"/>
            </a:xfrm>
            <a:prstGeom prst="line">
              <a:avLst/>
            </a:prstGeom>
            <a:noFill/>
            <a:ln w="19050"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3466C08-E826-61EF-4A9A-4337F0BB487A}"/>
                </a:ext>
              </a:extLst>
            </p:cNvPr>
            <p:cNvCxnSpPr>
              <a:cxnSpLocks/>
            </p:cNvCxnSpPr>
            <p:nvPr/>
          </p:nvCxnSpPr>
          <p:spPr bwMode="auto">
            <a:xfrm>
              <a:off x="1163072" y="5103892"/>
              <a:ext cx="327208" cy="0"/>
            </a:xfrm>
            <a:prstGeom prst="line">
              <a:avLst/>
            </a:prstGeom>
            <a:noFill/>
            <a:ln w="19050"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CFBF58A-B42D-D932-F98B-433C3DF9BA64}"/>
                </a:ext>
              </a:extLst>
            </p:cNvPr>
            <p:cNvCxnSpPr>
              <a:cxnSpLocks/>
            </p:cNvCxnSpPr>
            <p:nvPr/>
          </p:nvCxnSpPr>
          <p:spPr bwMode="auto">
            <a:xfrm>
              <a:off x="1163072" y="5338842"/>
              <a:ext cx="327208" cy="0"/>
            </a:xfrm>
            <a:prstGeom prst="line">
              <a:avLst/>
            </a:prstGeom>
            <a:noFill/>
            <a:ln w="19050"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4A0D33B-1446-7EDC-B1BD-F9BBCA820860}"/>
                </a:ext>
              </a:extLst>
            </p:cNvPr>
            <p:cNvCxnSpPr>
              <a:cxnSpLocks/>
            </p:cNvCxnSpPr>
            <p:nvPr/>
          </p:nvCxnSpPr>
          <p:spPr bwMode="auto">
            <a:xfrm>
              <a:off x="1163072" y="5573792"/>
              <a:ext cx="327208" cy="0"/>
            </a:xfrm>
            <a:prstGeom prst="line">
              <a:avLst/>
            </a:prstGeom>
            <a:noFill/>
            <a:ln w="19050"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2876EF9-E163-34BB-4349-A16956A1E62A}"/>
                </a:ext>
              </a:extLst>
            </p:cNvPr>
            <p:cNvCxnSpPr>
              <a:cxnSpLocks/>
            </p:cNvCxnSpPr>
            <p:nvPr/>
          </p:nvCxnSpPr>
          <p:spPr bwMode="auto">
            <a:xfrm>
              <a:off x="1163072" y="5808742"/>
              <a:ext cx="327208" cy="0"/>
            </a:xfrm>
            <a:prstGeom prst="line">
              <a:avLst/>
            </a:prstGeom>
            <a:noFill/>
            <a:ln w="19050" cap="flat" cmpd="sng" algn="ctr">
              <a:solidFill>
                <a:schemeClr val="bg1"/>
              </a:solidFill>
              <a:prstDash val="solid"/>
              <a:round/>
              <a:headEnd type="none" w="med" len="med"/>
              <a:tailEnd type="none" w="med" len="med"/>
            </a:ln>
            <a:effectLst/>
          </p:spPr>
        </p:cxnSp>
      </p:grpSp>
      <p:sp>
        <p:nvSpPr>
          <p:cNvPr id="28" name="Rectangle 27">
            <a:extLst>
              <a:ext uri="{FF2B5EF4-FFF2-40B4-BE49-F238E27FC236}">
                <a16:creationId xmlns:a16="http://schemas.microsoft.com/office/drawing/2014/main" id="{D8070A79-A285-EC09-9B9D-D89F3A124436}"/>
              </a:ext>
            </a:extLst>
          </p:cNvPr>
          <p:cNvSpPr/>
          <p:nvPr/>
        </p:nvSpPr>
        <p:spPr bwMode="auto">
          <a:xfrm rot="16200000">
            <a:off x="7564987" y="2924280"/>
            <a:ext cx="1107883" cy="175883"/>
          </a:xfrm>
          <a:prstGeom prst="rect">
            <a:avLst/>
          </a:prstGeom>
          <a:noFill/>
          <a:ln w="0">
            <a:noFill/>
            <a:miter lim="800000"/>
            <a:headEnd/>
            <a:tailEnd/>
          </a:ln>
        </p:spPr>
        <p:txBody>
          <a:bodyPr lIns="0" tIns="0" rIns="0" bIns="0" rtlCol="0" anchor="ctr"/>
          <a:lstStyle/>
          <a:p>
            <a:pPr marL="0" marR="0" lvl="0" indent="0" algn="ctr" defTabSz="914400" rtl="0" eaLnBrk="1" fontAlgn="base" latinLnBrk="0" hangingPunct="1">
              <a:lnSpc>
                <a:spcPct val="70000"/>
              </a:lnSpc>
              <a:spcBef>
                <a:spcPts val="0"/>
              </a:spcBef>
              <a:spcAft>
                <a:spcPts val="0"/>
              </a:spcAft>
              <a:buClr>
                <a:srgbClr val="015873"/>
              </a:buClr>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Cells</a:t>
            </a:r>
          </a:p>
        </p:txBody>
      </p:sp>
      <p:sp>
        <p:nvSpPr>
          <p:cNvPr id="146" name="TextBox 145">
            <a:extLst>
              <a:ext uri="{FF2B5EF4-FFF2-40B4-BE49-F238E27FC236}">
                <a16:creationId xmlns:a16="http://schemas.microsoft.com/office/drawing/2014/main" id="{1EABC6A2-46E4-DBB6-D698-AEC27B69FCED}"/>
              </a:ext>
            </a:extLst>
          </p:cNvPr>
          <p:cNvSpPr txBox="1"/>
          <p:nvPr/>
        </p:nvSpPr>
        <p:spPr bwMode="auto">
          <a:xfrm>
            <a:off x="10205513" y="2220897"/>
            <a:ext cx="1463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a:t>
            </a:r>
            <a:r>
              <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q10</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79.82</a:t>
            </a:r>
          </a:p>
        </p:txBody>
      </p:sp>
      <p:grpSp>
        <p:nvGrpSpPr>
          <p:cNvPr id="221" name="Group 220">
            <a:extLst>
              <a:ext uri="{FF2B5EF4-FFF2-40B4-BE49-F238E27FC236}">
                <a16:creationId xmlns:a16="http://schemas.microsoft.com/office/drawing/2014/main" id="{36419CD7-3A06-0BFA-5F6A-4313CB923D6C}"/>
              </a:ext>
            </a:extLst>
          </p:cNvPr>
          <p:cNvGrpSpPr/>
          <p:nvPr/>
        </p:nvGrpSpPr>
        <p:grpSpPr>
          <a:xfrm>
            <a:off x="8806079" y="2371725"/>
            <a:ext cx="1896250" cy="1319374"/>
            <a:chOff x="8806079" y="2371725"/>
            <a:chExt cx="1896250" cy="1319374"/>
          </a:xfrm>
        </p:grpSpPr>
        <p:cxnSp>
          <p:nvCxnSpPr>
            <p:cNvPr id="30" name="Straight Connector 29">
              <a:extLst>
                <a:ext uri="{FF2B5EF4-FFF2-40B4-BE49-F238E27FC236}">
                  <a16:creationId xmlns:a16="http://schemas.microsoft.com/office/drawing/2014/main" id="{12FE8049-6C14-D489-74F9-E67BACCE0A61}"/>
                </a:ext>
              </a:extLst>
            </p:cNvPr>
            <p:cNvCxnSpPr>
              <a:cxnSpLocks/>
            </p:cNvCxnSpPr>
            <p:nvPr/>
          </p:nvCxnSpPr>
          <p:spPr bwMode="auto">
            <a:xfrm flipH="1">
              <a:off x="10042511" y="3129778"/>
              <a:ext cx="2351" cy="561321"/>
            </a:xfrm>
            <a:prstGeom prst="line">
              <a:avLst/>
            </a:prstGeom>
            <a:noFill/>
            <a:ln w="19050"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DBF48CE-B2A7-9757-87E2-C271037E67A8}"/>
                </a:ext>
              </a:extLst>
            </p:cNvPr>
            <p:cNvCxnSpPr>
              <a:cxnSpLocks/>
            </p:cNvCxnSpPr>
            <p:nvPr/>
          </p:nvCxnSpPr>
          <p:spPr bwMode="auto">
            <a:xfrm>
              <a:off x="10063503" y="2416969"/>
              <a:ext cx="0" cy="1274130"/>
            </a:xfrm>
            <a:prstGeom prst="line">
              <a:avLst/>
            </a:prstGeom>
            <a:noFill/>
            <a:ln w="19050"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39AAE99-99BA-D1E5-CBAE-D6272BCDBFF4}"/>
                </a:ext>
              </a:extLst>
            </p:cNvPr>
            <p:cNvCxnSpPr>
              <a:cxnSpLocks/>
            </p:cNvCxnSpPr>
            <p:nvPr/>
          </p:nvCxnSpPr>
          <p:spPr bwMode="auto">
            <a:xfrm>
              <a:off x="10084495" y="2416969"/>
              <a:ext cx="0" cy="1274130"/>
            </a:xfrm>
            <a:prstGeom prst="line">
              <a:avLst/>
            </a:prstGeom>
            <a:noFill/>
            <a:ln w="19050"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F66979C-E6D9-20A9-47B3-574CA5299A3C}"/>
                </a:ext>
              </a:extLst>
            </p:cNvPr>
            <p:cNvCxnSpPr>
              <a:cxnSpLocks/>
            </p:cNvCxnSpPr>
            <p:nvPr/>
          </p:nvCxnSpPr>
          <p:spPr bwMode="auto">
            <a:xfrm>
              <a:off x="10107587" y="2455069"/>
              <a:ext cx="0" cy="1236030"/>
            </a:xfrm>
            <a:prstGeom prst="line">
              <a:avLst/>
            </a:prstGeom>
            <a:noFill/>
            <a:ln w="19050"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5F7FF42-863C-961F-8814-0E2C7FA11957}"/>
                </a:ext>
              </a:extLst>
            </p:cNvPr>
            <p:cNvCxnSpPr>
              <a:cxnSpLocks/>
            </p:cNvCxnSpPr>
            <p:nvPr/>
          </p:nvCxnSpPr>
          <p:spPr bwMode="auto">
            <a:xfrm>
              <a:off x="10128579" y="2462213"/>
              <a:ext cx="0" cy="1228886"/>
            </a:xfrm>
            <a:prstGeom prst="line">
              <a:avLst/>
            </a:prstGeom>
            <a:noFill/>
            <a:ln w="19050"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EBA1496-ACA8-C263-A666-4553DAF70E48}"/>
                </a:ext>
              </a:extLst>
            </p:cNvPr>
            <p:cNvCxnSpPr>
              <a:cxnSpLocks/>
            </p:cNvCxnSpPr>
            <p:nvPr/>
          </p:nvCxnSpPr>
          <p:spPr bwMode="auto">
            <a:xfrm>
              <a:off x="10149571" y="2507456"/>
              <a:ext cx="0" cy="1183643"/>
            </a:xfrm>
            <a:prstGeom prst="line">
              <a:avLst/>
            </a:prstGeom>
            <a:noFill/>
            <a:ln w="19050"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C12730B-C35B-2206-64D7-DA402F578B24}"/>
                </a:ext>
              </a:extLst>
            </p:cNvPr>
            <p:cNvCxnSpPr>
              <a:cxnSpLocks/>
            </p:cNvCxnSpPr>
            <p:nvPr/>
          </p:nvCxnSpPr>
          <p:spPr bwMode="auto">
            <a:xfrm>
              <a:off x="10170564" y="2569369"/>
              <a:ext cx="0" cy="1121730"/>
            </a:xfrm>
            <a:prstGeom prst="line">
              <a:avLst/>
            </a:prstGeom>
            <a:noFill/>
            <a:ln w="19050"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B73BF25-CA4F-8759-5676-F29A0B1E888B}"/>
                </a:ext>
              </a:extLst>
            </p:cNvPr>
            <p:cNvCxnSpPr>
              <a:cxnSpLocks/>
            </p:cNvCxnSpPr>
            <p:nvPr/>
          </p:nvCxnSpPr>
          <p:spPr bwMode="auto">
            <a:xfrm>
              <a:off x="10191555" y="2607469"/>
              <a:ext cx="0" cy="1083630"/>
            </a:xfrm>
            <a:prstGeom prst="line">
              <a:avLst/>
            </a:prstGeom>
            <a:noFill/>
            <a:ln w="19050"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F8EC5EF-26A7-ED2A-F258-76CE9544219F}"/>
                </a:ext>
              </a:extLst>
            </p:cNvPr>
            <p:cNvCxnSpPr>
              <a:cxnSpLocks/>
            </p:cNvCxnSpPr>
            <p:nvPr/>
          </p:nvCxnSpPr>
          <p:spPr bwMode="auto">
            <a:xfrm>
              <a:off x="10212548" y="2681288"/>
              <a:ext cx="0" cy="1009811"/>
            </a:xfrm>
            <a:prstGeom prst="line">
              <a:avLst/>
            </a:prstGeom>
            <a:noFill/>
            <a:ln w="19050"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C2C12B7-A371-F0B5-7981-F59AD457B13C}"/>
                </a:ext>
              </a:extLst>
            </p:cNvPr>
            <p:cNvCxnSpPr>
              <a:cxnSpLocks/>
            </p:cNvCxnSpPr>
            <p:nvPr/>
          </p:nvCxnSpPr>
          <p:spPr bwMode="auto">
            <a:xfrm>
              <a:off x="10233541" y="2733675"/>
              <a:ext cx="0" cy="957424"/>
            </a:xfrm>
            <a:prstGeom prst="line">
              <a:avLst/>
            </a:prstGeom>
            <a:noFill/>
            <a:ln w="19050"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C21BD29-5238-1365-91FE-8D75F794347B}"/>
                </a:ext>
              </a:extLst>
            </p:cNvPr>
            <p:cNvCxnSpPr>
              <a:cxnSpLocks/>
            </p:cNvCxnSpPr>
            <p:nvPr/>
          </p:nvCxnSpPr>
          <p:spPr bwMode="auto">
            <a:xfrm>
              <a:off x="10255193" y="2795588"/>
              <a:ext cx="0" cy="895511"/>
            </a:xfrm>
            <a:prstGeom prst="line">
              <a:avLst/>
            </a:prstGeom>
            <a:noFill/>
            <a:ln w="19050"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A992F8C-F563-A78E-B498-213E1F72B581}"/>
                </a:ext>
              </a:extLst>
            </p:cNvPr>
            <p:cNvCxnSpPr>
              <a:cxnSpLocks/>
            </p:cNvCxnSpPr>
            <p:nvPr/>
          </p:nvCxnSpPr>
          <p:spPr bwMode="auto">
            <a:xfrm>
              <a:off x="10276186" y="2869406"/>
              <a:ext cx="0" cy="821693"/>
            </a:xfrm>
            <a:prstGeom prst="line">
              <a:avLst/>
            </a:prstGeom>
            <a:noFill/>
            <a:ln w="1905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CCAA2D8-E6D0-8566-2B15-280FE1D651FB}"/>
                </a:ext>
              </a:extLst>
            </p:cNvPr>
            <p:cNvCxnSpPr>
              <a:cxnSpLocks/>
            </p:cNvCxnSpPr>
            <p:nvPr/>
          </p:nvCxnSpPr>
          <p:spPr bwMode="auto">
            <a:xfrm>
              <a:off x="10299278" y="2933700"/>
              <a:ext cx="0" cy="757399"/>
            </a:xfrm>
            <a:prstGeom prst="line">
              <a:avLst/>
            </a:prstGeom>
            <a:noFill/>
            <a:ln w="1905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59EAB44-51D2-CBCE-82E7-87967D4217C2}"/>
                </a:ext>
              </a:extLst>
            </p:cNvPr>
            <p:cNvCxnSpPr>
              <a:cxnSpLocks/>
            </p:cNvCxnSpPr>
            <p:nvPr/>
          </p:nvCxnSpPr>
          <p:spPr bwMode="auto">
            <a:xfrm>
              <a:off x="10320270" y="3026569"/>
              <a:ext cx="0" cy="664530"/>
            </a:xfrm>
            <a:prstGeom prst="line">
              <a:avLst/>
            </a:prstGeom>
            <a:noFill/>
            <a:ln w="19050"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1CDD31E-DFE0-C122-C8D5-1F9A08EC3D11}"/>
                </a:ext>
              </a:extLst>
            </p:cNvPr>
            <p:cNvCxnSpPr>
              <a:cxnSpLocks/>
            </p:cNvCxnSpPr>
            <p:nvPr/>
          </p:nvCxnSpPr>
          <p:spPr bwMode="auto">
            <a:xfrm>
              <a:off x="10341263" y="3074194"/>
              <a:ext cx="0" cy="616905"/>
            </a:xfrm>
            <a:prstGeom prst="line">
              <a:avLst/>
            </a:prstGeom>
            <a:noFill/>
            <a:ln w="19050"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44A102F-CF41-0FF1-C01B-7F947544A463}"/>
                </a:ext>
              </a:extLst>
            </p:cNvPr>
            <p:cNvCxnSpPr>
              <a:cxnSpLocks/>
            </p:cNvCxnSpPr>
            <p:nvPr/>
          </p:nvCxnSpPr>
          <p:spPr bwMode="auto">
            <a:xfrm>
              <a:off x="10362255" y="3140869"/>
              <a:ext cx="0" cy="550230"/>
            </a:xfrm>
            <a:prstGeom prst="line">
              <a:avLst/>
            </a:prstGeom>
            <a:noFill/>
            <a:ln w="1905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9352B4-2A9B-30D6-FF25-8F5054CD8B88}"/>
                </a:ext>
              </a:extLst>
            </p:cNvPr>
            <p:cNvCxnSpPr>
              <a:cxnSpLocks/>
            </p:cNvCxnSpPr>
            <p:nvPr/>
          </p:nvCxnSpPr>
          <p:spPr bwMode="auto">
            <a:xfrm>
              <a:off x="10383248" y="3195638"/>
              <a:ext cx="0" cy="495461"/>
            </a:xfrm>
            <a:prstGeom prst="line">
              <a:avLst/>
            </a:prstGeom>
            <a:noFill/>
            <a:ln w="19050"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5F58781-2B61-1637-0AC5-E56241B655A2}"/>
                </a:ext>
              </a:extLst>
            </p:cNvPr>
            <p:cNvCxnSpPr>
              <a:cxnSpLocks/>
            </p:cNvCxnSpPr>
            <p:nvPr/>
          </p:nvCxnSpPr>
          <p:spPr bwMode="auto">
            <a:xfrm>
              <a:off x="10406340" y="3267075"/>
              <a:ext cx="0" cy="424024"/>
            </a:xfrm>
            <a:prstGeom prst="line">
              <a:avLst/>
            </a:prstGeom>
            <a:noFill/>
            <a:ln w="19050"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D8C4221-A231-7DBD-2CD5-2CEA35068114}"/>
                </a:ext>
              </a:extLst>
            </p:cNvPr>
            <p:cNvCxnSpPr>
              <a:cxnSpLocks/>
            </p:cNvCxnSpPr>
            <p:nvPr/>
          </p:nvCxnSpPr>
          <p:spPr bwMode="auto">
            <a:xfrm>
              <a:off x="10427332" y="3321844"/>
              <a:ext cx="0" cy="369255"/>
            </a:xfrm>
            <a:prstGeom prst="line">
              <a:avLst/>
            </a:prstGeom>
            <a:noFill/>
            <a:ln w="19050"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517CDC4-4AC8-3182-40C2-BC0833E900B2}"/>
                </a:ext>
              </a:extLst>
            </p:cNvPr>
            <p:cNvCxnSpPr>
              <a:cxnSpLocks/>
            </p:cNvCxnSpPr>
            <p:nvPr/>
          </p:nvCxnSpPr>
          <p:spPr bwMode="auto">
            <a:xfrm>
              <a:off x="10450423" y="3386138"/>
              <a:ext cx="0" cy="304961"/>
            </a:xfrm>
            <a:prstGeom prst="line">
              <a:avLst/>
            </a:prstGeom>
            <a:noFill/>
            <a:ln w="1905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E603076-8DEB-C3F9-DD68-2F06F70C16DF}"/>
                </a:ext>
              </a:extLst>
            </p:cNvPr>
            <p:cNvCxnSpPr>
              <a:cxnSpLocks/>
            </p:cNvCxnSpPr>
            <p:nvPr/>
          </p:nvCxnSpPr>
          <p:spPr bwMode="auto">
            <a:xfrm>
              <a:off x="10471415" y="3421856"/>
              <a:ext cx="0" cy="269243"/>
            </a:xfrm>
            <a:prstGeom prst="line">
              <a:avLst/>
            </a:prstGeom>
            <a:noFill/>
            <a:ln w="190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3EBCC87-19D7-B630-A195-BA2D26EB7D38}"/>
                </a:ext>
              </a:extLst>
            </p:cNvPr>
            <p:cNvCxnSpPr>
              <a:cxnSpLocks/>
            </p:cNvCxnSpPr>
            <p:nvPr/>
          </p:nvCxnSpPr>
          <p:spPr bwMode="auto">
            <a:xfrm>
              <a:off x="10492406" y="3464719"/>
              <a:ext cx="0" cy="226380"/>
            </a:xfrm>
            <a:prstGeom prst="line">
              <a:avLst/>
            </a:prstGeom>
            <a:noFill/>
            <a:ln w="190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4C7790D-08E5-11B2-BAB6-48E5383B4BAB}"/>
                </a:ext>
              </a:extLst>
            </p:cNvPr>
            <p:cNvCxnSpPr>
              <a:cxnSpLocks/>
            </p:cNvCxnSpPr>
            <p:nvPr/>
          </p:nvCxnSpPr>
          <p:spPr bwMode="auto">
            <a:xfrm>
              <a:off x="10513399" y="3521869"/>
              <a:ext cx="0" cy="169230"/>
            </a:xfrm>
            <a:prstGeom prst="line">
              <a:avLst/>
            </a:prstGeom>
            <a:noFill/>
            <a:ln w="190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40E8FA8-AA17-8332-A920-9F007D4F5F80}"/>
                </a:ext>
              </a:extLst>
            </p:cNvPr>
            <p:cNvCxnSpPr>
              <a:cxnSpLocks/>
            </p:cNvCxnSpPr>
            <p:nvPr/>
          </p:nvCxnSpPr>
          <p:spPr bwMode="auto">
            <a:xfrm>
              <a:off x="10534391" y="3555206"/>
              <a:ext cx="0" cy="135893"/>
            </a:xfrm>
            <a:prstGeom prst="line">
              <a:avLst/>
            </a:prstGeom>
            <a:noFill/>
            <a:ln w="190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2DB8C68-7BEF-8017-68A8-AC8D83117DF6}"/>
                </a:ext>
              </a:extLst>
            </p:cNvPr>
            <p:cNvCxnSpPr>
              <a:cxnSpLocks/>
            </p:cNvCxnSpPr>
            <p:nvPr/>
          </p:nvCxnSpPr>
          <p:spPr bwMode="auto">
            <a:xfrm>
              <a:off x="10555384" y="3580186"/>
              <a:ext cx="0" cy="110913"/>
            </a:xfrm>
            <a:prstGeom prst="line">
              <a:avLst/>
            </a:prstGeom>
            <a:noFill/>
            <a:ln w="190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6A772AB-1AAE-7CF6-ACD2-10EE56D2EE75}"/>
                </a:ext>
              </a:extLst>
            </p:cNvPr>
            <p:cNvCxnSpPr>
              <a:cxnSpLocks/>
            </p:cNvCxnSpPr>
            <p:nvPr/>
          </p:nvCxnSpPr>
          <p:spPr bwMode="auto">
            <a:xfrm>
              <a:off x="10576377" y="3600450"/>
              <a:ext cx="0" cy="90649"/>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A99B418-5453-6179-2BEB-DDEA784AD510}"/>
                </a:ext>
              </a:extLst>
            </p:cNvPr>
            <p:cNvCxnSpPr>
              <a:cxnSpLocks/>
            </p:cNvCxnSpPr>
            <p:nvPr/>
          </p:nvCxnSpPr>
          <p:spPr bwMode="auto">
            <a:xfrm>
              <a:off x="10597369" y="3619500"/>
              <a:ext cx="0" cy="71599"/>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3A87601-846D-0135-D5E9-3C9B4E0F9820}"/>
                </a:ext>
              </a:extLst>
            </p:cNvPr>
            <p:cNvCxnSpPr>
              <a:cxnSpLocks/>
            </p:cNvCxnSpPr>
            <p:nvPr/>
          </p:nvCxnSpPr>
          <p:spPr bwMode="auto">
            <a:xfrm>
              <a:off x="10618361" y="3643313"/>
              <a:ext cx="0" cy="47786"/>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6A114BB-4F52-E4C8-D06B-14827C198956}"/>
                </a:ext>
              </a:extLst>
            </p:cNvPr>
            <p:cNvCxnSpPr>
              <a:cxnSpLocks/>
            </p:cNvCxnSpPr>
            <p:nvPr/>
          </p:nvCxnSpPr>
          <p:spPr bwMode="auto">
            <a:xfrm>
              <a:off x="10639353" y="3659981"/>
              <a:ext cx="0" cy="31118"/>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837A3B9-70EF-896A-6027-C460CC80A169}"/>
                </a:ext>
              </a:extLst>
            </p:cNvPr>
            <p:cNvCxnSpPr>
              <a:cxnSpLocks/>
            </p:cNvCxnSpPr>
            <p:nvPr/>
          </p:nvCxnSpPr>
          <p:spPr bwMode="auto">
            <a:xfrm>
              <a:off x="10660345" y="3674269"/>
              <a:ext cx="0" cy="16830"/>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BCDC2D3-DC41-8F32-F3A1-0CC981962C87}"/>
                </a:ext>
              </a:extLst>
            </p:cNvPr>
            <p:cNvCxnSpPr>
              <a:cxnSpLocks/>
            </p:cNvCxnSpPr>
            <p:nvPr/>
          </p:nvCxnSpPr>
          <p:spPr bwMode="auto">
            <a:xfrm>
              <a:off x="10681338" y="3676650"/>
              <a:ext cx="0" cy="14449"/>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9D11BED-2A5F-B3BC-2574-E69207371694}"/>
                </a:ext>
              </a:extLst>
            </p:cNvPr>
            <p:cNvCxnSpPr>
              <a:cxnSpLocks/>
            </p:cNvCxnSpPr>
            <p:nvPr/>
          </p:nvCxnSpPr>
          <p:spPr bwMode="auto">
            <a:xfrm>
              <a:off x="10702329" y="3676650"/>
              <a:ext cx="0" cy="14449"/>
            </a:xfrm>
            <a:prstGeom prst="line">
              <a:avLst/>
            </a:prstGeom>
            <a:noFill/>
            <a:ln w="190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0CA1B2F-9C74-95B7-E6E0-895EBA49D90C}"/>
                </a:ext>
              </a:extLst>
            </p:cNvPr>
            <p:cNvCxnSpPr>
              <a:cxnSpLocks/>
            </p:cNvCxnSpPr>
            <p:nvPr/>
          </p:nvCxnSpPr>
          <p:spPr bwMode="auto">
            <a:xfrm>
              <a:off x="10023618" y="2383631"/>
              <a:ext cx="0" cy="1307468"/>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4248DF2-F73F-3225-1D2A-CBF3E06010A7}"/>
                </a:ext>
              </a:extLst>
            </p:cNvPr>
            <p:cNvCxnSpPr>
              <a:cxnSpLocks/>
            </p:cNvCxnSpPr>
            <p:nvPr/>
          </p:nvCxnSpPr>
          <p:spPr bwMode="auto">
            <a:xfrm>
              <a:off x="10004725" y="2371725"/>
              <a:ext cx="0" cy="1319374"/>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D52F2E6-F273-0E2E-F9A1-986D4E6D93AB}"/>
                </a:ext>
              </a:extLst>
            </p:cNvPr>
            <p:cNvCxnSpPr>
              <a:cxnSpLocks/>
            </p:cNvCxnSpPr>
            <p:nvPr/>
          </p:nvCxnSpPr>
          <p:spPr bwMode="auto">
            <a:xfrm>
              <a:off x="9983734" y="2376488"/>
              <a:ext cx="0" cy="1314611"/>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90AB605-1710-15EC-F103-5E829A7AD921}"/>
                </a:ext>
              </a:extLst>
            </p:cNvPr>
            <p:cNvCxnSpPr>
              <a:cxnSpLocks/>
            </p:cNvCxnSpPr>
            <p:nvPr/>
          </p:nvCxnSpPr>
          <p:spPr bwMode="auto">
            <a:xfrm>
              <a:off x="9960643" y="2407444"/>
              <a:ext cx="0" cy="1283655"/>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11D4B3E-49AE-161A-8E69-40410A4D017A}"/>
                </a:ext>
              </a:extLst>
            </p:cNvPr>
            <p:cNvCxnSpPr>
              <a:cxnSpLocks/>
            </p:cNvCxnSpPr>
            <p:nvPr/>
          </p:nvCxnSpPr>
          <p:spPr bwMode="auto">
            <a:xfrm>
              <a:off x="9935453" y="2431256"/>
              <a:ext cx="0" cy="1259843"/>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F96D071-9DA7-4860-EEBE-A6E60D65C340}"/>
                </a:ext>
              </a:extLst>
            </p:cNvPr>
            <p:cNvCxnSpPr>
              <a:cxnSpLocks/>
            </p:cNvCxnSpPr>
            <p:nvPr/>
          </p:nvCxnSpPr>
          <p:spPr bwMode="auto">
            <a:xfrm>
              <a:off x="9914461" y="2443163"/>
              <a:ext cx="0" cy="1247936"/>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DA049FB-8828-9385-28CD-78BCB17F18BE}"/>
                </a:ext>
              </a:extLst>
            </p:cNvPr>
            <p:cNvCxnSpPr>
              <a:cxnSpLocks/>
            </p:cNvCxnSpPr>
            <p:nvPr/>
          </p:nvCxnSpPr>
          <p:spPr bwMode="auto">
            <a:xfrm>
              <a:off x="9893468" y="2497931"/>
              <a:ext cx="0" cy="1193168"/>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736C309-3135-0859-500D-7A8721176F5E}"/>
                </a:ext>
              </a:extLst>
            </p:cNvPr>
            <p:cNvCxnSpPr>
              <a:cxnSpLocks/>
            </p:cNvCxnSpPr>
            <p:nvPr/>
          </p:nvCxnSpPr>
          <p:spPr bwMode="auto">
            <a:xfrm>
              <a:off x="9872476" y="2521744"/>
              <a:ext cx="0" cy="1169355"/>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8C4E2CE-3785-E53B-3DBE-1D18E480A382}"/>
                </a:ext>
              </a:extLst>
            </p:cNvPr>
            <p:cNvCxnSpPr>
              <a:cxnSpLocks/>
            </p:cNvCxnSpPr>
            <p:nvPr/>
          </p:nvCxnSpPr>
          <p:spPr bwMode="auto">
            <a:xfrm>
              <a:off x="9851483" y="2552700"/>
              <a:ext cx="0" cy="1138399"/>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9EE6E51B-21F8-B7C7-9CE6-28516E413630}"/>
                </a:ext>
              </a:extLst>
            </p:cNvPr>
            <p:cNvCxnSpPr>
              <a:cxnSpLocks/>
            </p:cNvCxnSpPr>
            <p:nvPr/>
          </p:nvCxnSpPr>
          <p:spPr bwMode="auto">
            <a:xfrm>
              <a:off x="9830490" y="2590800"/>
              <a:ext cx="0" cy="1100299"/>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5243EC7-E6D8-C93A-1A08-9EA38CB24EC4}"/>
                </a:ext>
              </a:extLst>
            </p:cNvPr>
            <p:cNvCxnSpPr>
              <a:cxnSpLocks/>
            </p:cNvCxnSpPr>
            <p:nvPr/>
          </p:nvCxnSpPr>
          <p:spPr bwMode="auto">
            <a:xfrm>
              <a:off x="9809499" y="2624138"/>
              <a:ext cx="0" cy="1066961"/>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59E18ED-CC55-3A72-0752-C1CAD73387E9}"/>
                </a:ext>
              </a:extLst>
            </p:cNvPr>
            <p:cNvCxnSpPr>
              <a:cxnSpLocks/>
            </p:cNvCxnSpPr>
            <p:nvPr/>
          </p:nvCxnSpPr>
          <p:spPr bwMode="auto">
            <a:xfrm>
              <a:off x="9788507" y="2662238"/>
              <a:ext cx="0" cy="1028861"/>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41B66FA-6CAF-CEF2-42B4-CA61A993A5DE}"/>
                </a:ext>
              </a:extLst>
            </p:cNvPr>
            <p:cNvCxnSpPr>
              <a:cxnSpLocks/>
            </p:cNvCxnSpPr>
            <p:nvPr/>
          </p:nvCxnSpPr>
          <p:spPr bwMode="auto">
            <a:xfrm>
              <a:off x="9765415" y="2695575"/>
              <a:ext cx="0" cy="995524"/>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215F4B1-5363-B4BC-3ED6-7F8BA6C706F9}"/>
                </a:ext>
              </a:extLst>
            </p:cNvPr>
            <p:cNvCxnSpPr>
              <a:cxnSpLocks/>
            </p:cNvCxnSpPr>
            <p:nvPr/>
          </p:nvCxnSpPr>
          <p:spPr bwMode="auto">
            <a:xfrm>
              <a:off x="9746523" y="2755106"/>
              <a:ext cx="0" cy="935993"/>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069A147-358F-34B8-1318-0E1F5405B0DA}"/>
                </a:ext>
              </a:extLst>
            </p:cNvPr>
            <p:cNvCxnSpPr>
              <a:cxnSpLocks/>
            </p:cNvCxnSpPr>
            <p:nvPr/>
          </p:nvCxnSpPr>
          <p:spPr bwMode="auto">
            <a:xfrm>
              <a:off x="9725530" y="2786063"/>
              <a:ext cx="0" cy="905036"/>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B507147-48D7-1B6A-F23A-C953B48DD7AE}"/>
                </a:ext>
              </a:extLst>
            </p:cNvPr>
            <p:cNvCxnSpPr>
              <a:cxnSpLocks/>
            </p:cNvCxnSpPr>
            <p:nvPr/>
          </p:nvCxnSpPr>
          <p:spPr bwMode="auto">
            <a:xfrm>
              <a:off x="9704538" y="2821781"/>
              <a:ext cx="0" cy="869318"/>
            </a:xfrm>
            <a:prstGeom prst="line">
              <a:avLst/>
            </a:prstGeom>
            <a:noFill/>
            <a:ln w="190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7746DEE-74CD-6364-C32B-BCE3A38FAA00}"/>
                </a:ext>
              </a:extLst>
            </p:cNvPr>
            <p:cNvCxnSpPr>
              <a:cxnSpLocks/>
            </p:cNvCxnSpPr>
            <p:nvPr/>
          </p:nvCxnSpPr>
          <p:spPr bwMode="auto">
            <a:xfrm>
              <a:off x="9681447" y="2883694"/>
              <a:ext cx="0" cy="807405"/>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2A7A347-694C-CFF6-E1DA-DB81D88F3DDE}"/>
                </a:ext>
              </a:extLst>
            </p:cNvPr>
            <p:cNvCxnSpPr>
              <a:cxnSpLocks/>
            </p:cNvCxnSpPr>
            <p:nvPr/>
          </p:nvCxnSpPr>
          <p:spPr bwMode="auto">
            <a:xfrm>
              <a:off x="9660454" y="2914650"/>
              <a:ext cx="0" cy="776449"/>
            </a:xfrm>
            <a:prstGeom prst="line">
              <a:avLst/>
            </a:prstGeom>
            <a:noFill/>
            <a:ln w="190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915C232-7D77-D114-02A9-672C3B0D300D}"/>
                </a:ext>
              </a:extLst>
            </p:cNvPr>
            <p:cNvCxnSpPr>
              <a:cxnSpLocks/>
            </p:cNvCxnSpPr>
            <p:nvPr/>
          </p:nvCxnSpPr>
          <p:spPr bwMode="auto">
            <a:xfrm>
              <a:off x="9637363" y="2981325"/>
              <a:ext cx="0" cy="709774"/>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E5A3AEF-7296-C18F-8E9B-9B7C5C305D98}"/>
                </a:ext>
              </a:extLst>
            </p:cNvPr>
            <p:cNvCxnSpPr>
              <a:cxnSpLocks/>
            </p:cNvCxnSpPr>
            <p:nvPr/>
          </p:nvCxnSpPr>
          <p:spPr bwMode="auto">
            <a:xfrm>
              <a:off x="9616370" y="3000375"/>
              <a:ext cx="0" cy="690724"/>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824F0F9-80C9-7EDE-51A2-6905B92E3C96}"/>
                </a:ext>
              </a:extLst>
            </p:cNvPr>
            <p:cNvCxnSpPr>
              <a:cxnSpLocks/>
            </p:cNvCxnSpPr>
            <p:nvPr/>
          </p:nvCxnSpPr>
          <p:spPr bwMode="auto">
            <a:xfrm>
              <a:off x="9597477" y="3064669"/>
              <a:ext cx="0" cy="626430"/>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F747658-9790-F5A2-C5BF-E6FF05CDC5E2}"/>
                </a:ext>
              </a:extLst>
            </p:cNvPr>
            <p:cNvCxnSpPr>
              <a:cxnSpLocks/>
            </p:cNvCxnSpPr>
            <p:nvPr/>
          </p:nvCxnSpPr>
          <p:spPr bwMode="auto">
            <a:xfrm>
              <a:off x="9578585" y="3095625"/>
              <a:ext cx="0" cy="595474"/>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C2968B1-33CE-DECF-B658-A22A2A044A1B}"/>
                </a:ext>
              </a:extLst>
            </p:cNvPr>
            <p:cNvCxnSpPr>
              <a:cxnSpLocks/>
            </p:cNvCxnSpPr>
            <p:nvPr/>
          </p:nvCxnSpPr>
          <p:spPr bwMode="auto">
            <a:xfrm>
              <a:off x="9555494" y="3128963"/>
              <a:ext cx="0" cy="562136"/>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8825F98-6D57-3EA3-2F98-C8EF00421B86}"/>
                </a:ext>
              </a:extLst>
            </p:cNvPr>
            <p:cNvCxnSpPr>
              <a:cxnSpLocks/>
            </p:cNvCxnSpPr>
            <p:nvPr/>
          </p:nvCxnSpPr>
          <p:spPr bwMode="auto">
            <a:xfrm>
              <a:off x="9534502" y="3190875"/>
              <a:ext cx="0" cy="500224"/>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8730264-5A46-C019-5AE5-9347F17FA813}"/>
                </a:ext>
              </a:extLst>
            </p:cNvPr>
            <p:cNvCxnSpPr>
              <a:cxnSpLocks/>
            </p:cNvCxnSpPr>
            <p:nvPr/>
          </p:nvCxnSpPr>
          <p:spPr bwMode="auto">
            <a:xfrm>
              <a:off x="9511412" y="3224213"/>
              <a:ext cx="0" cy="466886"/>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1BCAC29-112E-2C5A-65DC-7E84098AB154}"/>
                </a:ext>
              </a:extLst>
            </p:cNvPr>
            <p:cNvCxnSpPr>
              <a:cxnSpLocks/>
            </p:cNvCxnSpPr>
            <p:nvPr/>
          </p:nvCxnSpPr>
          <p:spPr bwMode="auto">
            <a:xfrm>
              <a:off x="9490420" y="3271838"/>
              <a:ext cx="0" cy="419261"/>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8551B29-2E8D-AF04-131E-94B7D02F32D1}"/>
                </a:ext>
              </a:extLst>
            </p:cNvPr>
            <p:cNvCxnSpPr>
              <a:cxnSpLocks/>
            </p:cNvCxnSpPr>
            <p:nvPr/>
          </p:nvCxnSpPr>
          <p:spPr bwMode="auto">
            <a:xfrm>
              <a:off x="9471527" y="3298031"/>
              <a:ext cx="0" cy="393068"/>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515758A-DAAA-2EAF-7C07-D81C53B8044D}"/>
                </a:ext>
              </a:extLst>
            </p:cNvPr>
            <p:cNvCxnSpPr>
              <a:cxnSpLocks/>
            </p:cNvCxnSpPr>
            <p:nvPr/>
          </p:nvCxnSpPr>
          <p:spPr bwMode="auto">
            <a:xfrm>
              <a:off x="9450535" y="3331369"/>
              <a:ext cx="0" cy="359730"/>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886E51C-DC7B-D925-B9B4-7703ACA69F44}"/>
                </a:ext>
              </a:extLst>
            </p:cNvPr>
            <p:cNvCxnSpPr>
              <a:cxnSpLocks/>
            </p:cNvCxnSpPr>
            <p:nvPr/>
          </p:nvCxnSpPr>
          <p:spPr bwMode="auto">
            <a:xfrm>
              <a:off x="9427444" y="3367088"/>
              <a:ext cx="0" cy="324011"/>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5E951EA-D973-BAF1-69DE-AB2231987B77}"/>
                </a:ext>
              </a:extLst>
            </p:cNvPr>
            <p:cNvCxnSpPr>
              <a:cxnSpLocks/>
            </p:cNvCxnSpPr>
            <p:nvPr/>
          </p:nvCxnSpPr>
          <p:spPr bwMode="auto">
            <a:xfrm>
              <a:off x="9404352" y="3400425"/>
              <a:ext cx="0" cy="290674"/>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B17EF26-3A31-7712-6EA5-4A146F5EA34E}"/>
                </a:ext>
              </a:extLst>
            </p:cNvPr>
            <p:cNvCxnSpPr>
              <a:cxnSpLocks/>
            </p:cNvCxnSpPr>
            <p:nvPr/>
          </p:nvCxnSpPr>
          <p:spPr bwMode="auto">
            <a:xfrm>
              <a:off x="9383361" y="3436144"/>
              <a:ext cx="0" cy="254955"/>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6409CEA-F04C-CFD1-71F6-7117B9DE1629}"/>
                </a:ext>
              </a:extLst>
            </p:cNvPr>
            <p:cNvCxnSpPr>
              <a:cxnSpLocks/>
            </p:cNvCxnSpPr>
            <p:nvPr/>
          </p:nvCxnSpPr>
          <p:spPr bwMode="auto">
            <a:xfrm>
              <a:off x="9362368" y="3474244"/>
              <a:ext cx="0" cy="216855"/>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F304243-DCEE-4DBC-B634-F5E2144F87ED}"/>
                </a:ext>
              </a:extLst>
            </p:cNvPr>
            <p:cNvCxnSpPr>
              <a:cxnSpLocks/>
            </p:cNvCxnSpPr>
            <p:nvPr/>
          </p:nvCxnSpPr>
          <p:spPr bwMode="auto">
            <a:xfrm>
              <a:off x="9339276" y="3500438"/>
              <a:ext cx="0" cy="190661"/>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ED98666-C799-6F49-2AC5-B5386E2AF6A3}"/>
                </a:ext>
              </a:extLst>
            </p:cNvPr>
            <p:cNvCxnSpPr>
              <a:cxnSpLocks/>
            </p:cNvCxnSpPr>
            <p:nvPr/>
          </p:nvCxnSpPr>
          <p:spPr bwMode="auto">
            <a:xfrm>
              <a:off x="9320384" y="3514725"/>
              <a:ext cx="0" cy="176374"/>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070A974-B559-62DE-B6D3-2647254E0E03}"/>
                </a:ext>
              </a:extLst>
            </p:cNvPr>
            <p:cNvCxnSpPr>
              <a:cxnSpLocks/>
            </p:cNvCxnSpPr>
            <p:nvPr/>
          </p:nvCxnSpPr>
          <p:spPr bwMode="auto">
            <a:xfrm>
              <a:off x="9299392" y="3533775"/>
              <a:ext cx="0" cy="157324"/>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230C92E-9ACD-C86C-C00B-24A8F8DE45DD}"/>
                </a:ext>
              </a:extLst>
            </p:cNvPr>
            <p:cNvCxnSpPr>
              <a:cxnSpLocks/>
            </p:cNvCxnSpPr>
            <p:nvPr/>
          </p:nvCxnSpPr>
          <p:spPr bwMode="auto">
            <a:xfrm>
              <a:off x="9276300" y="3552825"/>
              <a:ext cx="0" cy="138274"/>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D49EB34-9AE6-DB65-5ED7-4CE999C37CC9}"/>
                </a:ext>
              </a:extLst>
            </p:cNvPr>
            <p:cNvCxnSpPr>
              <a:cxnSpLocks/>
            </p:cNvCxnSpPr>
            <p:nvPr/>
          </p:nvCxnSpPr>
          <p:spPr bwMode="auto">
            <a:xfrm>
              <a:off x="9255309" y="3571875"/>
              <a:ext cx="0" cy="119224"/>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6A3BB34-0253-3B0C-86E1-698149BDCE64}"/>
                </a:ext>
              </a:extLst>
            </p:cNvPr>
            <p:cNvCxnSpPr>
              <a:cxnSpLocks/>
            </p:cNvCxnSpPr>
            <p:nvPr/>
          </p:nvCxnSpPr>
          <p:spPr bwMode="auto">
            <a:xfrm>
              <a:off x="9234317" y="3581400"/>
              <a:ext cx="0" cy="109699"/>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3A3CA04-7B74-9F8F-4CED-E5C8CB6BD146}"/>
                </a:ext>
              </a:extLst>
            </p:cNvPr>
            <p:cNvCxnSpPr>
              <a:cxnSpLocks/>
            </p:cNvCxnSpPr>
            <p:nvPr/>
          </p:nvCxnSpPr>
          <p:spPr bwMode="auto">
            <a:xfrm>
              <a:off x="9213324" y="3595688"/>
              <a:ext cx="0" cy="95411"/>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6EA5D48-6955-768F-D989-4AA2BF9D18CF}"/>
                </a:ext>
              </a:extLst>
            </p:cNvPr>
            <p:cNvCxnSpPr>
              <a:cxnSpLocks/>
            </p:cNvCxnSpPr>
            <p:nvPr/>
          </p:nvCxnSpPr>
          <p:spPr bwMode="auto">
            <a:xfrm>
              <a:off x="9190233" y="3607594"/>
              <a:ext cx="0" cy="83505"/>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5663214-2784-6662-C5E0-35226AF91574}"/>
                </a:ext>
              </a:extLst>
            </p:cNvPr>
            <p:cNvCxnSpPr>
              <a:cxnSpLocks/>
            </p:cNvCxnSpPr>
            <p:nvPr/>
          </p:nvCxnSpPr>
          <p:spPr bwMode="auto">
            <a:xfrm>
              <a:off x="9171340" y="3614025"/>
              <a:ext cx="0" cy="77074"/>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E085603-41B2-BA27-3234-D463E167B3F4}"/>
                </a:ext>
              </a:extLst>
            </p:cNvPr>
            <p:cNvCxnSpPr>
              <a:cxnSpLocks/>
            </p:cNvCxnSpPr>
            <p:nvPr/>
          </p:nvCxnSpPr>
          <p:spPr bwMode="auto">
            <a:xfrm>
              <a:off x="9150348" y="3626861"/>
              <a:ext cx="0" cy="64238"/>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37F8BD4-D09D-7BE9-9C6F-C60BA038FC33}"/>
                </a:ext>
              </a:extLst>
            </p:cNvPr>
            <p:cNvCxnSpPr>
              <a:cxnSpLocks/>
            </p:cNvCxnSpPr>
            <p:nvPr/>
          </p:nvCxnSpPr>
          <p:spPr bwMode="auto">
            <a:xfrm>
              <a:off x="9127257" y="3626861"/>
              <a:ext cx="0" cy="64238"/>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7CE5AC7-D4A1-A963-A927-E86728051ED8}"/>
                </a:ext>
              </a:extLst>
            </p:cNvPr>
            <p:cNvCxnSpPr>
              <a:cxnSpLocks/>
            </p:cNvCxnSpPr>
            <p:nvPr/>
          </p:nvCxnSpPr>
          <p:spPr bwMode="auto">
            <a:xfrm>
              <a:off x="9106265" y="3633861"/>
              <a:ext cx="0" cy="57238"/>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12D2A7E-8267-8BC1-2471-3C4F0BBF27D3}"/>
                </a:ext>
              </a:extLst>
            </p:cNvPr>
            <p:cNvCxnSpPr>
              <a:cxnSpLocks/>
            </p:cNvCxnSpPr>
            <p:nvPr/>
          </p:nvCxnSpPr>
          <p:spPr bwMode="auto">
            <a:xfrm>
              <a:off x="9085273" y="3638529"/>
              <a:ext cx="0" cy="52570"/>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80989B5-A295-1C50-D51A-2508B13C9D7A}"/>
                </a:ext>
              </a:extLst>
            </p:cNvPr>
            <p:cNvCxnSpPr>
              <a:cxnSpLocks/>
            </p:cNvCxnSpPr>
            <p:nvPr/>
          </p:nvCxnSpPr>
          <p:spPr bwMode="auto">
            <a:xfrm>
              <a:off x="9064281" y="3646697"/>
              <a:ext cx="0" cy="44402"/>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3A59889-2726-7A6A-14AA-291E18B5E903}"/>
                </a:ext>
              </a:extLst>
            </p:cNvPr>
            <p:cNvCxnSpPr>
              <a:cxnSpLocks/>
            </p:cNvCxnSpPr>
            <p:nvPr/>
          </p:nvCxnSpPr>
          <p:spPr bwMode="auto">
            <a:xfrm>
              <a:off x="9045388" y="3656032"/>
              <a:ext cx="0" cy="35067"/>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0960DD8-A58F-9A10-91A2-556BAE3DCBC4}"/>
                </a:ext>
              </a:extLst>
            </p:cNvPr>
            <p:cNvCxnSpPr>
              <a:cxnSpLocks/>
            </p:cNvCxnSpPr>
            <p:nvPr/>
          </p:nvCxnSpPr>
          <p:spPr bwMode="auto">
            <a:xfrm>
              <a:off x="9026495" y="3661866"/>
              <a:ext cx="0" cy="29233"/>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C55D8FF-6F5F-D4C6-D5E3-74C00BE7A486}"/>
                </a:ext>
              </a:extLst>
            </p:cNvPr>
            <p:cNvCxnSpPr>
              <a:cxnSpLocks/>
            </p:cNvCxnSpPr>
            <p:nvPr/>
          </p:nvCxnSpPr>
          <p:spPr bwMode="auto">
            <a:xfrm>
              <a:off x="9005503" y="3661866"/>
              <a:ext cx="0" cy="29233"/>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D3BBB78-CF2D-EF99-F4C1-E831A3CDD028}"/>
                </a:ext>
              </a:extLst>
            </p:cNvPr>
            <p:cNvCxnSpPr>
              <a:cxnSpLocks/>
            </p:cNvCxnSpPr>
            <p:nvPr/>
          </p:nvCxnSpPr>
          <p:spPr bwMode="auto">
            <a:xfrm>
              <a:off x="8982411" y="3661866"/>
              <a:ext cx="0" cy="29233"/>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243C5FB-E66E-F777-0807-0A3D89E1E630}"/>
                </a:ext>
              </a:extLst>
            </p:cNvPr>
            <p:cNvCxnSpPr>
              <a:cxnSpLocks/>
            </p:cNvCxnSpPr>
            <p:nvPr/>
          </p:nvCxnSpPr>
          <p:spPr bwMode="auto">
            <a:xfrm>
              <a:off x="8959321" y="3671201"/>
              <a:ext cx="0" cy="19898"/>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9484333-A0F1-7AED-5A02-748191CED202}"/>
                </a:ext>
              </a:extLst>
            </p:cNvPr>
            <p:cNvCxnSpPr>
              <a:cxnSpLocks/>
            </p:cNvCxnSpPr>
            <p:nvPr/>
          </p:nvCxnSpPr>
          <p:spPr bwMode="auto">
            <a:xfrm>
              <a:off x="8934130" y="3670034"/>
              <a:ext cx="0" cy="21065"/>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65C909C-AB5F-CB10-D395-5A0CD9A89A91}"/>
                </a:ext>
              </a:extLst>
            </p:cNvPr>
            <p:cNvCxnSpPr>
              <a:cxnSpLocks/>
            </p:cNvCxnSpPr>
            <p:nvPr/>
          </p:nvCxnSpPr>
          <p:spPr bwMode="auto">
            <a:xfrm>
              <a:off x="8915237" y="3670034"/>
              <a:ext cx="0" cy="21065"/>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D898B68F-648D-499A-686A-DE4AB039EE0D}"/>
                </a:ext>
              </a:extLst>
            </p:cNvPr>
            <p:cNvCxnSpPr>
              <a:cxnSpLocks/>
            </p:cNvCxnSpPr>
            <p:nvPr/>
          </p:nvCxnSpPr>
          <p:spPr bwMode="auto">
            <a:xfrm>
              <a:off x="8896345" y="3670034"/>
              <a:ext cx="0" cy="21065"/>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E6463E8-8686-CA08-827C-21D9F61218C9}"/>
                </a:ext>
              </a:extLst>
            </p:cNvPr>
            <p:cNvCxnSpPr>
              <a:cxnSpLocks/>
            </p:cNvCxnSpPr>
            <p:nvPr/>
          </p:nvCxnSpPr>
          <p:spPr bwMode="auto">
            <a:xfrm>
              <a:off x="8875352" y="3680536"/>
              <a:ext cx="0" cy="10563"/>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3DB7455-FE0E-D38C-FDFF-3C7BB653D249}"/>
                </a:ext>
              </a:extLst>
            </p:cNvPr>
            <p:cNvCxnSpPr>
              <a:cxnSpLocks/>
            </p:cNvCxnSpPr>
            <p:nvPr/>
          </p:nvCxnSpPr>
          <p:spPr bwMode="auto">
            <a:xfrm>
              <a:off x="8852261" y="3682870"/>
              <a:ext cx="0" cy="8229"/>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5F36DEE-78F6-7887-248B-7A75090FBB73}"/>
                </a:ext>
              </a:extLst>
            </p:cNvPr>
            <p:cNvCxnSpPr>
              <a:cxnSpLocks/>
            </p:cNvCxnSpPr>
            <p:nvPr/>
          </p:nvCxnSpPr>
          <p:spPr bwMode="auto">
            <a:xfrm>
              <a:off x="8829170" y="3684037"/>
              <a:ext cx="0" cy="7062"/>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28C537E-1512-5FE4-2FB1-255D09331125}"/>
                </a:ext>
              </a:extLst>
            </p:cNvPr>
            <p:cNvCxnSpPr>
              <a:cxnSpLocks/>
            </p:cNvCxnSpPr>
            <p:nvPr/>
          </p:nvCxnSpPr>
          <p:spPr bwMode="auto">
            <a:xfrm>
              <a:off x="8806079" y="3684037"/>
              <a:ext cx="0" cy="7062"/>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20D5324-F288-4087-0572-6E6091342F5B}"/>
                </a:ext>
              </a:extLst>
            </p:cNvPr>
            <p:cNvCxnSpPr>
              <a:cxnSpLocks/>
            </p:cNvCxnSpPr>
            <p:nvPr/>
          </p:nvCxnSpPr>
          <p:spPr bwMode="auto">
            <a:xfrm>
              <a:off x="10045050" y="2405063"/>
              <a:ext cx="0" cy="1286036"/>
            </a:xfrm>
            <a:prstGeom prst="line">
              <a:avLst/>
            </a:prstGeom>
            <a:noFill/>
            <a:ln w="19050" cap="flat" cmpd="sng" algn="ctr">
              <a:solidFill>
                <a:schemeClr val="accent1"/>
              </a:solidFill>
              <a:prstDash val="solid"/>
              <a:round/>
              <a:headEnd type="none" w="med" len="med"/>
              <a:tailEnd type="none" w="med" len="med"/>
            </a:ln>
            <a:effectLst/>
          </p:spPr>
        </p:cxnSp>
      </p:grpSp>
      <p:cxnSp>
        <p:nvCxnSpPr>
          <p:cNvPr id="223" name="Straight Arrow Connector 222">
            <a:extLst>
              <a:ext uri="{FF2B5EF4-FFF2-40B4-BE49-F238E27FC236}">
                <a16:creationId xmlns:a16="http://schemas.microsoft.com/office/drawing/2014/main" id="{564424E9-E20A-525D-C30A-872C9700C94A}"/>
              </a:ext>
            </a:extLst>
          </p:cNvPr>
          <p:cNvCxnSpPr>
            <a:cxnSpLocks/>
          </p:cNvCxnSpPr>
          <p:nvPr/>
        </p:nvCxnSpPr>
        <p:spPr bwMode="auto">
          <a:xfrm>
            <a:off x="2845343" y="3223102"/>
            <a:ext cx="255045" cy="198754"/>
          </a:xfrm>
          <a:prstGeom prst="straightConnector1">
            <a:avLst/>
          </a:prstGeom>
          <a:noFill/>
          <a:ln w="38100" cap="flat" cmpd="sng" algn="ctr">
            <a:solidFill>
              <a:schemeClr val="bg1"/>
            </a:solidFill>
            <a:prstDash val="solid"/>
            <a:round/>
            <a:headEnd type="none" w="med" len="med"/>
            <a:tailEnd type="triangle"/>
          </a:ln>
          <a:effectLst/>
        </p:spPr>
      </p:cxnSp>
      <p:cxnSp>
        <p:nvCxnSpPr>
          <p:cNvPr id="224" name="Straight Arrow Connector 223">
            <a:extLst>
              <a:ext uri="{FF2B5EF4-FFF2-40B4-BE49-F238E27FC236}">
                <a16:creationId xmlns:a16="http://schemas.microsoft.com/office/drawing/2014/main" id="{E8738000-8ECC-0189-7F3E-2DCE4F914F81}"/>
              </a:ext>
            </a:extLst>
          </p:cNvPr>
          <p:cNvCxnSpPr>
            <a:cxnSpLocks/>
          </p:cNvCxnSpPr>
          <p:nvPr/>
        </p:nvCxnSpPr>
        <p:spPr bwMode="auto">
          <a:xfrm flipH="1">
            <a:off x="2485423" y="3212387"/>
            <a:ext cx="311750" cy="197644"/>
          </a:xfrm>
          <a:prstGeom prst="straightConnector1">
            <a:avLst/>
          </a:prstGeom>
          <a:noFill/>
          <a:ln w="38100" cap="flat" cmpd="sng" algn="ctr">
            <a:solidFill>
              <a:schemeClr val="bg1"/>
            </a:solidFill>
            <a:prstDash val="solid"/>
            <a:round/>
            <a:headEnd type="none" w="med" len="med"/>
            <a:tailEnd type="triangle"/>
          </a:ln>
          <a:effectLst/>
        </p:spPr>
      </p:cxnSp>
      <p:sp>
        <p:nvSpPr>
          <p:cNvPr id="228" name="TextBox 227">
            <a:extLst>
              <a:ext uri="{FF2B5EF4-FFF2-40B4-BE49-F238E27FC236}">
                <a16:creationId xmlns:a16="http://schemas.microsoft.com/office/drawing/2014/main" id="{019CF09D-E1EC-53C3-EAE6-C4312EC543F1}"/>
              </a:ext>
            </a:extLst>
          </p:cNvPr>
          <p:cNvSpPr txBox="1"/>
          <p:nvPr/>
        </p:nvSpPr>
        <p:spPr bwMode="auto">
          <a:xfrm>
            <a:off x="2316448" y="327053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9" name="TextBox 228">
            <a:extLst>
              <a:ext uri="{FF2B5EF4-FFF2-40B4-BE49-F238E27FC236}">
                <a16:creationId xmlns:a16="http://schemas.microsoft.com/office/drawing/2014/main" id="{13F73744-0C15-B644-20B6-B2BF93926513}"/>
              </a:ext>
            </a:extLst>
          </p:cNvPr>
          <p:cNvSpPr txBox="1"/>
          <p:nvPr/>
        </p:nvSpPr>
        <p:spPr bwMode="auto">
          <a:xfrm>
            <a:off x="2969979" y="3270538"/>
            <a:ext cx="255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30" name="TextBox 229">
            <a:extLst>
              <a:ext uri="{FF2B5EF4-FFF2-40B4-BE49-F238E27FC236}">
                <a16:creationId xmlns:a16="http://schemas.microsoft.com/office/drawing/2014/main" id="{163B3C45-E49E-74D4-C36B-5114B2BCF7BD}"/>
              </a:ext>
            </a:extLst>
          </p:cNvPr>
          <p:cNvSpPr txBox="1"/>
          <p:nvPr/>
        </p:nvSpPr>
        <p:spPr bwMode="auto">
          <a:xfrm>
            <a:off x="2565134" y="3284474"/>
            <a:ext cx="49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a:t>
            </a:r>
          </a:p>
        </p:txBody>
      </p:sp>
      <p:sp>
        <p:nvSpPr>
          <p:cNvPr id="231" name="Right Brace 230">
            <a:extLst>
              <a:ext uri="{FF2B5EF4-FFF2-40B4-BE49-F238E27FC236}">
                <a16:creationId xmlns:a16="http://schemas.microsoft.com/office/drawing/2014/main" id="{59644DC6-5211-75F9-97CE-D137B6F10CD6}"/>
              </a:ext>
            </a:extLst>
          </p:cNvPr>
          <p:cNvSpPr/>
          <p:nvPr/>
        </p:nvSpPr>
        <p:spPr bwMode="auto">
          <a:xfrm rot="5400000">
            <a:off x="4140973" y="2411239"/>
            <a:ext cx="227654" cy="2434625"/>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2" name="Right Brace 231">
            <a:extLst>
              <a:ext uri="{FF2B5EF4-FFF2-40B4-BE49-F238E27FC236}">
                <a16:creationId xmlns:a16="http://schemas.microsoft.com/office/drawing/2014/main" id="{5A9C066E-7AAB-9096-9ABE-B9875E952620}"/>
              </a:ext>
            </a:extLst>
          </p:cNvPr>
          <p:cNvSpPr/>
          <p:nvPr/>
        </p:nvSpPr>
        <p:spPr bwMode="auto">
          <a:xfrm rot="5400000">
            <a:off x="1742244" y="2974071"/>
            <a:ext cx="227654" cy="1308962"/>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3" name="Arrow: Down 232">
            <a:extLst>
              <a:ext uri="{FF2B5EF4-FFF2-40B4-BE49-F238E27FC236}">
                <a16:creationId xmlns:a16="http://schemas.microsoft.com/office/drawing/2014/main" id="{5BE45F55-9602-D87F-6C52-F7C2CE5473E0}"/>
              </a:ext>
            </a:extLst>
          </p:cNvPr>
          <p:cNvSpPr/>
          <p:nvPr/>
        </p:nvSpPr>
        <p:spPr bwMode="auto">
          <a:xfrm rot="1547597">
            <a:off x="3999141" y="3805075"/>
            <a:ext cx="352425" cy="294174"/>
          </a:xfrm>
          <a:prstGeom prst="downArrow">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Arrow: Down 233">
            <a:extLst>
              <a:ext uri="{FF2B5EF4-FFF2-40B4-BE49-F238E27FC236}">
                <a16:creationId xmlns:a16="http://schemas.microsoft.com/office/drawing/2014/main" id="{E48B4F37-C0F3-ECD5-A06A-87489E91F1FC}"/>
              </a:ext>
            </a:extLst>
          </p:cNvPr>
          <p:cNvSpPr/>
          <p:nvPr/>
        </p:nvSpPr>
        <p:spPr bwMode="auto">
          <a:xfrm rot="20219813">
            <a:off x="1747496" y="3790561"/>
            <a:ext cx="352425" cy="294174"/>
          </a:xfrm>
          <a:prstGeom prst="downArrow">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38155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92F695E-FD79-E70D-AFA3-AC566337FFD8}"/>
              </a:ext>
            </a:extLst>
          </p:cNvPr>
          <p:cNvSpPr>
            <a:spLocks noGrp="1" noChangeArrowheads="1"/>
          </p:cNvSpPr>
          <p:nvPr>
            <p:ph type="title"/>
          </p:nvPr>
        </p:nvSpPr>
        <p:spPr>
          <a:xfrm>
            <a:off x="609759" y="238127"/>
            <a:ext cx="10872444" cy="110331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effectLst/>
                <a:uLnTx/>
                <a:uFillTx/>
                <a:ea typeface="+mn-ea"/>
                <a:cs typeface="Calibri" panose="020F0502020204030204" pitchFamily="34" charset="0"/>
              </a:rPr>
              <a:t>Reverse Phase Protein Array</a:t>
            </a:r>
          </a:p>
        </p:txBody>
      </p:sp>
      <p:sp>
        <p:nvSpPr>
          <p:cNvPr id="7" name="Rectangle 3">
            <a:extLst>
              <a:ext uri="{FF2B5EF4-FFF2-40B4-BE49-F238E27FC236}">
                <a16:creationId xmlns:a16="http://schemas.microsoft.com/office/drawing/2014/main" id="{EC030D72-6177-408D-745C-4DC51AE5ADF7}"/>
              </a:ext>
            </a:extLst>
          </p:cNvPr>
          <p:cNvSpPr>
            <a:spLocks noGrp="1" noChangeArrowheads="1"/>
          </p:cNvSpPr>
          <p:nvPr>
            <p:ph idx="1"/>
          </p:nvPr>
        </p:nvSpPr>
        <p:spPr>
          <a:xfrm>
            <a:off x="604675" y="1417351"/>
            <a:ext cx="10877529" cy="645362"/>
          </a:xfrm>
        </p:spPr>
        <p:txBody>
          <a:bodyPr/>
          <a:lstStyle/>
          <a:p>
            <a:r>
              <a:rPr kumimoji="0" lang="en-GB" sz="2800" i="0" u="none" strike="noStrike" kern="1200" cap="none" spc="0" normalizeH="0" baseline="0" noProof="0" dirty="0">
                <a:ln>
                  <a:noFill/>
                </a:ln>
                <a:effectLst/>
                <a:uLnTx/>
                <a:uFillTx/>
                <a:cs typeface="Calibri" panose="020F0502020204030204" pitchFamily="34" charset="0"/>
              </a:rPr>
              <a:t>A novel </a:t>
            </a:r>
            <a:r>
              <a:rPr lang="en-GB" dirty="0"/>
              <a:t>quantitative HER2-based assay that uses FFPE samples</a:t>
            </a:r>
          </a:p>
        </p:txBody>
      </p:sp>
      <p:sp>
        <p:nvSpPr>
          <p:cNvPr id="9" name="Rectangle 3">
            <a:extLst>
              <a:ext uri="{FF2B5EF4-FFF2-40B4-BE49-F238E27FC236}">
                <a16:creationId xmlns:a16="http://schemas.microsoft.com/office/drawing/2014/main" id="{1CBE4746-2187-B76B-1578-B4E7295D3C06}"/>
              </a:ext>
            </a:extLst>
          </p:cNvPr>
          <p:cNvSpPr txBox="1">
            <a:spLocks noChangeArrowheads="1"/>
          </p:cNvSpPr>
          <p:nvPr/>
        </p:nvSpPr>
        <p:spPr bwMode="auto">
          <a:xfrm>
            <a:off x="608215" y="5344336"/>
            <a:ext cx="10877529" cy="886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GB" sz="2800" b="0" i="0" u="none" strike="noStrike" kern="1200" cap="none" spc="0" normalizeH="0" baseline="0" noProof="0" dirty="0">
                <a:ln>
                  <a:noFill/>
                </a:ln>
                <a:solidFill>
                  <a:srgbClr val="000000"/>
                </a:solidFill>
                <a:effectLst/>
                <a:uLnTx/>
                <a:uFillTx/>
                <a:latin typeface="Calibri" panose="020F0502020204030204"/>
                <a:ea typeface="+mn-ea"/>
                <a:cs typeface="+mn-cs"/>
              </a:rPr>
              <a:t>Approximately </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30% of ER- and 40% of ER+ HER2 IHC 0 classified tumors actually expressed modest amounts of HER2</a:t>
            </a:r>
          </a:p>
        </p:txBody>
      </p:sp>
      <p:sp>
        <p:nvSpPr>
          <p:cNvPr id="10" name="TextBox 9">
            <a:extLst>
              <a:ext uri="{FF2B5EF4-FFF2-40B4-BE49-F238E27FC236}">
                <a16:creationId xmlns:a16="http://schemas.microsoft.com/office/drawing/2014/main" id="{FF7C1254-B863-4BF7-7B67-55E931142D6E}"/>
              </a:ext>
            </a:extLst>
          </p:cNvPr>
          <p:cNvSpPr txBox="1"/>
          <p:nvPr/>
        </p:nvSpPr>
        <p:spPr bwMode="auto">
          <a:xfrm>
            <a:off x="277204" y="2764549"/>
            <a:ext cx="1467293" cy="738664"/>
          </a:xfrm>
          <a:prstGeom prst="rect">
            <a:avLst/>
          </a:prstGeom>
          <a:solidFill>
            <a:schemeClr val="accent2"/>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Laser capture microdissection of slides</a:t>
            </a:r>
          </a:p>
        </p:txBody>
      </p:sp>
      <p:pic>
        <p:nvPicPr>
          <p:cNvPr id="11" name="Picture 10">
            <a:extLst>
              <a:ext uri="{FF2B5EF4-FFF2-40B4-BE49-F238E27FC236}">
                <a16:creationId xmlns:a16="http://schemas.microsoft.com/office/drawing/2014/main" id="{69585235-08E4-81CC-C87E-A84F55CEB9FD}"/>
              </a:ext>
            </a:extLst>
          </p:cNvPr>
          <p:cNvPicPr>
            <a:picLocks noChangeAspect="1"/>
          </p:cNvPicPr>
          <p:nvPr/>
        </p:nvPicPr>
        <p:blipFill rotWithShape="1">
          <a:blip r:embed="rId3"/>
          <a:srcRect r="31720"/>
          <a:stretch/>
        </p:blipFill>
        <p:spPr>
          <a:xfrm>
            <a:off x="2495875" y="2200291"/>
            <a:ext cx="507271" cy="834246"/>
          </a:xfrm>
          <a:prstGeom prst="rect">
            <a:avLst/>
          </a:prstGeom>
        </p:spPr>
      </p:pic>
      <p:sp>
        <p:nvSpPr>
          <p:cNvPr id="12" name="TextBox 11">
            <a:extLst>
              <a:ext uri="{FF2B5EF4-FFF2-40B4-BE49-F238E27FC236}">
                <a16:creationId xmlns:a16="http://schemas.microsoft.com/office/drawing/2014/main" id="{72AF2FA1-9BE8-A007-F1FF-A48CC9250201}"/>
              </a:ext>
            </a:extLst>
          </p:cNvPr>
          <p:cNvSpPr txBox="1"/>
          <p:nvPr/>
        </p:nvSpPr>
        <p:spPr bwMode="auto">
          <a:xfrm>
            <a:off x="1867234" y="3022708"/>
            <a:ext cx="1620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Tissue lysis and protein extraction</a:t>
            </a:r>
          </a:p>
        </p:txBody>
      </p:sp>
      <p:sp>
        <p:nvSpPr>
          <p:cNvPr id="13" name="TextBox 12">
            <a:extLst>
              <a:ext uri="{FF2B5EF4-FFF2-40B4-BE49-F238E27FC236}">
                <a16:creationId xmlns:a16="http://schemas.microsoft.com/office/drawing/2014/main" id="{207AC01D-B0FD-3FF3-A8B7-ED2F4E40C235}"/>
              </a:ext>
            </a:extLst>
          </p:cNvPr>
          <p:cNvSpPr txBox="1"/>
          <p:nvPr/>
        </p:nvSpPr>
        <p:spPr bwMode="auto">
          <a:xfrm>
            <a:off x="3873324" y="2834391"/>
            <a:ext cx="1467293" cy="523220"/>
          </a:xfrm>
          <a:prstGeom prst="rect">
            <a:avLst/>
          </a:prstGeom>
          <a:solidFill>
            <a:schemeClr val="accent2">
              <a:lumMod val="60000"/>
              <a:lumOff val="4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Lysate printing onto RPPA</a:t>
            </a:r>
          </a:p>
        </p:txBody>
      </p:sp>
      <p:sp>
        <p:nvSpPr>
          <p:cNvPr id="14" name="TextBox 13">
            <a:extLst>
              <a:ext uri="{FF2B5EF4-FFF2-40B4-BE49-F238E27FC236}">
                <a16:creationId xmlns:a16="http://schemas.microsoft.com/office/drawing/2014/main" id="{CEBB9CDE-BD47-081B-E1C4-A85C1F776F9D}"/>
              </a:ext>
            </a:extLst>
          </p:cNvPr>
          <p:cNvSpPr txBox="1"/>
          <p:nvPr/>
        </p:nvSpPr>
        <p:spPr bwMode="auto">
          <a:xfrm>
            <a:off x="3824207" y="4448258"/>
            <a:ext cx="15169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 staining for protein of interest</a:t>
            </a:r>
          </a:p>
        </p:txBody>
      </p:sp>
      <p:sp>
        <p:nvSpPr>
          <p:cNvPr id="17" name="TextBox 16">
            <a:extLst>
              <a:ext uri="{FF2B5EF4-FFF2-40B4-BE49-F238E27FC236}">
                <a16:creationId xmlns:a16="http://schemas.microsoft.com/office/drawing/2014/main" id="{7527AE00-890D-D3D6-B428-F245B9C75DC1}"/>
              </a:ext>
            </a:extLst>
          </p:cNvPr>
          <p:cNvSpPr txBox="1"/>
          <p:nvPr/>
        </p:nvSpPr>
        <p:spPr bwMode="auto">
          <a:xfrm>
            <a:off x="2059199" y="4239581"/>
            <a:ext cx="1467293" cy="523220"/>
          </a:xfrm>
          <a:prstGeom prst="rect">
            <a:avLst/>
          </a:prstGeom>
          <a:solidFill>
            <a:schemeClr val="accent2">
              <a:lumMod val="75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Protein signal measurement</a:t>
            </a:r>
          </a:p>
        </p:txBody>
      </p:sp>
      <p:sp>
        <p:nvSpPr>
          <p:cNvPr id="18" name="TextBox 17">
            <a:extLst>
              <a:ext uri="{FF2B5EF4-FFF2-40B4-BE49-F238E27FC236}">
                <a16:creationId xmlns:a16="http://schemas.microsoft.com/office/drawing/2014/main" id="{449F4A8D-34DD-6216-8EFB-9F05913FFFAB}"/>
              </a:ext>
            </a:extLst>
          </p:cNvPr>
          <p:cNvSpPr txBox="1"/>
          <p:nvPr/>
        </p:nvSpPr>
        <p:spPr bwMode="auto">
          <a:xfrm>
            <a:off x="283574" y="4080087"/>
            <a:ext cx="1467293" cy="738664"/>
          </a:xfrm>
          <a:prstGeom prst="rect">
            <a:avLst/>
          </a:prstGeom>
          <a:solidFill>
            <a:schemeClr val="accent2">
              <a:lumMod val="5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Data generation via          algorithm</a:t>
            </a:r>
          </a:p>
        </p:txBody>
      </p:sp>
      <p:sp>
        <p:nvSpPr>
          <p:cNvPr id="19" name="Arrow: Right 18">
            <a:extLst>
              <a:ext uri="{FF2B5EF4-FFF2-40B4-BE49-F238E27FC236}">
                <a16:creationId xmlns:a16="http://schemas.microsoft.com/office/drawing/2014/main" id="{4C31155D-C3EA-FD43-B8DF-C2DD37245CDD}"/>
              </a:ext>
            </a:extLst>
          </p:cNvPr>
          <p:cNvSpPr/>
          <p:nvPr/>
        </p:nvSpPr>
        <p:spPr bwMode="auto">
          <a:xfrm>
            <a:off x="1733864" y="2985237"/>
            <a:ext cx="307586" cy="221529"/>
          </a:xfrm>
          <a:prstGeom prst="rightArrow">
            <a:avLst/>
          </a:prstGeom>
          <a:solidFill>
            <a:schemeClr val="accent2"/>
          </a:solidFill>
          <a:ln w="0">
            <a:solidFill>
              <a:schemeClr val="tx2">
                <a:lumMod val="9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Arrow: Curved Left 19">
            <a:extLst>
              <a:ext uri="{FF2B5EF4-FFF2-40B4-BE49-F238E27FC236}">
                <a16:creationId xmlns:a16="http://schemas.microsoft.com/office/drawing/2014/main" id="{6D6B929B-6648-843E-D5A1-86F9C2CC09E0}"/>
              </a:ext>
            </a:extLst>
          </p:cNvPr>
          <p:cNvSpPr/>
          <p:nvPr/>
        </p:nvSpPr>
        <p:spPr bwMode="auto">
          <a:xfrm>
            <a:off x="5341112" y="3022708"/>
            <a:ext cx="700544" cy="1425550"/>
          </a:xfrm>
          <a:prstGeom prst="curvedLeftArrow">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Arrow: Left 20">
            <a:extLst>
              <a:ext uri="{FF2B5EF4-FFF2-40B4-BE49-F238E27FC236}">
                <a16:creationId xmlns:a16="http://schemas.microsoft.com/office/drawing/2014/main" id="{341D61BA-D247-FFFA-8C5B-FCB9D754B241}"/>
              </a:ext>
            </a:extLst>
          </p:cNvPr>
          <p:cNvSpPr/>
          <p:nvPr/>
        </p:nvSpPr>
        <p:spPr bwMode="auto">
          <a:xfrm>
            <a:off x="3562440" y="4365699"/>
            <a:ext cx="346565" cy="270983"/>
          </a:xfrm>
          <a:prstGeom prst="leftArrow">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Arrow: Right 21">
            <a:extLst>
              <a:ext uri="{FF2B5EF4-FFF2-40B4-BE49-F238E27FC236}">
                <a16:creationId xmlns:a16="http://schemas.microsoft.com/office/drawing/2014/main" id="{D6E1BD73-2AA1-3DA2-BEB4-CFA428FF9469}"/>
              </a:ext>
            </a:extLst>
          </p:cNvPr>
          <p:cNvSpPr/>
          <p:nvPr/>
        </p:nvSpPr>
        <p:spPr bwMode="auto">
          <a:xfrm>
            <a:off x="3550805" y="3010595"/>
            <a:ext cx="307586" cy="221529"/>
          </a:xfrm>
          <a:prstGeom prst="rightArrow">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Arrow: Left 22">
            <a:extLst>
              <a:ext uri="{FF2B5EF4-FFF2-40B4-BE49-F238E27FC236}">
                <a16:creationId xmlns:a16="http://schemas.microsoft.com/office/drawing/2014/main" id="{1434118A-273C-C411-DFE7-81373D266E1E}"/>
              </a:ext>
            </a:extLst>
          </p:cNvPr>
          <p:cNvSpPr/>
          <p:nvPr/>
        </p:nvSpPr>
        <p:spPr bwMode="auto">
          <a:xfrm>
            <a:off x="1770485" y="4365699"/>
            <a:ext cx="276437" cy="215893"/>
          </a:xfrm>
          <a:prstGeom prst="leftArrow">
            <a:avLst/>
          </a:prstGeom>
          <a:solidFill>
            <a:schemeClr val="accent2">
              <a:lumMod val="75000"/>
            </a:schemeClr>
          </a:solidFill>
          <a:ln w="0">
            <a:solidFill>
              <a:schemeClr val="accent2">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Text Box 11">
            <a:extLst>
              <a:ext uri="{FF2B5EF4-FFF2-40B4-BE49-F238E27FC236}">
                <a16:creationId xmlns:a16="http://schemas.microsoft.com/office/drawing/2014/main" id="{A74A8140-FE97-5805-C81B-FACA736D935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srgbClr val="455560"/>
                </a:solidFill>
                <a:effectLst/>
                <a:uLnTx/>
                <a:uFillTx/>
                <a:latin typeface="Calibri" panose="020F0502020204030204"/>
                <a:ea typeface="+mn-ea"/>
                <a:cs typeface="Arial" panose="020B0604020202020204" pitchFamily="34" charset="0"/>
              </a:rPr>
              <a:t>Corgiat</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 SABCS. 2022. </a:t>
            </a:r>
            <a:r>
              <a:rPr kumimoji="0" lang="en-US" sz="1200" b="0" i="0" u="none" strike="noStrike" kern="1200" cap="none" spc="0" normalizeH="0" baseline="0" noProof="0" dirty="0" err="1">
                <a:ln>
                  <a:noFill/>
                </a:ln>
                <a:solidFill>
                  <a:srgbClr val="455560"/>
                </a:solidFill>
                <a:effectLst/>
                <a:uLnTx/>
                <a:uFillTx/>
                <a:latin typeface="Calibri" panose="020F0502020204030204"/>
                <a:ea typeface="+mn-ea"/>
                <a:cs typeface="Arial" panose="020B0604020202020204" pitchFamily="34" charset="0"/>
              </a:rPr>
              <a:t>Abstr</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 HER2-17.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E30E1E48-2F53-3BF7-7028-893624968819}"/>
              </a:ext>
            </a:extLst>
          </p:cNvPr>
          <p:cNvSpPr txBox="1"/>
          <p:nvPr/>
        </p:nvSpPr>
        <p:spPr bwMode="auto">
          <a:xfrm>
            <a:off x="6380688" y="1989054"/>
            <a:ext cx="2178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 Cohort (n = 107)</a:t>
            </a:r>
          </a:p>
        </p:txBody>
      </p:sp>
      <p:sp>
        <p:nvSpPr>
          <p:cNvPr id="8" name="TextBox 7">
            <a:extLst>
              <a:ext uri="{FF2B5EF4-FFF2-40B4-BE49-F238E27FC236}">
                <a16:creationId xmlns:a16="http://schemas.microsoft.com/office/drawing/2014/main" id="{C7B37635-01FE-9E6A-9853-2D4D26C4DDF6}"/>
              </a:ext>
            </a:extLst>
          </p:cNvPr>
          <p:cNvSpPr txBox="1"/>
          <p:nvPr/>
        </p:nvSpPr>
        <p:spPr bwMode="auto">
          <a:xfrm>
            <a:off x="9284317" y="1980633"/>
            <a:ext cx="20710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 Cohort (n = 68)</a:t>
            </a:r>
          </a:p>
        </p:txBody>
      </p:sp>
      <p:sp>
        <p:nvSpPr>
          <p:cNvPr id="15" name="Partial Circle 14">
            <a:extLst>
              <a:ext uri="{FF2B5EF4-FFF2-40B4-BE49-F238E27FC236}">
                <a16:creationId xmlns:a16="http://schemas.microsoft.com/office/drawing/2014/main" id="{5F20B5CD-8715-0EAA-FDDF-A9DF48ADBE9B}"/>
              </a:ext>
            </a:extLst>
          </p:cNvPr>
          <p:cNvSpPr/>
          <p:nvPr/>
        </p:nvSpPr>
        <p:spPr bwMode="auto">
          <a:xfrm>
            <a:off x="6477291" y="2640234"/>
            <a:ext cx="1948542" cy="1948542"/>
          </a:xfrm>
          <a:prstGeom prst="pie">
            <a:avLst>
              <a:gd name="adj1" fmla="val 16197147"/>
              <a:gd name="adj2" fmla="val 9909516"/>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Partial Circle 23">
            <a:extLst>
              <a:ext uri="{FF2B5EF4-FFF2-40B4-BE49-F238E27FC236}">
                <a16:creationId xmlns:a16="http://schemas.microsoft.com/office/drawing/2014/main" id="{704BCA11-8BAA-C970-CF2E-65B2F9C21D64}"/>
              </a:ext>
            </a:extLst>
          </p:cNvPr>
          <p:cNvSpPr/>
          <p:nvPr/>
        </p:nvSpPr>
        <p:spPr bwMode="auto">
          <a:xfrm>
            <a:off x="6477291" y="2640234"/>
            <a:ext cx="1948542" cy="1948542"/>
          </a:xfrm>
          <a:prstGeom prst="pie">
            <a:avLst>
              <a:gd name="adj1" fmla="val 9893733"/>
              <a:gd name="adj2" fmla="val 16184881"/>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D9DB1F6C-18BA-84F6-2E36-194DE748BB71}"/>
              </a:ext>
            </a:extLst>
          </p:cNvPr>
          <p:cNvSpPr txBox="1"/>
          <p:nvPr/>
        </p:nvSpPr>
        <p:spPr bwMode="auto">
          <a:xfrm>
            <a:off x="7428128" y="3477174"/>
            <a:ext cx="9558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76)</a:t>
            </a:r>
          </a:p>
        </p:txBody>
      </p:sp>
      <p:sp>
        <p:nvSpPr>
          <p:cNvPr id="33" name="TextBox 32">
            <a:extLst>
              <a:ext uri="{FF2B5EF4-FFF2-40B4-BE49-F238E27FC236}">
                <a16:creationId xmlns:a16="http://schemas.microsoft.com/office/drawing/2014/main" id="{0812A7ED-BCFC-CC58-8A00-A4490C22BFE5}"/>
              </a:ext>
            </a:extLst>
          </p:cNvPr>
          <p:cNvSpPr txBox="1"/>
          <p:nvPr/>
        </p:nvSpPr>
        <p:spPr bwMode="auto">
          <a:xfrm>
            <a:off x="6600028" y="2904272"/>
            <a:ext cx="9558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31)</a:t>
            </a:r>
          </a:p>
        </p:txBody>
      </p:sp>
      <p:grpSp>
        <p:nvGrpSpPr>
          <p:cNvPr id="4" name="Group 3">
            <a:extLst>
              <a:ext uri="{FF2B5EF4-FFF2-40B4-BE49-F238E27FC236}">
                <a16:creationId xmlns:a16="http://schemas.microsoft.com/office/drawing/2014/main" id="{B4182AC3-A509-F4E1-AD10-90F59A4EF0FF}"/>
              </a:ext>
            </a:extLst>
          </p:cNvPr>
          <p:cNvGrpSpPr/>
          <p:nvPr/>
        </p:nvGrpSpPr>
        <p:grpSpPr>
          <a:xfrm>
            <a:off x="9212538" y="2216953"/>
            <a:ext cx="1948542" cy="2327002"/>
            <a:chOff x="9212538" y="2238219"/>
            <a:chExt cx="1948542" cy="2327002"/>
          </a:xfrm>
        </p:grpSpPr>
        <p:sp>
          <p:nvSpPr>
            <p:cNvPr id="27" name="Partial Circle 26">
              <a:extLst>
                <a:ext uri="{FF2B5EF4-FFF2-40B4-BE49-F238E27FC236}">
                  <a16:creationId xmlns:a16="http://schemas.microsoft.com/office/drawing/2014/main" id="{3681C0A8-DAAE-15F6-B4C1-78338FFE56B6}"/>
                </a:ext>
              </a:extLst>
            </p:cNvPr>
            <p:cNvSpPr/>
            <p:nvPr/>
          </p:nvSpPr>
          <p:spPr bwMode="auto">
            <a:xfrm>
              <a:off x="9212538" y="2616679"/>
              <a:ext cx="1948542" cy="1948542"/>
            </a:xfrm>
            <a:prstGeom prst="pie">
              <a:avLst>
                <a:gd name="adj1" fmla="val 16234970"/>
                <a:gd name="adj2" fmla="val 6967831"/>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Partial Circle 27">
              <a:extLst>
                <a:ext uri="{FF2B5EF4-FFF2-40B4-BE49-F238E27FC236}">
                  <a16:creationId xmlns:a16="http://schemas.microsoft.com/office/drawing/2014/main" id="{B042DFA7-02CD-F17C-55BE-B2FEF1C3A260}"/>
                </a:ext>
              </a:extLst>
            </p:cNvPr>
            <p:cNvSpPr/>
            <p:nvPr/>
          </p:nvSpPr>
          <p:spPr bwMode="auto">
            <a:xfrm>
              <a:off x="9212538" y="2616679"/>
              <a:ext cx="1948542" cy="1948542"/>
            </a:xfrm>
            <a:prstGeom prst="pie">
              <a:avLst>
                <a:gd name="adj1" fmla="val 6978506"/>
                <a:gd name="adj2" fmla="val 14925917"/>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Partial Circle 28">
              <a:extLst>
                <a:ext uri="{FF2B5EF4-FFF2-40B4-BE49-F238E27FC236}">
                  <a16:creationId xmlns:a16="http://schemas.microsoft.com/office/drawing/2014/main" id="{E60774AC-F3E4-6483-079B-AA44D2EE04A4}"/>
                </a:ext>
              </a:extLst>
            </p:cNvPr>
            <p:cNvSpPr/>
            <p:nvPr/>
          </p:nvSpPr>
          <p:spPr bwMode="auto">
            <a:xfrm>
              <a:off x="9212538" y="2616679"/>
              <a:ext cx="1948542" cy="1948542"/>
            </a:xfrm>
            <a:prstGeom prst="pie">
              <a:avLst>
                <a:gd name="adj1" fmla="val 14915914"/>
                <a:gd name="adj2" fmla="val 15873885"/>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Partial Circle 29">
              <a:extLst>
                <a:ext uri="{FF2B5EF4-FFF2-40B4-BE49-F238E27FC236}">
                  <a16:creationId xmlns:a16="http://schemas.microsoft.com/office/drawing/2014/main" id="{BF33A79C-33CD-E3EC-EC0E-E4504B619366}"/>
                </a:ext>
              </a:extLst>
            </p:cNvPr>
            <p:cNvSpPr/>
            <p:nvPr/>
          </p:nvSpPr>
          <p:spPr bwMode="auto">
            <a:xfrm>
              <a:off x="9212538" y="2616679"/>
              <a:ext cx="1948542" cy="1948542"/>
            </a:xfrm>
            <a:prstGeom prst="pie">
              <a:avLst>
                <a:gd name="adj1" fmla="val 15883836"/>
                <a:gd name="adj2" fmla="val 16230058"/>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CBC5292D-AEAB-A93D-F73C-78C8894AC2F3}"/>
                </a:ext>
              </a:extLst>
            </p:cNvPr>
            <p:cNvSpPr txBox="1"/>
            <p:nvPr/>
          </p:nvSpPr>
          <p:spPr bwMode="auto">
            <a:xfrm>
              <a:off x="10165179" y="3371575"/>
              <a:ext cx="9905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39)</a:t>
              </a:r>
            </a:p>
          </p:txBody>
        </p:sp>
        <p:sp>
          <p:nvSpPr>
            <p:cNvPr id="35" name="TextBox 34">
              <a:extLst>
                <a:ext uri="{FF2B5EF4-FFF2-40B4-BE49-F238E27FC236}">
                  <a16:creationId xmlns:a16="http://schemas.microsoft.com/office/drawing/2014/main" id="{DBAC04A6-2686-EA5F-2C56-BA62B0378641}"/>
                </a:ext>
              </a:extLst>
            </p:cNvPr>
            <p:cNvSpPr txBox="1"/>
            <p:nvPr/>
          </p:nvSpPr>
          <p:spPr bwMode="auto">
            <a:xfrm>
              <a:off x="9239824" y="3175274"/>
              <a:ext cx="917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25)</a:t>
              </a:r>
            </a:p>
          </p:txBody>
        </p:sp>
        <p:sp>
          <p:nvSpPr>
            <p:cNvPr id="36" name="TextBox 35">
              <a:extLst>
                <a:ext uri="{FF2B5EF4-FFF2-40B4-BE49-F238E27FC236}">
                  <a16:creationId xmlns:a16="http://schemas.microsoft.com/office/drawing/2014/main" id="{D132376C-FF8F-C1C2-B062-6952940967FA}"/>
                </a:ext>
              </a:extLst>
            </p:cNvPr>
            <p:cNvSpPr txBox="1"/>
            <p:nvPr/>
          </p:nvSpPr>
          <p:spPr bwMode="auto">
            <a:xfrm>
              <a:off x="9587638" y="2614102"/>
              <a:ext cx="828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a:t>
              </a:r>
            </a:p>
          </p:txBody>
        </p:sp>
        <p:sp>
          <p:nvSpPr>
            <p:cNvPr id="37" name="TextBox 36">
              <a:extLst>
                <a:ext uri="{FF2B5EF4-FFF2-40B4-BE49-F238E27FC236}">
                  <a16:creationId xmlns:a16="http://schemas.microsoft.com/office/drawing/2014/main" id="{99DA54BB-201C-A3A0-E105-5FA9B9840BF4}"/>
                </a:ext>
              </a:extLst>
            </p:cNvPr>
            <p:cNvSpPr txBox="1"/>
            <p:nvPr/>
          </p:nvSpPr>
          <p:spPr bwMode="auto">
            <a:xfrm>
              <a:off x="10271627" y="2238219"/>
              <a:ext cx="828100"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a:t>
              </a:r>
            </a:p>
          </p:txBody>
        </p:sp>
        <p:cxnSp>
          <p:nvCxnSpPr>
            <p:cNvPr id="39" name="Straight Arrow Connector 38">
              <a:extLst>
                <a:ext uri="{FF2B5EF4-FFF2-40B4-BE49-F238E27FC236}">
                  <a16:creationId xmlns:a16="http://schemas.microsoft.com/office/drawing/2014/main" id="{AC6B25F1-FA6F-4449-9482-0C7B73F4D830}"/>
                </a:ext>
              </a:extLst>
            </p:cNvPr>
            <p:cNvCxnSpPr>
              <a:cxnSpLocks/>
            </p:cNvCxnSpPr>
            <p:nvPr/>
          </p:nvCxnSpPr>
          <p:spPr bwMode="auto">
            <a:xfrm flipH="1">
              <a:off x="10157700" y="2474098"/>
              <a:ext cx="324245" cy="147125"/>
            </a:xfrm>
            <a:prstGeom prst="straightConnector1">
              <a:avLst/>
            </a:prstGeom>
            <a:noFill/>
            <a:ln w="28575" cap="flat" cmpd="sng" algn="ctr">
              <a:solidFill>
                <a:schemeClr val="bg1"/>
              </a:solidFill>
              <a:prstDash val="solid"/>
              <a:round/>
              <a:headEnd type="none" w="med" len="med"/>
              <a:tailEnd type="triangle"/>
            </a:ln>
            <a:effectLst/>
          </p:spPr>
        </p:cxnSp>
      </p:grpSp>
      <p:sp>
        <p:nvSpPr>
          <p:cNvPr id="40" name="TextBox 39">
            <a:extLst>
              <a:ext uri="{FF2B5EF4-FFF2-40B4-BE49-F238E27FC236}">
                <a16:creationId xmlns:a16="http://schemas.microsoft.com/office/drawing/2014/main" id="{9570B330-EFF4-7F7B-4110-7B9E654A3B24}"/>
              </a:ext>
            </a:extLst>
          </p:cNvPr>
          <p:cNvSpPr txBox="1"/>
          <p:nvPr/>
        </p:nvSpPr>
        <p:spPr bwMode="auto">
          <a:xfrm>
            <a:off x="7919869" y="4450581"/>
            <a:ext cx="19260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Score by RPPA</a:t>
            </a:r>
          </a:p>
        </p:txBody>
      </p:sp>
      <p:sp>
        <p:nvSpPr>
          <p:cNvPr id="42" name="TextBox 41">
            <a:extLst>
              <a:ext uri="{FF2B5EF4-FFF2-40B4-BE49-F238E27FC236}">
                <a16:creationId xmlns:a16="http://schemas.microsoft.com/office/drawing/2014/main" id="{2BF5D75B-8021-CD17-9207-B7E13BD5710F}"/>
              </a:ext>
            </a:extLst>
          </p:cNvPr>
          <p:cNvSpPr txBox="1"/>
          <p:nvPr/>
        </p:nvSpPr>
        <p:spPr bwMode="auto">
          <a:xfrm>
            <a:off x="6574794" y="4766187"/>
            <a:ext cx="25845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No/Extremely Low Expression</a:t>
            </a:r>
          </a:p>
        </p:txBody>
      </p:sp>
      <p:sp>
        <p:nvSpPr>
          <p:cNvPr id="43" name="TextBox 42">
            <a:extLst>
              <a:ext uri="{FF2B5EF4-FFF2-40B4-BE49-F238E27FC236}">
                <a16:creationId xmlns:a16="http://schemas.microsoft.com/office/drawing/2014/main" id="{5074A3F7-39A9-38B0-6E61-E0F379CA8CE4}"/>
              </a:ext>
            </a:extLst>
          </p:cNvPr>
          <p:cNvSpPr txBox="1"/>
          <p:nvPr/>
        </p:nvSpPr>
        <p:spPr bwMode="auto">
          <a:xfrm>
            <a:off x="9524339" y="4766187"/>
            <a:ext cx="14052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 Expression</a:t>
            </a:r>
          </a:p>
        </p:txBody>
      </p:sp>
      <p:sp>
        <p:nvSpPr>
          <p:cNvPr id="44" name="TextBox 43">
            <a:extLst>
              <a:ext uri="{FF2B5EF4-FFF2-40B4-BE49-F238E27FC236}">
                <a16:creationId xmlns:a16="http://schemas.microsoft.com/office/drawing/2014/main" id="{887A1729-95C7-3623-6F51-55A8661089CF}"/>
              </a:ext>
            </a:extLst>
          </p:cNvPr>
          <p:cNvSpPr txBox="1"/>
          <p:nvPr/>
        </p:nvSpPr>
        <p:spPr bwMode="auto">
          <a:xfrm>
            <a:off x="6574795" y="5053637"/>
            <a:ext cx="1861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Moderate Expression</a:t>
            </a:r>
          </a:p>
        </p:txBody>
      </p:sp>
      <p:sp>
        <p:nvSpPr>
          <p:cNvPr id="45" name="TextBox 44">
            <a:extLst>
              <a:ext uri="{FF2B5EF4-FFF2-40B4-BE49-F238E27FC236}">
                <a16:creationId xmlns:a16="http://schemas.microsoft.com/office/drawing/2014/main" id="{B1792A1C-AC39-915D-0F52-08B81A9895A3}"/>
              </a:ext>
            </a:extLst>
          </p:cNvPr>
          <p:cNvSpPr txBox="1"/>
          <p:nvPr/>
        </p:nvSpPr>
        <p:spPr bwMode="auto">
          <a:xfrm>
            <a:off x="9507433" y="5053637"/>
            <a:ext cx="13469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 Expression</a:t>
            </a:r>
          </a:p>
        </p:txBody>
      </p:sp>
      <p:sp>
        <p:nvSpPr>
          <p:cNvPr id="46" name="Rectangle 45">
            <a:extLst>
              <a:ext uri="{FF2B5EF4-FFF2-40B4-BE49-F238E27FC236}">
                <a16:creationId xmlns:a16="http://schemas.microsoft.com/office/drawing/2014/main" id="{D3ED85AC-DDAC-9B4C-1A88-BBA0E644E9B7}"/>
              </a:ext>
            </a:extLst>
          </p:cNvPr>
          <p:cNvSpPr/>
          <p:nvPr/>
        </p:nvSpPr>
        <p:spPr bwMode="auto">
          <a:xfrm>
            <a:off x="6475657" y="4858810"/>
            <a:ext cx="122465" cy="12246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E18E9E2B-4178-99CE-5095-0CB67837EB0A}"/>
              </a:ext>
            </a:extLst>
          </p:cNvPr>
          <p:cNvSpPr/>
          <p:nvPr/>
        </p:nvSpPr>
        <p:spPr bwMode="auto">
          <a:xfrm>
            <a:off x="9403902" y="4858810"/>
            <a:ext cx="122465" cy="1224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9C8B72C-BA39-7DF3-78E8-236DA4FEBC5C}"/>
              </a:ext>
            </a:extLst>
          </p:cNvPr>
          <p:cNvSpPr/>
          <p:nvPr/>
        </p:nvSpPr>
        <p:spPr bwMode="auto">
          <a:xfrm>
            <a:off x="6475657" y="5137976"/>
            <a:ext cx="122465" cy="12246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F7A3DB04-9236-84C3-54B5-F7D7E554DD61}"/>
              </a:ext>
            </a:extLst>
          </p:cNvPr>
          <p:cNvSpPr/>
          <p:nvPr/>
        </p:nvSpPr>
        <p:spPr bwMode="auto">
          <a:xfrm>
            <a:off x="9403902" y="5146884"/>
            <a:ext cx="122465" cy="12246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EBF02613-CC77-4111-EE9D-F6D2177BC9C0}"/>
              </a:ext>
            </a:extLst>
          </p:cNvPr>
          <p:cNvSpPr/>
          <p:nvPr/>
        </p:nvSpPr>
        <p:spPr bwMode="auto">
          <a:xfrm>
            <a:off x="4029242" y="4193676"/>
            <a:ext cx="1151022" cy="163699"/>
          </a:xfrm>
          <a:custGeom>
            <a:avLst/>
            <a:gdLst>
              <a:gd name="connsiteX0" fmla="*/ 0 w 1205832"/>
              <a:gd name="connsiteY0" fmla="*/ 0 h 166374"/>
              <a:gd name="connsiteX1" fmla="*/ 1205832 w 1205832"/>
              <a:gd name="connsiteY1" fmla="*/ 0 h 166374"/>
              <a:gd name="connsiteX2" fmla="*/ 1205832 w 1205832"/>
              <a:gd name="connsiteY2" fmla="*/ 166374 h 166374"/>
              <a:gd name="connsiteX3" fmla="*/ 0 w 1205832"/>
              <a:gd name="connsiteY3" fmla="*/ 166374 h 166374"/>
              <a:gd name="connsiteX4" fmla="*/ 0 w 1205832"/>
              <a:gd name="connsiteY4" fmla="*/ 0 h 166374"/>
              <a:gd name="connsiteX0" fmla="*/ 116305 w 1205832"/>
              <a:gd name="connsiteY0" fmla="*/ 8021 h 166374"/>
              <a:gd name="connsiteX1" fmla="*/ 1205832 w 1205832"/>
              <a:gd name="connsiteY1" fmla="*/ 0 h 166374"/>
              <a:gd name="connsiteX2" fmla="*/ 1205832 w 1205832"/>
              <a:gd name="connsiteY2" fmla="*/ 166374 h 166374"/>
              <a:gd name="connsiteX3" fmla="*/ 0 w 1205832"/>
              <a:gd name="connsiteY3" fmla="*/ 166374 h 166374"/>
              <a:gd name="connsiteX4" fmla="*/ 116305 w 1205832"/>
              <a:gd name="connsiteY4" fmla="*/ 8021 h 166374"/>
              <a:gd name="connsiteX0" fmla="*/ 116305 w 1205832"/>
              <a:gd name="connsiteY0" fmla="*/ 0 h 158353"/>
              <a:gd name="connsiteX1" fmla="*/ 1002632 w 1205832"/>
              <a:gd name="connsiteY1" fmla="*/ 5348 h 158353"/>
              <a:gd name="connsiteX2" fmla="*/ 1205832 w 1205832"/>
              <a:gd name="connsiteY2" fmla="*/ 158353 h 158353"/>
              <a:gd name="connsiteX3" fmla="*/ 0 w 1205832"/>
              <a:gd name="connsiteY3" fmla="*/ 158353 h 158353"/>
              <a:gd name="connsiteX4" fmla="*/ 116305 w 1205832"/>
              <a:gd name="connsiteY4" fmla="*/ 0 h 158353"/>
              <a:gd name="connsiteX0" fmla="*/ 116305 w 1151022"/>
              <a:gd name="connsiteY0" fmla="*/ 0 h 158353"/>
              <a:gd name="connsiteX1" fmla="*/ 1002632 w 1151022"/>
              <a:gd name="connsiteY1" fmla="*/ 5348 h 158353"/>
              <a:gd name="connsiteX2" fmla="*/ 1151022 w 1151022"/>
              <a:gd name="connsiteY2" fmla="*/ 154342 h 158353"/>
              <a:gd name="connsiteX3" fmla="*/ 0 w 1151022"/>
              <a:gd name="connsiteY3" fmla="*/ 158353 h 158353"/>
              <a:gd name="connsiteX4" fmla="*/ 116305 w 1151022"/>
              <a:gd name="connsiteY4" fmla="*/ 0 h 158353"/>
              <a:gd name="connsiteX0" fmla="*/ 116305 w 1151022"/>
              <a:gd name="connsiteY0" fmla="*/ 5346 h 163699"/>
              <a:gd name="connsiteX1" fmla="*/ 1006643 w 1151022"/>
              <a:gd name="connsiteY1" fmla="*/ 0 h 163699"/>
              <a:gd name="connsiteX2" fmla="*/ 1151022 w 1151022"/>
              <a:gd name="connsiteY2" fmla="*/ 159688 h 163699"/>
              <a:gd name="connsiteX3" fmla="*/ 0 w 1151022"/>
              <a:gd name="connsiteY3" fmla="*/ 163699 h 163699"/>
              <a:gd name="connsiteX4" fmla="*/ 116305 w 1151022"/>
              <a:gd name="connsiteY4" fmla="*/ 5346 h 163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1022" h="163699">
                <a:moveTo>
                  <a:pt x="116305" y="5346"/>
                </a:moveTo>
                <a:lnTo>
                  <a:pt x="1006643" y="0"/>
                </a:lnTo>
                <a:lnTo>
                  <a:pt x="1151022" y="159688"/>
                </a:lnTo>
                <a:lnTo>
                  <a:pt x="0" y="163699"/>
                </a:lnTo>
                <a:lnTo>
                  <a:pt x="116305" y="5346"/>
                </a:lnTo>
                <a:close/>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EFD1EDBB-4B60-7981-4F47-6322C44DA334}"/>
              </a:ext>
            </a:extLst>
          </p:cNvPr>
          <p:cNvSpPr/>
          <p:nvPr/>
        </p:nvSpPr>
        <p:spPr bwMode="auto">
          <a:xfrm>
            <a:off x="4021220" y="4369837"/>
            <a:ext cx="1169737" cy="57783"/>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Freeform: Shape 57">
            <a:extLst>
              <a:ext uri="{FF2B5EF4-FFF2-40B4-BE49-F238E27FC236}">
                <a16:creationId xmlns:a16="http://schemas.microsoft.com/office/drawing/2014/main" id="{BD07F2F1-BD0F-F308-27D7-F81923E98654}"/>
              </a:ext>
            </a:extLst>
          </p:cNvPr>
          <p:cNvSpPr/>
          <p:nvPr/>
        </p:nvSpPr>
        <p:spPr bwMode="auto">
          <a:xfrm>
            <a:off x="4574774" y="4181214"/>
            <a:ext cx="38769" cy="109621"/>
          </a:xfrm>
          <a:custGeom>
            <a:avLst/>
            <a:gdLst>
              <a:gd name="connsiteX0" fmla="*/ 38769 w 38769"/>
              <a:gd name="connsiteY0" fmla="*/ 0 h 109621"/>
              <a:gd name="connsiteX1" fmla="*/ 0 w 38769"/>
              <a:gd name="connsiteY1" fmla="*/ 56147 h 109621"/>
              <a:gd name="connsiteX2" fmla="*/ 17379 w 38769"/>
              <a:gd name="connsiteY2" fmla="*/ 109621 h 109621"/>
            </a:gdLst>
            <a:ahLst/>
            <a:cxnLst>
              <a:cxn ang="0">
                <a:pos x="connsiteX0" y="connsiteY0"/>
              </a:cxn>
              <a:cxn ang="0">
                <a:pos x="connsiteX1" y="connsiteY1"/>
              </a:cxn>
              <a:cxn ang="0">
                <a:pos x="connsiteX2" y="connsiteY2"/>
              </a:cxn>
            </a:cxnLst>
            <a:rect l="l" t="t" r="r" b="b"/>
            <a:pathLst>
              <a:path w="38769" h="109621">
                <a:moveTo>
                  <a:pt x="38769" y="0"/>
                </a:moveTo>
                <a:lnTo>
                  <a:pt x="0" y="56147"/>
                </a:lnTo>
                <a:lnTo>
                  <a:pt x="17379" y="109621"/>
                </a:lnTo>
              </a:path>
            </a:pathLst>
          </a:custGeom>
          <a:noFill/>
          <a:ln w="28575">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Shape 59">
            <a:extLst>
              <a:ext uri="{FF2B5EF4-FFF2-40B4-BE49-F238E27FC236}">
                <a16:creationId xmlns:a16="http://schemas.microsoft.com/office/drawing/2014/main" id="{FE82157B-81D2-BED6-9088-DE50EA887629}"/>
              </a:ext>
            </a:extLst>
          </p:cNvPr>
          <p:cNvSpPr/>
          <p:nvPr/>
        </p:nvSpPr>
        <p:spPr bwMode="auto">
          <a:xfrm>
            <a:off x="4495903" y="4162552"/>
            <a:ext cx="90905" cy="62832"/>
          </a:xfrm>
          <a:custGeom>
            <a:avLst/>
            <a:gdLst>
              <a:gd name="connsiteX0" fmla="*/ 90905 w 90905"/>
              <a:gd name="connsiteY0" fmla="*/ 0 h 62832"/>
              <a:gd name="connsiteX1" fmla="*/ 46789 w 90905"/>
              <a:gd name="connsiteY1" fmla="*/ 60158 h 62832"/>
              <a:gd name="connsiteX2" fmla="*/ 0 w 90905"/>
              <a:gd name="connsiteY2" fmla="*/ 62832 h 62832"/>
            </a:gdLst>
            <a:ahLst/>
            <a:cxnLst>
              <a:cxn ang="0">
                <a:pos x="connsiteX0" y="connsiteY0"/>
              </a:cxn>
              <a:cxn ang="0">
                <a:pos x="connsiteX1" y="connsiteY1"/>
              </a:cxn>
              <a:cxn ang="0">
                <a:pos x="connsiteX2" y="connsiteY2"/>
              </a:cxn>
            </a:cxnLst>
            <a:rect l="l" t="t" r="r" b="b"/>
            <a:pathLst>
              <a:path w="90905" h="62832">
                <a:moveTo>
                  <a:pt x="90905" y="0"/>
                </a:moveTo>
                <a:lnTo>
                  <a:pt x="46789" y="60158"/>
                </a:lnTo>
                <a:lnTo>
                  <a:pt x="0" y="62832"/>
                </a:lnTo>
              </a:path>
            </a:pathLst>
          </a:custGeom>
          <a:noFill/>
          <a:ln w="28575">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62" name="Straight Connector 61">
            <a:extLst>
              <a:ext uri="{FF2B5EF4-FFF2-40B4-BE49-F238E27FC236}">
                <a16:creationId xmlns:a16="http://schemas.microsoft.com/office/drawing/2014/main" id="{A86088DC-398C-92D6-E6F0-F8F362B98891}"/>
              </a:ext>
            </a:extLst>
          </p:cNvPr>
          <p:cNvCxnSpPr>
            <a:cxnSpLocks/>
          </p:cNvCxnSpPr>
          <p:nvPr/>
        </p:nvCxnSpPr>
        <p:spPr bwMode="auto">
          <a:xfrm>
            <a:off x="4608333" y="4236772"/>
            <a:ext cx="16615" cy="41497"/>
          </a:xfrm>
          <a:prstGeom prst="line">
            <a:avLst/>
          </a:prstGeom>
          <a:noFill/>
          <a:ln w="28575" cap="flat" cmpd="sng" algn="ctr">
            <a:solidFill>
              <a:schemeClr val="accent5"/>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A33CF00-B682-206E-4FEE-767690557B53}"/>
              </a:ext>
            </a:extLst>
          </p:cNvPr>
          <p:cNvCxnSpPr>
            <a:cxnSpLocks/>
          </p:cNvCxnSpPr>
          <p:nvPr/>
        </p:nvCxnSpPr>
        <p:spPr bwMode="auto">
          <a:xfrm flipH="1">
            <a:off x="4489919" y="4192348"/>
            <a:ext cx="42780" cy="5445"/>
          </a:xfrm>
          <a:prstGeom prst="line">
            <a:avLst/>
          </a:prstGeom>
          <a:noFill/>
          <a:ln w="28575" cap="flat" cmpd="sng" algn="ctr">
            <a:solidFill>
              <a:schemeClr val="accent5"/>
            </a:solidFill>
            <a:prstDash val="solid"/>
            <a:round/>
            <a:headEnd type="none" w="med" len="med"/>
            <a:tailEnd type="none" w="med" len="med"/>
          </a:ln>
          <a:effectLst/>
        </p:spPr>
      </p:cxnSp>
      <p:sp>
        <p:nvSpPr>
          <p:cNvPr id="68" name="Freeform: Shape 67">
            <a:extLst>
              <a:ext uri="{FF2B5EF4-FFF2-40B4-BE49-F238E27FC236}">
                <a16:creationId xmlns:a16="http://schemas.microsoft.com/office/drawing/2014/main" id="{9EA930D5-45F0-4961-6A87-A3568BF95ED6}"/>
              </a:ext>
            </a:extLst>
          </p:cNvPr>
          <p:cNvSpPr/>
          <p:nvPr/>
        </p:nvSpPr>
        <p:spPr bwMode="auto">
          <a:xfrm>
            <a:off x="4610243" y="4030561"/>
            <a:ext cx="29410" cy="113631"/>
          </a:xfrm>
          <a:custGeom>
            <a:avLst/>
            <a:gdLst>
              <a:gd name="connsiteX0" fmla="*/ 0 w 29410"/>
              <a:gd name="connsiteY0" fmla="*/ 0 h 113631"/>
              <a:gd name="connsiteX1" fmla="*/ 0 w 29410"/>
              <a:gd name="connsiteY1" fmla="*/ 84221 h 113631"/>
              <a:gd name="connsiteX2" fmla="*/ 29410 w 29410"/>
              <a:gd name="connsiteY2" fmla="*/ 113631 h 113631"/>
            </a:gdLst>
            <a:ahLst/>
            <a:cxnLst>
              <a:cxn ang="0">
                <a:pos x="connsiteX0" y="connsiteY0"/>
              </a:cxn>
              <a:cxn ang="0">
                <a:pos x="connsiteX1" y="connsiteY1"/>
              </a:cxn>
              <a:cxn ang="0">
                <a:pos x="connsiteX2" y="connsiteY2"/>
              </a:cxn>
            </a:cxnLst>
            <a:rect l="l" t="t" r="r" b="b"/>
            <a:pathLst>
              <a:path w="29410" h="113631">
                <a:moveTo>
                  <a:pt x="0" y="0"/>
                </a:moveTo>
                <a:lnTo>
                  <a:pt x="0" y="84221"/>
                </a:lnTo>
                <a:lnTo>
                  <a:pt x="29410" y="113631"/>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Freeform: Shape 68">
            <a:extLst>
              <a:ext uri="{FF2B5EF4-FFF2-40B4-BE49-F238E27FC236}">
                <a16:creationId xmlns:a16="http://schemas.microsoft.com/office/drawing/2014/main" id="{C7BB0FF2-3959-64AA-D041-1A8A3373C20B}"/>
              </a:ext>
            </a:extLst>
          </p:cNvPr>
          <p:cNvSpPr/>
          <p:nvPr/>
        </p:nvSpPr>
        <p:spPr bwMode="auto">
          <a:xfrm>
            <a:off x="4555331" y="4029224"/>
            <a:ext cx="24064" cy="114969"/>
          </a:xfrm>
          <a:custGeom>
            <a:avLst/>
            <a:gdLst>
              <a:gd name="connsiteX0" fmla="*/ 24064 w 24064"/>
              <a:gd name="connsiteY0" fmla="*/ 0 h 114969"/>
              <a:gd name="connsiteX1" fmla="*/ 24064 w 24064"/>
              <a:gd name="connsiteY1" fmla="*/ 90905 h 114969"/>
              <a:gd name="connsiteX2" fmla="*/ 0 w 24064"/>
              <a:gd name="connsiteY2" fmla="*/ 114969 h 114969"/>
            </a:gdLst>
            <a:ahLst/>
            <a:cxnLst>
              <a:cxn ang="0">
                <a:pos x="connsiteX0" y="connsiteY0"/>
              </a:cxn>
              <a:cxn ang="0">
                <a:pos x="connsiteX1" y="connsiteY1"/>
              </a:cxn>
              <a:cxn ang="0">
                <a:pos x="connsiteX2" y="connsiteY2"/>
              </a:cxn>
            </a:cxnLst>
            <a:rect l="l" t="t" r="r" b="b"/>
            <a:pathLst>
              <a:path w="24064" h="114969">
                <a:moveTo>
                  <a:pt x="24064" y="0"/>
                </a:moveTo>
                <a:lnTo>
                  <a:pt x="24064" y="90905"/>
                </a:lnTo>
                <a:lnTo>
                  <a:pt x="0" y="114969"/>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1" name="Straight Connector 70">
            <a:extLst>
              <a:ext uri="{FF2B5EF4-FFF2-40B4-BE49-F238E27FC236}">
                <a16:creationId xmlns:a16="http://schemas.microsoft.com/office/drawing/2014/main" id="{612B9431-5019-7A1C-0A18-B3B56ABA4C1A}"/>
              </a:ext>
            </a:extLst>
          </p:cNvPr>
          <p:cNvCxnSpPr>
            <a:cxnSpLocks/>
          </p:cNvCxnSpPr>
          <p:nvPr/>
        </p:nvCxnSpPr>
        <p:spPr bwMode="auto">
          <a:xfrm flipH="1">
            <a:off x="4530558" y="4094285"/>
            <a:ext cx="28766" cy="28766"/>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A428450-17B8-0759-42FA-B5B226B9780D}"/>
              </a:ext>
            </a:extLst>
          </p:cNvPr>
          <p:cNvCxnSpPr>
            <a:cxnSpLocks/>
          </p:cNvCxnSpPr>
          <p:nvPr/>
        </p:nvCxnSpPr>
        <p:spPr bwMode="auto">
          <a:xfrm>
            <a:off x="4638079" y="4095672"/>
            <a:ext cx="27500" cy="27500"/>
          </a:xfrm>
          <a:prstGeom prst="line">
            <a:avLst/>
          </a:prstGeom>
          <a:noFill/>
          <a:ln w="28575" cap="flat" cmpd="sng" algn="ctr">
            <a:solidFill>
              <a:schemeClr val="accent3"/>
            </a:solidFill>
            <a:prstDash val="solid"/>
            <a:round/>
            <a:headEnd type="none" w="med" len="med"/>
            <a:tailEnd type="none" w="med" len="med"/>
          </a:ln>
          <a:effectLst/>
        </p:spPr>
      </p:cxnSp>
      <p:sp>
        <p:nvSpPr>
          <p:cNvPr id="77" name="Star: 10 Points 76">
            <a:extLst>
              <a:ext uri="{FF2B5EF4-FFF2-40B4-BE49-F238E27FC236}">
                <a16:creationId xmlns:a16="http://schemas.microsoft.com/office/drawing/2014/main" id="{904E9E72-E3C1-6249-2750-29988AE79FCC}"/>
              </a:ext>
            </a:extLst>
          </p:cNvPr>
          <p:cNvSpPr/>
          <p:nvPr/>
        </p:nvSpPr>
        <p:spPr bwMode="auto">
          <a:xfrm>
            <a:off x="4449555" y="4083748"/>
            <a:ext cx="61398" cy="61398"/>
          </a:xfrm>
          <a:prstGeom prst="star10">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Star: 10 Points 77">
            <a:extLst>
              <a:ext uri="{FF2B5EF4-FFF2-40B4-BE49-F238E27FC236}">
                <a16:creationId xmlns:a16="http://schemas.microsoft.com/office/drawing/2014/main" id="{EA5A95AA-80FB-D4A6-D01F-15A73E0A675D}"/>
              </a:ext>
            </a:extLst>
          </p:cNvPr>
          <p:cNvSpPr/>
          <p:nvPr/>
        </p:nvSpPr>
        <p:spPr bwMode="auto">
          <a:xfrm>
            <a:off x="4441669" y="4007500"/>
            <a:ext cx="61398" cy="61398"/>
          </a:xfrm>
          <a:prstGeom prst="star10">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Star: 10 Points 78">
            <a:extLst>
              <a:ext uri="{FF2B5EF4-FFF2-40B4-BE49-F238E27FC236}">
                <a16:creationId xmlns:a16="http://schemas.microsoft.com/office/drawing/2014/main" id="{6D843D14-CA5F-A160-9403-9D369EDBAFE9}"/>
              </a:ext>
            </a:extLst>
          </p:cNvPr>
          <p:cNvSpPr/>
          <p:nvPr/>
        </p:nvSpPr>
        <p:spPr bwMode="auto">
          <a:xfrm>
            <a:off x="4459220" y="3942049"/>
            <a:ext cx="61398" cy="61398"/>
          </a:xfrm>
          <a:prstGeom prst="star10">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Star: 10 Points 79">
            <a:extLst>
              <a:ext uri="{FF2B5EF4-FFF2-40B4-BE49-F238E27FC236}">
                <a16:creationId xmlns:a16="http://schemas.microsoft.com/office/drawing/2014/main" id="{A580B170-9AF7-3B83-55DB-0FB83A7B00E8}"/>
              </a:ext>
            </a:extLst>
          </p:cNvPr>
          <p:cNvSpPr/>
          <p:nvPr/>
        </p:nvSpPr>
        <p:spPr bwMode="auto">
          <a:xfrm>
            <a:off x="4520618" y="3904883"/>
            <a:ext cx="61398" cy="61398"/>
          </a:xfrm>
          <a:prstGeom prst="star10">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Star: 10 Points 80">
            <a:extLst>
              <a:ext uri="{FF2B5EF4-FFF2-40B4-BE49-F238E27FC236}">
                <a16:creationId xmlns:a16="http://schemas.microsoft.com/office/drawing/2014/main" id="{0CEA1B45-31C3-9C0E-D1D6-016625C89D7C}"/>
              </a:ext>
            </a:extLst>
          </p:cNvPr>
          <p:cNvSpPr/>
          <p:nvPr/>
        </p:nvSpPr>
        <p:spPr bwMode="auto">
          <a:xfrm>
            <a:off x="4594249" y="3902623"/>
            <a:ext cx="61398" cy="61398"/>
          </a:xfrm>
          <a:prstGeom prst="star10">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Star: 10 Points 81">
            <a:extLst>
              <a:ext uri="{FF2B5EF4-FFF2-40B4-BE49-F238E27FC236}">
                <a16:creationId xmlns:a16="http://schemas.microsoft.com/office/drawing/2014/main" id="{C95BA095-4E31-5F80-C59D-5D0B65E2EC02}"/>
              </a:ext>
            </a:extLst>
          </p:cNvPr>
          <p:cNvSpPr/>
          <p:nvPr/>
        </p:nvSpPr>
        <p:spPr bwMode="auto">
          <a:xfrm>
            <a:off x="4663915" y="3946102"/>
            <a:ext cx="61398" cy="61398"/>
          </a:xfrm>
          <a:prstGeom prst="star10">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Star: 10 Points 82">
            <a:extLst>
              <a:ext uri="{FF2B5EF4-FFF2-40B4-BE49-F238E27FC236}">
                <a16:creationId xmlns:a16="http://schemas.microsoft.com/office/drawing/2014/main" id="{E6DA55FC-448D-262A-FF49-A992636E641B}"/>
              </a:ext>
            </a:extLst>
          </p:cNvPr>
          <p:cNvSpPr/>
          <p:nvPr/>
        </p:nvSpPr>
        <p:spPr bwMode="auto">
          <a:xfrm>
            <a:off x="4683342" y="4013211"/>
            <a:ext cx="61398" cy="61398"/>
          </a:xfrm>
          <a:prstGeom prst="star10">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Star: 10 Points 83">
            <a:extLst>
              <a:ext uri="{FF2B5EF4-FFF2-40B4-BE49-F238E27FC236}">
                <a16:creationId xmlns:a16="http://schemas.microsoft.com/office/drawing/2014/main" id="{6B6735CB-4BD8-01D5-B870-072104522E1E}"/>
              </a:ext>
            </a:extLst>
          </p:cNvPr>
          <p:cNvSpPr/>
          <p:nvPr/>
        </p:nvSpPr>
        <p:spPr bwMode="auto">
          <a:xfrm>
            <a:off x="4680142" y="4084774"/>
            <a:ext cx="61398" cy="61398"/>
          </a:xfrm>
          <a:prstGeom prst="star10">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Star: 4 Points 84">
            <a:extLst>
              <a:ext uri="{FF2B5EF4-FFF2-40B4-BE49-F238E27FC236}">
                <a16:creationId xmlns:a16="http://schemas.microsoft.com/office/drawing/2014/main" id="{56B5655E-6BA0-7A99-2ED7-0641AADB0362}"/>
              </a:ext>
            </a:extLst>
          </p:cNvPr>
          <p:cNvSpPr/>
          <p:nvPr/>
        </p:nvSpPr>
        <p:spPr bwMode="auto">
          <a:xfrm rot="605113">
            <a:off x="4506942" y="4031523"/>
            <a:ext cx="62649" cy="62649"/>
          </a:xfrm>
          <a:prstGeom prst="star4">
            <a:avLst>
              <a:gd name="adj" fmla="val 16256"/>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Star: 4 Points 85">
            <a:extLst>
              <a:ext uri="{FF2B5EF4-FFF2-40B4-BE49-F238E27FC236}">
                <a16:creationId xmlns:a16="http://schemas.microsoft.com/office/drawing/2014/main" id="{FEFF70F0-0E02-62EE-427C-29582773EB42}"/>
              </a:ext>
            </a:extLst>
          </p:cNvPr>
          <p:cNvSpPr/>
          <p:nvPr/>
        </p:nvSpPr>
        <p:spPr bwMode="auto">
          <a:xfrm>
            <a:off x="4520615" y="3971442"/>
            <a:ext cx="62649" cy="62649"/>
          </a:xfrm>
          <a:prstGeom prst="star4">
            <a:avLst>
              <a:gd name="adj" fmla="val 16256"/>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Star: 4 Points 86">
            <a:extLst>
              <a:ext uri="{FF2B5EF4-FFF2-40B4-BE49-F238E27FC236}">
                <a16:creationId xmlns:a16="http://schemas.microsoft.com/office/drawing/2014/main" id="{666F746D-89BD-A543-0885-7D4A0A39DE85}"/>
              </a:ext>
            </a:extLst>
          </p:cNvPr>
          <p:cNvSpPr/>
          <p:nvPr/>
        </p:nvSpPr>
        <p:spPr bwMode="auto">
          <a:xfrm rot="21230619">
            <a:off x="4591760" y="3970312"/>
            <a:ext cx="62649" cy="62649"/>
          </a:xfrm>
          <a:prstGeom prst="star4">
            <a:avLst>
              <a:gd name="adj" fmla="val 16256"/>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Star: 4 Points 87">
            <a:extLst>
              <a:ext uri="{FF2B5EF4-FFF2-40B4-BE49-F238E27FC236}">
                <a16:creationId xmlns:a16="http://schemas.microsoft.com/office/drawing/2014/main" id="{36BD7940-D44C-3AD0-8F49-D718A6AFEF48}"/>
              </a:ext>
            </a:extLst>
          </p:cNvPr>
          <p:cNvSpPr/>
          <p:nvPr/>
        </p:nvSpPr>
        <p:spPr bwMode="auto">
          <a:xfrm>
            <a:off x="4626263" y="4027940"/>
            <a:ext cx="62649" cy="62649"/>
          </a:xfrm>
          <a:prstGeom prst="star4">
            <a:avLst>
              <a:gd name="adj" fmla="val 16256"/>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83972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BFD51FC-3BF3-F7C8-8B4F-B1E8EDF979BB}"/>
              </a:ext>
            </a:extLst>
          </p:cNvPr>
          <p:cNvSpPr>
            <a:spLocks noGrp="1" noChangeArrowheads="1"/>
          </p:cNvSpPr>
          <p:nvPr>
            <p:ph type="title"/>
          </p:nvPr>
        </p:nvSpPr>
        <p:spPr>
          <a:xfrm>
            <a:off x="609759" y="238127"/>
            <a:ext cx="10872444" cy="1103313"/>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PROTEIN: Automated Quantitative </a:t>
            </a:r>
            <a:r>
              <a:rPr lang="en-US" kern="1200" dirty="0">
                <a:latin typeface="Arial" panose="020B0604020202020204" pitchFamily="34" charset="0"/>
                <a:cs typeface="Arial" panose="020B0604020202020204" pitchFamily="34" charset="0"/>
              </a:rPr>
              <a:t>A</a:t>
            </a:r>
            <a:r>
              <a:rPr kumimoji="0" lang="en-US" sz="3600" b="1" i="0" u="none" strike="noStrike" kern="1200" cap="none" spc="0" normalizeH="0" baseline="0" noProof="0" dirty="0" err="1">
                <a:ln>
                  <a:noFill/>
                </a:ln>
                <a:effectLst/>
                <a:uLnTx/>
                <a:uFillTx/>
                <a:latin typeface="Arial" panose="020B0604020202020204" pitchFamily="34" charset="0"/>
                <a:cs typeface="Arial" panose="020B0604020202020204" pitchFamily="34" charset="0"/>
              </a:rPr>
              <a:t>nalysis</a:t>
            </a:r>
            <a:r>
              <a:rPr kumimoji="0" lang="en-US" sz="3600" b="1" i="0" u="none" strike="noStrike" kern="1200" cap="none" spc="0" normalizeH="0" baseline="0" noProof="0" dirty="0">
                <a:ln>
                  <a:noFill/>
                </a:ln>
                <a:effectLst/>
                <a:uLnTx/>
                <a:uFillTx/>
                <a:latin typeface="Arial" panose="020B0604020202020204" pitchFamily="34" charset="0"/>
                <a:cs typeface="Arial" panose="020B0604020202020204" pitchFamily="34" charset="0"/>
              </a:rPr>
              <a:t> (AQUA) of HER2</a:t>
            </a:r>
          </a:p>
        </p:txBody>
      </p:sp>
      <p:sp>
        <p:nvSpPr>
          <p:cNvPr id="3" name="Rectangle 3">
            <a:extLst>
              <a:ext uri="{FF2B5EF4-FFF2-40B4-BE49-F238E27FC236}">
                <a16:creationId xmlns:a16="http://schemas.microsoft.com/office/drawing/2014/main" id="{2BD8A44B-2E09-1051-DF18-600C5BC4A640}"/>
              </a:ext>
            </a:extLst>
          </p:cNvPr>
          <p:cNvSpPr>
            <a:spLocks noGrp="1" noChangeArrowheads="1"/>
          </p:cNvSpPr>
          <p:nvPr>
            <p:ph idx="1"/>
          </p:nvPr>
        </p:nvSpPr>
        <p:spPr>
          <a:xfrm>
            <a:off x="604676" y="1548896"/>
            <a:ext cx="4843273" cy="4788715"/>
          </a:xfrm>
        </p:spPr>
        <p:txBody>
          <a:bodyPr/>
          <a:lstStyle/>
          <a:p>
            <a:pPr>
              <a:spcBef>
                <a:spcPts val="700"/>
              </a:spcBef>
              <a:spcAft>
                <a:spcPts val="400"/>
              </a:spcAft>
            </a:pPr>
            <a:r>
              <a:rPr kumimoji="0" lang="en-US" sz="1800" b="0" i="0" u="none" strike="noStrike" kern="1200" cap="none" spc="0" normalizeH="0" baseline="0" noProof="0" dirty="0">
                <a:ln>
                  <a:noFill/>
                </a:ln>
                <a:effectLst/>
                <a:uLnTx/>
                <a:uFillTx/>
                <a:cs typeface="Calibri" panose="020F0502020204030204" pitchFamily="34" charset="0"/>
              </a:rPr>
              <a:t>Investigators at Yale University are currently developing a mass spectrometry-based assay able </a:t>
            </a:r>
            <a:r>
              <a:rPr lang="en-US" sz="1800" kern="1200" dirty="0">
                <a:cs typeface="Calibri" panose="020F0502020204030204" pitchFamily="34" charset="0"/>
              </a:rPr>
              <a:t>to </a:t>
            </a:r>
            <a:r>
              <a:rPr kumimoji="0" lang="en-US" sz="1800" b="0" i="0" u="none" strike="noStrike" kern="1200" cap="none" spc="0" normalizeH="0" baseline="0" noProof="0" dirty="0">
                <a:ln>
                  <a:noFill/>
                </a:ln>
                <a:effectLst/>
                <a:uLnTx/>
                <a:uFillTx/>
                <a:cs typeface="Calibri" panose="020F0502020204030204" pitchFamily="34" charset="0"/>
              </a:rPr>
              <a:t>quantitatively assess the HER2 expression tumor tissue</a:t>
            </a:r>
          </a:p>
          <a:p>
            <a:pPr>
              <a:spcBef>
                <a:spcPts val="700"/>
              </a:spcBef>
              <a:spcAft>
                <a:spcPts val="400"/>
              </a:spcAft>
            </a:pPr>
            <a:r>
              <a:rPr kumimoji="0" lang="en-US" sz="1800" b="0" i="0" u="none" strike="noStrike" kern="1200" cap="none" spc="0" normalizeH="0" baseline="0" noProof="0" dirty="0">
                <a:ln>
                  <a:noFill/>
                </a:ln>
                <a:effectLst/>
                <a:uLnTx/>
                <a:uFillTx/>
                <a:cs typeface="Calibri" panose="020F0502020204030204" pitchFamily="34" charset="0"/>
              </a:rPr>
              <a:t>The amount of HER2 protein is determined in combination with a display in array format for standardization</a:t>
            </a:r>
          </a:p>
          <a:p>
            <a:pPr>
              <a:spcBef>
                <a:spcPts val="700"/>
              </a:spcBef>
              <a:spcAft>
                <a:spcPts val="400"/>
              </a:spcAft>
            </a:pPr>
            <a:r>
              <a:rPr kumimoji="0" lang="en-US" sz="1800" b="0" i="0" u="none" strike="noStrike" kern="1200" cap="none" spc="0" normalizeH="0" baseline="0" noProof="0" dirty="0">
                <a:ln>
                  <a:noFill/>
                </a:ln>
                <a:effectLst/>
                <a:uLnTx/>
                <a:uFillTx/>
                <a:cs typeface="Calibri" panose="020F0502020204030204" pitchFamily="34" charset="0"/>
              </a:rPr>
              <a:t>HER2 expression is measured in </a:t>
            </a:r>
            <a:r>
              <a:rPr kumimoji="0" lang="en-US" sz="1800" b="0" i="0" u="none" strike="noStrike" kern="1200" cap="none" spc="0" normalizeH="0" baseline="0" noProof="0" dirty="0" err="1">
                <a:ln>
                  <a:noFill/>
                </a:ln>
                <a:effectLst/>
                <a:uLnTx/>
                <a:uFillTx/>
                <a:cs typeface="Calibri" panose="020F0502020204030204" pitchFamily="34" charset="0"/>
              </a:rPr>
              <a:t>attomols</a:t>
            </a:r>
            <a:r>
              <a:rPr kumimoji="0" lang="en-US" sz="1800" b="0" i="0" u="none" strike="noStrike" kern="1200" cap="none" spc="0" normalizeH="0" baseline="0" noProof="0" dirty="0">
                <a:ln>
                  <a:noFill/>
                </a:ln>
                <a:effectLst/>
                <a:uLnTx/>
                <a:uFillTx/>
                <a:cs typeface="Calibri" panose="020F0502020204030204" pitchFamily="34" charset="0"/>
              </a:rPr>
              <a:t> (</a:t>
            </a:r>
            <a:r>
              <a:rPr kumimoji="0" lang="en-US" sz="1800" b="0" i="0" u="none" strike="noStrike" kern="1200" cap="none" spc="0" normalizeH="0" baseline="0" noProof="0" dirty="0" err="1">
                <a:ln>
                  <a:noFill/>
                </a:ln>
                <a:effectLst/>
                <a:uLnTx/>
                <a:uFillTx/>
                <a:cs typeface="Calibri" panose="020F0502020204030204" pitchFamily="34" charset="0"/>
              </a:rPr>
              <a:t>amol</a:t>
            </a:r>
            <a:r>
              <a:rPr kumimoji="0" lang="en-US" sz="1800" b="0" i="0" u="none" strike="noStrike" kern="1200" cap="none" spc="0" normalizeH="0" baseline="0" noProof="0" dirty="0">
                <a:ln>
                  <a:noFill/>
                </a:ln>
                <a:effectLst/>
                <a:uLnTx/>
                <a:uFillTx/>
                <a:cs typeface="Calibri" panose="020F0502020204030204" pitchFamily="34" charset="0"/>
              </a:rPr>
              <a:t>)/mm</a:t>
            </a:r>
            <a:r>
              <a:rPr kumimoji="0" lang="en-US" sz="1800" b="0" i="0" u="none" strike="noStrike" kern="1200" cap="none" spc="0" normalizeH="0" baseline="30000" noProof="0" dirty="0">
                <a:ln>
                  <a:noFill/>
                </a:ln>
                <a:effectLst/>
                <a:uLnTx/>
                <a:uFillTx/>
                <a:cs typeface="Calibri" panose="020F0502020204030204" pitchFamily="34" charset="0"/>
              </a:rPr>
              <a:t>2</a:t>
            </a:r>
            <a:r>
              <a:rPr kumimoji="0" lang="en-US" sz="1800" b="0" i="0" u="none" strike="noStrike" kern="1200" cap="none" spc="0" normalizeH="0" baseline="0" noProof="0" dirty="0">
                <a:ln>
                  <a:noFill/>
                </a:ln>
                <a:effectLst/>
                <a:uLnTx/>
                <a:uFillTx/>
                <a:cs typeface="Calibri" panose="020F0502020204030204" pitchFamily="34" charset="0"/>
              </a:rPr>
              <a:t>, supported by the AQUA™ method of analysis</a:t>
            </a:r>
          </a:p>
          <a:p>
            <a:pPr marL="285750" marR="0" lvl="0"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effectLst/>
                <a:uLnTx/>
                <a:uFillTx/>
                <a:cs typeface="Calibri" panose="020F0502020204030204" pitchFamily="34" charset="0"/>
              </a:rPr>
              <a:t>Out of 364 cases, 67% previously reported as IHC 0 showed high HER2 expression (above the limit of quantification) using AQUA™ method of quantitative immunofluorescence</a:t>
            </a:r>
          </a:p>
          <a:p>
            <a:pPr marL="285750" marR="0" lvl="0" indent="-28575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effectLst/>
                <a:uLnTx/>
                <a:uFillTx/>
                <a:cs typeface="Calibri" panose="020F0502020204030204" pitchFamily="34" charset="0"/>
              </a:rPr>
              <a:t>If clinically validated, it could serve as reflex test for IHC 0</a:t>
            </a:r>
            <a:r>
              <a:rPr kumimoji="0" lang="en-US" sz="1800" b="1" i="0" u="none" strike="noStrike" kern="1200" cap="none" spc="0" normalizeH="0" baseline="0" noProof="0" dirty="0">
                <a:ln>
                  <a:noFill/>
                </a:ln>
                <a:effectLst/>
                <a:uLnTx/>
                <a:uFillTx/>
                <a:cs typeface="Calibri" panose="020F0502020204030204" pitchFamily="34" charset="0"/>
              </a:rPr>
              <a:t>  </a:t>
            </a:r>
          </a:p>
          <a:p>
            <a:pPr>
              <a:spcBef>
                <a:spcPts val="700"/>
              </a:spcBef>
              <a:spcAft>
                <a:spcPts val="400"/>
              </a:spcAft>
            </a:pPr>
            <a:endParaRPr kumimoji="0" lang="en-US" sz="1800" b="0" i="0" u="none" strike="noStrike" kern="1200" cap="none" spc="0" normalizeH="0" baseline="0" noProof="0" dirty="0">
              <a:ln>
                <a:noFill/>
              </a:ln>
              <a:effectLst/>
              <a:uLnTx/>
              <a:uFillTx/>
              <a:cs typeface="Calibri" panose="020F0502020204030204" pitchFamily="34" charset="0"/>
            </a:endParaRPr>
          </a:p>
          <a:p>
            <a:pPr>
              <a:spcBef>
                <a:spcPts val="700"/>
              </a:spcBef>
              <a:spcAft>
                <a:spcPts val="400"/>
              </a:spcAft>
            </a:pPr>
            <a:endParaRPr lang="en-US" sz="1800" dirty="0">
              <a:cs typeface="Calibri" panose="020F0502020204030204" pitchFamily="34" charset="0"/>
            </a:endParaRPr>
          </a:p>
        </p:txBody>
      </p:sp>
      <p:sp>
        <p:nvSpPr>
          <p:cNvPr id="4" name="TextBox 3">
            <a:extLst>
              <a:ext uri="{FF2B5EF4-FFF2-40B4-BE49-F238E27FC236}">
                <a16:creationId xmlns:a16="http://schemas.microsoft.com/office/drawing/2014/main" id="{83A7A993-15BA-8E7F-E242-49A722CE9970}"/>
              </a:ext>
            </a:extLst>
          </p:cNvPr>
          <p:cNvSpPr txBox="1"/>
          <p:nvPr/>
        </p:nvSpPr>
        <p:spPr bwMode="auto">
          <a:xfrm>
            <a:off x="5366950" y="1966238"/>
            <a:ext cx="26994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quantification by LC-MS/MS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amol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/µg of total protein)</a:t>
            </a:r>
          </a:p>
        </p:txBody>
      </p:sp>
      <p:cxnSp>
        <p:nvCxnSpPr>
          <p:cNvPr id="8" name="Straight Arrow Connector 7">
            <a:extLst>
              <a:ext uri="{FF2B5EF4-FFF2-40B4-BE49-F238E27FC236}">
                <a16:creationId xmlns:a16="http://schemas.microsoft.com/office/drawing/2014/main" id="{94E2D14B-FBDC-30B0-2D53-4130415FEFDF}"/>
              </a:ext>
            </a:extLst>
          </p:cNvPr>
          <p:cNvCxnSpPr>
            <a:cxnSpLocks/>
          </p:cNvCxnSpPr>
          <p:nvPr/>
        </p:nvCxnSpPr>
        <p:spPr bwMode="auto">
          <a:xfrm>
            <a:off x="6226441" y="2509205"/>
            <a:ext cx="0" cy="248406"/>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1B794838-CC6D-BF99-C177-A1B9A090937A}"/>
              </a:ext>
            </a:extLst>
          </p:cNvPr>
          <p:cNvSpPr txBox="1"/>
          <p:nvPr/>
        </p:nvSpPr>
        <p:spPr bwMode="auto">
          <a:xfrm>
            <a:off x="5366951" y="2775260"/>
            <a:ext cx="21011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 microarray of quantified cell lines</a:t>
            </a:r>
          </a:p>
        </p:txBody>
      </p:sp>
      <p:sp>
        <p:nvSpPr>
          <p:cNvPr id="13" name="TextBox 12">
            <a:extLst>
              <a:ext uri="{FF2B5EF4-FFF2-40B4-BE49-F238E27FC236}">
                <a16:creationId xmlns:a16="http://schemas.microsoft.com/office/drawing/2014/main" id="{6425CCF1-5B24-C44B-FE3A-084CC30AEBEC}"/>
              </a:ext>
            </a:extLst>
          </p:cNvPr>
          <p:cNvSpPr txBox="1"/>
          <p:nvPr/>
        </p:nvSpPr>
        <p:spPr bwMode="auto">
          <a:xfrm>
            <a:off x="5286948" y="5855244"/>
            <a:ext cx="18982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amol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/µg to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amol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14" name="Straight Arrow Connector 13">
            <a:extLst>
              <a:ext uri="{FF2B5EF4-FFF2-40B4-BE49-F238E27FC236}">
                <a16:creationId xmlns:a16="http://schemas.microsoft.com/office/drawing/2014/main" id="{BF6A0A11-8F6E-227A-4B94-203BAC333420}"/>
              </a:ext>
            </a:extLst>
          </p:cNvPr>
          <p:cNvCxnSpPr>
            <a:cxnSpLocks/>
          </p:cNvCxnSpPr>
          <p:nvPr/>
        </p:nvCxnSpPr>
        <p:spPr bwMode="auto">
          <a:xfrm>
            <a:off x="6226441" y="5560116"/>
            <a:ext cx="0" cy="314206"/>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897B6947-E4BC-3CCD-756A-60E159A8293D}"/>
              </a:ext>
            </a:extLst>
          </p:cNvPr>
          <p:cNvCxnSpPr>
            <a:cxnSpLocks/>
          </p:cNvCxnSpPr>
          <p:nvPr/>
        </p:nvCxnSpPr>
        <p:spPr bwMode="auto">
          <a:xfrm>
            <a:off x="6226441" y="3952645"/>
            <a:ext cx="0" cy="314206"/>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0353AC7E-4294-CDAB-9A9C-37C46CEA8C5E}"/>
              </a:ext>
            </a:extLst>
          </p:cNvPr>
          <p:cNvCxnSpPr>
            <a:cxnSpLocks/>
          </p:cNvCxnSpPr>
          <p:nvPr/>
        </p:nvCxnSpPr>
        <p:spPr bwMode="auto">
          <a:xfrm>
            <a:off x="7153646" y="3542742"/>
            <a:ext cx="430305" cy="346821"/>
          </a:xfrm>
          <a:prstGeom prst="straightConnector1">
            <a:avLst/>
          </a:prstGeom>
          <a:noFill/>
          <a:ln w="28575" cap="flat" cmpd="sng" algn="ctr">
            <a:solidFill>
              <a:schemeClr val="bg1"/>
            </a:solidFill>
            <a:prstDash val="solid"/>
            <a:round/>
            <a:headEnd type="none" w="med" len="med"/>
            <a:tailEnd type="triangle"/>
          </a:ln>
          <a:effectLst/>
        </p:spPr>
      </p:cxnSp>
      <p:sp>
        <p:nvSpPr>
          <p:cNvPr id="19" name="Rectangle 18">
            <a:extLst>
              <a:ext uri="{FF2B5EF4-FFF2-40B4-BE49-F238E27FC236}">
                <a16:creationId xmlns:a16="http://schemas.microsoft.com/office/drawing/2014/main" id="{AADFB219-8409-105F-5673-9C4C2E903948}"/>
              </a:ext>
            </a:extLst>
          </p:cNvPr>
          <p:cNvSpPr/>
          <p:nvPr/>
        </p:nvSpPr>
        <p:spPr bwMode="auto">
          <a:xfrm>
            <a:off x="7715060" y="3364660"/>
            <a:ext cx="2242297" cy="1136744"/>
          </a:xfrm>
          <a:prstGeom prst="rect">
            <a:avLst/>
          </a:prstGeom>
          <a:noFill/>
          <a:ln w="28575">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staining</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Image acquisition</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Image analysis</a:t>
            </a:r>
          </a:p>
        </p:txBody>
      </p:sp>
      <p:cxnSp>
        <p:nvCxnSpPr>
          <p:cNvPr id="20" name="Straight Arrow Connector 19">
            <a:extLst>
              <a:ext uri="{FF2B5EF4-FFF2-40B4-BE49-F238E27FC236}">
                <a16:creationId xmlns:a16="http://schemas.microsoft.com/office/drawing/2014/main" id="{87FB3237-7577-A509-2B0E-F88A5DC421E5}"/>
              </a:ext>
            </a:extLst>
          </p:cNvPr>
          <p:cNvCxnSpPr>
            <a:cxnSpLocks/>
          </p:cNvCxnSpPr>
          <p:nvPr/>
        </p:nvCxnSpPr>
        <p:spPr bwMode="auto">
          <a:xfrm>
            <a:off x="8121834" y="4501404"/>
            <a:ext cx="0" cy="358597"/>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7B0127C6-1350-2F7E-A7C5-36648427AB6C}"/>
              </a:ext>
            </a:extLst>
          </p:cNvPr>
          <p:cNvCxnSpPr>
            <a:cxnSpLocks/>
          </p:cNvCxnSpPr>
          <p:nvPr/>
        </p:nvCxnSpPr>
        <p:spPr bwMode="auto">
          <a:xfrm>
            <a:off x="9833766" y="4501404"/>
            <a:ext cx="0" cy="358597"/>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07F6144A-CC1D-862E-D18B-CE6C60CE3F81}"/>
              </a:ext>
            </a:extLst>
          </p:cNvPr>
          <p:cNvSpPr txBox="1"/>
          <p:nvPr/>
        </p:nvSpPr>
        <p:spPr bwMode="auto">
          <a:xfrm rot="16200000">
            <a:off x="6305837" y="4971237"/>
            <a:ext cx="12782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AQUA Score</a:t>
            </a:r>
          </a:p>
        </p:txBody>
      </p:sp>
      <p:sp>
        <p:nvSpPr>
          <p:cNvPr id="26" name="TextBox 25">
            <a:extLst>
              <a:ext uri="{FF2B5EF4-FFF2-40B4-BE49-F238E27FC236}">
                <a16:creationId xmlns:a16="http://schemas.microsoft.com/office/drawing/2014/main" id="{F6BCAF73-7E37-7953-BFD5-307E3858392E}"/>
              </a:ext>
            </a:extLst>
          </p:cNvPr>
          <p:cNvSpPr txBox="1"/>
          <p:nvPr/>
        </p:nvSpPr>
        <p:spPr bwMode="auto">
          <a:xfrm>
            <a:off x="7415348" y="5758029"/>
            <a:ext cx="14125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Amol/mm</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7" name="Freeform: Shape 26">
            <a:extLst>
              <a:ext uri="{FF2B5EF4-FFF2-40B4-BE49-F238E27FC236}">
                <a16:creationId xmlns:a16="http://schemas.microsoft.com/office/drawing/2014/main" id="{6A560230-734D-14C5-EC36-53C7E756E3D4}"/>
              </a:ext>
            </a:extLst>
          </p:cNvPr>
          <p:cNvSpPr/>
          <p:nvPr/>
        </p:nvSpPr>
        <p:spPr bwMode="auto">
          <a:xfrm>
            <a:off x="7484347" y="4809270"/>
            <a:ext cx="1071362" cy="810367"/>
          </a:xfrm>
          <a:custGeom>
            <a:avLst/>
            <a:gdLst>
              <a:gd name="connsiteX0" fmla="*/ 0 w 1071362"/>
              <a:gd name="connsiteY0" fmla="*/ 0 h 810367"/>
              <a:gd name="connsiteX1" fmla="*/ 0 w 1071362"/>
              <a:gd name="connsiteY1" fmla="*/ 810367 h 810367"/>
              <a:gd name="connsiteX2" fmla="*/ 1071362 w 1071362"/>
              <a:gd name="connsiteY2" fmla="*/ 810367 h 810367"/>
            </a:gdLst>
            <a:ahLst/>
            <a:cxnLst>
              <a:cxn ang="0">
                <a:pos x="connsiteX0" y="connsiteY0"/>
              </a:cxn>
              <a:cxn ang="0">
                <a:pos x="connsiteX1" y="connsiteY1"/>
              </a:cxn>
              <a:cxn ang="0">
                <a:pos x="connsiteX2" y="connsiteY2"/>
              </a:cxn>
            </a:cxnLst>
            <a:rect l="l" t="t" r="r" b="b"/>
            <a:pathLst>
              <a:path w="1071362" h="810367">
                <a:moveTo>
                  <a:pt x="0" y="0"/>
                </a:moveTo>
                <a:lnTo>
                  <a:pt x="0" y="810367"/>
                </a:lnTo>
                <a:lnTo>
                  <a:pt x="1071362" y="81036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5" name="Group 34">
            <a:extLst>
              <a:ext uri="{FF2B5EF4-FFF2-40B4-BE49-F238E27FC236}">
                <a16:creationId xmlns:a16="http://schemas.microsoft.com/office/drawing/2014/main" id="{126C99E5-0151-12C8-D6BA-5080D03A5871}"/>
              </a:ext>
            </a:extLst>
          </p:cNvPr>
          <p:cNvGrpSpPr/>
          <p:nvPr/>
        </p:nvGrpSpPr>
        <p:grpSpPr>
          <a:xfrm>
            <a:off x="7429643" y="4814763"/>
            <a:ext cx="69167" cy="804874"/>
            <a:chOff x="7101521" y="4814762"/>
            <a:chExt cx="222668" cy="804874"/>
          </a:xfrm>
        </p:grpSpPr>
        <p:cxnSp>
          <p:nvCxnSpPr>
            <p:cNvPr id="29" name="Straight Connector 28">
              <a:extLst>
                <a:ext uri="{FF2B5EF4-FFF2-40B4-BE49-F238E27FC236}">
                  <a16:creationId xmlns:a16="http://schemas.microsoft.com/office/drawing/2014/main" id="{08890AC9-3459-1E81-CDA2-BB4FB73C45FD}"/>
                </a:ext>
              </a:extLst>
            </p:cNvPr>
            <p:cNvCxnSpPr/>
            <p:nvPr/>
          </p:nvCxnSpPr>
          <p:spPr bwMode="auto">
            <a:xfrm>
              <a:off x="7101521" y="4814762"/>
              <a:ext cx="22266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A98311D-137C-26D1-0773-3A0C1A6ECA73}"/>
                </a:ext>
              </a:extLst>
            </p:cNvPr>
            <p:cNvCxnSpPr/>
            <p:nvPr/>
          </p:nvCxnSpPr>
          <p:spPr bwMode="auto">
            <a:xfrm>
              <a:off x="7101521" y="4975737"/>
              <a:ext cx="22266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07FD1F3-8BA2-85C5-1C63-BDF3831F61A5}"/>
                </a:ext>
              </a:extLst>
            </p:cNvPr>
            <p:cNvCxnSpPr/>
            <p:nvPr/>
          </p:nvCxnSpPr>
          <p:spPr bwMode="auto">
            <a:xfrm>
              <a:off x="7101521" y="5136712"/>
              <a:ext cx="22266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4F880A6-04A5-C991-D4B9-2499A64565C0}"/>
                </a:ext>
              </a:extLst>
            </p:cNvPr>
            <p:cNvCxnSpPr/>
            <p:nvPr/>
          </p:nvCxnSpPr>
          <p:spPr bwMode="auto">
            <a:xfrm>
              <a:off x="7101521" y="5297687"/>
              <a:ext cx="22266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DE0791A-3BC8-3F9A-126A-4EF0E4C9FA8D}"/>
                </a:ext>
              </a:extLst>
            </p:cNvPr>
            <p:cNvCxnSpPr/>
            <p:nvPr/>
          </p:nvCxnSpPr>
          <p:spPr bwMode="auto">
            <a:xfrm>
              <a:off x="7101521" y="5458662"/>
              <a:ext cx="22266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23D4273-195A-0C05-CC94-28246ADF784F}"/>
                </a:ext>
              </a:extLst>
            </p:cNvPr>
            <p:cNvCxnSpPr/>
            <p:nvPr/>
          </p:nvCxnSpPr>
          <p:spPr bwMode="auto">
            <a:xfrm>
              <a:off x="7101521" y="5619636"/>
              <a:ext cx="2226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D143E38D-C7F3-E543-6731-5B6955B8A30E}"/>
              </a:ext>
            </a:extLst>
          </p:cNvPr>
          <p:cNvGrpSpPr/>
          <p:nvPr/>
        </p:nvGrpSpPr>
        <p:grpSpPr>
          <a:xfrm>
            <a:off x="7484839" y="5607050"/>
            <a:ext cx="1065246" cy="69597"/>
            <a:chOff x="7310217" y="5559343"/>
            <a:chExt cx="1065246" cy="208648"/>
          </a:xfrm>
        </p:grpSpPr>
        <p:cxnSp>
          <p:nvCxnSpPr>
            <p:cNvPr id="37" name="Straight Connector 36">
              <a:extLst>
                <a:ext uri="{FF2B5EF4-FFF2-40B4-BE49-F238E27FC236}">
                  <a16:creationId xmlns:a16="http://schemas.microsoft.com/office/drawing/2014/main" id="{A08B9BCF-0230-A75D-A36A-A6C824A5AE23}"/>
                </a:ext>
              </a:extLst>
            </p:cNvPr>
            <p:cNvCxnSpPr>
              <a:cxnSpLocks/>
            </p:cNvCxnSpPr>
            <p:nvPr/>
          </p:nvCxnSpPr>
          <p:spPr bwMode="auto">
            <a:xfrm>
              <a:off x="7310217" y="5630928"/>
              <a:ext cx="0" cy="137063"/>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E0E4DB6-64C0-2D0B-FD20-15606A73F4AA}"/>
                </a:ext>
              </a:extLst>
            </p:cNvPr>
            <p:cNvCxnSpPr>
              <a:cxnSpLocks/>
            </p:cNvCxnSpPr>
            <p:nvPr/>
          </p:nvCxnSpPr>
          <p:spPr bwMode="auto">
            <a:xfrm>
              <a:off x="7523266" y="5630928"/>
              <a:ext cx="0" cy="137063"/>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254D5BB-B759-89C9-DB78-B2665F03B94C}"/>
                </a:ext>
              </a:extLst>
            </p:cNvPr>
            <p:cNvCxnSpPr>
              <a:cxnSpLocks/>
            </p:cNvCxnSpPr>
            <p:nvPr/>
          </p:nvCxnSpPr>
          <p:spPr bwMode="auto">
            <a:xfrm>
              <a:off x="7736315" y="5630928"/>
              <a:ext cx="0" cy="137063"/>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C122A52-E255-E5D9-64E8-C2779A8DDBDE}"/>
                </a:ext>
              </a:extLst>
            </p:cNvPr>
            <p:cNvCxnSpPr>
              <a:cxnSpLocks/>
            </p:cNvCxnSpPr>
            <p:nvPr/>
          </p:nvCxnSpPr>
          <p:spPr bwMode="auto">
            <a:xfrm>
              <a:off x="7949364" y="5630928"/>
              <a:ext cx="0" cy="13706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EE00B97-3F07-6654-B784-24B3FF77940C}"/>
                </a:ext>
              </a:extLst>
            </p:cNvPr>
            <p:cNvCxnSpPr>
              <a:cxnSpLocks/>
            </p:cNvCxnSpPr>
            <p:nvPr/>
          </p:nvCxnSpPr>
          <p:spPr bwMode="auto">
            <a:xfrm>
              <a:off x="8162413" y="5630928"/>
              <a:ext cx="0" cy="13706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2171165-6A65-15C0-F29F-03A31046FAC5}"/>
                </a:ext>
              </a:extLst>
            </p:cNvPr>
            <p:cNvCxnSpPr>
              <a:cxnSpLocks/>
            </p:cNvCxnSpPr>
            <p:nvPr/>
          </p:nvCxnSpPr>
          <p:spPr bwMode="auto">
            <a:xfrm>
              <a:off x="8375463" y="5559343"/>
              <a:ext cx="0" cy="208648"/>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35AFD228-3B03-E7DA-7C0F-C73DE7DEE78D}"/>
              </a:ext>
            </a:extLst>
          </p:cNvPr>
          <p:cNvSpPr txBox="1"/>
          <p:nvPr/>
        </p:nvSpPr>
        <p:spPr bwMode="auto">
          <a:xfrm>
            <a:off x="6938743" y="4674713"/>
            <a:ext cx="5878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a:t>
            </a:r>
          </a:p>
        </p:txBody>
      </p:sp>
      <p:sp>
        <p:nvSpPr>
          <p:cNvPr id="46" name="TextBox 45">
            <a:extLst>
              <a:ext uri="{FF2B5EF4-FFF2-40B4-BE49-F238E27FC236}">
                <a16:creationId xmlns:a16="http://schemas.microsoft.com/office/drawing/2014/main" id="{7CB3DD47-1FBC-4A61-A843-063A254980FD}"/>
              </a:ext>
            </a:extLst>
          </p:cNvPr>
          <p:cNvSpPr txBox="1"/>
          <p:nvPr/>
        </p:nvSpPr>
        <p:spPr bwMode="auto">
          <a:xfrm>
            <a:off x="7013492" y="4831550"/>
            <a:ext cx="5130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8000</a:t>
            </a:r>
          </a:p>
        </p:txBody>
      </p:sp>
      <p:sp>
        <p:nvSpPr>
          <p:cNvPr id="47" name="TextBox 46">
            <a:extLst>
              <a:ext uri="{FF2B5EF4-FFF2-40B4-BE49-F238E27FC236}">
                <a16:creationId xmlns:a16="http://schemas.microsoft.com/office/drawing/2014/main" id="{6F6EFC24-714C-0023-31E4-37E84877C719}"/>
              </a:ext>
            </a:extLst>
          </p:cNvPr>
          <p:cNvSpPr txBox="1"/>
          <p:nvPr/>
        </p:nvSpPr>
        <p:spPr bwMode="auto">
          <a:xfrm>
            <a:off x="7013492" y="4994075"/>
            <a:ext cx="5130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6000</a:t>
            </a:r>
          </a:p>
        </p:txBody>
      </p:sp>
      <p:sp>
        <p:nvSpPr>
          <p:cNvPr id="48" name="TextBox 47">
            <a:extLst>
              <a:ext uri="{FF2B5EF4-FFF2-40B4-BE49-F238E27FC236}">
                <a16:creationId xmlns:a16="http://schemas.microsoft.com/office/drawing/2014/main" id="{FF7A7D2D-9FB4-4BA7-9A1B-8118DCF36A88}"/>
              </a:ext>
            </a:extLst>
          </p:cNvPr>
          <p:cNvSpPr txBox="1"/>
          <p:nvPr/>
        </p:nvSpPr>
        <p:spPr bwMode="auto">
          <a:xfrm>
            <a:off x="7013492" y="5153438"/>
            <a:ext cx="5130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4000</a:t>
            </a:r>
          </a:p>
        </p:txBody>
      </p:sp>
      <p:sp>
        <p:nvSpPr>
          <p:cNvPr id="49" name="TextBox 48">
            <a:extLst>
              <a:ext uri="{FF2B5EF4-FFF2-40B4-BE49-F238E27FC236}">
                <a16:creationId xmlns:a16="http://schemas.microsoft.com/office/drawing/2014/main" id="{AB513B28-77B4-E484-B215-910F49F91763}"/>
              </a:ext>
            </a:extLst>
          </p:cNvPr>
          <p:cNvSpPr txBox="1"/>
          <p:nvPr/>
        </p:nvSpPr>
        <p:spPr bwMode="auto">
          <a:xfrm>
            <a:off x="7013492" y="5314411"/>
            <a:ext cx="5130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2000</a:t>
            </a:r>
          </a:p>
        </p:txBody>
      </p:sp>
      <p:sp>
        <p:nvSpPr>
          <p:cNvPr id="50" name="TextBox 49">
            <a:extLst>
              <a:ext uri="{FF2B5EF4-FFF2-40B4-BE49-F238E27FC236}">
                <a16:creationId xmlns:a16="http://schemas.microsoft.com/office/drawing/2014/main" id="{6CF9702F-D09C-C4F1-A8C7-3F438A5FB647}"/>
              </a:ext>
            </a:extLst>
          </p:cNvPr>
          <p:cNvSpPr txBox="1"/>
          <p:nvPr/>
        </p:nvSpPr>
        <p:spPr bwMode="auto">
          <a:xfrm>
            <a:off x="7256083" y="5481030"/>
            <a:ext cx="21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1" name="TextBox 50">
            <a:extLst>
              <a:ext uri="{FF2B5EF4-FFF2-40B4-BE49-F238E27FC236}">
                <a16:creationId xmlns:a16="http://schemas.microsoft.com/office/drawing/2014/main" id="{4F91EFD9-C248-2A17-FDE8-FBDB7C5D7935}"/>
              </a:ext>
            </a:extLst>
          </p:cNvPr>
          <p:cNvSpPr txBox="1"/>
          <p:nvPr/>
        </p:nvSpPr>
        <p:spPr bwMode="auto">
          <a:xfrm>
            <a:off x="7352557" y="5599914"/>
            <a:ext cx="21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C750A394-4EA5-7024-3C04-9D50CD27ECD4}"/>
              </a:ext>
            </a:extLst>
          </p:cNvPr>
          <p:cNvSpPr txBox="1"/>
          <p:nvPr/>
        </p:nvSpPr>
        <p:spPr bwMode="auto">
          <a:xfrm>
            <a:off x="7565605" y="5599914"/>
            <a:ext cx="21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3" name="TextBox 52">
            <a:extLst>
              <a:ext uri="{FF2B5EF4-FFF2-40B4-BE49-F238E27FC236}">
                <a16:creationId xmlns:a16="http://schemas.microsoft.com/office/drawing/2014/main" id="{AA2929F5-36F6-DD52-0584-2235ED834039}"/>
              </a:ext>
            </a:extLst>
          </p:cNvPr>
          <p:cNvSpPr txBox="1"/>
          <p:nvPr/>
        </p:nvSpPr>
        <p:spPr bwMode="auto">
          <a:xfrm>
            <a:off x="7744704" y="5599914"/>
            <a:ext cx="349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4" name="TextBox 53">
            <a:extLst>
              <a:ext uri="{FF2B5EF4-FFF2-40B4-BE49-F238E27FC236}">
                <a16:creationId xmlns:a16="http://schemas.microsoft.com/office/drawing/2014/main" id="{65CA8930-C3BE-E029-8638-2217BC7792FE}"/>
              </a:ext>
            </a:extLst>
          </p:cNvPr>
          <p:cNvSpPr txBox="1"/>
          <p:nvPr/>
        </p:nvSpPr>
        <p:spPr bwMode="auto">
          <a:xfrm>
            <a:off x="7957752" y="5599914"/>
            <a:ext cx="349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5" name="TextBox 54">
            <a:extLst>
              <a:ext uri="{FF2B5EF4-FFF2-40B4-BE49-F238E27FC236}">
                <a16:creationId xmlns:a16="http://schemas.microsoft.com/office/drawing/2014/main" id="{FC279BBE-4925-B22F-92DD-BAFF28494B94}"/>
              </a:ext>
            </a:extLst>
          </p:cNvPr>
          <p:cNvSpPr txBox="1"/>
          <p:nvPr/>
        </p:nvSpPr>
        <p:spPr bwMode="auto">
          <a:xfrm>
            <a:off x="8170780" y="5599914"/>
            <a:ext cx="349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6" name="TextBox 55">
            <a:extLst>
              <a:ext uri="{FF2B5EF4-FFF2-40B4-BE49-F238E27FC236}">
                <a16:creationId xmlns:a16="http://schemas.microsoft.com/office/drawing/2014/main" id="{EAF6A0DB-F094-598D-C319-731C60C7550C}"/>
              </a:ext>
            </a:extLst>
          </p:cNvPr>
          <p:cNvSpPr txBox="1"/>
          <p:nvPr/>
        </p:nvSpPr>
        <p:spPr bwMode="auto">
          <a:xfrm>
            <a:off x="8385099" y="5601636"/>
            <a:ext cx="349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cxnSp>
        <p:nvCxnSpPr>
          <p:cNvPr id="59" name="Straight Connector 58">
            <a:extLst>
              <a:ext uri="{FF2B5EF4-FFF2-40B4-BE49-F238E27FC236}">
                <a16:creationId xmlns:a16="http://schemas.microsoft.com/office/drawing/2014/main" id="{857C6C69-6B16-92B2-AD6F-EFDFE00F854D}"/>
              </a:ext>
            </a:extLst>
          </p:cNvPr>
          <p:cNvCxnSpPr>
            <a:cxnSpLocks/>
          </p:cNvCxnSpPr>
          <p:nvPr/>
        </p:nvCxnSpPr>
        <p:spPr bwMode="auto">
          <a:xfrm flipH="1">
            <a:off x="7491497" y="4954814"/>
            <a:ext cx="953505" cy="65379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Arrow Connector 60">
            <a:extLst>
              <a:ext uri="{FF2B5EF4-FFF2-40B4-BE49-F238E27FC236}">
                <a16:creationId xmlns:a16="http://schemas.microsoft.com/office/drawing/2014/main" id="{837B80EA-65B5-7B0D-7CFE-86928D8B1498}"/>
              </a:ext>
            </a:extLst>
          </p:cNvPr>
          <p:cNvCxnSpPr>
            <a:cxnSpLocks/>
          </p:cNvCxnSpPr>
          <p:nvPr/>
        </p:nvCxnSpPr>
        <p:spPr bwMode="auto">
          <a:xfrm>
            <a:off x="9506514" y="3076602"/>
            <a:ext cx="0" cy="251814"/>
          </a:xfrm>
          <a:prstGeom prst="straightConnector1">
            <a:avLst/>
          </a:prstGeom>
          <a:noFill/>
          <a:ln w="28575" cap="flat" cmpd="sng" algn="ctr">
            <a:solidFill>
              <a:schemeClr val="bg1"/>
            </a:solidFill>
            <a:prstDash val="solid"/>
            <a:round/>
            <a:headEnd type="none" w="med" len="med"/>
            <a:tailEnd type="triangle"/>
          </a:ln>
          <a:effectLst/>
        </p:spPr>
      </p:cxnSp>
      <p:sp>
        <p:nvSpPr>
          <p:cNvPr id="63" name="TextBox 62">
            <a:extLst>
              <a:ext uri="{FF2B5EF4-FFF2-40B4-BE49-F238E27FC236}">
                <a16:creationId xmlns:a16="http://schemas.microsoft.com/office/drawing/2014/main" id="{4DE19FB8-64A2-11A1-9A5B-F29141D37E13}"/>
              </a:ext>
            </a:extLst>
          </p:cNvPr>
          <p:cNvSpPr txBox="1"/>
          <p:nvPr/>
        </p:nvSpPr>
        <p:spPr bwMode="auto">
          <a:xfrm>
            <a:off x="7969208" y="2149957"/>
            <a:ext cx="9320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Breast TMA</a:t>
            </a:r>
          </a:p>
        </p:txBody>
      </p:sp>
      <p:sp>
        <p:nvSpPr>
          <p:cNvPr id="64" name="Rectangle 63">
            <a:extLst>
              <a:ext uri="{FF2B5EF4-FFF2-40B4-BE49-F238E27FC236}">
                <a16:creationId xmlns:a16="http://schemas.microsoft.com/office/drawing/2014/main" id="{5302787C-0A5C-0EC1-59F3-2E5B79E5846A}"/>
              </a:ext>
            </a:extLst>
          </p:cNvPr>
          <p:cNvSpPr/>
          <p:nvPr/>
        </p:nvSpPr>
        <p:spPr bwMode="auto">
          <a:xfrm>
            <a:off x="5538451" y="3321838"/>
            <a:ext cx="1541171" cy="555079"/>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58F5BF42-2DC6-0267-DDA9-967C61321B61}"/>
              </a:ext>
            </a:extLst>
          </p:cNvPr>
          <p:cNvSpPr/>
          <p:nvPr/>
        </p:nvSpPr>
        <p:spPr bwMode="auto">
          <a:xfrm>
            <a:off x="5615282" y="3397028"/>
            <a:ext cx="138187" cy="138187"/>
          </a:xfrm>
          <a:prstGeom prst="ellipse">
            <a:avLst/>
          </a:prstGeom>
          <a:no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0876F5E8-04B9-25BA-EA05-723428C80D5E}"/>
              </a:ext>
            </a:extLst>
          </p:cNvPr>
          <p:cNvSpPr/>
          <p:nvPr/>
        </p:nvSpPr>
        <p:spPr bwMode="auto">
          <a:xfrm>
            <a:off x="5829487" y="3397028"/>
            <a:ext cx="138187" cy="138187"/>
          </a:xfrm>
          <a:prstGeom prst="ellipse">
            <a:avLst/>
          </a:prstGeom>
          <a:solidFill>
            <a:srgbClr val="D9DBDB"/>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id="{1F1756C4-5805-5DDA-50C0-DAAC1CCADDAC}"/>
              </a:ext>
            </a:extLst>
          </p:cNvPr>
          <p:cNvSpPr/>
          <p:nvPr/>
        </p:nvSpPr>
        <p:spPr bwMode="auto">
          <a:xfrm>
            <a:off x="6036470" y="3397028"/>
            <a:ext cx="138187" cy="138187"/>
          </a:xfrm>
          <a:prstGeom prst="ellipse">
            <a:avLst/>
          </a:prstGeom>
          <a:solidFill>
            <a:srgbClr val="C2C2C2"/>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FFD92C9F-4D7B-F2E2-0834-E63593D8F55F}"/>
              </a:ext>
            </a:extLst>
          </p:cNvPr>
          <p:cNvSpPr/>
          <p:nvPr/>
        </p:nvSpPr>
        <p:spPr bwMode="auto">
          <a:xfrm>
            <a:off x="6243453" y="3397028"/>
            <a:ext cx="138187" cy="138187"/>
          </a:xfrm>
          <a:prstGeom prst="ellipse">
            <a:avLst/>
          </a:prstGeom>
          <a:solidFill>
            <a:srgbClr val="A0A4A5"/>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3728F971-D0FD-9716-FD57-7C6E65FF8168}"/>
              </a:ext>
            </a:extLst>
          </p:cNvPr>
          <p:cNvSpPr/>
          <p:nvPr/>
        </p:nvSpPr>
        <p:spPr bwMode="auto">
          <a:xfrm>
            <a:off x="6440452" y="3397028"/>
            <a:ext cx="138187" cy="138187"/>
          </a:xfrm>
          <a:prstGeom prst="ellipse">
            <a:avLst/>
          </a:prstGeom>
          <a:solidFill>
            <a:srgbClr val="A0A4A5"/>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91EBFC59-85F6-6D3C-03DA-9F8961942B81}"/>
              </a:ext>
            </a:extLst>
          </p:cNvPr>
          <p:cNvSpPr/>
          <p:nvPr/>
        </p:nvSpPr>
        <p:spPr bwMode="auto">
          <a:xfrm>
            <a:off x="6660834" y="3397028"/>
            <a:ext cx="138187" cy="138187"/>
          </a:xfrm>
          <a:prstGeom prst="ellipse">
            <a:avLst/>
          </a:prstGeom>
          <a:solidFill>
            <a:srgbClr val="828384"/>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54409E7D-24F4-0F5A-B8E1-115817620A24}"/>
              </a:ext>
            </a:extLst>
          </p:cNvPr>
          <p:cNvSpPr/>
          <p:nvPr/>
        </p:nvSpPr>
        <p:spPr bwMode="auto">
          <a:xfrm>
            <a:off x="6860115" y="3397028"/>
            <a:ext cx="138187" cy="138187"/>
          </a:xfrm>
          <a:prstGeom prst="ellipse">
            <a:avLst/>
          </a:prstGeom>
          <a:solidFill>
            <a:srgbClr val="6B6E70"/>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Rounded Corners 71">
            <a:extLst>
              <a:ext uri="{FF2B5EF4-FFF2-40B4-BE49-F238E27FC236}">
                <a16:creationId xmlns:a16="http://schemas.microsoft.com/office/drawing/2014/main" id="{C93D68A5-BBAF-FA5B-F60E-6A3ABBE0DB6B}"/>
              </a:ext>
            </a:extLst>
          </p:cNvPr>
          <p:cNvSpPr/>
          <p:nvPr/>
        </p:nvSpPr>
        <p:spPr bwMode="auto">
          <a:xfrm>
            <a:off x="5572816" y="3376052"/>
            <a:ext cx="1057000" cy="194169"/>
          </a:xfrm>
          <a:prstGeom prst="roundRect">
            <a:avLst>
              <a:gd name="adj" fmla="val 10610"/>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Rounded Corners 72">
            <a:extLst>
              <a:ext uri="{FF2B5EF4-FFF2-40B4-BE49-F238E27FC236}">
                <a16:creationId xmlns:a16="http://schemas.microsoft.com/office/drawing/2014/main" id="{5BEB5F14-FC97-BD76-A69C-A4AD08052400}"/>
              </a:ext>
            </a:extLst>
          </p:cNvPr>
          <p:cNvSpPr/>
          <p:nvPr/>
        </p:nvSpPr>
        <p:spPr bwMode="auto">
          <a:xfrm>
            <a:off x="5981045" y="3633685"/>
            <a:ext cx="1057000" cy="194169"/>
          </a:xfrm>
          <a:prstGeom prst="roundRect">
            <a:avLst>
              <a:gd name="adj" fmla="val 10610"/>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Oval 75">
            <a:extLst>
              <a:ext uri="{FF2B5EF4-FFF2-40B4-BE49-F238E27FC236}">
                <a16:creationId xmlns:a16="http://schemas.microsoft.com/office/drawing/2014/main" id="{97FE0908-3AE8-5BD6-AA41-7823836FDC55}"/>
              </a:ext>
            </a:extLst>
          </p:cNvPr>
          <p:cNvSpPr/>
          <p:nvPr/>
        </p:nvSpPr>
        <p:spPr bwMode="auto">
          <a:xfrm>
            <a:off x="6848641" y="3658438"/>
            <a:ext cx="138187" cy="138187"/>
          </a:xfrm>
          <a:prstGeom prst="ellipse">
            <a:avLst/>
          </a:prstGeom>
          <a:no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Oval 76">
            <a:extLst>
              <a:ext uri="{FF2B5EF4-FFF2-40B4-BE49-F238E27FC236}">
                <a16:creationId xmlns:a16="http://schemas.microsoft.com/office/drawing/2014/main" id="{C46C4F46-F79E-657F-9167-A04EA8EA64C8}"/>
              </a:ext>
            </a:extLst>
          </p:cNvPr>
          <p:cNvSpPr/>
          <p:nvPr/>
        </p:nvSpPr>
        <p:spPr bwMode="auto">
          <a:xfrm>
            <a:off x="6644899" y="3658438"/>
            <a:ext cx="138187" cy="138187"/>
          </a:xfrm>
          <a:prstGeom prst="ellipse">
            <a:avLst/>
          </a:prstGeom>
          <a:solidFill>
            <a:srgbClr val="D9DBDB"/>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Oval 77">
            <a:extLst>
              <a:ext uri="{FF2B5EF4-FFF2-40B4-BE49-F238E27FC236}">
                <a16:creationId xmlns:a16="http://schemas.microsoft.com/office/drawing/2014/main" id="{08DDA0A9-E108-8A3A-526B-EAAF4B183138}"/>
              </a:ext>
            </a:extLst>
          </p:cNvPr>
          <p:cNvSpPr/>
          <p:nvPr/>
        </p:nvSpPr>
        <p:spPr bwMode="auto">
          <a:xfrm>
            <a:off x="6440452" y="3658438"/>
            <a:ext cx="138187" cy="138187"/>
          </a:xfrm>
          <a:prstGeom prst="ellipse">
            <a:avLst/>
          </a:prstGeom>
          <a:solidFill>
            <a:srgbClr val="C3C3C4"/>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E4AE6C99-5EA8-0981-E159-6BE3B08672E6}"/>
              </a:ext>
            </a:extLst>
          </p:cNvPr>
          <p:cNvSpPr/>
          <p:nvPr/>
        </p:nvSpPr>
        <p:spPr bwMode="auto">
          <a:xfrm>
            <a:off x="6233391" y="3658438"/>
            <a:ext cx="138187" cy="138187"/>
          </a:xfrm>
          <a:prstGeom prst="ellipse">
            <a:avLst/>
          </a:prstGeom>
          <a:solidFill>
            <a:srgbClr val="A1A5A6"/>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8F1A1CEE-547A-0B12-9FE5-8BBB16744126}"/>
              </a:ext>
            </a:extLst>
          </p:cNvPr>
          <p:cNvSpPr/>
          <p:nvPr/>
        </p:nvSpPr>
        <p:spPr bwMode="auto">
          <a:xfrm>
            <a:off x="6032760" y="3658438"/>
            <a:ext cx="138187" cy="138187"/>
          </a:xfrm>
          <a:prstGeom prst="ellipse">
            <a:avLst/>
          </a:prstGeom>
          <a:solidFill>
            <a:srgbClr val="AEB0B0"/>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EFD0DC04-03AF-06CF-1663-AE0F137F5207}"/>
              </a:ext>
            </a:extLst>
          </p:cNvPr>
          <p:cNvSpPr/>
          <p:nvPr/>
        </p:nvSpPr>
        <p:spPr bwMode="auto">
          <a:xfrm>
            <a:off x="5816508" y="3658438"/>
            <a:ext cx="138187" cy="138187"/>
          </a:xfrm>
          <a:prstGeom prst="ellipse">
            <a:avLst/>
          </a:prstGeom>
          <a:solidFill>
            <a:srgbClr val="818486"/>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B297E500-6DD5-D722-FD57-1994F2489D84}"/>
              </a:ext>
            </a:extLst>
          </p:cNvPr>
          <p:cNvSpPr/>
          <p:nvPr/>
        </p:nvSpPr>
        <p:spPr bwMode="auto">
          <a:xfrm>
            <a:off x="5615304" y="3658438"/>
            <a:ext cx="138187" cy="138187"/>
          </a:xfrm>
          <a:prstGeom prst="ellipse">
            <a:avLst/>
          </a:prstGeom>
          <a:solidFill>
            <a:srgbClr val="676B6C"/>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CFB7CDF3-8116-A6E7-C6CA-BD1AE7E74F35}"/>
              </a:ext>
            </a:extLst>
          </p:cNvPr>
          <p:cNvSpPr/>
          <p:nvPr/>
        </p:nvSpPr>
        <p:spPr bwMode="auto">
          <a:xfrm>
            <a:off x="8811439" y="2005213"/>
            <a:ext cx="1222221" cy="1071389"/>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CDAFA0BE-47DF-F90C-58D3-B6F3BE4F18C4}"/>
              </a:ext>
            </a:extLst>
          </p:cNvPr>
          <p:cNvSpPr/>
          <p:nvPr/>
        </p:nvSpPr>
        <p:spPr bwMode="auto">
          <a:xfrm>
            <a:off x="9042245" y="2093174"/>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684CD58A-6FA3-C31D-DDFE-7DD164B047B4}"/>
              </a:ext>
            </a:extLst>
          </p:cNvPr>
          <p:cNvSpPr/>
          <p:nvPr/>
        </p:nvSpPr>
        <p:spPr bwMode="auto">
          <a:xfrm>
            <a:off x="8895297" y="2093174"/>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7D55AAA1-32CD-CA18-74B3-5CD7B848CB82}"/>
              </a:ext>
            </a:extLst>
          </p:cNvPr>
          <p:cNvSpPr/>
          <p:nvPr/>
        </p:nvSpPr>
        <p:spPr bwMode="auto">
          <a:xfrm>
            <a:off x="9184019" y="2093174"/>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Oval 86">
            <a:extLst>
              <a:ext uri="{FF2B5EF4-FFF2-40B4-BE49-F238E27FC236}">
                <a16:creationId xmlns:a16="http://schemas.microsoft.com/office/drawing/2014/main" id="{3C149664-2278-4DC5-5F5D-1E4BE4836A28}"/>
              </a:ext>
            </a:extLst>
          </p:cNvPr>
          <p:cNvSpPr/>
          <p:nvPr/>
        </p:nvSpPr>
        <p:spPr bwMode="auto">
          <a:xfrm>
            <a:off x="9328670" y="2093174"/>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8FD08A26-8B73-2993-352C-A9DCA05FE001}"/>
              </a:ext>
            </a:extLst>
          </p:cNvPr>
          <p:cNvSpPr/>
          <p:nvPr/>
        </p:nvSpPr>
        <p:spPr bwMode="auto">
          <a:xfrm>
            <a:off x="9473321" y="2093174"/>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C593A0C9-FDED-1BF0-8676-CDAA9A9517F9}"/>
              </a:ext>
            </a:extLst>
          </p:cNvPr>
          <p:cNvSpPr/>
          <p:nvPr/>
        </p:nvSpPr>
        <p:spPr bwMode="auto">
          <a:xfrm>
            <a:off x="9608839" y="2093174"/>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Oval 89">
            <a:extLst>
              <a:ext uri="{FF2B5EF4-FFF2-40B4-BE49-F238E27FC236}">
                <a16:creationId xmlns:a16="http://schemas.microsoft.com/office/drawing/2014/main" id="{B05E0D04-813F-D4B6-0B51-D3B41D0659C1}"/>
              </a:ext>
            </a:extLst>
          </p:cNvPr>
          <p:cNvSpPr/>
          <p:nvPr/>
        </p:nvSpPr>
        <p:spPr bwMode="auto">
          <a:xfrm>
            <a:off x="9757321" y="2093174"/>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618C180D-79B0-2C0B-BC9D-454152916886}"/>
              </a:ext>
            </a:extLst>
          </p:cNvPr>
          <p:cNvSpPr/>
          <p:nvPr/>
        </p:nvSpPr>
        <p:spPr bwMode="auto">
          <a:xfrm>
            <a:off x="9898009" y="2093174"/>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B3799ECD-E56F-4996-8E9D-C0403A52E528}"/>
              </a:ext>
            </a:extLst>
          </p:cNvPr>
          <p:cNvSpPr/>
          <p:nvPr/>
        </p:nvSpPr>
        <p:spPr bwMode="auto">
          <a:xfrm>
            <a:off x="9042245" y="2301418"/>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D9B791CC-34F5-161F-DB76-4A4F31F6CBAB}"/>
              </a:ext>
            </a:extLst>
          </p:cNvPr>
          <p:cNvSpPr/>
          <p:nvPr/>
        </p:nvSpPr>
        <p:spPr bwMode="auto">
          <a:xfrm>
            <a:off x="8895297" y="2301418"/>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ABF30F79-CF81-DD09-27D4-EB8E37F2FDA4}"/>
              </a:ext>
            </a:extLst>
          </p:cNvPr>
          <p:cNvSpPr/>
          <p:nvPr/>
        </p:nvSpPr>
        <p:spPr bwMode="auto">
          <a:xfrm>
            <a:off x="9184019" y="2301418"/>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Oval 94">
            <a:extLst>
              <a:ext uri="{FF2B5EF4-FFF2-40B4-BE49-F238E27FC236}">
                <a16:creationId xmlns:a16="http://schemas.microsoft.com/office/drawing/2014/main" id="{27774265-26A5-A777-5302-429596994C57}"/>
              </a:ext>
            </a:extLst>
          </p:cNvPr>
          <p:cNvSpPr/>
          <p:nvPr/>
        </p:nvSpPr>
        <p:spPr bwMode="auto">
          <a:xfrm>
            <a:off x="9328670" y="2301418"/>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6ED16CA4-2068-09DB-62A4-367FC015569D}"/>
              </a:ext>
            </a:extLst>
          </p:cNvPr>
          <p:cNvSpPr/>
          <p:nvPr/>
        </p:nvSpPr>
        <p:spPr bwMode="auto">
          <a:xfrm>
            <a:off x="9473321" y="2301418"/>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Oval 96">
            <a:extLst>
              <a:ext uri="{FF2B5EF4-FFF2-40B4-BE49-F238E27FC236}">
                <a16:creationId xmlns:a16="http://schemas.microsoft.com/office/drawing/2014/main" id="{CA9F19EA-F9D2-6E4D-CD2D-F36B77E47A65}"/>
              </a:ext>
            </a:extLst>
          </p:cNvPr>
          <p:cNvSpPr/>
          <p:nvPr/>
        </p:nvSpPr>
        <p:spPr bwMode="auto">
          <a:xfrm>
            <a:off x="9608839" y="2301418"/>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D59B8089-D2BA-884D-3E00-682E609B98F6}"/>
              </a:ext>
            </a:extLst>
          </p:cNvPr>
          <p:cNvSpPr/>
          <p:nvPr/>
        </p:nvSpPr>
        <p:spPr bwMode="auto">
          <a:xfrm>
            <a:off x="9757321" y="2301418"/>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7D7E3615-18CA-BA70-79A3-B8976D466778}"/>
              </a:ext>
            </a:extLst>
          </p:cNvPr>
          <p:cNvSpPr/>
          <p:nvPr/>
        </p:nvSpPr>
        <p:spPr bwMode="auto">
          <a:xfrm>
            <a:off x="9898009" y="2301418"/>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95BD65F4-9495-65DF-B965-E50A420D4BA3}"/>
              </a:ext>
            </a:extLst>
          </p:cNvPr>
          <p:cNvSpPr/>
          <p:nvPr/>
        </p:nvSpPr>
        <p:spPr bwMode="auto">
          <a:xfrm>
            <a:off x="9042245" y="2509412"/>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24788516-C927-8FAE-BE58-11F0345E7308}"/>
              </a:ext>
            </a:extLst>
          </p:cNvPr>
          <p:cNvSpPr/>
          <p:nvPr/>
        </p:nvSpPr>
        <p:spPr bwMode="auto">
          <a:xfrm>
            <a:off x="8895297" y="2509412"/>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6B3C2348-6270-D155-BEEA-C328F43CF7A8}"/>
              </a:ext>
            </a:extLst>
          </p:cNvPr>
          <p:cNvSpPr/>
          <p:nvPr/>
        </p:nvSpPr>
        <p:spPr bwMode="auto">
          <a:xfrm>
            <a:off x="9184019" y="2509412"/>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43D12C83-FD2F-715C-A4CE-A2BB93E59A21}"/>
              </a:ext>
            </a:extLst>
          </p:cNvPr>
          <p:cNvSpPr/>
          <p:nvPr/>
        </p:nvSpPr>
        <p:spPr bwMode="auto">
          <a:xfrm>
            <a:off x="9328670" y="2509412"/>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D531F665-67B4-BA37-2F09-A92AB5AA2718}"/>
              </a:ext>
            </a:extLst>
          </p:cNvPr>
          <p:cNvSpPr/>
          <p:nvPr/>
        </p:nvSpPr>
        <p:spPr bwMode="auto">
          <a:xfrm>
            <a:off x="9473321" y="2509412"/>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09A6EE82-66FF-C7BE-3306-A045A3245674}"/>
              </a:ext>
            </a:extLst>
          </p:cNvPr>
          <p:cNvSpPr/>
          <p:nvPr/>
        </p:nvSpPr>
        <p:spPr bwMode="auto">
          <a:xfrm>
            <a:off x="9608839" y="2509412"/>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F2935731-E229-E8F8-FF21-8DB58B74C3E8}"/>
              </a:ext>
            </a:extLst>
          </p:cNvPr>
          <p:cNvSpPr/>
          <p:nvPr/>
        </p:nvSpPr>
        <p:spPr bwMode="auto">
          <a:xfrm>
            <a:off x="9757321" y="2509412"/>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70F66A52-3CC8-4C41-9606-F4E0D78C1450}"/>
              </a:ext>
            </a:extLst>
          </p:cNvPr>
          <p:cNvSpPr/>
          <p:nvPr/>
        </p:nvSpPr>
        <p:spPr bwMode="auto">
          <a:xfrm>
            <a:off x="9898009" y="2509412"/>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6FEE2386-42AD-AF66-4E5E-333886C50A17}"/>
              </a:ext>
            </a:extLst>
          </p:cNvPr>
          <p:cNvSpPr/>
          <p:nvPr/>
        </p:nvSpPr>
        <p:spPr bwMode="auto">
          <a:xfrm>
            <a:off x="9042245" y="2717656"/>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9E7B98ED-A068-D252-976F-93CD80D29CD5}"/>
              </a:ext>
            </a:extLst>
          </p:cNvPr>
          <p:cNvSpPr/>
          <p:nvPr/>
        </p:nvSpPr>
        <p:spPr bwMode="auto">
          <a:xfrm>
            <a:off x="8895297" y="2717656"/>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F9CFF120-13C7-CD62-7A5E-4EC6B9FBBC5B}"/>
              </a:ext>
            </a:extLst>
          </p:cNvPr>
          <p:cNvSpPr/>
          <p:nvPr/>
        </p:nvSpPr>
        <p:spPr bwMode="auto">
          <a:xfrm>
            <a:off x="9184019" y="2717656"/>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C24839D7-F65C-DB7C-4AB3-E3F87303069A}"/>
              </a:ext>
            </a:extLst>
          </p:cNvPr>
          <p:cNvSpPr/>
          <p:nvPr/>
        </p:nvSpPr>
        <p:spPr bwMode="auto">
          <a:xfrm>
            <a:off x="9328670" y="2717656"/>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794EF6D5-4842-8C90-DC95-573DEC76C2E0}"/>
              </a:ext>
            </a:extLst>
          </p:cNvPr>
          <p:cNvSpPr/>
          <p:nvPr/>
        </p:nvSpPr>
        <p:spPr bwMode="auto">
          <a:xfrm>
            <a:off x="9473321" y="2717656"/>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66AEA6C4-2A6F-4F4B-5228-60A42FD7F6C7}"/>
              </a:ext>
            </a:extLst>
          </p:cNvPr>
          <p:cNvSpPr/>
          <p:nvPr/>
        </p:nvSpPr>
        <p:spPr bwMode="auto">
          <a:xfrm>
            <a:off x="9608839" y="2717656"/>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C1412CC0-AD9C-9220-56A1-EC78D6655097}"/>
              </a:ext>
            </a:extLst>
          </p:cNvPr>
          <p:cNvSpPr/>
          <p:nvPr/>
        </p:nvSpPr>
        <p:spPr bwMode="auto">
          <a:xfrm>
            <a:off x="9757321" y="2717656"/>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596428D1-BA0F-CEA7-ABB3-CB1C7330E1D1}"/>
              </a:ext>
            </a:extLst>
          </p:cNvPr>
          <p:cNvSpPr/>
          <p:nvPr/>
        </p:nvSpPr>
        <p:spPr bwMode="auto">
          <a:xfrm>
            <a:off x="9898009" y="2717656"/>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4750F015-46B1-C601-A78B-78D5C2C7C47F}"/>
              </a:ext>
            </a:extLst>
          </p:cNvPr>
          <p:cNvSpPr/>
          <p:nvPr/>
        </p:nvSpPr>
        <p:spPr bwMode="auto">
          <a:xfrm>
            <a:off x="9042245" y="2919727"/>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B645091B-9F01-4498-2619-6AD55FE396B3}"/>
              </a:ext>
            </a:extLst>
          </p:cNvPr>
          <p:cNvSpPr/>
          <p:nvPr/>
        </p:nvSpPr>
        <p:spPr bwMode="auto">
          <a:xfrm>
            <a:off x="8895297" y="2919727"/>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7142539E-23B9-D8F3-8173-D3DD165A5C89}"/>
              </a:ext>
            </a:extLst>
          </p:cNvPr>
          <p:cNvSpPr/>
          <p:nvPr/>
        </p:nvSpPr>
        <p:spPr bwMode="auto">
          <a:xfrm>
            <a:off x="9184019" y="2919727"/>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2673281B-3BAA-DFD8-6BCF-4BA6E22761C0}"/>
              </a:ext>
            </a:extLst>
          </p:cNvPr>
          <p:cNvSpPr/>
          <p:nvPr/>
        </p:nvSpPr>
        <p:spPr bwMode="auto">
          <a:xfrm>
            <a:off x="9328670" y="2919727"/>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3DBC4EE5-A234-C641-DE5A-CE90E4FE5ACC}"/>
              </a:ext>
            </a:extLst>
          </p:cNvPr>
          <p:cNvSpPr/>
          <p:nvPr/>
        </p:nvSpPr>
        <p:spPr bwMode="auto">
          <a:xfrm>
            <a:off x="9473321" y="2919727"/>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20">
            <a:extLst>
              <a:ext uri="{FF2B5EF4-FFF2-40B4-BE49-F238E27FC236}">
                <a16:creationId xmlns:a16="http://schemas.microsoft.com/office/drawing/2014/main" id="{EAC6B8F0-D38B-D3D5-8CC5-81C945E10FE8}"/>
              </a:ext>
            </a:extLst>
          </p:cNvPr>
          <p:cNvSpPr/>
          <p:nvPr/>
        </p:nvSpPr>
        <p:spPr bwMode="auto">
          <a:xfrm>
            <a:off x="9608839" y="2919727"/>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15B3D3A2-D44D-A74B-08A4-8D6263E31AB8}"/>
              </a:ext>
            </a:extLst>
          </p:cNvPr>
          <p:cNvSpPr/>
          <p:nvPr/>
        </p:nvSpPr>
        <p:spPr bwMode="auto">
          <a:xfrm>
            <a:off x="9757321" y="2919727"/>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7F45E7F4-E740-D439-F9B3-7D08037936FB}"/>
              </a:ext>
            </a:extLst>
          </p:cNvPr>
          <p:cNvSpPr/>
          <p:nvPr/>
        </p:nvSpPr>
        <p:spPr bwMode="auto">
          <a:xfrm>
            <a:off x="9898009" y="2919727"/>
            <a:ext cx="76445" cy="76445"/>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5" name="Straight Arrow Connector 124">
            <a:extLst>
              <a:ext uri="{FF2B5EF4-FFF2-40B4-BE49-F238E27FC236}">
                <a16:creationId xmlns:a16="http://schemas.microsoft.com/office/drawing/2014/main" id="{11C9DCFF-031C-0E6D-7938-2CBFAE4D96FC}"/>
              </a:ext>
            </a:extLst>
          </p:cNvPr>
          <p:cNvCxnSpPr>
            <a:cxnSpLocks/>
          </p:cNvCxnSpPr>
          <p:nvPr/>
        </p:nvCxnSpPr>
        <p:spPr bwMode="auto">
          <a:xfrm>
            <a:off x="10083072" y="2377863"/>
            <a:ext cx="245506" cy="0"/>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41B1E210-82DA-073B-6865-A232C407D360}"/>
              </a:ext>
            </a:extLst>
          </p:cNvPr>
          <p:cNvSpPr txBox="1"/>
          <p:nvPr/>
        </p:nvSpPr>
        <p:spPr bwMode="auto">
          <a:xfrm>
            <a:off x="10328578" y="1985692"/>
            <a:ext cx="1443655" cy="877163"/>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HER2 expression determination</a:t>
            </a:r>
          </a:p>
        </p:txBody>
      </p:sp>
      <p:sp>
        <p:nvSpPr>
          <p:cNvPr id="7" name="TextBox 6">
            <a:extLst>
              <a:ext uri="{FF2B5EF4-FFF2-40B4-BE49-F238E27FC236}">
                <a16:creationId xmlns:a16="http://schemas.microsoft.com/office/drawing/2014/main" id="{665533A2-780F-E561-88FF-985A9BF18E00}"/>
              </a:ext>
            </a:extLst>
          </p:cNvPr>
          <p:cNvSpPr txBox="1"/>
          <p:nvPr/>
        </p:nvSpPr>
        <p:spPr bwMode="auto">
          <a:xfrm>
            <a:off x="10345835" y="3206985"/>
            <a:ext cx="1443655" cy="1400383"/>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Epithelial tumor masking by binarizing    CK signals</a:t>
            </a:r>
          </a:p>
        </p:txBody>
      </p:sp>
      <p:sp>
        <p:nvSpPr>
          <p:cNvPr id="9" name="TextBox 8">
            <a:extLst>
              <a:ext uri="{FF2B5EF4-FFF2-40B4-BE49-F238E27FC236}">
                <a16:creationId xmlns:a16="http://schemas.microsoft.com/office/drawing/2014/main" id="{B4D9AF23-A541-8D52-528A-E910E42F6502}"/>
              </a:ext>
            </a:extLst>
          </p:cNvPr>
          <p:cNvSpPr txBox="1"/>
          <p:nvPr/>
        </p:nvSpPr>
        <p:spPr bwMode="auto">
          <a:xfrm>
            <a:off x="8846395" y="4892199"/>
            <a:ext cx="2647848" cy="1138773"/>
          </a:xfrm>
          <a:prstGeom prst="rect">
            <a:avLst/>
          </a:prstGeom>
          <a:solidFill>
            <a:srgbClr val="00823B"/>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7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Visual assessment; cases with staining artifacts or &lt;2% CK staining excluded from analysis</a:t>
            </a:r>
          </a:p>
        </p:txBody>
      </p:sp>
      <p:cxnSp>
        <p:nvCxnSpPr>
          <p:cNvPr id="18" name="Straight Arrow Connector 17">
            <a:extLst>
              <a:ext uri="{FF2B5EF4-FFF2-40B4-BE49-F238E27FC236}">
                <a16:creationId xmlns:a16="http://schemas.microsoft.com/office/drawing/2014/main" id="{7A969B0F-327E-4CE7-46D6-4F378679E0B4}"/>
              </a:ext>
            </a:extLst>
          </p:cNvPr>
          <p:cNvCxnSpPr>
            <a:cxnSpLocks/>
          </p:cNvCxnSpPr>
          <p:nvPr/>
        </p:nvCxnSpPr>
        <p:spPr bwMode="auto">
          <a:xfrm>
            <a:off x="11044324" y="2832042"/>
            <a:ext cx="0" cy="251814"/>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65ECA6E7-1F09-1902-4F79-2EF8C8A8585D}"/>
              </a:ext>
            </a:extLst>
          </p:cNvPr>
          <p:cNvCxnSpPr>
            <a:cxnSpLocks/>
          </p:cNvCxnSpPr>
          <p:nvPr/>
        </p:nvCxnSpPr>
        <p:spPr bwMode="auto">
          <a:xfrm>
            <a:off x="11080775" y="4579736"/>
            <a:ext cx="0" cy="251814"/>
          </a:xfrm>
          <a:prstGeom prst="straightConnector1">
            <a:avLst/>
          </a:prstGeom>
          <a:noFill/>
          <a:ln w="28575" cap="flat" cmpd="sng" algn="ctr">
            <a:solidFill>
              <a:schemeClr val="bg1"/>
            </a:solidFill>
            <a:prstDash val="solid"/>
            <a:round/>
            <a:headEnd type="none" w="med" len="med"/>
            <a:tailEnd type="triangle"/>
          </a:ln>
          <a:effectLst/>
        </p:spPr>
      </p:cxnSp>
      <p:sp>
        <p:nvSpPr>
          <p:cNvPr id="23" name="Text Box 11">
            <a:extLst>
              <a:ext uri="{FF2B5EF4-FFF2-40B4-BE49-F238E27FC236}">
                <a16:creationId xmlns:a16="http://schemas.microsoft.com/office/drawing/2014/main" id="{25C3111F-BF9A-ED77-08CD-25695F6C28A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200" b="0" i="0" u="none" strike="noStrike" kern="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Moutafi. Laboratory Investigation. 2022;102:1101</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35A7F2B9-C29B-57D6-6525-EE72795A72AB}"/>
              </a:ext>
            </a:extLst>
          </p:cNvPr>
          <p:cNvSpPr txBox="1"/>
          <p:nvPr/>
        </p:nvSpPr>
        <p:spPr bwMode="auto">
          <a:xfrm>
            <a:off x="5512345" y="4332616"/>
            <a:ext cx="1302808" cy="1169551"/>
          </a:xfrm>
          <a:prstGeom prst="rect">
            <a:avLst/>
          </a:prstGeom>
          <a:solidFill>
            <a:srgbClr val="E1471D"/>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Cell area in mm</a:t>
            </a:r>
            <a:r>
              <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transformation of HER2 expression</a:t>
            </a:r>
          </a:p>
        </p:txBody>
      </p:sp>
    </p:spTree>
    <p:extLst>
      <p:ext uri="{BB962C8B-B14F-4D97-AF65-F5344CB8AC3E}">
        <p14:creationId xmlns:p14="http://schemas.microsoft.com/office/powerpoint/2010/main" val="3738738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Breast Cancer!</a:t>
            </a:r>
          </a:p>
        </p:txBody>
      </p:sp>
      <p:sp>
        <p:nvSpPr>
          <p:cNvPr id="8" name="Rectangle 2">
            <a:extLst>
              <a:ext uri="{FF2B5EF4-FFF2-40B4-BE49-F238E27FC236}">
                <a16:creationId xmlns:a16="http://schemas.microsoft.com/office/drawing/2014/main" id="{C6188FE0-28F8-0A95-6A1B-3DC9A29A7E23}"/>
              </a:ext>
            </a:extLst>
          </p:cNvPr>
          <p:cNvSpPr>
            <a:spLocks noGrp="1" noChangeArrowheads="1"/>
          </p:cNvSpPr>
          <p:nvPr>
            <p:ph sz="quarter" idx="10"/>
          </p:nvPr>
        </p:nvSpPr>
        <p:spPr>
          <a:xfrm>
            <a:off x="609759" y="1784264"/>
            <a:ext cx="10896441" cy="2605717"/>
          </a:xfrm>
        </p:spPr>
        <p:txBody>
          <a:bodyPr rtlCol="0">
            <a:noAutofit/>
          </a:bodyPr>
          <a:lstStyle/>
          <a:p>
            <a:pPr>
              <a:buClr>
                <a:schemeClr val="accent6"/>
              </a:buClr>
              <a:defRPr/>
            </a:pPr>
            <a:r>
              <a:rPr lang="en-US" sz="2400" dirty="0">
                <a:solidFill>
                  <a:srgbClr val="E1471D"/>
                </a:solidFill>
              </a:rPr>
              <a:t>Downloadable slides </a:t>
            </a:r>
            <a:endParaRPr lang="en-US" sz="2400" b="0" dirty="0"/>
          </a:p>
          <a:p>
            <a:pPr>
              <a:buClr>
                <a:schemeClr val="tx2">
                  <a:lumMod val="20000"/>
                  <a:lumOff val="80000"/>
                </a:schemeClr>
              </a:buClr>
              <a:defRPr/>
            </a:pPr>
            <a:r>
              <a:rPr lang="en-US" sz="2400" dirty="0">
                <a:solidFill>
                  <a:schemeClr val="hlink"/>
                </a:solidFill>
              </a:rPr>
              <a:t>Other expert-authored text-based modules</a:t>
            </a:r>
            <a:endParaRPr lang="en-US" sz="2400" b="0" i="1" dirty="0"/>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Podcast</a:t>
            </a:r>
            <a:endPar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Content Placeholder 4">
            <a:extLst>
              <a:ext uri="{FF2B5EF4-FFF2-40B4-BE49-F238E27FC236}">
                <a16:creationId xmlns:a16="http://schemas.microsoft.com/office/drawing/2014/main" id="{AFB3B8AA-B29D-E366-3117-47248DB73E96}"/>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Tx/>
              <a:buNone/>
              <a:defRPr sz="2400" b="1">
                <a:solidFill>
                  <a:srgbClr val="E1471D"/>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4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r>
              <a:rPr kumimoji="0" lang="en-US" sz="2400" b="1" i="0" u="sng" strike="noStrike" kern="1200" cap="none" spc="0" normalizeH="0" baseline="0" noProof="0" dirty="0">
                <a:ln>
                  <a:noFill/>
                </a:ln>
                <a:solidFill>
                  <a:srgbClr val="E1471D"/>
                </a:solidFill>
                <a:effectLst/>
                <a:uLnTx/>
                <a:uFillTx/>
                <a:latin typeface="Calibri" panose="020F0502020204030204" pitchFamily="34" charset="0"/>
                <a:ea typeface="+mn-ea"/>
                <a:cs typeface="+mn-cs"/>
                <a:hlinkClick r:id="rId3"/>
              </a:rPr>
              <a:t>/oncology</a:t>
            </a:r>
            <a:endParaRPr kumimoji="0" lang="en-US" sz="2400" b="1" i="0" u="sng"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333076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56M7VY3CDVN5-997500629-7</_dlc_DocId>
    <_dlc_DocIdUrl xmlns="d54cbe69-32bd-412a-b004-9152f949605e">
      <Url>https://intranet.clinicaloptions.com/mews/oncology/ONC_2023_Breast_HER2-low_and_TROP2_CI_(PRP6711)/CME-Certified_Micro_Text_Module__1_with_download_slides/_layouts/15/DocIdRedir.aspx?ID=56M7VY3CDVN5-997500629-7</Url>
      <Description>56M7VY3CDVN5-997500629-7</Description>
    </_dlc_DocIdUrl>
    <Document_x0020_Category xmlns="3308d054-6d88-484c-b1db-5872cb5b80aa">Slides - Online (non-CME)</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C2A48362DD4FD94B9F4EADA0D716F39D" ma:contentTypeVersion="1" ma:contentTypeDescription="Create a new document." ma:contentTypeScope="" ma:versionID="a763316fc2ae32a7fa35a10f22d936e8">
  <xsd:schema xmlns:xsd="http://www.w3.org/2001/XMLSchema" xmlns:xs="http://www.w3.org/2001/XMLSchema" xmlns:p="http://schemas.microsoft.com/office/2006/metadata/properties" xmlns:ns2="d54cbe69-32bd-412a-b004-9152f949605e" xmlns:ns3="3308d054-6d88-484c-b1db-5872cb5b80aa" targetNamespace="http://schemas.microsoft.com/office/2006/metadata/properties" ma:root="true" ma:fieldsID="baeacdc8815e786837857da63a147562" ns2:_="" ns3:_="">
    <xsd:import namespace="d54cbe69-32bd-412a-b004-9152f949605e"/>
    <xsd:import namespace="3308d054-6d88-484c-b1db-5872cb5b80a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308d054-6d88-484c-b1db-5872cb5b80a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purl.org/dc/dcmitype/"/>
    <ds:schemaRef ds:uri="http://schemas.microsoft.com/office/2006/documentManagement/types"/>
    <ds:schemaRef ds:uri="http://schemas.microsoft.com/office/2006/metadata/properties"/>
    <ds:schemaRef ds:uri="http://www.w3.org/XML/1998/namespace"/>
    <ds:schemaRef ds:uri="http://purl.org/dc/terms/"/>
    <ds:schemaRef ds:uri="3308d054-6d88-484c-b1db-5872cb5b80aa"/>
    <ds:schemaRef ds:uri="http://purl.org/dc/elements/1.1/"/>
    <ds:schemaRef ds:uri="http://schemas.microsoft.com/office/infopath/2007/PartnerControls"/>
    <ds:schemaRef ds:uri="http://schemas.openxmlformats.org/package/2006/metadata/core-properties"/>
  </ds:schemaRefs>
</ds:datastoreItem>
</file>

<file path=customXml/itemProps4.xml><?xml version="1.0" encoding="utf-8"?>
<ds:datastoreItem xmlns:ds="http://schemas.openxmlformats.org/officeDocument/2006/customXml" ds:itemID="{900AF5CF-824C-4D4F-961E-98B959B4F95E}">
  <ds:schemaRefs>
    <ds:schemaRef ds:uri="http://schemas.microsoft.com/sharepoint/events"/>
  </ds:schemaRefs>
</ds:datastoreItem>
</file>

<file path=customXml/itemProps5.xml><?xml version="1.0" encoding="utf-8"?>
<ds:datastoreItem xmlns:ds="http://schemas.openxmlformats.org/officeDocument/2006/customXml" ds:itemID="{8FC087B6-B702-4DFA-9E97-933B27FA22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308d054-6d88-484c-b1db-5872cb5b80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11853</TotalTime>
  <Words>4232</Words>
  <Application>Microsoft Office PowerPoint</Application>
  <PresentationFormat>Widescreen</PresentationFormat>
  <Paragraphs>1174</Paragraphs>
  <Slides>23</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Times</vt:lpstr>
      <vt:lpstr>Wingdings</vt:lpstr>
      <vt:lpstr>2022_CCO_Template</vt:lpstr>
      <vt:lpstr>Spectrum of HER2 Expression and Its Clinical Implications in Breast Cancer</vt:lpstr>
      <vt:lpstr>About These Slides</vt:lpstr>
      <vt:lpstr>Faculty Disclosures</vt:lpstr>
      <vt:lpstr>Overview of HER2 in Breast Cancer </vt:lpstr>
      <vt:lpstr>Traditional View of HER2+ Breast Cancer</vt:lpstr>
      <vt:lpstr>Evolving Spectrum of HER2 Expression in Breast Cancer</vt:lpstr>
      <vt:lpstr>Classification of HER2 in Breast Cancer</vt:lpstr>
      <vt:lpstr>ASCO/CAP Guidelines for HER2 Classification</vt:lpstr>
      <vt:lpstr>HER2 Positivity Based on the DESTINY-Breast04 Trial</vt:lpstr>
      <vt:lpstr>Low Concordance Among Pathologists Between HER2 IHC 0 and HER2 IHC 1+</vt:lpstr>
      <vt:lpstr>Discordance Even Within 1 Organ Within a Patient</vt:lpstr>
      <vt:lpstr>Instability of HER2-low Breast Cancer</vt:lpstr>
      <vt:lpstr>Prognostic Significance of HER2-low Breast Cancer</vt:lpstr>
      <vt:lpstr>Definition of HER2-low Breast Cancer</vt:lpstr>
      <vt:lpstr>DESTINY-Breast04: Median PFS by Tumor Sample Characteristics </vt:lpstr>
      <vt:lpstr>Phase II DAISY Trial: Best Overall Response According to HER2 Expression Levels With T-DXd in Metastatic BC</vt:lpstr>
      <vt:lpstr>DESTINY-Breast06: T-DXd in Chemotherapy-Naive and HER2-ultralow Advanced/Metastatic Breast Cancer</vt:lpstr>
      <vt:lpstr>Past, Present, and Future of HER2-low Breast Cancer</vt:lpstr>
      <vt:lpstr>Potential Novel Avenues for HER2 Detection</vt:lpstr>
      <vt:lpstr>Efficacy Outcomes by Conventional HER2 IHC Scoring and HER2 QCS</vt:lpstr>
      <vt:lpstr>Reverse Phase Protein Array</vt:lpstr>
      <vt:lpstr>PROTEIN: Automated Quantitative Analysis (AQUA) of HER2</vt:lpstr>
      <vt:lpstr>Go Online for More CCO  Coverage of Breast Cancer!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Spectrum of HER2 Expression and Its Clinical Implications in Breast Cancer</dc:title>
  <dc:subject/>
  <dc:creator>Kemi Obajimi</dc:creator>
  <cp:keywords/>
  <dc:description/>
  <cp:lastModifiedBy>jbuckley@clinicaloptions.com</cp:lastModifiedBy>
  <cp:revision>615</cp:revision>
  <cp:lastPrinted>2016-09-26T20:21:49Z</cp:lastPrinted>
  <dcterms:created xsi:type="dcterms:W3CDTF">2005-05-27T15:08:01Z</dcterms:created>
  <dcterms:modified xsi:type="dcterms:W3CDTF">2024-01-03T19:34:30Z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0f895264-6a01-4fb3-87c0-d4cbea5d426a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0x010100C2A48362DD4FD94B9F4EADA0D716F39D</vt:lpwstr>
  </property>
  <property fmtid="{D5CDD505-2E9C-101B-9397-08002B2CF9AE}" pid="9" name="MediaServiceImageTags">
    <vt:lpwstr/>
  </property>
</Properties>
</file>