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0" r:id="rId6"/>
    <p:sldMasterId id="2147483692" r:id="rId7"/>
  </p:sldMasterIdLst>
  <p:notesMasterIdLst>
    <p:notesMasterId r:id="rId18"/>
  </p:notesMasterIdLst>
  <p:sldIdLst>
    <p:sldId id="2147473663" r:id="rId8"/>
    <p:sldId id="308" r:id="rId9"/>
    <p:sldId id="267" r:id="rId10"/>
    <p:sldId id="1747256408" r:id="rId11"/>
    <p:sldId id="2147473664" r:id="rId12"/>
    <p:sldId id="2147473665" r:id="rId13"/>
    <p:sldId id="2147473667" r:id="rId14"/>
    <p:sldId id="2147473700" r:id="rId15"/>
    <p:sldId id="2147473701" r:id="rId16"/>
    <p:sldId id="214747369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2370C-062B-997E-0B23-2E8B5198E5BF}" name="Jerfiz Constanzo" initials="JC" userId="S::jconstanzo@clinicaloptions.com::7388c342-66f0-4154-bcdf-657d8197f1ae" providerId="AD"/>
  <p188:author id="{F3A9440F-B7C5-42F6-6D06-73163063AE8E}" name="Timothy Quill" initials="TQ" userId="S::tquill@clinicaloptions.com::b1dc6efb-2995-45e7-a306-57a2c67aa886" providerId="AD"/>
  <p188:author id="{A16E7224-2BD4-7C81-13D4-6975799D3044}" name="Jacky Olin" initials="JO" userId="8805d6267ec4f7e5" providerId="Windows Live"/>
  <p188:author id="{0EBCD6F8-AC49-2A8D-2FDA-B88E20BDFD46}" name="Allison Weckerle" initials="AW" userId="Allison Weckerl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AC7EAE-821C-4F46-9F32-58E67EBC3B98}" v="41" dt="2025-12-09T16:04:18.752"/>
    <p1510:client id="{772CC4A9-A799-40E0-BAD7-B134F35577C7}" v="6" dt="2025-12-09T04:44:56.514"/>
    <p1510:client id="{80C65238-561B-4B2E-A935-3804C54A4E3A}" v="3" dt="2025-12-09T17:14:37.1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757" autoAdjust="0"/>
    <p:restoredTop sz="83577" autoAdjust="0"/>
  </p:normalViewPr>
  <p:slideViewPr>
    <p:cSldViewPr snapToGrid="0">
      <p:cViewPr varScale="1">
        <p:scale>
          <a:sx n="62" d="100"/>
          <a:sy n="62" d="100"/>
        </p:scale>
        <p:origin x="684" y="4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8.xml"/><Relationship Id="rId23"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2547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6F97C-7316-659B-0002-5866DB2E4A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028EA2-5C94-4F32-BBA9-FFAF6B06418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E89279B-DBDC-BC00-8678-2B79140310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CCD8AE-5654-E9C5-22A6-4C9CCFF984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751934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87A7D-9127-D138-7102-9A76DCE481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710580-F6EC-B14F-8CD4-C9B3D43542D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FDA6B3D-C14F-6912-07A3-189C85C0B6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5F00BB-4E53-3318-D8DD-93A0DC3879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170351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5E64E-929F-90C4-D9AD-1A286893BF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47624-E51D-4A88-3CAE-31A0F3931E2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66B76A8-3534-13B7-E062-C3259DF8A3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F8E3E2-4CE6-D8DE-31DE-8FA1BFB2DD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722152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20653-802B-A884-B338-7F4FF4BF1A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CB2665-680C-473E-F3AC-5E4B87CE42C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8377EB9-D62D-039A-3FDC-513FE76288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821447-414A-C054-737E-96310DBABC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9644605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6.sv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5914446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658276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21661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667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4471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3740460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87885342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827160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003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726046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clinicaloptions.com/"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hyperlink" Target="http://www.clinicaloptions.com/" TargetMode="Externa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svg"/><Relationship Id="rId5" Type="http://schemas.openxmlformats.org/officeDocument/2006/relationships/slideLayout" Target="../slideLayouts/slideLayout15.xml"/><Relationship Id="rId10" Type="http://schemas.openxmlformats.org/officeDocument/2006/relationships/image" Target="../media/image1.png"/><Relationship Id="rId4" Type="http://schemas.openxmlformats.org/officeDocument/2006/relationships/slideLayout" Target="../slideLayouts/slideLayout14.xml"/><Relationship Id="rId9" Type="http://schemas.openxmlformats.org/officeDocument/2006/relationships/theme" Target="../theme/theme2.xml"/><Relationship Id="rId14" Type="http://schemas.openxmlformats.org/officeDocument/2006/relationships/image" Target="../media/image6.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hyperlink" Target="http://www.clinicaloptions.com/" TargetMode="Externa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754318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10753436" cy="2387600"/>
          </a:xfrm>
          <a:solidFill>
            <a:schemeClr val="accent2"/>
          </a:solidFill>
        </p:spPr>
        <p:txBody>
          <a:bodyPr>
            <a:normAutofit/>
          </a:bodyPr>
          <a:lstStyle/>
          <a:p>
            <a:r>
              <a:rPr lang="en-US" altLang="en-US" sz="4000" dirty="0"/>
              <a:t>DURGA-1: Phase Ib/II Study of AZD0120, a BCMA/CD19 Dual-Targeting CAR T-Cell Therapy, in R/R MM</a:t>
            </a: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a:xfrm>
            <a:off x="149085" y="4104609"/>
            <a:ext cx="11241157" cy="599913"/>
          </a:xfrm>
        </p:spPr>
        <p:txBody>
          <a:bodyPr/>
          <a:lstStyle/>
          <a:p>
            <a:r>
              <a:rPr lang="en-US" dirty="0"/>
              <a:t>Bridging Discoveries to Practice: CCO’s Conference to Clinic Highlights* From the 2025 ASH Annual Meeting</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848470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Smart Patients.</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a:rPr>
              <a:t>Supported by educational grants from AstraZeneca, BeOne Medicines, Genentech, Geron Corporation, Incyte, Johnson &amp; Johnson, Lilly, and Novartis Pharmaceuticals Corporation.</a:t>
            </a:r>
          </a:p>
        </p:txBody>
      </p:sp>
      <p:sp>
        <p:nvSpPr>
          <p:cNvPr id="3" name="Subtitle 1">
            <a:extLst>
              <a:ext uri="{FF2B5EF4-FFF2-40B4-BE49-F238E27FC236}">
                <a16:creationId xmlns:a16="http://schemas.microsoft.com/office/drawing/2014/main" id="{7B072C24-784A-C0D7-F60C-E3D36200CB2C}"/>
              </a:ext>
            </a:extLst>
          </p:cNvPr>
          <p:cNvSpPr txBox="1">
            <a:spLocks/>
          </p:cNvSpPr>
          <p:nvPr/>
        </p:nvSpPr>
        <p:spPr>
          <a:xfrm>
            <a:off x="155711" y="5229512"/>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buFont typeface="Arial" panose="020B0604020202020204" pitchFamily="34" charset="0"/>
              <a:buChar char="•"/>
            </a:pPr>
            <a:r>
              <a:rPr lang="en-US" altLang="en-US" sz="2200" dirty="0"/>
              <a:t>Despite advances in conventional treatments such as proteasome inhibitors, immunomodulatory drugs, and monoclonal antibodies, many patients with MM are not cured</a:t>
            </a:r>
            <a:r>
              <a:rPr lang="en-US" altLang="en-US" sz="2200" baseline="30000" dirty="0"/>
              <a:t>1</a:t>
            </a:r>
          </a:p>
          <a:p>
            <a:pPr marL="342900" indent="-342900">
              <a:buFont typeface="Arial" panose="020B0604020202020204" pitchFamily="34" charset="0"/>
              <a:buChar char="•"/>
            </a:pPr>
            <a:r>
              <a:rPr lang="en-US" altLang="en-US" sz="2200" dirty="0"/>
              <a:t>In recent yr, BCMA-targeted CAR T-cell therapies have reshaped treatment for R/R MM, although access, relapse, and toxicities remain a challenge</a:t>
            </a:r>
          </a:p>
          <a:p>
            <a:pPr marL="342900" indent="-342900">
              <a:buFont typeface="Arial" panose="020B0604020202020204" pitchFamily="34" charset="0"/>
              <a:buChar char="•"/>
            </a:pPr>
            <a:r>
              <a:rPr lang="en-US" altLang="en-US" sz="2200" dirty="0"/>
              <a:t>There is usually a low level of expression of CD19 on mature MM plasma cells, but a small subpopulation may drive drug resistance</a:t>
            </a:r>
            <a:r>
              <a:rPr lang="en-US" altLang="en-US" sz="2200" baseline="30000" dirty="0"/>
              <a:t>2</a:t>
            </a:r>
          </a:p>
          <a:p>
            <a:pPr marL="342900" indent="-342900">
              <a:buFont typeface="Arial" panose="020B0604020202020204" pitchFamily="34" charset="0"/>
              <a:buChar char="•"/>
            </a:pPr>
            <a:r>
              <a:rPr lang="en-US" altLang="en-US" sz="2200" dirty="0"/>
              <a:t>BCMA/CD19 dual-targeting CAR T-cell therapy AZD0120 undergoes accelerated next-generation manufacturing process, producing T-cells in &lt;3 days </a:t>
            </a:r>
          </a:p>
          <a:p>
            <a:pPr marL="342900" indent="-342900">
              <a:buFont typeface="Arial" panose="020B0604020202020204" pitchFamily="34" charset="0"/>
              <a:buChar char="•"/>
            </a:pPr>
            <a:r>
              <a:rPr lang="en-US" altLang="en-US" sz="2200" dirty="0"/>
              <a:t>Current preliminary analysis assessed safety/tolerability and efficacy of AZD0120 in heavily pretreated patients with R/R MM</a:t>
            </a:r>
            <a:r>
              <a:rPr lang="en-US" altLang="en-US" sz="2200" baseline="30000" dirty="0"/>
              <a:t>3</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541008"/>
            <a:ext cx="11740260" cy="482440"/>
          </a:xfrm>
        </p:spPr>
        <p:txBody>
          <a:bodyPr/>
          <a:lstStyle/>
          <a:p>
            <a:r>
              <a:rPr lang="en-US" dirty="0"/>
              <a:t>DURGA-1: Background</a:t>
            </a:r>
            <a:endParaRPr lang="en-US" altLang="en-US" dirty="0"/>
          </a:p>
        </p:txBody>
      </p:sp>
      <p:sp>
        <p:nvSpPr>
          <p:cNvPr id="3" name="Text Box 15">
            <a:extLst>
              <a:ext uri="{FF2B5EF4-FFF2-40B4-BE49-F238E27FC236}">
                <a16:creationId xmlns:a16="http://schemas.microsoft.com/office/drawing/2014/main" id="{D7349D98-9A6C-989B-80D0-F9DB2D8F8B3C}"/>
              </a:ext>
            </a:extLst>
          </p:cNvPr>
          <p:cNvSpPr txBox="1">
            <a:spLocks noChangeArrowheads="1"/>
          </p:cNvSpPr>
          <p:nvPr/>
        </p:nvSpPr>
        <p:spPr bwMode="auto">
          <a:xfrm>
            <a:off x="3098800" y="6531689"/>
            <a:ext cx="6045200"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rPr>
              <a:t>1. Engelhardt. Haematologica. 2024;109:2420. 2. Steinhardt. Expert Opin Biol Ther. 2025;25:21. 3. Richard</a:t>
            </a:r>
            <a:r>
              <a:rPr lang="en-US" altLang="en-US" sz="800" b="0" spc="-10" dirty="0">
                <a:solidFill>
                  <a:srgbClr val="161616"/>
                </a:solidFill>
                <a:latin typeface="Poppins" pitchFamily="2" charset="77"/>
                <a:cs typeface="Poppins" pitchFamily="2" charset="77"/>
              </a:rPr>
              <a:t>. ASH 2025. Abstr 269.</a:t>
            </a:r>
            <a:endParaRPr lang="en-US" altLang="en-US" sz="800" b="0" dirty="0">
              <a:solidFill>
                <a:srgbClr val="161616"/>
              </a:solidFill>
              <a:latin typeface="Poppins" pitchFamily="2" charset="77"/>
              <a:cs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BF55F634-D660-4718-AC4B-B60ED90CA77A}"/>
              </a:ext>
            </a:extLst>
          </p:cNvPr>
          <p:cNvSpPr>
            <a:spLocks noGrp="1"/>
          </p:cNvSpPr>
          <p:nvPr>
            <p:ph idx="1"/>
          </p:nvPr>
        </p:nvSpPr>
        <p:spPr>
          <a:xfrm>
            <a:off x="211623" y="1335023"/>
            <a:ext cx="11740260" cy="410363"/>
          </a:xfrm>
        </p:spPr>
        <p:txBody>
          <a:bodyPr/>
          <a:lstStyle/>
          <a:p>
            <a:pPr marL="342900" indent="-342900">
              <a:buFont typeface="Arial" panose="020B0604020202020204" pitchFamily="34" charset="0"/>
              <a:buChar char="•"/>
            </a:pPr>
            <a:r>
              <a:rPr lang="en-US" sz="2400" dirty="0"/>
              <a:t>Multicenter, single-arm, open-label </a:t>
            </a:r>
            <a:r>
              <a:rPr lang="en-US" dirty="0"/>
              <a:t>phase Ib/II </a:t>
            </a:r>
            <a:r>
              <a:rPr lang="en-US" sz="2400" dirty="0"/>
              <a:t>study</a:t>
            </a:r>
          </a:p>
        </p:txBody>
      </p:sp>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DURGA-1: Study Design</a:t>
            </a:r>
          </a:p>
        </p:txBody>
      </p:sp>
      <p:sp>
        <p:nvSpPr>
          <p:cNvPr id="36" name="Content Placeholder 2">
            <a:extLst>
              <a:ext uri="{FF2B5EF4-FFF2-40B4-BE49-F238E27FC236}">
                <a16:creationId xmlns:a16="http://schemas.microsoft.com/office/drawing/2014/main" id="{51BE9A29-9905-4FFF-8771-64B95E853472}"/>
              </a:ext>
            </a:extLst>
          </p:cNvPr>
          <p:cNvSpPr txBox="1">
            <a:spLocks/>
          </p:cNvSpPr>
          <p:nvPr/>
        </p:nvSpPr>
        <p:spPr bwMode="auto">
          <a:xfrm>
            <a:off x="127074" y="4663400"/>
            <a:ext cx="11735805" cy="113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R="0" lvl="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4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Coprimary endpoints (phase Ib): </a:t>
            </a:r>
            <a:r>
              <a:rPr kumimoji="0" lang="en-US" sz="2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safety, tolerability, RP2D</a:t>
            </a:r>
          </a:p>
          <a:p>
            <a:pPr marR="0" lvl="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4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Secondary endpoints:</a:t>
            </a:r>
            <a:r>
              <a:rPr kumimoji="0" lang="en-US" sz="2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efficacy, pharmacokinetics, pharmacodynamics</a:t>
            </a:r>
          </a:p>
        </p:txBody>
      </p:sp>
      <p:sp>
        <p:nvSpPr>
          <p:cNvPr id="22" name="Text Box 23">
            <a:extLst>
              <a:ext uri="{FF2B5EF4-FFF2-40B4-BE49-F238E27FC236}">
                <a16:creationId xmlns:a16="http://schemas.microsoft.com/office/drawing/2014/main" id="{0001B3A0-3832-4D15-A6E8-43BFD85360F8}"/>
              </a:ext>
            </a:extLst>
          </p:cNvPr>
          <p:cNvSpPr txBox="1">
            <a:spLocks noChangeArrowheads="1"/>
          </p:cNvSpPr>
          <p:nvPr/>
        </p:nvSpPr>
        <p:spPr bwMode="auto">
          <a:xfrm>
            <a:off x="0" y="2171025"/>
            <a:ext cx="264744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Patients aged ≥18 yr with</a:t>
            </a: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a:t>
            </a:r>
            <a:r>
              <a:rPr kumimoji="0" lang="en-US"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R/R MM and PD following most recent regimen; ≥3 prior therapies including a PI, IMiD, and anti-CD38 Ab; prior anti-BCMA agents allowed if &gt;6 mo prior to study entry; ECOG PS 0/1</a:t>
            </a:r>
          </a:p>
        </p:txBody>
      </p:sp>
      <p:sp>
        <p:nvSpPr>
          <p:cNvPr id="23" name="Line 33">
            <a:extLst>
              <a:ext uri="{FF2B5EF4-FFF2-40B4-BE49-F238E27FC236}">
                <a16:creationId xmlns:a16="http://schemas.microsoft.com/office/drawing/2014/main" id="{3D5E006A-D1E4-4663-8998-6DBDBE228101}"/>
              </a:ext>
            </a:extLst>
          </p:cNvPr>
          <p:cNvSpPr>
            <a:spLocks noChangeShapeType="1"/>
          </p:cNvSpPr>
          <p:nvPr/>
        </p:nvSpPr>
        <p:spPr bwMode="auto">
          <a:xfrm>
            <a:off x="4892314" y="3078966"/>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25" name="Line 33">
            <a:extLst>
              <a:ext uri="{FF2B5EF4-FFF2-40B4-BE49-F238E27FC236}">
                <a16:creationId xmlns:a16="http://schemas.microsoft.com/office/drawing/2014/main" id="{C8E7C966-2A1D-42AB-8D8C-546486621FB4}"/>
              </a:ext>
            </a:extLst>
          </p:cNvPr>
          <p:cNvSpPr>
            <a:spLocks noChangeShapeType="1"/>
          </p:cNvSpPr>
          <p:nvPr/>
        </p:nvSpPr>
        <p:spPr bwMode="auto">
          <a:xfrm>
            <a:off x="2418841" y="3092578"/>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26" name="Rectangle 24">
            <a:extLst>
              <a:ext uri="{FF2B5EF4-FFF2-40B4-BE49-F238E27FC236}">
                <a16:creationId xmlns:a16="http://schemas.microsoft.com/office/drawing/2014/main" id="{55CA36BD-F969-4017-9C86-B0C3646552DF}"/>
              </a:ext>
            </a:extLst>
          </p:cNvPr>
          <p:cNvSpPr>
            <a:spLocks noChangeArrowheads="1"/>
          </p:cNvSpPr>
          <p:nvPr/>
        </p:nvSpPr>
        <p:spPr bwMode="auto">
          <a:xfrm>
            <a:off x="5369898" y="2720857"/>
            <a:ext cx="1973066" cy="760441"/>
          </a:xfrm>
          <a:prstGeom prst="rect">
            <a:avLst/>
          </a:prstGeom>
          <a:solidFill>
            <a:schemeClr val="tx2"/>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effectLst/>
                <a:uLnTx/>
                <a:uFillTx/>
                <a:latin typeface="Poppins" panose="00000500000000000000" pitchFamily="2" charset="0"/>
                <a:ea typeface="+mn-ea"/>
                <a:cs typeface="Poppins" panose="00000500000000000000" pitchFamily="2" charset="0"/>
              </a:rPr>
              <a:t>Lymphodepletion</a:t>
            </a:r>
            <a:r>
              <a:rPr kumimoji="0" lang="en-US" sz="1600" i="0" u="none" strike="noStrike" kern="1200" cap="none" spc="0" normalizeH="0" baseline="30000" noProof="0" dirty="0">
                <a:ln>
                  <a:noFill/>
                </a:ln>
                <a:effectLst/>
                <a:uLnTx/>
                <a:uFillTx/>
                <a:latin typeface="Poppins" panose="00000500000000000000" pitchFamily="2" charset="0"/>
                <a:ea typeface="+mn-ea"/>
                <a:cs typeface="Poppins" panose="00000500000000000000" pitchFamily="2"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dirty="0">
                <a:latin typeface="Poppins" panose="00000500000000000000" pitchFamily="2" charset="0"/>
                <a:cs typeface="Poppins" panose="00000500000000000000" pitchFamily="2" charset="0"/>
              </a:rPr>
              <a:t>(n = 26)</a:t>
            </a:r>
            <a:endParaRPr kumimoji="0" lang="en-US" altLang="en-US" sz="1600" i="0" u="none" strike="noStrike" kern="1200" cap="none" spc="0" normalizeH="0" noProof="0" dirty="0">
              <a:ln>
                <a:noFill/>
              </a:ln>
              <a:effectLst/>
              <a:uLnTx/>
              <a:uFillTx/>
              <a:latin typeface="Poppins" panose="00000500000000000000" pitchFamily="2" charset="0"/>
              <a:ea typeface="+mn-ea"/>
              <a:cs typeface="Poppins" panose="00000500000000000000" pitchFamily="2" charset="0"/>
            </a:endParaRPr>
          </a:p>
        </p:txBody>
      </p:sp>
      <p:sp>
        <p:nvSpPr>
          <p:cNvPr id="28" name="Line 33">
            <a:extLst>
              <a:ext uri="{FF2B5EF4-FFF2-40B4-BE49-F238E27FC236}">
                <a16:creationId xmlns:a16="http://schemas.microsoft.com/office/drawing/2014/main" id="{F70BB2BA-40EC-4C6F-BEA7-6FCC7B9FCCBE}"/>
              </a:ext>
            </a:extLst>
          </p:cNvPr>
          <p:cNvSpPr>
            <a:spLocks noChangeShapeType="1"/>
          </p:cNvSpPr>
          <p:nvPr/>
        </p:nvSpPr>
        <p:spPr bwMode="auto">
          <a:xfrm>
            <a:off x="7342964" y="3075860"/>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 name="TextBox 4">
            <a:extLst>
              <a:ext uri="{FF2B5EF4-FFF2-40B4-BE49-F238E27FC236}">
                <a16:creationId xmlns:a16="http://schemas.microsoft.com/office/drawing/2014/main" id="{919892BC-1261-F2F2-D142-846160FB9F69}"/>
              </a:ext>
            </a:extLst>
          </p:cNvPr>
          <p:cNvSpPr txBox="1"/>
          <p:nvPr/>
        </p:nvSpPr>
        <p:spPr bwMode="auto">
          <a:xfrm>
            <a:off x="2876041" y="3549954"/>
            <a:ext cx="688289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eaLnBrk="0" fontAlgn="base" hangingPunct="0">
              <a:spcBef>
                <a:spcPct val="0"/>
              </a:spcBef>
              <a:spcAft>
                <a:spcPct val="0"/>
              </a:spcAf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6 did not proceed to CAR T. n = 7 received bridging/debulking tx.</a:t>
            </a:r>
          </a:p>
          <a:p>
            <a:pPr lvl="0" eaLnBrk="0" fontAlgn="base" hangingPunct="0">
              <a:spcBef>
                <a:spcPct val="0"/>
              </a:spcBef>
              <a:spcAft>
                <a:spcPct val="0"/>
              </a:spcAf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Apheresis to release: median 14 days (range: 10-30). Apheresis to </a:t>
            </a:r>
            <a:r>
              <a:rPr lang="en-US" sz="1100" dirty="0">
                <a:solidFill>
                  <a:srgbClr val="000000"/>
                </a:solidFill>
                <a:latin typeface="Poppins" panose="00000500000000000000" pitchFamily="2" charset="0"/>
                <a:cs typeface="Poppins" panose="00000500000000000000" pitchFamily="2" charset="0"/>
              </a:rPr>
              <a:t>infusion: median 28 days (range: 19-44). </a:t>
            </a:r>
            <a:endParaRPr kumimoji="0" lang="en-GB"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a:t>
            </a:r>
            <a:r>
              <a:rPr lang="en-US" sz="1100" dirty="0">
                <a:solidFill>
                  <a:srgbClr val="000000"/>
                </a:solidFill>
                <a:latin typeface="Poppins" panose="00000500000000000000" pitchFamily="2" charset="0"/>
                <a:cs typeface="Poppins" panose="00000500000000000000" pitchFamily="2" charset="0"/>
              </a:rPr>
              <a:t>F</a:t>
            </a: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ludarabine + cyclophosphamide (Days -5, -4, -3).</a:t>
            </a:r>
          </a:p>
        </p:txBody>
      </p:sp>
      <p:grpSp>
        <p:nvGrpSpPr>
          <p:cNvPr id="13" name="Group 12">
            <a:extLst>
              <a:ext uri="{FF2B5EF4-FFF2-40B4-BE49-F238E27FC236}">
                <a16:creationId xmlns:a16="http://schemas.microsoft.com/office/drawing/2014/main" id="{27A2447E-E338-C0B7-760F-2291CDFC24D4}"/>
              </a:ext>
            </a:extLst>
          </p:cNvPr>
          <p:cNvGrpSpPr/>
          <p:nvPr/>
        </p:nvGrpSpPr>
        <p:grpSpPr>
          <a:xfrm>
            <a:off x="2903261" y="2720857"/>
            <a:ext cx="1989053" cy="760439"/>
            <a:chOff x="3000203" y="2084325"/>
            <a:chExt cx="1989053" cy="760439"/>
          </a:xfrm>
        </p:grpSpPr>
        <p:sp>
          <p:nvSpPr>
            <p:cNvPr id="4" name="Rectangle 3">
              <a:extLst>
                <a:ext uri="{FF2B5EF4-FFF2-40B4-BE49-F238E27FC236}">
                  <a16:creationId xmlns:a16="http://schemas.microsoft.com/office/drawing/2014/main" id="{DF7E613C-65F4-F674-854A-74D70F704806}"/>
                </a:ext>
              </a:extLst>
            </p:cNvPr>
            <p:cNvSpPr/>
            <p:nvPr/>
          </p:nvSpPr>
          <p:spPr>
            <a:xfrm>
              <a:off x="3000203" y="2084325"/>
              <a:ext cx="1989053" cy="760439"/>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3246DB5F-7E8F-4BAA-993E-8EBBB799CDE4}"/>
                </a:ext>
              </a:extLst>
            </p:cNvPr>
            <p:cNvSpPr txBox="1"/>
            <p:nvPr/>
          </p:nvSpPr>
          <p:spPr bwMode="auto">
            <a:xfrm>
              <a:off x="3286092" y="2206486"/>
              <a:ext cx="1417273" cy="584775"/>
            </a:xfrm>
            <a:prstGeom prst="rect">
              <a:avLst/>
            </a:prstGeom>
            <a:solidFill>
              <a:schemeClr val="tx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Apheresis*</a:t>
              </a:r>
            </a:p>
            <a:p>
              <a:pPr marL="0" marR="0" lvl="0" indent="0" algn="ctr" defTabSz="914400" rtl="0" eaLnBrk="0" fontAlgn="base" latinLnBrk="0" hangingPunct="0">
                <a:lnSpc>
                  <a:spcPct val="100000"/>
                </a:lnSpc>
                <a:spcAft>
                  <a:spcPct val="0"/>
                </a:spcAft>
                <a:buClrTx/>
                <a:buSzTx/>
                <a:buFontTx/>
                <a:buNone/>
                <a:tabLst/>
                <a:defRPr/>
              </a:pPr>
              <a:r>
                <a:rPr lang="en-US" sz="1600" dirty="0">
                  <a:solidFill>
                    <a:srgbClr val="000000"/>
                  </a:solidFill>
                  <a:latin typeface="Poppins" panose="00000500000000000000" pitchFamily="2" charset="0"/>
                  <a:cs typeface="Poppins" panose="00000500000000000000" pitchFamily="2" charset="0"/>
                </a:rPr>
                <a:t>(n = 32)</a:t>
              </a:r>
              <a:endParaRPr kumimoji="0" lang="en-US" sz="1600" b="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grpSp>
      <p:sp>
        <p:nvSpPr>
          <p:cNvPr id="17" name="TextBox 16">
            <a:extLst>
              <a:ext uri="{FF2B5EF4-FFF2-40B4-BE49-F238E27FC236}">
                <a16:creationId xmlns:a16="http://schemas.microsoft.com/office/drawing/2014/main" id="{C2AE29F1-B670-46BC-B9BA-C904A429FB04}"/>
              </a:ext>
            </a:extLst>
          </p:cNvPr>
          <p:cNvSpPr txBox="1"/>
          <p:nvPr/>
        </p:nvSpPr>
        <p:spPr bwMode="auto">
          <a:xfrm>
            <a:off x="7899448" y="2660361"/>
            <a:ext cx="3121836" cy="830997"/>
          </a:xfrm>
          <a:prstGeom prst="rect">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eaLnBrk="0" fontAlgn="base" hangingPunct="0">
              <a:defRPr/>
            </a:pPr>
            <a:r>
              <a:rPr kumimoji="0" lang="en-US" sz="1600" b="1" u="none" strike="noStrike" kern="1200" cap="none" spc="0" normalizeH="0" baseline="0" noProof="0" dirty="0">
                <a:ln>
                  <a:noFill/>
                </a:ln>
                <a:solidFill>
                  <a:schemeClr val="bg1"/>
                </a:solidFill>
                <a:effectLst/>
                <a:uLnTx/>
                <a:uFillTx/>
                <a:latin typeface="Poppins" panose="00000500000000000000" pitchFamily="2" charset="0"/>
                <a:ea typeface="+mn-ea"/>
                <a:cs typeface="Poppins" panose="00000500000000000000" pitchFamily="2" charset="0"/>
              </a:rPr>
              <a:t>AZD0120</a:t>
            </a:r>
          </a:p>
          <a:p>
            <a:pPr marL="285750" lvl="0" indent="-285750" eaLnBrk="0" fontAlgn="base" hangingPunct="0">
              <a:buFont typeface="Wingdings" panose="05000000000000000000" pitchFamily="2" charset="2"/>
              <a:buChar char="§"/>
              <a:defRPr/>
            </a:pPr>
            <a:r>
              <a:rPr lang="fr-FR" sz="1600" dirty="0">
                <a:solidFill>
                  <a:schemeClr val="bg2"/>
                </a:solidFill>
                <a:latin typeface="Poppins" panose="00000500000000000000" pitchFamily="2" charset="0"/>
                <a:cs typeface="Poppins" panose="00000500000000000000" pitchFamily="2" charset="0"/>
              </a:rPr>
              <a:t>DL1: 1x10</a:t>
            </a:r>
            <a:r>
              <a:rPr lang="fr-FR" sz="1600" baseline="30000" dirty="0">
                <a:solidFill>
                  <a:schemeClr val="bg2"/>
                </a:solidFill>
                <a:latin typeface="Poppins" panose="00000500000000000000" pitchFamily="2" charset="0"/>
                <a:cs typeface="Poppins" panose="00000500000000000000" pitchFamily="2" charset="0"/>
              </a:rPr>
              <a:t>5 </a:t>
            </a:r>
            <a:r>
              <a:rPr lang="fr-FR" sz="1600" dirty="0">
                <a:solidFill>
                  <a:schemeClr val="bg2"/>
                </a:solidFill>
                <a:latin typeface="Poppins" panose="00000500000000000000" pitchFamily="2" charset="0"/>
                <a:cs typeface="Poppins" panose="00000500000000000000" pitchFamily="2" charset="0"/>
              </a:rPr>
              <a:t>cells/kg (n = 12)</a:t>
            </a:r>
          </a:p>
          <a:p>
            <a:pPr marL="285750" indent="-285750" eaLnBrk="0" fontAlgn="base" hangingPunct="0">
              <a:buFont typeface="Wingdings" panose="05000000000000000000" pitchFamily="2" charset="2"/>
              <a:buChar char="§"/>
              <a:defRPr/>
            </a:pPr>
            <a:r>
              <a:rPr lang="fr-FR" sz="1600" dirty="0">
                <a:solidFill>
                  <a:schemeClr val="bg2"/>
                </a:solidFill>
                <a:latin typeface="Poppins" panose="00000500000000000000" pitchFamily="2" charset="0"/>
                <a:cs typeface="Poppins" panose="00000500000000000000" pitchFamily="2" charset="0"/>
              </a:rPr>
              <a:t>DL2: 3x10</a:t>
            </a:r>
            <a:r>
              <a:rPr lang="fr-FR" sz="1600" baseline="30000" dirty="0">
                <a:solidFill>
                  <a:schemeClr val="bg2"/>
                </a:solidFill>
                <a:latin typeface="Poppins" panose="00000500000000000000" pitchFamily="2" charset="0"/>
                <a:cs typeface="Poppins" panose="00000500000000000000" pitchFamily="2" charset="0"/>
              </a:rPr>
              <a:t>5 </a:t>
            </a:r>
            <a:r>
              <a:rPr lang="fr-FR" sz="1600" dirty="0">
                <a:solidFill>
                  <a:schemeClr val="bg2"/>
                </a:solidFill>
                <a:latin typeface="Poppins" panose="00000500000000000000" pitchFamily="2" charset="0"/>
                <a:cs typeface="Poppins" panose="00000500000000000000" pitchFamily="2" charset="0"/>
              </a:rPr>
              <a:t>cells/kg (n = 14)</a:t>
            </a:r>
          </a:p>
        </p:txBody>
      </p:sp>
      <p:sp>
        <p:nvSpPr>
          <p:cNvPr id="32" name="Text Box 15">
            <a:extLst>
              <a:ext uri="{FF2B5EF4-FFF2-40B4-BE49-F238E27FC236}">
                <a16:creationId xmlns:a16="http://schemas.microsoft.com/office/drawing/2014/main" id="{7E185297-46AC-A202-7EA7-79120AF64FCB}"/>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rPr>
              <a:t>NCT05850234. Richard</a:t>
            </a:r>
            <a:r>
              <a:rPr lang="en-US" altLang="en-US" sz="800" b="0" spc="-10" dirty="0">
                <a:solidFill>
                  <a:srgbClr val="161616"/>
                </a:solidFill>
                <a:latin typeface="Poppins" pitchFamily="2" charset="77"/>
                <a:cs typeface="Poppins" pitchFamily="2" charset="77"/>
              </a:rPr>
              <a:t>. ASH 2025. Abstr 269.</a:t>
            </a:r>
            <a:endParaRPr lang="en-US" altLang="en-US" sz="800" b="0" dirty="0">
              <a:solidFill>
                <a:srgbClr val="161616"/>
              </a:solidFill>
              <a:latin typeface="Poppins" pitchFamily="2" charset="77"/>
              <a:cs typeface="Poppins" pitchFamily="2" charset="77"/>
            </a:endParaRPr>
          </a:p>
        </p:txBody>
      </p:sp>
    </p:spTree>
    <p:extLst>
      <p:ext uri="{BB962C8B-B14F-4D97-AF65-F5344CB8AC3E}">
        <p14:creationId xmlns:p14="http://schemas.microsoft.com/office/powerpoint/2010/main" val="192483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E5AB3B9D-2DB1-B247-A4EE-5C6662377F68}"/>
              </a:ext>
            </a:extLst>
          </p:cNvPr>
          <p:cNvGraphicFramePr>
            <a:graphicFrameLocks noGrp="1"/>
          </p:cNvGraphicFramePr>
          <p:nvPr>
            <p:ph idx="1"/>
            <p:extLst>
              <p:ext uri="{D42A27DB-BD31-4B8C-83A1-F6EECF244321}">
                <p14:modId xmlns:p14="http://schemas.microsoft.com/office/powerpoint/2010/main" val="3425334127"/>
              </p:ext>
            </p:extLst>
          </p:nvPr>
        </p:nvGraphicFramePr>
        <p:xfrm>
          <a:off x="225425" y="1335088"/>
          <a:ext cx="5961826" cy="3870960"/>
        </p:xfrm>
        <a:graphic>
          <a:graphicData uri="http://schemas.openxmlformats.org/drawingml/2006/table">
            <a:tbl>
              <a:tblPr firstRow="1" bandRow="1">
                <a:tableStyleId>{5C22544A-7EE6-4342-B048-85BDC9FD1C3A}</a:tableStyleId>
              </a:tblPr>
              <a:tblGrid>
                <a:gridCol w="4238943">
                  <a:extLst>
                    <a:ext uri="{9D8B030D-6E8A-4147-A177-3AD203B41FA5}">
                      <a16:colId xmlns:a16="http://schemas.microsoft.com/office/drawing/2014/main" val="164855216"/>
                    </a:ext>
                  </a:extLst>
                </a:gridCol>
                <a:gridCol w="1722883">
                  <a:extLst>
                    <a:ext uri="{9D8B030D-6E8A-4147-A177-3AD203B41FA5}">
                      <a16:colId xmlns:a16="http://schemas.microsoft.com/office/drawing/2014/main" val="371982568"/>
                    </a:ext>
                  </a:extLst>
                </a:gridCol>
              </a:tblGrid>
              <a:tr h="239853">
                <a:tc>
                  <a:txBody>
                    <a:bodyPr/>
                    <a:lstStyle/>
                    <a:p>
                      <a:pPr algn="l"/>
                      <a:r>
                        <a:rPr lang="en-US" sz="1400" b="1" dirty="0">
                          <a:solidFill>
                            <a:srgbClr val="FFFFFF"/>
                          </a:solidFill>
                          <a:latin typeface="Poppins"/>
                        </a:rPr>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Poppins"/>
                        </a:rPr>
                        <a:t>Total </a:t>
                      </a:r>
                    </a:p>
                    <a:p>
                      <a:pPr algn="ctr"/>
                      <a:r>
                        <a:rPr lang="en-US" sz="1400" b="1" dirty="0">
                          <a:solidFill>
                            <a:srgbClr val="FFFFFF"/>
                          </a:solidFill>
                          <a:latin typeface="Poppins"/>
                        </a:rPr>
                        <a:t>(n = 26)</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995584990"/>
                  </a:ext>
                </a:extLst>
              </a:tr>
              <a:tr h="176362">
                <a:tc>
                  <a:txBody>
                    <a:bodyPr/>
                    <a:lstStyle/>
                    <a:p>
                      <a:pPr algn="l"/>
                      <a:r>
                        <a:rPr lang="en-US" sz="1400" dirty="0">
                          <a:latin typeface="Poppins"/>
                        </a:rPr>
                        <a:t>Median age, yr (range)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63 (44-78)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2762778040"/>
                  </a:ext>
                </a:extLst>
              </a:tr>
              <a:tr h="176362">
                <a:tc>
                  <a:txBody>
                    <a:bodyPr/>
                    <a:lstStyle/>
                    <a:p>
                      <a:pPr algn="l"/>
                      <a:r>
                        <a:rPr lang="en-US" sz="1400" dirty="0">
                          <a:latin typeface="Poppins"/>
                        </a:rPr>
                        <a:t>Median time from initial diagnosis, yr (range)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6.7 (1.8-13.8)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79410651"/>
                  </a:ext>
                </a:extLst>
              </a:tr>
              <a:tr h="176362">
                <a:tc>
                  <a:txBody>
                    <a:bodyPr/>
                    <a:lstStyle/>
                    <a:p>
                      <a:pPr algn="l"/>
                      <a:r>
                        <a:rPr lang="en-US" sz="1400" dirty="0">
                          <a:latin typeface="Poppins"/>
                        </a:rPr>
                        <a:t>Median prior LOT, n (range)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4 (3-7)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837300747"/>
                  </a:ext>
                </a:extLst>
              </a:tr>
              <a:tr h="176362">
                <a:tc>
                  <a:txBody>
                    <a:bodyPr/>
                    <a:lstStyle/>
                    <a:p>
                      <a:pPr algn="l"/>
                      <a:r>
                        <a:rPr lang="en-US" sz="1400" dirty="0">
                          <a:latin typeface="Poppins"/>
                        </a:rPr>
                        <a:t>Male,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17 (65)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5302918"/>
                  </a:ext>
                </a:extLst>
              </a:tr>
              <a:tr h="176362">
                <a:tc>
                  <a:txBody>
                    <a:bodyPr/>
                    <a:lstStyle/>
                    <a:p>
                      <a:pPr algn="l"/>
                      <a:r>
                        <a:rPr lang="en-US" sz="1400" dirty="0">
                          <a:latin typeface="Poppins"/>
                        </a:rPr>
                        <a:t>ISS stage III,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16 (62)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4018640032"/>
                  </a:ext>
                </a:extLst>
              </a:tr>
              <a:tr h="176362">
                <a:tc>
                  <a:txBody>
                    <a:bodyPr/>
                    <a:lstStyle/>
                    <a:p>
                      <a:pPr algn="l"/>
                      <a:r>
                        <a:rPr lang="en-US" sz="1400" dirty="0">
                          <a:latin typeface="Poppins"/>
                        </a:rPr>
                        <a:t>≥1 high-risk cytogenetic abnormality,*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9 (35)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61847769"/>
                  </a:ext>
                </a:extLst>
              </a:tr>
              <a:tr h="176362">
                <a:tc>
                  <a:txBody>
                    <a:bodyPr/>
                    <a:lstStyle/>
                    <a:p>
                      <a:pPr algn="l"/>
                      <a:r>
                        <a:rPr lang="en-US" sz="1400" dirty="0">
                          <a:latin typeface="Poppins"/>
                        </a:rPr>
                        <a:t>Presence of EM plasmacytomas,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1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2086721022"/>
                  </a:ext>
                </a:extLst>
              </a:tr>
              <a:tr h="176362">
                <a:tc>
                  <a:txBody>
                    <a:bodyPr/>
                    <a:lstStyle/>
                    <a:p>
                      <a:pPr algn="l"/>
                      <a:r>
                        <a:rPr lang="en-US" sz="1400" dirty="0">
                          <a:latin typeface="Poppins"/>
                        </a:rPr>
                        <a:t>Prior ASCT</a:t>
                      </a:r>
                      <a:r>
                        <a:rPr lang="en-US" sz="1400" dirty="0">
                          <a:latin typeface="+mn-lt"/>
                        </a:rPr>
                        <a:t>, n (%)</a:t>
                      </a:r>
                      <a:endParaRPr lang="en-US" sz="14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22 (85)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8959332"/>
                  </a:ext>
                </a:extLst>
              </a:tr>
              <a:tr h="176362">
                <a:tc>
                  <a:txBody>
                    <a:bodyPr/>
                    <a:lstStyle/>
                    <a:p>
                      <a:pPr algn="l"/>
                      <a:r>
                        <a:rPr lang="en-US" sz="1400" dirty="0">
                          <a:latin typeface="Poppins"/>
                        </a:rPr>
                        <a:t>Refractory to most recent MM therapy</a:t>
                      </a:r>
                      <a:r>
                        <a:rPr lang="en-US" sz="1400" dirty="0">
                          <a:latin typeface="+mn-lt"/>
                        </a:rPr>
                        <a:t>, n (%)</a:t>
                      </a:r>
                      <a:endParaRPr lang="en-US" sz="14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23 (88)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3027344080"/>
                  </a:ext>
                </a:extLst>
              </a:tr>
              <a:tr h="176362">
                <a:tc>
                  <a:txBody>
                    <a:bodyPr/>
                    <a:lstStyle/>
                    <a:p>
                      <a:pPr algn="l"/>
                      <a:r>
                        <a:rPr lang="en-US" sz="1400" dirty="0">
                          <a:latin typeface="Poppins"/>
                        </a:rPr>
                        <a:t>Triple class refractory</a:t>
                      </a:r>
                      <a:r>
                        <a:rPr lang="en-US" sz="1400" dirty="0">
                          <a:latin typeface="+mn-lt"/>
                        </a:rPr>
                        <a:t>, n (%)</a:t>
                      </a:r>
                      <a:endParaRPr lang="en-US" sz="14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18 (69)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68597180"/>
                  </a:ext>
                </a:extLst>
              </a:tr>
              <a:tr h="176362">
                <a:tc>
                  <a:txBody>
                    <a:bodyPr/>
                    <a:lstStyle/>
                    <a:p>
                      <a:pPr algn="l"/>
                      <a:r>
                        <a:rPr lang="en-US" sz="1400" dirty="0">
                          <a:latin typeface="Poppins"/>
                        </a:rPr>
                        <a:t>Received bridging therapy</a:t>
                      </a:r>
                      <a:r>
                        <a:rPr lang="en-US" sz="1400" dirty="0">
                          <a:latin typeface="+mn-lt"/>
                        </a:rPr>
                        <a:t>, n (%)</a:t>
                      </a:r>
                      <a:endParaRPr lang="en-US" sz="14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7 (27)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426364890"/>
                  </a:ext>
                </a:extLst>
              </a:tr>
            </a:tbl>
          </a:graphicData>
        </a:graphic>
      </p:graphicFrame>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4083"/>
            <a:ext cx="11740260" cy="496290"/>
          </a:xfrm>
        </p:spPr>
        <p:txBody>
          <a:bodyPr/>
          <a:lstStyle/>
          <a:p>
            <a:r>
              <a:rPr lang="en-US" dirty="0"/>
              <a:t>DURGA-1: Baseline Characteristics</a:t>
            </a:r>
            <a:endParaRPr lang="en-US" altLang="en-US" dirty="0"/>
          </a:p>
        </p:txBody>
      </p:sp>
      <p:sp>
        <p:nvSpPr>
          <p:cNvPr id="5" name="Text Box 15">
            <a:extLst>
              <a:ext uri="{FF2B5EF4-FFF2-40B4-BE49-F238E27FC236}">
                <a16:creationId xmlns:a16="http://schemas.microsoft.com/office/drawing/2014/main" id="{05769C6B-F481-FFE1-B86A-D3A1AE54B9B0}"/>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Richard. ASH 2025. Abstr 269.</a:t>
            </a:r>
            <a:endParaRPr lang="en-US" altLang="en-US" sz="800" b="0" dirty="0">
              <a:solidFill>
                <a:srgbClr val="161616"/>
              </a:solidFill>
              <a:latin typeface="Poppins" pitchFamily="2" charset="77"/>
            </a:endParaRPr>
          </a:p>
        </p:txBody>
      </p:sp>
      <p:sp>
        <p:nvSpPr>
          <p:cNvPr id="3" name="TextBox 2">
            <a:extLst>
              <a:ext uri="{FF2B5EF4-FFF2-40B4-BE49-F238E27FC236}">
                <a16:creationId xmlns:a16="http://schemas.microsoft.com/office/drawing/2014/main" id="{502B6A4F-857E-3A7C-B5AF-418988A7DBDA}"/>
              </a:ext>
            </a:extLst>
          </p:cNvPr>
          <p:cNvSpPr txBox="1"/>
          <p:nvPr/>
        </p:nvSpPr>
        <p:spPr>
          <a:xfrm>
            <a:off x="914400" y="6217920"/>
            <a:ext cx="914400" cy="914400"/>
          </a:xfrm>
          <a:prstGeom prst="rect">
            <a:avLst/>
          </a:prstGeom>
        </p:spPr>
        <p:txBody>
          <a:bodyPr vert="horz" wrap="none" lIns="0" tIns="0" rIns="0" bIns="0" rtlCol="0">
            <a:noAutofit/>
          </a:bodyPr>
          <a:lstStyle/>
          <a:p>
            <a:pPr algn="l"/>
            <a:endParaRPr lang="en-US" sz="1200" dirty="0"/>
          </a:p>
        </p:txBody>
      </p:sp>
      <p:sp>
        <p:nvSpPr>
          <p:cNvPr id="4" name="TextBox 3">
            <a:extLst>
              <a:ext uri="{FF2B5EF4-FFF2-40B4-BE49-F238E27FC236}">
                <a16:creationId xmlns:a16="http://schemas.microsoft.com/office/drawing/2014/main" id="{B0B5EF41-A040-96DB-7F46-087E1564C478}"/>
              </a:ext>
            </a:extLst>
          </p:cNvPr>
          <p:cNvSpPr txBox="1"/>
          <p:nvPr/>
        </p:nvSpPr>
        <p:spPr>
          <a:xfrm>
            <a:off x="228600" y="5385498"/>
            <a:ext cx="4509815" cy="274828"/>
          </a:xfrm>
          <a:prstGeom prst="rect">
            <a:avLst/>
          </a:prstGeom>
        </p:spPr>
        <p:txBody>
          <a:bodyPr vert="horz" wrap="none" lIns="0" tIns="0" rIns="0" bIns="0" rtlCol="0">
            <a:noAutofit/>
          </a:bodyPr>
          <a:lstStyle/>
          <a:p>
            <a:r>
              <a:rPr lang="en-US" sz="1200" dirty="0"/>
              <a:t>*Defined as del(17p), t(4;14), t(14;16), or gain/amp (1q21).</a:t>
            </a:r>
          </a:p>
        </p:txBody>
      </p:sp>
      <p:graphicFrame>
        <p:nvGraphicFramePr>
          <p:cNvPr id="6" name="Table 5">
            <a:extLst>
              <a:ext uri="{FF2B5EF4-FFF2-40B4-BE49-F238E27FC236}">
                <a16:creationId xmlns:a16="http://schemas.microsoft.com/office/drawing/2014/main" id="{3C32F00D-5C09-0D84-AEC6-24DDCAC7F59D}"/>
              </a:ext>
            </a:extLst>
          </p:cNvPr>
          <p:cNvGraphicFramePr>
            <a:graphicFrameLocks noGrp="1"/>
          </p:cNvGraphicFramePr>
          <p:nvPr>
            <p:extLst>
              <p:ext uri="{D42A27DB-BD31-4B8C-83A1-F6EECF244321}">
                <p14:modId xmlns:p14="http://schemas.microsoft.com/office/powerpoint/2010/main" val="3915288400"/>
              </p:ext>
            </p:extLst>
          </p:nvPr>
        </p:nvGraphicFramePr>
        <p:xfrm>
          <a:off x="6362699" y="1355318"/>
          <a:ext cx="5524908" cy="2834640"/>
        </p:xfrm>
        <a:graphic>
          <a:graphicData uri="http://schemas.openxmlformats.org/drawingml/2006/table">
            <a:tbl>
              <a:tblPr firstRow="1" bandRow="1">
                <a:tableStyleId>{5C22544A-7EE6-4342-B048-85BDC9FD1C3A}</a:tableStyleId>
              </a:tblPr>
              <a:tblGrid>
                <a:gridCol w="4146868">
                  <a:extLst>
                    <a:ext uri="{9D8B030D-6E8A-4147-A177-3AD203B41FA5}">
                      <a16:colId xmlns:a16="http://schemas.microsoft.com/office/drawing/2014/main" val="2773929404"/>
                    </a:ext>
                  </a:extLst>
                </a:gridCol>
                <a:gridCol w="1378040">
                  <a:extLst>
                    <a:ext uri="{9D8B030D-6E8A-4147-A177-3AD203B41FA5}">
                      <a16:colId xmlns:a16="http://schemas.microsoft.com/office/drawing/2014/main" val="3727793497"/>
                    </a:ext>
                  </a:extLst>
                </a:gridCol>
              </a:tblGrid>
              <a:tr h="0">
                <a:tc>
                  <a:txBody>
                    <a:bodyPr/>
                    <a:lstStyle/>
                    <a:p>
                      <a:pPr algn="l"/>
                      <a:r>
                        <a:rPr lang="en-US" sz="1400" b="1" dirty="0">
                          <a:solidFill>
                            <a:srgbClr val="FFFFFF"/>
                          </a:solidFill>
                          <a:latin typeface="+mn-lt"/>
                        </a:rPr>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mn-lt"/>
                        </a:rPr>
                        <a:t>Total</a:t>
                      </a:r>
                    </a:p>
                    <a:p>
                      <a:pPr algn="ctr"/>
                      <a:r>
                        <a:rPr lang="en-US" sz="1400" b="1" dirty="0">
                          <a:solidFill>
                            <a:srgbClr val="FFFFFF"/>
                          </a:solidFill>
                          <a:latin typeface="+mn-lt"/>
                        </a:rPr>
                        <a:t>(n = 26)</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535154657"/>
                  </a:ext>
                </a:extLst>
              </a:tr>
              <a:tr h="137819">
                <a:tc>
                  <a:txBody>
                    <a:bodyPr/>
                    <a:lstStyle/>
                    <a:p>
                      <a:pPr algn="l"/>
                      <a:r>
                        <a:rPr lang="en-US" sz="1400" dirty="0">
                          <a:latin typeface="+mn-lt"/>
                        </a:rPr>
                        <a:t>Prior BCMA therapy, n (%)</a:t>
                      </a:r>
                    </a:p>
                    <a:p>
                      <a:pPr marL="285750" indent="-285750" algn="l">
                        <a:buFont typeface="Arial" panose="020B0604020202020204" pitchFamily="34" charset="0"/>
                        <a:buChar char="•"/>
                      </a:pPr>
                      <a:r>
                        <a:rPr lang="en-US" sz="1400" dirty="0">
                          <a:latin typeface="+mn-lt"/>
                        </a:rPr>
                        <a:t>BCMA CAR T, n (%)</a:t>
                      </a:r>
                    </a:p>
                    <a:p>
                      <a:pPr marL="742950" lvl="1" indent="-285750" algn="l">
                        <a:buFont typeface="Poppins" panose="00000500000000000000" pitchFamily="2" charset="0"/>
                        <a:buChar char="−"/>
                      </a:pPr>
                      <a:r>
                        <a:rPr lang="en-US" sz="1400" dirty="0">
                          <a:latin typeface="+mn-lt"/>
                        </a:rPr>
                        <a:t>Median time since CAR T, yr (range)</a:t>
                      </a:r>
                    </a:p>
                    <a:p>
                      <a:pPr marL="285750" indent="-285750" algn="l">
                        <a:buFont typeface="Arial" panose="020B0604020202020204" pitchFamily="34" charset="0"/>
                        <a:buChar char="•"/>
                      </a:pPr>
                      <a:r>
                        <a:rPr lang="en-US" sz="1400" dirty="0">
                          <a:latin typeface="+mn-lt"/>
                        </a:rPr>
                        <a:t>BCMA TCE, n (%)</a:t>
                      </a:r>
                    </a:p>
                    <a:p>
                      <a:pPr marL="742950" lvl="1" indent="-285750" algn="l">
                        <a:buFont typeface="Poppins" panose="00000500000000000000" pitchFamily="2" charset="0"/>
                        <a:buChar char="−"/>
                      </a:pPr>
                      <a:r>
                        <a:rPr lang="en-US" sz="1400" dirty="0">
                          <a:latin typeface="+mn-lt"/>
                        </a:rPr>
                        <a:t>Time since TCE, yr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mn-lt"/>
                        </a:rPr>
                        <a:t>6 (23)</a:t>
                      </a:r>
                    </a:p>
                    <a:p>
                      <a:pPr algn="ctr"/>
                      <a:r>
                        <a:rPr lang="en-US" sz="1400" dirty="0">
                          <a:latin typeface="+mn-lt"/>
                        </a:rPr>
                        <a:t>5 (19)</a:t>
                      </a:r>
                    </a:p>
                    <a:p>
                      <a:pPr algn="ctr"/>
                      <a:r>
                        <a:rPr lang="en-US" sz="1400" dirty="0">
                          <a:latin typeface="+mn-lt"/>
                        </a:rPr>
                        <a:t>2.6 (1.9-4.8)</a:t>
                      </a:r>
                    </a:p>
                    <a:p>
                      <a:pPr algn="ctr"/>
                      <a:r>
                        <a:rPr lang="en-US" sz="1400" dirty="0">
                          <a:latin typeface="+mn-lt"/>
                        </a:rPr>
                        <a:t>1 (3.8)</a:t>
                      </a:r>
                    </a:p>
                    <a:p>
                      <a:pPr algn="ctr"/>
                      <a:r>
                        <a:rPr lang="en-US" sz="1400" dirty="0">
                          <a:latin typeface="+mn-lt"/>
                        </a:rPr>
                        <a:t>0.6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83269050"/>
                  </a:ext>
                </a:extLst>
              </a:tr>
              <a:tr h="137819">
                <a:tc>
                  <a:txBody>
                    <a:bodyPr/>
                    <a:lstStyle/>
                    <a:p>
                      <a:pPr algn="l"/>
                      <a:r>
                        <a:rPr lang="en-US" sz="1400" dirty="0">
                          <a:latin typeface="+mn-lt"/>
                        </a:rPr>
                        <a:t>≥1 high-risk cytogenetic abnormality, n (%)</a:t>
                      </a:r>
                    </a:p>
                    <a:p>
                      <a:pPr marL="285750" indent="-285750" algn="l">
                        <a:buFont typeface="Arial" panose="020B0604020202020204" pitchFamily="34" charset="0"/>
                        <a:buChar char="•"/>
                      </a:pPr>
                      <a:r>
                        <a:rPr lang="en-US" sz="1400" dirty="0">
                          <a:latin typeface="+mn-lt"/>
                        </a:rPr>
                        <a:t>del(17p)</a:t>
                      </a:r>
                    </a:p>
                    <a:p>
                      <a:pPr marL="285750" indent="-285750" algn="l">
                        <a:buFont typeface="Arial" panose="020B0604020202020204" pitchFamily="34" charset="0"/>
                        <a:buChar char="•"/>
                      </a:pPr>
                      <a:r>
                        <a:rPr lang="en-US" sz="1400" dirty="0">
                          <a:latin typeface="+mn-lt"/>
                        </a:rPr>
                        <a:t>t(4;14)</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n-lt"/>
                        </a:rPr>
                        <a:t>t(14;16)</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n-lt"/>
                        </a:rPr>
                        <a:t>amp(1q21)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9 (35)</a:t>
                      </a:r>
                    </a:p>
                    <a:p>
                      <a:pPr algn="ctr"/>
                      <a:r>
                        <a:rPr lang="en-US" sz="1400" dirty="0">
                          <a:latin typeface="+mn-lt"/>
                        </a:rPr>
                        <a:t>1 (4)</a:t>
                      </a:r>
                      <a:br>
                        <a:rPr lang="en-US" sz="1400" dirty="0">
                          <a:latin typeface="+mn-lt"/>
                        </a:rPr>
                      </a:br>
                      <a:r>
                        <a:rPr lang="en-US" sz="1400" dirty="0">
                          <a:latin typeface="+mn-lt"/>
                        </a:rPr>
                        <a:t>2 (8)</a:t>
                      </a:r>
                    </a:p>
                    <a:p>
                      <a:pPr algn="ctr"/>
                      <a:r>
                        <a:rPr lang="en-US" sz="1400" dirty="0">
                          <a:latin typeface="+mn-lt"/>
                        </a:rPr>
                        <a:t>2 (8)</a:t>
                      </a:r>
                    </a:p>
                    <a:p>
                      <a:pPr algn="ctr"/>
                      <a:r>
                        <a:rPr lang="en-US" sz="1400" dirty="0">
                          <a:latin typeface="+mn-lt"/>
                        </a:rPr>
                        <a:t>6 (23)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2895267"/>
                  </a:ext>
                </a:extLst>
              </a:tr>
            </a:tbl>
          </a:graphicData>
        </a:graphic>
      </p:graphicFrame>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F0F54-4C1F-8977-66B4-F3CF55D12E55}"/>
            </a:ext>
          </a:extLst>
        </p:cNvPr>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17AD97F1-D3E1-33A8-1A9A-7982EA6FE7F6}"/>
              </a:ext>
            </a:extLst>
          </p:cNvPr>
          <p:cNvGraphicFramePr>
            <a:graphicFrameLocks noGrp="1"/>
          </p:cNvGraphicFramePr>
          <p:nvPr>
            <p:ph idx="1"/>
            <p:extLst>
              <p:ext uri="{D42A27DB-BD31-4B8C-83A1-F6EECF244321}">
                <p14:modId xmlns:p14="http://schemas.microsoft.com/office/powerpoint/2010/main" val="812006153"/>
              </p:ext>
            </p:extLst>
          </p:nvPr>
        </p:nvGraphicFramePr>
        <p:xfrm>
          <a:off x="231775" y="1335088"/>
          <a:ext cx="5643561" cy="4236720"/>
        </p:xfrm>
        <a:graphic>
          <a:graphicData uri="http://schemas.openxmlformats.org/drawingml/2006/table">
            <a:tbl>
              <a:tblPr firstRow="1" bandRow="1">
                <a:tableStyleId>{5C22544A-7EE6-4342-B048-85BDC9FD1C3A}</a:tableStyleId>
              </a:tblPr>
              <a:tblGrid>
                <a:gridCol w="2418780">
                  <a:extLst>
                    <a:ext uri="{9D8B030D-6E8A-4147-A177-3AD203B41FA5}">
                      <a16:colId xmlns:a16="http://schemas.microsoft.com/office/drawing/2014/main" val="20000"/>
                    </a:ext>
                  </a:extLst>
                </a:gridCol>
                <a:gridCol w="1192517">
                  <a:extLst>
                    <a:ext uri="{9D8B030D-6E8A-4147-A177-3AD203B41FA5}">
                      <a16:colId xmlns:a16="http://schemas.microsoft.com/office/drawing/2014/main" val="20001"/>
                    </a:ext>
                  </a:extLst>
                </a:gridCol>
                <a:gridCol w="966284">
                  <a:extLst>
                    <a:ext uri="{9D8B030D-6E8A-4147-A177-3AD203B41FA5}">
                      <a16:colId xmlns:a16="http://schemas.microsoft.com/office/drawing/2014/main" val="20002"/>
                    </a:ext>
                  </a:extLst>
                </a:gridCol>
                <a:gridCol w="1065980">
                  <a:extLst>
                    <a:ext uri="{9D8B030D-6E8A-4147-A177-3AD203B41FA5}">
                      <a16:colId xmlns:a16="http://schemas.microsoft.com/office/drawing/2014/main" val="20003"/>
                    </a:ext>
                  </a:extLst>
                </a:gridCol>
              </a:tblGrid>
              <a:tr h="186068">
                <a:tc>
                  <a:txBody>
                    <a:bodyPr/>
                    <a:lstStyle/>
                    <a:p>
                      <a:pPr algn="l"/>
                      <a:r>
                        <a:rPr lang="en-US" sz="1600" b="1" dirty="0">
                          <a:solidFill>
                            <a:srgbClr val="FFFFFF"/>
                          </a:solidFill>
                          <a:latin typeface="Poppins"/>
                        </a:rPr>
                        <a:t>Grade 3/4 </a:t>
                      </a:r>
                      <a:r>
                        <a:rPr sz="1600" b="1" dirty="0">
                          <a:solidFill>
                            <a:srgbClr val="FFFFFF"/>
                          </a:solidFill>
                          <a:latin typeface="Poppins"/>
                        </a:rPr>
                        <a:t>A</a:t>
                      </a:r>
                      <a:r>
                        <a:rPr lang="en-US" sz="1600" b="1" dirty="0">
                          <a:solidFill>
                            <a:srgbClr val="FFFFFF"/>
                          </a:solidFill>
                          <a:latin typeface="Poppins"/>
                        </a:rPr>
                        <a:t>Es in ≥5% of All Patients, n (%)</a:t>
                      </a:r>
                      <a:endParaRPr sz="16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600" b="1" dirty="0">
                          <a:solidFill>
                            <a:srgbClr val="FFFFFF"/>
                          </a:solidFill>
                          <a:latin typeface="Poppins"/>
                        </a:rPr>
                        <a:t>DL1</a:t>
                      </a:r>
                      <a:endParaRPr lang="en-US" sz="1600" b="1" dirty="0">
                        <a:solidFill>
                          <a:srgbClr val="FFFFFF"/>
                        </a:solidFill>
                        <a:latin typeface="Poppins"/>
                      </a:endParaRPr>
                    </a:p>
                    <a:p>
                      <a:pPr algn="ctr"/>
                      <a:r>
                        <a:rPr sz="1600" b="1" dirty="0">
                          <a:solidFill>
                            <a:srgbClr val="FFFFFF"/>
                          </a:solidFill>
                          <a:latin typeface="Poppins"/>
                        </a:rPr>
                        <a:t>(n</a:t>
                      </a:r>
                      <a:r>
                        <a:rPr lang="en-US" sz="1600" b="1" dirty="0">
                          <a:solidFill>
                            <a:srgbClr val="FFFFFF"/>
                          </a:solidFill>
                          <a:latin typeface="Poppins"/>
                        </a:rPr>
                        <a:t> </a:t>
                      </a:r>
                      <a:r>
                        <a:rPr sz="1600" b="1" dirty="0">
                          <a:solidFill>
                            <a:srgbClr val="FFFFFF"/>
                          </a:solidFill>
                          <a:latin typeface="Poppins"/>
                        </a:rPr>
                        <a:t>=</a:t>
                      </a:r>
                      <a:r>
                        <a:rPr lang="en-US" sz="1600" b="1" dirty="0">
                          <a:solidFill>
                            <a:srgbClr val="FFFFFF"/>
                          </a:solidFill>
                          <a:latin typeface="Poppins"/>
                        </a:rPr>
                        <a:t> </a:t>
                      </a:r>
                      <a:r>
                        <a:rPr sz="1600" b="1" dirty="0">
                          <a:solidFill>
                            <a:srgbClr val="FFFFFF"/>
                          </a:solidFill>
                          <a:latin typeface="Poppins"/>
                        </a:rPr>
                        <a:t>12)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600" b="1" dirty="0">
                          <a:solidFill>
                            <a:srgbClr val="FFFFFF"/>
                          </a:solidFill>
                          <a:latin typeface="Poppins"/>
                        </a:rPr>
                        <a:t>DL2</a:t>
                      </a:r>
                      <a:endParaRPr lang="en-US" sz="1600" b="1" dirty="0">
                        <a:solidFill>
                          <a:srgbClr val="FFFFFF"/>
                        </a:solidFill>
                        <a:latin typeface="Poppins"/>
                      </a:endParaRPr>
                    </a:p>
                    <a:p>
                      <a:pPr algn="ctr"/>
                      <a:r>
                        <a:rPr sz="1600" b="1" dirty="0">
                          <a:solidFill>
                            <a:srgbClr val="FFFFFF"/>
                          </a:solidFill>
                          <a:latin typeface="Poppins"/>
                        </a:rPr>
                        <a:t>(n</a:t>
                      </a:r>
                      <a:r>
                        <a:rPr lang="en-US" sz="1600" b="1" dirty="0">
                          <a:solidFill>
                            <a:srgbClr val="FFFFFF"/>
                          </a:solidFill>
                          <a:latin typeface="Poppins"/>
                        </a:rPr>
                        <a:t> </a:t>
                      </a:r>
                      <a:r>
                        <a:rPr sz="1600" b="1" dirty="0">
                          <a:solidFill>
                            <a:srgbClr val="FFFFFF"/>
                          </a:solidFill>
                          <a:latin typeface="Poppins"/>
                        </a:rPr>
                        <a:t>=</a:t>
                      </a:r>
                      <a:r>
                        <a:rPr lang="en-US" sz="1600" b="1" dirty="0">
                          <a:solidFill>
                            <a:srgbClr val="FFFFFF"/>
                          </a:solidFill>
                          <a:latin typeface="Poppins"/>
                        </a:rPr>
                        <a:t> </a:t>
                      </a:r>
                      <a:r>
                        <a:rPr sz="1600" b="1" dirty="0">
                          <a:solidFill>
                            <a:srgbClr val="FFFFFF"/>
                          </a:solidFill>
                          <a:latin typeface="Poppins"/>
                        </a:rPr>
                        <a:t>14)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600" b="1" dirty="0">
                          <a:solidFill>
                            <a:srgbClr val="FFFFFF"/>
                          </a:solidFill>
                          <a:latin typeface="Poppins"/>
                        </a:rPr>
                        <a:t>Total</a:t>
                      </a:r>
                      <a:endParaRPr lang="en-US" sz="1600" b="1" dirty="0">
                        <a:solidFill>
                          <a:srgbClr val="FFFFFF"/>
                        </a:solidFill>
                        <a:latin typeface="Poppins"/>
                      </a:endParaRPr>
                    </a:p>
                    <a:p>
                      <a:pPr algn="ctr"/>
                      <a:r>
                        <a:rPr sz="1600" b="1" dirty="0">
                          <a:solidFill>
                            <a:srgbClr val="FFFFFF"/>
                          </a:solidFill>
                          <a:latin typeface="Poppins"/>
                        </a:rPr>
                        <a:t>(n</a:t>
                      </a:r>
                      <a:r>
                        <a:rPr lang="en-US" sz="1600" b="1" dirty="0">
                          <a:solidFill>
                            <a:srgbClr val="FFFFFF"/>
                          </a:solidFill>
                          <a:latin typeface="Poppins"/>
                        </a:rPr>
                        <a:t> </a:t>
                      </a:r>
                      <a:r>
                        <a:rPr sz="1600" b="1" dirty="0">
                          <a:solidFill>
                            <a:srgbClr val="FFFFFF"/>
                          </a:solidFill>
                          <a:latin typeface="Poppins"/>
                        </a:rPr>
                        <a:t>=</a:t>
                      </a:r>
                      <a:r>
                        <a:rPr lang="en-US" sz="1600" b="1" dirty="0">
                          <a:solidFill>
                            <a:srgbClr val="FFFFFF"/>
                          </a:solidFill>
                          <a:latin typeface="Poppins"/>
                        </a:rPr>
                        <a:t> </a:t>
                      </a:r>
                      <a:r>
                        <a:rPr sz="1600" b="1" dirty="0">
                          <a:solidFill>
                            <a:srgbClr val="FFFFFF"/>
                          </a:solidFill>
                          <a:latin typeface="Poppins"/>
                        </a:rPr>
                        <a:t>26)</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186068">
                <a:tc>
                  <a:txBody>
                    <a:bodyPr/>
                    <a:lstStyle/>
                    <a:p>
                      <a:pPr algn="l"/>
                      <a:r>
                        <a:rPr sz="1600" dirty="0">
                          <a:latin typeface="Poppins"/>
                        </a:rPr>
                        <a:t>Neutrophil count decreased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10 (83)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11 (79)</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21 (81)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186068">
                <a:tc>
                  <a:txBody>
                    <a:bodyPr/>
                    <a:lstStyle/>
                    <a:p>
                      <a:pPr algn="l"/>
                      <a:r>
                        <a:rPr sz="1600" dirty="0">
                          <a:latin typeface="Poppins"/>
                        </a:rPr>
                        <a:t>Lymphocyte count decreased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5 (42)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8 (57)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13 (50)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86068">
                <a:tc>
                  <a:txBody>
                    <a:bodyPr/>
                    <a:lstStyle/>
                    <a:p>
                      <a:pPr algn="l"/>
                      <a:r>
                        <a:rPr sz="1600" dirty="0">
                          <a:latin typeface="Poppins"/>
                        </a:rPr>
                        <a:t>WBC count decreased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5 (42)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6 (43)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11 (42)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3"/>
                  </a:ext>
                </a:extLst>
              </a:tr>
              <a:tr h="163218">
                <a:tc>
                  <a:txBody>
                    <a:bodyPr/>
                    <a:lstStyle/>
                    <a:p>
                      <a:pPr algn="l"/>
                      <a:r>
                        <a:rPr sz="1600" dirty="0">
                          <a:latin typeface="Poppins"/>
                        </a:rPr>
                        <a:t>Anemia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3 (25)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3 (21)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6 (23)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186068">
                <a:tc>
                  <a:txBody>
                    <a:bodyPr/>
                    <a:lstStyle/>
                    <a:p>
                      <a:pPr algn="l"/>
                      <a:r>
                        <a:rPr sz="1600" dirty="0">
                          <a:latin typeface="Poppins"/>
                        </a:rPr>
                        <a:t>Platelet count decreased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3 (25)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2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5 (19)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5"/>
                  </a:ext>
                </a:extLst>
              </a:tr>
              <a:tr h="163218">
                <a:tc>
                  <a:txBody>
                    <a:bodyPr/>
                    <a:lstStyle/>
                    <a:p>
                      <a:pPr algn="l"/>
                      <a:r>
                        <a:rPr sz="1600" dirty="0">
                          <a:latin typeface="Poppins"/>
                        </a:rPr>
                        <a:t>Infections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1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1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2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163218">
                <a:tc>
                  <a:txBody>
                    <a:bodyPr/>
                    <a:lstStyle/>
                    <a:p>
                      <a:pPr algn="l"/>
                      <a:r>
                        <a:rPr sz="1600" dirty="0">
                          <a:latin typeface="Poppins"/>
                        </a:rPr>
                        <a:t>Febrile neutropenia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1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1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600" dirty="0">
                          <a:latin typeface="Poppins"/>
                        </a:rPr>
                        <a:t>2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7"/>
                  </a:ext>
                </a:extLst>
              </a:tr>
              <a:tr h="163218">
                <a:tc>
                  <a:txBody>
                    <a:bodyPr/>
                    <a:lstStyle/>
                    <a:p>
                      <a:pPr algn="l"/>
                      <a:r>
                        <a:rPr sz="1600" dirty="0">
                          <a:latin typeface="Poppins"/>
                        </a:rPr>
                        <a:t>Hypotension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2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600" dirty="0">
                          <a:latin typeface="Poppins"/>
                        </a:rPr>
                        <a:t>2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bl>
          </a:graphicData>
        </a:graphic>
      </p:graphicFrame>
      <p:sp>
        <p:nvSpPr>
          <p:cNvPr id="9" name="Content Placeholder 8">
            <a:extLst>
              <a:ext uri="{FF2B5EF4-FFF2-40B4-BE49-F238E27FC236}">
                <a16:creationId xmlns:a16="http://schemas.microsoft.com/office/drawing/2014/main" id="{C778301D-D2AA-E303-259D-9596C6A179D7}"/>
              </a:ext>
            </a:extLst>
          </p:cNvPr>
          <p:cNvSpPr>
            <a:spLocks noGrp="1"/>
          </p:cNvSpPr>
          <p:nvPr>
            <p:ph idx="13"/>
          </p:nvPr>
        </p:nvSpPr>
        <p:spPr>
          <a:xfrm>
            <a:off x="6180912" y="1362584"/>
            <a:ext cx="5644122" cy="4754880"/>
          </a:xfrm>
        </p:spPr>
        <p:txBody>
          <a:bodyPr/>
          <a:lstStyle/>
          <a:p>
            <a:pPr marL="285750" indent="-285750">
              <a:buFont typeface="Arial" panose="020B0604020202020204" pitchFamily="34" charset="0"/>
              <a:buChar char="•"/>
            </a:pPr>
            <a:r>
              <a:rPr lang="en-US" dirty="0"/>
              <a:t>At median 3.9 mo (range: 0.9-19.7) follow-up:</a:t>
            </a:r>
          </a:p>
          <a:p>
            <a:pPr marL="742950" lvl="1" indent="-285750">
              <a:buFont typeface="Poppins" panose="00000500000000000000" pitchFamily="2" charset="0"/>
              <a:buChar char="−"/>
            </a:pPr>
            <a:r>
              <a:rPr lang="en-US" sz="2200" dirty="0"/>
              <a:t>No DLTs, or grade ≥4 infections, or deaths observed</a:t>
            </a:r>
          </a:p>
          <a:p>
            <a:pPr marL="742950" lvl="1" indent="-285750">
              <a:buFont typeface="Poppins" panose="00000500000000000000" pitchFamily="2" charset="0"/>
              <a:buChar char="−"/>
            </a:pPr>
            <a:r>
              <a:rPr lang="en-US" sz="2200" dirty="0"/>
              <a:t>Grade 3 infections: &lt;10%  </a:t>
            </a:r>
          </a:p>
          <a:p>
            <a:pPr marL="285750" indent="-285750">
              <a:buFont typeface="Arial" panose="020B0604020202020204" pitchFamily="34" charset="0"/>
              <a:buChar char="•"/>
            </a:pPr>
            <a:r>
              <a:rPr lang="en-US" dirty="0"/>
              <a:t>AZD0120 outpatient administration in 35% of participants</a:t>
            </a:r>
          </a:p>
          <a:p>
            <a:pPr marL="285750" indent="-285750">
              <a:buFont typeface="Arial" panose="020B0604020202020204" pitchFamily="34" charset="0"/>
              <a:buChar char="•"/>
            </a:pPr>
            <a:endParaRPr lang="en-US" sz="1600" dirty="0"/>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endParaRPr lang="en-US" sz="1600" dirty="0"/>
          </a:p>
          <a:p>
            <a:endParaRPr lang="en-US" dirty="0"/>
          </a:p>
        </p:txBody>
      </p:sp>
      <p:sp>
        <p:nvSpPr>
          <p:cNvPr id="10243" name="Rectangle 4">
            <a:extLst>
              <a:ext uri="{FF2B5EF4-FFF2-40B4-BE49-F238E27FC236}">
                <a16:creationId xmlns:a16="http://schemas.microsoft.com/office/drawing/2014/main" id="{498A3993-5211-E82E-E547-676278519716}"/>
              </a:ext>
            </a:extLst>
          </p:cNvPr>
          <p:cNvSpPr>
            <a:spLocks noGrp="1" noChangeArrowheads="1"/>
          </p:cNvSpPr>
          <p:nvPr>
            <p:ph type="title"/>
          </p:nvPr>
        </p:nvSpPr>
        <p:spPr/>
        <p:txBody>
          <a:bodyPr/>
          <a:lstStyle/>
          <a:p>
            <a:r>
              <a:rPr lang="en-US" dirty="0"/>
              <a:t>DURGA-1: Safety Summary</a:t>
            </a:r>
            <a:endParaRPr lang="en-US" altLang="en-US" dirty="0"/>
          </a:p>
        </p:txBody>
      </p:sp>
      <p:sp>
        <p:nvSpPr>
          <p:cNvPr id="7" name="Text Box 15">
            <a:extLst>
              <a:ext uri="{FF2B5EF4-FFF2-40B4-BE49-F238E27FC236}">
                <a16:creationId xmlns:a16="http://schemas.microsoft.com/office/drawing/2014/main" id="{BF79A3A2-7C90-A4F6-3FA5-F58566CAE127}"/>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sz="800" b="0" spc="-10" dirty="0">
                <a:solidFill>
                  <a:srgbClr val="161616"/>
                </a:solidFill>
                <a:latin typeface="Poppins" pitchFamily="2" charset="77"/>
              </a:rPr>
              <a:t>Richard. ASH 2025. Abstr 269.</a:t>
            </a:r>
            <a:endParaRPr lang="en-US" altLang="en-US" sz="800" b="0" dirty="0">
              <a:solidFill>
                <a:srgbClr val="161616"/>
              </a:solidFill>
              <a:latin typeface="Poppins" pitchFamily="2" charset="77"/>
            </a:endParaRPr>
          </a:p>
        </p:txBody>
      </p:sp>
    </p:spTree>
    <p:extLst>
      <p:ext uri="{BB962C8B-B14F-4D97-AF65-F5344CB8AC3E}">
        <p14:creationId xmlns:p14="http://schemas.microsoft.com/office/powerpoint/2010/main" val="476564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70367-7D99-4088-44AE-F05D6D913B1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E1F7175-2B53-7D39-97FB-ACFB1695EB3D}"/>
              </a:ext>
            </a:extLst>
          </p:cNvPr>
          <p:cNvSpPr>
            <a:spLocks noGrp="1" noChangeArrowheads="1"/>
          </p:cNvSpPr>
          <p:nvPr>
            <p:ph type="title"/>
          </p:nvPr>
        </p:nvSpPr>
        <p:spPr/>
        <p:txBody>
          <a:bodyPr/>
          <a:lstStyle/>
          <a:p>
            <a:r>
              <a:rPr lang="en-US" dirty="0"/>
              <a:t>DURGA-1: CRS and ICANS</a:t>
            </a:r>
            <a:endParaRPr lang="en-US" altLang="en-US" dirty="0"/>
          </a:p>
        </p:txBody>
      </p:sp>
      <p:graphicFrame>
        <p:nvGraphicFramePr>
          <p:cNvPr id="2" name="Table 1">
            <a:extLst>
              <a:ext uri="{FF2B5EF4-FFF2-40B4-BE49-F238E27FC236}">
                <a16:creationId xmlns:a16="http://schemas.microsoft.com/office/drawing/2014/main" id="{A2FA4C98-F3C9-37BA-BAB7-CF7E62C77851}"/>
              </a:ext>
            </a:extLst>
          </p:cNvPr>
          <p:cNvGraphicFramePr>
            <a:graphicFrameLocks noGrp="1"/>
          </p:cNvGraphicFramePr>
          <p:nvPr>
            <p:extLst>
              <p:ext uri="{D42A27DB-BD31-4B8C-83A1-F6EECF244321}">
                <p14:modId xmlns:p14="http://schemas.microsoft.com/office/powerpoint/2010/main" val="1118621260"/>
              </p:ext>
            </p:extLst>
          </p:nvPr>
        </p:nvGraphicFramePr>
        <p:xfrm>
          <a:off x="231078" y="1312756"/>
          <a:ext cx="5968683" cy="3992880"/>
        </p:xfrm>
        <a:graphic>
          <a:graphicData uri="http://schemas.openxmlformats.org/drawingml/2006/table">
            <a:tbl>
              <a:tblPr firstRow="1" bandRow="1">
                <a:tableStyleId>{5C22544A-7EE6-4342-B048-85BDC9FD1C3A}</a:tableStyleId>
              </a:tblPr>
              <a:tblGrid>
                <a:gridCol w="2185822">
                  <a:extLst>
                    <a:ext uri="{9D8B030D-6E8A-4147-A177-3AD203B41FA5}">
                      <a16:colId xmlns:a16="http://schemas.microsoft.com/office/drawing/2014/main" val="20000"/>
                    </a:ext>
                  </a:extLst>
                </a:gridCol>
                <a:gridCol w="1223580">
                  <a:extLst>
                    <a:ext uri="{9D8B030D-6E8A-4147-A177-3AD203B41FA5}">
                      <a16:colId xmlns:a16="http://schemas.microsoft.com/office/drawing/2014/main" val="20001"/>
                    </a:ext>
                  </a:extLst>
                </a:gridCol>
                <a:gridCol w="1402640">
                  <a:extLst>
                    <a:ext uri="{9D8B030D-6E8A-4147-A177-3AD203B41FA5}">
                      <a16:colId xmlns:a16="http://schemas.microsoft.com/office/drawing/2014/main" val="20002"/>
                    </a:ext>
                  </a:extLst>
                </a:gridCol>
                <a:gridCol w="1156641">
                  <a:extLst>
                    <a:ext uri="{9D8B030D-6E8A-4147-A177-3AD203B41FA5}">
                      <a16:colId xmlns:a16="http://schemas.microsoft.com/office/drawing/2014/main" val="20003"/>
                    </a:ext>
                  </a:extLst>
                </a:gridCol>
              </a:tblGrid>
              <a:tr h="202362">
                <a:tc>
                  <a:txBody>
                    <a:bodyPr/>
                    <a:lstStyle/>
                    <a:p>
                      <a:pPr algn="l"/>
                      <a:r>
                        <a:rPr sz="1400" b="1" dirty="0">
                          <a:solidFill>
                            <a:srgbClr val="FFFFFF"/>
                          </a:solidFill>
                          <a:latin typeface="Poppins"/>
                        </a:rPr>
                        <a:t>CRS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400" b="1" dirty="0">
                          <a:solidFill>
                            <a:srgbClr val="FFFFFF"/>
                          </a:solidFill>
                          <a:latin typeface="Poppins"/>
                        </a:rPr>
                        <a:t>DL1</a:t>
                      </a:r>
                      <a:endParaRPr lang="en-US" sz="1400" b="1" dirty="0">
                        <a:solidFill>
                          <a:srgbClr val="FFFFFF"/>
                        </a:solidFill>
                        <a:latin typeface="Poppins"/>
                      </a:endParaRPr>
                    </a:p>
                    <a:p>
                      <a:pPr algn="ctr"/>
                      <a:r>
                        <a:rPr sz="1400" b="1" dirty="0">
                          <a:solidFill>
                            <a:srgbClr val="FFFFFF"/>
                          </a:solidFill>
                          <a:latin typeface="Poppins"/>
                        </a:rPr>
                        <a:t>(n</a:t>
                      </a:r>
                      <a:r>
                        <a:rPr lang="en-US" sz="1400" b="1" dirty="0">
                          <a:solidFill>
                            <a:srgbClr val="FFFFFF"/>
                          </a:solidFill>
                          <a:latin typeface="Poppins"/>
                        </a:rPr>
                        <a:t> </a:t>
                      </a:r>
                      <a:r>
                        <a:rPr sz="1400" b="1" dirty="0">
                          <a:solidFill>
                            <a:srgbClr val="FFFFFF"/>
                          </a:solidFill>
                          <a:latin typeface="Poppins"/>
                        </a:rPr>
                        <a:t>=</a:t>
                      </a:r>
                      <a:r>
                        <a:rPr lang="en-US" sz="1400" b="1" dirty="0">
                          <a:solidFill>
                            <a:srgbClr val="FFFFFF"/>
                          </a:solidFill>
                          <a:latin typeface="Poppins"/>
                        </a:rPr>
                        <a:t> </a:t>
                      </a:r>
                      <a:r>
                        <a:rPr sz="1400" b="1" dirty="0">
                          <a:solidFill>
                            <a:srgbClr val="FFFFFF"/>
                          </a:solidFill>
                          <a:latin typeface="Poppins"/>
                        </a:rPr>
                        <a:t>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400" b="1" dirty="0">
                          <a:solidFill>
                            <a:srgbClr val="FFFFFF"/>
                          </a:solidFill>
                          <a:latin typeface="Poppins"/>
                        </a:rPr>
                        <a:t>DL2</a:t>
                      </a:r>
                      <a:endParaRPr lang="en-US" sz="1400" b="1" dirty="0">
                        <a:solidFill>
                          <a:srgbClr val="FFFFFF"/>
                        </a:solidFill>
                        <a:latin typeface="Poppins"/>
                      </a:endParaRPr>
                    </a:p>
                    <a:p>
                      <a:pPr algn="ctr"/>
                      <a:r>
                        <a:rPr sz="1400" b="1" dirty="0">
                          <a:solidFill>
                            <a:srgbClr val="FFFFFF"/>
                          </a:solidFill>
                          <a:latin typeface="Poppins"/>
                        </a:rPr>
                        <a:t>(n</a:t>
                      </a:r>
                      <a:r>
                        <a:rPr lang="en-US" sz="1400" b="1" dirty="0">
                          <a:solidFill>
                            <a:srgbClr val="FFFFFF"/>
                          </a:solidFill>
                          <a:latin typeface="Poppins"/>
                        </a:rPr>
                        <a:t> </a:t>
                      </a:r>
                      <a:r>
                        <a:rPr sz="1400" b="1" dirty="0">
                          <a:solidFill>
                            <a:srgbClr val="FFFFFF"/>
                          </a:solidFill>
                          <a:latin typeface="Poppins"/>
                        </a:rPr>
                        <a:t>=</a:t>
                      </a:r>
                      <a:r>
                        <a:rPr lang="en-US" sz="1400" b="1" dirty="0">
                          <a:solidFill>
                            <a:srgbClr val="FFFFFF"/>
                          </a:solidFill>
                          <a:latin typeface="Poppins"/>
                        </a:rPr>
                        <a:t> </a:t>
                      </a:r>
                      <a:r>
                        <a:rPr sz="1400" b="1" dirty="0">
                          <a:solidFill>
                            <a:srgbClr val="FFFFFF"/>
                          </a:solidFill>
                          <a:latin typeface="Poppins"/>
                        </a:rPr>
                        <a:t>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400" b="1" dirty="0">
                          <a:solidFill>
                            <a:srgbClr val="FFFFFF"/>
                          </a:solidFill>
                          <a:latin typeface="Poppins"/>
                        </a:rPr>
                        <a:t>Total</a:t>
                      </a:r>
                      <a:endParaRPr lang="en-US" sz="1400" b="1" dirty="0">
                        <a:solidFill>
                          <a:srgbClr val="FFFFFF"/>
                        </a:solidFill>
                        <a:latin typeface="Poppins"/>
                      </a:endParaRPr>
                    </a:p>
                    <a:p>
                      <a:pPr algn="ctr"/>
                      <a:r>
                        <a:rPr sz="1400" b="1" dirty="0">
                          <a:solidFill>
                            <a:srgbClr val="FFFFFF"/>
                          </a:solidFill>
                          <a:latin typeface="Poppins"/>
                        </a:rPr>
                        <a:t>(n</a:t>
                      </a:r>
                      <a:r>
                        <a:rPr lang="en-US" sz="1400" b="1" dirty="0">
                          <a:solidFill>
                            <a:srgbClr val="FFFFFF"/>
                          </a:solidFill>
                          <a:latin typeface="Poppins"/>
                        </a:rPr>
                        <a:t> </a:t>
                      </a:r>
                      <a:r>
                        <a:rPr sz="1400" b="1" dirty="0">
                          <a:solidFill>
                            <a:srgbClr val="FFFFFF"/>
                          </a:solidFill>
                          <a:latin typeface="Poppins"/>
                        </a:rPr>
                        <a:t>=</a:t>
                      </a:r>
                      <a:r>
                        <a:rPr lang="en-US" sz="1400" b="1" dirty="0">
                          <a:solidFill>
                            <a:srgbClr val="FFFFFF"/>
                          </a:solidFill>
                          <a:latin typeface="Poppins"/>
                        </a:rPr>
                        <a:t> </a:t>
                      </a:r>
                      <a:r>
                        <a:rPr sz="1400" b="1" dirty="0">
                          <a:solidFill>
                            <a:srgbClr val="FFFFFF"/>
                          </a:solidFill>
                          <a:latin typeface="Poppins"/>
                        </a:rPr>
                        <a:t>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137890">
                <a:tc>
                  <a:txBody>
                    <a:bodyPr/>
                    <a:lstStyle/>
                    <a:p>
                      <a:pPr algn="l"/>
                      <a:r>
                        <a:rPr sz="1400" b="0" dirty="0">
                          <a:latin typeface="Poppins"/>
                        </a:rPr>
                        <a:t>CRS</a:t>
                      </a:r>
                      <a:r>
                        <a:rPr lang="en-US" sz="1400" b="0" dirty="0">
                          <a:latin typeface="+mn-lt"/>
                        </a:rPr>
                        <a:t>, n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b="0" dirty="0">
                          <a:latin typeface="Poppins"/>
                        </a:rPr>
                        <a:t>9 (75)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b="0" dirty="0">
                          <a:latin typeface="Poppins"/>
                        </a:rPr>
                        <a:t>7 (50)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b="0" dirty="0">
                          <a:latin typeface="Poppins"/>
                        </a:rPr>
                        <a:t>16 (62)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119036">
                <a:tc>
                  <a:txBody>
                    <a:bodyPr/>
                    <a:lstStyle/>
                    <a:p>
                      <a:pPr marL="171450" indent="-171450" algn="l">
                        <a:buFont typeface="Arial" panose="020B0604020202020204" pitchFamily="34" charset="0"/>
                        <a:buChar char="•"/>
                      </a:pPr>
                      <a:r>
                        <a:rPr sz="1400" dirty="0">
                          <a:latin typeface="Poppins"/>
                        </a:rPr>
                        <a:t>Grade 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9 (75)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6 (43)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15 (58)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2"/>
                  </a:ext>
                </a:extLst>
              </a:tr>
              <a:tr h="119036">
                <a:tc>
                  <a:txBody>
                    <a:bodyPr/>
                    <a:lstStyle/>
                    <a:p>
                      <a:pPr marL="171450" indent="-171450" algn="l">
                        <a:buFont typeface="Arial" panose="020B0604020202020204" pitchFamily="34" charset="0"/>
                        <a:buChar char="•"/>
                      </a:pPr>
                      <a:r>
                        <a:rPr sz="1400" dirty="0">
                          <a:latin typeface="Poppins"/>
                        </a:rPr>
                        <a:t>Grade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3"/>
                  </a:ext>
                </a:extLst>
              </a:tr>
              <a:tr h="119036">
                <a:tc>
                  <a:txBody>
                    <a:bodyPr/>
                    <a:lstStyle/>
                    <a:p>
                      <a:pPr marL="171450" indent="-171450" algn="l">
                        <a:buFont typeface="Arial" panose="020B0604020202020204" pitchFamily="34" charset="0"/>
                        <a:buChar char="•"/>
                      </a:pPr>
                      <a:r>
                        <a:rPr sz="1400" dirty="0">
                          <a:latin typeface="Poppins"/>
                        </a:rPr>
                        <a:t>Grade </a:t>
                      </a:r>
                      <a:r>
                        <a:rPr lang="en-US" sz="1400" dirty="0">
                          <a:latin typeface="Poppins"/>
                        </a:rPr>
                        <a:t>≥</a:t>
                      </a:r>
                      <a:r>
                        <a:rPr sz="1400" dirty="0">
                          <a:latin typeface="Poppins"/>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4"/>
                  </a:ext>
                </a:extLst>
              </a:tr>
              <a:tr h="202362">
                <a:tc>
                  <a:txBody>
                    <a:bodyPr/>
                    <a:lstStyle/>
                    <a:p>
                      <a:pPr algn="l"/>
                      <a:r>
                        <a:rPr lang="en-US" sz="1400" dirty="0">
                          <a:latin typeface="Poppins"/>
                        </a:rPr>
                        <a:t>Median o</a:t>
                      </a:r>
                      <a:r>
                        <a:rPr sz="1400" dirty="0">
                          <a:latin typeface="Poppins"/>
                        </a:rPr>
                        <a:t>nset time, </a:t>
                      </a:r>
                      <a:r>
                        <a:rPr lang="en-US" sz="1400" dirty="0">
                          <a:latin typeface="Poppins"/>
                        </a:rPr>
                        <a:t>days</a:t>
                      </a:r>
                      <a:r>
                        <a:rPr sz="1400" dirty="0">
                          <a:latin typeface="Poppins"/>
                        </a:rPr>
                        <a:t> (range)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Poppins"/>
                        </a:rPr>
                        <a:t>9 (2</a:t>
                      </a:r>
                      <a:r>
                        <a:rPr lang="en-US" sz="1400" dirty="0">
                          <a:latin typeface="Poppins"/>
                        </a:rPr>
                        <a:t>-</a:t>
                      </a:r>
                      <a:r>
                        <a:rPr sz="1400" dirty="0">
                          <a:latin typeface="Poppins"/>
                        </a:rPr>
                        <a:t>11)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Poppins"/>
                        </a:rPr>
                        <a:t>9 (8</a:t>
                      </a:r>
                      <a:r>
                        <a:rPr lang="en-US" sz="1400" dirty="0">
                          <a:latin typeface="Poppins"/>
                        </a:rPr>
                        <a:t>-</a:t>
                      </a:r>
                      <a:r>
                        <a:rPr sz="1400" dirty="0">
                          <a:latin typeface="Poppins"/>
                        </a:rPr>
                        <a:t>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Poppins"/>
                        </a:rPr>
                        <a:t>9 (2</a:t>
                      </a:r>
                      <a:r>
                        <a:rPr lang="en-US" sz="1400" dirty="0">
                          <a:latin typeface="Poppins"/>
                        </a:rPr>
                        <a:t>-</a:t>
                      </a:r>
                      <a:r>
                        <a:rPr sz="1400" dirty="0">
                          <a:latin typeface="Poppins"/>
                        </a:rPr>
                        <a:t>11)</a:t>
                      </a:r>
                      <a:r>
                        <a:rPr lang="en-US" sz="1400" dirty="0">
                          <a:latin typeface="Poppins"/>
                        </a:rPr>
                        <a:t>*</a:t>
                      </a:r>
                      <a:endParaRPr sz="14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202362">
                <a:tc>
                  <a:txBody>
                    <a:bodyPr/>
                    <a:lstStyle/>
                    <a:p>
                      <a:pPr algn="l"/>
                      <a:r>
                        <a:rPr lang="en-US" sz="1400" dirty="0">
                          <a:latin typeface="Poppins"/>
                        </a:rPr>
                        <a:t>Median d</a:t>
                      </a:r>
                      <a:r>
                        <a:rPr sz="1400" dirty="0">
                          <a:latin typeface="Poppins"/>
                        </a:rPr>
                        <a:t>uration, </a:t>
                      </a:r>
                      <a:r>
                        <a:rPr lang="en-US" sz="1400" dirty="0">
                          <a:latin typeface="Poppins"/>
                        </a:rPr>
                        <a:t>days</a:t>
                      </a:r>
                      <a:r>
                        <a:rPr sz="1400" dirty="0">
                          <a:latin typeface="Poppins"/>
                        </a:rPr>
                        <a:t> (range)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(1</a:t>
                      </a:r>
                      <a:r>
                        <a:rPr lang="en-US" sz="1400" dirty="0">
                          <a:latin typeface="Poppins"/>
                        </a:rPr>
                        <a:t>-</a:t>
                      </a:r>
                      <a:r>
                        <a:rPr sz="1400" dirty="0">
                          <a:latin typeface="Poppins"/>
                        </a:rPr>
                        <a:t>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 (1</a:t>
                      </a:r>
                      <a:r>
                        <a:rPr lang="en-US" sz="1400" dirty="0">
                          <a:latin typeface="Poppins"/>
                        </a:rPr>
                        <a:t>-</a:t>
                      </a:r>
                      <a:r>
                        <a:rPr sz="1400" dirty="0">
                          <a:latin typeface="Poppins"/>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1.5 (1</a:t>
                      </a:r>
                      <a:r>
                        <a:rPr lang="en-US" sz="1400" dirty="0">
                          <a:latin typeface="Poppins"/>
                        </a:rPr>
                        <a:t>-</a:t>
                      </a:r>
                      <a:r>
                        <a:rPr sz="1400" dirty="0">
                          <a:latin typeface="Poppins"/>
                        </a:rPr>
                        <a:t>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6"/>
                  </a:ext>
                </a:extLst>
              </a:tr>
              <a:tr h="133527">
                <a:tc gridSpan="4">
                  <a:txBody>
                    <a:bodyPr/>
                    <a:lstStyle/>
                    <a:p>
                      <a:pPr algn="l"/>
                      <a:r>
                        <a:rPr lang="en-US" sz="1400" b="1" dirty="0">
                          <a:solidFill>
                            <a:schemeClr val="bg1"/>
                          </a:solidFill>
                          <a:latin typeface="Poppins"/>
                        </a:rPr>
                        <a:t>CRS Management, n (%)</a:t>
                      </a:r>
                      <a:endParaRPr sz="1400" b="1" dirty="0">
                        <a:solidFill>
                          <a:schemeClr val="bg1"/>
                        </a:solidFill>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471D"/>
                    </a:solidFill>
                  </a:tcPr>
                </a:tc>
                <a:tc hMerge="1">
                  <a:txBody>
                    <a:bodyPr/>
                    <a:lstStyle/>
                    <a:p>
                      <a:pPr algn="ct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471D"/>
                    </a:solidFill>
                  </a:tcPr>
                </a:tc>
                <a:tc hMerge="1">
                  <a:txBody>
                    <a:bodyPr/>
                    <a:lstStyle/>
                    <a:p>
                      <a:pPr algn="ct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471D"/>
                    </a:solidFill>
                  </a:tcPr>
                </a:tc>
                <a:tc hMerge="1">
                  <a:txBody>
                    <a:bodyPr/>
                    <a:lstStyle/>
                    <a:p>
                      <a:pPr algn="ct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086295787"/>
                  </a:ext>
                </a:extLst>
              </a:tr>
              <a:tr h="119036">
                <a:tc>
                  <a:txBody>
                    <a:bodyPr/>
                    <a:lstStyle/>
                    <a:p>
                      <a:pPr marL="171450" indent="-171450" algn="l">
                        <a:buFont typeface="Arial" panose="020B0604020202020204" pitchFamily="34" charset="0"/>
                        <a:buChar char="•"/>
                      </a:pPr>
                      <a:r>
                        <a:rPr sz="1400" dirty="0">
                          <a:latin typeface="Poppins"/>
                        </a:rPr>
                        <a:t>Tocilizumab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7 (58)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5 (36)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12 (46)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7"/>
                  </a:ext>
                </a:extLst>
              </a:tr>
              <a:tr h="119036">
                <a:tc>
                  <a:txBody>
                    <a:bodyPr/>
                    <a:lstStyle/>
                    <a:p>
                      <a:pPr marL="171450" indent="-171450" algn="l">
                        <a:buFont typeface="Arial" panose="020B0604020202020204" pitchFamily="34" charset="0"/>
                        <a:buChar char="•"/>
                      </a:pPr>
                      <a:r>
                        <a:rPr sz="1400" dirty="0">
                          <a:latin typeface="Poppins"/>
                        </a:rPr>
                        <a:t>Dexamethasone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3 (12)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8"/>
                  </a:ext>
                </a:extLst>
              </a:tr>
              <a:tr h="119036">
                <a:tc>
                  <a:txBody>
                    <a:bodyPr/>
                    <a:lstStyle/>
                    <a:p>
                      <a:pPr marL="171450" indent="-171450" algn="l">
                        <a:buFont typeface="Arial" panose="020B0604020202020204" pitchFamily="34" charset="0"/>
                        <a:buChar char="•"/>
                      </a:pPr>
                      <a:r>
                        <a:rPr sz="1400" dirty="0">
                          <a:latin typeface="Poppins"/>
                        </a:rPr>
                        <a:t>Anakinra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9"/>
                  </a:ext>
                </a:extLst>
              </a:tr>
            </a:tbl>
          </a:graphicData>
        </a:graphic>
      </p:graphicFrame>
      <p:graphicFrame>
        <p:nvGraphicFramePr>
          <p:cNvPr id="3" name="Table 2">
            <a:extLst>
              <a:ext uri="{FF2B5EF4-FFF2-40B4-BE49-F238E27FC236}">
                <a16:creationId xmlns:a16="http://schemas.microsoft.com/office/drawing/2014/main" id="{B8408CC5-CB5A-AFF8-C24D-2F2FB58D49E1}"/>
              </a:ext>
            </a:extLst>
          </p:cNvPr>
          <p:cNvGraphicFramePr>
            <a:graphicFrameLocks noGrp="1"/>
          </p:cNvGraphicFramePr>
          <p:nvPr>
            <p:extLst>
              <p:ext uri="{D42A27DB-BD31-4B8C-83A1-F6EECF244321}">
                <p14:modId xmlns:p14="http://schemas.microsoft.com/office/powerpoint/2010/main" val="3101189696"/>
              </p:ext>
            </p:extLst>
          </p:nvPr>
        </p:nvGraphicFramePr>
        <p:xfrm>
          <a:off x="6511100" y="1312756"/>
          <a:ext cx="5449822" cy="2346960"/>
        </p:xfrm>
        <a:graphic>
          <a:graphicData uri="http://schemas.openxmlformats.org/drawingml/2006/table">
            <a:tbl>
              <a:tblPr firstRow="1" bandRow="1">
                <a:tableStyleId>{5C22544A-7EE6-4342-B048-85BDC9FD1C3A}</a:tableStyleId>
              </a:tblPr>
              <a:tblGrid>
                <a:gridCol w="2141093">
                  <a:extLst>
                    <a:ext uri="{9D8B030D-6E8A-4147-A177-3AD203B41FA5}">
                      <a16:colId xmlns:a16="http://schemas.microsoft.com/office/drawing/2014/main" val="20000"/>
                    </a:ext>
                  </a:extLst>
                </a:gridCol>
                <a:gridCol w="1492122">
                  <a:extLst>
                    <a:ext uri="{9D8B030D-6E8A-4147-A177-3AD203B41FA5}">
                      <a16:colId xmlns:a16="http://schemas.microsoft.com/office/drawing/2014/main" val="20001"/>
                    </a:ext>
                  </a:extLst>
                </a:gridCol>
                <a:gridCol w="1816607">
                  <a:extLst>
                    <a:ext uri="{9D8B030D-6E8A-4147-A177-3AD203B41FA5}">
                      <a16:colId xmlns:a16="http://schemas.microsoft.com/office/drawing/2014/main" val="20002"/>
                    </a:ext>
                  </a:extLst>
                </a:gridCol>
              </a:tblGrid>
              <a:tr h="0">
                <a:tc>
                  <a:txBody>
                    <a:bodyPr/>
                    <a:lstStyle/>
                    <a:p>
                      <a:pPr algn="l"/>
                      <a:r>
                        <a:rPr sz="1400" b="1" dirty="0">
                          <a:solidFill>
                            <a:srgbClr val="FFFFFF"/>
                          </a:solidFill>
                          <a:latin typeface="+mn-lt"/>
                        </a:rPr>
                        <a:t>ICANS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mn-lt"/>
                        </a:rPr>
                        <a:t>DL1</a:t>
                      </a:r>
                    </a:p>
                    <a:p>
                      <a:pPr algn="ctr"/>
                      <a:r>
                        <a:rPr lang="en-US" sz="1400" b="1" dirty="0">
                          <a:solidFill>
                            <a:srgbClr val="FFFFFF"/>
                          </a:solidFill>
                          <a:latin typeface="+mn-lt"/>
                        </a:rPr>
                        <a:t>(n = 12)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mn-lt"/>
                        </a:rPr>
                        <a:t>DL2</a:t>
                      </a:r>
                    </a:p>
                    <a:p>
                      <a:pPr algn="ctr"/>
                      <a:r>
                        <a:rPr lang="en-US" sz="1400" b="1" dirty="0">
                          <a:solidFill>
                            <a:srgbClr val="FFFFFF"/>
                          </a:solidFill>
                          <a:latin typeface="+mn-lt"/>
                        </a:rPr>
                        <a:t>(n = 14)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0">
                <a:tc>
                  <a:txBody>
                    <a:bodyPr/>
                    <a:lstStyle/>
                    <a:p>
                      <a:pPr algn="l"/>
                      <a:r>
                        <a:rPr lang="en-US" sz="1400" b="0" dirty="0">
                          <a:latin typeface="+mn-lt"/>
                        </a:rPr>
                        <a:t>ICANS, n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b="0" dirty="0">
                          <a:latin typeface="+mn-lt"/>
                        </a:rPr>
                        <a:t>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b="0" dirty="0">
                          <a:latin typeface="+mn-lt"/>
                        </a:rPr>
                        <a:t>1 (7)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0">
                <a:tc>
                  <a:txBody>
                    <a:bodyPr/>
                    <a:lstStyle/>
                    <a:p>
                      <a:pPr marL="285750" indent="-285750" algn="l">
                        <a:buFont typeface="Arial" panose="020B0604020202020204" pitchFamily="34" charset="0"/>
                        <a:buChar char="•"/>
                      </a:pPr>
                      <a:r>
                        <a:rPr lang="en-US" sz="1400" b="0" dirty="0">
                          <a:latin typeface="+mn-lt"/>
                        </a:rPr>
                        <a:t>Grade 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b="0" dirty="0">
                          <a:latin typeface="+mn-lt"/>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b="0" dirty="0">
                          <a:latin typeface="+mn-lt"/>
                        </a:rPr>
                        <a:t>1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2"/>
                  </a:ext>
                </a:extLst>
              </a:tr>
              <a:tr h="0">
                <a:tc>
                  <a:txBody>
                    <a:bodyPr/>
                    <a:lstStyle/>
                    <a:p>
                      <a:pPr marL="285750" indent="-285750" algn="l">
                        <a:buFont typeface="Arial" panose="020B0604020202020204" pitchFamily="34" charset="0"/>
                        <a:buChar char="•"/>
                      </a:pPr>
                      <a:r>
                        <a:rPr lang="en-US" sz="1400" dirty="0">
                          <a:latin typeface="+mn-lt"/>
                        </a:rPr>
                        <a:t>Grade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3"/>
                  </a:ext>
                </a:extLst>
              </a:tr>
              <a:tr h="0">
                <a:tc>
                  <a:txBody>
                    <a:bodyPr/>
                    <a:lstStyle/>
                    <a:p>
                      <a:pPr marL="285750" indent="-285750" algn="l">
                        <a:buFont typeface="Arial" panose="020B0604020202020204" pitchFamily="34" charset="0"/>
                        <a:buChar char="•"/>
                      </a:pPr>
                      <a:r>
                        <a:rPr lang="en-US" sz="1400" dirty="0">
                          <a:latin typeface="+mn-lt"/>
                        </a:rPr>
                        <a:t>Grade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4"/>
                  </a:ext>
                </a:extLst>
              </a:tr>
              <a:tr h="0">
                <a:tc>
                  <a:txBody>
                    <a:bodyPr/>
                    <a:lstStyle/>
                    <a:p>
                      <a:pPr algn="l"/>
                      <a:r>
                        <a:rPr sz="1400" dirty="0">
                          <a:latin typeface="+mn-lt"/>
                        </a:rPr>
                        <a:t>Onset time, days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mn-l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mn-lt"/>
                        </a:rPr>
                        <a:t>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0">
                <a:tc>
                  <a:txBody>
                    <a:bodyPr/>
                    <a:lstStyle/>
                    <a:p>
                      <a:pPr algn="l"/>
                      <a:r>
                        <a:rPr sz="1400" dirty="0">
                          <a:latin typeface="+mn-lt"/>
                        </a:rPr>
                        <a:t>Duration, day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6"/>
                  </a:ext>
                </a:extLst>
              </a:tr>
            </a:tbl>
          </a:graphicData>
        </a:graphic>
      </p:graphicFrame>
      <p:sp>
        <p:nvSpPr>
          <p:cNvPr id="4" name="TextBox 3">
            <a:extLst>
              <a:ext uri="{FF2B5EF4-FFF2-40B4-BE49-F238E27FC236}">
                <a16:creationId xmlns:a16="http://schemas.microsoft.com/office/drawing/2014/main" id="{8BFA6F5C-599E-1FE7-DBC9-3F3775011215}"/>
              </a:ext>
            </a:extLst>
          </p:cNvPr>
          <p:cNvSpPr txBox="1"/>
          <p:nvPr/>
        </p:nvSpPr>
        <p:spPr>
          <a:xfrm>
            <a:off x="6425406" y="3765048"/>
            <a:ext cx="5545932" cy="1599817"/>
          </a:xfrm>
          <a:prstGeom prst="rect">
            <a:avLst/>
          </a:prstGeom>
        </p:spPr>
        <p:txBody>
          <a:bodyPr vert="horz" wrap="square" lIns="0" tIns="0" rIns="0" bIns="0" rtlCol="0">
            <a:noAutofit/>
          </a:bodyPr>
          <a:lstStyle/>
          <a:p>
            <a:pPr marL="285750" indent="-173736" algn="l">
              <a:buFont typeface="Arial" panose="020B0604020202020204" pitchFamily="34" charset="0"/>
              <a:buChar char="•"/>
            </a:pPr>
            <a:r>
              <a:rPr lang="en-US" dirty="0"/>
              <a:t>No delayed neurotoxicity; no parkinsonism, cranial nerve palsies, or Guillain-Barré syndrome</a:t>
            </a:r>
          </a:p>
          <a:p>
            <a:pPr marL="285750" indent="-173736" algn="l">
              <a:buFont typeface="Arial" panose="020B0604020202020204" pitchFamily="34" charset="0"/>
              <a:buChar char="•"/>
            </a:pPr>
            <a:endParaRPr lang="en-US" dirty="0"/>
          </a:p>
          <a:p>
            <a:pPr marL="285750" indent="-173736" algn="l">
              <a:buFont typeface="Arial" panose="020B0604020202020204" pitchFamily="34" charset="0"/>
              <a:buChar char="•"/>
            </a:pPr>
            <a:r>
              <a:rPr lang="en-US" dirty="0"/>
              <a:t>No IEC-associated colitis reported</a:t>
            </a:r>
          </a:p>
          <a:p>
            <a:pPr marL="285750" indent="-173736" algn="l">
              <a:buFont typeface="Arial" panose="020B0604020202020204" pitchFamily="34" charset="0"/>
              <a:buChar char="•"/>
            </a:pPr>
            <a:endParaRPr lang="en-US" dirty="0"/>
          </a:p>
          <a:p>
            <a:pPr marL="285750" indent="-173736" algn="l">
              <a:buFont typeface="Arial" panose="020B0604020202020204" pitchFamily="34" charset="0"/>
              <a:buChar char="•"/>
            </a:pPr>
            <a:r>
              <a:rPr lang="en-US" dirty="0"/>
              <a:t>IEC-hemophagocytic lymphohistiocytosis-like syndrome reported in 1 patient (DL1, grade 2); resolved within 7 days</a:t>
            </a:r>
          </a:p>
          <a:p>
            <a:pPr marL="285750" indent="-173736" algn="l">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9C64D7AD-87DF-9574-557D-F8F7AAFEDEF0}"/>
              </a:ext>
            </a:extLst>
          </p:cNvPr>
          <p:cNvSpPr txBox="1"/>
          <p:nvPr/>
        </p:nvSpPr>
        <p:spPr>
          <a:xfrm>
            <a:off x="231078" y="5364865"/>
            <a:ext cx="5045010" cy="338328"/>
          </a:xfrm>
          <a:prstGeom prst="rect">
            <a:avLst/>
          </a:prstGeom>
        </p:spPr>
        <p:txBody>
          <a:bodyPr vert="horz" wrap="square" lIns="0" tIns="0" rIns="0" bIns="0" rtlCol="0">
            <a:noAutofit/>
          </a:bodyPr>
          <a:lstStyle/>
          <a:p>
            <a:pPr algn="l"/>
            <a:r>
              <a:rPr lang="en-US" sz="1200" dirty="0"/>
              <a:t>*CRS onset on Day 8-11 for 15/16 patients.</a:t>
            </a:r>
          </a:p>
        </p:txBody>
      </p:sp>
      <p:sp>
        <p:nvSpPr>
          <p:cNvPr id="11" name="Text Box 15">
            <a:extLst>
              <a:ext uri="{FF2B5EF4-FFF2-40B4-BE49-F238E27FC236}">
                <a16:creationId xmlns:a16="http://schemas.microsoft.com/office/drawing/2014/main" id="{D323A53C-9D41-1A94-8B7B-31A68A85E479}"/>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sz="800" b="0" spc="-10" dirty="0">
                <a:solidFill>
                  <a:srgbClr val="161616"/>
                </a:solidFill>
                <a:latin typeface="Poppins" pitchFamily="2" charset="77"/>
              </a:rPr>
              <a:t>Richard. ASH 2025. Abstr 269.</a:t>
            </a:r>
            <a:endParaRPr lang="en-US" altLang="en-US" sz="800" b="0" dirty="0">
              <a:solidFill>
                <a:srgbClr val="161616"/>
              </a:solidFill>
              <a:latin typeface="Poppins" pitchFamily="2" charset="77"/>
            </a:endParaRPr>
          </a:p>
        </p:txBody>
      </p:sp>
      <p:sp>
        <p:nvSpPr>
          <p:cNvPr id="12" name="TextBox 11">
            <a:extLst>
              <a:ext uri="{FF2B5EF4-FFF2-40B4-BE49-F238E27FC236}">
                <a16:creationId xmlns:a16="http://schemas.microsoft.com/office/drawing/2014/main" id="{3CB0700C-C7D0-2AC2-BA03-73B33B0C9F03}"/>
              </a:ext>
            </a:extLst>
          </p:cNvPr>
          <p:cNvSpPr txBox="1"/>
          <p:nvPr/>
        </p:nvSpPr>
        <p:spPr>
          <a:xfrm>
            <a:off x="231078" y="5683941"/>
            <a:ext cx="3938586" cy="338328"/>
          </a:xfrm>
          <a:prstGeom prst="rect">
            <a:avLst/>
          </a:prstGeom>
        </p:spPr>
        <p:txBody>
          <a:bodyPr vert="horz" wrap="square" lIns="0" tIns="0" rIns="0" bIns="0" rtlCol="0">
            <a:noAutofit/>
          </a:bodyPr>
          <a:lstStyle/>
          <a:p>
            <a:pPr marL="171450" indent="-171450">
              <a:buFont typeface="Arial" panose="020B0604020202020204" pitchFamily="34" charset="0"/>
              <a:buChar char="•"/>
            </a:pPr>
            <a:r>
              <a:rPr lang="en-US" dirty="0"/>
              <a:t>No </a:t>
            </a:r>
            <a:r>
              <a:rPr lang="en-US" altLang="en-US" dirty="0"/>
              <a:t>grade ≥3 CRS </a:t>
            </a:r>
            <a:r>
              <a:rPr lang="en-US" dirty="0"/>
              <a:t>reported</a:t>
            </a:r>
          </a:p>
        </p:txBody>
      </p:sp>
    </p:spTree>
    <p:extLst>
      <p:ext uri="{BB962C8B-B14F-4D97-AF65-F5344CB8AC3E}">
        <p14:creationId xmlns:p14="http://schemas.microsoft.com/office/powerpoint/2010/main" val="1818457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FD17-DD31-637B-9A33-23D61860D116}"/>
            </a:ext>
          </a:extLst>
        </p:cNvPr>
        <p:cNvGrpSpPr/>
        <p:nvPr/>
      </p:nvGrpSpPr>
      <p:grpSpPr>
        <a:xfrm>
          <a:off x="0" y="0"/>
          <a:ext cx="0" cy="0"/>
          <a:chOff x="0" y="0"/>
          <a:chExt cx="0" cy="0"/>
        </a:xfrm>
      </p:grpSpPr>
      <p:sp>
        <p:nvSpPr>
          <p:cNvPr id="9" name="Content Placeholder 8">
            <a:extLst>
              <a:ext uri="{FF2B5EF4-FFF2-40B4-BE49-F238E27FC236}">
                <a16:creationId xmlns:a16="http://schemas.microsoft.com/office/drawing/2014/main" id="{6B481CE4-89F5-4248-4A28-98563E266D0D}"/>
              </a:ext>
            </a:extLst>
          </p:cNvPr>
          <p:cNvSpPr>
            <a:spLocks noGrp="1"/>
          </p:cNvSpPr>
          <p:nvPr>
            <p:ph idx="13"/>
          </p:nvPr>
        </p:nvSpPr>
        <p:spPr>
          <a:xfrm>
            <a:off x="231078" y="4053617"/>
            <a:ext cx="5452803" cy="1443432"/>
          </a:xfrm>
        </p:spPr>
        <p:txBody>
          <a:bodyPr/>
          <a:lstStyle/>
          <a:p>
            <a:pPr marL="342900" indent="-342900">
              <a:spcBef>
                <a:spcPts val="0"/>
              </a:spcBef>
              <a:buFont typeface="Arial" panose="020B0604020202020204" pitchFamily="34" charset="0"/>
              <a:buChar char="•"/>
            </a:pPr>
            <a:r>
              <a:rPr lang="en-US" sz="2000" dirty="0"/>
              <a:t>MRD evaluated by NGS (clonoSEQ, &lt;10</a:t>
            </a:r>
            <a:r>
              <a:rPr lang="en-US" sz="2000" baseline="30000" dirty="0"/>
              <a:t>-5</a:t>
            </a:r>
            <a:r>
              <a:rPr lang="en-US" sz="2000" dirty="0"/>
              <a:t>)</a:t>
            </a:r>
          </a:p>
          <a:p>
            <a:pPr marL="342900" indent="-342900">
              <a:spcBef>
                <a:spcPts val="0"/>
              </a:spcBef>
              <a:buFont typeface="Arial" panose="020B0604020202020204" pitchFamily="34" charset="0"/>
              <a:buChar char="•"/>
            </a:pPr>
            <a:endParaRPr lang="en-US" sz="2000" dirty="0"/>
          </a:p>
          <a:p>
            <a:pPr marL="342900" indent="-342900">
              <a:spcBef>
                <a:spcPts val="0"/>
              </a:spcBef>
              <a:buFont typeface="Arial" panose="020B0604020202020204" pitchFamily="34" charset="0"/>
              <a:buChar char="•"/>
            </a:pPr>
            <a:r>
              <a:rPr lang="en-US" sz="2000" dirty="0"/>
              <a:t>Of 17 patients evaluable for MRD testing, 94% achieved MRD negativity by Mo 1</a:t>
            </a:r>
          </a:p>
          <a:p>
            <a:pPr marL="342900" indent="-342900">
              <a:buFont typeface="Arial" panose="020B0604020202020204" pitchFamily="34" charset="0"/>
              <a:buChar char="•"/>
            </a:pPr>
            <a:endParaRPr lang="en-US" dirty="0"/>
          </a:p>
        </p:txBody>
      </p:sp>
      <p:sp>
        <p:nvSpPr>
          <p:cNvPr id="10243" name="Rectangle 4">
            <a:extLst>
              <a:ext uri="{FF2B5EF4-FFF2-40B4-BE49-F238E27FC236}">
                <a16:creationId xmlns:a16="http://schemas.microsoft.com/office/drawing/2014/main" id="{AEA1DE04-129F-69E0-7E55-89E3FB811918}"/>
              </a:ext>
            </a:extLst>
          </p:cNvPr>
          <p:cNvSpPr>
            <a:spLocks noGrp="1" noChangeArrowheads="1"/>
          </p:cNvSpPr>
          <p:nvPr>
            <p:ph type="title"/>
          </p:nvPr>
        </p:nvSpPr>
        <p:spPr/>
        <p:txBody>
          <a:bodyPr/>
          <a:lstStyle/>
          <a:p>
            <a:r>
              <a:rPr lang="en-US" dirty="0"/>
              <a:t>DURGA-1: Efficacy, MRD Status, and Cellular Kinetics</a:t>
            </a:r>
            <a:endParaRPr lang="en-US" altLang="en-US" dirty="0"/>
          </a:p>
        </p:txBody>
      </p:sp>
      <p:graphicFrame>
        <p:nvGraphicFramePr>
          <p:cNvPr id="6" name="Table 5">
            <a:extLst>
              <a:ext uri="{FF2B5EF4-FFF2-40B4-BE49-F238E27FC236}">
                <a16:creationId xmlns:a16="http://schemas.microsoft.com/office/drawing/2014/main" id="{6E3B5AD1-66BD-D98E-1571-35E4E3CAF502}"/>
              </a:ext>
            </a:extLst>
          </p:cNvPr>
          <p:cNvGraphicFramePr>
            <a:graphicFrameLocks noGrp="1"/>
          </p:cNvGraphicFramePr>
          <p:nvPr>
            <p:extLst>
              <p:ext uri="{D42A27DB-BD31-4B8C-83A1-F6EECF244321}">
                <p14:modId xmlns:p14="http://schemas.microsoft.com/office/powerpoint/2010/main" val="1866459371"/>
              </p:ext>
            </p:extLst>
          </p:nvPr>
        </p:nvGraphicFramePr>
        <p:xfrm>
          <a:off x="822960" y="1360951"/>
          <a:ext cx="10131552" cy="2468880"/>
        </p:xfrm>
        <a:graphic>
          <a:graphicData uri="http://schemas.openxmlformats.org/drawingml/2006/table">
            <a:tbl>
              <a:tblPr firstRow="1" bandRow="1">
                <a:tableStyleId>{5C22544A-7EE6-4342-B048-85BDC9FD1C3A}</a:tableStyleId>
              </a:tblPr>
              <a:tblGrid>
                <a:gridCol w="4567022">
                  <a:extLst>
                    <a:ext uri="{9D8B030D-6E8A-4147-A177-3AD203B41FA5}">
                      <a16:colId xmlns:a16="http://schemas.microsoft.com/office/drawing/2014/main" val="20000"/>
                    </a:ext>
                  </a:extLst>
                </a:gridCol>
                <a:gridCol w="2728478">
                  <a:extLst>
                    <a:ext uri="{9D8B030D-6E8A-4147-A177-3AD203B41FA5}">
                      <a16:colId xmlns:a16="http://schemas.microsoft.com/office/drawing/2014/main" val="20001"/>
                    </a:ext>
                  </a:extLst>
                </a:gridCol>
                <a:gridCol w="2836052">
                  <a:extLst>
                    <a:ext uri="{9D8B030D-6E8A-4147-A177-3AD203B41FA5}">
                      <a16:colId xmlns:a16="http://schemas.microsoft.com/office/drawing/2014/main" val="20002"/>
                    </a:ext>
                  </a:extLst>
                </a:gridCol>
              </a:tblGrid>
              <a:tr h="0">
                <a:tc>
                  <a:txBody>
                    <a:bodyPr/>
                    <a:lstStyle/>
                    <a:p>
                      <a:pPr algn="l"/>
                      <a:r>
                        <a:rPr sz="1800" b="1" dirty="0">
                          <a:solidFill>
                            <a:srgbClr val="FFFFFF"/>
                          </a:solidFill>
                          <a:latin typeface="Poppins"/>
                        </a:rPr>
                        <a:t> </a:t>
                      </a:r>
                      <a:r>
                        <a:rPr lang="en-US" sz="1800" b="1" dirty="0">
                          <a:solidFill>
                            <a:srgbClr val="FFFFFF"/>
                          </a:solidFill>
                          <a:latin typeface="Poppins"/>
                        </a:rPr>
                        <a:t>Outcome</a:t>
                      </a:r>
                      <a:endParaRPr sz="18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800" b="1" dirty="0">
                          <a:solidFill>
                            <a:srgbClr val="FFFFFF"/>
                          </a:solidFill>
                          <a:latin typeface="Poppins"/>
                        </a:rPr>
                        <a:t>Total</a:t>
                      </a:r>
                      <a:endParaRPr lang="en-US" sz="1800" b="1" dirty="0">
                        <a:solidFill>
                          <a:srgbClr val="FFFFFF"/>
                        </a:solidFill>
                        <a:latin typeface="Poppins"/>
                      </a:endParaRPr>
                    </a:p>
                    <a:p>
                      <a:pPr algn="ctr"/>
                      <a:r>
                        <a:rPr sz="1800" b="1" dirty="0">
                          <a:solidFill>
                            <a:srgbClr val="FFFFFF"/>
                          </a:solidFill>
                          <a:latin typeface="Poppins"/>
                        </a:rPr>
                        <a:t>(n</a:t>
                      </a:r>
                      <a:r>
                        <a:rPr lang="en-US" sz="1800" b="1" dirty="0">
                          <a:solidFill>
                            <a:srgbClr val="FFFFFF"/>
                          </a:solidFill>
                          <a:latin typeface="Poppins"/>
                        </a:rPr>
                        <a:t> </a:t>
                      </a:r>
                      <a:r>
                        <a:rPr sz="1800" b="1" dirty="0">
                          <a:solidFill>
                            <a:srgbClr val="FFFFFF"/>
                          </a:solidFill>
                          <a:latin typeface="Poppins"/>
                        </a:rPr>
                        <a:t>=</a:t>
                      </a:r>
                      <a:r>
                        <a:rPr lang="en-US" sz="1800" b="1" dirty="0">
                          <a:solidFill>
                            <a:srgbClr val="FFFFFF"/>
                          </a:solidFill>
                          <a:latin typeface="Poppins"/>
                        </a:rPr>
                        <a:t> </a:t>
                      </a:r>
                      <a:r>
                        <a:rPr sz="1800" b="1" dirty="0">
                          <a:solidFill>
                            <a:srgbClr val="FFFFFF"/>
                          </a:solidFill>
                          <a:latin typeface="Poppins"/>
                        </a:rPr>
                        <a:t>23)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800" b="1" dirty="0">
                          <a:solidFill>
                            <a:srgbClr val="FFFFFF"/>
                          </a:solidFill>
                          <a:latin typeface="Poppins"/>
                        </a:rPr>
                        <a:t>BCMA CAR T Exposed</a:t>
                      </a:r>
                      <a:endParaRPr lang="en-US" sz="1800" b="1" dirty="0">
                        <a:solidFill>
                          <a:srgbClr val="FFFFFF"/>
                        </a:solidFill>
                        <a:latin typeface="Poppins"/>
                      </a:endParaRPr>
                    </a:p>
                    <a:p>
                      <a:pPr algn="ctr"/>
                      <a:r>
                        <a:rPr sz="1800" b="1" dirty="0">
                          <a:solidFill>
                            <a:srgbClr val="FFFFFF"/>
                          </a:solidFill>
                          <a:latin typeface="Poppins"/>
                        </a:rPr>
                        <a:t>(n</a:t>
                      </a:r>
                      <a:r>
                        <a:rPr lang="en-US" sz="1800" b="1" dirty="0">
                          <a:solidFill>
                            <a:srgbClr val="FFFFFF"/>
                          </a:solidFill>
                          <a:latin typeface="Poppins"/>
                        </a:rPr>
                        <a:t> </a:t>
                      </a:r>
                      <a:r>
                        <a:rPr sz="1800" b="1" dirty="0">
                          <a:solidFill>
                            <a:srgbClr val="FFFFFF"/>
                          </a:solidFill>
                          <a:latin typeface="Poppins"/>
                        </a:rPr>
                        <a:t>=</a:t>
                      </a:r>
                      <a:r>
                        <a:rPr lang="en-US" sz="1800" b="1" dirty="0">
                          <a:solidFill>
                            <a:srgbClr val="FFFFFF"/>
                          </a:solidFill>
                          <a:latin typeface="Poppins"/>
                        </a:rPr>
                        <a:t> </a:t>
                      </a:r>
                      <a:r>
                        <a:rPr sz="1800" b="1" dirty="0">
                          <a:solidFill>
                            <a:srgbClr val="FFFFFF"/>
                          </a:solidFill>
                          <a:latin typeface="Poppins"/>
                        </a:rPr>
                        <a:t>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0">
                <a:tc>
                  <a:txBody>
                    <a:bodyPr/>
                    <a:lstStyle/>
                    <a:p>
                      <a:pPr algn="l"/>
                      <a:r>
                        <a:rPr sz="1800" dirty="0">
                          <a:latin typeface="Poppins"/>
                        </a:rPr>
                        <a:t>ORR</a:t>
                      </a:r>
                      <a:r>
                        <a:rPr lang="en-US" sz="1800" dirty="0">
                          <a:latin typeface="Poppins"/>
                        </a:rPr>
                        <a:t>, %</a:t>
                      </a:r>
                      <a:endParaRPr sz="1800" dirty="0">
                        <a:latin typeface="Poppins"/>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800" dirty="0">
                          <a:latin typeface="Poppins"/>
                        </a:rPr>
                        <a:t>96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800" dirty="0">
                          <a:latin typeface="Poppins"/>
                        </a:rPr>
                        <a:t>100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0">
                <a:tc>
                  <a:txBody>
                    <a:bodyPr/>
                    <a:lstStyle/>
                    <a:p>
                      <a:pPr algn="l"/>
                      <a:r>
                        <a:rPr sz="1800" dirty="0">
                          <a:latin typeface="Poppins"/>
                        </a:rPr>
                        <a:t>sCR/CR</a:t>
                      </a:r>
                      <a:r>
                        <a:rPr lang="en-US" sz="1800" dirty="0">
                          <a:latin typeface="Poppins"/>
                        </a:rPr>
                        <a:t>, %</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800" dirty="0">
                          <a:latin typeface="Poppins"/>
                        </a:rPr>
                        <a:t>78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800" dirty="0">
                          <a:latin typeface="Poppins"/>
                        </a:rPr>
                        <a:t>80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0">
                <a:tc>
                  <a:txBody>
                    <a:bodyPr/>
                    <a:lstStyle/>
                    <a:p>
                      <a:pPr algn="l"/>
                      <a:r>
                        <a:rPr lang="en-US" sz="1800" dirty="0">
                          <a:latin typeface="Poppins"/>
                        </a:rPr>
                        <a:t>PR, %</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800" dirty="0">
                          <a:latin typeface="Poppins"/>
                        </a:rPr>
                        <a:t>17</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mn-lt"/>
                        </a:rPr>
                        <a:t>_</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419239086"/>
                  </a:ext>
                </a:extLst>
              </a:tr>
              <a:tr h="0">
                <a:tc>
                  <a:txBody>
                    <a:bodyPr/>
                    <a:lstStyle/>
                    <a:p>
                      <a:pPr algn="l"/>
                      <a:r>
                        <a:rPr lang="en-US" sz="1800" dirty="0">
                          <a:latin typeface="Poppins"/>
                        </a:rPr>
                        <a:t>Median f</a:t>
                      </a:r>
                      <a:r>
                        <a:rPr sz="1800" dirty="0">
                          <a:latin typeface="Poppins"/>
                        </a:rPr>
                        <a:t>ollow-up, m</a:t>
                      </a:r>
                      <a:r>
                        <a:rPr lang="en-US" sz="1800" dirty="0">
                          <a:latin typeface="Poppins"/>
                        </a:rPr>
                        <a:t>o</a:t>
                      </a:r>
                      <a:r>
                        <a:rPr sz="1800" dirty="0">
                          <a:latin typeface="Poppins"/>
                        </a:rPr>
                        <a:t> (range)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latin typeface="Poppins"/>
                        </a:rPr>
                        <a:t>3.9 (0.9-19.7)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latin typeface="Poppins"/>
                        </a:rPr>
                        <a:t>3.9 (3.0-4.0)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0">
                <a:tc>
                  <a:txBody>
                    <a:bodyPr/>
                    <a:lstStyle/>
                    <a:p>
                      <a:pPr algn="l"/>
                      <a:r>
                        <a:rPr lang="en-US" sz="1800" dirty="0">
                          <a:latin typeface="Poppins"/>
                        </a:rPr>
                        <a:t>Median time to first response, days</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latin typeface="Poppins"/>
                        </a:rPr>
                        <a:t>28</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latin typeface="Poppins"/>
                        </a:rPr>
                        <a:t>_</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138089427"/>
                  </a:ext>
                </a:extLst>
              </a:tr>
            </a:tbl>
          </a:graphicData>
        </a:graphic>
      </p:graphicFrame>
      <p:sp>
        <p:nvSpPr>
          <p:cNvPr id="10" name="Text Box 15">
            <a:extLst>
              <a:ext uri="{FF2B5EF4-FFF2-40B4-BE49-F238E27FC236}">
                <a16:creationId xmlns:a16="http://schemas.microsoft.com/office/drawing/2014/main" id="{70B01ABB-F0B7-F2A1-3EF5-F26B15DEA0E8}"/>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sz="800" b="0" spc="-10" dirty="0">
                <a:solidFill>
                  <a:srgbClr val="161616"/>
                </a:solidFill>
                <a:latin typeface="Poppins" pitchFamily="2" charset="77"/>
              </a:rPr>
              <a:t>Richard. ASH 2025. Abstr 269.</a:t>
            </a:r>
            <a:endParaRPr lang="en-US" altLang="en-US" sz="800" b="0" dirty="0">
              <a:solidFill>
                <a:srgbClr val="161616"/>
              </a:solidFill>
              <a:latin typeface="Poppins" pitchFamily="2" charset="77"/>
            </a:endParaRPr>
          </a:p>
        </p:txBody>
      </p:sp>
      <p:sp>
        <p:nvSpPr>
          <p:cNvPr id="11" name="Content Placeholder 8">
            <a:extLst>
              <a:ext uri="{FF2B5EF4-FFF2-40B4-BE49-F238E27FC236}">
                <a16:creationId xmlns:a16="http://schemas.microsoft.com/office/drawing/2014/main" id="{8CDC8D9D-022D-350E-89E7-9D72448F4F0E}"/>
              </a:ext>
            </a:extLst>
          </p:cNvPr>
          <p:cNvSpPr txBox="1">
            <a:spLocks/>
          </p:cNvSpPr>
          <p:nvPr/>
        </p:nvSpPr>
        <p:spPr>
          <a:xfrm>
            <a:off x="6216746" y="4026863"/>
            <a:ext cx="5452803" cy="1620970"/>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2000" dirty="0"/>
              <a:t>Median time to peak expansion (C</a:t>
            </a:r>
            <a:r>
              <a:rPr lang="en-US" sz="2000" baseline="-25000" dirty="0"/>
              <a:t>max</a:t>
            </a:r>
            <a:r>
              <a:rPr lang="en-US" sz="2000" dirty="0"/>
              <a:t>): 13 days after infusion</a:t>
            </a:r>
          </a:p>
          <a:p>
            <a:pPr marL="342900" indent="-342900">
              <a:buFont typeface="Arial" panose="020B0604020202020204" pitchFamily="34" charset="0"/>
              <a:buChar char="•"/>
            </a:pPr>
            <a:r>
              <a:rPr lang="en-US" sz="2000" dirty="0"/>
              <a:t>Persistence detected at Day 56 in all evaluated patients (22/22)</a:t>
            </a: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4269392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B769C-D3A8-97F3-F417-C42F93D2E5F9}"/>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EA4B108-2F02-DE6D-61DA-7C7333329C3A}"/>
              </a:ext>
            </a:extLst>
          </p:cNvPr>
          <p:cNvSpPr>
            <a:spLocks noGrp="1"/>
          </p:cNvSpPr>
          <p:nvPr>
            <p:ph idx="1"/>
          </p:nvPr>
        </p:nvSpPr>
        <p:spPr/>
        <p:txBody>
          <a:bodyPr/>
          <a:lstStyle/>
          <a:p>
            <a:pPr marL="342900" indent="-342900">
              <a:buFont typeface="Arial" panose="020B0604020202020204" pitchFamily="34" charset="0"/>
              <a:buChar char="•"/>
            </a:pPr>
            <a:r>
              <a:rPr lang="en-US" altLang="en-US" sz="2000" dirty="0"/>
              <a:t>In this preliminary analysis, AZD0120 demonstrated a manageable safety profile and promising efficacy among patients with heavily pretreated R/R MM </a:t>
            </a:r>
          </a:p>
          <a:p>
            <a:pPr marL="574675" lvl="1" indent="-342900">
              <a:buFont typeface="Symbol" panose="05050102010706020507" pitchFamily="18" charset="2"/>
              <a:buChar char="-"/>
            </a:pPr>
            <a:r>
              <a:rPr lang="en-US" altLang="en-US" sz="1800" dirty="0"/>
              <a:t>No grade ≥3 CRS, delayed neurotoxicity, MNT/parkinsonism, cranial nerve palsy, or IEC-associated colitis events reported</a:t>
            </a:r>
          </a:p>
          <a:p>
            <a:pPr marL="574675" lvl="1" indent="-342900">
              <a:buFont typeface="Symbol" panose="05050102010706020507" pitchFamily="18" charset="2"/>
              <a:buChar char="-"/>
            </a:pPr>
            <a:r>
              <a:rPr lang="en-US" altLang="en-US" sz="1800" dirty="0"/>
              <a:t>Only a single grade 1 ICANS event reported</a:t>
            </a:r>
          </a:p>
          <a:p>
            <a:pPr marL="574675" lvl="1" indent="-342900">
              <a:buFont typeface="Symbol" panose="05050102010706020507" pitchFamily="18" charset="2"/>
              <a:buChar char="-"/>
            </a:pPr>
            <a:r>
              <a:rPr lang="en-US" altLang="en-US" sz="1800" dirty="0"/>
              <a:t>All patients: ORR of 96%; sCR/CR of 78%; median time to first response of 1 mo</a:t>
            </a:r>
          </a:p>
          <a:p>
            <a:pPr marL="574675" lvl="1" indent="-342900">
              <a:buFont typeface="Symbol" panose="05050102010706020507" pitchFamily="18" charset="2"/>
              <a:buChar char="-"/>
            </a:pPr>
            <a:r>
              <a:rPr lang="en-US" altLang="en-US" sz="1800" dirty="0"/>
              <a:t>Responses observed in BCMA-naive and BCMA-exposed patients and deepened over time</a:t>
            </a:r>
          </a:p>
          <a:p>
            <a:pPr marL="574675" lvl="1" indent="-342900">
              <a:buFont typeface="Symbol" panose="05050102010706020507" pitchFamily="18" charset="2"/>
              <a:buChar char="-"/>
            </a:pPr>
            <a:r>
              <a:rPr lang="en-US" altLang="en-US" sz="1800" dirty="0"/>
              <a:t>MRD negativity: 94% in cohort evaluated for MRD</a:t>
            </a:r>
          </a:p>
          <a:p>
            <a:pPr marL="342900" indent="-342900">
              <a:buFont typeface="Arial" panose="020B0604020202020204" pitchFamily="34" charset="0"/>
              <a:buChar char="•"/>
            </a:pPr>
            <a:r>
              <a:rPr lang="en-US" sz="2000" dirty="0"/>
              <a:t>Investigators conclude results support a reliable manufacturing platform (turnaround time of 14 days) and a safety profile that supports outpatient administration of AZD0120 for heavily pretreated patients with R/R MM</a:t>
            </a:r>
          </a:p>
        </p:txBody>
      </p:sp>
      <p:sp>
        <p:nvSpPr>
          <p:cNvPr id="10243" name="Rectangle 4">
            <a:extLst>
              <a:ext uri="{FF2B5EF4-FFF2-40B4-BE49-F238E27FC236}">
                <a16:creationId xmlns:a16="http://schemas.microsoft.com/office/drawing/2014/main" id="{42093177-A3B3-129D-58BB-DB5C9F5E856E}"/>
              </a:ext>
            </a:extLst>
          </p:cNvPr>
          <p:cNvSpPr>
            <a:spLocks noGrp="1" noChangeArrowheads="1"/>
          </p:cNvSpPr>
          <p:nvPr>
            <p:ph type="title"/>
          </p:nvPr>
        </p:nvSpPr>
        <p:spPr/>
        <p:txBody>
          <a:bodyPr/>
          <a:lstStyle/>
          <a:p>
            <a:r>
              <a:rPr lang="en-US" dirty="0"/>
              <a:t>DURGA-1: Investigator’s Conclusions</a:t>
            </a:r>
            <a:endParaRPr lang="en-US" altLang="en-US" dirty="0"/>
          </a:p>
        </p:txBody>
      </p:sp>
      <p:sp>
        <p:nvSpPr>
          <p:cNvPr id="5" name="Text Box 15">
            <a:extLst>
              <a:ext uri="{FF2B5EF4-FFF2-40B4-BE49-F238E27FC236}">
                <a16:creationId xmlns:a16="http://schemas.microsoft.com/office/drawing/2014/main" id="{291FFBF3-6905-89F9-B2D9-631D6D52A1AF}"/>
              </a:ext>
            </a:extLst>
          </p:cNvPr>
          <p:cNvSpPr txBox="1">
            <a:spLocks noGrp="1" noChangeArrowheads="1"/>
          </p:cNvSpPr>
          <p:nvPr>
            <p:ph sz="quarter" idx="10"/>
          </p:nvPr>
        </p:nvSpPr>
        <p:spPr bwMode="auto">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Richard. ASH 2025. Abstr 269.</a:t>
            </a:r>
            <a:endParaRPr lang="en-US" altLang="en-US" sz="800" b="0" dirty="0">
              <a:solidFill>
                <a:srgbClr val="161616"/>
              </a:solidFill>
              <a:latin typeface="Poppins" pitchFamily="2" charset="77"/>
            </a:endParaRPr>
          </a:p>
        </p:txBody>
      </p:sp>
    </p:spTree>
    <p:extLst>
      <p:ext uri="{BB962C8B-B14F-4D97-AF65-F5344CB8AC3E}">
        <p14:creationId xmlns:p14="http://schemas.microsoft.com/office/powerpoint/2010/main" val="883617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slidesets with expert faculty commentary on all the key studies in:</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ASH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
        <p:nvSpPr>
          <p:cNvPr id="2" name="Rectangle 2">
            <a:extLst>
              <a:ext uri="{FF2B5EF4-FFF2-40B4-BE49-F238E27FC236}">
                <a16:creationId xmlns:a16="http://schemas.microsoft.com/office/drawing/2014/main" id="{61E4FA1D-BB97-6CFF-0282-9E17F043BAB6}"/>
              </a:ext>
            </a:extLst>
          </p:cNvPr>
          <p:cNvSpPr txBox="1">
            <a:spLocks noChangeArrowheads="1"/>
          </p:cNvSpPr>
          <p:nvPr/>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pPr>
            <a:r>
              <a:rPr lang="en-US" sz="1800" dirty="0">
                <a:solidFill>
                  <a:srgbClr val="161616"/>
                </a:solidFill>
              </a:rPr>
              <a:t>Leukemias</a:t>
            </a:r>
          </a:p>
          <a:p>
            <a:pPr marL="285750" indent="-285750" algn="l">
              <a:buFont typeface="Arial" panose="020B0604020202020204" pitchFamily="34" charset="0"/>
              <a:buChar char="•"/>
            </a:pPr>
            <a:r>
              <a:rPr lang="en-US" sz="1800" dirty="0">
                <a:solidFill>
                  <a:srgbClr val="161616"/>
                </a:solidFill>
              </a:rPr>
              <a:t>Lymphomas</a:t>
            </a:r>
          </a:p>
          <a:p>
            <a:pPr marL="285750" lvl="0" indent="-285750" algn="l">
              <a:buFont typeface="Arial" panose="020B0604020202020204" pitchFamily="34" charset="0"/>
              <a:buChar cha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MDS/MPN</a:t>
            </a:r>
          </a:p>
        </p:txBody>
      </p:sp>
      <p:sp>
        <p:nvSpPr>
          <p:cNvPr id="3" name="Rectangle 2">
            <a:extLst>
              <a:ext uri="{FF2B5EF4-FFF2-40B4-BE49-F238E27FC236}">
                <a16:creationId xmlns:a16="http://schemas.microsoft.com/office/drawing/2014/main" id="{75DE32AA-948B-24E0-7B24-D0D9F64AAFA1}"/>
              </a:ext>
            </a:extLst>
          </p:cNvPr>
          <p:cNvSpPr txBox="1">
            <a:spLocks noChangeArrowheads="1"/>
          </p:cNvSpPr>
          <p:nvPr/>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defRPr/>
            </a:pPr>
            <a:r>
              <a:rPr lang="en-US" sz="1800" dirty="0">
                <a:solidFill>
                  <a:srgbClr val="161616"/>
                </a:solidFill>
              </a:rPr>
              <a:t>Multiple myeloma</a:t>
            </a:r>
          </a:p>
          <a:p>
            <a:pPr marL="285750" marR="0" lvl="0" indent="-285750" algn="l" defTabSz="914400" rtl="0" eaLnBrk="1" fontAlgn="auto" latinLnBrk="0" hangingPunct="1">
              <a:lnSpc>
                <a:spcPct val="100000"/>
              </a:lnSpc>
              <a:spcBef>
                <a:spcPts val="1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Nonmalignant blood diseases</a:t>
            </a:r>
          </a:p>
        </p:txBody>
      </p:sp>
    </p:spTree>
  </p:cSld>
  <p:clrMapOvr>
    <a:masterClrMapping/>
  </p:clrMapOvr>
</p:sld>
</file>

<file path=ppt/theme/theme1.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6CB1DC591611645837747EA43C517FC" ma:contentTypeVersion="10" ma:contentTypeDescription="Create a new document." ma:contentTypeScope="" ma:versionID="7507e8cf02168e9b6635253efeec3370">
  <xsd:schema xmlns:xsd="http://www.w3.org/2001/XMLSchema" xmlns:xs="http://www.w3.org/2001/XMLSchema" xmlns:p="http://schemas.microsoft.com/office/2006/metadata/properties" xmlns:ns2="b47fbc76-1bba-4b69-b54f-3a49590c7890" xmlns:ns3="22fd6914-46d4-4c7e-bbad-46e82841b69d" targetNamespace="http://schemas.microsoft.com/office/2006/metadata/properties" ma:root="true" ma:fieldsID="7ec38d8cf68e3d4444195e760ec8dbc1" ns2:_="" ns3:_="">
    <xsd:import namespace="b47fbc76-1bba-4b69-b54f-3a49590c7890"/>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7fbc76-1bba-4b69-b54f-3a49590c78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47fbc76-1bba-4b69-b54f-3a49590c7890">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5A533EC7-A1CA-43F2-86A5-3BEC29AEAD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7fbc76-1bba-4b69-b54f-3a49590c7890"/>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674561-7F94-4E87-9FBB-966ACC4D7672}">
  <ds:schemaRefs>
    <ds:schemaRef ds:uri="http://schemas.microsoft.com/sharepoint/v3/contenttype/forms"/>
  </ds:schemaRefs>
</ds:datastoreItem>
</file>

<file path=customXml/itemProps3.xml><?xml version="1.0" encoding="utf-8"?>
<ds:datastoreItem xmlns:ds="http://schemas.openxmlformats.org/officeDocument/2006/customXml" ds:itemID="{BA562E86-B216-4FC8-9C18-895C2E0BCF92}">
  <ds:schemaRefs>
    <ds:schemaRef ds:uri="http://schemas.microsoft.com/office/2006/metadata/properties"/>
    <ds:schemaRef ds:uri="b47fbc76-1bba-4b69-b54f-3a49590c7890"/>
    <ds:schemaRef ds:uri="http://purl.org/dc/elements/1.1/"/>
    <ds:schemaRef ds:uri="22fd6914-46d4-4c7e-bbad-46e82841b69d"/>
    <ds:schemaRef ds:uri="http://schemas.microsoft.com/office/infopath/2007/PartnerControls"/>
    <ds:schemaRef ds:uri="http://www.w3.org/XML/1998/namespace"/>
    <ds:schemaRef ds:uri="http://schemas.microsoft.com/office/2006/documentManagement/types"/>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366</TotalTime>
  <Words>1677</Words>
  <Application>Microsoft Office PowerPoint</Application>
  <PresentationFormat>Widescreen</PresentationFormat>
  <Paragraphs>264</Paragraphs>
  <Slides>10</Slides>
  <Notes>10</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10</vt:i4>
      </vt:variant>
    </vt:vector>
  </HeadingPairs>
  <TitlesOfParts>
    <vt:vector size="23" baseType="lpstr">
      <vt:lpstr>Aptos</vt:lpstr>
      <vt:lpstr>Arial</vt:lpstr>
      <vt:lpstr>Newsreader ExtraBold</vt:lpstr>
      <vt:lpstr>Newsreader SemiBold</vt:lpstr>
      <vt:lpstr>Poppins</vt:lpstr>
      <vt:lpstr>Poppins Light</vt:lpstr>
      <vt:lpstr>Symbol</vt:lpstr>
      <vt:lpstr>Times</vt:lpstr>
      <vt:lpstr>Wingdings</vt:lpstr>
      <vt:lpstr>Office</vt:lpstr>
      <vt:lpstr>4_Office</vt:lpstr>
      <vt:lpstr>3_Office</vt:lpstr>
      <vt:lpstr>2_Office</vt:lpstr>
      <vt:lpstr>DURGA-1: Phase Ib/II Study of AZD0120, a BCMA/CD19 Dual-Targeting CAR T-Cell Therapy, in R/R MM</vt:lpstr>
      <vt:lpstr>About These Slides</vt:lpstr>
      <vt:lpstr>DURGA-1: Background</vt:lpstr>
      <vt:lpstr>DURGA-1: Study Design</vt:lpstr>
      <vt:lpstr>DURGA-1: Baseline Characteristics</vt:lpstr>
      <vt:lpstr>DURGA-1: Safety Summary</vt:lpstr>
      <vt:lpstr>DURGA-1: CRS and ICANS</vt:lpstr>
      <vt:lpstr>DURGA-1: Efficacy, MRD Status, and Cellular Kinetics</vt:lpstr>
      <vt:lpstr>DURGA-1: Investigator’s Conclusions</vt:lpstr>
      <vt:lpstr>Go Online for More Coverage of ASH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DURGA-1: Phase Ib/II Study of AZD0120, a BCMA/CD19 Dual-Targeting CAR T-Cell Therapy, in R/R MM</dc:title>
  <dc:creator>Timothy Quill</dc:creator>
  <cp:lastModifiedBy>Valerie Wenzel</cp:lastModifiedBy>
  <cp:revision>4</cp:revision>
  <dcterms:created xsi:type="dcterms:W3CDTF">2025-12-04T13:55:49Z</dcterms:created>
  <dcterms:modified xsi:type="dcterms:W3CDTF">2025-12-09T17:31:06Z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0x01010036CB1DC591611645837747EA43C517FC</vt:lpwstr>
  </property>
  <property fmtid="{D5CDD505-2E9C-101B-9397-08002B2CF9AE}" pid="3" name="MediaServiceImageTags">
    <vt:lpwstr/>
  </property>
</Properties>
</file>