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32" r:id="rId9"/>
    <p:sldId id="2141411932" r:id="rId10"/>
    <p:sldId id="548" r:id="rId11"/>
    <p:sldId id="549" r:id="rId12"/>
    <p:sldId id="551" r:id="rId13"/>
    <p:sldId id="2141411933"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Nathan Beach" initials="NB" lastIdx="2" clrIdx="16">
    <p:extLst>
      <p:ext uri="{19B8F6BF-5375-455C-9EA6-DF929625EA0E}">
        <p15:presenceInfo xmlns:p15="http://schemas.microsoft.com/office/powerpoint/2012/main" userId="d1799f50d9fd7357" providerId="Windows Live"/>
      </p:ext>
    </p:extLst>
  </p:cmAuthor>
  <p:cmAuthor id="18" name="Vanessa Carter" initials="VC" lastIdx="13" clrIdx="17">
    <p:extLst>
      <p:ext uri="{19B8F6BF-5375-455C-9EA6-DF929625EA0E}">
        <p15:presenceInfo xmlns:p15="http://schemas.microsoft.com/office/powerpoint/2012/main" userId="S::vcarter@clinicaloptions.com::9ce73b1e-6b1e-4cab-b34f-91637f33dd50" providerId="AD"/>
      </p:ext>
    </p:extLst>
  </p:cmAuthor>
  <p:cmAuthor id="19" name="mbecker@clinicaloptions.com" initials="m" lastIdx="3" clrIdx="18">
    <p:extLst>
      <p:ext uri="{19B8F6BF-5375-455C-9EA6-DF929625EA0E}">
        <p15:presenceInfo xmlns:p15="http://schemas.microsoft.com/office/powerpoint/2012/main" userId="mbecker@clinicaloptions.com" providerId="None"/>
      </p:ext>
    </p:extLst>
  </p:cmAuthor>
  <p:cmAuthor id="20" name="CLINICALOPTIONS\tquill" initials="C" lastIdx="1"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0A76F5-4289-4DB1-92F5-E46AC93BD604}" v="1" dt="2023-09-13T20:57:11.80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89235" autoAdjust="0"/>
  </p:normalViewPr>
  <p:slideViewPr>
    <p:cSldViewPr snapToGrid="0">
      <p:cViewPr varScale="1">
        <p:scale>
          <a:sx n="59" d="100"/>
          <a:sy n="59" d="100"/>
        </p:scale>
        <p:origin x="940" y="64"/>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269712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ex20ins, exon 20 insertion; </a:t>
            </a:r>
            <a:r>
              <a:rPr lang="en-US" b="0" i="1" dirty="0"/>
              <a:t>NSCLC, non-small-cell lung cancer; </a:t>
            </a:r>
            <a:r>
              <a:rPr lang="en-US" i="1" dirty="0"/>
              <a:t>SoC, standard of care; TKI, tyrosine kinase inhibitor.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928685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DCR, disease control rate;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ex20ins, exon 20 insertion; </a:t>
            </a:r>
            <a:r>
              <a:rPr kumimoji="0" lang="en-US" altLang="en-US" b="0" i="1" u="none" strike="noStrike" kern="1200" cap="none" spc="0" normalizeH="0" baseline="0" noProof="0" dirty="0">
                <a:ln>
                  <a:noFill/>
                </a:ln>
                <a:solidFill>
                  <a:srgbClr val="000000"/>
                </a:solidFill>
                <a:effectLst/>
                <a:uLnTx/>
                <a:uFillTx/>
                <a:ea typeface="+mn-ea"/>
                <a:cs typeface="+mn-cs"/>
              </a:rPr>
              <a:t>f/u, follow-up; IRC, independent review committee; mets, metastases; </a:t>
            </a:r>
            <a:r>
              <a:rPr lang="en-US" b="0" i="1" dirty="0"/>
              <a:t>NSCLC, non-small-cell lung cancer; ORR, objective response rate; OS, overall survival; PD, progressive disease; PFS, progression-free survival; PS, performance status; QoL, quality of life;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007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a:t>
            </a:r>
            <a:r>
              <a:rPr lang="en-US" i="1" dirty="0"/>
              <a:t> mets, metastases; NA, not applicable; </a:t>
            </a:r>
            <a:r>
              <a:rPr lang="en-US" b="0" i="1" dirty="0"/>
              <a:t>PS, performance status</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09157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cORR, confirmed objective response rate; CR, complete response; d/c, discontinuation; DCR, disease control rate; DoR, duration of response; ex20ins, exon 20 insertion; IRC, independent review committee; ND, not done; NE, not evaluable; PD, progressive disease; PR, partial response; SD, stable disease;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97233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SD, standard deviation; TRAE, treatment-related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4689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AST, aspartate aminotransferase; TRAE, treatment-related adverse event; WBC, white blood cell.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48214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cORR, confirmed objective response rate; DoR, duration of response; ex20ins, exon 20 insertion; NSCLC, non-small-cell lung cancer.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09391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FAVOUR: Phase </a:t>
            </a:r>
            <a:r>
              <a:rPr lang="en-US" altLang="en-US" sz="4000" dirty="0" err="1"/>
              <a:t>Ib</a:t>
            </a:r>
            <a:r>
              <a:rPr lang="en-US" altLang="en-US" sz="4000" dirty="0"/>
              <a:t> Study of </a:t>
            </a:r>
            <a:r>
              <a:rPr lang="en-US" altLang="en-US" sz="4000" dirty="0" err="1"/>
              <a:t>Furmonertinib</a:t>
            </a:r>
            <a:r>
              <a:rPr lang="en-US" altLang="en-US" sz="4000" dirty="0"/>
              <a:t> </a:t>
            </a:r>
            <a:br>
              <a:rPr lang="en-US" altLang="en-US" sz="4000" dirty="0"/>
            </a:br>
            <a:r>
              <a:rPr lang="en-US" altLang="en-US" sz="4000" dirty="0"/>
              <a:t>in </a:t>
            </a:r>
            <a:r>
              <a:rPr lang="en-US" altLang="en-US" sz="4000" i="1" dirty="0"/>
              <a:t>EGFR</a:t>
            </a:r>
            <a:r>
              <a:rPr lang="en-US" altLang="en-US" sz="4000" dirty="0"/>
              <a:t> Exon 20 Insertion</a:t>
            </a:r>
            <a:r>
              <a:rPr lang="en-US" altLang="en-US" sz="4000" dirty="0">
                <a:cs typeface="Calibri" panose="020F0502020204030204" pitchFamily="34" charset="0"/>
              </a:rPr>
              <a:t>–</a:t>
            </a:r>
            <a:r>
              <a:rPr lang="en-US" altLang="en-US" sz="4000" dirty="0"/>
              <a:t>Positive </a:t>
            </a:r>
            <a:br>
              <a:rPr lang="en-US" altLang="en-US" sz="4000" dirty="0"/>
            </a:br>
            <a:r>
              <a:rPr lang="en-US" altLang="en-US" sz="4000" dirty="0"/>
              <a:t>Locally Advanced or Metastatic NSCLC</a:t>
            </a:r>
            <a:r>
              <a:rPr lang="en-US" sz="4000" dirty="0"/>
              <a:t> </a:t>
            </a:r>
            <a:endParaRPr lang="en-US" altLang="en-US" sz="4000" dirty="0"/>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21">
            <a:extLst>
              <a:ext uri="{FF2B5EF4-FFF2-40B4-BE49-F238E27FC236}">
                <a16:creationId xmlns:a16="http://schemas.microsoft.com/office/drawing/2014/main" id="{AE962218-0FE9-802F-E003-E43431AE9A37}"/>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3" name="Text Box 19">
            <a:extLst>
              <a:ext uri="{FF2B5EF4-FFF2-40B4-BE49-F238E27FC236}">
                <a16:creationId xmlns:a16="http://schemas.microsoft.com/office/drawing/2014/main" id="{F82EE0CE-2625-ACE7-860E-22972CDCA09A}"/>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a:t>
            </a:r>
            <a:r>
              <a:rPr lang="en-US" altLang="en-US" sz="3600" dirty="0"/>
              <a:t> Furmonertinib in </a:t>
            </a:r>
            <a:r>
              <a:rPr lang="en-US" altLang="en-US" sz="3600" i="1" dirty="0"/>
              <a:t>EGFR</a:t>
            </a:r>
            <a:r>
              <a:rPr lang="en-US" altLang="en-US" sz="3600" dirty="0"/>
              <a:t> Ex20ins</a:t>
            </a:r>
            <a:r>
              <a:rPr lang="en-US" altLang="en-US" sz="3600" dirty="0">
                <a:cs typeface="Calibri" panose="020F0502020204030204" pitchFamily="34" charset="0"/>
              </a:rPr>
              <a:t>–</a:t>
            </a:r>
            <a:r>
              <a:rPr lang="en-US" altLang="en-US" sz="3600" dirty="0"/>
              <a:t>Positive Locally Advanced or Metastatic NSCLC</a:t>
            </a:r>
            <a:r>
              <a:rPr lang="en-US" dirty="0"/>
              <a:t> </a:t>
            </a:r>
            <a:endParaRPr lang="en-US" altLang="en-US" dirty="0"/>
          </a:p>
        </p:txBody>
      </p:sp>
      <p:sp>
        <p:nvSpPr>
          <p:cNvPr id="2" name="Text Box 11">
            <a:extLst>
              <a:ext uri="{FF2B5EF4-FFF2-40B4-BE49-F238E27FC236}">
                <a16:creationId xmlns:a16="http://schemas.microsoft.com/office/drawing/2014/main" id="{5E1398AB-34E4-B657-7C03-07DD18668AC4}"/>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Robichaux. Nature. 2021;597:732.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v.3.2023. nccn.org.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Shi. JTO. 2020;15:1015. 4. Han. ESMO 2021. Abstr</a:t>
            </a:r>
            <a:r>
              <a:rPr lang="en-US" altLang="en-US" sz="1200" b="0" spc="-10" dirty="0">
                <a:solidFill>
                  <a:srgbClr val="455560"/>
                </a:solidFill>
                <a:latin typeface="Calibri" panose="020F0502020204030204" pitchFamily="34" charset="0"/>
              </a:rPr>
              <a:t> 1325. 5. </a:t>
            </a:r>
            <a:r>
              <a:rPr lang="en-US" altLang="en-US" sz="1200" b="0" dirty="0">
                <a:solidFill>
                  <a:schemeClr val="bg2"/>
                </a:solidFill>
                <a:latin typeface="Calibri" panose="020F0502020204030204" pitchFamily="34" charset="0"/>
              </a:rPr>
              <a:t>Han. WCLC 2023. Abstr OA03.04.</a:t>
            </a:r>
          </a:p>
        </p:txBody>
      </p:sp>
      <p:sp>
        <p:nvSpPr>
          <p:cNvPr id="3" name="Rectangle 3">
            <a:extLst>
              <a:ext uri="{FF2B5EF4-FFF2-40B4-BE49-F238E27FC236}">
                <a16:creationId xmlns:a16="http://schemas.microsoft.com/office/drawing/2014/main" id="{45A26D7F-A7D6-4CD8-1656-8BAD379DAB35}"/>
              </a:ext>
            </a:extLst>
          </p:cNvPr>
          <p:cNvSpPr>
            <a:spLocks noGrp="1" noChangeArrowheads="1"/>
          </p:cNvSpPr>
          <p:nvPr>
            <p:ph idx="1"/>
          </p:nvPr>
        </p:nvSpPr>
        <p:spPr>
          <a:xfrm>
            <a:off x="604675" y="1513047"/>
            <a:ext cx="11003745" cy="4650686"/>
          </a:xfrm>
        </p:spPr>
        <p:txBody>
          <a:bodyPr/>
          <a:lstStyle/>
          <a:p>
            <a:r>
              <a:rPr lang="en-US" altLang="en-US" sz="2400" dirty="0"/>
              <a:t>Atypical</a:t>
            </a:r>
            <a:r>
              <a:rPr lang="en-US" altLang="en-US" sz="2400" i="1" dirty="0"/>
              <a:t> EGFR</a:t>
            </a:r>
            <a:r>
              <a:rPr lang="en-US" altLang="en-US" sz="2400" dirty="0"/>
              <a:t> exon 20 insertion mutations are found in ~9% of patients with </a:t>
            </a:r>
            <a:br>
              <a:rPr lang="en-US" altLang="en-US" sz="2400" dirty="0"/>
            </a:br>
            <a:r>
              <a:rPr lang="en-US" altLang="en-US" sz="2400" i="1" dirty="0"/>
              <a:t>EGFR</a:t>
            </a:r>
            <a:r>
              <a:rPr lang="en-US" altLang="en-US" sz="2400" dirty="0"/>
              <a:t>-mutated NSCLC</a:t>
            </a:r>
            <a:r>
              <a:rPr lang="en-US" altLang="en-US" sz="2400" baseline="30000" dirty="0"/>
              <a:t>1</a:t>
            </a:r>
          </a:p>
          <a:p>
            <a:r>
              <a:rPr lang="en-US" altLang="en-US" sz="2400" dirty="0"/>
              <a:t>There are no approved targeted agents for </a:t>
            </a:r>
            <a:r>
              <a:rPr lang="en-US" altLang="en-US" sz="2400" i="1" dirty="0"/>
              <a:t>EGFR </a:t>
            </a:r>
            <a:r>
              <a:rPr lang="en-US" altLang="en-US" sz="2400" dirty="0"/>
              <a:t>ex20ins</a:t>
            </a:r>
            <a:r>
              <a:rPr lang="en-US" altLang="en-US" sz="2400" dirty="0">
                <a:cs typeface="Calibri" panose="020F0502020204030204" pitchFamily="34" charset="0"/>
              </a:rPr>
              <a:t>–</a:t>
            </a:r>
            <a:r>
              <a:rPr lang="en-US" altLang="en-US" sz="2400" dirty="0"/>
              <a:t>positive NSCLC in first line, leaving platinum-based CT as SoC</a:t>
            </a:r>
            <a:r>
              <a:rPr lang="en-US" altLang="en-US" sz="2400" baseline="30000" dirty="0"/>
              <a:t>2</a:t>
            </a:r>
            <a:r>
              <a:rPr lang="en-US" altLang="en-US" sz="2400" dirty="0"/>
              <a:t> </a:t>
            </a:r>
          </a:p>
          <a:p>
            <a:r>
              <a:rPr lang="en-US" altLang="en-US" sz="2400" dirty="0" err="1"/>
              <a:t>Furmonertinib</a:t>
            </a:r>
            <a:r>
              <a:rPr lang="en-US" altLang="en-US" sz="2400" dirty="0"/>
              <a:t> is an oral, irreversible, brain-penetrant, selective third-generation EGFR TKI that has shown clinical efficacy and tolerability at doses up to 240 mg</a:t>
            </a:r>
            <a:r>
              <a:rPr lang="en-US" altLang="en-US" sz="2400" baseline="30000" dirty="0"/>
              <a:t>3,4</a:t>
            </a:r>
          </a:p>
          <a:p>
            <a:r>
              <a:rPr lang="en-US" altLang="en-US" sz="2400" dirty="0"/>
              <a:t>Current analysis of phase </a:t>
            </a:r>
            <a:r>
              <a:rPr lang="en-US" altLang="en-US" sz="2400" dirty="0" err="1"/>
              <a:t>Ib</a:t>
            </a:r>
            <a:r>
              <a:rPr lang="en-US" altLang="en-US" sz="2400" dirty="0"/>
              <a:t> FAVOUR trial reports updated efficacy and safety of </a:t>
            </a:r>
            <a:r>
              <a:rPr lang="en-US" altLang="en-US" sz="2400" dirty="0" err="1"/>
              <a:t>furmonertinib</a:t>
            </a:r>
            <a:r>
              <a:rPr lang="en-US" altLang="en-US" sz="2400" dirty="0"/>
              <a:t> in patients with treatment-naive or previously treated </a:t>
            </a:r>
            <a:r>
              <a:rPr lang="en-US" altLang="en-US" sz="2400" i="1" dirty="0"/>
              <a:t>EGFR</a:t>
            </a:r>
            <a:r>
              <a:rPr lang="en-US" altLang="en-US" sz="2400" dirty="0"/>
              <a:t> ex20ins</a:t>
            </a:r>
            <a:r>
              <a:rPr lang="en-US" altLang="en-US" sz="2400" dirty="0">
                <a:cs typeface="Calibri" panose="020F0502020204030204" pitchFamily="34" charset="0"/>
              </a:rPr>
              <a:t>–</a:t>
            </a:r>
            <a:r>
              <a:rPr lang="en-US" altLang="en-US" sz="2400" dirty="0"/>
              <a:t>positive advanced or metastatic NSCLC</a:t>
            </a:r>
            <a:r>
              <a:rPr lang="en-US" altLang="en-US" sz="2400" baseline="30000" dirty="0"/>
              <a:t>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a:extLst>
              <a:ext uri="{FF2B5EF4-FFF2-40B4-BE49-F238E27FC236}">
                <a16:creationId xmlns:a16="http://schemas.microsoft.com/office/drawing/2014/main" id="{908FF879-3D03-7581-C46A-47E86BD27C5E}"/>
              </a:ext>
            </a:extLst>
          </p:cNvPr>
          <p:cNvSpPr>
            <a:spLocks noGrp="1"/>
          </p:cNvSpPr>
          <p:nvPr>
            <p:ph type="title"/>
          </p:nvPr>
        </p:nvSpPr>
        <p:spPr/>
        <p:txBody>
          <a:bodyPr/>
          <a:lstStyle/>
          <a:p>
            <a:r>
              <a:rPr lang="en-US" dirty="0"/>
              <a:t>FAVOUR: Study Design</a:t>
            </a:r>
          </a:p>
        </p:txBody>
      </p:sp>
      <p:sp>
        <p:nvSpPr>
          <p:cNvPr id="58" name="Content Placeholder 2">
            <a:extLst>
              <a:ext uri="{FF2B5EF4-FFF2-40B4-BE49-F238E27FC236}">
                <a16:creationId xmlns:a16="http://schemas.microsoft.com/office/drawing/2014/main" id="{B34B89C0-8A5A-0529-7BE9-1AC6047721A2}"/>
              </a:ext>
            </a:extLst>
          </p:cNvPr>
          <p:cNvSpPr>
            <a:spLocks noGrp="1"/>
          </p:cNvSpPr>
          <p:nvPr>
            <p:ph idx="1"/>
          </p:nvPr>
        </p:nvSpPr>
        <p:spPr>
          <a:xfrm>
            <a:off x="604675" y="1513047"/>
            <a:ext cx="10877529" cy="446345"/>
          </a:xfrm>
        </p:spPr>
        <p:txBody>
          <a:bodyPr/>
          <a:lstStyle/>
          <a:p>
            <a:pPr>
              <a:spcBef>
                <a:spcPts val="500"/>
              </a:spcBef>
              <a:spcAft>
                <a:spcPts val="0"/>
              </a:spcAft>
            </a:pPr>
            <a:r>
              <a:rPr lang="en-US" sz="2400" dirty="0"/>
              <a:t>Randomized, multicenter, open-label phase Ib trial (data cutoff: June 15, 2023)</a:t>
            </a:r>
            <a:endParaRPr kumimoji="0" lang="en-US" sz="2400" b="0" i="0" u="none" strike="noStrike" kern="0" cap="none" spc="0" normalizeH="0" baseline="0" noProof="0" dirty="0">
              <a:ln>
                <a:noFill/>
              </a:ln>
              <a:solidFill>
                <a:srgbClr val="000000"/>
              </a:solidFill>
              <a:effectLst/>
              <a:uLnTx/>
              <a:uFillTx/>
            </a:endParaRPr>
          </a:p>
        </p:txBody>
      </p:sp>
      <p:sp>
        <p:nvSpPr>
          <p:cNvPr id="60" name="Text Box 45">
            <a:extLst>
              <a:ext uri="{FF2B5EF4-FFF2-40B4-BE49-F238E27FC236}">
                <a16:creationId xmlns:a16="http://schemas.microsoft.com/office/drawing/2014/main" id="{7974EE8D-1453-98C8-A74D-9853E4731FB7}"/>
              </a:ext>
            </a:extLst>
          </p:cNvPr>
          <p:cNvSpPr txBox="1">
            <a:spLocks noChangeArrowheads="1"/>
          </p:cNvSpPr>
          <p:nvPr/>
        </p:nvSpPr>
        <p:spPr bwMode="auto">
          <a:xfrm>
            <a:off x="609759" y="2152839"/>
            <a:ext cx="350762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Patients aged ≥18 yr with locally advanced or metastatic NSCLC; documented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rPr>
              <a:t>EGFR </a:t>
            </a:r>
            <a:r>
              <a:rPr lang="en-US" altLang="en-US" sz="1800" b="0" dirty="0">
                <a:solidFill>
                  <a:srgbClr val="000000"/>
                </a:solidFill>
                <a:latin typeface="Calibri" panose="020F0502020204030204" pitchFamily="34" charset="0"/>
              </a:rPr>
              <a:t>e</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x20ins mutation;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≥1 measurable lesions;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ECOG PS ≤1;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800" b="0" dirty="0">
                <a:solidFill>
                  <a:srgbClr val="000000"/>
                </a:solidFill>
                <a:latin typeface="Calibri" panose="020F0502020204030204" pitchFamily="34" charset="0"/>
              </a:rPr>
              <a:t>asymptomatic stable</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CNS mets allowed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rPr>
              <a:t>(N = 90)</a:t>
            </a:r>
          </a:p>
        </p:txBody>
      </p:sp>
      <p:sp>
        <p:nvSpPr>
          <p:cNvPr id="9241" name="Rectangle 49">
            <a:extLst>
              <a:ext uri="{FF2B5EF4-FFF2-40B4-BE49-F238E27FC236}">
                <a16:creationId xmlns:a16="http://schemas.microsoft.com/office/drawing/2014/main" id="{D7EEAD07-ADF2-B854-FE35-B83E54045297}"/>
              </a:ext>
            </a:extLst>
          </p:cNvPr>
          <p:cNvSpPr>
            <a:spLocks noChangeArrowheads="1"/>
          </p:cNvSpPr>
          <p:nvPr/>
        </p:nvSpPr>
        <p:spPr bwMode="auto">
          <a:xfrm>
            <a:off x="6085644" y="2139746"/>
            <a:ext cx="235360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Furmonertinib</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240</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(n = 30) </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p:txBody>
      </p:sp>
      <p:cxnSp>
        <p:nvCxnSpPr>
          <p:cNvPr id="8" name="Straight Arrow Connector 7">
            <a:extLst>
              <a:ext uri="{FF2B5EF4-FFF2-40B4-BE49-F238E27FC236}">
                <a16:creationId xmlns:a16="http://schemas.microsoft.com/office/drawing/2014/main" id="{2F422A53-CE6A-E795-17F1-B15460A8A201}"/>
              </a:ext>
            </a:extLst>
          </p:cNvPr>
          <p:cNvCxnSpPr>
            <a:cxnSpLocks/>
          </p:cNvCxnSpPr>
          <p:nvPr/>
        </p:nvCxnSpPr>
        <p:spPr bwMode="auto">
          <a:xfrm>
            <a:off x="8558306" y="3696349"/>
            <a:ext cx="728593" cy="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5D5B7986-C155-044C-E434-6CA522DF5136}"/>
              </a:ext>
            </a:extLst>
          </p:cNvPr>
          <p:cNvCxnSpPr>
            <a:cxnSpLocks/>
          </p:cNvCxnSpPr>
          <p:nvPr/>
        </p:nvCxnSpPr>
        <p:spPr bwMode="auto">
          <a:xfrm>
            <a:off x="4410974" y="2577872"/>
            <a:ext cx="1554480" cy="0"/>
          </a:xfrm>
          <a:prstGeom prst="straightConnector1">
            <a:avLst/>
          </a:prstGeom>
          <a:noFill/>
          <a:ln w="28575" cap="flat" cmpd="sng" algn="ctr">
            <a:solidFill>
              <a:schemeClr val="bg1"/>
            </a:solidFill>
            <a:prstDash val="solid"/>
            <a:round/>
            <a:headEnd type="none" w="med" len="med"/>
            <a:tailEnd type="triangle"/>
          </a:ln>
          <a:effectLst/>
        </p:spPr>
      </p:cxnSp>
      <p:sp>
        <p:nvSpPr>
          <p:cNvPr id="2" name="Text Box 11">
            <a:extLst>
              <a:ext uri="{FF2B5EF4-FFF2-40B4-BE49-F238E27FC236}">
                <a16:creationId xmlns:a16="http://schemas.microsoft.com/office/drawing/2014/main" id="{AD245714-6777-E890-2FA2-CFEC1E8CDEE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cxnSp>
        <p:nvCxnSpPr>
          <p:cNvPr id="3" name="Straight Arrow Connector 2">
            <a:extLst>
              <a:ext uri="{FF2B5EF4-FFF2-40B4-BE49-F238E27FC236}">
                <a16:creationId xmlns:a16="http://schemas.microsoft.com/office/drawing/2014/main" id="{CA76E5AF-B9F3-F82F-06AA-2A5DFCD4D169}"/>
              </a:ext>
            </a:extLst>
          </p:cNvPr>
          <p:cNvCxnSpPr>
            <a:cxnSpLocks/>
          </p:cNvCxnSpPr>
          <p:nvPr/>
        </p:nvCxnSpPr>
        <p:spPr bwMode="auto">
          <a:xfrm flipV="1">
            <a:off x="4499290" y="3746720"/>
            <a:ext cx="1544149" cy="271564"/>
          </a:xfrm>
          <a:prstGeom prst="straightConnector1">
            <a:avLst/>
          </a:prstGeom>
          <a:noFill/>
          <a:ln w="28575" cap="flat" cmpd="sng" algn="ctr">
            <a:solidFill>
              <a:schemeClr val="bg1"/>
            </a:solidFill>
            <a:prstDash val="solid"/>
            <a:round/>
            <a:headEnd type="none" w="med" len="med"/>
            <a:tailEnd type="triangle"/>
          </a:ln>
          <a:effectLst/>
        </p:spPr>
      </p:cxnSp>
      <p:cxnSp>
        <p:nvCxnSpPr>
          <p:cNvPr id="4" name="Straight Arrow Connector 3">
            <a:extLst>
              <a:ext uri="{FF2B5EF4-FFF2-40B4-BE49-F238E27FC236}">
                <a16:creationId xmlns:a16="http://schemas.microsoft.com/office/drawing/2014/main" id="{7FA74020-7AD6-1D3D-CF85-04D613754EBC}"/>
              </a:ext>
            </a:extLst>
          </p:cNvPr>
          <p:cNvCxnSpPr>
            <a:cxnSpLocks/>
          </p:cNvCxnSpPr>
          <p:nvPr/>
        </p:nvCxnSpPr>
        <p:spPr bwMode="auto">
          <a:xfrm>
            <a:off x="4499290" y="4356643"/>
            <a:ext cx="1532108" cy="411938"/>
          </a:xfrm>
          <a:prstGeom prst="straightConnector1">
            <a:avLst/>
          </a:prstGeom>
          <a:noFill/>
          <a:ln w="28575" cap="flat" cmpd="sng" algn="ctr">
            <a:solidFill>
              <a:schemeClr val="bg1"/>
            </a:solidFill>
            <a:prstDash val="solid"/>
            <a:round/>
            <a:headEnd type="none" w="med" len="med"/>
            <a:tailEnd type="triangle"/>
          </a:ln>
          <a:effectLst/>
        </p:spPr>
      </p:cxnSp>
      <p:sp>
        <p:nvSpPr>
          <p:cNvPr id="5" name="Rectangle 46">
            <a:extLst>
              <a:ext uri="{FF2B5EF4-FFF2-40B4-BE49-F238E27FC236}">
                <a16:creationId xmlns:a16="http://schemas.microsoft.com/office/drawing/2014/main" id="{28DE2879-1407-236B-27C1-2D331AD9B5CE}"/>
              </a:ext>
            </a:extLst>
          </p:cNvPr>
          <p:cNvSpPr>
            <a:spLocks noChangeArrowheads="1"/>
          </p:cNvSpPr>
          <p:nvPr/>
        </p:nvSpPr>
        <p:spPr bwMode="auto">
          <a:xfrm>
            <a:off x="9176952" y="2808115"/>
            <a:ext cx="253841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rPr>
              <a:t>Tx continued until PD, unacceptable toxicity, or death</a:t>
            </a:r>
            <a:b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rPr>
            </a:b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ndParaRPr>
          </a:p>
          <a:p>
            <a:pPr algn="ctr">
              <a:lnSpc>
                <a:spcPct val="100000"/>
              </a:lnSpc>
              <a:spcBef>
                <a:spcPct val="0"/>
              </a:spcBef>
              <a:spcAft>
                <a:spcPct val="0"/>
              </a:spcAft>
              <a:buClrTx/>
              <a:buNone/>
              <a:defRPr/>
            </a:pPr>
            <a:r>
              <a:rPr lang="en-US" altLang="en-US" sz="1800" b="0" i="1" dirty="0">
                <a:solidFill>
                  <a:srgbClr val="000000"/>
                </a:solidFill>
                <a:latin typeface="Calibri" panose="020F0502020204030204" pitchFamily="34" charset="0"/>
              </a:rPr>
              <a:t>F/u every 6 wk until PD, </a:t>
            </a:r>
            <a:br>
              <a:rPr lang="en-US" altLang="en-US" sz="1800" b="0" i="1" dirty="0">
                <a:solidFill>
                  <a:srgbClr val="000000"/>
                </a:solidFill>
                <a:latin typeface="Calibri" panose="020F0502020204030204" pitchFamily="34" charset="0"/>
              </a:rPr>
            </a:br>
            <a:r>
              <a:rPr lang="en-US" altLang="en-US" sz="1800" b="0" i="1" dirty="0">
                <a:solidFill>
                  <a:srgbClr val="000000"/>
                </a:solidFill>
                <a:latin typeface="Calibri" panose="020F0502020204030204" pitchFamily="34" charset="0"/>
              </a:rPr>
              <a:t>then every 12 wk</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1" name="TextBox 10">
            <a:extLst>
              <a:ext uri="{FF2B5EF4-FFF2-40B4-BE49-F238E27FC236}">
                <a16:creationId xmlns:a16="http://schemas.microsoft.com/office/drawing/2014/main" id="{6129C3E6-B25B-48D3-DCB2-81E3650CFA6C}"/>
              </a:ext>
            </a:extLst>
          </p:cNvPr>
          <p:cNvSpPr txBox="1"/>
          <p:nvPr/>
        </p:nvSpPr>
        <p:spPr bwMode="auto">
          <a:xfrm>
            <a:off x="4319534" y="2114437"/>
            <a:ext cx="1645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i="1" dirty="0">
                <a:solidFill>
                  <a:srgbClr val="000000"/>
                </a:solidFill>
                <a:latin typeface="Calibri" panose="020F0502020204030204" pitchFamily="34" charset="0"/>
              </a:rPr>
              <a:t>Tx naive</a:t>
            </a:r>
            <a:endParaRPr kumimoji="0" lang="en-US" i="1"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3" name="TextBox 12">
            <a:extLst>
              <a:ext uri="{FF2B5EF4-FFF2-40B4-BE49-F238E27FC236}">
                <a16:creationId xmlns:a16="http://schemas.microsoft.com/office/drawing/2014/main" id="{887DA55D-231B-473C-C623-873D10DE3FFE}"/>
              </a:ext>
            </a:extLst>
          </p:cNvPr>
          <p:cNvSpPr txBox="1"/>
          <p:nvPr/>
        </p:nvSpPr>
        <p:spPr bwMode="auto">
          <a:xfrm>
            <a:off x="4187392" y="3195991"/>
            <a:ext cx="17642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i="1" dirty="0">
                <a:solidFill>
                  <a:srgbClr val="000000"/>
                </a:solidFill>
                <a:latin typeface="Calibri" panose="020F0502020204030204" pitchFamily="34" charset="0"/>
              </a:rPr>
              <a:t>Previously treated</a:t>
            </a:r>
            <a:endParaRPr kumimoji="0" lang="en-US" i="1"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5" name="Rectangle 49">
            <a:extLst>
              <a:ext uri="{FF2B5EF4-FFF2-40B4-BE49-F238E27FC236}">
                <a16:creationId xmlns:a16="http://schemas.microsoft.com/office/drawing/2014/main" id="{F58041BB-58B8-3CE5-58D7-B6084F481410}"/>
              </a:ext>
            </a:extLst>
          </p:cNvPr>
          <p:cNvSpPr>
            <a:spLocks noChangeArrowheads="1"/>
          </p:cNvSpPr>
          <p:nvPr/>
        </p:nvSpPr>
        <p:spPr bwMode="auto">
          <a:xfrm>
            <a:off x="6096000" y="3283280"/>
            <a:ext cx="2353600" cy="91440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Furmonertinib</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240</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(n = </a:t>
            </a:r>
            <a:r>
              <a:rPr lang="en-US" altLang="en-US" sz="1800" b="0" dirty="0">
                <a:solidFill>
                  <a:srgbClr val="FFFFFF"/>
                </a:solidFill>
                <a:latin typeface="Calibri" panose="020F0502020204030204" pitchFamily="34" charset="0"/>
              </a:rPr>
              <a:t>28</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 </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6" name="Rectangle 49">
            <a:extLst>
              <a:ext uri="{FF2B5EF4-FFF2-40B4-BE49-F238E27FC236}">
                <a16:creationId xmlns:a16="http://schemas.microsoft.com/office/drawing/2014/main" id="{1EDAB770-46F8-6878-B58C-C43C15B41980}"/>
              </a:ext>
            </a:extLst>
          </p:cNvPr>
          <p:cNvSpPr>
            <a:spLocks noChangeArrowheads="1"/>
          </p:cNvSpPr>
          <p:nvPr/>
        </p:nvSpPr>
        <p:spPr bwMode="auto">
          <a:xfrm>
            <a:off x="6096000" y="4294837"/>
            <a:ext cx="2353600" cy="914400"/>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Furmonertinib</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160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(n = 28) </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6" name="Content Placeholder 2">
            <a:extLst>
              <a:ext uri="{FF2B5EF4-FFF2-40B4-BE49-F238E27FC236}">
                <a16:creationId xmlns:a16="http://schemas.microsoft.com/office/drawing/2014/main" id="{9F70125A-3A52-0DAA-AE3F-DC00FD34E45B}"/>
              </a:ext>
            </a:extLst>
          </p:cNvPr>
          <p:cNvSpPr txBox="1">
            <a:spLocks/>
          </p:cNvSpPr>
          <p:nvPr/>
        </p:nvSpPr>
        <p:spPr bwMode="auto">
          <a:xfrm>
            <a:off x="602060" y="5348564"/>
            <a:ext cx="10877529" cy="95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buClr>
                <a:srgbClr val="000000"/>
              </a:buClr>
              <a:defRPr/>
            </a:pPr>
            <a:r>
              <a:rPr lang="en-US" sz="2400" b="1" kern="0" dirty="0">
                <a:solidFill>
                  <a:srgbClr val="000000"/>
                </a:solidFill>
              </a:rPr>
              <a:t>Primary endpoint:</a:t>
            </a:r>
            <a:r>
              <a:rPr lang="en-US" sz="2400" b="0" kern="0" dirty="0">
                <a:solidFill>
                  <a:srgbClr val="000000"/>
                </a:solidFill>
              </a:rPr>
              <a:t> ORR by IRC</a:t>
            </a:r>
            <a:endParaRPr lang="en-US" sz="2400" b="0" kern="0" dirty="0">
              <a:solidFill>
                <a:srgbClr val="000000"/>
              </a:solidFill>
              <a:cs typeface="Arial" panose="020B0604020202020204" pitchFamily="34" charset="0"/>
            </a:endParaRPr>
          </a:p>
          <a:p>
            <a:pPr>
              <a:spcBef>
                <a:spcPts val="700"/>
              </a:spcBef>
              <a:spcAft>
                <a:spcPts val="400"/>
              </a:spcAft>
              <a:buClr>
                <a:srgbClr val="000000"/>
              </a:buClr>
              <a:defRPr/>
            </a:pPr>
            <a:r>
              <a:rPr lang="en-US" sz="2400" b="1" kern="0" dirty="0">
                <a:solidFill>
                  <a:srgbClr val="000000"/>
                </a:solidFill>
              </a:rPr>
              <a:t>Secondary endpoints: </a:t>
            </a:r>
            <a:r>
              <a:rPr lang="en-US" sz="2400" b="0" kern="0" dirty="0">
                <a:solidFill>
                  <a:srgbClr val="000000"/>
                </a:solidFill>
              </a:rPr>
              <a:t>DCR, </a:t>
            </a:r>
            <a:r>
              <a:rPr lang="en-US" sz="2400" b="0" kern="0" dirty="0" err="1">
                <a:solidFill>
                  <a:srgbClr val="000000"/>
                </a:solidFill>
              </a:rPr>
              <a:t>DoR</a:t>
            </a:r>
            <a:r>
              <a:rPr lang="en-US" sz="2400" b="0" kern="0" dirty="0">
                <a:solidFill>
                  <a:srgbClr val="000000"/>
                </a:solidFill>
              </a:rPr>
              <a:t>, PFS, OS, depth of response, safety, QoL</a:t>
            </a:r>
          </a:p>
        </p:txBody>
      </p:sp>
    </p:spTree>
    <p:extLst>
      <p:ext uri="{BB962C8B-B14F-4D97-AF65-F5344CB8AC3E}">
        <p14:creationId xmlns:p14="http://schemas.microsoft.com/office/powerpoint/2010/main" val="238811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0C5381F1-7180-DD21-49F3-F4D421471997}"/>
              </a:ext>
            </a:extLst>
          </p:cNvPr>
          <p:cNvSpPr txBox="1">
            <a:spLocks noChangeArrowheads="1"/>
          </p:cNvSpPr>
          <p:nvPr/>
        </p:nvSpPr>
        <p:spPr bwMode="auto">
          <a:xfrm>
            <a:off x="414339" y="644149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 Baseline Characteristics</a:t>
            </a:r>
            <a:endParaRPr lang="en-US" altLang="en-US" dirty="0"/>
          </a:p>
        </p:txBody>
      </p:sp>
      <p:graphicFrame>
        <p:nvGraphicFramePr>
          <p:cNvPr id="2" name="Group 32">
            <a:extLst>
              <a:ext uri="{FF2B5EF4-FFF2-40B4-BE49-F238E27FC236}">
                <a16:creationId xmlns:a16="http://schemas.microsoft.com/office/drawing/2014/main" id="{F1405A86-CBB5-10C1-26CC-F39F0F452287}"/>
              </a:ext>
            </a:extLst>
          </p:cNvPr>
          <p:cNvGraphicFramePr>
            <a:graphicFrameLocks noGrp="1"/>
          </p:cNvGraphicFramePr>
          <p:nvPr>
            <p:extLst>
              <p:ext uri="{D42A27DB-BD31-4B8C-83A1-F6EECF244321}">
                <p14:modId xmlns:p14="http://schemas.microsoft.com/office/powerpoint/2010/main" val="3357565713"/>
              </p:ext>
            </p:extLst>
          </p:nvPr>
        </p:nvGraphicFramePr>
        <p:xfrm>
          <a:off x="709797" y="1341440"/>
          <a:ext cx="10771631" cy="4861720"/>
        </p:xfrm>
        <a:graphic>
          <a:graphicData uri="http://schemas.openxmlformats.org/drawingml/2006/table">
            <a:tbl>
              <a:tblPr/>
              <a:tblGrid>
                <a:gridCol w="3967295">
                  <a:extLst>
                    <a:ext uri="{9D8B030D-6E8A-4147-A177-3AD203B41FA5}">
                      <a16:colId xmlns:a16="http://schemas.microsoft.com/office/drawing/2014/main" val="20000"/>
                    </a:ext>
                  </a:extLst>
                </a:gridCol>
                <a:gridCol w="2268112">
                  <a:extLst>
                    <a:ext uri="{9D8B030D-6E8A-4147-A177-3AD203B41FA5}">
                      <a16:colId xmlns:a16="http://schemas.microsoft.com/office/drawing/2014/main" val="20001"/>
                    </a:ext>
                  </a:extLst>
                </a:gridCol>
                <a:gridCol w="2268112">
                  <a:extLst>
                    <a:ext uri="{9D8B030D-6E8A-4147-A177-3AD203B41FA5}">
                      <a16:colId xmlns:a16="http://schemas.microsoft.com/office/drawing/2014/main" val="41848155"/>
                    </a:ext>
                  </a:extLst>
                </a:gridCol>
                <a:gridCol w="2268112">
                  <a:extLst>
                    <a:ext uri="{9D8B030D-6E8A-4147-A177-3AD203B41FA5}">
                      <a16:colId xmlns:a16="http://schemas.microsoft.com/office/drawing/2014/main" val="971833774"/>
                    </a:ext>
                  </a:extLst>
                </a:gridCol>
              </a:tblGrid>
              <a:tr h="18109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 Naive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Previously  Treated</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4200453"/>
                  </a:ext>
                </a:extLst>
              </a:tr>
              <a:tr h="307851">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240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240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160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81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61.5 (33-73)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55.5 (33-73)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 (22-77)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81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31036327"/>
                  </a:ext>
                </a:extLst>
              </a:tr>
              <a:tr h="4346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46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 %</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109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History or presence of brain mets,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r h="561368">
                <a:tc>
                  <a:txBody>
                    <a:bodyPr/>
                    <a:lstStyle/>
                    <a:p>
                      <a:pPr marL="0" marR="0" lvl="0" indent="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history,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Nonsmoker</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Smoker</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 smoker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1488709"/>
                  </a:ext>
                </a:extLst>
              </a:tr>
              <a:tr h="181093">
                <a:tc>
                  <a:txBody>
                    <a:bodyPr/>
                    <a:lstStyle/>
                    <a:p>
                      <a:pPr marL="0" marR="0" lvl="0" indent="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systemic anticancer tx,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04349277"/>
                  </a:ext>
                </a:extLst>
              </a:tr>
              <a:tr h="434610">
                <a:tc>
                  <a:txBody>
                    <a:bodyPr/>
                    <a:lstStyle/>
                    <a:p>
                      <a:pPr marL="0" marR="0" lvl="0" indent="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treatment type,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Chemotherapy/immunotherapy</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EGFR-targeted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96/39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86/32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7766724"/>
                  </a:ext>
                </a:extLst>
              </a:tr>
            </a:tbl>
          </a:graphicData>
        </a:graphic>
      </p:graphicFrame>
      <p:sp>
        <p:nvSpPr>
          <p:cNvPr id="3" name="Text Box 30">
            <a:extLst>
              <a:ext uri="{FF2B5EF4-FFF2-40B4-BE49-F238E27FC236}">
                <a16:creationId xmlns:a16="http://schemas.microsoft.com/office/drawing/2014/main" id="{36D87786-719B-17F0-E660-0A864611D10B}"/>
              </a:ext>
            </a:extLst>
          </p:cNvPr>
          <p:cNvSpPr txBox="1">
            <a:spLocks noChangeArrowheads="1"/>
          </p:cNvSpPr>
          <p:nvPr/>
        </p:nvSpPr>
        <p:spPr bwMode="auto">
          <a:xfrm>
            <a:off x="4147794" y="6421394"/>
            <a:ext cx="4922134"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35000"/>
              </a:spcBef>
              <a:spcAft>
                <a:spcPct val="25000"/>
              </a:spcAft>
              <a:buClr>
                <a:srgbClr val="015873"/>
              </a:buClr>
              <a:buNone/>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rPr>
              <a:t>*</a:t>
            </a:r>
            <a:r>
              <a:rPr lang="en-US" altLang="en-US" sz="1200" b="0" dirty="0">
                <a:solidFill>
                  <a:srgbClr val="000000"/>
                </a:solidFill>
                <a:latin typeface="Calibri" panose="020F0502020204030204" pitchFamily="34" charset="0"/>
              </a:rPr>
              <a:t>Included amivantamab, dacomitinib, poziotinib, erlotinib, and icotinib.</a:t>
            </a:r>
            <a:endParaRPr kumimoji="0" lang="en-US" altLang="en-US" sz="1200" b="1" i="0" u="none" strike="noStrike" kern="1200" cap="none" spc="0" normalizeH="0" baseline="3000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 Efficacy</a:t>
            </a:r>
            <a:endParaRPr lang="en-US" altLang="en-US" dirty="0"/>
          </a:p>
        </p:txBody>
      </p:sp>
      <p:sp>
        <p:nvSpPr>
          <p:cNvPr id="6" name="Content Placeholder 5">
            <a:extLst>
              <a:ext uri="{FF2B5EF4-FFF2-40B4-BE49-F238E27FC236}">
                <a16:creationId xmlns:a16="http://schemas.microsoft.com/office/drawing/2014/main" id="{5BF770C6-461B-650A-6B6F-388D5FB7372A}"/>
              </a:ext>
            </a:extLst>
          </p:cNvPr>
          <p:cNvSpPr>
            <a:spLocks noGrp="1"/>
          </p:cNvSpPr>
          <p:nvPr>
            <p:ph idx="1"/>
          </p:nvPr>
        </p:nvSpPr>
        <p:spPr>
          <a:xfrm>
            <a:off x="604675" y="5940303"/>
            <a:ext cx="10877529" cy="459099"/>
          </a:xfrm>
        </p:spPr>
        <p:txBody>
          <a:bodyPr/>
          <a:lstStyle/>
          <a:p>
            <a:r>
              <a:rPr lang="en-US" sz="2000" dirty="0"/>
              <a:t>Responses seen across </a:t>
            </a:r>
            <a:r>
              <a:rPr lang="en-US" sz="2000" i="1" dirty="0"/>
              <a:t>EGFR</a:t>
            </a:r>
            <a:r>
              <a:rPr lang="en-US" sz="2000" dirty="0"/>
              <a:t> ex20ins locations including near loop, far loop, and helical regions</a:t>
            </a:r>
          </a:p>
          <a:p>
            <a:endParaRPr lang="en-US" sz="2000" dirty="0"/>
          </a:p>
        </p:txBody>
      </p:sp>
      <p:sp>
        <p:nvSpPr>
          <p:cNvPr id="2" name="Text Box 11">
            <a:extLst>
              <a:ext uri="{FF2B5EF4-FFF2-40B4-BE49-F238E27FC236}">
                <a16:creationId xmlns:a16="http://schemas.microsoft.com/office/drawing/2014/main" id="{2E4150C0-1490-642C-2F1C-9D8BBDB098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graphicFrame>
        <p:nvGraphicFramePr>
          <p:cNvPr id="3" name="Group 32">
            <a:extLst>
              <a:ext uri="{FF2B5EF4-FFF2-40B4-BE49-F238E27FC236}">
                <a16:creationId xmlns:a16="http://schemas.microsoft.com/office/drawing/2014/main" id="{6EDA5E71-2C51-1B01-42FD-1CDD0BA2A5AB}"/>
              </a:ext>
            </a:extLst>
          </p:cNvPr>
          <p:cNvGraphicFramePr>
            <a:graphicFrameLocks noGrp="1"/>
          </p:cNvGraphicFramePr>
          <p:nvPr>
            <p:extLst>
              <p:ext uri="{D42A27DB-BD31-4B8C-83A1-F6EECF244321}">
                <p14:modId xmlns:p14="http://schemas.microsoft.com/office/powerpoint/2010/main" val="1783378951"/>
              </p:ext>
            </p:extLst>
          </p:nvPr>
        </p:nvGraphicFramePr>
        <p:xfrm>
          <a:off x="604675" y="1428688"/>
          <a:ext cx="10872443" cy="4017371"/>
        </p:xfrm>
        <a:graphic>
          <a:graphicData uri="http://schemas.openxmlformats.org/drawingml/2006/table">
            <a:tbl>
              <a:tblPr/>
              <a:tblGrid>
                <a:gridCol w="3462155">
                  <a:extLst>
                    <a:ext uri="{9D8B030D-6E8A-4147-A177-3AD203B41FA5}">
                      <a16:colId xmlns:a16="http://schemas.microsoft.com/office/drawing/2014/main" val="20000"/>
                    </a:ext>
                  </a:extLst>
                </a:gridCol>
                <a:gridCol w="2470096">
                  <a:extLst>
                    <a:ext uri="{9D8B030D-6E8A-4147-A177-3AD203B41FA5}">
                      <a16:colId xmlns:a16="http://schemas.microsoft.com/office/drawing/2014/main" val="2404266461"/>
                    </a:ext>
                  </a:extLst>
                </a:gridCol>
                <a:gridCol w="2470096">
                  <a:extLst>
                    <a:ext uri="{9D8B030D-6E8A-4147-A177-3AD203B41FA5}">
                      <a16:colId xmlns:a16="http://schemas.microsoft.com/office/drawing/2014/main" val="20001"/>
                    </a:ext>
                  </a:extLst>
                </a:gridCol>
                <a:gridCol w="2470096">
                  <a:extLst>
                    <a:ext uri="{9D8B030D-6E8A-4147-A177-3AD203B41FA5}">
                      <a16:colId xmlns:a16="http://schemas.microsoft.com/office/drawing/2014/main" val="1100053882"/>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Outcome by IRC*</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Naive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Previously Treated</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9897864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Outcome by 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240 mg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a:t>
                      </a:r>
                      <a:r>
                        <a:rPr kumimoji="0" lang="en-US" sz="1600" b="0" i="0" u="none" strike="noStrike" cap="none" normalizeH="0" baseline="0" dirty="0">
                          <a:ln>
                            <a:noFill/>
                          </a:ln>
                          <a:solidFill>
                            <a:schemeClr val="tx1"/>
                          </a:solidFill>
                          <a:effectLst/>
                          <a:latin typeface="Calibri" panose="020F0502020204030204" pitchFamily="34" charset="0"/>
                        </a:rPr>
                        <a:t>)</a:t>
                      </a:r>
                      <a:r>
                        <a:rPr lang="en-US" altLang="en-US" sz="1600" b="0" baseline="30000" dirty="0">
                          <a:solidFill>
                            <a:schemeClr val="tx1"/>
                          </a:solidFill>
                          <a:latin typeface="Calibri" panose="020F0502020204030204" pitchFamily="34" charset="0"/>
                        </a:rPr>
                        <a:t>†</a:t>
                      </a: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240 mg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r>
                        <a:rPr lang="en-US" altLang="en-US" sz="1600" b="1" baseline="30000" dirty="0">
                          <a:solidFill>
                            <a:schemeClr val="tx1"/>
                          </a:solidFill>
                          <a:latin typeface="Calibri" panose="020F0502020204030204" pitchFamily="34" charset="0"/>
                        </a:rPr>
                        <a:t>‡</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160 mg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r>
                        <a:rPr lang="en-US" altLang="en-US" sz="1600" b="1" baseline="30000" dirty="0">
                          <a:solidFill>
                            <a:schemeClr val="tx1"/>
                          </a:solidFill>
                          <a:latin typeface="Calibri" panose="020F0502020204030204" pitchFamily="34" charset="0"/>
                        </a:rPr>
                        <a:t>‡</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err="1">
                          <a:ln>
                            <a:noFill/>
                          </a:ln>
                          <a:solidFill>
                            <a:schemeClr val="bg2">
                              <a:lumMod val="10000"/>
                            </a:schemeClr>
                          </a:solidFill>
                          <a:effectLst/>
                          <a:latin typeface="Calibri" panose="020F0502020204030204" pitchFamily="34" charset="0"/>
                        </a:rPr>
                        <a:t>cORR</a:t>
                      </a:r>
                      <a:r>
                        <a:rPr kumimoji="0" lang="en-US" sz="1600" b="1" i="0" u="none" strike="noStrike" cap="none" normalizeH="0" baseline="0" dirty="0">
                          <a:ln>
                            <a:noFill/>
                          </a:ln>
                          <a:solidFill>
                            <a:schemeClr val="bg2">
                              <a:lumMod val="10000"/>
                            </a:schemeClr>
                          </a:solidFill>
                          <a:effectLst/>
                          <a:latin typeface="Calibri" panose="020F0502020204030204" pitchFamily="34" charset="0"/>
                        </a:rPr>
                        <a:t> (primary endpoint),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78.6 (59.05-91.70)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46.2 (26.59-66.63)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38.5 (20.23-59.43)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8222129"/>
                  </a:ext>
                </a:extLst>
              </a:tr>
              <a:tr h="344771">
                <a:tc>
                  <a:txBody>
                    <a:bodyPr/>
                    <a:lstStyle/>
                    <a:p>
                      <a:pPr marL="0" marR="0" lvl="0" indent="0" algn="l" defTabSz="914400" rtl="0" eaLnBrk="1" fontAlgn="base" latinLnBrk="0" hangingPunct="1">
                        <a:lnSpc>
                          <a:spcPct val="100000"/>
                        </a:lnSpc>
                        <a:spcBef>
                          <a:spcPct val="0"/>
                        </a:spcBef>
                        <a:spcAft>
                          <a:spcPct val="2500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34477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(78.6)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NE/ND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(3.8)/1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3666806"/>
                  </a:ext>
                </a:extLst>
              </a:tr>
              <a:tr h="344771">
                <a:tc>
                  <a:txBody>
                    <a:bodyPr/>
                    <a:lstStyle/>
                    <a:p>
                      <a:pPr marL="0" marR="0" lvl="0" indent="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(8.74-24.84)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(5.62-13.80)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(5.59-NE)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4111575"/>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(CR + PR + SD),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(87.66-100)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92.3 (74.87-99.05)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84.6 (65.13-95.64)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6004748"/>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maximum tumor reduction,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9552487"/>
                  </a:ext>
                </a:extLst>
              </a:tr>
            </a:tbl>
          </a:graphicData>
        </a:graphic>
      </p:graphicFrame>
      <p:sp>
        <p:nvSpPr>
          <p:cNvPr id="4" name="Text Box 30">
            <a:extLst>
              <a:ext uri="{FF2B5EF4-FFF2-40B4-BE49-F238E27FC236}">
                <a16:creationId xmlns:a16="http://schemas.microsoft.com/office/drawing/2014/main" id="{51072052-DBB3-0024-31CC-D586C3A3D96D}"/>
              </a:ext>
            </a:extLst>
          </p:cNvPr>
          <p:cNvSpPr txBox="1">
            <a:spLocks noChangeArrowheads="1"/>
          </p:cNvSpPr>
          <p:nvPr/>
        </p:nvSpPr>
        <p:spPr bwMode="auto">
          <a:xfrm>
            <a:off x="604675" y="5466524"/>
            <a:ext cx="1087244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35000"/>
              </a:spcBef>
              <a:spcAft>
                <a:spcPct val="25000"/>
              </a:spcAft>
              <a:buClr>
                <a:srgbClr val="015873"/>
              </a:buClr>
              <a:buNone/>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rPr>
              <a:t>*</a:t>
            </a:r>
            <a:r>
              <a:rPr lang="en-US" altLang="en-US" sz="1200" b="0" dirty="0">
                <a:solidFill>
                  <a:srgbClr val="000000"/>
                </a:solidFill>
                <a:latin typeface="Calibri" panose="020F0502020204030204" pitchFamily="34" charset="0"/>
              </a:rPr>
              <a:t>Analysis of patients with </a:t>
            </a:r>
            <a:r>
              <a:rPr lang="en-US" altLang="en-US" sz="1200" b="0" i="1" dirty="0">
                <a:solidFill>
                  <a:srgbClr val="000000"/>
                </a:solidFill>
                <a:latin typeface="Calibri" panose="020F0502020204030204" pitchFamily="34" charset="0"/>
              </a:rPr>
              <a:t>EGFR </a:t>
            </a:r>
            <a:r>
              <a:rPr lang="en-US" altLang="en-US" sz="1200" b="0" dirty="0">
                <a:solidFill>
                  <a:srgbClr val="000000"/>
                </a:solidFill>
                <a:latin typeface="Calibri" panose="020F0502020204030204" pitchFamily="34" charset="0"/>
              </a:rPr>
              <a:t>ex20ins</a:t>
            </a:r>
            <a:r>
              <a:rPr lang="en-US" altLang="en-US" sz="1200" b="0" dirty="0">
                <a:solidFill>
                  <a:srgbClr val="000000"/>
                </a:solidFill>
                <a:latin typeface="Calibri" panose="020F0502020204030204" pitchFamily="34" charset="0"/>
                <a:cs typeface="Calibri" panose="020F0502020204030204" pitchFamily="34" charset="0"/>
              </a:rPr>
              <a:t>–</a:t>
            </a:r>
            <a:r>
              <a:rPr lang="en-US" altLang="en-US" sz="1200" b="0" dirty="0">
                <a:solidFill>
                  <a:srgbClr val="000000"/>
                </a:solidFill>
                <a:latin typeface="Calibri" panose="020F0502020204030204" pitchFamily="34" charset="0"/>
              </a:rPr>
              <a:t>positive measurable disease at baseline and ≥2 tumor assessments, with PD, death, or d/c tx. </a:t>
            </a:r>
            <a:r>
              <a:rPr lang="en-US" altLang="en-US" sz="1200" b="0" baseline="30000" dirty="0">
                <a:solidFill>
                  <a:srgbClr val="000000"/>
                </a:solidFill>
                <a:latin typeface="Calibri" panose="020F0502020204030204" pitchFamily="34" charset="0"/>
              </a:rPr>
              <a:t>†</a:t>
            </a:r>
            <a:r>
              <a:rPr lang="en-US" altLang="en-US" sz="1200" b="0" dirty="0">
                <a:solidFill>
                  <a:srgbClr val="000000"/>
                </a:solidFill>
                <a:latin typeface="Calibri" panose="020F0502020204030204" pitchFamily="34" charset="0"/>
              </a:rPr>
              <a:t>n = 1 had no measurable target lesion at baseline; n = 1 did not have </a:t>
            </a:r>
            <a:r>
              <a:rPr lang="en-US" altLang="en-US" sz="1200" b="0" i="1" dirty="0">
                <a:solidFill>
                  <a:srgbClr val="000000"/>
                </a:solidFill>
                <a:latin typeface="Calibri" panose="020F0502020204030204" pitchFamily="34" charset="0"/>
              </a:rPr>
              <a:t>EGFR </a:t>
            </a:r>
            <a:r>
              <a:rPr lang="en-US" altLang="en-US" sz="1200" b="0" dirty="0">
                <a:solidFill>
                  <a:srgbClr val="000000"/>
                </a:solidFill>
                <a:latin typeface="Calibri" panose="020F0502020204030204" pitchFamily="34" charset="0"/>
              </a:rPr>
              <a:t>ex20ins. </a:t>
            </a:r>
            <a:r>
              <a:rPr lang="en-US" altLang="en-US" sz="1200" b="0" baseline="30000" dirty="0">
                <a:solidFill>
                  <a:srgbClr val="000000"/>
                </a:solidFill>
                <a:latin typeface="Calibri" panose="020F0502020204030204" pitchFamily="34" charset="0"/>
              </a:rPr>
              <a:t>‡</a:t>
            </a:r>
            <a:r>
              <a:rPr lang="en-US" altLang="en-US" sz="1200" b="0" dirty="0">
                <a:solidFill>
                  <a:srgbClr val="000000"/>
                </a:solidFill>
                <a:latin typeface="Calibri" panose="020F0502020204030204" pitchFamily="34" charset="0"/>
              </a:rPr>
              <a:t>n = 2 in each previously treated cohort had ≤1 tumor assessments by data cutoff.</a:t>
            </a:r>
            <a:r>
              <a:rPr lang="en-US" altLang="en-US" sz="1200" b="0" baseline="30000" dirty="0">
                <a:solidFill>
                  <a:srgbClr val="000000"/>
                </a:solidFill>
                <a:latin typeface="Calibri" panose="020F0502020204030204" pitchFamily="34" charset="0"/>
              </a:rPr>
              <a:t> </a:t>
            </a:r>
            <a:endParaRPr kumimoji="0" lang="en-US" altLang="en-US" sz="1200" b="1" i="0" u="none" strike="noStrike" kern="1200" cap="none" spc="0" normalizeH="0" baseline="30000" noProof="0" dirty="0">
              <a:ln>
                <a:noFill/>
              </a:ln>
              <a:solidFill>
                <a:srgbClr val="000000"/>
              </a:solidFill>
              <a:effectLst/>
              <a:uLnTx/>
              <a:uFillTx/>
              <a:latin typeface="Calibri" panose="020F0502020204030204" pitchFamily="34" charset="0"/>
            </a:endParaRPr>
          </a:p>
        </p:txBody>
      </p:sp>
      <p:sp>
        <p:nvSpPr>
          <p:cNvPr id="7" name="Rectangle 6">
            <a:extLst>
              <a:ext uri="{FF2B5EF4-FFF2-40B4-BE49-F238E27FC236}">
                <a16:creationId xmlns:a16="http://schemas.microsoft.com/office/drawing/2014/main" id="{75DA6D6E-A4A2-81C7-D041-795B4979202E}"/>
              </a:ext>
            </a:extLst>
          </p:cNvPr>
          <p:cNvSpPr/>
          <p:nvPr/>
        </p:nvSpPr>
        <p:spPr bwMode="auto">
          <a:xfrm>
            <a:off x="604675" y="2328421"/>
            <a:ext cx="10872443" cy="348791"/>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 Safety</a:t>
            </a:r>
            <a:endParaRPr lang="en-US" altLang="en-US" dirty="0"/>
          </a:p>
        </p:txBody>
      </p:sp>
      <p:sp>
        <p:nvSpPr>
          <p:cNvPr id="2" name="Text Box 11">
            <a:extLst>
              <a:ext uri="{FF2B5EF4-FFF2-40B4-BE49-F238E27FC236}">
                <a16:creationId xmlns:a16="http://schemas.microsoft.com/office/drawing/2014/main" id="{88D5A1CA-FA24-2369-3CEF-9118BE49B59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graphicFrame>
        <p:nvGraphicFramePr>
          <p:cNvPr id="3" name="Group 3">
            <a:extLst>
              <a:ext uri="{FF2B5EF4-FFF2-40B4-BE49-F238E27FC236}">
                <a16:creationId xmlns:a16="http://schemas.microsoft.com/office/drawing/2014/main" id="{F96FE27F-D862-A0DE-1790-313FCC53048D}"/>
              </a:ext>
            </a:extLst>
          </p:cNvPr>
          <p:cNvGraphicFramePr>
            <a:graphicFrameLocks/>
          </p:cNvGraphicFramePr>
          <p:nvPr>
            <p:extLst>
              <p:ext uri="{D42A27DB-BD31-4B8C-83A1-F6EECF244321}">
                <p14:modId xmlns:p14="http://schemas.microsoft.com/office/powerpoint/2010/main" val="3688691815"/>
              </p:ext>
            </p:extLst>
          </p:nvPr>
        </p:nvGraphicFramePr>
        <p:xfrm>
          <a:off x="604675" y="1356933"/>
          <a:ext cx="10889060" cy="3932096"/>
        </p:xfrm>
        <a:graphic>
          <a:graphicData uri="http://schemas.openxmlformats.org/drawingml/2006/table">
            <a:tbl>
              <a:tblPr/>
              <a:tblGrid>
                <a:gridCol w="3594878">
                  <a:extLst>
                    <a:ext uri="{9D8B030D-6E8A-4147-A177-3AD203B41FA5}">
                      <a16:colId xmlns:a16="http://schemas.microsoft.com/office/drawing/2014/main" val="20000"/>
                    </a:ext>
                  </a:extLst>
                </a:gridCol>
                <a:gridCol w="2431394">
                  <a:extLst>
                    <a:ext uri="{9D8B030D-6E8A-4147-A177-3AD203B41FA5}">
                      <a16:colId xmlns:a16="http://schemas.microsoft.com/office/drawing/2014/main" val="20001"/>
                    </a:ext>
                  </a:extLst>
                </a:gridCol>
                <a:gridCol w="2431394">
                  <a:extLst>
                    <a:ext uri="{9D8B030D-6E8A-4147-A177-3AD203B41FA5}">
                      <a16:colId xmlns:a16="http://schemas.microsoft.com/office/drawing/2014/main" val="20002"/>
                    </a:ext>
                  </a:extLst>
                </a:gridCol>
                <a:gridCol w="2431394">
                  <a:extLst>
                    <a:ext uri="{9D8B030D-6E8A-4147-A177-3AD203B41FA5}">
                      <a16:colId xmlns:a16="http://schemas.microsoft.com/office/drawing/2014/main" val="170674096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Naive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Previously Treated</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74949709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Category,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240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240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Furmonertinib 160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grade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TRAE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dose interruption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dose reduction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5646634"/>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tx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49768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treatment duration, mo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85343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relative dose intensity, % (SD) </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97.1 (8.0)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94.9 (13.5)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96.2 (9.4)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bl>
          </a:graphicData>
        </a:graphic>
      </p:graphicFrame>
      <p:sp>
        <p:nvSpPr>
          <p:cNvPr id="4" name="Content Placeholder 6">
            <a:extLst>
              <a:ext uri="{FF2B5EF4-FFF2-40B4-BE49-F238E27FC236}">
                <a16:creationId xmlns:a16="http://schemas.microsoft.com/office/drawing/2014/main" id="{464AC641-4CE9-36F3-5703-DD1520C7984E}"/>
              </a:ext>
            </a:extLst>
          </p:cNvPr>
          <p:cNvSpPr txBox="1">
            <a:spLocks/>
          </p:cNvSpPr>
          <p:nvPr/>
        </p:nvSpPr>
        <p:spPr>
          <a:xfrm>
            <a:off x="581612" y="5378237"/>
            <a:ext cx="10900591" cy="11291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Acceptable tolerability seen across the 3 cohorts, with low rates of dose reduction and d/c due to TRAEs</a:t>
            </a:r>
          </a:p>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lang="en-US" sz="1600" b="0" kern="0" dirty="0">
                <a:solidFill>
                  <a:srgbClr val="000000"/>
                </a:solidFill>
              </a:rPr>
              <a:t>In patients who received furmonertinib 240 mg, safety and tolerability appeared better in those who were treatment naive </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700"/>
              </a:spcBef>
              <a:spcAft>
                <a:spcPts val="4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TRAEs resulted in death in any cohort</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 Most Frequent TRAEs</a:t>
            </a:r>
            <a:endParaRPr lang="en-US" altLang="en-US" dirty="0"/>
          </a:p>
        </p:txBody>
      </p:sp>
      <p:sp>
        <p:nvSpPr>
          <p:cNvPr id="2" name="Text Box 11">
            <a:extLst>
              <a:ext uri="{FF2B5EF4-FFF2-40B4-BE49-F238E27FC236}">
                <a16:creationId xmlns:a16="http://schemas.microsoft.com/office/drawing/2014/main" id="{88D5A1CA-FA24-2369-3CEF-9118BE49B59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graphicFrame>
        <p:nvGraphicFramePr>
          <p:cNvPr id="5" name="Group 32">
            <a:extLst>
              <a:ext uri="{FF2B5EF4-FFF2-40B4-BE49-F238E27FC236}">
                <a16:creationId xmlns:a16="http://schemas.microsoft.com/office/drawing/2014/main" id="{AF4BC97C-BF20-5591-AB75-F8B50C8967E6}"/>
              </a:ext>
            </a:extLst>
          </p:cNvPr>
          <p:cNvGraphicFramePr>
            <a:graphicFrameLocks noGrp="1"/>
          </p:cNvGraphicFramePr>
          <p:nvPr>
            <p:extLst>
              <p:ext uri="{D42A27DB-BD31-4B8C-83A1-F6EECF244321}">
                <p14:modId xmlns:p14="http://schemas.microsoft.com/office/powerpoint/2010/main" val="1114489723"/>
              </p:ext>
            </p:extLst>
          </p:nvPr>
        </p:nvGraphicFramePr>
        <p:xfrm>
          <a:off x="609759" y="1418439"/>
          <a:ext cx="10957402" cy="4795700"/>
        </p:xfrm>
        <a:graphic>
          <a:graphicData uri="http://schemas.openxmlformats.org/drawingml/2006/table">
            <a:tbl>
              <a:tblPr/>
              <a:tblGrid>
                <a:gridCol w="2472874">
                  <a:extLst>
                    <a:ext uri="{9D8B030D-6E8A-4147-A177-3AD203B41FA5}">
                      <a16:colId xmlns:a16="http://schemas.microsoft.com/office/drawing/2014/main" val="20000"/>
                    </a:ext>
                  </a:extLst>
                </a:gridCol>
                <a:gridCol w="1414088">
                  <a:extLst>
                    <a:ext uri="{9D8B030D-6E8A-4147-A177-3AD203B41FA5}">
                      <a16:colId xmlns:a16="http://schemas.microsoft.com/office/drawing/2014/main" val="3913186983"/>
                    </a:ext>
                  </a:extLst>
                </a:gridCol>
                <a:gridCol w="1414088">
                  <a:extLst>
                    <a:ext uri="{9D8B030D-6E8A-4147-A177-3AD203B41FA5}">
                      <a16:colId xmlns:a16="http://schemas.microsoft.com/office/drawing/2014/main" val="3806644659"/>
                    </a:ext>
                  </a:extLst>
                </a:gridCol>
                <a:gridCol w="1414088">
                  <a:extLst>
                    <a:ext uri="{9D8B030D-6E8A-4147-A177-3AD203B41FA5}">
                      <a16:colId xmlns:a16="http://schemas.microsoft.com/office/drawing/2014/main" val="20001"/>
                    </a:ext>
                  </a:extLst>
                </a:gridCol>
                <a:gridCol w="1414088">
                  <a:extLst>
                    <a:ext uri="{9D8B030D-6E8A-4147-A177-3AD203B41FA5}">
                      <a16:colId xmlns:a16="http://schemas.microsoft.com/office/drawing/2014/main" val="3357165021"/>
                    </a:ext>
                  </a:extLst>
                </a:gridCol>
                <a:gridCol w="1414088">
                  <a:extLst>
                    <a:ext uri="{9D8B030D-6E8A-4147-A177-3AD203B41FA5}">
                      <a16:colId xmlns:a16="http://schemas.microsoft.com/office/drawing/2014/main" val="3946165486"/>
                    </a:ext>
                  </a:extLst>
                </a:gridCol>
                <a:gridCol w="1414088">
                  <a:extLst>
                    <a:ext uri="{9D8B030D-6E8A-4147-A177-3AD203B41FA5}">
                      <a16:colId xmlns:a16="http://schemas.microsoft.com/office/drawing/2014/main" val="3756899945"/>
                    </a:ext>
                  </a:extLst>
                </a:gridCol>
              </a:tblGrid>
              <a:tr h="348316">
                <a:tc rowSpan="3">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TRAEs in ≥20% of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Patients, n (%)</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Treatment Naive</a:t>
                      </a:r>
                    </a:p>
                  </a:txBody>
                  <a:tcPr marL="121881" marR="121881" marT="45728" marB="4572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4">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Previously Treated</a:t>
                      </a:r>
                    </a:p>
                  </a:txBody>
                  <a:tcPr marL="121881" marR="121881" marT="45728" marB="45728" anchor="b" horzOverflow="overflow">
                    <a:lnL w="12700" cap="flat" cmpd="sng" algn="ctr">
                      <a:solidFill>
                        <a:schemeClr val="tx1"/>
                      </a:solid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3528145543"/>
                  </a:ext>
                </a:extLst>
              </a:tr>
              <a:tr h="478664">
                <a:tc v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240 mg</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240 mg</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Furmonertinib 160 mg</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1574">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00570871"/>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24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7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7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creatinine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7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Mouth ulceration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5151345"/>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Prolonged ECG QTc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718940193"/>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WBC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6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9883867"/>
                  </a:ext>
                </a:extLst>
              </a:tr>
              <a:tr h="2815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092628"/>
                  </a:ext>
                </a:extLst>
              </a:tr>
              <a:tr h="2815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weight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7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13762938"/>
                  </a:ext>
                </a:extLst>
              </a:tr>
              <a:tr h="2815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fissures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6614808"/>
                  </a:ext>
                </a:extLst>
              </a:tr>
              <a:tr h="2815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414408"/>
                  </a:ext>
                </a:extLst>
              </a:tr>
            </a:tbl>
          </a:graphicData>
        </a:graphic>
      </p:graphicFrame>
    </p:spTree>
    <p:extLst>
      <p:ext uri="{BB962C8B-B14F-4D97-AF65-F5344CB8AC3E}">
        <p14:creationId xmlns:p14="http://schemas.microsoft.com/office/powerpoint/2010/main" val="1148484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FAVOUR: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379235"/>
            <a:ext cx="10877529" cy="4650686"/>
          </a:xfrm>
        </p:spPr>
        <p:txBody>
          <a:bodyPr/>
          <a:lstStyle/>
          <a:p>
            <a:r>
              <a:rPr lang="en-US" altLang="en-US" sz="2000" dirty="0"/>
              <a:t>Current update of phase Ib FAVOUR trial showed promising efficacy and safety for furmonertinib in patients with </a:t>
            </a:r>
            <a:r>
              <a:rPr lang="en-US" altLang="en-US" sz="2000" i="1" dirty="0"/>
              <a:t>EGFR</a:t>
            </a:r>
            <a:r>
              <a:rPr lang="en-US" altLang="en-US" sz="2000" dirty="0"/>
              <a:t> ex20ins</a:t>
            </a:r>
            <a:r>
              <a:rPr lang="en-US" altLang="en-US" sz="2000" dirty="0">
                <a:cs typeface="Calibri" panose="020F0502020204030204" pitchFamily="34" charset="0"/>
              </a:rPr>
              <a:t>–</a:t>
            </a:r>
            <a:r>
              <a:rPr lang="en-US" altLang="en-US" sz="2000" dirty="0"/>
              <a:t>positive NSCLC</a:t>
            </a:r>
          </a:p>
          <a:p>
            <a:pPr lvl="1"/>
            <a:r>
              <a:rPr lang="en-US" altLang="en-US" sz="1800" dirty="0"/>
              <a:t>cORR for first-line furmonertinib was 78.6%, with median DoR of 15.2 mo </a:t>
            </a:r>
          </a:p>
          <a:p>
            <a:pPr lvl="1"/>
            <a:r>
              <a:rPr lang="en-US" altLang="en-US" sz="1800" dirty="0"/>
              <a:t>In previously treated patients, furmonertinib showed antitumor activity at both tested doses </a:t>
            </a:r>
            <a:br>
              <a:rPr lang="en-US" altLang="en-US" sz="1800" dirty="0"/>
            </a:br>
            <a:r>
              <a:rPr lang="en-US" altLang="en-US" sz="1800" dirty="0"/>
              <a:t>(160 mg and 240 mg), with cORR of 38.5% and 46.2%, respectively</a:t>
            </a:r>
          </a:p>
          <a:p>
            <a:pPr lvl="1"/>
            <a:r>
              <a:rPr kumimoji="0" lang="en-US" sz="1800" b="0" i="0" u="none" strike="noStrike" kern="0" cap="none" spc="0" normalizeH="0" baseline="0" noProof="0" dirty="0">
                <a:ln>
                  <a:noFill/>
                </a:ln>
                <a:solidFill>
                  <a:srgbClr val="000000"/>
                </a:solidFill>
                <a:effectLst/>
                <a:uLnTx/>
                <a:uFillTx/>
                <a:ea typeface="+mn-ea"/>
                <a:cs typeface="+mn-cs"/>
              </a:rPr>
              <a:t>Responses </a:t>
            </a:r>
            <a:r>
              <a:rPr lang="en-US" sz="1800" b="0" kern="0" dirty="0">
                <a:solidFill>
                  <a:srgbClr val="000000"/>
                </a:solidFill>
              </a:rPr>
              <a:t>seen across </a:t>
            </a:r>
            <a:r>
              <a:rPr lang="en-US" sz="1800" b="0" i="1" kern="0" dirty="0">
                <a:solidFill>
                  <a:srgbClr val="000000"/>
                </a:solidFill>
              </a:rPr>
              <a:t>EGFR</a:t>
            </a:r>
            <a:r>
              <a:rPr lang="en-US" sz="1800" b="0" kern="0" dirty="0">
                <a:solidFill>
                  <a:srgbClr val="000000"/>
                </a:solidFill>
              </a:rPr>
              <a:t> ex20ins mutation locations including near loop, far loop, and helical regions</a:t>
            </a:r>
          </a:p>
          <a:p>
            <a:r>
              <a:rPr kumimoji="0" lang="en-US" sz="2000" i="0" u="none" strike="noStrike" cap="none" spc="0" normalizeH="0" baseline="0" noProof="0" dirty="0">
                <a:ln>
                  <a:noFill/>
                </a:ln>
                <a:solidFill>
                  <a:srgbClr val="000000"/>
                </a:solidFill>
                <a:effectLst/>
                <a:uLnTx/>
                <a:uFillTx/>
                <a:cs typeface="Arial" panose="020B0604020202020204" pitchFamily="34" charset="0"/>
              </a:rPr>
              <a:t>Furmon</a:t>
            </a:r>
            <a:r>
              <a:rPr lang="en-US" sz="2000" dirty="0">
                <a:solidFill>
                  <a:srgbClr val="000000"/>
                </a:solidFill>
                <a:cs typeface="Arial" panose="020B0604020202020204" pitchFamily="34" charset="0"/>
              </a:rPr>
              <a:t>ertinib was well tolerated, with no new safety signals and safety profile similar to 80-mg dose approved in China for classical </a:t>
            </a:r>
            <a:r>
              <a:rPr lang="en-US" sz="2000" i="1" dirty="0">
                <a:solidFill>
                  <a:srgbClr val="000000"/>
                </a:solidFill>
                <a:cs typeface="Arial" panose="020B0604020202020204" pitchFamily="34" charset="0"/>
              </a:rPr>
              <a:t>EGFR</a:t>
            </a:r>
            <a:r>
              <a:rPr lang="en-US" sz="2000" dirty="0">
                <a:solidFill>
                  <a:srgbClr val="000000"/>
                </a:solidFill>
                <a:cs typeface="Arial" panose="020B0604020202020204" pitchFamily="34" charset="0"/>
              </a:rPr>
              <a:t> mutations </a:t>
            </a:r>
          </a:p>
          <a:p>
            <a:r>
              <a:rPr lang="en-US" sz="2000" dirty="0">
                <a:solidFill>
                  <a:srgbClr val="000000"/>
                </a:solidFill>
                <a:cs typeface="Arial" panose="020B0604020202020204" pitchFamily="34" charset="0"/>
              </a:rPr>
              <a:t>Based on these results, global phase III FURVENT/FURMO-004 study is currently evaluating first-line furmonertinib in patients with </a:t>
            </a:r>
            <a:r>
              <a:rPr lang="en-US" sz="2000" i="1" dirty="0">
                <a:solidFill>
                  <a:srgbClr val="000000"/>
                </a:solidFill>
                <a:cs typeface="Arial" panose="020B0604020202020204" pitchFamily="34" charset="0"/>
              </a:rPr>
              <a:t>EGFR</a:t>
            </a:r>
            <a:r>
              <a:rPr lang="en-US" sz="2000" dirty="0">
                <a:solidFill>
                  <a:srgbClr val="000000"/>
                </a:solidFill>
                <a:cs typeface="Arial" panose="020B0604020202020204" pitchFamily="34" charset="0"/>
              </a:rPr>
              <a:t> ex20ins</a:t>
            </a:r>
            <a:r>
              <a:rPr lang="en-US" sz="2000" dirty="0">
                <a:solidFill>
                  <a:srgbClr val="000000"/>
                </a:solidFill>
                <a:cs typeface="Calibri" panose="020F0502020204030204" pitchFamily="34" charset="0"/>
              </a:rPr>
              <a:t>–</a:t>
            </a:r>
            <a:r>
              <a:rPr lang="en-US" sz="2000" dirty="0">
                <a:solidFill>
                  <a:srgbClr val="000000"/>
                </a:solidFill>
                <a:cs typeface="Arial" panose="020B0604020202020204" pitchFamily="34" charset="0"/>
              </a:rPr>
              <a:t>positive locally advanced or metastatic NSCLC (NCT05607550) </a:t>
            </a:r>
          </a:p>
          <a:p>
            <a:r>
              <a:rPr lang="en-US" sz="2000" dirty="0">
                <a:solidFill>
                  <a:srgbClr val="000000"/>
                </a:solidFill>
                <a:cs typeface="Arial" panose="020B0604020202020204" pitchFamily="34" charset="0"/>
              </a:rPr>
              <a:t>Ongoing phase Ib FURMO-002 trial is examining furmonertinib in patients with NSCLC harboring other uncommon activating </a:t>
            </a:r>
            <a:r>
              <a:rPr lang="en-US" sz="2000" i="1" dirty="0">
                <a:solidFill>
                  <a:srgbClr val="000000"/>
                </a:solidFill>
                <a:cs typeface="Arial" panose="020B0604020202020204" pitchFamily="34" charset="0"/>
              </a:rPr>
              <a:t>EGFR </a:t>
            </a:r>
            <a:r>
              <a:rPr lang="en-US" sz="2000" dirty="0">
                <a:solidFill>
                  <a:srgbClr val="000000"/>
                </a:solidFill>
                <a:cs typeface="Arial" panose="020B0604020202020204" pitchFamily="34" charset="0"/>
              </a:rPr>
              <a:t>or </a:t>
            </a:r>
            <a:r>
              <a:rPr lang="en-US" sz="2000" i="1" dirty="0">
                <a:solidFill>
                  <a:srgbClr val="000000"/>
                </a:solidFill>
                <a:cs typeface="Arial" panose="020B0604020202020204" pitchFamily="34" charset="0"/>
              </a:rPr>
              <a:t>HER2</a:t>
            </a:r>
            <a:r>
              <a:rPr lang="en-US" sz="2000" dirty="0">
                <a:solidFill>
                  <a:srgbClr val="000000"/>
                </a:solidFill>
                <a:cs typeface="Arial" panose="020B0604020202020204" pitchFamily="34" charset="0"/>
              </a:rPr>
              <a:t> mutations (NCT05364073) </a:t>
            </a:r>
          </a:p>
          <a:p>
            <a:endParaRPr kumimoji="0" lang="en-US" sz="2000" b="0" i="0" u="none" strike="noStrike" kern="0" cap="none" spc="0" normalizeH="0" baseline="0" noProof="0" dirty="0">
              <a:ln>
                <a:noFill/>
              </a:ln>
              <a:solidFill>
                <a:srgbClr val="000000"/>
              </a:solidFill>
              <a:effectLst/>
              <a:uLnTx/>
              <a:uFillTx/>
              <a:cs typeface="Arial" panose="020B0604020202020204" pitchFamily="34" charset="0"/>
            </a:endParaRPr>
          </a:p>
          <a:p>
            <a:pPr lvl="1"/>
            <a:endParaRPr lang="en-US" altLang="en-US" sz="2000" dirty="0"/>
          </a:p>
          <a:p>
            <a:pPr lvl="1"/>
            <a:endParaRPr lang="en-US" altLang="en-US" sz="2800" dirty="0"/>
          </a:p>
        </p:txBody>
      </p:sp>
      <p:sp>
        <p:nvSpPr>
          <p:cNvPr id="2" name="Text Box 11">
            <a:extLst>
              <a:ext uri="{FF2B5EF4-FFF2-40B4-BE49-F238E27FC236}">
                <a16:creationId xmlns:a16="http://schemas.microsoft.com/office/drawing/2014/main" id="{C60DEFA9-748B-B4C1-6B48-34213278BD4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Han. WCLC 2023. Abstr OA03.04.</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D18019E086AF498701A70F1F50BA7B" ma:contentTypeVersion="1" ma:contentTypeDescription="Create a new document." ma:contentTypeScope="" ma:versionID="46528d88539813afc9adb027d0f6faa9">
  <xsd:schema xmlns:xsd="http://www.w3.org/2001/XMLSchema" xmlns:xs="http://www.w3.org/2001/XMLSchema" xmlns:p="http://schemas.microsoft.com/office/2006/metadata/properties" xmlns:ns2="d54cbe69-32bd-412a-b004-9152f949605e" xmlns:ns3="48b64aa6-e1da-4bf5-a71a-126d643dc693" targetNamespace="http://schemas.microsoft.com/office/2006/metadata/properties" ma:root="true" ma:fieldsID="2667d0ab97362b4709cd9f88e31cf995" ns2:_="" ns3:_="">
    <xsd:import namespace="d54cbe69-32bd-412a-b004-9152f949605e"/>
    <xsd:import namespace="48b64aa6-e1da-4bf5-a71a-126d643dc69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8b64aa6-e1da-4bf5-a71a-126d643dc69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56M7VY3CDVN5-145786433-3</_dlc_DocId>
    <_dlc_DocIdUrl xmlns="d54cbe69-32bd-412a-b004-9152f949605e">
      <Url>https://intranet.clinicaloptions.com/mews/oncology/ONC_2023_Lung_WCLC_CF_(PRP6561)/Slides__4/_layouts/15/DocIdRedir.aspx?ID=56M7VY3CDVN5-145786433-3</Url>
      <Description>56M7VY3CDVN5-145786433-3</Description>
    </_dlc_DocIdUrl>
    <Document_x0020_Category xmlns="48b64aa6-e1da-4bf5-a71a-126d643dc693">Conference Capsule Slides</Document_x0020_Category>
  </documentManagement>
</p:properties>
</file>

<file path=customXml/itemProps1.xml><?xml version="1.0" encoding="utf-8"?>
<ds:datastoreItem xmlns:ds="http://schemas.openxmlformats.org/officeDocument/2006/customXml" ds:itemID="{E382CA0E-89DF-40A4-8B7F-DA81F76EAF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8b64aa6-e1da-4bf5-a71a-126d643dc6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schemas.openxmlformats.org/package/2006/metadata/core-properties"/>
    <ds:schemaRef ds:uri="48b64aa6-e1da-4bf5-a71a-126d643dc693"/>
    <ds:schemaRef ds:uri="http://schemas.microsoft.com/office/infopath/2007/PartnerControls"/>
    <ds:schemaRef ds:uri="http://purl.org/dc/terms/"/>
    <ds:schemaRef ds:uri="http://purl.org/dc/elements/1.1/"/>
    <ds:schemaRef ds:uri="d54cbe69-32bd-412a-b004-9152f949605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1195</TotalTime>
  <Words>2032</Words>
  <Application>Microsoft Office PowerPoint</Application>
  <PresentationFormat>Widescreen</PresentationFormat>
  <Paragraphs>352</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FAVOUR: Phase Ib Study of Furmonertinib  in EGFR Exon 20 Insertion–Positive  Locally Advanced or Metastatic NSCLC </vt:lpstr>
      <vt:lpstr>About These Slides</vt:lpstr>
      <vt:lpstr>FAVOUR: Furmonertinib in EGFR Ex20ins–Positive Locally Advanced or Metastatic NSCLC </vt:lpstr>
      <vt:lpstr>FAVOUR: Study Design</vt:lpstr>
      <vt:lpstr>FAVOUR: Baseline Characteristics</vt:lpstr>
      <vt:lpstr>FAVOUR: Efficacy</vt:lpstr>
      <vt:lpstr>FAVOUR: Safety</vt:lpstr>
      <vt:lpstr>FAVOUR: Most Frequent TRAEs</vt:lpstr>
      <vt:lpstr>FAVOUR: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FAVOUR: Phase Ib Study of Furmonertinib </dc:title>
  <dc:creator>Preferred User</dc:creator>
  <cp:lastModifiedBy>jbuckley@clinicaloptions.com</cp:lastModifiedBy>
  <cp:revision>36</cp:revision>
  <cp:lastPrinted>2016-09-26T20:21:49Z</cp:lastPrinted>
  <dcterms:created xsi:type="dcterms:W3CDTF">2005-05-27T15:08:01Z</dcterms:created>
  <dcterms:modified xsi:type="dcterms:W3CDTF">2023-09-14T15:20:06Z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5a4006a3-f9ce-49b1-9f01-4d35fd011b48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0x010100BCD18019E086AF498701A70F1F50BA7B</vt:lpwstr>
  </property>
  <property fmtid="{D5CDD505-2E9C-101B-9397-08002B2CF9AE}" pid="9" name="MediaServiceImageTags">
    <vt:lpwstr/>
  </property>
</Properties>
</file>