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15"/>
  </p:notesMasterIdLst>
  <p:handoutMasterIdLst>
    <p:handoutMasterId r:id="rId16"/>
  </p:handoutMasterIdLst>
  <p:sldIdLst>
    <p:sldId id="321" r:id="rId6"/>
    <p:sldId id="558" r:id="rId7"/>
    <p:sldId id="559" r:id="rId8"/>
    <p:sldId id="561" r:id="rId9"/>
    <p:sldId id="562" r:id="rId10"/>
    <p:sldId id="565" r:id="rId11"/>
    <p:sldId id="563" r:id="rId12"/>
    <p:sldId id="564" r:id="rId13"/>
    <p:sldId id="567" r:id="rId14"/>
  </p:sldIdLst>
  <p:sldSz cx="12192000" cy="6858000"/>
  <p:notesSz cx="7315200" cy="9601200"/>
  <p:custDataLst>
    <p:tags r:id="rId17"/>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8"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Zachary Schwartz" initials="ZS" lastIdx="6" clrIdx="15">
    <p:extLst>
      <p:ext uri="{19B8F6BF-5375-455C-9EA6-DF929625EA0E}">
        <p15:presenceInfo xmlns:p15="http://schemas.microsoft.com/office/powerpoint/2012/main" userId="S::zschwartz@clinicaloptions.com::64648e91-b212-4092-bee8-eff2e880b6f9" providerId="AD"/>
      </p:ext>
    </p:extLst>
  </p:cmAuthor>
  <p:cmAuthor id="17" name="Kristen Rosenthal" initials="KR" lastIdx="2" clrIdx="16">
    <p:extLst>
      <p:ext uri="{19B8F6BF-5375-455C-9EA6-DF929625EA0E}">
        <p15:presenceInfo xmlns:p15="http://schemas.microsoft.com/office/powerpoint/2012/main" userId="S::krosenthal@clinicaloptions.com::67a58a6d-22ff-4b03-8f01-10ea3f44af52" providerId="AD"/>
      </p:ext>
    </p:extLst>
  </p:cmAuthor>
  <p:cmAuthor id="18" name="Allison Weckerle" initials="AW" lastIdx="13" clrIdx="17">
    <p:extLst>
      <p:ext uri="{19B8F6BF-5375-455C-9EA6-DF929625EA0E}">
        <p15:presenceInfo xmlns:p15="http://schemas.microsoft.com/office/powerpoint/2012/main" userId="S::aweckerle@cealliance.com::2aecc5db-e215-47aa-9eb4-82d4e2a56303" providerId="AD"/>
      </p:ext>
    </p:extLst>
  </p:cmAuthor>
  <p:cmAuthor id="19" name="Amber Williams" initials="AW" lastIdx="1" clrIdx="18">
    <p:extLst>
      <p:ext uri="{19B8F6BF-5375-455C-9EA6-DF929625EA0E}">
        <p15:presenceInfo xmlns:p15="http://schemas.microsoft.com/office/powerpoint/2012/main" userId="S::awilliams@cealliance.com::981bbddf-314c-40a4-aea3-441dcc545642" providerId="AD"/>
      </p:ext>
    </p:extLst>
  </p:cmAuthor>
  <p:cmAuthor id="20" name="Ryan Topping" initials="RT" lastIdx="1" clrIdx="19">
    <p:extLst>
      <p:ext uri="{19B8F6BF-5375-455C-9EA6-DF929625EA0E}">
        <p15:presenceInfo xmlns:p15="http://schemas.microsoft.com/office/powerpoint/2012/main" userId="Ryan Topping" providerId="None"/>
      </p:ext>
    </p:extLst>
  </p:cmAuthor>
  <p:cmAuthor id="21" name="Andrea Boecler" initials="AB" lastIdx="1" clrIdx="20">
    <p:extLst>
      <p:ext uri="{19B8F6BF-5375-455C-9EA6-DF929625EA0E}">
        <p15:presenceInfo xmlns:p15="http://schemas.microsoft.com/office/powerpoint/2012/main" userId="S::aboecler@clinicaloptions.com::28e82037-1239-4052-943b-ae184e0bc2a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D15A154-99D8-4CEC-A55E-813DF49361BE}" v="11" dt="2025-01-30T21:28:03.832"/>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839" autoAdjust="0"/>
    <p:restoredTop sz="87097" autoAdjust="0"/>
  </p:normalViewPr>
  <p:slideViewPr>
    <p:cSldViewPr snapToGrid="0">
      <p:cViewPr varScale="1">
        <p:scale>
          <a:sx n="84" d="100"/>
          <a:sy n="84" d="100"/>
        </p:scale>
        <p:origin x="341" y="82"/>
      </p:cViewPr>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notesMaster" Target="notesMasters/notesMaster1.xml"/><Relationship Id="rId23"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a:p>
        </p:txBody>
      </p:sp>
    </p:spTree>
    <p:extLst>
      <p:ext uri="{BB962C8B-B14F-4D97-AF65-F5344CB8AC3E}">
        <p14:creationId xmlns:p14="http://schemas.microsoft.com/office/powerpoint/2010/main" val="33494921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a:t>BAL, balstilimab; BOT, botensilimab; </a:t>
            </a:r>
            <a:r>
              <a:rPr lang="en-US" i="1"/>
              <a:t>mCRC, </a:t>
            </a:r>
            <a:r>
              <a:rPr lang="en-US" sz="1200" i="1"/>
              <a:t>metastatic colorectal cancer; </a:t>
            </a:r>
            <a:r>
              <a:rPr lang="en-US" i="1"/>
              <a:t>MSS, </a:t>
            </a:r>
            <a:r>
              <a:rPr lang="en-US" sz="1200" i="1"/>
              <a:t>microsatellite stable.</a:t>
            </a:r>
            <a:endParaRPr lang="en-US" i="1"/>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a:p>
        </p:txBody>
      </p:sp>
    </p:spTree>
    <p:extLst>
      <p:ext uri="{BB962C8B-B14F-4D97-AF65-F5344CB8AC3E}">
        <p14:creationId xmlns:p14="http://schemas.microsoft.com/office/powerpoint/2010/main" val="30160628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a:t>BAL, balstilimab; BOT, botensilimab; </a:t>
            </a:r>
            <a:r>
              <a:rPr lang="en-US" b="0" i="1"/>
              <a:t>CRC, </a:t>
            </a:r>
            <a:r>
              <a:rPr lang="en-US" sz="1200" b="0" i="1"/>
              <a:t>colorectal cancer; DoR, duration of response; ECOG, </a:t>
            </a:r>
            <a:r>
              <a:rPr lang="en-US" b="0" i="1"/>
              <a:t>Eastern Cooperative Oncology Group; </a:t>
            </a:r>
            <a:r>
              <a:rPr lang="en-GB" altLang="en-US" sz="1200" b="0" i="1">
                <a:solidFill>
                  <a:schemeClr val="bg1"/>
                </a:solidFill>
                <a:latin typeface="Calibri" panose="020F0502020204030204" pitchFamily="34" charset="0"/>
              </a:rPr>
              <a:t>dMMR, deficient mismatch repair; LOT, line of therapy; MSI-H, microsatellite instability high; ORR, objective response rate; OS, overall survival; PFS, progression-free survival; PK, pharmacokinetics; P</a:t>
            </a:r>
            <a:r>
              <a:rPr lang="en-US" b="0" i="1"/>
              <a:t>S, performance status; SoC, standard of care.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a:p>
        </p:txBody>
      </p:sp>
    </p:spTree>
    <p:extLst>
      <p:ext uri="{BB962C8B-B14F-4D97-AF65-F5344CB8AC3E}">
        <p14:creationId xmlns:p14="http://schemas.microsoft.com/office/powerpoint/2010/main" val="26444623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a:t>BAL, balstilimab; BOT, botensilimab; ECOG, </a:t>
            </a:r>
            <a:r>
              <a:rPr lang="en-US" b="0" i="1"/>
              <a:t>Eastern Cooperative Oncology Group; mCRC, metastatic colorectal cancer; MSS, microsatellite stable; PS, performance status; SoC, standard of care.</a:t>
            </a:r>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a:p>
        </p:txBody>
      </p:sp>
    </p:spTree>
    <p:extLst>
      <p:ext uri="{BB962C8B-B14F-4D97-AF65-F5344CB8AC3E}">
        <p14:creationId xmlns:p14="http://schemas.microsoft.com/office/powerpoint/2010/main" val="36693538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a:t>BAL, balstilimab; BOT, botensilimab; CR, complete response; DCR, disease control rate; DoR, duration of response; </a:t>
            </a:r>
            <a:r>
              <a:rPr lang="en-US" b="0" i="1"/>
              <a:t>mCRC, metastatic colorectal cancer; MSS, microsatellite stable; </a:t>
            </a:r>
            <a:r>
              <a:rPr lang="en-US" sz="1200" i="1"/>
              <a:t>NE, not evaluable; </a:t>
            </a:r>
            <a:r>
              <a:rPr lang="en-GB" altLang="en-US" sz="1200" b="0" i="1">
                <a:solidFill>
                  <a:schemeClr val="bg1"/>
                </a:solidFill>
                <a:latin typeface="Calibri" panose="020F0502020204030204" pitchFamily="34" charset="0"/>
              </a:rPr>
              <a:t>ORR, objective response rate; OS, overall survival; PD, progressive disease; PFS, progression-free survival; PR, partial response; SD, stable disease; </a:t>
            </a:r>
            <a:r>
              <a:rPr lang="en-US" b="0" i="1"/>
              <a:t>SoC, standard of care.</a:t>
            </a:r>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a:p>
        </p:txBody>
      </p:sp>
    </p:spTree>
    <p:extLst>
      <p:ext uri="{BB962C8B-B14F-4D97-AF65-F5344CB8AC3E}">
        <p14:creationId xmlns:p14="http://schemas.microsoft.com/office/powerpoint/2010/main" val="40766182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a:t>AE, adverse event; BAL, balstilimab; BOT, botensilimab; imAE, immune-mediated adverse event; </a:t>
            </a:r>
            <a:r>
              <a:rPr lang="en-US" b="0" i="1"/>
              <a:t>mCRC, metastatic colorectal cancer; MSS, microsatellite stable; </a:t>
            </a:r>
            <a:r>
              <a:rPr lang="en-US" sz="1200" i="1"/>
              <a:t>SoC, standard of care; TRAE, treatment-related adverse event.</a:t>
            </a:r>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a:p>
        </p:txBody>
      </p:sp>
    </p:spTree>
    <p:extLst>
      <p:ext uri="{BB962C8B-B14F-4D97-AF65-F5344CB8AC3E}">
        <p14:creationId xmlns:p14="http://schemas.microsoft.com/office/powerpoint/2010/main" val="26898685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a:t>m</a:t>
            </a:r>
            <a:r>
              <a:rPr lang="en-US" i="1"/>
              <a:t>CRC, metastatic </a:t>
            </a:r>
            <a:r>
              <a:rPr lang="en-US" sz="1200" i="1"/>
              <a:t>colorectal cancer; </a:t>
            </a:r>
            <a:r>
              <a:rPr lang="en-US" i="1"/>
              <a:t>MSS, </a:t>
            </a:r>
            <a:r>
              <a:rPr lang="en-US" sz="1200" i="1"/>
              <a:t>microsatellite-stable; </a:t>
            </a:r>
            <a:r>
              <a:rPr lang="en-GB" altLang="en-US" sz="1200" b="0" i="1">
                <a:solidFill>
                  <a:schemeClr val="bg1"/>
                </a:solidFill>
                <a:latin typeface="Calibri" panose="020F0502020204030204" pitchFamily="34" charset="0"/>
              </a:rPr>
              <a:t>ORR, objective response rate; SoC, standard of care.</a:t>
            </a:r>
            <a:endParaRPr lang="en-US" i="1"/>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a:p>
        </p:txBody>
      </p:sp>
    </p:spTree>
    <p:extLst>
      <p:ext uri="{BB962C8B-B14F-4D97-AF65-F5344CB8AC3E}">
        <p14:creationId xmlns:p14="http://schemas.microsoft.com/office/powerpoint/2010/main" val="11747170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err="1"/>
              <a:t>Botensilimab</a:t>
            </a:r>
            <a:r>
              <a:rPr lang="en-US" altLang="en-US" sz="4000" dirty="0"/>
              <a:t> ± </a:t>
            </a:r>
            <a:r>
              <a:rPr lang="en-US" altLang="en-US" sz="4000" dirty="0" err="1"/>
              <a:t>Balstilimab</a:t>
            </a:r>
            <a:r>
              <a:rPr lang="en-US" altLang="en-US" sz="4000" dirty="0"/>
              <a:t> for Refractory Microsatellite-Stable Metastatic Colorectal Cancer Without Liver Metastases</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649763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a:solidFill>
                  <a:schemeClr val="bg1"/>
                </a:solidFill>
                <a:latin typeface="Calibri" panose="020F0502020204030204" pitchFamily="34" charset="0"/>
              </a:rPr>
              <a:t>Supported by educational grants from Boehringer Ingelheim Pharmaceuticals, Inc.;</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Exelixis, Inc.; and Novartis Pharmaceuticals Corporation.</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a:solidFill>
                  <a:schemeClr val="bg2"/>
                </a:solidFill>
                <a:latin typeface="Calibri"/>
                <a:ea typeface="+mj-ea"/>
                <a:cs typeface="Calibri"/>
              </a:rPr>
              <a:t>CCO Independent Conference Highlights*</a:t>
            </a:r>
            <a:br>
              <a:rPr lang="en-US" sz="2200" b="1" kern="0">
                <a:latin typeface="Calibri" panose="020F0502020204030204" pitchFamily="34" charset="0"/>
                <a:ea typeface="+mj-ea"/>
                <a:cs typeface="+mj-cs"/>
              </a:rPr>
            </a:br>
            <a:r>
              <a:rPr lang="en-US" sz="1600" kern="0">
                <a:solidFill>
                  <a:schemeClr val="bg2"/>
                </a:solidFill>
                <a:latin typeface="Calibri"/>
                <a:ea typeface="+mj-ea"/>
                <a:cs typeface="Calibri"/>
              </a:rPr>
              <a:t>of the </a:t>
            </a:r>
            <a:r>
              <a:rPr lang="en-US" sz="1600" i="1" kern="0">
                <a:solidFill>
                  <a:schemeClr val="bg2"/>
                </a:solidFill>
                <a:latin typeface="Calibri"/>
                <a:ea typeface="+mj-ea"/>
                <a:cs typeface="Calibri"/>
              </a:rPr>
              <a:t>2025 ASCO Gastrointestinal Cancers Symposium</a:t>
            </a:r>
            <a:endParaRPr lang="en-US" altLang="en-US" sz="1600" kern="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a:solidFill>
                    <a:schemeClr val="bg2"/>
                  </a:solidFill>
                  <a:latin typeface="Calibri" panose="020F0502020204030204" pitchFamily="34" charset="0"/>
                </a:rPr>
                <a:t>Slide credit: </a:t>
              </a:r>
              <a:r>
                <a:rPr lang="en-US" altLang="en-US" sz="2000" b="0">
                  <a:solidFill>
                    <a:schemeClr val="bg2"/>
                  </a:solidFill>
                  <a:latin typeface="Calibri" panose="020F0502020204030204" pitchFamily="34" charset="0"/>
                  <a:hlinkClick r:id="rId4"/>
                </a:rPr>
                <a:t>clinicaloptions.com</a:t>
              </a:r>
              <a:endParaRPr lang="en-US" altLang="en-US" sz="2000" b="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F3F3D52-6AE7-4ACC-94CB-2B5B7E6FD294}"/>
              </a:ext>
            </a:extLst>
          </p:cNvPr>
          <p:cNvSpPr>
            <a:spLocks noGrp="1"/>
          </p:cNvSpPr>
          <p:nvPr>
            <p:ph type="title"/>
          </p:nvPr>
        </p:nvSpPr>
        <p:spPr/>
        <p:txBody>
          <a:bodyPr/>
          <a:lstStyle/>
          <a:p>
            <a:r>
              <a:rPr lang="en-US" altLang="en-US" sz="3600"/>
              <a:t>Botensilimab ± Balstilimab for Refractory MSS mCRC: Background</a:t>
            </a:r>
            <a:endParaRPr lang="en-US"/>
          </a:p>
        </p:txBody>
      </p:sp>
      <p:sp>
        <p:nvSpPr>
          <p:cNvPr id="5" name="Content Placeholder 4">
            <a:extLst>
              <a:ext uri="{FF2B5EF4-FFF2-40B4-BE49-F238E27FC236}">
                <a16:creationId xmlns:a16="http://schemas.microsoft.com/office/drawing/2014/main" id="{F05C11B2-A8EC-ECE1-5491-6C3D5DC485FC}"/>
              </a:ext>
            </a:extLst>
          </p:cNvPr>
          <p:cNvSpPr>
            <a:spLocks noGrp="1"/>
          </p:cNvSpPr>
          <p:nvPr>
            <p:ph idx="1"/>
          </p:nvPr>
        </p:nvSpPr>
        <p:spPr/>
        <p:txBody>
          <a:bodyPr/>
          <a:lstStyle/>
          <a:p>
            <a:pPr>
              <a:spcBef>
                <a:spcPts val="600"/>
              </a:spcBef>
            </a:pPr>
            <a:r>
              <a:rPr lang="en-US" sz="2200" dirty="0"/>
              <a:t>Colorectal cancer is among the most commonly diagnosed cancers globally and is increasingly diagnosed in younger patients (&lt;50 yr)</a:t>
            </a:r>
            <a:r>
              <a:rPr lang="en-US" sz="2200" baseline="30000" dirty="0"/>
              <a:t>1,2</a:t>
            </a:r>
          </a:p>
          <a:p>
            <a:pPr>
              <a:spcBef>
                <a:spcPts val="600"/>
              </a:spcBef>
            </a:pPr>
            <a:r>
              <a:rPr lang="en-US" sz="2200" dirty="0"/>
              <a:t>Treatment options for patients with chemo-refractory MSS mCRC are needed</a:t>
            </a:r>
            <a:r>
              <a:rPr lang="en-US" sz="2200" baseline="30000" dirty="0"/>
              <a:t>3,4</a:t>
            </a:r>
            <a:endParaRPr lang="en-US" sz="2200" dirty="0"/>
          </a:p>
          <a:p>
            <a:pPr lvl="1">
              <a:spcBef>
                <a:spcPts val="600"/>
              </a:spcBef>
            </a:pPr>
            <a:r>
              <a:rPr lang="en-US" sz="2000" dirty="0"/>
              <a:t>Immuno-oncology agents have previously demonstrated poor efficacy for MSS mCRC due to low immunogenicity</a:t>
            </a:r>
            <a:r>
              <a:rPr lang="en-US" sz="2000" baseline="30000" dirty="0"/>
              <a:t>3-6</a:t>
            </a:r>
            <a:endParaRPr lang="en-US" sz="2000" dirty="0"/>
          </a:p>
          <a:p>
            <a:pPr>
              <a:spcBef>
                <a:spcPts val="600"/>
              </a:spcBef>
            </a:pPr>
            <a:r>
              <a:rPr lang="en-US" sz="2200" dirty="0" err="1"/>
              <a:t>Botensilimab</a:t>
            </a:r>
            <a:r>
              <a:rPr lang="en-US" sz="2200" dirty="0"/>
              <a:t>: Fc-enhanced CTLA-4 inhibitor that promotes priming, activation, and memory formation of T-cells, activation of antigen-presenting cells, depletion of regulatory T-cells, and reduction of complement fixation</a:t>
            </a:r>
            <a:r>
              <a:rPr lang="en-US" sz="2200" baseline="30000" dirty="0"/>
              <a:t>7-9</a:t>
            </a:r>
            <a:endParaRPr lang="en-US" sz="2200" dirty="0"/>
          </a:p>
          <a:p>
            <a:pPr lvl="1">
              <a:spcBef>
                <a:spcPts val="600"/>
              </a:spcBef>
            </a:pPr>
            <a:r>
              <a:rPr lang="en-US" sz="2000" dirty="0"/>
              <a:t>Phase I study suggested </a:t>
            </a:r>
            <a:r>
              <a:rPr lang="en-US" sz="2000" dirty="0" err="1"/>
              <a:t>botensilimab</a:t>
            </a:r>
            <a:r>
              <a:rPr lang="en-US" sz="2000" dirty="0"/>
              <a:t> activity in patients with mCRC without liver metastases</a:t>
            </a:r>
            <a:r>
              <a:rPr lang="en-US" sz="2000" baseline="30000" dirty="0"/>
              <a:t>7</a:t>
            </a:r>
            <a:endParaRPr lang="en-US" sz="2000" dirty="0"/>
          </a:p>
          <a:p>
            <a:pPr>
              <a:spcBef>
                <a:spcPts val="600"/>
              </a:spcBef>
            </a:pPr>
            <a:r>
              <a:rPr lang="en-US" sz="2200" dirty="0"/>
              <a:t>This randomized phase II trial evaluated </a:t>
            </a:r>
            <a:r>
              <a:rPr lang="en-US" sz="2200" dirty="0" err="1"/>
              <a:t>botensilimab</a:t>
            </a:r>
            <a:r>
              <a:rPr lang="en-US" sz="2200" dirty="0"/>
              <a:t> ± </a:t>
            </a:r>
            <a:r>
              <a:rPr lang="en-US" sz="2200" dirty="0" err="1"/>
              <a:t>balstilimab</a:t>
            </a:r>
            <a:r>
              <a:rPr lang="en-US" sz="2200" dirty="0"/>
              <a:t> (a PD-1 inhibitor) for patients with refractory MSS mCRC with no liver metastases</a:t>
            </a:r>
            <a:r>
              <a:rPr lang="en-US" sz="2200" baseline="30000" dirty="0"/>
              <a:t>10</a:t>
            </a:r>
            <a:endParaRPr lang="en-US" sz="2200" dirty="0"/>
          </a:p>
        </p:txBody>
      </p:sp>
      <p:sp>
        <p:nvSpPr>
          <p:cNvPr id="6" name="Text Box 11">
            <a:extLst>
              <a:ext uri="{FF2B5EF4-FFF2-40B4-BE49-F238E27FC236}">
                <a16:creationId xmlns:a16="http://schemas.microsoft.com/office/drawing/2014/main" id="{A50D1044-8380-0B29-55FE-64B81F6C5635}"/>
              </a:ext>
            </a:extLst>
          </p:cNvPr>
          <p:cNvSpPr txBox="1">
            <a:spLocks noChangeArrowheads="1"/>
          </p:cNvSpPr>
          <p:nvPr/>
        </p:nvSpPr>
        <p:spPr bwMode="auto">
          <a:xfrm>
            <a:off x="436110" y="5809970"/>
            <a:ext cx="848456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1. Sung. CA Cancer J Clin. 2021;71:209. 2. Wright. JCO Oncol </a:t>
            </a:r>
            <a:r>
              <a:rPr lang="en-US" altLang="en-US" sz="1200" b="0" dirty="0" err="1">
                <a:solidFill>
                  <a:schemeClr val="bg2"/>
                </a:solidFill>
                <a:latin typeface="Calibri" panose="020F0502020204030204" pitchFamily="34" charset="0"/>
              </a:rPr>
              <a:t>Pract</a:t>
            </a:r>
            <a:r>
              <a:rPr lang="en-US" altLang="en-US" sz="1200" b="0" dirty="0">
                <a:solidFill>
                  <a:schemeClr val="bg2"/>
                </a:solidFill>
                <a:latin typeface="Calibri" panose="020F0502020204030204" pitchFamily="34" charset="0"/>
              </a:rPr>
              <a:t>. 2024;20:1535. 3. Eng. Lancet Oncol. 2019;20:849.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4. Hellman. Ann Oncol. 2019;30:1134. 5. Vaccaro. JCO. 2022;40:107. 6. Overman. JCO. 2016;34:3501.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7. Bullock. Nat Med. 2024;30:2558. 8. Waight. Cancer Cell. 2018;33:1033. 9. Chand. Cancer </a:t>
            </a:r>
            <a:r>
              <a:rPr lang="en-US" altLang="en-US" sz="1200" b="0" dirty="0" err="1">
                <a:solidFill>
                  <a:schemeClr val="bg2"/>
                </a:solidFill>
                <a:latin typeface="Calibri" panose="020F0502020204030204" pitchFamily="34" charset="0"/>
              </a:rPr>
              <a:t>Discov</a:t>
            </a:r>
            <a:r>
              <a:rPr lang="en-US" altLang="en-US" sz="1200" b="0" dirty="0">
                <a:solidFill>
                  <a:schemeClr val="bg2"/>
                </a:solidFill>
                <a:latin typeface="Calibri" panose="020F0502020204030204" pitchFamily="34" charset="0"/>
              </a:rPr>
              <a:t>. 2024;14:2407.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10. Fakih. ASCO GI 2025.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23.</a:t>
            </a:r>
          </a:p>
        </p:txBody>
      </p:sp>
    </p:spTree>
    <p:extLst>
      <p:ext uri="{BB962C8B-B14F-4D97-AF65-F5344CB8AC3E}">
        <p14:creationId xmlns:p14="http://schemas.microsoft.com/office/powerpoint/2010/main" val="1624406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BCF49-2436-03F9-CCFF-FB5B676534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812642-E794-8F25-0543-AB03F6D78C58}"/>
              </a:ext>
            </a:extLst>
          </p:cNvPr>
          <p:cNvSpPr>
            <a:spLocks noGrp="1"/>
          </p:cNvSpPr>
          <p:nvPr>
            <p:ph type="title"/>
          </p:nvPr>
        </p:nvSpPr>
        <p:spPr/>
        <p:txBody>
          <a:bodyPr/>
          <a:lstStyle/>
          <a:p>
            <a:r>
              <a:rPr lang="en-US" altLang="en-US" sz="3600"/>
              <a:t>Botensilimab ± Balstilimab for Refractory MSS mCRC: </a:t>
            </a:r>
            <a:r>
              <a:rPr lang="en-US"/>
              <a:t>Study Design</a:t>
            </a:r>
          </a:p>
        </p:txBody>
      </p:sp>
      <p:sp>
        <p:nvSpPr>
          <p:cNvPr id="3" name="Content Placeholder 2">
            <a:extLst>
              <a:ext uri="{FF2B5EF4-FFF2-40B4-BE49-F238E27FC236}">
                <a16:creationId xmlns:a16="http://schemas.microsoft.com/office/drawing/2014/main" id="{66345AD0-3527-DFB6-8559-15D97155D514}"/>
              </a:ext>
            </a:extLst>
          </p:cNvPr>
          <p:cNvSpPr>
            <a:spLocks noGrp="1"/>
          </p:cNvSpPr>
          <p:nvPr>
            <p:ph idx="1"/>
          </p:nvPr>
        </p:nvSpPr>
        <p:spPr>
          <a:xfrm>
            <a:off x="637333" y="1513047"/>
            <a:ext cx="10877529" cy="4650686"/>
          </a:xfrm>
        </p:spPr>
        <p:txBody>
          <a:bodyPr/>
          <a:lstStyle/>
          <a:p>
            <a:r>
              <a:rPr lang="en-US" sz="2000" dirty="0"/>
              <a:t>International, open-label, randomized phase II study</a:t>
            </a: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br>
              <a:rPr lang="en-US" sz="2000" dirty="0"/>
            </a:br>
            <a:endParaRPr lang="en-US" sz="2000" dirty="0"/>
          </a:p>
          <a:p>
            <a:pPr>
              <a:spcBef>
                <a:spcPts val="300"/>
              </a:spcBef>
              <a:spcAft>
                <a:spcPts val="300"/>
              </a:spcAft>
            </a:pPr>
            <a:r>
              <a:rPr lang="en-US" sz="2000" kern="0" dirty="0"/>
              <a:t>Primary endpoint: </a:t>
            </a:r>
            <a:r>
              <a:rPr lang="en-US" sz="2000" b="0" kern="0" dirty="0"/>
              <a:t>ORR by investigator assessment</a:t>
            </a:r>
          </a:p>
          <a:p>
            <a:pPr>
              <a:spcBef>
                <a:spcPts val="300"/>
              </a:spcBef>
              <a:spcAft>
                <a:spcPts val="300"/>
              </a:spcAft>
            </a:pPr>
            <a:r>
              <a:rPr lang="en-US" sz="2000" kern="0" dirty="0"/>
              <a:t>Key secondary endpoints: </a:t>
            </a:r>
            <a:r>
              <a:rPr lang="en-US" sz="2000" b="0" kern="0" dirty="0" err="1"/>
              <a:t>DoR</a:t>
            </a:r>
            <a:r>
              <a:rPr lang="en-US" sz="2000" b="0" kern="0" dirty="0"/>
              <a:t>, PFS, OS, </a:t>
            </a:r>
            <a:br>
              <a:rPr lang="en-US" sz="2000" b="0" kern="0" dirty="0"/>
            </a:br>
            <a:r>
              <a:rPr lang="en-US" sz="2000" b="0" kern="0" dirty="0"/>
              <a:t>PK/immunogenicity, safety</a:t>
            </a:r>
          </a:p>
        </p:txBody>
      </p:sp>
      <p:sp>
        <p:nvSpPr>
          <p:cNvPr id="16" name="Text Box 23">
            <a:extLst>
              <a:ext uri="{FF2B5EF4-FFF2-40B4-BE49-F238E27FC236}">
                <a16:creationId xmlns:a16="http://schemas.microsoft.com/office/drawing/2014/main" id="{8F7F186B-ACBD-EB18-0578-120ABF8D50C6}"/>
              </a:ext>
            </a:extLst>
          </p:cNvPr>
          <p:cNvSpPr txBox="1">
            <a:spLocks noChangeArrowheads="1"/>
          </p:cNvSpPr>
          <p:nvPr/>
        </p:nvSpPr>
        <p:spPr bwMode="auto">
          <a:xfrm>
            <a:off x="2453329" y="2886279"/>
            <a:ext cx="4275778"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Adults with unresectable and metastatic CRC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that is not MSI-H or </a:t>
            </a:r>
            <a:r>
              <a:rPr lang="en-GB" altLang="en-US" sz="1600" b="0" dirty="0" err="1">
                <a:solidFill>
                  <a:schemeClr val="bg1"/>
                </a:solidFill>
                <a:latin typeface="Calibri" panose="020F0502020204030204" pitchFamily="34" charset="0"/>
              </a:rPr>
              <a:t>dMMR</a:t>
            </a:r>
            <a:r>
              <a:rPr lang="en-GB" altLang="en-US" sz="1600" b="0" dirty="0">
                <a:solidFill>
                  <a:schemeClr val="bg1"/>
                </a:solidFill>
                <a:latin typeface="Calibri" panose="020F0502020204030204" pitchFamily="34" charset="0"/>
              </a:rPr>
              <a:t>; no liver metastases; ≥1 prior LOT (including fluoropyrimidine, oxaliplatin, irinotecan-based chemotherapy;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anti-VEGF and/or anti-EGFR if appropriate);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no prior </a:t>
            </a:r>
            <a:r>
              <a:rPr lang="en-US" altLang="en-US" sz="1600" b="0" dirty="0">
                <a:solidFill>
                  <a:schemeClr val="bg1"/>
                </a:solidFill>
                <a:latin typeface="Calibri" panose="020F0502020204030204" pitchFamily="34" charset="0"/>
              </a:rPr>
              <a:t>PD-1/PD-L1 or CTLA-4 therapies; </a:t>
            </a:r>
            <a:br>
              <a:rPr lang="en-US" altLang="en-US" sz="1600" b="0" dirty="0">
                <a:solidFill>
                  <a:schemeClr val="bg1"/>
                </a:solidFill>
                <a:latin typeface="Calibri" panose="020F0502020204030204" pitchFamily="34" charset="0"/>
              </a:rPr>
            </a:br>
            <a:r>
              <a:rPr lang="en-US" altLang="en-US" sz="1600" b="0" dirty="0">
                <a:solidFill>
                  <a:schemeClr val="bg1"/>
                </a:solidFill>
                <a:latin typeface="Calibri" panose="020F0502020204030204" pitchFamily="34" charset="0"/>
              </a:rPr>
              <a:t>no prior </a:t>
            </a:r>
            <a:r>
              <a:rPr lang="en-US" altLang="en-US" sz="1600" b="0" dirty="0" err="1">
                <a:solidFill>
                  <a:schemeClr val="bg1"/>
                </a:solidFill>
                <a:latin typeface="Calibri" panose="020F0502020204030204" pitchFamily="34" charset="0"/>
              </a:rPr>
              <a:t>trifluoridine</a:t>
            </a:r>
            <a:r>
              <a:rPr lang="en-US" altLang="en-US" sz="1600" b="0" dirty="0">
                <a:solidFill>
                  <a:schemeClr val="bg1"/>
                </a:solidFill>
                <a:latin typeface="Calibri" panose="020F0502020204030204" pitchFamily="34" charset="0"/>
              </a:rPr>
              <a:t>/</a:t>
            </a:r>
            <a:r>
              <a:rPr lang="en-US" altLang="en-US" sz="1600" b="0" dirty="0" err="1">
                <a:solidFill>
                  <a:schemeClr val="bg1"/>
                </a:solidFill>
                <a:latin typeface="Calibri" panose="020F0502020204030204" pitchFamily="34" charset="0"/>
              </a:rPr>
              <a:t>tipiracil</a:t>
            </a:r>
            <a:r>
              <a:rPr lang="en-US" altLang="en-US" sz="1600" b="0" dirty="0">
                <a:solidFill>
                  <a:schemeClr val="bg1"/>
                </a:solidFill>
                <a:latin typeface="Calibri" panose="020F0502020204030204" pitchFamily="34" charset="0"/>
              </a:rPr>
              <a:t> or regorafenib; </a:t>
            </a:r>
            <a:r>
              <a:rPr lang="en-GB" altLang="en-US" sz="1600" b="0" dirty="0">
                <a:solidFill>
                  <a:schemeClr val="bg1"/>
                </a:solidFill>
                <a:latin typeface="Calibri" panose="020F0502020204030204" pitchFamily="34" charset="0"/>
              </a:rPr>
              <a:t>ECOG PS 0/1 </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234)</a:t>
            </a:r>
            <a:endParaRPr lang="en-US" altLang="en-US" sz="1600" b="0" dirty="0">
              <a:solidFill>
                <a:schemeClr val="bg1"/>
              </a:solidFill>
              <a:latin typeface="Calibri" panose="020F0502020204030204" pitchFamily="34" charset="0"/>
            </a:endParaRPr>
          </a:p>
        </p:txBody>
      </p:sp>
      <p:sp>
        <p:nvSpPr>
          <p:cNvPr id="18" name="Rectangle 25">
            <a:extLst>
              <a:ext uri="{FF2B5EF4-FFF2-40B4-BE49-F238E27FC236}">
                <a16:creationId xmlns:a16="http://schemas.microsoft.com/office/drawing/2014/main" id="{6194E4F6-41DE-09E6-34D1-954F910F34A8}"/>
              </a:ext>
            </a:extLst>
          </p:cNvPr>
          <p:cNvSpPr>
            <a:spLocks noChangeArrowheads="1"/>
          </p:cNvSpPr>
          <p:nvPr/>
        </p:nvSpPr>
        <p:spPr bwMode="auto">
          <a:xfrm>
            <a:off x="7907390" y="5267536"/>
            <a:ext cx="3571309" cy="831503"/>
          </a:xfrm>
          <a:prstGeom prst="rect">
            <a:avLst/>
          </a:prstGeom>
          <a:solidFill>
            <a:schemeClr val="accent3"/>
          </a:solidFill>
          <a:ln w="9525">
            <a:noFill/>
            <a:miter lim="800000"/>
            <a:headEnd/>
            <a:tailEnd/>
          </a:ln>
        </p:spPr>
        <p:txBody>
          <a:bodyPr wrap="none" anchor="ctr" anchorCtr="1"/>
          <a:lstStyle/>
          <a:p>
            <a:pPr algn="ctr">
              <a:defRPr/>
            </a:pPr>
            <a:r>
              <a:rPr lang="en-US">
                <a:latin typeface="Calibri" panose="020F0502020204030204" pitchFamily="34" charset="0"/>
                <a:cs typeface="Arial" charset="0"/>
              </a:rPr>
              <a:t>SoC</a:t>
            </a:r>
            <a:br>
              <a:rPr lang="en-US">
                <a:latin typeface="Calibri" panose="020F0502020204030204" pitchFamily="34" charset="0"/>
                <a:cs typeface="Arial" charset="0"/>
              </a:rPr>
            </a:br>
            <a:r>
              <a:rPr lang="en-US">
                <a:latin typeface="Calibri" panose="020F0502020204030204" pitchFamily="34" charset="0"/>
                <a:cs typeface="Arial" charset="0"/>
              </a:rPr>
              <a:t>Trifluridine/Tipiracil or Regorafenib</a:t>
            </a:r>
          </a:p>
          <a:p>
            <a:pPr algn="ctr">
              <a:defRPr/>
            </a:pPr>
            <a:r>
              <a:rPr lang="en-US" b="0">
                <a:latin typeface="Calibri" panose="020F0502020204030204" pitchFamily="34" charset="0"/>
                <a:cs typeface="+mn-cs"/>
              </a:rPr>
              <a:t>(n = 33)</a:t>
            </a:r>
          </a:p>
        </p:txBody>
      </p:sp>
      <p:sp>
        <p:nvSpPr>
          <p:cNvPr id="26" name="Line 33">
            <a:extLst>
              <a:ext uri="{FF2B5EF4-FFF2-40B4-BE49-F238E27FC236}">
                <a16:creationId xmlns:a16="http://schemas.microsoft.com/office/drawing/2014/main" id="{56004B17-3ADB-45AF-7DB3-E7F8FF110E4E}"/>
              </a:ext>
            </a:extLst>
          </p:cNvPr>
          <p:cNvSpPr>
            <a:spLocks noChangeShapeType="1"/>
          </p:cNvSpPr>
          <p:nvPr/>
        </p:nvSpPr>
        <p:spPr bwMode="auto">
          <a:xfrm>
            <a:off x="6742530" y="3914774"/>
            <a:ext cx="917011" cy="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grpSp>
        <p:nvGrpSpPr>
          <p:cNvPr id="15" name="Group 14">
            <a:extLst>
              <a:ext uri="{FF2B5EF4-FFF2-40B4-BE49-F238E27FC236}">
                <a16:creationId xmlns:a16="http://schemas.microsoft.com/office/drawing/2014/main" id="{0F3C0A2E-4E7A-AAFB-57F5-7807991B9DC4}"/>
              </a:ext>
            </a:extLst>
          </p:cNvPr>
          <p:cNvGrpSpPr/>
          <p:nvPr/>
        </p:nvGrpSpPr>
        <p:grpSpPr>
          <a:xfrm>
            <a:off x="6729108" y="2436712"/>
            <a:ext cx="930434" cy="3021722"/>
            <a:chOff x="5621837" y="2116657"/>
            <a:chExt cx="930434" cy="3021722"/>
          </a:xfrm>
        </p:grpSpPr>
        <p:grpSp>
          <p:nvGrpSpPr>
            <p:cNvPr id="9" name="Group 8">
              <a:extLst>
                <a:ext uri="{FF2B5EF4-FFF2-40B4-BE49-F238E27FC236}">
                  <a16:creationId xmlns:a16="http://schemas.microsoft.com/office/drawing/2014/main" id="{74B79851-DD80-CCF5-0909-6FB94AE7ABE5}"/>
                </a:ext>
              </a:extLst>
            </p:cNvPr>
            <p:cNvGrpSpPr/>
            <p:nvPr/>
          </p:nvGrpSpPr>
          <p:grpSpPr>
            <a:xfrm>
              <a:off x="5621837" y="2116657"/>
              <a:ext cx="930434" cy="3021722"/>
              <a:chOff x="2907147" y="2180300"/>
              <a:chExt cx="930434" cy="3021722"/>
            </a:xfrm>
          </p:grpSpPr>
          <p:sp>
            <p:nvSpPr>
              <p:cNvPr id="20" name="Line 27">
                <a:extLst>
                  <a:ext uri="{FF2B5EF4-FFF2-40B4-BE49-F238E27FC236}">
                    <a16:creationId xmlns:a16="http://schemas.microsoft.com/office/drawing/2014/main" id="{E1F48853-5BBF-9B4C-51E7-75DF0EDF4DE5}"/>
                  </a:ext>
                </a:extLst>
              </p:cNvPr>
              <p:cNvSpPr>
                <a:spLocks noChangeShapeType="1"/>
              </p:cNvSpPr>
              <p:nvPr/>
            </p:nvSpPr>
            <p:spPr bwMode="auto">
              <a:xfrm flipV="1">
                <a:off x="2907147" y="2180300"/>
                <a:ext cx="930434" cy="85410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6" name="Line 27">
                <a:extLst>
                  <a:ext uri="{FF2B5EF4-FFF2-40B4-BE49-F238E27FC236}">
                    <a16:creationId xmlns:a16="http://schemas.microsoft.com/office/drawing/2014/main" id="{2089E6A3-7902-5A6E-ABCC-2C4E904B1B61}"/>
                  </a:ext>
                </a:extLst>
              </p:cNvPr>
              <p:cNvSpPr>
                <a:spLocks noChangeShapeType="1"/>
              </p:cNvSpPr>
              <p:nvPr/>
            </p:nvSpPr>
            <p:spPr bwMode="auto">
              <a:xfrm>
                <a:off x="2907147" y="4244355"/>
                <a:ext cx="835890" cy="95766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grpSp>
        <p:grpSp>
          <p:nvGrpSpPr>
            <p:cNvPr id="8" name="Group 7">
              <a:extLst>
                <a:ext uri="{FF2B5EF4-FFF2-40B4-BE49-F238E27FC236}">
                  <a16:creationId xmlns:a16="http://schemas.microsoft.com/office/drawing/2014/main" id="{E3FDB521-B46A-D7A1-6E42-0681E7DEA14A}"/>
                </a:ext>
              </a:extLst>
            </p:cNvPr>
            <p:cNvGrpSpPr/>
            <p:nvPr/>
          </p:nvGrpSpPr>
          <p:grpSpPr>
            <a:xfrm>
              <a:off x="5635261" y="2771354"/>
              <a:ext cx="917009" cy="1640045"/>
              <a:chOff x="2947418" y="2766476"/>
              <a:chExt cx="917009" cy="1640045"/>
            </a:xfrm>
          </p:grpSpPr>
          <p:sp>
            <p:nvSpPr>
              <p:cNvPr id="5" name="Line 27">
                <a:extLst>
                  <a:ext uri="{FF2B5EF4-FFF2-40B4-BE49-F238E27FC236}">
                    <a16:creationId xmlns:a16="http://schemas.microsoft.com/office/drawing/2014/main" id="{5280A208-3185-8F74-351B-D52DCE280031}"/>
                  </a:ext>
                </a:extLst>
              </p:cNvPr>
              <p:cNvSpPr>
                <a:spLocks noChangeShapeType="1"/>
              </p:cNvSpPr>
              <p:nvPr/>
            </p:nvSpPr>
            <p:spPr bwMode="auto">
              <a:xfrm flipV="1">
                <a:off x="2974264" y="2766476"/>
                <a:ext cx="890163" cy="46603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7" name="Line 27">
                <a:extLst>
                  <a:ext uri="{FF2B5EF4-FFF2-40B4-BE49-F238E27FC236}">
                    <a16:creationId xmlns:a16="http://schemas.microsoft.com/office/drawing/2014/main" id="{CC2C4410-5815-FD8E-9607-C1D7D070BCCE}"/>
                  </a:ext>
                </a:extLst>
              </p:cNvPr>
              <p:cNvSpPr>
                <a:spLocks noChangeShapeType="1"/>
              </p:cNvSpPr>
              <p:nvPr/>
            </p:nvSpPr>
            <p:spPr bwMode="auto">
              <a:xfrm>
                <a:off x="2947418" y="3834492"/>
                <a:ext cx="849311" cy="57202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grpSp>
      </p:grpSp>
      <p:sp>
        <p:nvSpPr>
          <p:cNvPr id="14" name="Text Box 11">
            <a:extLst>
              <a:ext uri="{FF2B5EF4-FFF2-40B4-BE49-F238E27FC236}">
                <a16:creationId xmlns:a16="http://schemas.microsoft.com/office/drawing/2014/main" id="{3345CE6C-264F-60FE-7E2D-D7A4A2B721C1}"/>
              </a:ext>
            </a:extLst>
          </p:cNvPr>
          <p:cNvSpPr txBox="1">
            <a:spLocks noChangeArrowheads="1"/>
          </p:cNvSpPr>
          <p:nvPr/>
        </p:nvSpPr>
        <p:spPr bwMode="auto">
          <a:xfrm>
            <a:off x="414339" y="6385740"/>
            <a:ext cx="84470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a:solidFill>
                  <a:schemeClr val="bg2"/>
                </a:solidFill>
                <a:latin typeface="Calibri" panose="020F0502020204030204" pitchFamily="34" charset="0"/>
              </a:rPr>
              <a:t>Fakih. ASCO GI 2025. Abstr 23. NCT05608044.</a:t>
            </a:r>
          </a:p>
        </p:txBody>
      </p:sp>
      <p:grpSp>
        <p:nvGrpSpPr>
          <p:cNvPr id="12" name="Group 11">
            <a:extLst>
              <a:ext uri="{FF2B5EF4-FFF2-40B4-BE49-F238E27FC236}">
                <a16:creationId xmlns:a16="http://schemas.microsoft.com/office/drawing/2014/main" id="{77A49467-4CBF-DA46-2E31-E61D13E3A115}"/>
              </a:ext>
            </a:extLst>
          </p:cNvPr>
          <p:cNvGrpSpPr/>
          <p:nvPr/>
        </p:nvGrpSpPr>
        <p:grpSpPr>
          <a:xfrm>
            <a:off x="7897779" y="1609575"/>
            <a:ext cx="3571307" cy="856012"/>
            <a:chOff x="8660344" y="501236"/>
            <a:chExt cx="3190038" cy="856012"/>
          </a:xfrm>
        </p:grpSpPr>
        <p:sp>
          <p:nvSpPr>
            <p:cNvPr id="10" name="Rectangle 9">
              <a:extLst>
                <a:ext uri="{FF2B5EF4-FFF2-40B4-BE49-F238E27FC236}">
                  <a16:creationId xmlns:a16="http://schemas.microsoft.com/office/drawing/2014/main" id="{77A3BA70-F276-31AB-5527-B1638A0A8789}"/>
                </a:ext>
              </a:extLst>
            </p:cNvPr>
            <p:cNvSpPr/>
            <p:nvPr/>
          </p:nvSpPr>
          <p:spPr bwMode="auto">
            <a:xfrm>
              <a:off x="8660344" y="501236"/>
              <a:ext cx="3190038" cy="85601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1" name="TextBox 10">
              <a:extLst>
                <a:ext uri="{FF2B5EF4-FFF2-40B4-BE49-F238E27FC236}">
                  <a16:creationId xmlns:a16="http://schemas.microsoft.com/office/drawing/2014/main" id="{6B1B78CD-CB87-F60A-8D12-7ACFA455665F}"/>
                </a:ext>
              </a:extLst>
            </p:cNvPr>
            <p:cNvSpPr txBox="1"/>
            <p:nvPr/>
          </p:nvSpPr>
          <p:spPr bwMode="auto">
            <a:xfrm>
              <a:off x="8999620" y="603919"/>
              <a:ext cx="253070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defRPr/>
              </a:pPr>
              <a:r>
                <a:rPr lang="en-US" sz="1800">
                  <a:latin typeface="+mn-lt"/>
                </a:rPr>
                <a:t>BOT</a:t>
              </a:r>
              <a:r>
                <a:rPr lang="en-US" sz="1800">
                  <a:latin typeface="+mn-lt"/>
                  <a:cs typeface="Arial" charset="0"/>
                </a:rPr>
                <a:t> </a:t>
              </a:r>
              <a:r>
                <a:rPr lang="en-US" sz="1800" b="0">
                  <a:latin typeface="+mn-lt"/>
                  <a:cs typeface="Arial" charset="0"/>
                </a:rPr>
                <a:t>75 mg IV Q6W</a:t>
              </a:r>
            </a:p>
            <a:p>
              <a:pPr algn="ctr">
                <a:defRPr/>
              </a:pPr>
              <a:r>
                <a:rPr lang="en-US" sz="1800" b="0">
                  <a:latin typeface="+mn-lt"/>
                  <a:cs typeface="Arial" charset="0"/>
                </a:rPr>
                <a:t>(n = 38)</a:t>
              </a:r>
            </a:p>
          </p:txBody>
        </p:sp>
      </p:grpSp>
      <p:grpSp>
        <p:nvGrpSpPr>
          <p:cNvPr id="13" name="Group 12">
            <a:extLst>
              <a:ext uri="{FF2B5EF4-FFF2-40B4-BE49-F238E27FC236}">
                <a16:creationId xmlns:a16="http://schemas.microsoft.com/office/drawing/2014/main" id="{FF693306-BFA8-2C75-FC22-0B9FDEF687CE}"/>
              </a:ext>
            </a:extLst>
          </p:cNvPr>
          <p:cNvGrpSpPr/>
          <p:nvPr/>
        </p:nvGrpSpPr>
        <p:grpSpPr>
          <a:xfrm>
            <a:off x="7897779" y="2524584"/>
            <a:ext cx="3581433" cy="923330"/>
            <a:chOff x="7601565" y="986643"/>
            <a:chExt cx="3190038" cy="923330"/>
          </a:xfrm>
        </p:grpSpPr>
        <p:sp>
          <p:nvSpPr>
            <p:cNvPr id="19" name="Rectangle 18">
              <a:extLst>
                <a:ext uri="{FF2B5EF4-FFF2-40B4-BE49-F238E27FC236}">
                  <a16:creationId xmlns:a16="http://schemas.microsoft.com/office/drawing/2014/main" id="{E3B5D6D0-F244-9797-2E4C-C89EC11197A3}"/>
                </a:ext>
              </a:extLst>
            </p:cNvPr>
            <p:cNvSpPr/>
            <p:nvPr/>
          </p:nvSpPr>
          <p:spPr bwMode="auto">
            <a:xfrm>
              <a:off x="7601565" y="989835"/>
              <a:ext cx="3190038" cy="85601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 name="TextBox 21">
              <a:extLst>
                <a:ext uri="{FF2B5EF4-FFF2-40B4-BE49-F238E27FC236}">
                  <a16:creationId xmlns:a16="http://schemas.microsoft.com/office/drawing/2014/main" id="{32941462-5ABC-0279-250F-19914A1E10B5}"/>
                </a:ext>
              </a:extLst>
            </p:cNvPr>
            <p:cNvSpPr txBox="1"/>
            <p:nvPr/>
          </p:nvSpPr>
          <p:spPr bwMode="auto">
            <a:xfrm>
              <a:off x="8017841" y="986643"/>
              <a:ext cx="253070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defRPr/>
              </a:pPr>
              <a:r>
                <a:rPr lang="en-US" sz="1800">
                  <a:latin typeface="+mn-lt"/>
                </a:rPr>
                <a:t>BOT</a:t>
              </a:r>
              <a:r>
                <a:rPr lang="en-US" sz="1800">
                  <a:latin typeface="+mn-lt"/>
                  <a:cs typeface="Arial" charset="0"/>
                </a:rPr>
                <a:t> </a:t>
              </a:r>
              <a:r>
                <a:rPr lang="en-US" sz="1800" b="0">
                  <a:latin typeface="+mn-lt"/>
                  <a:cs typeface="Arial" charset="0"/>
                </a:rPr>
                <a:t>75 mg IV Q6W </a:t>
              </a:r>
              <a:r>
                <a:rPr lang="en-US" sz="1800">
                  <a:latin typeface="+mn-lt"/>
                  <a:cs typeface="Arial" charset="0"/>
                </a:rPr>
                <a:t>+</a:t>
              </a:r>
              <a:r>
                <a:rPr lang="en-US" sz="1800" b="0">
                  <a:latin typeface="+mn-lt"/>
                  <a:cs typeface="Arial" charset="0"/>
                </a:rPr>
                <a:t> </a:t>
              </a:r>
              <a:br>
                <a:rPr lang="en-US" sz="1800" b="0">
                  <a:latin typeface="+mn-lt"/>
                  <a:cs typeface="Arial" charset="0"/>
                </a:rPr>
              </a:br>
              <a:r>
                <a:rPr lang="en-US" sz="1800">
                  <a:latin typeface="+mn-lt"/>
                  <a:cs typeface="Arial" charset="0"/>
                </a:rPr>
                <a:t>BAL</a:t>
              </a:r>
              <a:r>
                <a:rPr lang="en-US" sz="1800" b="0">
                  <a:latin typeface="+mn-lt"/>
                  <a:cs typeface="Arial" charset="0"/>
                </a:rPr>
                <a:t> 240 mg IV Q2W</a:t>
              </a:r>
            </a:p>
            <a:p>
              <a:pPr algn="ctr">
                <a:defRPr/>
              </a:pPr>
              <a:r>
                <a:rPr lang="en-US" sz="1800" b="0">
                  <a:latin typeface="+mn-lt"/>
                  <a:cs typeface="Arial" charset="0"/>
                </a:rPr>
                <a:t>(n = 62)</a:t>
              </a:r>
            </a:p>
          </p:txBody>
        </p:sp>
      </p:grpSp>
      <p:grpSp>
        <p:nvGrpSpPr>
          <p:cNvPr id="36" name="Group 35">
            <a:extLst>
              <a:ext uri="{FF2B5EF4-FFF2-40B4-BE49-F238E27FC236}">
                <a16:creationId xmlns:a16="http://schemas.microsoft.com/office/drawing/2014/main" id="{A259042A-5BE0-9C20-B969-D0F5A459FA28}"/>
              </a:ext>
            </a:extLst>
          </p:cNvPr>
          <p:cNvGrpSpPr/>
          <p:nvPr/>
        </p:nvGrpSpPr>
        <p:grpSpPr>
          <a:xfrm>
            <a:off x="7897779" y="3438376"/>
            <a:ext cx="3581434" cy="856012"/>
            <a:chOff x="7591954" y="3572482"/>
            <a:chExt cx="3190038" cy="856012"/>
          </a:xfrm>
        </p:grpSpPr>
        <p:sp>
          <p:nvSpPr>
            <p:cNvPr id="33" name="Rectangle 32">
              <a:extLst>
                <a:ext uri="{FF2B5EF4-FFF2-40B4-BE49-F238E27FC236}">
                  <a16:creationId xmlns:a16="http://schemas.microsoft.com/office/drawing/2014/main" id="{1BFD2071-695F-7E49-7042-95A9ED10ECBA}"/>
                </a:ext>
              </a:extLst>
            </p:cNvPr>
            <p:cNvSpPr/>
            <p:nvPr/>
          </p:nvSpPr>
          <p:spPr bwMode="auto">
            <a:xfrm>
              <a:off x="7591954" y="3572482"/>
              <a:ext cx="3190038" cy="856012"/>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5" name="TextBox 34">
              <a:extLst>
                <a:ext uri="{FF2B5EF4-FFF2-40B4-BE49-F238E27FC236}">
                  <a16:creationId xmlns:a16="http://schemas.microsoft.com/office/drawing/2014/main" id="{04ACFD1D-1D2C-EAAE-F41B-9A80C788713D}"/>
                </a:ext>
              </a:extLst>
            </p:cNvPr>
            <p:cNvSpPr txBox="1"/>
            <p:nvPr/>
          </p:nvSpPr>
          <p:spPr bwMode="auto">
            <a:xfrm>
              <a:off x="7931230" y="3691548"/>
              <a:ext cx="260770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defRPr/>
              </a:pPr>
              <a:r>
                <a:rPr lang="en-US" sz="1800">
                  <a:latin typeface="+mn-lt"/>
                </a:rPr>
                <a:t>BOT</a:t>
              </a:r>
              <a:r>
                <a:rPr lang="en-US" sz="1800">
                  <a:latin typeface="+mn-lt"/>
                  <a:cs typeface="Arial" charset="0"/>
                </a:rPr>
                <a:t> </a:t>
              </a:r>
              <a:r>
                <a:rPr lang="en-US" sz="1800" b="0">
                  <a:latin typeface="+mn-lt"/>
                  <a:cs typeface="Arial" charset="0"/>
                </a:rPr>
                <a:t>150 mg IV Q6W </a:t>
              </a:r>
            </a:p>
            <a:p>
              <a:pPr algn="ctr">
                <a:defRPr/>
              </a:pPr>
              <a:r>
                <a:rPr lang="en-US" sz="1800" b="0">
                  <a:latin typeface="+mn-lt"/>
                  <a:cs typeface="Arial" charset="0"/>
                </a:rPr>
                <a:t>(n = 40)</a:t>
              </a:r>
            </a:p>
          </p:txBody>
        </p:sp>
      </p:grpSp>
      <p:sp>
        <p:nvSpPr>
          <p:cNvPr id="38" name="Rectangle 37">
            <a:extLst>
              <a:ext uri="{FF2B5EF4-FFF2-40B4-BE49-F238E27FC236}">
                <a16:creationId xmlns:a16="http://schemas.microsoft.com/office/drawing/2014/main" id="{C960B270-076F-1B14-B0C2-DFAEA03D0E81}"/>
              </a:ext>
            </a:extLst>
          </p:cNvPr>
          <p:cNvSpPr/>
          <p:nvPr/>
        </p:nvSpPr>
        <p:spPr bwMode="auto">
          <a:xfrm>
            <a:off x="7897779" y="4342500"/>
            <a:ext cx="3571308" cy="856012"/>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9" name="TextBox 38">
            <a:extLst>
              <a:ext uri="{FF2B5EF4-FFF2-40B4-BE49-F238E27FC236}">
                <a16:creationId xmlns:a16="http://schemas.microsoft.com/office/drawing/2014/main" id="{F4917B4A-410D-739B-0CD2-3C2021D1EEAB}"/>
              </a:ext>
            </a:extLst>
          </p:cNvPr>
          <p:cNvSpPr txBox="1"/>
          <p:nvPr/>
        </p:nvSpPr>
        <p:spPr bwMode="auto">
          <a:xfrm>
            <a:off x="8237056" y="4326816"/>
            <a:ext cx="260770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defRPr/>
            </a:pPr>
            <a:r>
              <a:rPr lang="en-US" sz="1800">
                <a:latin typeface="+mn-lt"/>
              </a:rPr>
              <a:t>BOT</a:t>
            </a:r>
            <a:r>
              <a:rPr lang="en-US" sz="1800">
                <a:latin typeface="+mn-lt"/>
                <a:cs typeface="Arial" charset="0"/>
              </a:rPr>
              <a:t> </a:t>
            </a:r>
            <a:r>
              <a:rPr lang="en-US" sz="1800" b="0">
                <a:latin typeface="+mn-lt"/>
                <a:cs typeface="Arial" charset="0"/>
              </a:rPr>
              <a:t>150 mg IV Q6W + </a:t>
            </a:r>
            <a:r>
              <a:rPr lang="en-US" sz="1800">
                <a:latin typeface="+mn-lt"/>
                <a:cs typeface="Arial" charset="0"/>
              </a:rPr>
              <a:t>BAL</a:t>
            </a:r>
            <a:r>
              <a:rPr lang="en-US" sz="1800" b="0">
                <a:latin typeface="+mn-lt"/>
                <a:cs typeface="Arial" charset="0"/>
              </a:rPr>
              <a:t> 240 mg IV Q2W</a:t>
            </a:r>
          </a:p>
          <a:p>
            <a:pPr algn="ctr">
              <a:defRPr/>
            </a:pPr>
            <a:r>
              <a:rPr lang="en-US" sz="1800" b="0">
                <a:latin typeface="+mn-lt"/>
                <a:cs typeface="Arial" charset="0"/>
              </a:rPr>
              <a:t>(n = 61)</a:t>
            </a:r>
          </a:p>
        </p:txBody>
      </p:sp>
    </p:spTree>
    <p:extLst>
      <p:ext uri="{BB962C8B-B14F-4D97-AF65-F5344CB8AC3E}">
        <p14:creationId xmlns:p14="http://schemas.microsoft.com/office/powerpoint/2010/main" val="14947359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AAAA8-BD99-F1B9-E2F7-19462F819CC5}"/>
              </a:ext>
            </a:extLst>
          </p:cNvPr>
          <p:cNvSpPr>
            <a:spLocks noGrp="1"/>
          </p:cNvSpPr>
          <p:nvPr>
            <p:ph type="title"/>
          </p:nvPr>
        </p:nvSpPr>
        <p:spPr/>
        <p:txBody>
          <a:bodyPr/>
          <a:lstStyle/>
          <a:p>
            <a:r>
              <a:rPr lang="en-US" altLang="en-US" sz="3600"/>
              <a:t>Botensilimab ± Balstilimab for Refractory MSS mCRC: </a:t>
            </a:r>
            <a:r>
              <a:rPr lang="en-US"/>
              <a:t>Baseline Characteristics</a:t>
            </a:r>
          </a:p>
        </p:txBody>
      </p:sp>
      <p:graphicFrame>
        <p:nvGraphicFramePr>
          <p:cNvPr id="5" name="Table 4">
            <a:extLst>
              <a:ext uri="{FF2B5EF4-FFF2-40B4-BE49-F238E27FC236}">
                <a16:creationId xmlns:a16="http://schemas.microsoft.com/office/drawing/2014/main" id="{291EC20E-93C8-EDAF-96D3-7409B9ED23AF}"/>
              </a:ext>
            </a:extLst>
          </p:cNvPr>
          <p:cNvGraphicFramePr>
            <a:graphicFrameLocks noGrp="1"/>
          </p:cNvGraphicFramePr>
          <p:nvPr>
            <p:extLst>
              <p:ext uri="{D42A27DB-BD31-4B8C-83A1-F6EECF244321}">
                <p14:modId xmlns:p14="http://schemas.microsoft.com/office/powerpoint/2010/main" val="3727647126"/>
              </p:ext>
            </p:extLst>
          </p:nvPr>
        </p:nvGraphicFramePr>
        <p:xfrm>
          <a:off x="520700" y="1341440"/>
          <a:ext cx="11253789" cy="4945068"/>
        </p:xfrm>
        <a:graphic>
          <a:graphicData uri="http://schemas.openxmlformats.org/drawingml/2006/table">
            <a:tbl>
              <a:tblPr firstRow="1" firstCol="1" bandRow="1">
                <a:tableStyleId>{93296810-A885-4BE3-A3E7-6D5BEEA58F35}</a:tableStyleId>
              </a:tblPr>
              <a:tblGrid>
                <a:gridCol w="3572479">
                  <a:extLst>
                    <a:ext uri="{9D8B030D-6E8A-4147-A177-3AD203B41FA5}">
                      <a16:colId xmlns:a16="http://schemas.microsoft.com/office/drawing/2014/main" val="4112763270"/>
                    </a:ext>
                  </a:extLst>
                </a:gridCol>
                <a:gridCol w="1536262">
                  <a:extLst>
                    <a:ext uri="{9D8B030D-6E8A-4147-A177-3AD203B41FA5}">
                      <a16:colId xmlns:a16="http://schemas.microsoft.com/office/drawing/2014/main" val="2845217863"/>
                    </a:ext>
                  </a:extLst>
                </a:gridCol>
                <a:gridCol w="1536262">
                  <a:extLst>
                    <a:ext uri="{9D8B030D-6E8A-4147-A177-3AD203B41FA5}">
                      <a16:colId xmlns:a16="http://schemas.microsoft.com/office/drawing/2014/main" val="3674004476"/>
                    </a:ext>
                  </a:extLst>
                </a:gridCol>
                <a:gridCol w="1536262">
                  <a:extLst>
                    <a:ext uri="{9D8B030D-6E8A-4147-A177-3AD203B41FA5}">
                      <a16:colId xmlns:a16="http://schemas.microsoft.com/office/drawing/2014/main" val="2005324607"/>
                    </a:ext>
                  </a:extLst>
                </a:gridCol>
                <a:gridCol w="1536262">
                  <a:extLst>
                    <a:ext uri="{9D8B030D-6E8A-4147-A177-3AD203B41FA5}">
                      <a16:colId xmlns:a16="http://schemas.microsoft.com/office/drawing/2014/main" val="2076035741"/>
                    </a:ext>
                  </a:extLst>
                </a:gridCol>
                <a:gridCol w="1536262">
                  <a:extLst>
                    <a:ext uri="{9D8B030D-6E8A-4147-A177-3AD203B41FA5}">
                      <a16:colId xmlns:a16="http://schemas.microsoft.com/office/drawing/2014/main" val="124133832"/>
                    </a:ext>
                  </a:extLst>
                </a:gridCol>
              </a:tblGrid>
              <a:tr h="297123">
                <a:tc rowSpan="2">
                  <a:txBody>
                    <a:bodyPr/>
                    <a:lstStyle/>
                    <a:p>
                      <a:pPr marL="0" marR="0" algn="l">
                        <a:lnSpc>
                          <a:spcPct val="115000"/>
                        </a:lnSpc>
                        <a:spcAft>
                          <a:spcPts val="800"/>
                        </a:spcAft>
                      </a:pPr>
                      <a:r>
                        <a:rPr lang="en-US" sz="1600" b="1" kern="100">
                          <a:solidFill>
                            <a:schemeClr val="tx1"/>
                          </a:solidFill>
                          <a:effectLst/>
                          <a:latin typeface="+mn-lt"/>
                          <a:cs typeface="Times New Roman" panose="02020603050405020304" pitchFamily="18" charset="0"/>
                        </a:rPr>
                        <a:t>Characteristic, n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gridSpan="2">
                  <a:txBody>
                    <a:bodyPr/>
                    <a:lstStyle/>
                    <a:p>
                      <a:pPr marL="0" marR="0" algn="ctr">
                        <a:lnSpc>
                          <a:spcPct val="115000"/>
                        </a:lnSpc>
                        <a:spcAft>
                          <a:spcPts val="800"/>
                        </a:spcAft>
                      </a:pPr>
                      <a:r>
                        <a:rPr lang="en-US" sz="1600" b="1" kern="100">
                          <a:solidFill>
                            <a:schemeClr val="tx1"/>
                          </a:solidFill>
                          <a:effectLst/>
                          <a:latin typeface="+mn-lt"/>
                          <a:ea typeface="Aptos" panose="020B0004020202020204" pitchFamily="34" charset="0"/>
                          <a:cs typeface="Times New Roman" panose="02020603050405020304" pitchFamily="18" charset="0"/>
                        </a:rPr>
                        <a:t>BOT 75 mg</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algn="ctr">
                        <a:lnSpc>
                          <a:spcPct val="115000"/>
                        </a:lnSpc>
                        <a:spcAft>
                          <a:spcPts val="800"/>
                        </a:spcAft>
                      </a:pPr>
                      <a:endParaRPr lang="en-US" sz="1600" b="1" kern="100">
                        <a:solidFill>
                          <a:schemeClr val="tx1"/>
                        </a:solidFill>
                        <a:effectLst/>
                        <a:latin typeface="+mj-lt"/>
                        <a:ea typeface="Aptos" panose="020B000402020202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gridSpan="2">
                  <a:txBody>
                    <a:bodyPr/>
                    <a:lstStyle/>
                    <a:p>
                      <a:pPr marL="0" marR="0" lvl="0" indent="0" algn="ctr" defTabSz="914400" rtl="0" eaLnBrk="1" fontAlgn="auto" latinLnBrk="0" hangingPunct="1">
                        <a:lnSpc>
                          <a:spcPct val="115000"/>
                        </a:lnSpc>
                        <a:spcBef>
                          <a:spcPts val="0"/>
                        </a:spcBef>
                        <a:spcAft>
                          <a:spcPts val="800"/>
                        </a:spcAft>
                        <a:buClrTx/>
                        <a:buSzTx/>
                        <a:buFontTx/>
                        <a:buNone/>
                        <a:tabLst/>
                        <a:defRPr/>
                      </a:pPr>
                      <a:r>
                        <a:rPr lang="en-US" sz="1600" b="1" kern="100">
                          <a:solidFill>
                            <a:schemeClr val="tx1"/>
                          </a:solidFill>
                          <a:effectLst/>
                          <a:latin typeface="+mn-lt"/>
                          <a:ea typeface="Aptos" panose="020B0004020202020204" pitchFamily="34" charset="0"/>
                          <a:cs typeface="Times New Roman" panose="02020603050405020304" pitchFamily="18" charset="0"/>
                        </a:rPr>
                        <a:t>BOT 150 mg</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algn="ctr">
                        <a:lnSpc>
                          <a:spcPct val="115000"/>
                        </a:lnSpc>
                        <a:spcAft>
                          <a:spcPts val="800"/>
                        </a:spcAft>
                      </a:pPr>
                      <a:endParaRPr lang="en-US" sz="1600" b="1" kern="100">
                        <a:solidFill>
                          <a:schemeClr val="tx1"/>
                        </a:solidFill>
                        <a:effectLst/>
                        <a:latin typeface="+mj-lt"/>
                        <a:ea typeface="Aptos" panose="020B000402020202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rowSpan="2">
                  <a:txBody>
                    <a:bodyPr/>
                    <a:lstStyle/>
                    <a:p>
                      <a:pPr marL="0" marR="0" algn="ctr">
                        <a:lnSpc>
                          <a:spcPct val="115000"/>
                        </a:lnSpc>
                        <a:spcAft>
                          <a:spcPts val="800"/>
                        </a:spcAft>
                      </a:pPr>
                      <a:r>
                        <a:rPr lang="en-US" sz="1600" b="1" kern="100">
                          <a:solidFill>
                            <a:schemeClr val="tx1"/>
                          </a:solidFill>
                          <a:effectLst/>
                          <a:latin typeface="+mn-lt"/>
                          <a:ea typeface="Aptos" panose="020B0004020202020204" pitchFamily="34" charset="0"/>
                          <a:cs typeface="Times New Roman" panose="02020603050405020304" pitchFamily="18" charset="0"/>
                        </a:rPr>
                        <a:t>SoC</a:t>
                      </a:r>
                      <a:br>
                        <a:rPr lang="en-US" sz="1600" b="1" kern="100">
                          <a:solidFill>
                            <a:schemeClr val="tx1"/>
                          </a:solidFill>
                          <a:effectLst/>
                          <a:latin typeface="+mn-lt"/>
                          <a:ea typeface="Aptos" panose="020B0004020202020204" pitchFamily="34" charset="0"/>
                          <a:cs typeface="Times New Roman" panose="02020603050405020304" pitchFamily="18" charset="0"/>
                        </a:rPr>
                      </a:br>
                      <a:r>
                        <a:rPr lang="en-US" sz="1600" b="1" kern="100">
                          <a:solidFill>
                            <a:schemeClr val="tx1"/>
                          </a:solidFill>
                          <a:effectLst/>
                          <a:latin typeface="+mn-lt"/>
                          <a:ea typeface="Aptos" panose="020B0004020202020204" pitchFamily="34" charset="0"/>
                          <a:cs typeface="Times New Roman" panose="02020603050405020304" pitchFamily="18" charset="0"/>
                        </a:rPr>
                        <a:t>(n = 33)</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736579517"/>
                  </a:ext>
                </a:extLst>
              </a:tr>
              <a:tr h="531550">
                <a:tc vMerge="1">
                  <a:txBody>
                    <a:bodyPr/>
                    <a:lstStyle/>
                    <a:p>
                      <a:endParaRP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115000"/>
                        </a:lnSpc>
                        <a:spcAft>
                          <a:spcPts val="800"/>
                        </a:spcAft>
                      </a:pPr>
                      <a:r>
                        <a:rPr lang="en-US" sz="1600" b="1" kern="100">
                          <a:solidFill>
                            <a:schemeClr val="tx1"/>
                          </a:solidFill>
                          <a:effectLst/>
                          <a:latin typeface="+mn-lt"/>
                          <a:ea typeface="Aptos" panose="020B0004020202020204" pitchFamily="34" charset="0"/>
                          <a:cs typeface="Times New Roman" panose="02020603050405020304" pitchFamily="18" charset="0"/>
                        </a:rPr>
                        <a:t>BOT/BAL</a:t>
                      </a:r>
                      <a:br>
                        <a:rPr lang="en-US" sz="1600" b="1" kern="100">
                          <a:solidFill>
                            <a:schemeClr val="tx1"/>
                          </a:solidFill>
                          <a:effectLst/>
                          <a:latin typeface="+mn-lt"/>
                          <a:ea typeface="Aptos" panose="020B0004020202020204" pitchFamily="34" charset="0"/>
                          <a:cs typeface="Times New Roman" panose="02020603050405020304" pitchFamily="18" charset="0"/>
                        </a:rPr>
                      </a:br>
                      <a:r>
                        <a:rPr lang="en-US" sz="1600" b="1" kern="100">
                          <a:solidFill>
                            <a:schemeClr val="tx1"/>
                          </a:solidFill>
                          <a:effectLst/>
                          <a:latin typeface="+mn-lt"/>
                          <a:ea typeface="Aptos" panose="020B0004020202020204" pitchFamily="34" charset="0"/>
                          <a:cs typeface="Times New Roman" panose="02020603050405020304" pitchFamily="18" charset="0"/>
                        </a:rPr>
                        <a:t>(n = 62)</a:t>
                      </a: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115000"/>
                        </a:lnSpc>
                        <a:spcAft>
                          <a:spcPts val="800"/>
                        </a:spcAft>
                      </a:pPr>
                      <a:r>
                        <a:rPr lang="en-US" sz="1600" b="1" kern="100">
                          <a:solidFill>
                            <a:schemeClr val="tx1"/>
                          </a:solidFill>
                          <a:effectLst/>
                          <a:latin typeface="+mn-lt"/>
                          <a:ea typeface="Aptos" panose="020B0004020202020204" pitchFamily="34" charset="0"/>
                          <a:cs typeface="Times New Roman" panose="02020603050405020304" pitchFamily="18" charset="0"/>
                        </a:rPr>
                        <a:t>BOT</a:t>
                      </a:r>
                      <a:br>
                        <a:rPr lang="en-US" sz="1600" b="1" kern="100">
                          <a:solidFill>
                            <a:schemeClr val="tx1"/>
                          </a:solidFill>
                          <a:effectLst/>
                          <a:latin typeface="+mn-lt"/>
                          <a:ea typeface="Aptos" panose="020B0004020202020204" pitchFamily="34" charset="0"/>
                          <a:cs typeface="Times New Roman" panose="02020603050405020304" pitchFamily="18" charset="0"/>
                        </a:rPr>
                      </a:br>
                      <a:r>
                        <a:rPr lang="en-US" sz="1600" b="1" kern="100">
                          <a:solidFill>
                            <a:schemeClr val="tx1"/>
                          </a:solidFill>
                          <a:effectLst/>
                          <a:latin typeface="+mn-lt"/>
                          <a:ea typeface="Aptos" panose="020B0004020202020204" pitchFamily="34" charset="0"/>
                          <a:cs typeface="Times New Roman" panose="02020603050405020304" pitchFamily="18" charset="0"/>
                        </a:rPr>
                        <a:t>(n = 38)</a:t>
                      </a: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115000"/>
                        </a:lnSpc>
                        <a:spcAft>
                          <a:spcPts val="800"/>
                        </a:spcAft>
                      </a:pPr>
                      <a:r>
                        <a:rPr lang="en-US" sz="1600" b="1" kern="100">
                          <a:solidFill>
                            <a:schemeClr val="tx1"/>
                          </a:solidFill>
                          <a:effectLst/>
                          <a:latin typeface="+mn-lt"/>
                          <a:ea typeface="Aptos" panose="020B0004020202020204" pitchFamily="34" charset="0"/>
                          <a:cs typeface="Times New Roman" panose="02020603050405020304" pitchFamily="18" charset="0"/>
                        </a:rPr>
                        <a:t>BOT/BAL</a:t>
                      </a:r>
                      <a:br>
                        <a:rPr lang="en-US" sz="1600" b="1" kern="100">
                          <a:solidFill>
                            <a:schemeClr val="tx1"/>
                          </a:solidFill>
                          <a:effectLst/>
                          <a:latin typeface="+mn-lt"/>
                          <a:ea typeface="Aptos" panose="020B0004020202020204" pitchFamily="34" charset="0"/>
                          <a:cs typeface="Times New Roman" panose="02020603050405020304" pitchFamily="18" charset="0"/>
                        </a:rPr>
                      </a:br>
                      <a:r>
                        <a:rPr lang="en-US" sz="1600" b="1" kern="100">
                          <a:solidFill>
                            <a:schemeClr val="tx1"/>
                          </a:solidFill>
                          <a:effectLst/>
                          <a:latin typeface="+mn-lt"/>
                          <a:ea typeface="Aptos" panose="020B0004020202020204" pitchFamily="34" charset="0"/>
                          <a:cs typeface="Times New Roman" panose="02020603050405020304" pitchFamily="18" charset="0"/>
                        </a:rPr>
                        <a:t>(n = 61)</a:t>
                      </a: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115000"/>
                        </a:lnSpc>
                        <a:spcAft>
                          <a:spcPts val="800"/>
                        </a:spcAft>
                      </a:pPr>
                      <a:r>
                        <a:rPr lang="en-US" sz="1600" b="1" kern="100">
                          <a:solidFill>
                            <a:schemeClr val="tx1"/>
                          </a:solidFill>
                          <a:effectLst/>
                          <a:latin typeface="+mn-lt"/>
                          <a:ea typeface="Aptos" panose="020B0004020202020204" pitchFamily="34" charset="0"/>
                          <a:cs typeface="Times New Roman" panose="02020603050405020304" pitchFamily="18" charset="0"/>
                        </a:rPr>
                        <a:t>BOT</a:t>
                      </a:r>
                      <a:br>
                        <a:rPr lang="en-US" sz="1600" b="1" kern="100">
                          <a:solidFill>
                            <a:schemeClr val="tx1"/>
                          </a:solidFill>
                          <a:effectLst/>
                          <a:latin typeface="+mn-lt"/>
                          <a:ea typeface="Aptos" panose="020B0004020202020204" pitchFamily="34" charset="0"/>
                          <a:cs typeface="Times New Roman" panose="02020603050405020304" pitchFamily="18" charset="0"/>
                        </a:rPr>
                      </a:br>
                      <a:r>
                        <a:rPr lang="en-US" sz="1600" b="1" kern="100">
                          <a:solidFill>
                            <a:schemeClr val="tx1"/>
                          </a:solidFill>
                          <a:effectLst/>
                          <a:latin typeface="+mn-lt"/>
                          <a:ea typeface="Aptos" panose="020B0004020202020204" pitchFamily="34" charset="0"/>
                          <a:cs typeface="Times New Roman" panose="02020603050405020304" pitchFamily="18" charset="0"/>
                        </a:rPr>
                        <a:t>(n = 40)</a:t>
                      </a: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vMerge="1">
                  <a:txBody>
                    <a:bodyPr/>
                    <a:lstStyle/>
                    <a:p>
                      <a:pPr marL="0" marR="0" algn="ctr">
                        <a:lnSpc>
                          <a:spcPct val="115000"/>
                        </a:lnSpc>
                        <a:spcAft>
                          <a:spcPts val="800"/>
                        </a:spcAft>
                      </a:pPr>
                      <a:endParaRPr lang="en-US" sz="1600" b="1" kern="100">
                        <a:solidFill>
                          <a:schemeClr val="tx1"/>
                        </a:solidFill>
                        <a:effectLst/>
                        <a:latin typeface="+mj-lt"/>
                        <a:ea typeface="Aptos" panose="020B000402020202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613862323"/>
                  </a:ext>
                </a:extLst>
              </a:tr>
              <a:tr h="271004">
                <a:tc>
                  <a:txBody>
                    <a:bodyPr/>
                    <a:lstStyle/>
                    <a:p>
                      <a:pPr marL="0" marR="0" algn="l">
                        <a:lnSpc>
                          <a:spcPct val="100000"/>
                        </a:lnSpc>
                        <a:spcAft>
                          <a:spcPts val="0"/>
                        </a:spcAft>
                      </a:pPr>
                      <a:r>
                        <a:rPr lang="en-US" sz="1400" b="0" kern="0">
                          <a:solidFill>
                            <a:schemeClr val="bg1"/>
                          </a:solidFill>
                          <a:effectLst/>
                        </a:rPr>
                        <a:t>Median age, yr (range)</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400" b="0" kern="0">
                          <a:solidFill>
                            <a:schemeClr val="bg1"/>
                          </a:solidFill>
                          <a:effectLst/>
                        </a:rPr>
                        <a:t>58 (23-84)</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400" b="0" kern="0">
                          <a:solidFill>
                            <a:schemeClr val="bg1"/>
                          </a:solidFill>
                          <a:effectLst/>
                        </a:rPr>
                        <a:t> 56 (25-77)</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400" b="0" kern="0">
                          <a:solidFill>
                            <a:schemeClr val="bg1"/>
                          </a:solidFill>
                          <a:effectLst/>
                        </a:rPr>
                        <a:t> 60 (23-75)</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400" b="0" kern="0">
                          <a:solidFill>
                            <a:schemeClr val="bg1"/>
                          </a:solidFill>
                          <a:effectLst/>
                        </a:rPr>
                        <a:t> 56 (31-84)</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400" b="0" kern="0">
                          <a:solidFill>
                            <a:schemeClr val="bg1"/>
                          </a:solidFill>
                          <a:effectLst/>
                        </a:rPr>
                        <a:t> 59 (30-90)</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37090039"/>
                  </a:ext>
                </a:extLst>
              </a:tr>
              <a:tr h="271004">
                <a:tc>
                  <a:txBody>
                    <a:bodyPr/>
                    <a:lstStyle/>
                    <a:p>
                      <a:pPr marL="0" marR="0" algn="l">
                        <a:lnSpc>
                          <a:spcPct val="100000"/>
                        </a:lnSpc>
                        <a:spcAft>
                          <a:spcPts val="0"/>
                        </a:spcAft>
                      </a:pPr>
                      <a:r>
                        <a:rPr lang="en-US" sz="1400" b="0" kern="0">
                          <a:solidFill>
                            <a:schemeClr val="bg1"/>
                          </a:solidFill>
                          <a:effectLst/>
                        </a:rPr>
                        <a:t>Female, n (%)</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b="0" kern="0">
                          <a:solidFill>
                            <a:schemeClr val="bg1"/>
                          </a:solidFill>
                          <a:effectLst/>
                        </a:rPr>
                        <a:t>35 (56)</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b="0" kern="0">
                          <a:solidFill>
                            <a:schemeClr val="bg1"/>
                          </a:solidFill>
                          <a:effectLst/>
                        </a:rPr>
                        <a:t> 19 (50)</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b="0" kern="0">
                          <a:solidFill>
                            <a:schemeClr val="bg1"/>
                          </a:solidFill>
                          <a:effectLst/>
                        </a:rPr>
                        <a:t> 32 (52)</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b="0" kern="0">
                          <a:solidFill>
                            <a:schemeClr val="bg1"/>
                          </a:solidFill>
                          <a:effectLst/>
                        </a:rPr>
                        <a:t> 20 (50)</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b="0" kern="0">
                          <a:solidFill>
                            <a:schemeClr val="bg1"/>
                          </a:solidFill>
                          <a:effectLst/>
                        </a:rPr>
                        <a:t> 10 (30)</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696381378"/>
                  </a:ext>
                </a:extLst>
              </a:tr>
              <a:tr h="271004">
                <a:tc>
                  <a:txBody>
                    <a:bodyPr/>
                    <a:lstStyle/>
                    <a:p>
                      <a:pPr marL="0" marR="0" algn="l">
                        <a:lnSpc>
                          <a:spcPct val="100000"/>
                        </a:lnSpc>
                        <a:spcAft>
                          <a:spcPts val="0"/>
                        </a:spcAft>
                      </a:pPr>
                      <a:r>
                        <a:rPr lang="en-US" sz="1400" b="0" kern="0">
                          <a:solidFill>
                            <a:schemeClr val="bg1"/>
                          </a:solidFill>
                          <a:effectLst/>
                        </a:rPr>
                        <a:t>ECOG PS 0, n (%)</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400" b="0" kern="0">
                          <a:solidFill>
                            <a:schemeClr val="bg1"/>
                          </a:solidFill>
                          <a:effectLst/>
                        </a:rPr>
                        <a:t>34 (55)</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400" b="0" kern="0">
                          <a:solidFill>
                            <a:schemeClr val="bg1"/>
                          </a:solidFill>
                          <a:effectLst/>
                        </a:rPr>
                        <a:t> 21 (55)</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400" b="0" kern="0">
                          <a:solidFill>
                            <a:schemeClr val="bg1"/>
                          </a:solidFill>
                          <a:effectLst/>
                        </a:rPr>
                        <a:t> 36 (59)</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400" b="0" kern="0">
                          <a:solidFill>
                            <a:schemeClr val="bg1"/>
                          </a:solidFill>
                          <a:effectLst/>
                        </a:rPr>
                        <a:t> 19 (48)</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400" b="0" kern="0">
                          <a:solidFill>
                            <a:schemeClr val="bg1"/>
                          </a:solidFill>
                          <a:effectLst/>
                        </a:rPr>
                        <a:t> 18 (55)</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551637440"/>
                  </a:ext>
                </a:extLst>
              </a:tr>
              <a:tr h="433181">
                <a:tc>
                  <a:txBody>
                    <a:bodyPr/>
                    <a:lstStyle/>
                    <a:p>
                      <a:pPr marL="0" marR="0" algn="l">
                        <a:lnSpc>
                          <a:spcPct val="100000"/>
                        </a:lnSpc>
                        <a:spcAft>
                          <a:spcPts val="0"/>
                        </a:spcAft>
                      </a:pPr>
                      <a:r>
                        <a:rPr lang="en-US" sz="1400" b="0" kern="0">
                          <a:solidFill>
                            <a:schemeClr val="bg1"/>
                          </a:solidFill>
                          <a:effectLst/>
                        </a:rPr>
                        <a:t>Median time since metastatic diagnosis, mo (range)</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b="0" kern="0">
                          <a:solidFill>
                            <a:schemeClr val="bg1"/>
                          </a:solidFill>
                          <a:effectLst/>
                        </a:rPr>
                        <a:t>26.6 (0.7-149.3)</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b="0" kern="0">
                          <a:solidFill>
                            <a:schemeClr val="bg1"/>
                          </a:solidFill>
                          <a:effectLst/>
                        </a:rPr>
                        <a:t> 34.7 (1.4-102.7)</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b="0" kern="0">
                          <a:solidFill>
                            <a:schemeClr val="bg1"/>
                          </a:solidFill>
                          <a:effectLst/>
                        </a:rPr>
                        <a:t> 29.2 (1.1-100.7)</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b="0" kern="0">
                          <a:solidFill>
                            <a:schemeClr val="bg1"/>
                          </a:solidFill>
                          <a:effectLst/>
                        </a:rPr>
                        <a:t> 25.1 (9.2-175.8)</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b="0" kern="0">
                          <a:solidFill>
                            <a:schemeClr val="bg1"/>
                          </a:solidFill>
                          <a:effectLst/>
                        </a:rPr>
                        <a:t> 40.7 (12.1-89.8)</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40441289"/>
                  </a:ext>
                </a:extLst>
              </a:tr>
              <a:tr h="433181">
                <a:tc>
                  <a:txBody>
                    <a:bodyPr/>
                    <a:lstStyle/>
                    <a:p>
                      <a:pPr marL="0" marR="0" algn="l">
                        <a:lnSpc>
                          <a:spcPct val="100000"/>
                        </a:lnSpc>
                        <a:spcAft>
                          <a:spcPts val="0"/>
                        </a:spcAft>
                      </a:pPr>
                      <a:r>
                        <a:rPr lang="en-US" sz="1400" b="0" kern="0">
                          <a:solidFill>
                            <a:schemeClr val="bg1"/>
                          </a:solidFill>
                          <a:effectLst/>
                        </a:rPr>
                        <a:t>Median sum of diameter of targets, mm (range)</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400" b="0" kern="0">
                          <a:solidFill>
                            <a:schemeClr val="bg1"/>
                          </a:solidFill>
                          <a:effectLst/>
                        </a:rPr>
                        <a:t>56.5 (12.0-308)</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400" b="0" kern="0">
                          <a:solidFill>
                            <a:schemeClr val="bg1"/>
                          </a:solidFill>
                          <a:effectLst/>
                        </a:rPr>
                        <a:t> 41.5 (10.0-209.0)</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400" b="0" kern="0">
                          <a:solidFill>
                            <a:schemeClr val="bg1"/>
                          </a:solidFill>
                          <a:effectLst/>
                        </a:rPr>
                        <a:t> 47.0 (11.0-135.0)</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400" b="0" kern="0">
                          <a:solidFill>
                            <a:schemeClr val="bg1"/>
                          </a:solidFill>
                          <a:effectLst/>
                        </a:rPr>
                        <a:t> 40.5 (10.0-200.0)</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400" b="0" kern="0">
                          <a:solidFill>
                            <a:schemeClr val="bg1"/>
                          </a:solidFill>
                          <a:effectLst/>
                        </a:rPr>
                        <a:t> 42.0 (10.0-127.0)</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93988613"/>
                  </a:ext>
                </a:extLst>
              </a:tr>
              <a:tr h="271004">
                <a:tc>
                  <a:txBody>
                    <a:bodyPr/>
                    <a:lstStyle/>
                    <a:p>
                      <a:pPr marL="0" marR="0" algn="l">
                        <a:lnSpc>
                          <a:spcPct val="100000"/>
                        </a:lnSpc>
                        <a:spcAft>
                          <a:spcPts val="0"/>
                        </a:spcAft>
                      </a:pPr>
                      <a:r>
                        <a:rPr lang="en-US" sz="1400" b="0" kern="0">
                          <a:solidFill>
                            <a:schemeClr val="bg1"/>
                          </a:solidFill>
                          <a:effectLst/>
                        </a:rPr>
                        <a:t>Peritoneal disease, n (%)</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b="0" kern="0">
                          <a:solidFill>
                            <a:schemeClr val="bg1"/>
                          </a:solidFill>
                          <a:effectLst/>
                        </a:rPr>
                        <a:t>27 (44)</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b="0" kern="0">
                          <a:solidFill>
                            <a:schemeClr val="bg1"/>
                          </a:solidFill>
                          <a:effectLst/>
                        </a:rPr>
                        <a:t> 16 (42)</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b="0" kern="0">
                          <a:solidFill>
                            <a:schemeClr val="bg1"/>
                          </a:solidFill>
                          <a:effectLst/>
                        </a:rPr>
                        <a:t> 20 (33)</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b="0" kern="0">
                          <a:solidFill>
                            <a:schemeClr val="bg1"/>
                          </a:solidFill>
                          <a:effectLst/>
                        </a:rPr>
                        <a:t> 10 (25)</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b="0" kern="0" dirty="0">
                          <a:solidFill>
                            <a:schemeClr val="bg1"/>
                          </a:solidFill>
                          <a:effectLst/>
                        </a:rPr>
                        <a:t> 9 (27)</a:t>
                      </a:r>
                      <a:endParaRPr lang="en-US" sz="1600" b="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88283171"/>
                  </a:ext>
                </a:extLst>
              </a:tr>
              <a:tr h="271004">
                <a:tc>
                  <a:txBody>
                    <a:bodyPr/>
                    <a:lstStyle/>
                    <a:p>
                      <a:pPr marL="0" marR="0" algn="l">
                        <a:lnSpc>
                          <a:spcPct val="100000"/>
                        </a:lnSpc>
                        <a:spcAft>
                          <a:spcPts val="0"/>
                        </a:spcAft>
                      </a:pPr>
                      <a:r>
                        <a:rPr lang="en-US" sz="1400" b="0" kern="0">
                          <a:solidFill>
                            <a:schemeClr val="bg1"/>
                          </a:solidFill>
                          <a:effectLst/>
                        </a:rPr>
                        <a:t>Colon/rectal, n (%)</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400" b="0" kern="0">
                          <a:solidFill>
                            <a:schemeClr val="bg1"/>
                          </a:solidFill>
                          <a:effectLst/>
                        </a:rPr>
                        <a:t>41 (66)/21 (34)</a:t>
                      </a:r>
                    </a:p>
                  </a:txBody>
                  <a:tcPr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400" b="0" kern="0">
                          <a:solidFill>
                            <a:schemeClr val="bg1"/>
                          </a:solidFill>
                          <a:effectLst/>
                        </a:rPr>
                        <a:t> 22 (58)/16 (42)</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400" b="0" kern="0">
                          <a:solidFill>
                            <a:schemeClr val="bg1"/>
                          </a:solidFill>
                          <a:effectLst/>
                        </a:rPr>
                        <a:t> 33 (54)/28 (46)</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400" b="0" kern="0">
                          <a:solidFill>
                            <a:schemeClr val="bg1"/>
                          </a:solidFill>
                          <a:effectLst/>
                        </a:rPr>
                        <a:t> 21 (53)/19 (48)</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400" b="0" kern="0">
                          <a:solidFill>
                            <a:schemeClr val="bg1"/>
                          </a:solidFill>
                          <a:effectLst/>
                        </a:rPr>
                        <a:t> 20 (61)/13 (39)</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28885623"/>
                  </a:ext>
                </a:extLst>
              </a:tr>
              <a:tr h="271004">
                <a:tc>
                  <a:txBody>
                    <a:bodyPr/>
                    <a:lstStyle/>
                    <a:p>
                      <a:pPr marL="0" marR="0" algn="l">
                        <a:lnSpc>
                          <a:spcPct val="100000"/>
                        </a:lnSpc>
                        <a:spcAft>
                          <a:spcPts val="0"/>
                        </a:spcAft>
                      </a:pPr>
                      <a:r>
                        <a:rPr lang="en-US" sz="1400" b="0" kern="0">
                          <a:solidFill>
                            <a:schemeClr val="bg1"/>
                          </a:solidFill>
                          <a:effectLst/>
                        </a:rPr>
                        <a:t>Treated LM, n (%)</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b="0" kern="0">
                          <a:solidFill>
                            <a:schemeClr val="bg1"/>
                          </a:solidFill>
                          <a:effectLst/>
                        </a:rPr>
                        <a:t>10 (16)</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b="0" kern="0">
                          <a:solidFill>
                            <a:schemeClr val="bg1"/>
                          </a:solidFill>
                          <a:effectLst/>
                        </a:rPr>
                        <a:t> 6 (16)</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b="0" kern="0">
                          <a:solidFill>
                            <a:schemeClr val="bg1"/>
                          </a:solidFill>
                          <a:effectLst/>
                        </a:rPr>
                        <a:t> 14 (23)</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b="0" kern="0">
                          <a:solidFill>
                            <a:schemeClr val="bg1"/>
                          </a:solidFill>
                          <a:effectLst/>
                        </a:rPr>
                        <a:t> 12 (30)</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b="0" kern="0">
                          <a:solidFill>
                            <a:schemeClr val="bg1"/>
                          </a:solidFill>
                          <a:effectLst/>
                        </a:rPr>
                        <a:t> 11 (33)</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36371673"/>
                  </a:ext>
                </a:extLst>
              </a:tr>
              <a:tr h="271004">
                <a:tc>
                  <a:txBody>
                    <a:bodyPr/>
                    <a:lstStyle/>
                    <a:p>
                      <a:pPr marL="0" marR="0" algn="l">
                        <a:lnSpc>
                          <a:spcPct val="100000"/>
                        </a:lnSpc>
                        <a:spcAft>
                          <a:spcPts val="0"/>
                        </a:spcAft>
                      </a:pPr>
                      <a:r>
                        <a:rPr lang="en-US" sz="1400" b="0" kern="0">
                          <a:solidFill>
                            <a:schemeClr val="bg1"/>
                          </a:solidFill>
                          <a:effectLst/>
                        </a:rPr>
                        <a:t>Prior bevacizumab, n (%)</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400" b="0" kern="0">
                          <a:solidFill>
                            <a:schemeClr val="bg1"/>
                          </a:solidFill>
                          <a:effectLst/>
                        </a:rPr>
                        <a:t>54 (87)</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400" b="0" kern="0">
                          <a:solidFill>
                            <a:schemeClr val="bg1"/>
                          </a:solidFill>
                          <a:effectLst/>
                        </a:rPr>
                        <a:t> 32 (84)</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400" b="0" kern="0">
                          <a:solidFill>
                            <a:schemeClr val="bg1"/>
                          </a:solidFill>
                          <a:effectLst/>
                        </a:rPr>
                        <a:t> 53 (87)</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400" b="0" kern="0">
                          <a:solidFill>
                            <a:schemeClr val="bg1"/>
                          </a:solidFill>
                          <a:effectLst/>
                        </a:rPr>
                        <a:t> 33 (83)</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400" b="0" kern="0">
                          <a:solidFill>
                            <a:schemeClr val="bg1"/>
                          </a:solidFill>
                          <a:effectLst/>
                        </a:rPr>
                        <a:t> 28 (85)</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74630874"/>
                  </a:ext>
                </a:extLst>
              </a:tr>
              <a:tr h="271004">
                <a:tc>
                  <a:txBody>
                    <a:bodyPr/>
                    <a:lstStyle/>
                    <a:p>
                      <a:pPr marL="0" marR="0" algn="l">
                        <a:lnSpc>
                          <a:spcPct val="100000"/>
                        </a:lnSpc>
                        <a:spcAft>
                          <a:spcPts val="0"/>
                        </a:spcAft>
                      </a:pPr>
                      <a:r>
                        <a:rPr lang="en-US" sz="1400" b="0" i="1" kern="0">
                          <a:solidFill>
                            <a:schemeClr val="bg1"/>
                          </a:solidFill>
                          <a:effectLst/>
                        </a:rPr>
                        <a:t>RAS</a:t>
                      </a:r>
                      <a:r>
                        <a:rPr lang="en-US" sz="1400" b="0" kern="0">
                          <a:solidFill>
                            <a:schemeClr val="bg1"/>
                          </a:solidFill>
                          <a:effectLst/>
                        </a:rPr>
                        <a:t> mutant, n (%)</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b="0" kern="0">
                          <a:solidFill>
                            <a:schemeClr val="bg1"/>
                          </a:solidFill>
                          <a:effectLst/>
                        </a:rPr>
                        <a:t>42 (68)</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b="0" kern="0">
                          <a:solidFill>
                            <a:schemeClr val="bg1"/>
                          </a:solidFill>
                          <a:effectLst/>
                        </a:rPr>
                        <a:t> 22 (58)</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b="0" kern="0">
                          <a:solidFill>
                            <a:schemeClr val="bg1"/>
                          </a:solidFill>
                          <a:effectLst/>
                        </a:rPr>
                        <a:t> 38 (62)</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b="0" kern="0">
                          <a:solidFill>
                            <a:schemeClr val="bg1"/>
                          </a:solidFill>
                          <a:effectLst/>
                        </a:rPr>
                        <a:t> 25 (63)</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b="0" kern="0">
                          <a:solidFill>
                            <a:schemeClr val="bg1"/>
                          </a:solidFill>
                          <a:effectLst/>
                        </a:rPr>
                        <a:t> 16 (48)</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545436037"/>
                  </a:ext>
                </a:extLst>
              </a:tr>
              <a:tr h="271004">
                <a:tc>
                  <a:txBody>
                    <a:bodyPr/>
                    <a:lstStyle/>
                    <a:p>
                      <a:pPr marL="0" marR="0" algn="l">
                        <a:lnSpc>
                          <a:spcPct val="100000"/>
                        </a:lnSpc>
                        <a:spcAft>
                          <a:spcPts val="0"/>
                        </a:spcAft>
                      </a:pPr>
                      <a:r>
                        <a:rPr lang="en-US" sz="1400" b="0" i="1" kern="0">
                          <a:solidFill>
                            <a:schemeClr val="bg1"/>
                          </a:solidFill>
                          <a:effectLst/>
                        </a:rPr>
                        <a:t>BRAF</a:t>
                      </a:r>
                      <a:r>
                        <a:rPr lang="en-US" sz="1400" b="0" kern="0">
                          <a:solidFill>
                            <a:schemeClr val="bg1"/>
                          </a:solidFill>
                          <a:effectLst/>
                        </a:rPr>
                        <a:t> mutant, n (%)</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400" b="0" kern="0">
                          <a:solidFill>
                            <a:schemeClr val="bg1"/>
                          </a:solidFill>
                          <a:effectLst/>
                        </a:rPr>
                        <a:t>1 (2) </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400" b="0" kern="0">
                          <a:solidFill>
                            <a:schemeClr val="bg1"/>
                          </a:solidFill>
                          <a:effectLst/>
                        </a:rPr>
                        <a:t> 0 (0)</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400" b="0" kern="0">
                          <a:solidFill>
                            <a:schemeClr val="bg1"/>
                          </a:solidFill>
                          <a:effectLst/>
                        </a:rPr>
                        <a:t> 2 (3)</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400" b="0" kern="0">
                          <a:solidFill>
                            <a:schemeClr val="bg1"/>
                          </a:solidFill>
                          <a:effectLst/>
                        </a:rPr>
                        <a:t> 3 (8)</a:t>
                      </a:r>
                      <a:endParaRPr lang="en-US" sz="1600" b="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400" b="0" kern="0" dirty="0">
                          <a:solidFill>
                            <a:schemeClr val="bg1"/>
                          </a:solidFill>
                          <a:effectLst/>
                        </a:rPr>
                        <a:t> 2 (6)</a:t>
                      </a:r>
                      <a:endParaRPr lang="en-US" sz="1600" b="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23087081"/>
                  </a:ext>
                </a:extLst>
              </a:tr>
            </a:tbl>
          </a:graphicData>
        </a:graphic>
      </p:graphicFrame>
      <p:sp>
        <p:nvSpPr>
          <p:cNvPr id="6" name="Text Box 11">
            <a:extLst>
              <a:ext uri="{FF2B5EF4-FFF2-40B4-BE49-F238E27FC236}">
                <a16:creationId xmlns:a16="http://schemas.microsoft.com/office/drawing/2014/main" id="{802FA7FC-91D2-1803-8958-F5EBC38833A7}"/>
              </a:ext>
            </a:extLst>
          </p:cNvPr>
          <p:cNvSpPr txBox="1">
            <a:spLocks noChangeArrowheads="1"/>
          </p:cNvSpPr>
          <p:nvPr/>
        </p:nvSpPr>
        <p:spPr bwMode="auto">
          <a:xfrm>
            <a:off x="414339" y="6385740"/>
            <a:ext cx="84470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a:solidFill>
                  <a:schemeClr val="bg2"/>
                </a:solidFill>
                <a:latin typeface="Calibri" panose="020F0502020204030204" pitchFamily="34" charset="0"/>
              </a:rPr>
              <a:t>Fakih. ASCO GI 2025. Abstr 23.</a:t>
            </a:r>
          </a:p>
        </p:txBody>
      </p:sp>
    </p:spTree>
    <p:extLst>
      <p:ext uri="{BB962C8B-B14F-4D97-AF65-F5344CB8AC3E}">
        <p14:creationId xmlns:p14="http://schemas.microsoft.com/office/powerpoint/2010/main" val="30965547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C8D071-43D3-C64E-71F6-73C9EF63F2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77113A-319B-88C7-3750-3FFB75FD819D}"/>
              </a:ext>
            </a:extLst>
          </p:cNvPr>
          <p:cNvSpPr>
            <a:spLocks noGrp="1"/>
          </p:cNvSpPr>
          <p:nvPr>
            <p:ph type="title"/>
          </p:nvPr>
        </p:nvSpPr>
        <p:spPr>
          <a:xfrm>
            <a:off x="609759" y="238127"/>
            <a:ext cx="10872444" cy="1103313"/>
          </a:xfrm>
        </p:spPr>
        <p:txBody>
          <a:bodyPr/>
          <a:lstStyle/>
          <a:p>
            <a:r>
              <a:rPr lang="en-US" altLang="en-US"/>
              <a:t>Botensilimab ± Balstilimab for Refractory MSS mCRC: </a:t>
            </a:r>
            <a:r>
              <a:rPr lang="en-US"/>
              <a:t>ORR and DCR </a:t>
            </a:r>
          </a:p>
        </p:txBody>
      </p:sp>
      <p:sp>
        <p:nvSpPr>
          <p:cNvPr id="8" name="Content Placeholder 7">
            <a:extLst>
              <a:ext uri="{FF2B5EF4-FFF2-40B4-BE49-F238E27FC236}">
                <a16:creationId xmlns:a16="http://schemas.microsoft.com/office/drawing/2014/main" id="{4E56AE0D-834D-B8EF-2D34-0E195C6AE873}"/>
              </a:ext>
            </a:extLst>
          </p:cNvPr>
          <p:cNvSpPr>
            <a:spLocks noGrp="1"/>
          </p:cNvSpPr>
          <p:nvPr>
            <p:ph idx="1"/>
          </p:nvPr>
        </p:nvSpPr>
        <p:spPr>
          <a:xfrm>
            <a:off x="604838" y="5816734"/>
            <a:ext cx="10877550" cy="569006"/>
          </a:xfrm>
        </p:spPr>
        <p:txBody>
          <a:bodyPr/>
          <a:lstStyle/>
          <a:p>
            <a:r>
              <a:rPr lang="en-US" dirty="0" err="1"/>
              <a:t>DoR</a:t>
            </a:r>
            <a:r>
              <a:rPr lang="en-US" dirty="0"/>
              <a:t> data not mature; 14/20 (70%) of responses are ongoing</a:t>
            </a:r>
          </a:p>
        </p:txBody>
      </p:sp>
      <p:graphicFrame>
        <p:nvGraphicFramePr>
          <p:cNvPr id="4" name="Table 3">
            <a:extLst>
              <a:ext uri="{FF2B5EF4-FFF2-40B4-BE49-F238E27FC236}">
                <a16:creationId xmlns:a16="http://schemas.microsoft.com/office/drawing/2014/main" id="{E509344D-C8A3-3FE9-377C-E792EB3F7E97}"/>
              </a:ext>
            </a:extLst>
          </p:cNvPr>
          <p:cNvGraphicFramePr>
            <a:graphicFrameLocks noGrp="1"/>
          </p:cNvGraphicFramePr>
          <p:nvPr>
            <p:extLst>
              <p:ext uri="{D42A27DB-BD31-4B8C-83A1-F6EECF244321}">
                <p14:modId xmlns:p14="http://schemas.microsoft.com/office/powerpoint/2010/main" val="3904541780"/>
              </p:ext>
            </p:extLst>
          </p:nvPr>
        </p:nvGraphicFramePr>
        <p:xfrm>
          <a:off x="723901" y="1439806"/>
          <a:ext cx="10758487" cy="4376928"/>
        </p:xfrm>
        <a:graphic>
          <a:graphicData uri="http://schemas.openxmlformats.org/drawingml/2006/table">
            <a:tbl>
              <a:tblPr firstRow="1" firstCol="1" bandRow="1">
                <a:tableStyleId>{93296810-A885-4BE3-A3E7-6D5BEEA58F35}</a:tableStyleId>
              </a:tblPr>
              <a:tblGrid>
                <a:gridCol w="2684750">
                  <a:extLst>
                    <a:ext uri="{9D8B030D-6E8A-4147-A177-3AD203B41FA5}">
                      <a16:colId xmlns:a16="http://schemas.microsoft.com/office/drawing/2014/main" val="4112763270"/>
                    </a:ext>
                  </a:extLst>
                </a:gridCol>
                <a:gridCol w="1725313">
                  <a:extLst>
                    <a:ext uri="{9D8B030D-6E8A-4147-A177-3AD203B41FA5}">
                      <a16:colId xmlns:a16="http://schemas.microsoft.com/office/drawing/2014/main" val="2845217863"/>
                    </a:ext>
                  </a:extLst>
                </a:gridCol>
                <a:gridCol w="1563384">
                  <a:extLst>
                    <a:ext uri="{9D8B030D-6E8A-4147-A177-3AD203B41FA5}">
                      <a16:colId xmlns:a16="http://schemas.microsoft.com/office/drawing/2014/main" val="3674004476"/>
                    </a:ext>
                  </a:extLst>
                </a:gridCol>
                <a:gridCol w="1547390">
                  <a:extLst>
                    <a:ext uri="{9D8B030D-6E8A-4147-A177-3AD203B41FA5}">
                      <a16:colId xmlns:a16="http://schemas.microsoft.com/office/drawing/2014/main" val="2005324607"/>
                    </a:ext>
                  </a:extLst>
                </a:gridCol>
                <a:gridCol w="1547390">
                  <a:extLst>
                    <a:ext uri="{9D8B030D-6E8A-4147-A177-3AD203B41FA5}">
                      <a16:colId xmlns:a16="http://schemas.microsoft.com/office/drawing/2014/main" val="2076035741"/>
                    </a:ext>
                  </a:extLst>
                </a:gridCol>
                <a:gridCol w="1690260">
                  <a:extLst>
                    <a:ext uri="{9D8B030D-6E8A-4147-A177-3AD203B41FA5}">
                      <a16:colId xmlns:a16="http://schemas.microsoft.com/office/drawing/2014/main" val="124133832"/>
                    </a:ext>
                  </a:extLst>
                </a:gridCol>
              </a:tblGrid>
              <a:tr h="218433">
                <a:tc rowSpan="2">
                  <a:txBody>
                    <a:bodyPr/>
                    <a:lstStyle/>
                    <a:p>
                      <a:pPr marL="0" marR="0" algn="l">
                        <a:lnSpc>
                          <a:spcPct val="115000"/>
                        </a:lnSpc>
                        <a:spcAft>
                          <a:spcPts val="0"/>
                        </a:spcAft>
                      </a:pPr>
                      <a:r>
                        <a:rPr lang="en-US" sz="1800" b="1" kern="100">
                          <a:solidFill>
                            <a:schemeClr val="tx1"/>
                          </a:solidFill>
                          <a:effectLst/>
                          <a:latin typeface="+mn-lt"/>
                          <a:cs typeface="Times New Roman" panose="02020603050405020304" pitchFamily="18" charset="0"/>
                        </a:rPr>
                        <a:t>Outcome, n (%)</a:t>
                      </a: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gridSpan="2">
                  <a:txBody>
                    <a:bodyPr/>
                    <a:lstStyle/>
                    <a:p>
                      <a:pPr marL="0" marR="0" algn="ctr">
                        <a:lnSpc>
                          <a:spcPct val="115000"/>
                        </a:lnSpc>
                        <a:spcAft>
                          <a:spcPts val="0"/>
                        </a:spcAft>
                      </a:pPr>
                      <a:r>
                        <a:rPr lang="en-US" sz="1800" b="1" kern="100">
                          <a:solidFill>
                            <a:schemeClr val="tx1"/>
                          </a:solidFill>
                          <a:effectLst/>
                          <a:latin typeface="+mn-lt"/>
                          <a:ea typeface="Aptos" panose="020B0004020202020204" pitchFamily="34" charset="0"/>
                          <a:cs typeface="Times New Roman" panose="02020603050405020304" pitchFamily="18" charset="0"/>
                        </a:rPr>
                        <a:t>BOT 75 mg</a:t>
                      </a:r>
                    </a:p>
                  </a:txBody>
                  <a:tcPr marL="118872" marR="118872"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algn="ctr">
                        <a:lnSpc>
                          <a:spcPct val="115000"/>
                        </a:lnSpc>
                        <a:spcAft>
                          <a:spcPts val="800"/>
                        </a:spcAft>
                      </a:pPr>
                      <a:endParaRPr lang="en-US" sz="1600" b="1" kern="100">
                        <a:solidFill>
                          <a:schemeClr val="tx1"/>
                        </a:solidFill>
                        <a:effectLst/>
                        <a:latin typeface="+mj-lt"/>
                        <a:ea typeface="Aptos" panose="020B000402020202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gridSpan="2">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en-US" sz="1800" b="1" kern="100">
                          <a:solidFill>
                            <a:schemeClr val="tx1"/>
                          </a:solidFill>
                          <a:effectLst/>
                          <a:latin typeface="+mn-lt"/>
                          <a:ea typeface="Aptos" panose="020B0004020202020204" pitchFamily="34" charset="0"/>
                          <a:cs typeface="Times New Roman" panose="02020603050405020304" pitchFamily="18" charset="0"/>
                        </a:rPr>
                        <a:t>BOT 150 mg</a:t>
                      </a:r>
                    </a:p>
                  </a:txBody>
                  <a:tcPr marL="118872" marR="118872"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algn="ctr">
                        <a:lnSpc>
                          <a:spcPct val="115000"/>
                        </a:lnSpc>
                        <a:spcAft>
                          <a:spcPts val="800"/>
                        </a:spcAft>
                      </a:pPr>
                      <a:endParaRPr lang="en-US" sz="1600" b="1" kern="100">
                        <a:solidFill>
                          <a:schemeClr val="tx1"/>
                        </a:solidFill>
                        <a:effectLst/>
                        <a:latin typeface="+mj-lt"/>
                        <a:ea typeface="Aptos" panose="020B000402020202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rowSpan="2">
                  <a:txBody>
                    <a:bodyPr/>
                    <a:lstStyle/>
                    <a:p>
                      <a:pPr marL="0" marR="0" algn="ctr">
                        <a:lnSpc>
                          <a:spcPct val="115000"/>
                        </a:lnSpc>
                        <a:spcAft>
                          <a:spcPts val="0"/>
                        </a:spcAft>
                      </a:pPr>
                      <a:r>
                        <a:rPr lang="en-US" sz="1800" b="1" kern="100">
                          <a:solidFill>
                            <a:schemeClr val="tx1"/>
                          </a:solidFill>
                          <a:effectLst/>
                          <a:latin typeface="+mn-lt"/>
                          <a:ea typeface="Aptos" panose="020B0004020202020204" pitchFamily="34" charset="0"/>
                          <a:cs typeface="Times New Roman" panose="02020603050405020304" pitchFamily="18" charset="0"/>
                        </a:rPr>
                        <a:t>SoC</a:t>
                      </a:r>
                      <a:br>
                        <a:rPr lang="en-US" sz="1800" b="1" kern="100">
                          <a:solidFill>
                            <a:schemeClr val="tx1"/>
                          </a:solidFill>
                          <a:effectLst/>
                          <a:latin typeface="+mn-lt"/>
                          <a:ea typeface="Aptos" panose="020B0004020202020204" pitchFamily="34" charset="0"/>
                          <a:cs typeface="Times New Roman" panose="02020603050405020304" pitchFamily="18" charset="0"/>
                        </a:rPr>
                      </a:br>
                      <a:r>
                        <a:rPr lang="en-US" sz="1800" b="1" kern="100">
                          <a:solidFill>
                            <a:schemeClr val="tx1"/>
                          </a:solidFill>
                          <a:effectLst/>
                          <a:latin typeface="+mn-lt"/>
                          <a:ea typeface="Aptos" panose="020B0004020202020204" pitchFamily="34" charset="0"/>
                          <a:cs typeface="Times New Roman" panose="02020603050405020304" pitchFamily="18" charset="0"/>
                        </a:rPr>
                        <a:t>(n = 33)</a:t>
                      </a: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736579517"/>
                  </a:ext>
                </a:extLst>
              </a:tr>
              <a:tr h="395866">
                <a:tc vMerge="1">
                  <a:txBody>
                    <a:bodyPr/>
                    <a:lstStyle/>
                    <a:p>
                      <a:endParaRPr/>
                    </a:p>
                  </a:txBody>
                  <a:tcPr marL="118872" marR="118872"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115000"/>
                        </a:lnSpc>
                        <a:spcAft>
                          <a:spcPts val="0"/>
                        </a:spcAft>
                      </a:pPr>
                      <a:r>
                        <a:rPr lang="en-US" sz="1800" b="1" kern="100">
                          <a:solidFill>
                            <a:schemeClr val="tx1"/>
                          </a:solidFill>
                          <a:effectLst/>
                          <a:latin typeface="+mn-lt"/>
                          <a:ea typeface="Aptos" panose="020B0004020202020204" pitchFamily="34" charset="0"/>
                          <a:cs typeface="Times New Roman" panose="02020603050405020304" pitchFamily="18" charset="0"/>
                        </a:rPr>
                        <a:t>BOT/BAL</a:t>
                      </a:r>
                      <a:br>
                        <a:rPr lang="en-US" sz="1800" b="1" kern="100">
                          <a:solidFill>
                            <a:schemeClr val="tx1"/>
                          </a:solidFill>
                          <a:effectLst/>
                          <a:latin typeface="+mn-lt"/>
                          <a:ea typeface="Aptos" panose="020B0004020202020204" pitchFamily="34" charset="0"/>
                          <a:cs typeface="Times New Roman" panose="02020603050405020304" pitchFamily="18" charset="0"/>
                        </a:rPr>
                      </a:br>
                      <a:r>
                        <a:rPr lang="en-US" sz="1800" b="1" kern="100">
                          <a:solidFill>
                            <a:schemeClr val="tx1"/>
                          </a:solidFill>
                          <a:effectLst/>
                          <a:latin typeface="+mn-lt"/>
                          <a:ea typeface="Aptos" panose="020B0004020202020204" pitchFamily="34" charset="0"/>
                          <a:cs typeface="Times New Roman" panose="02020603050405020304" pitchFamily="18" charset="0"/>
                        </a:rPr>
                        <a:t>(n = 62)</a:t>
                      </a:r>
                    </a:p>
                  </a:txBody>
                  <a:tcPr marL="118872" marR="118872"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115000"/>
                        </a:lnSpc>
                        <a:spcAft>
                          <a:spcPts val="0"/>
                        </a:spcAft>
                      </a:pPr>
                      <a:r>
                        <a:rPr lang="en-US" sz="1800" b="1" kern="100">
                          <a:solidFill>
                            <a:schemeClr val="tx1"/>
                          </a:solidFill>
                          <a:effectLst/>
                          <a:latin typeface="+mn-lt"/>
                          <a:ea typeface="Aptos" panose="020B0004020202020204" pitchFamily="34" charset="0"/>
                          <a:cs typeface="Times New Roman" panose="02020603050405020304" pitchFamily="18" charset="0"/>
                        </a:rPr>
                        <a:t>BOT</a:t>
                      </a:r>
                      <a:br>
                        <a:rPr lang="en-US" sz="1800" b="1" kern="100">
                          <a:solidFill>
                            <a:schemeClr val="tx1"/>
                          </a:solidFill>
                          <a:effectLst/>
                          <a:latin typeface="+mn-lt"/>
                          <a:ea typeface="Aptos" panose="020B0004020202020204" pitchFamily="34" charset="0"/>
                          <a:cs typeface="Times New Roman" panose="02020603050405020304" pitchFamily="18" charset="0"/>
                        </a:rPr>
                      </a:br>
                      <a:r>
                        <a:rPr lang="en-US" sz="1800" b="1" kern="100">
                          <a:solidFill>
                            <a:schemeClr val="tx1"/>
                          </a:solidFill>
                          <a:effectLst/>
                          <a:latin typeface="+mn-lt"/>
                          <a:ea typeface="Aptos" panose="020B0004020202020204" pitchFamily="34" charset="0"/>
                          <a:cs typeface="Times New Roman" panose="02020603050405020304" pitchFamily="18" charset="0"/>
                        </a:rPr>
                        <a:t>(n = 38)</a:t>
                      </a:r>
                    </a:p>
                  </a:txBody>
                  <a:tcPr marL="118872" marR="118872"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115000"/>
                        </a:lnSpc>
                        <a:spcAft>
                          <a:spcPts val="0"/>
                        </a:spcAft>
                      </a:pPr>
                      <a:r>
                        <a:rPr lang="en-US" sz="1800" b="1" kern="100">
                          <a:solidFill>
                            <a:schemeClr val="tx1"/>
                          </a:solidFill>
                          <a:effectLst/>
                          <a:latin typeface="+mn-lt"/>
                          <a:ea typeface="Aptos" panose="020B0004020202020204" pitchFamily="34" charset="0"/>
                          <a:cs typeface="Times New Roman" panose="02020603050405020304" pitchFamily="18" charset="0"/>
                        </a:rPr>
                        <a:t>BOT/BAL</a:t>
                      </a:r>
                      <a:br>
                        <a:rPr lang="en-US" sz="1800" b="1" kern="100">
                          <a:solidFill>
                            <a:schemeClr val="tx1"/>
                          </a:solidFill>
                          <a:effectLst/>
                          <a:latin typeface="+mn-lt"/>
                          <a:ea typeface="Aptos" panose="020B0004020202020204" pitchFamily="34" charset="0"/>
                          <a:cs typeface="Times New Roman" panose="02020603050405020304" pitchFamily="18" charset="0"/>
                        </a:rPr>
                      </a:br>
                      <a:r>
                        <a:rPr lang="en-US" sz="1800" b="1" kern="100">
                          <a:solidFill>
                            <a:schemeClr val="tx1"/>
                          </a:solidFill>
                          <a:effectLst/>
                          <a:latin typeface="+mn-lt"/>
                          <a:ea typeface="Aptos" panose="020B0004020202020204" pitchFamily="34" charset="0"/>
                          <a:cs typeface="Times New Roman" panose="02020603050405020304" pitchFamily="18" charset="0"/>
                        </a:rPr>
                        <a:t>(n = 61)</a:t>
                      </a:r>
                    </a:p>
                  </a:txBody>
                  <a:tcPr marL="118872" marR="118872"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115000"/>
                        </a:lnSpc>
                        <a:spcAft>
                          <a:spcPts val="0"/>
                        </a:spcAft>
                      </a:pPr>
                      <a:r>
                        <a:rPr lang="en-US" sz="1800" b="1" kern="100">
                          <a:solidFill>
                            <a:schemeClr val="tx1"/>
                          </a:solidFill>
                          <a:effectLst/>
                          <a:latin typeface="+mn-lt"/>
                          <a:ea typeface="Aptos" panose="020B0004020202020204" pitchFamily="34" charset="0"/>
                          <a:cs typeface="Times New Roman" panose="02020603050405020304" pitchFamily="18" charset="0"/>
                        </a:rPr>
                        <a:t>BOT</a:t>
                      </a:r>
                      <a:br>
                        <a:rPr lang="en-US" sz="1800" b="1" kern="100">
                          <a:solidFill>
                            <a:schemeClr val="tx1"/>
                          </a:solidFill>
                          <a:effectLst/>
                          <a:latin typeface="+mn-lt"/>
                          <a:ea typeface="Aptos" panose="020B0004020202020204" pitchFamily="34" charset="0"/>
                          <a:cs typeface="Times New Roman" panose="02020603050405020304" pitchFamily="18" charset="0"/>
                        </a:rPr>
                      </a:br>
                      <a:r>
                        <a:rPr lang="en-US" sz="1800" b="1" kern="100">
                          <a:solidFill>
                            <a:schemeClr val="tx1"/>
                          </a:solidFill>
                          <a:effectLst/>
                          <a:latin typeface="+mn-lt"/>
                          <a:ea typeface="Aptos" panose="020B0004020202020204" pitchFamily="34" charset="0"/>
                          <a:cs typeface="Times New Roman" panose="02020603050405020304" pitchFamily="18" charset="0"/>
                        </a:rPr>
                        <a:t>(n = 40)</a:t>
                      </a:r>
                    </a:p>
                  </a:txBody>
                  <a:tcPr marL="118872" marR="118872"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vMerge="1">
                  <a:txBody>
                    <a:bodyPr/>
                    <a:lstStyle/>
                    <a:p>
                      <a:pPr marL="0" marR="0" algn="ctr">
                        <a:lnSpc>
                          <a:spcPct val="115000"/>
                        </a:lnSpc>
                        <a:spcAft>
                          <a:spcPts val="800"/>
                        </a:spcAft>
                      </a:pPr>
                      <a:endParaRPr lang="en-US" sz="1600" b="1" kern="100">
                        <a:solidFill>
                          <a:schemeClr val="tx1"/>
                        </a:solidFill>
                        <a:effectLst/>
                        <a:latin typeface="+mj-lt"/>
                        <a:ea typeface="Aptos" panose="020B000402020202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613862323"/>
                  </a:ext>
                </a:extLst>
              </a:tr>
              <a:tr h="148468">
                <a:tc>
                  <a:txBody>
                    <a:bodyPr/>
                    <a:lstStyle/>
                    <a:p>
                      <a:pPr marL="0" marR="0">
                        <a:lnSpc>
                          <a:spcPct val="115000"/>
                        </a:lnSpc>
                        <a:spcAft>
                          <a:spcPts val="800"/>
                        </a:spcAft>
                      </a:pPr>
                      <a:r>
                        <a:rPr lang="en-US" sz="1800" b="0" kern="0">
                          <a:solidFill>
                            <a:schemeClr val="bg1"/>
                          </a:solidFill>
                          <a:effectLst/>
                          <a:latin typeface="+mn-lt"/>
                        </a:rPr>
                        <a:t>Confirmed ORR</a:t>
                      </a:r>
                      <a:endParaRPr lang="en-US" sz="1800" b="0" kern="100">
                        <a:solidFill>
                          <a:schemeClr val="bg1"/>
                        </a:solidFill>
                        <a:effectLst/>
                        <a:latin typeface="+mn-lt"/>
                        <a:ea typeface="Aptos" panose="020B0004020202020204" pitchFamily="34" charset="0"/>
                        <a:cs typeface="Times New Roman" panose="02020603050405020304" pitchFamily="18" charset="0"/>
                      </a:endParaRPr>
                    </a:p>
                  </a:txBody>
                  <a:tcPr marL="118872" marR="118872"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15000"/>
                        </a:lnSpc>
                        <a:spcBef>
                          <a:spcPts val="0"/>
                        </a:spcBef>
                        <a:spcAft>
                          <a:spcPts val="800"/>
                        </a:spcAft>
                        <a:buClrTx/>
                        <a:buSzTx/>
                        <a:buFontTx/>
                        <a:buNone/>
                        <a:tabLst/>
                        <a:defRPr/>
                      </a:pPr>
                      <a:r>
                        <a:rPr lang="en-US" sz="1800" b="0" kern="0">
                          <a:solidFill>
                            <a:schemeClr val="bg1"/>
                          </a:solidFill>
                          <a:effectLst/>
                          <a:latin typeface="+mn-lt"/>
                        </a:rPr>
                        <a:t>12 (19)</a:t>
                      </a:r>
                      <a:endParaRPr lang="en-US" sz="1800" b="0" kern="100">
                        <a:solidFill>
                          <a:schemeClr val="bg1"/>
                        </a:solidFill>
                        <a:effectLst/>
                        <a:latin typeface="+mn-lt"/>
                        <a:ea typeface="Aptos" panose="020B0004020202020204" pitchFamily="34" charset="0"/>
                        <a:cs typeface="Times New Roman" panose="02020603050405020304" pitchFamily="18" charset="0"/>
                      </a:endParaRPr>
                    </a:p>
                  </a:txBody>
                  <a:tcPr marL="118872" marR="118872"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800" b="0" kern="0">
                          <a:solidFill>
                            <a:schemeClr val="bg1"/>
                          </a:solidFill>
                          <a:effectLst/>
                          <a:latin typeface="+mn-lt"/>
                        </a:rPr>
                        <a:t> 0 (0)</a:t>
                      </a:r>
                      <a:endParaRPr lang="en-US" sz="1800" b="0" kern="100">
                        <a:solidFill>
                          <a:schemeClr val="bg1"/>
                        </a:solidFill>
                        <a:effectLst/>
                        <a:latin typeface="+mn-lt"/>
                        <a:ea typeface="Aptos" panose="020B0004020202020204" pitchFamily="34" charset="0"/>
                        <a:cs typeface="Times New Roman" panose="02020603050405020304" pitchFamily="18" charset="0"/>
                      </a:endParaRPr>
                    </a:p>
                  </a:txBody>
                  <a:tcPr marL="118872" marR="118872"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800" b="0" kern="0">
                          <a:solidFill>
                            <a:schemeClr val="bg1"/>
                          </a:solidFill>
                          <a:effectLst/>
                          <a:latin typeface="+mn-lt"/>
                        </a:rPr>
                        <a:t> 5 (8)</a:t>
                      </a:r>
                      <a:endParaRPr lang="en-US" sz="1800" b="0" kern="100">
                        <a:solidFill>
                          <a:schemeClr val="bg1"/>
                        </a:solidFill>
                        <a:effectLst/>
                        <a:latin typeface="+mn-lt"/>
                        <a:ea typeface="Aptos" panose="020B0004020202020204" pitchFamily="34" charset="0"/>
                        <a:cs typeface="Times New Roman" panose="02020603050405020304" pitchFamily="18" charset="0"/>
                      </a:endParaRPr>
                    </a:p>
                  </a:txBody>
                  <a:tcPr marL="118872" marR="118872"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800" b="0" kern="0">
                          <a:solidFill>
                            <a:schemeClr val="bg1"/>
                          </a:solidFill>
                          <a:effectLst/>
                          <a:latin typeface="+mn-lt"/>
                        </a:rPr>
                        <a:t> 3 (8)</a:t>
                      </a:r>
                      <a:endParaRPr lang="en-US" sz="1800" b="0" kern="100">
                        <a:solidFill>
                          <a:schemeClr val="bg1"/>
                        </a:solidFill>
                        <a:effectLst/>
                        <a:latin typeface="+mn-lt"/>
                        <a:ea typeface="Aptos" panose="020B0004020202020204" pitchFamily="34" charset="0"/>
                        <a:cs typeface="Times New Roman" panose="02020603050405020304" pitchFamily="18" charset="0"/>
                      </a:endParaRPr>
                    </a:p>
                  </a:txBody>
                  <a:tcPr marL="118872" marR="118872"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800" b="0" kern="0">
                          <a:solidFill>
                            <a:schemeClr val="bg1"/>
                          </a:solidFill>
                          <a:effectLst/>
                          <a:latin typeface="+mn-lt"/>
                        </a:rPr>
                        <a:t> 0 (0)</a:t>
                      </a:r>
                      <a:endParaRPr lang="en-US" sz="1800" b="0" kern="100">
                        <a:solidFill>
                          <a:schemeClr val="bg1"/>
                        </a:solidFill>
                        <a:effectLst/>
                        <a:latin typeface="+mn-lt"/>
                        <a:ea typeface="Aptos" panose="020B0004020202020204" pitchFamily="34" charset="0"/>
                        <a:cs typeface="Times New Roman" panose="02020603050405020304" pitchFamily="18" charset="0"/>
                      </a:endParaRPr>
                    </a:p>
                  </a:txBody>
                  <a:tcPr marL="118872" marR="118872"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37090039"/>
                  </a:ext>
                </a:extLst>
              </a:tr>
              <a:tr h="148468">
                <a:tc>
                  <a:txBody>
                    <a:bodyPr/>
                    <a:lstStyle/>
                    <a:p>
                      <a:pPr marL="293688" marR="0" lvl="0" indent="-173038"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lang="en-US" sz="1800" b="0" kern="100">
                          <a:solidFill>
                            <a:schemeClr val="bg1"/>
                          </a:solidFill>
                          <a:effectLst/>
                          <a:latin typeface="+mn-lt"/>
                          <a:ea typeface="Aptos" panose="020B0004020202020204" pitchFamily="34" charset="0"/>
                          <a:cs typeface="Times New Roman" panose="02020603050405020304" pitchFamily="18" charset="0"/>
                        </a:rPr>
                        <a:t>95% CI</a:t>
                      </a:r>
                    </a:p>
                  </a:txBody>
                  <a:tcPr marL="118872" marR="118872"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800" b="0" kern="100">
                          <a:solidFill>
                            <a:schemeClr val="bg1"/>
                          </a:solidFill>
                          <a:effectLst/>
                          <a:latin typeface="+mn-lt"/>
                          <a:ea typeface="Aptos" panose="020B0004020202020204" pitchFamily="34" charset="0"/>
                          <a:cs typeface="Times New Roman" panose="02020603050405020304" pitchFamily="18" charset="0"/>
                        </a:rPr>
                        <a:t>10-31</a:t>
                      </a:r>
                    </a:p>
                  </a:txBody>
                  <a:tcPr marL="118872" marR="118872" marT="0" marB="0" anchor="ctr">
                    <a:lnL w="12700" cmpd="sng">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800" b="0" kern="100">
                          <a:solidFill>
                            <a:schemeClr val="bg1"/>
                          </a:solidFill>
                          <a:effectLst/>
                          <a:latin typeface="+mn-lt"/>
                          <a:ea typeface="Aptos" panose="020B0004020202020204" pitchFamily="34" charset="0"/>
                          <a:cs typeface="Times New Roman" panose="02020603050405020304" pitchFamily="18" charset="0"/>
                        </a:rPr>
                        <a:t>0-9</a:t>
                      </a:r>
                    </a:p>
                  </a:txBody>
                  <a:tcPr marL="118872" marR="118872"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800" b="0" kern="100">
                          <a:solidFill>
                            <a:schemeClr val="bg1"/>
                          </a:solidFill>
                          <a:effectLst/>
                          <a:latin typeface="+mn-lt"/>
                          <a:ea typeface="Aptos" panose="020B0004020202020204" pitchFamily="34" charset="0"/>
                          <a:cs typeface="Times New Roman" panose="02020603050405020304" pitchFamily="18" charset="0"/>
                        </a:rPr>
                        <a:t>3-18</a:t>
                      </a:r>
                    </a:p>
                  </a:txBody>
                  <a:tcPr marL="118872" marR="118872"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800" b="0" kern="100">
                          <a:solidFill>
                            <a:schemeClr val="bg1"/>
                          </a:solidFill>
                          <a:effectLst/>
                          <a:latin typeface="+mn-lt"/>
                          <a:ea typeface="Aptos" panose="020B0004020202020204" pitchFamily="34" charset="0"/>
                          <a:cs typeface="Times New Roman" panose="02020603050405020304" pitchFamily="18" charset="0"/>
                        </a:rPr>
                        <a:t>2-20</a:t>
                      </a:r>
                    </a:p>
                  </a:txBody>
                  <a:tcPr marL="118872" marR="118872"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800" b="0" kern="100">
                          <a:solidFill>
                            <a:schemeClr val="bg1"/>
                          </a:solidFill>
                          <a:effectLst/>
                          <a:latin typeface="+mn-lt"/>
                          <a:ea typeface="Aptos" panose="020B0004020202020204" pitchFamily="34" charset="0"/>
                          <a:cs typeface="Times New Roman" panose="02020603050405020304" pitchFamily="18" charset="0"/>
                        </a:rPr>
                        <a:t>0-9</a:t>
                      </a:r>
                    </a:p>
                  </a:txBody>
                  <a:tcPr marL="118872" marR="118872"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94743426"/>
                  </a:ext>
                </a:extLst>
              </a:tr>
              <a:tr h="148468">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800" b="0" kern="0">
                          <a:solidFill>
                            <a:schemeClr val="bg1"/>
                          </a:solidFill>
                          <a:effectLst/>
                          <a:latin typeface="+mn-lt"/>
                        </a:rPr>
                        <a:t>CR</a:t>
                      </a:r>
                      <a:endParaRPr lang="en-US" sz="1800" b="0" kern="100">
                        <a:solidFill>
                          <a:schemeClr val="bg1"/>
                        </a:solidFill>
                        <a:effectLst/>
                        <a:latin typeface="+mn-lt"/>
                        <a:ea typeface="Aptos" panose="020B0004020202020204" pitchFamily="34" charset="0"/>
                        <a:cs typeface="Times New Roman" panose="02020603050405020304" pitchFamily="18" charset="0"/>
                      </a:endParaRPr>
                    </a:p>
                  </a:txBody>
                  <a:tcPr marL="118872" marR="118872"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800" b="0" kern="0">
                          <a:solidFill>
                            <a:schemeClr val="bg1"/>
                          </a:solidFill>
                          <a:effectLst/>
                          <a:latin typeface="+mn-lt"/>
                        </a:rPr>
                        <a:t>0 (0)</a:t>
                      </a:r>
                      <a:endParaRPr lang="en-US" sz="1800" b="0" kern="100">
                        <a:solidFill>
                          <a:schemeClr val="bg1"/>
                        </a:solidFill>
                        <a:effectLst/>
                        <a:latin typeface="+mn-lt"/>
                        <a:ea typeface="Aptos" panose="020B0004020202020204" pitchFamily="34" charset="0"/>
                        <a:cs typeface="Times New Roman" panose="02020603050405020304" pitchFamily="18" charset="0"/>
                      </a:endParaRPr>
                    </a:p>
                  </a:txBody>
                  <a:tcPr marL="118872" marR="118872" marT="0" marB="0" anchor="ctr">
                    <a:lnL w="12700" cmpd="sng">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800" b="0" kern="0">
                          <a:solidFill>
                            <a:schemeClr val="bg1"/>
                          </a:solidFill>
                          <a:effectLst/>
                          <a:latin typeface="+mn-lt"/>
                        </a:rPr>
                        <a:t> 0 (0)</a:t>
                      </a:r>
                      <a:endParaRPr lang="en-US" sz="1800" b="0" kern="100">
                        <a:solidFill>
                          <a:schemeClr val="bg1"/>
                        </a:solidFill>
                        <a:effectLst/>
                        <a:latin typeface="+mn-lt"/>
                        <a:ea typeface="Aptos" panose="020B0004020202020204" pitchFamily="34" charset="0"/>
                        <a:cs typeface="Times New Roman" panose="02020603050405020304" pitchFamily="18" charset="0"/>
                      </a:endParaRPr>
                    </a:p>
                  </a:txBody>
                  <a:tcPr marL="118872" marR="118872"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800" b="0" kern="0">
                          <a:solidFill>
                            <a:schemeClr val="bg1"/>
                          </a:solidFill>
                          <a:effectLst/>
                          <a:latin typeface="+mn-lt"/>
                        </a:rPr>
                        <a:t> 0 (0)</a:t>
                      </a:r>
                      <a:endParaRPr lang="en-US" sz="1800" b="0" kern="100">
                        <a:solidFill>
                          <a:schemeClr val="bg1"/>
                        </a:solidFill>
                        <a:effectLst/>
                        <a:latin typeface="+mn-lt"/>
                        <a:ea typeface="Aptos" panose="020B0004020202020204" pitchFamily="34" charset="0"/>
                        <a:cs typeface="Times New Roman" panose="02020603050405020304" pitchFamily="18" charset="0"/>
                      </a:endParaRPr>
                    </a:p>
                  </a:txBody>
                  <a:tcPr marL="118872" marR="118872"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800" b="0" kern="0">
                          <a:solidFill>
                            <a:schemeClr val="bg1"/>
                          </a:solidFill>
                          <a:effectLst/>
                          <a:latin typeface="+mn-lt"/>
                        </a:rPr>
                        <a:t> 1 (3)</a:t>
                      </a:r>
                      <a:endParaRPr lang="en-US" sz="1800" b="0" kern="100">
                        <a:solidFill>
                          <a:schemeClr val="bg1"/>
                        </a:solidFill>
                        <a:effectLst/>
                        <a:latin typeface="+mn-lt"/>
                        <a:ea typeface="Aptos" panose="020B0004020202020204" pitchFamily="34" charset="0"/>
                        <a:cs typeface="Times New Roman" panose="02020603050405020304" pitchFamily="18" charset="0"/>
                      </a:endParaRPr>
                    </a:p>
                  </a:txBody>
                  <a:tcPr marL="118872" marR="118872"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800" b="0" kern="0">
                          <a:solidFill>
                            <a:schemeClr val="bg1"/>
                          </a:solidFill>
                          <a:effectLst/>
                          <a:latin typeface="+mn-lt"/>
                        </a:rPr>
                        <a:t> 0 (0)</a:t>
                      </a:r>
                      <a:endParaRPr lang="en-US" sz="1800" b="0" kern="100">
                        <a:solidFill>
                          <a:schemeClr val="bg1"/>
                        </a:solidFill>
                        <a:effectLst/>
                        <a:latin typeface="+mn-lt"/>
                        <a:ea typeface="Aptos" panose="020B0004020202020204" pitchFamily="34" charset="0"/>
                        <a:cs typeface="Times New Roman" panose="02020603050405020304" pitchFamily="18" charset="0"/>
                      </a:endParaRPr>
                    </a:p>
                  </a:txBody>
                  <a:tcPr marL="118872" marR="118872"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551637440"/>
                  </a:ext>
                </a:extLst>
              </a:tr>
              <a:tr h="148468">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0" cap="none" spc="0" normalizeH="0" baseline="0" noProof="0" dirty="0">
                          <a:ln>
                            <a:noFill/>
                          </a:ln>
                          <a:solidFill>
                            <a:srgbClr val="000000"/>
                          </a:solidFill>
                          <a:effectLst/>
                          <a:uLnTx/>
                          <a:uFillTx/>
                          <a:latin typeface="+mn-lt"/>
                          <a:ea typeface="+mn-ea"/>
                          <a:cs typeface="+mn-cs"/>
                        </a:rPr>
                        <a:t>PR</a:t>
                      </a:r>
                      <a:endParaRPr kumimoji="0" lang="en-US" sz="1800" b="0" i="0" u="none" strike="noStrike" kern="100" cap="none" spc="0" normalizeH="0" baseline="0" noProof="0" dirty="0">
                        <a:ln>
                          <a:noFill/>
                        </a:ln>
                        <a:solidFill>
                          <a:srgbClr val="000000"/>
                        </a:solidFill>
                        <a:effectLst/>
                        <a:uLnTx/>
                        <a:uFillTx/>
                        <a:latin typeface="+mn-lt"/>
                        <a:ea typeface="Aptos" panose="020B0004020202020204" pitchFamily="34" charset="0"/>
                        <a:cs typeface="Times New Roman" panose="02020603050405020304" pitchFamily="18" charset="0"/>
                      </a:endParaRPr>
                    </a:p>
                  </a:txBody>
                  <a:tcPr marL="118872" marR="118872" marT="0" marB="0" anchor="ctr">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800" b="0" kern="0">
                          <a:solidFill>
                            <a:schemeClr val="bg1"/>
                          </a:solidFill>
                          <a:effectLst/>
                          <a:latin typeface="+mn-lt"/>
                        </a:rPr>
                        <a:t>12 (19)</a:t>
                      </a:r>
                      <a:endParaRPr lang="en-US" sz="1800" b="0" kern="100">
                        <a:solidFill>
                          <a:schemeClr val="bg1"/>
                        </a:solidFill>
                        <a:effectLst/>
                        <a:latin typeface="+mn-lt"/>
                        <a:ea typeface="Aptos" panose="020B0004020202020204" pitchFamily="34" charset="0"/>
                        <a:cs typeface="Times New Roman" panose="02020603050405020304" pitchFamily="18" charset="0"/>
                      </a:endParaRPr>
                    </a:p>
                  </a:txBody>
                  <a:tcPr marL="118872" marR="118872"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800" b="0" kern="0">
                          <a:solidFill>
                            <a:schemeClr val="bg1"/>
                          </a:solidFill>
                          <a:effectLst/>
                          <a:latin typeface="+mn-lt"/>
                        </a:rPr>
                        <a:t> 0 (0)</a:t>
                      </a:r>
                      <a:endParaRPr lang="en-US" sz="1800" b="0" kern="100">
                        <a:solidFill>
                          <a:schemeClr val="bg1"/>
                        </a:solidFill>
                        <a:effectLst/>
                        <a:latin typeface="+mn-lt"/>
                        <a:ea typeface="Aptos" panose="020B0004020202020204" pitchFamily="34" charset="0"/>
                        <a:cs typeface="Times New Roman" panose="02020603050405020304" pitchFamily="18" charset="0"/>
                      </a:endParaRPr>
                    </a:p>
                  </a:txBody>
                  <a:tcPr marL="118872" marR="118872" marT="0" marB="0" anchor="ctr">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800" b="0" kern="0">
                          <a:solidFill>
                            <a:schemeClr val="bg1"/>
                          </a:solidFill>
                          <a:effectLst/>
                          <a:latin typeface="+mn-lt"/>
                        </a:rPr>
                        <a:t> 5 (8)</a:t>
                      </a:r>
                      <a:endParaRPr lang="en-US" sz="1800" b="0" kern="100">
                        <a:solidFill>
                          <a:schemeClr val="bg1"/>
                        </a:solidFill>
                        <a:effectLst/>
                        <a:latin typeface="+mn-lt"/>
                        <a:ea typeface="Aptos" panose="020B0004020202020204" pitchFamily="34" charset="0"/>
                        <a:cs typeface="Times New Roman" panose="02020603050405020304" pitchFamily="18" charset="0"/>
                      </a:endParaRPr>
                    </a:p>
                  </a:txBody>
                  <a:tcPr marL="118872" marR="118872"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800" b="0" kern="0">
                          <a:solidFill>
                            <a:schemeClr val="bg1"/>
                          </a:solidFill>
                          <a:effectLst/>
                          <a:latin typeface="+mn-lt"/>
                        </a:rPr>
                        <a:t> 2 (5)</a:t>
                      </a:r>
                      <a:endParaRPr lang="en-US" sz="1800" b="0" kern="100">
                        <a:solidFill>
                          <a:schemeClr val="bg1"/>
                        </a:solidFill>
                        <a:effectLst/>
                        <a:latin typeface="+mn-lt"/>
                        <a:ea typeface="Aptos" panose="020B0004020202020204" pitchFamily="34" charset="0"/>
                        <a:cs typeface="Times New Roman" panose="02020603050405020304" pitchFamily="18" charset="0"/>
                      </a:endParaRPr>
                    </a:p>
                  </a:txBody>
                  <a:tcPr marL="118872" marR="118872"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800" b="0" kern="0">
                          <a:solidFill>
                            <a:schemeClr val="bg1"/>
                          </a:solidFill>
                          <a:effectLst/>
                          <a:latin typeface="+mn-lt"/>
                        </a:rPr>
                        <a:t> 0 (0)</a:t>
                      </a:r>
                      <a:endParaRPr lang="en-US" sz="1800" b="0" kern="100">
                        <a:solidFill>
                          <a:schemeClr val="bg1"/>
                        </a:solidFill>
                        <a:effectLst/>
                        <a:latin typeface="+mn-lt"/>
                        <a:ea typeface="Aptos" panose="020B0004020202020204" pitchFamily="34" charset="0"/>
                        <a:cs typeface="Times New Roman" panose="02020603050405020304" pitchFamily="18" charset="0"/>
                      </a:endParaRPr>
                    </a:p>
                  </a:txBody>
                  <a:tcPr marL="118872" marR="118872"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40441289"/>
                  </a:ext>
                </a:extLst>
              </a:tr>
              <a:tr h="148468">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0" cap="none" spc="0" normalizeH="0" baseline="0" noProof="0">
                          <a:ln>
                            <a:noFill/>
                          </a:ln>
                          <a:solidFill>
                            <a:srgbClr val="000000"/>
                          </a:solidFill>
                          <a:effectLst/>
                          <a:uLnTx/>
                          <a:uFillTx/>
                          <a:latin typeface="+mn-lt"/>
                          <a:ea typeface="+mn-ea"/>
                          <a:cs typeface="+mn-cs"/>
                        </a:rPr>
                        <a:t>SD</a:t>
                      </a:r>
                      <a:endParaRPr kumimoji="0" lang="en-US" sz="1800" b="0" i="0" u="none" strike="noStrike" kern="100" cap="none" spc="0" normalizeH="0" baseline="0" noProof="0">
                        <a:ln>
                          <a:noFill/>
                        </a:ln>
                        <a:solidFill>
                          <a:srgbClr val="000000"/>
                        </a:solidFill>
                        <a:effectLst/>
                        <a:uLnTx/>
                        <a:uFillTx/>
                        <a:latin typeface="+mn-lt"/>
                        <a:ea typeface="Aptos" panose="020B0004020202020204" pitchFamily="34" charset="0"/>
                        <a:cs typeface="Times New Roman" panose="02020603050405020304" pitchFamily="18" charset="0"/>
                      </a:endParaRPr>
                    </a:p>
                  </a:txBody>
                  <a:tcPr marL="118872" marR="118872" marT="0" marB="0" anchor="ctr">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800" b="0" kern="0">
                          <a:solidFill>
                            <a:schemeClr val="bg1"/>
                          </a:solidFill>
                          <a:effectLst/>
                          <a:latin typeface="+mn-lt"/>
                        </a:rPr>
                        <a:t>22 (35)</a:t>
                      </a:r>
                      <a:endParaRPr lang="en-US" sz="1800" b="0" kern="100">
                        <a:solidFill>
                          <a:schemeClr val="bg1"/>
                        </a:solidFill>
                        <a:effectLst/>
                        <a:latin typeface="+mn-lt"/>
                        <a:ea typeface="Aptos" panose="020B0004020202020204" pitchFamily="34" charset="0"/>
                        <a:cs typeface="Times New Roman" panose="02020603050405020304" pitchFamily="18" charset="0"/>
                      </a:endParaRPr>
                    </a:p>
                  </a:txBody>
                  <a:tcPr marL="118872" marR="118872"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800" b="0" kern="0">
                          <a:solidFill>
                            <a:schemeClr val="bg1"/>
                          </a:solidFill>
                          <a:effectLst/>
                          <a:latin typeface="+mn-lt"/>
                        </a:rPr>
                        <a:t> 14 (37)</a:t>
                      </a:r>
                      <a:endParaRPr lang="en-US" sz="1800" b="0" kern="100">
                        <a:solidFill>
                          <a:schemeClr val="bg1"/>
                        </a:solidFill>
                        <a:effectLst/>
                        <a:latin typeface="+mn-lt"/>
                        <a:ea typeface="Aptos" panose="020B0004020202020204" pitchFamily="34" charset="0"/>
                        <a:cs typeface="Times New Roman" panose="02020603050405020304" pitchFamily="18" charset="0"/>
                      </a:endParaRPr>
                    </a:p>
                  </a:txBody>
                  <a:tcPr marL="118872" marR="118872" marT="0" marB="0" anchor="ctr">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800" b="0" kern="0">
                          <a:solidFill>
                            <a:schemeClr val="bg1"/>
                          </a:solidFill>
                          <a:effectLst/>
                          <a:latin typeface="+mn-lt"/>
                        </a:rPr>
                        <a:t> 28 (46)</a:t>
                      </a:r>
                      <a:endParaRPr lang="en-US" sz="1800" b="0" kern="100">
                        <a:solidFill>
                          <a:schemeClr val="bg1"/>
                        </a:solidFill>
                        <a:effectLst/>
                        <a:latin typeface="+mn-lt"/>
                        <a:ea typeface="Aptos" panose="020B0004020202020204" pitchFamily="34" charset="0"/>
                        <a:cs typeface="Times New Roman" panose="02020603050405020304" pitchFamily="18" charset="0"/>
                      </a:endParaRPr>
                    </a:p>
                  </a:txBody>
                  <a:tcPr marL="118872" marR="118872"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800" b="0" kern="0">
                          <a:solidFill>
                            <a:schemeClr val="bg1"/>
                          </a:solidFill>
                          <a:effectLst/>
                          <a:latin typeface="+mn-lt"/>
                        </a:rPr>
                        <a:t> 12 (30)</a:t>
                      </a:r>
                      <a:endParaRPr lang="en-US" sz="1800" b="0" kern="100">
                        <a:solidFill>
                          <a:schemeClr val="bg1"/>
                        </a:solidFill>
                        <a:effectLst/>
                        <a:latin typeface="+mn-lt"/>
                        <a:ea typeface="Aptos" panose="020B0004020202020204" pitchFamily="34" charset="0"/>
                        <a:cs typeface="Times New Roman" panose="02020603050405020304" pitchFamily="18" charset="0"/>
                      </a:endParaRPr>
                    </a:p>
                  </a:txBody>
                  <a:tcPr marL="118872" marR="118872"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800" b="0" kern="0">
                          <a:solidFill>
                            <a:schemeClr val="bg1"/>
                          </a:solidFill>
                          <a:effectLst/>
                          <a:latin typeface="+mn-lt"/>
                        </a:rPr>
                        <a:t> 12 (36)</a:t>
                      </a:r>
                      <a:endParaRPr lang="en-US" sz="1800" b="0" kern="100">
                        <a:solidFill>
                          <a:schemeClr val="bg1"/>
                        </a:solidFill>
                        <a:effectLst/>
                        <a:latin typeface="+mn-lt"/>
                        <a:ea typeface="Aptos" panose="020B0004020202020204" pitchFamily="34" charset="0"/>
                        <a:cs typeface="Times New Roman" panose="02020603050405020304" pitchFamily="18" charset="0"/>
                      </a:endParaRPr>
                    </a:p>
                  </a:txBody>
                  <a:tcPr marL="118872" marR="118872"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93988613"/>
                  </a:ext>
                </a:extLst>
              </a:tr>
              <a:tr h="148468">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0" cap="none" spc="0" normalizeH="0" baseline="0" noProof="0">
                          <a:ln>
                            <a:noFill/>
                          </a:ln>
                          <a:solidFill>
                            <a:srgbClr val="000000"/>
                          </a:solidFill>
                          <a:effectLst/>
                          <a:uLnTx/>
                          <a:uFillTx/>
                          <a:latin typeface="+mn-lt"/>
                          <a:ea typeface="+mn-ea"/>
                          <a:cs typeface="+mn-cs"/>
                        </a:rPr>
                        <a:t>PD</a:t>
                      </a:r>
                      <a:endParaRPr kumimoji="0" lang="en-US" sz="1800" b="0" i="0" u="none" strike="noStrike" kern="100" cap="none" spc="0" normalizeH="0" baseline="0" noProof="0">
                        <a:ln>
                          <a:noFill/>
                        </a:ln>
                        <a:solidFill>
                          <a:srgbClr val="000000"/>
                        </a:solidFill>
                        <a:effectLst/>
                        <a:uLnTx/>
                        <a:uFillTx/>
                        <a:latin typeface="+mn-lt"/>
                        <a:ea typeface="Aptos" panose="020B0004020202020204" pitchFamily="34" charset="0"/>
                        <a:cs typeface="Times New Roman" panose="02020603050405020304" pitchFamily="18" charset="0"/>
                      </a:endParaRPr>
                    </a:p>
                  </a:txBody>
                  <a:tcPr marL="118872" marR="118872" marT="0" marB="0" anchor="ctr">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800" b="0" kern="0">
                          <a:solidFill>
                            <a:schemeClr val="bg1"/>
                          </a:solidFill>
                          <a:effectLst/>
                          <a:latin typeface="+mn-lt"/>
                        </a:rPr>
                        <a:t>26 (42)</a:t>
                      </a:r>
                      <a:endParaRPr lang="en-US" sz="1800" b="0" kern="100">
                        <a:solidFill>
                          <a:schemeClr val="bg1"/>
                        </a:solidFill>
                        <a:effectLst/>
                        <a:latin typeface="+mn-lt"/>
                        <a:ea typeface="Aptos" panose="020B0004020202020204" pitchFamily="34" charset="0"/>
                        <a:cs typeface="Times New Roman" panose="02020603050405020304" pitchFamily="18" charset="0"/>
                      </a:endParaRPr>
                    </a:p>
                  </a:txBody>
                  <a:tcPr marL="118872" marR="118872"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800" b="0" kern="0">
                          <a:solidFill>
                            <a:schemeClr val="bg1"/>
                          </a:solidFill>
                          <a:effectLst/>
                          <a:latin typeface="+mn-lt"/>
                        </a:rPr>
                        <a:t> 20 (53)</a:t>
                      </a:r>
                      <a:endParaRPr lang="en-US" sz="1800" b="0" kern="100">
                        <a:solidFill>
                          <a:schemeClr val="bg1"/>
                        </a:solidFill>
                        <a:effectLst/>
                        <a:latin typeface="+mn-lt"/>
                        <a:ea typeface="Aptos" panose="020B0004020202020204" pitchFamily="34" charset="0"/>
                        <a:cs typeface="Times New Roman" panose="02020603050405020304" pitchFamily="18" charset="0"/>
                      </a:endParaRPr>
                    </a:p>
                  </a:txBody>
                  <a:tcPr marL="118872" marR="118872" marT="0" marB="0" anchor="ctr">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800" b="0" kern="0" dirty="0">
                          <a:solidFill>
                            <a:schemeClr val="bg1"/>
                          </a:solidFill>
                          <a:effectLst/>
                          <a:latin typeface="+mn-lt"/>
                        </a:rPr>
                        <a:t> 23 (38)</a:t>
                      </a:r>
                      <a:endParaRPr lang="en-US" sz="1800" b="0" kern="100" dirty="0">
                        <a:solidFill>
                          <a:schemeClr val="bg1"/>
                        </a:solidFill>
                        <a:effectLst/>
                        <a:latin typeface="+mn-lt"/>
                        <a:ea typeface="Aptos" panose="020B0004020202020204" pitchFamily="34" charset="0"/>
                        <a:cs typeface="Times New Roman" panose="02020603050405020304" pitchFamily="18" charset="0"/>
                      </a:endParaRPr>
                    </a:p>
                  </a:txBody>
                  <a:tcPr marL="118872" marR="118872"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800" b="0" kern="0">
                          <a:solidFill>
                            <a:schemeClr val="bg1"/>
                          </a:solidFill>
                          <a:effectLst/>
                          <a:latin typeface="+mn-lt"/>
                        </a:rPr>
                        <a:t> 21 (53)</a:t>
                      </a:r>
                      <a:endParaRPr lang="en-US" sz="1800" b="0" kern="100">
                        <a:solidFill>
                          <a:schemeClr val="bg1"/>
                        </a:solidFill>
                        <a:effectLst/>
                        <a:latin typeface="+mn-lt"/>
                        <a:ea typeface="Aptos" panose="020B0004020202020204" pitchFamily="34" charset="0"/>
                        <a:cs typeface="Times New Roman" panose="02020603050405020304" pitchFamily="18" charset="0"/>
                      </a:endParaRPr>
                    </a:p>
                  </a:txBody>
                  <a:tcPr marL="118872" marR="118872"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800" b="0" kern="0">
                          <a:solidFill>
                            <a:schemeClr val="bg1"/>
                          </a:solidFill>
                          <a:effectLst/>
                          <a:latin typeface="+mn-lt"/>
                        </a:rPr>
                        <a:t> 8 (24)</a:t>
                      </a:r>
                      <a:endParaRPr lang="en-US" sz="1800" b="0" kern="100">
                        <a:solidFill>
                          <a:schemeClr val="bg1"/>
                        </a:solidFill>
                        <a:effectLst/>
                        <a:latin typeface="+mn-lt"/>
                        <a:ea typeface="Aptos" panose="020B0004020202020204" pitchFamily="34" charset="0"/>
                        <a:cs typeface="Times New Roman" panose="02020603050405020304" pitchFamily="18" charset="0"/>
                      </a:endParaRPr>
                    </a:p>
                  </a:txBody>
                  <a:tcPr marL="118872" marR="118872"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88283171"/>
                  </a:ext>
                </a:extLst>
              </a:tr>
              <a:tr h="148468">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0" cap="none" spc="0" normalizeH="0" baseline="0" noProof="0">
                          <a:ln>
                            <a:noFill/>
                          </a:ln>
                          <a:solidFill>
                            <a:srgbClr val="000000"/>
                          </a:solidFill>
                          <a:effectLst/>
                          <a:uLnTx/>
                          <a:uFillTx/>
                          <a:latin typeface="+mn-lt"/>
                          <a:ea typeface="+mn-ea"/>
                          <a:cs typeface="+mn-cs"/>
                        </a:rPr>
                        <a:t>NE</a:t>
                      </a:r>
                      <a:endParaRPr kumimoji="0" lang="en-US" sz="1800" b="0" i="0" u="none" strike="noStrike" kern="100" cap="none" spc="0" normalizeH="0" baseline="0" noProof="0">
                        <a:ln>
                          <a:noFill/>
                        </a:ln>
                        <a:solidFill>
                          <a:srgbClr val="000000"/>
                        </a:solidFill>
                        <a:effectLst/>
                        <a:uLnTx/>
                        <a:uFillTx/>
                        <a:latin typeface="+mn-lt"/>
                        <a:ea typeface="Aptos" panose="020B0004020202020204" pitchFamily="34" charset="0"/>
                        <a:cs typeface="Times New Roman" panose="02020603050405020304" pitchFamily="18" charset="0"/>
                      </a:endParaRPr>
                    </a:p>
                  </a:txBody>
                  <a:tcPr marL="118872" marR="118872"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800" b="0" kern="0">
                          <a:solidFill>
                            <a:schemeClr val="bg1"/>
                          </a:solidFill>
                          <a:effectLst/>
                          <a:latin typeface="+mn-lt"/>
                        </a:rPr>
                        <a:t>2 (3)</a:t>
                      </a:r>
                      <a:endParaRPr lang="en-US" sz="1800" b="0" kern="100">
                        <a:solidFill>
                          <a:schemeClr val="bg1"/>
                        </a:solidFill>
                        <a:effectLst/>
                        <a:latin typeface="+mn-lt"/>
                        <a:ea typeface="Aptos" panose="020B0004020202020204" pitchFamily="34" charset="0"/>
                        <a:cs typeface="Times New Roman" panose="02020603050405020304" pitchFamily="18" charset="0"/>
                      </a:endParaRPr>
                    </a:p>
                  </a:txBody>
                  <a:tcPr marL="118872" marR="118872" marT="0" marB="0"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800" b="0" kern="0">
                          <a:solidFill>
                            <a:schemeClr val="bg1"/>
                          </a:solidFill>
                          <a:effectLst/>
                          <a:latin typeface="+mn-lt"/>
                        </a:rPr>
                        <a:t> 4 (11)</a:t>
                      </a:r>
                      <a:endParaRPr lang="en-US" sz="1800" b="0" kern="100">
                        <a:solidFill>
                          <a:schemeClr val="bg1"/>
                        </a:solidFill>
                        <a:effectLst/>
                        <a:latin typeface="+mn-lt"/>
                        <a:ea typeface="Aptos" panose="020B0004020202020204" pitchFamily="34" charset="0"/>
                        <a:cs typeface="Times New Roman" panose="02020603050405020304" pitchFamily="18" charset="0"/>
                      </a:endParaRPr>
                    </a:p>
                  </a:txBody>
                  <a:tcPr marL="118872" marR="118872"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800" b="0" kern="0">
                          <a:solidFill>
                            <a:schemeClr val="bg1"/>
                          </a:solidFill>
                          <a:effectLst/>
                          <a:latin typeface="+mn-lt"/>
                        </a:rPr>
                        <a:t> 5 (8)</a:t>
                      </a:r>
                      <a:endParaRPr lang="en-US" sz="1800" b="0" kern="100">
                        <a:solidFill>
                          <a:schemeClr val="bg1"/>
                        </a:solidFill>
                        <a:effectLst/>
                        <a:latin typeface="+mn-lt"/>
                        <a:ea typeface="Aptos" panose="020B0004020202020204" pitchFamily="34" charset="0"/>
                        <a:cs typeface="Times New Roman" panose="02020603050405020304" pitchFamily="18" charset="0"/>
                      </a:endParaRPr>
                    </a:p>
                  </a:txBody>
                  <a:tcPr marL="118872" marR="118872"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800" b="0" kern="0">
                          <a:solidFill>
                            <a:schemeClr val="bg1"/>
                          </a:solidFill>
                          <a:effectLst/>
                          <a:latin typeface="+mn-lt"/>
                        </a:rPr>
                        <a:t> 4 (10)</a:t>
                      </a:r>
                      <a:endParaRPr lang="en-US" sz="1800" b="0" kern="100">
                        <a:solidFill>
                          <a:schemeClr val="bg1"/>
                        </a:solidFill>
                        <a:effectLst/>
                        <a:latin typeface="+mn-lt"/>
                        <a:ea typeface="Aptos" panose="020B0004020202020204" pitchFamily="34" charset="0"/>
                        <a:cs typeface="Times New Roman" panose="02020603050405020304" pitchFamily="18" charset="0"/>
                      </a:endParaRPr>
                    </a:p>
                  </a:txBody>
                  <a:tcPr marL="118872" marR="118872"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800" b="0" kern="0">
                          <a:solidFill>
                            <a:schemeClr val="bg1"/>
                          </a:solidFill>
                          <a:effectLst/>
                          <a:latin typeface="+mn-lt"/>
                        </a:rPr>
                        <a:t> 13 (39)</a:t>
                      </a:r>
                      <a:endParaRPr lang="en-US" sz="1800" b="0" kern="100">
                        <a:solidFill>
                          <a:schemeClr val="bg1"/>
                        </a:solidFill>
                        <a:effectLst/>
                        <a:latin typeface="+mn-lt"/>
                        <a:ea typeface="Aptos" panose="020B0004020202020204" pitchFamily="34" charset="0"/>
                        <a:cs typeface="Times New Roman" panose="02020603050405020304" pitchFamily="18" charset="0"/>
                      </a:endParaRPr>
                    </a:p>
                  </a:txBody>
                  <a:tcPr marL="118872" marR="118872"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28885623"/>
                  </a:ext>
                </a:extLst>
              </a:tr>
              <a:tr h="148468">
                <a:tc>
                  <a:txBody>
                    <a:bodyPr/>
                    <a:lstStyle/>
                    <a:p>
                      <a:pPr marL="0" marR="0">
                        <a:lnSpc>
                          <a:spcPct val="115000"/>
                        </a:lnSpc>
                        <a:spcAft>
                          <a:spcPts val="800"/>
                        </a:spcAft>
                      </a:pPr>
                      <a:r>
                        <a:rPr lang="en-US" sz="1800" b="0" kern="0">
                          <a:solidFill>
                            <a:schemeClr val="bg1"/>
                          </a:solidFill>
                          <a:effectLst/>
                          <a:latin typeface="+mn-lt"/>
                        </a:rPr>
                        <a:t>DCR</a:t>
                      </a:r>
                      <a:endParaRPr lang="en-US" sz="1800" b="0" kern="100">
                        <a:solidFill>
                          <a:schemeClr val="bg1"/>
                        </a:solidFill>
                        <a:effectLst/>
                        <a:latin typeface="+mn-lt"/>
                        <a:ea typeface="Aptos" panose="020B0004020202020204" pitchFamily="34" charset="0"/>
                        <a:cs typeface="Times New Roman" panose="02020603050405020304" pitchFamily="18" charset="0"/>
                      </a:endParaRPr>
                    </a:p>
                  </a:txBody>
                  <a:tcPr marL="118872" marR="118872"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15000"/>
                        </a:lnSpc>
                        <a:spcBef>
                          <a:spcPts val="0"/>
                        </a:spcBef>
                        <a:spcAft>
                          <a:spcPts val="800"/>
                        </a:spcAft>
                        <a:buClrTx/>
                        <a:buSzTx/>
                        <a:buFontTx/>
                        <a:buNone/>
                        <a:tabLst/>
                        <a:defRPr/>
                      </a:pPr>
                      <a:r>
                        <a:rPr lang="en-US" sz="1800" b="0" kern="0">
                          <a:solidFill>
                            <a:schemeClr val="bg1"/>
                          </a:solidFill>
                          <a:effectLst/>
                          <a:latin typeface="+mn-lt"/>
                        </a:rPr>
                        <a:t>34 (55)</a:t>
                      </a:r>
                      <a:endParaRPr lang="en-US" sz="1800" b="0" kern="100">
                        <a:solidFill>
                          <a:schemeClr val="bg1"/>
                        </a:solidFill>
                        <a:effectLst/>
                        <a:latin typeface="+mn-lt"/>
                        <a:ea typeface="Aptos" panose="020B0004020202020204" pitchFamily="34" charset="0"/>
                        <a:cs typeface="Times New Roman" panose="02020603050405020304" pitchFamily="18" charset="0"/>
                      </a:endParaRPr>
                    </a:p>
                  </a:txBody>
                  <a:tcPr marL="118872" marR="118872"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800" b="0" kern="0">
                          <a:solidFill>
                            <a:schemeClr val="bg1"/>
                          </a:solidFill>
                          <a:effectLst/>
                          <a:latin typeface="+mn-lt"/>
                        </a:rPr>
                        <a:t> 14 (37)</a:t>
                      </a:r>
                      <a:endParaRPr lang="en-US" sz="1800" b="0" kern="100">
                        <a:solidFill>
                          <a:schemeClr val="bg1"/>
                        </a:solidFill>
                        <a:effectLst/>
                        <a:latin typeface="+mn-lt"/>
                        <a:ea typeface="Aptos" panose="020B0004020202020204" pitchFamily="34" charset="0"/>
                        <a:cs typeface="Times New Roman" panose="02020603050405020304" pitchFamily="18" charset="0"/>
                      </a:endParaRPr>
                    </a:p>
                  </a:txBody>
                  <a:tcPr marL="118872" marR="118872"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800" b="0" kern="0">
                          <a:solidFill>
                            <a:schemeClr val="bg1"/>
                          </a:solidFill>
                          <a:effectLst/>
                          <a:latin typeface="+mn-lt"/>
                        </a:rPr>
                        <a:t> 33 (54)</a:t>
                      </a:r>
                      <a:endParaRPr lang="en-US" sz="1800" b="0" kern="100">
                        <a:solidFill>
                          <a:schemeClr val="bg1"/>
                        </a:solidFill>
                        <a:effectLst/>
                        <a:latin typeface="+mn-lt"/>
                        <a:ea typeface="Aptos" panose="020B0004020202020204" pitchFamily="34" charset="0"/>
                        <a:cs typeface="Times New Roman" panose="02020603050405020304" pitchFamily="18" charset="0"/>
                      </a:endParaRPr>
                    </a:p>
                  </a:txBody>
                  <a:tcPr marL="118872" marR="118872"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800" b="0" kern="0">
                          <a:solidFill>
                            <a:schemeClr val="bg1"/>
                          </a:solidFill>
                          <a:effectLst/>
                          <a:latin typeface="+mn-lt"/>
                        </a:rPr>
                        <a:t> 15 (38)</a:t>
                      </a:r>
                      <a:endParaRPr lang="en-US" sz="1800" b="0" kern="100">
                        <a:solidFill>
                          <a:schemeClr val="bg1"/>
                        </a:solidFill>
                        <a:effectLst/>
                        <a:latin typeface="+mn-lt"/>
                        <a:ea typeface="Aptos" panose="020B0004020202020204" pitchFamily="34" charset="0"/>
                        <a:cs typeface="Times New Roman" panose="02020603050405020304" pitchFamily="18" charset="0"/>
                      </a:endParaRPr>
                    </a:p>
                  </a:txBody>
                  <a:tcPr marL="118872" marR="118872"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800" b="0" kern="0">
                          <a:solidFill>
                            <a:schemeClr val="bg1"/>
                          </a:solidFill>
                          <a:effectLst/>
                          <a:latin typeface="+mn-lt"/>
                        </a:rPr>
                        <a:t> 12 (36)</a:t>
                      </a:r>
                      <a:endParaRPr lang="en-US" sz="1800" b="0" kern="100">
                        <a:solidFill>
                          <a:schemeClr val="bg1"/>
                        </a:solidFill>
                        <a:effectLst/>
                        <a:latin typeface="+mn-lt"/>
                        <a:ea typeface="Aptos" panose="020B0004020202020204" pitchFamily="34" charset="0"/>
                        <a:cs typeface="Times New Roman" panose="02020603050405020304" pitchFamily="18" charset="0"/>
                      </a:endParaRPr>
                    </a:p>
                  </a:txBody>
                  <a:tcPr marL="118872" marR="118872"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921027088"/>
                  </a:ext>
                </a:extLst>
              </a:tr>
              <a:tr h="148468">
                <a:tc>
                  <a:txBody>
                    <a:bodyPr/>
                    <a:lstStyle/>
                    <a:p>
                      <a:pPr marL="285750" marR="0" indent="-166688">
                        <a:lnSpc>
                          <a:spcPct val="115000"/>
                        </a:lnSpc>
                        <a:spcAft>
                          <a:spcPts val="800"/>
                        </a:spcAft>
                        <a:buFont typeface="Wingdings" panose="05000000000000000000" pitchFamily="2" charset="2"/>
                        <a:buChar char="§"/>
                      </a:pPr>
                      <a:r>
                        <a:rPr lang="en-US" sz="1800" b="0" kern="100">
                          <a:solidFill>
                            <a:schemeClr val="bg1"/>
                          </a:solidFill>
                          <a:effectLst/>
                          <a:latin typeface="+mn-lt"/>
                          <a:ea typeface="Aptos" panose="020B0004020202020204" pitchFamily="34" charset="0"/>
                          <a:cs typeface="Times New Roman" panose="02020603050405020304" pitchFamily="18" charset="0"/>
                        </a:rPr>
                        <a:t> 95% CI</a:t>
                      </a:r>
                    </a:p>
                  </a:txBody>
                  <a:tcPr marL="118872" marR="118872"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800" b="0" kern="100">
                          <a:solidFill>
                            <a:schemeClr val="bg1"/>
                          </a:solidFill>
                          <a:effectLst/>
                          <a:latin typeface="+mn-lt"/>
                          <a:ea typeface="Aptos" panose="020B0004020202020204" pitchFamily="34" charset="0"/>
                          <a:cs typeface="Times New Roman" panose="02020603050405020304" pitchFamily="18" charset="0"/>
                        </a:rPr>
                        <a:t>42-68</a:t>
                      </a:r>
                    </a:p>
                  </a:txBody>
                  <a:tcPr marL="118872" marR="118872"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800" b="0" kern="100">
                          <a:solidFill>
                            <a:schemeClr val="bg1"/>
                          </a:solidFill>
                          <a:effectLst/>
                          <a:latin typeface="+mn-lt"/>
                          <a:ea typeface="Aptos" panose="020B0004020202020204" pitchFamily="34" charset="0"/>
                          <a:cs typeface="Times New Roman" panose="02020603050405020304" pitchFamily="18" charset="0"/>
                        </a:rPr>
                        <a:t>22-54</a:t>
                      </a:r>
                    </a:p>
                  </a:txBody>
                  <a:tcPr marL="118872" marR="118872"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800" b="0" kern="100">
                          <a:solidFill>
                            <a:schemeClr val="bg1"/>
                          </a:solidFill>
                          <a:effectLst/>
                          <a:latin typeface="+mn-lt"/>
                          <a:ea typeface="Aptos" panose="020B0004020202020204" pitchFamily="34" charset="0"/>
                          <a:cs typeface="Times New Roman" panose="02020603050405020304" pitchFamily="18" charset="0"/>
                        </a:rPr>
                        <a:t>41-67</a:t>
                      </a:r>
                    </a:p>
                  </a:txBody>
                  <a:tcPr marL="118872" marR="118872"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800" b="0" kern="100">
                          <a:solidFill>
                            <a:schemeClr val="bg1"/>
                          </a:solidFill>
                          <a:effectLst/>
                          <a:latin typeface="+mn-lt"/>
                          <a:ea typeface="Aptos" panose="020B0004020202020204" pitchFamily="34" charset="0"/>
                          <a:cs typeface="Times New Roman" panose="02020603050405020304" pitchFamily="18" charset="0"/>
                        </a:rPr>
                        <a:t>23-54</a:t>
                      </a:r>
                    </a:p>
                  </a:txBody>
                  <a:tcPr marL="118872" marR="118872"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800" b="0" kern="100">
                          <a:solidFill>
                            <a:schemeClr val="bg1"/>
                          </a:solidFill>
                          <a:effectLst/>
                          <a:latin typeface="+mn-lt"/>
                          <a:ea typeface="Aptos" panose="020B0004020202020204" pitchFamily="34" charset="0"/>
                          <a:cs typeface="Times New Roman" panose="02020603050405020304" pitchFamily="18" charset="0"/>
                        </a:rPr>
                        <a:t>20-55</a:t>
                      </a:r>
                    </a:p>
                  </a:txBody>
                  <a:tcPr marL="118872" marR="118872"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53352048"/>
                  </a:ext>
                </a:extLst>
              </a:tr>
              <a:tr h="148468">
                <a:tc>
                  <a:txBody>
                    <a:bodyPr/>
                    <a:lstStyle/>
                    <a:p>
                      <a:pPr marL="0" marR="0">
                        <a:lnSpc>
                          <a:spcPct val="115000"/>
                        </a:lnSpc>
                        <a:spcAft>
                          <a:spcPts val="800"/>
                        </a:spcAft>
                      </a:pPr>
                      <a:r>
                        <a:rPr lang="en-US" sz="1800" b="0" kern="0" dirty="0">
                          <a:solidFill>
                            <a:schemeClr val="bg1"/>
                          </a:solidFill>
                          <a:effectLst/>
                          <a:latin typeface="+mn-lt"/>
                        </a:rPr>
                        <a:t>Median follow-up, </a:t>
                      </a:r>
                      <a:r>
                        <a:rPr lang="en-US" sz="1800" b="0" kern="0" dirty="0" err="1">
                          <a:solidFill>
                            <a:schemeClr val="bg1"/>
                          </a:solidFill>
                          <a:effectLst/>
                          <a:latin typeface="+mn-lt"/>
                        </a:rPr>
                        <a:t>mo</a:t>
                      </a:r>
                      <a:r>
                        <a:rPr lang="en-US" sz="1800" b="0" kern="0" dirty="0">
                          <a:solidFill>
                            <a:schemeClr val="bg1"/>
                          </a:solidFill>
                          <a:effectLst/>
                          <a:latin typeface="+mn-lt"/>
                        </a:rPr>
                        <a:t> (range)</a:t>
                      </a:r>
                      <a:endParaRPr lang="en-US" sz="1800" b="0" kern="100" dirty="0">
                        <a:solidFill>
                          <a:schemeClr val="bg1"/>
                        </a:solidFill>
                        <a:effectLst/>
                        <a:latin typeface="+mn-lt"/>
                        <a:ea typeface="Aptos" panose="020B0004020202020204" pitchFamily="34" charset="0"/>
                        <a:cs typeface="Times New Roman" panose="02020603050405020304" pitchFamily="18" charset="0"/>
                      </a:endParaRPr>
                    </a:p>
                  </a:txBody>
                  <a:tcPr marL="118872" marR="118872"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800" b="0" kern="0">
                          <a:solidFill>
                            <a:schemeClr val="bg1"/>
                          </a:solidFill>
                          <a:effectLst/>
                          <a:latin typeface="+mn-lt"/>
                        </a:rPr>
                        <a:t>12.7 (1.6-19.7)</a:t>
                      </a:r>
                      <a:endParaRPr lang="en-US" sz="1800" b="0" kern="100">
                        <a:solidFill>
                          <a:schemeClr val="bg1"/>
                        </a:solidFill>
                        <a:effectLst/>
                        <a:latin typeface="+mn-lt"/>
                        <a:ea typeface="Aptos" panose="020B0004020202020204" pitchFamily="34" charset="0"/>
                        <a:cs typeface="Times New Roman" panose="02020603050405020304" pitchFamily="18" charset="0"/>
                      </a:endParaRPr>
                    </a:p>
                  </a:txBody>
                  <a:tcPr marL="118872" marR="118872"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800" b="0" kern="0" dirty="0">
                          <a:solidFill>
                            <a:schemeClr val="bg1"/>
                          </a:solidFill>
                          <a:effectLst/>
                          <a:latin typeface="+mn-lt"/>
                        </a:rPr>
                        <a:t> 9.8 (0.6-17.7)</a:t>
                      </a:r>
                      <a:endParaRPr lang="en-US" sz="1800" b="0" kern="100" dirty="0">
                        <a:solidFill>
                          <a:schemeClr val="bg1"/>
                        </a:solidFill>
                        <a:effectLst/>
                        <a:latin typeface="+mn-lt"/>
                        <a:ea typeface="Aptos" panose="020B0004020202020204" pitchFamily="34" charset="0"/>
                        <a:cs typeface="Times New Roman" panose="02020603050405020304" pitchFamily="18" charset="0"/>
                      </a:endParaRPr>
                    </a:p>
                  </a:txBody>
                  <a:tcPr marL="118872" marR="118872"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800" b="0" kern="0" dirty="0">
                          <a:solidFill>
                            <a:schemeClr val="bg1"/>
                          </a:solidFill>
                          <a:effectLst/>
                          <a:latin typeface="+mn-lt"/>
                        </a:rPr>
                        <a:t> 12.9 </a:t>
                      </a:r>
                      <a:br>
                        <a:rPr lang="en-US" sz="1800" b="0" kern="0" dirty="0">
                          <a:solidFill>
                            <a:schemeClr val="bg1"/>
                          </a:solidFill>
                          <a:effectLst/>
                          <a:latin typeface="+mn-lt"/>
                        </a:rPr>
                      </a:br>
                      <a:r>
                        <a:rPr lang="en-US" sz="1800" b="0" kern="0" dirty="0">
                          <a:solidFill>
                            <a:schemeClr val="bg1"/>
                          </a:solidFill>
                          <a:effectLst/>
                          <a:latin typeface="+mn-lt"/>
                        </a:rPr>
                        <a:t>(0.1-20.6)</a:t>
                      </a:r>
                      <a:endParaRPr lang="en-US" sz="1800" b="0" kern="100" dirty="0">
                        <a:solidFill>
                          <a:schemeClr val="bg1"/>
                        </a:solidFill>
                        <a:effectLst/>
                        <a:latin typeface="+mn-lt"/>
                        <a:ea typeface="Aptos" panose="020B0004020202020204" pitchFamily="34" charset="0"/>
                        <a:cs typeface="Times New Roman" panose="02020603050405020304" pitchFamily="18" charset="0"/>
                      </a:endParaRPr>
                    </a:p>
                  </a:txBody>
                  <a:tcPr marL="118872" marR="118872"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800" b="0" kern="0" dirty="0">
                          <a:solidFill>
                            <a:schemeClr val="bg1"/>
                          </a:solidFill>
                          <a:effectLst/>
                          <a:latin typeface="+mn-lt"/>
                        </a:rPr>
                        <a:t> 13.4 </a:t>
                      </a:r>
                      <a:br>
                        <a:rPr lang="en-US" sz="1800" b="0" kern="0" dirty="0">
                          <a:solidFill>
                            <a:schemeClr val="bg1"/>
                          </a:solidFill>
                          <a:effectLst/>
                          <a:latin typeface="+mn-lt"/>
                        </a:rPr>
                      </a:br>
                      <a:r>
                        <a:rPr lang="en-US" sz="1800" b="0" kern="0" dirty="0">
                          <a:solidFill>
                            <a:schemeClr val="bg1"/>
                          </a:solidFill>
                          <a:effectLst/>
                          <a:latin typeface="+mn-lt"/>
                        </a:rPr>
                        <a:t>(0.7-21.1)</a:t>
                      </a:r>
                      <a:endParaRPr lang="en-US" sz="1800" b="0" kern="100" dirty="0">
                        <a:solidFill>
                          <a:schemeClr val="bg1"/>
                        </a:solidFill>
                        <a:effectLst/>
                        <a:latin typeface="+mn-lt"/>
                        <a:ea typeface="Aptos" panose="020B0004020202020204" pitchFamily="34" charset="0"/>
                        <a:cs typeface="Times New Roman" panose="02020603050405020304" pitchFamily="18" charset="0"/>
                      </a:endParaRPr>
                    </a:p>
                  </a:txBody>
                  <a:tcPr marL="118872" marR="118872"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800" b="0" kern="0" dirty="0">
                          <a:solidFill>
                            <a:schemeClr val="bg1"/>
                          </a:solidFill>
                          <a:effectLst/>
                          <a:latin typeface="+mn-lt"/>
                        </a:rPr>
                        <a:t> 10.9 (0.0-17.7)</a:t>
                      </a:r>
                      <a:endParaRPr lang="en-US" sz="1800" b="0" kern="100" dirty="0">
                        <a:solidFill>
                          <a:schemeClr val="bg1"/>
                        </a:solidFill>
                        <a:effectLst/>
                        <a:latin typeface="+mn-lt"/>
                        <a:ea typeface="Aptos" panose="020B0004020202020204" pitchFamily="34" charset="0"/>
                        <a:cs typeface="Times New Roman" panose="02020603050405020304" pitchFamily="18" charset="0"/>
                      </a:endParaRPr>
                    </a:p>
                  </a:txBody>
                  <a:tcPr marL="118872" marR="118872"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74630874"/>
                  </a:ext>
                </a:extLst>
              </a:tr>
            </a:tbl>
          </a:graphicData>
        </a:graphic>
      </p:graphicFrame>
      <p:sp>
        <p:nvSpPr>
          <p:cNvPr id="3" name="Text Box 11">
            <a:extLst>
              <a:ext uri="{FF2B5EF4-FFF2-40B4-BE49-F238E27FC236}">
                <a16:creationId xmlns:a16="http://schemas.microsoft.com/office/drawing/2014/main" id="{2A1BB55B-4684-37D9-BEBA-CFB55A8059CF}"/>
              </a:ext>
            </a:extLst>
          </p:cNvPr>
          <p:cNvSpPr txBox="1">
            <a:spLocks noChangeArrowheads="1"/>
          </p:cNvSpPr>
          <p:nvPr/>
        </p:nvSpPr>
        <p:spPr bwMode="auto">
          <a:xfrm>
            <a:off x="414339" y="6385740"/>
            <a:ext cx="84470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a:solidFill>
                  <a:schemeClr val="bg2"/>
                </a:solidFill>
                <a:latin typeface="Calibri" panose="020F0502020204030204" pitchFamily="34" charset="0"/>
              </a:rPr>
              <a:t>Fakih. ASCO GI 2025. Abstr 23.</a:t>
            </a:r>
          </a:p>
        </p:txBody>
      </p:sp>
    </p:spTree>
    <p:extLst>
      <p:ext uri="{BB962C8B-B14F-4D97-AF65-F5344CB8AC3E}">
        <p14:creationId xmlns:p14="http://schemas.microsoft.com/office/powerpoint/2010/main" val="24963033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4AB8AE3-2F26-9BAA-B0D6-AA92317564A9}"/>
              </a:ext>
            </a:extLst>
          </p:cNvPr>
          <p:cNvSpPr>
            <a:spLocks noGrp="1"/>
          </p:cNvSpPr>
          <p:nvPr>
            <p:ph type="title"/>
          </p:nvPr>
        </p:nvSpPr>
        <p:spPr>
          <a:xfrm>
            <a:off x="609759" y="238127"/>
            <a:ext cx="10869454" cy="1103313"/>
          </a:xfrm>
        </p:spPr>
        <p:txBody>
          <a:bodyPr/>
          <a:lstStyle/>
          <a:p>
            <a:r>
              <a:rPr lang="en-US" altLang="en-US" sz="3600" dirty="0" err="1"/>
              <a:t>Botensilimab</a:t>
            </a:r>
            <a:r>
              <a:rPr lang="en-US" altLang="en-US" sz="3600" dirty="0"/>
              <a:t> ± </a:t>
            </a:r>
            <a:r>
              <a:rPr lang="en-US" altLang="en-US" sz="3600" dirty="0" err="1"/>
              <a:t>Balstilimab</a:t>
            </a:r>
            <a:r>
              <a:rPr lang="en-US" altLang="en-US" sz="3600" dirty="0"/>
              <a:t> for Refractory MSS mCRC: </a:t>
            </a:r>
            <a:r>
              <a:rPr lang="en-US" dirty="0"/>
              <a:t>Safety</a:t>
            </a:r>
          </a:p>
        </p:txBody>
      </p:sp>
      <p:sp>
        <p:nvSpPr>
          <p:cNvPr id="9" name="Content Placeholder 8">
            <a:extLst>
              <a:ext uri="{FF2B5EF4-FFF2-40B4-BE49-F238E27FC236}">
                <a16:creationId xmlns:a16="http://schemas.microsoft.com/office/drawing/2014/main" id="{0A31F202-5A6B-D7F0-F2D7-98ADA8122CBD}"/>
              </a:ext>
            </a:extLst>
          </p:cNvPr>
          <p:cNvSpPr>
            <a:spLocks noGrp="1"/>
          </p:cNvSpPr>
          <p:nvPr>
            <p:ph idx="1"/>
          </p:nvPr>
        </p:nvSpPr>
        <p:spPr>
          <a:xfrm>
            <a:off x="626447" y="5538114"/>
            <a:ext cx="10877529" cy="710736"/>
          </a:xfrm>
        </p:spPr>
        <p:txBody>
          <a:bodyPr/>
          <a:lstStyle/>
          <a:p>
            <a:pPr>
              <a:spcBef>
                <a:spcPts val="600"/>
              </a:spcBef>
            </a:pPr>
            <a:r>
              <a:rPr lang="en-US" sz="2000" dirty="0"/>
              <a:t>No treatment-related deaths occurred; no new safety signals observed</a:t>
            </a:r>
          </a:p>
          <a:p>
            <a:pPr>
              <a:spcBef>
                <a:spcPts val="600"/>
              </a:spcBef>
            </a:pPr>
            <a:r>
              <a:rPr lang="en-US" sz="2000" dirty="0"/>
              <a:t>75 mg BOT + BAL had best risk-benefit and was chosen for phase III study</a:t>
            </a:r>
          </a:p>
        </p:txBody>
      </p:sp>
      <p:graphicFrame>
        <p:nvGraphicFramePr>
          <p:cNvPr id="4" name="Table 3">
            <a:extLst>
              <a:ext uri="{FF2B5EF4-FFF2-40B4-BE49-F238E27FC236}">
                <a16:creationId xmlns:a16="http://schemas.microsoft.com/office/drawing/2014/main" id="{EFA3CDCE-A611-3BAC-65BE-4155ABC5ED39}"/>
              </a:ext>
            </a:extLst>
          </p:cNvPr>
          <p:cNvGraphicFramePr>
            <a:graphicFrameLocks noGrp="1"/>
          </p:cNvGraphicFramePr>
          <p:nvPr>
            <p:extLst>
              <p:ext uri="{D42A27DB-BD31-4B8C-83A1-F6EECF244321}">
                <p14:modId xmlns:p14="http://schemas.microsoft.com/office/powerpoint/2010/main" val="1048628437"/>
              </p:ext>
            </p:extLst>
          </p:nvPr>
        </p:nvGraphicFramePr>
        <p:xfrm>
          <a:off x="723900" y="1383139"/>
          <a:ext cx="10758301" cy="4113276"/>
        </p:xfrm>
        <a:graphic>
          <a:graphicData uri="http://schemas.openxmlformats.org/drawingml/2006/table">
            <a:tbl>
              <a:tblPr firstRow="1" firstCol="1" bandRow="1">
                <a:tableStyleId>{93296810-A885-4BE3-A3E7-6D5BEEA58F35}</a:tableStyleId>
              </a:tblPr>
              <a:tblGrid>
                <a:gridCol w="3073801">
                  <a:extLst>
                    <a:ext uri="{9D8B030D-6E8A-4147-A177-3AD203B41FA5}">
                      <a16:colId xmlns:a16="http://schemas.microsoft.com/office/drawing/2014/main" val="4112763270"/>
                    </a:ext>
                  </a:extLst>
                </a:gridCol>
                <a:gridCol w="1536900">
                  <a:extLst>
                    <a:ext uri="{9D8B030D-6E8A-4147-A177-3AD203B41FA5}">
                      <a16:colId xmlns:a16="http://schemas.microsoft.com/office/drawing/2014/main" val="2845217863"/>
                    </a:ext>
                  </a:extLst>
                </a:gridCol>
                <a:gridCol w="1536900">
                  <a:extLst>
                    <a:ext uri="{9D8B030D-6E8A-4147-A177-3AD203B41FA5}">
                      <a16:colId xmlns:a16="http://schemas.microsoft.com/office/drawing/2014/main" val="3674004476"/>
                    </a:ext>
                  </a:extLst>
                </a:gridCol>
                <a:gridCol w="1536900">
                  <a:extLst>
                    <a:ext uri="{9D8B030D-6E8A-4147-A177-3AD203B41FA5}">
                      <a16:colId xmlns:a16="http://schemas.microsoft.com/office/drawing/2014/main" val="2005324607"/>
                    </a:ext>
                  </a:extLst>
                </a:gridCol>
                <a:gridCol w="1536900">
                  <a:extLst>
                    <a:ext uri="{9D8B030D-6E8A-4147-A177-3AD203B41FA5}">
                      <a16:colId xmlns:a16="http://schemas.microsoft.com/office/drawing/2014/main" val="2076035741"/>
                    </a:ext>
                  </a:extLst>
                </a:gridCol>
                <a:gridCol w="1536900">
                  <a:extLst>
                    <a:ext uri="{9D8B030D-6E8A-4147-A177-3AD203B41FA5}">
                      <a16:colId xmlns:a16="http://schemas.microsoft.com/office/drawing/2014/main" val="124133832"/>
                    </a:ext>
                  </a:extLst>
                </a:gridCol>
              </a:tblGrid>
              <a:tr h="242209">
                <a:tc rowSpan="2">
                  <a:txBody>
                    <a:bodyPr/>
                    <a:lstStyle/>
                    <a:p>
                      <a:pPr marL="0" marR="0" algn="l">
                        <a:lnSpc>
                          <a:spcPct val="115000"/>
                        </a:lnSpc>
                        <a:spcAft>
                          <a:spcPts val="0"/>
                        </a:spcAft>
                      </a:pPr>
                      <a:r>
                        <a:rPr lang="en-US" sz="1400" b="1" kern="100">
                          <a:solidFill>
                            <a:schemeClr val="tx1"/>
                          </a:solidFill>
                          <a:effectLst/>
                          <a:latin typeface="+mn-lt"/>
                          <a:cs typeface="Times New Roman" panose="02020603050405020304" pitchFamily="18" charset="0"/>
                        </a:rPr>
                        <a:t>AE, n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gridSpan="2">
                  <a:txBody>
                    <a:bodyPr/>
                    <a:lstStyle/>
                    <a:p>
                      <a:pPr marL="0" marR="0" algn="ctr">
                        <a:lnSpc>
                          <a:spcPct val="115000"/>
                        </a:lnSpc>
                        <a:spcAft>
                          <a:spcPts val="0"/>
                        </a:spcAft>
                      </a:pPr>
                      <a:r>
                        <a:rPr lang="en-US" sz="1400" b="1" kern="100">
                          <a:solidFill>
                            <a:schemeClr val="tx1"/>
                          </a:solidFill>
                          <a:effectLst/>
                          <a:latin typeface="+mn-lt"/>
                          <a:ea typeface="Aptos" panose="020B0004020202020204" pitchFamily="34" charset="0"/>
                          <a:cs typeface="Times New Roman" panose="02020603050405020304" pitchFamily="18" charset="0"/>
                        </a:rPr>
                        <a:t>BOT 75 mg</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algn="ctr">
                        <a:lnSpc>
                          <a:spcPct val="115000"/>
                        </a:lnSpc>
                        <a:spcAft>
                          <a:spcPts val="800"/>
                        </a:spcAft>
                      </a:pPr>
                      <a:endParaRPr lang="en-US" sz="1600" b="1" kern="100">
                        <a:solidFill>
                          <a:schemeClr val="tx1"/>
                        </a:solidFill>
                        <a:effectLst/>
                        <a:latin typeface="+mj-lt"/>
                        <a:ea typeface="Aptos" panose="020B000402020202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gridSpan="2">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en-US" sz="1400" b="1" kern="100">
                          <a:solidFill>
                            <a:schemeClr val="tx1"/>
                          </a:solidFill>
                          <a:effectLst/>
                          <a:latin typeface="+mn-lt"/>
                          <a:ea typeface="Aptos" panose="020B0004020202020204" pitchFamily="34" charset="0"/>
                          <a:cs typeface="Times New Roman" panose="02020603050405020304" pitchFamily="18" charset="0"/>
                        </a:rPr>
                        <a:t>BOT 150 mg</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algn="ctr">
                        <a:lnSpc>
                          <a:spcPct val="115000"/>
                        </a:lnSpc>
                        <a:spcAft>
                          <a:spcPts val="800"/>
                        </a:spcAft>
                      </a:pPr>
                      <a:endParaRPr lang="en-US" sz="1600" b="1" kern="100">
                        <a:solidFill>
                          <a:schemeClr val="tx1"/>
                        </a:solidFill>
                        <a:effectLst/>
                        <a:latin typeface="+mj-lt"/>
                        <a:ea typeface="Aptos" panose="020B000402020202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rowSpan="2">
                  <a:txBody>
                    <a:bodyPr/>
                    <a:lstStyle/>
                    <a:p>
                      <a:pPr marL="0" marR="0" algn="ctr">
                        <a:lnSpc>
                          <a:spcPct val="115000"/>
                        </a:lnSpc>
                        <a:spcAft>
                          <a:spcPts val="0"/>
                        </a:spcAft>
                      </a:pPr>
                      <a:r>
                        <a:rPr lang="en-US" sz="1400" b="1" kern="100">
                          <a:solidFill>
                            <a:schemeClr val="tx1"/>
                          </a:solidFill>
                          <a:effectLst/>
                          <a:latin typeface="+mn-lt"/>
                          <a:ea typeface="Aptos" panose="020B0004020202020204" pitchFamily="34" charset="0"/>
                          <a:cs typeface="Times New Roman" panose="02020603050405020304" pitchFamily="18" charset="0"/>
                        </a:rPr>
                        <a:t>SoC</a:t>
                      </a:r>
                      <a:br>
                        <a:rPr lang="en-US" sz="1400" b="1" kern="100">
                          <a:solidFill>
                            <a:schemeClr val="tx1"/>
                          </a:solidFill>
                          <a:effectLst/>
                          <a:latin typeface="+mn-lt"/>
                          <a:ea typeface="Aptos" panose="020B0004020202020204" pitchFamily="34" charset="0"/>
                          <a:cs typeface="Times New Roman" panose="02020603050405020304" pitchFamily="18" charset="0"/>
                        </a:rPr>
                      </a:br>
                      <a:r>
                        <a:rPr lang="en-US" sz="1400" b="1" kern="100">
                          <a:solidFill>
                            <a:schemeClr val="tx1"/>
                          </a:solidFill>
                          <a:effectLst/>
                          <a:latin typeface="+mn-lt"/>
                          <a:ea typeface="Aptos" panose="020B0004020202020204" pitchFamily="34" charset="0"/>
                          <a:cs typeface="Times New Roman" panose="02020603050405020304" pitchFamily="18" charset="0"/>
                        </a:rPr>
                        <a:t>(n = 21)</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736579517"/>
                  </a:ext>
                </a:extLst>
              </a:tr>
              <a:tr h="426586">
                <a:tc vMerge="1">
                  <a:txBody>
                    <a:bodyPr/>
                    <a:lstStyle/>
                    <a:p>
                      <a:endParaRP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115000"/>
                        </a:lnSpc>
                        <a:spcAft>
                          <a:spcPts val="0"/>
                        </a:spcAft>
                      </a:pPr>
                      <a:r>
                        <a:rPr lang="en-US" sz="1400" b="1" kern="100">
                          <a:solidFill>
                            <a:schemeClr val="tx1"/>
                          </a:solidFill>
                          <a:effectLst/>
                          <a:latin typeface="+mn-lt"/>
                          <a:ea typeface="Aptos" panose="020B0004020202020204" pitchFamily="34" charset="0"/>
                          <a:cs typeface="Times New Roman" panose="02020603050405020304" pitchFamily="18" charset="0"/>
                        </a:rPr>
                        <a:t>BOT/BAL</a:t>
                      </a:r>
                      <a:br>
                        <a:rPr lang="en-US" sz="1400" b="1" kern="100">
                          <a:solidFill>
                            <a:schemeClr val="tx1"/>
                          </a:solidFill>
                          <a:effectLst/>
                          <a:latin typeface="+mn-lt"/>
                          <a:ea typeface="Aptos" panose="020B0004020202020204" pitchFamily="34" charset="0"/>
                          <a:cs typeface="Times New Roman" panose="02020603050405020304" pitchFamily="18" charset="0"/>
                        </a:rPr>
                      </a:br>
                      <a:r>
                        <a:rPr lang="en-US" sz="1400" b="1" kern="100">
                          <a:solidFill>
                            <a:schemeClr val="tx1"/>
                          </a:solidFill>
                          <a:effectLst/>
                          <a:latin typeface="+mn-lt"/>
                          <a:ea typeface="Aptos" panose="020B0004020202020204" pitchFamily="34" charset="0"/>
                          <a:cs typeface="Times New Roman" panose="02020603050405020304" pitchFamily="18" charset="0"/>
                        </a:rPr>
                        <a:t>(n = 62)</a:t>
                      </a: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115000"/>
                        </a:lnSpc>
                        <a:spcAft>
                          <a:spcPts val="0"/>
                        </a:spcAft>
                      </a:pPr>
                      <a:r>
                        <a:rPr lang="en-US" sz="1400" b="1" kern="100">
                          <a:solidFill>
                            <a:schemeClr val="tx1"/>
                          </a:solidFill>
                          <a:effectLst/>
                          <a:latin typeface="+mn-lt"/>
                          <a:ea typeface="Aptos" panose="020B0004020202020204" pitchFamily="34" charset="0"/>
                          <a:cs typeface="Times New Roman" panose="02020603050405020304" pitchFamily="18" charset="0"/>
                        </a:rPr>
                        <a:t>BOT</a:t>
                      </a:r>
                      <a:br>
                        <a:rPr lang="en-US" sz="1400" b="1" kern="100">
                          <a:solidFill>
                            <a:schemeClr val="tx1"/>
                          </a:solidFill>
                          <a:effectLst/>
                          <a:latin typeface="+mn-lt"/>
                          <a:ea typeface="Aptos" panose="020B0004020202020204" pitchFamily="34" charset="0"/>
                          <a:cs typeface="Times New Roman" panose="02020603050405020304" pitchFamily="18" charset="0"/>
                        </a:rPr>
                      </a:br>
                      <a:r>
                        <a:rPr lang="en-US" sz="1400" b="1" kern="100">
                          <a:solidFill>
                            <a:schemeClr val="tx1"/>
                          </a:solidFill>
                          <a:effectLst/>
                          <a:latin typeface="+mn-lt"/>
                          <a:ea typeface="Aptos" panose="020B0004020202020204" pitchFamily="34" charset="0"/>
                          <a:cs typeface="Times New Roman" panose="02020603050405020304" pitchFamily="18" charset="0"/>
                        </a:rPr>
                        <a:t>(n = 37)</a:t>
                      </a: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115000"/>
                        </a:lnSpc>
                        <a:spcAft>
                          <a:spcPts val="0"/>
                        </a:spcAft>
                      </a:pPr>
                      <a:r>
                        <a:rPr lang="en-US" sz="1400" b="1" kern="100">
                          <a:solidFill>
                            <a:schemeClr val="tx1"/>
                          </a:solidFill>
                          <a:effectLst/>
                          <a:latin typeface="+mn-lt"/>
                          <a:ea typeface="Aptos" panose="020B0004020202020204" pitchFamily="34" charset="0"/>
                          <a:cs typeface="Times New Roman" panose="02020603050405020304" pitchFamily="18" charset="0"/>
                        </a:rPr>
                        <a:t>BOT/BAL</a:t>
                      </a:r>
                      <a:br>
                        <a:rPr lang="en-US" sz="1400" b="1" kern="100">
                          <a:solidFill>
                            <a:schemeClr val="tx1"/>
                          </a:solidFill>
                          <a:effectLst/>
                          <a:latin typeface="+mn-lt"/>
                          <a:ea typeface="Aptos" panose="020B0004020202020204" pitchFamily="34" charset="0"/>
                          <a:cs typeface="Times New Roman" panose="02020603050405020304" pitchFamily="18" charset="0"/>
                        </a:rPr>
                      </a:br>
                      <a:r>
                        <a:rPr lang="en-US" sz="1400" b="1" kern="100">
                          <a:solidFill>
                            <a:schemeClr val="tx1"/>
                          </a:solidFill>
                          <a:effectLst/>
                          <a:latin typeface="+mn-lt"/>
                          <a:ea typeface="Aptos" panose="020B0004020202020204" pitchFamily="34" charset="0"/>
                          <a:cs typeface="Times New Roman" panose="02020603050405020304" pitchFamily="18" charset="0"/>
                        </a:rPr>
                        <a:t>(n = 60)</a:t>
                      </a: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115000"/>
                        </a:lnSpc>
                        <a:spcAft>
                          <a:spcPts val="0"/>
                        </a:spcAft>
                      </a:pPr>
                      <a:r>
                        <a:rPr lang="en-US" sz="1400" b="1" kern="100">
                          <a:solidFill>
                            <a:schemeClr val="tx1"/>
                          </a:solidFill>
                          <a:effectLst/>
                          <a:latin typeface="+mn-lt"/>
                          <a:ea typeface="Aptos" panose="020B0004020202020204" pitchFamily="34" charset="0"/>
                          <a:cs typeface="Times New Roman" panose="02020603050405020304" pitchFamily="18" charset="0"/>
                        </a:rPr>
                        <a:t>BOT</a:t>
                      </a:r>
                      <a:br>
                        <a:rPr lang="en-US" sz="1400" b="1" kern="100">
                          <a:solidFill>
                            <a:schemeClr val="tx1"/>
                          </a:solidFill>
                          <a:effectLst/>
                          <a:latin typeface="+mn-lt"/>
                          <a:ea typeface="Aptos" panose="020B0004020202020204" pitchFamily="34" charset="0"/>
                          <a:cs typeface="Times New Roman" panose="02020603050405020304" pitchFamily="18" charset="0"/>
                        </a:rPr>
                      </a:br>
                      <a:r>
                        <a:rPr lang="en-US" sz="1400" b="1" kern="100">
                          <a:solidFill>
                            <a:schemeClr val="tx1"/>
                          </a:solidFill>
                          <a:effectLst/>
                          <a:latin typeface="+mn-lt"/>
                          <a:ea typeface="Aptos" panose="020B0004020202020204" pitchFamily="34" charset="0"/>
                          <a:cs typeface="Times New Roman" panose="02020603050405020304" pitchFamily="18" charset="0"/>
                        </a:rPr>
                        <a:t>(n = 39)</a:t>
                      </a: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vMerge="1">
                  <a:txBody>
                    <a:bodyPr/>
                    <a:lstStyle/>
                    <a:p>
                      <a:pPr marL="0" marR="0" algn="ctr">
                        <a:lnSpc>
                          <a:spcPct val="115000"/>
                        </a:lnSpc>
                        <a:spcAft>
                          <a:spcPts val="800"/>
                        </a:spcAft>
                      </a:pPr>
                      <a:endParaRPr lang="en-US" sz="1600" b="1" kern="100">
                        <a:solidFill>
                          <a:schemeClr val="tx1"/>
                        </a:solidFill>
                        <a:effectLst/>
                        <a:latin typeface="+mj-lt"/>
                        <a:ea typeface="Aptos" panose="020B000402020202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613862323"/>
                  </a:ext>
                </a:extLst>
              </a:tr>
              <a:tr h="242209">
                <a:tc>
                  <a:txBody>
                    <a:bodyPr/>
                    <a:lstStyle/>
                    <a:p>
                      <a:pPr marL="0" marR="0">
                        <a:lnSpc>
                          <a:spcPct val="115000"/>
                        </a:lnSpc>
                        <a:spcAft>
                          <a:spcPts val="800"/>
                        </a:spcAft>
                      </a:pPr>
                      <a:r>
                        <a:rPr lang="en-US" sz="1400" b="0" kern="0">
                          <a:solidFill>
                            <a:srgbClr val="000000"/>
                          </a:solidFill>
                          <a:effectLst/>
                          <a:latin typeface="+mn-lt"/>
                          <a:ea typeface="Times New Roman" panose="02020603050405020304" pitchFamily="18" charset="0"/>
                          <a:cs typeface="Times New Roman" panose="02020603050405020304" pitchFamily="18" charset="0"/>
                        </a:rPr>
                        <a:t>Any TRAE</a:t>
                      </a:r>
                      <a:endParaRPr lang="en-US" sz="1400" b="0" kern="100">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400" kern="0">
                          <a:solidFill>
                            <a:srgbClr val="000000"/>
                          </a:solidFill>
                          <a:effectLst/>
                          <a:latin typeface="+mn-lt"/>
                          <a:ea typeface="Times New Roman" panose="02020603050405020304" pitchFamily="18" charset="0"/>
                          <a:cs typeface="Times New Roman" panose="02020603050405020304" pitchFamily="18" charset="0"/>
                        </a:rPr>
                        <a:t> 54 (87)</a:t>
                      </a:r>
                      <a:endParaRPr lang="en-US" sz="1400" kern="100">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400" kern="0">
                          <a:solidFill>
                            <a:srgbClr val="000000"/>
                          </a:solidFill>
                          <a:effectLst/>
                          <a:latin typeface="+mn-lt"/>
                          <a:ea typeface="Times New Roman" panose="02020603050405020304" pitchFamily="18" charset="0"/>
                          <a:cs typeface="Times New Roman" panose="02020603050405020304" pitchFamily="18" charset="0"/>
                        </a:rPr>
                        <a:t> 28 (76)</a:t>
                      </a:r>
                      <a:endParaRPr lang="en-US" sz="1400" kern="100">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400" kern="0">
                          <a:solidFill>
                            <a:srgbClr val="000000"/>
                          </a:solidFill>
                          <a:effectLst/>
                          <a:latin typeface="+mn-lt"/>
                          <a:ea typeface="Times New Roman" panose="02020603050405020304" pitchFamily="18" charset="0"/>
                          <a:cs typeface="Times New Roman" panose="02020603050405020304" pitchFamily="18" charset="0"/>
                        </a:rPr>
                        <a:t> 60 (100)</a:t>
                      </a:r>
                      <a:endParaRPr lang="en-US" sz="1400" kern="100">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400" kern="0">
                          <a:solidFill>
                            <a:srgbClr val="000000"/>
                          </a:solidFill>
                          <a:effectLst/>
                          <a:latin typeface="+mn-lt"/>
                          <a:ea typeface="Times New Roman" panose="02020603050405020304" pitchFamily="18" charset="0"/>
                          <a:cs typeface="Times New Roman" panose="02020603050405020304" pitchFamily="18" charset="0"/>
                        </a:rPr>
                        <a:t> 31 (79)</a:t>
                      </a:r>
                      <a:endParaRPr lang="en-US" sz="1400" kern="100">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400" kern="0">
                          <a:solidFill>
                            <a:srgbClr val="000000"/>
                          </a:solidFill>
                          <a:effectLst/>
                          <a:latin typeface="+mn-lt"/>
                          <a:ea typeface="Times New Roman" panose="02020603050405020304" pitchFamily="18" charset="0"/>
                          <a:cs typeface="Times New Roman" panose="02020603050405020304" pitchFamily="18" charset="0"/>
                        </a:rPr>
                        <a:t> 19 (90)</a:t>
                      </a:r>
                      <a:endParaRPr lang="en-US" sz="1400" kern="100">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37090039"/>
                  </a:ext>
                </a:extLst>
              </a:tr>
              <a:tr h="242209">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400" b="0" kern="0">
                          <a:solidFill>
                            <a:srgbClr val="000000"/>
                          </a:solidFill>
                          <a:effectLst/>
                          <a:latin typeface="+mn-lt"/>
                          <a:ea typeface="Times New Roman" panose="02020603050405020304" pitchFamily="18" charset="0"/>
                          <a:cs typeface="Times New Roman" panose="02020603050405020304" pitchFamily="18" charset="0"/>
                        </a:rPr>
                        <a:t>Grade ≥3</a:t>
                      </a:r>
                      <a:endParaRPr lang="en-US" sz="1400" b="0" kern="100">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400" kern="0">
                          <a:solidFill>
                            <a:srgbClr val="000000"/>
                          </a:solidFill>
                          <a:effectLst/>
                          <a:latin typeface="+mn-lt"/>
                          <a:ea typeface="Times New Roman" panose="02020603050405020304" pitchFamily="18" charset="0"/>
                          <a:cs typeface="Times New Roman" panose="02020603050405020304" pitchFamily="18" charset="0"/>
                        </a:rPr>
                        <a:t> 22 (35)</a:t>
                      </a:r>
                      <a:endParaRPr lang="en-US" sz="1400" kern="100">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400" kern="0">
                          <a:solidFill>
                            <a:srgbClr val="000000"/>
                          </a:solidFill>
                          <a:effectLst/>
                          <a:latin typeface="+mn-lt"/>
                          <a:ea typeface="Times New Roman" panose="02020603050405020304" pitchFamily="18" charset="0"/>
                          <a:cs typeface="Times New Roman" panose="02020603050405020304" pitchFamily="18" charset="0"/>
                        </a:rPr>
                        <a:t> 8 (22)</a:t>
                      </a:r>
                      <a:endParaRPr lang="en-US" sz="1400" kern="100">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400" kern="0">
                          <a:solidFill>
                            <a:srgbClr val="000000"/>
                          </a:solidFill>
                          <a:effectLst/>
                          <a:latin typeface="+mn-lt"/>
                          <a:ea typeface="Times New Roman" panose="02020603050405020304" pitchFamily="18" charset="0"/>
                          <a:cs typeface="Times New Roman" panose="02020603050405020304" pitchFamily="18" charset="0"/>
                        </a:rPr>
                        <a:t> 26 (43)</a:t>
                      </a:r>
                      <a:endParaRPr lang="en-US" sz="1400" kern="100">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400" kern="0">
                          <a:solidFill>
                            <a:srgbClr val="000000"/>
                          </a:solidFill>
                          <a:effectLst/>
                          <a:latin typeface="+mn-lt"/>
                          <a:ea typeface="Times New Roman" panose="02020603050405020304" pitchFamily="18" charset="0"/>
                          <a:cs typeface="Times New Roman" panose="02020603050405020304" pitchFamily="18" charset="0"/>
                        </a:rPr>
                        <a:t> 9 (23)</a:t>
                      </a:r>
                      <a:endParaRPr lang="en-US" sz="1400" kern="100">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Aft>
                          <a:spcPts val="800"/>
                        </a:spcAft>
                      </a:pPr>
                      <a:r>
                        <a:rPr lang="en-US" sz="1400" kern="0">
                          <a:solidFill>
                            <a:srgbClr val="000000"/>
                          </a:solidFill>
                          <a:effectLst/>
                          <a:latin typeface="+mn-lt"/>
                          <a:ea typeface="Times New Roman" panose="02020603050405020304" pitchFamily="18" charset="0"/>
                          <a:cs typeface="Times New Roman" panose="02020603050405020304" pitchFamily="18" charset="0"/>
                        </a:rPr>
                        <a:t> 12 (57)</a:t>
                      </a:r>
                      <a:endParaRPr lang="en-US" sz="1400" kern="100">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96381378"/>
                  </a:ext>
                </a:extLst>
              </a:tr>
              <a:tr h="242209">
                <a:tc>
                  <a:txBody>
                    <a:bodyPr/>
                    <a:lstStyle/>
                    <a:p>
                      <a:pPr marL="0" marR="0">
                        <a:lnSpc>
                          <a:spcPct val="115000"/>
                        </a:lnSpc>
                        <a:spcAft>
                          <a:spcPts val="800"/>
                        </a:spcAft>
                      </a:pPr>
                      <a:r>
                        <a:rPr lang="en-US" sz="1400" b="0" kern="0">
                          <a:solidFill>
                            <a:srgbClr val="000000"/>
                          </a:solidFill>
                          <a:effectLst/>
                          <a:latin typeface="+mn-lt"/>
                          <a:ea typeface="Times New Roman" panose="02020603050405020304" pitchFamily="18" charset="0"/>
                          <a:cs typeface="Times New Roman" panose="02020603050405020304" pitchFamily="18" charset="0"/>
                        </a:rPr>
                        <a:t>Any imAE</a:t>
                      </a:r>
                      <a:endParaRPr lang="en-US" sz="1400" b="0" kern="100">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kern="0">
                          <a:solidFill>
                            <a:srgbClr val="000000"/>
                          </a:solidFill>
                          <a:effectLst/>
                          <a:latin typeface="+mn-lt"/>
                          <a:ea typeface="Times New Roman" panose="02020603050405020304" pitchFamily="18" charset="0"/>
                          <a:cs typeface="Times New Roman" panose="02020603050405020304" pitchFamily="18" charset="0"/>
                        </a:rPr>
                        <a:t> 38 (61)</a:t>
                      </a:r>
                      <a:endParaRPr lang="en-US" sz="1400" kern="100">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kern="0">
                          <a:solidFill>
                            <a:srgbClr val="000000"/>
                          </a:solidFill>
                          <a:effectLst/>
                          <a:latin typeface="+mn-lt"/>
                          <a:ea typeface="Times New Roman" panose="02020603050405020304" pitchFamily="18" charset="0"/>
                          <a:cs typeface="Times New Roman" panose="02020603050405020304" pitchFamily="18" charset="0"/>
                        </a:rPr>
                        <a:t> 20 (54)</a:t>
                      </a:r>
                      <a:endParaRPr lang="en-US" sz="1400" kern="100">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kern="0">
                          <a:solidFill>
                            <a:srgbClr val="000000"/>
                          </a:solidFill>
                          <a:effectLst/>
                          <a:latin typeface="+mn-lt"/>
                          <a:ea typeface="Times New Roman" panose="02020603050405020304" pitchFamily="18" charset="0"/>
                          <a:cs typeface="Times New Roman" panose="02020603050405020304" pitchFamily="18" charset="0"/>
                        </a:rPr>
                        <a:t> 49 (82)</a:t>
                      </a:r>
                      <a:endParaRPr lang="en-US" sz="1400" kern="100">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kern="0">
                          <a:solidFill>
                            <a:srgbClr val="000000"/>
                          </a:solidFill>
                          <a:effectLst/>
                          <a:latin typeface="+mn-lt"/>
                          <a:ea typeface="Times New Roman" panose="02020603050405020304" pitchFamily="18" charset="0"/>
                          <a:cs typeface="Times New Roman" panose="02020603050405020304" pitchFamily="18" charset="0"/>
                        </a:rPr>
                        <a:t> 18 (46)</a:t>
                      </a:r>
                      <a:endParaRPr lang="en-US" sz="1400" kern="100">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kern="0">
                          <a:solidFill>
                            <a:srgbClr val="000000"/>
                          </a:solidFill>
                          <a:effectLst/>
                          <a:latin typeface="+mn-lt"/>
                          <a:ea typeface="Times New Roman" panose="02020603050405020304" pitchFamily="18" charset="0"/>
                          <a:cs typeface="Times New Roman" panose="02020603050405020304" pitchFamily="18" charset="0"/>
                        </a:rPr>
                        <a:t> 1 (5)</a:t>
                      </a:r>
                      <a:endParaRPr lang="en-US" sz="1400" kern="100">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551637440"/>
                  </a:ext>
                </a:extLst>
              </a:tr>
              <a:tr h="242209">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400" b="0" kern="0" dirty="0">
                          <a:solidFill>
                            <a:srgbClr val="000000"/>
                          </a:solidFill>
                          <a:effectLst/>
                          <a:latin typeface="+mn-lt"/>
                          <a:ea typeface="Times New Roman" panose="02020603050405020304" pitchFamily="18" charset="0"/>
                          <a:cs typeface="Times New Roman" panose="02020603050405020304" pitchFamily="18" charset="0"/>
                        </a:rPr>
                        <a:t>Diarrhea/colitis*</a:t>
                      </a:r>
                      <a:endParaRPr lang="en-US" sz="1400" b="0" kern="100" dirty="0">
                        <a:effectLst/>
                        <a:latin typeface="+mn-lt"/>
                        <a:ea typeface="Aptos" panose="020B0004020202020204" pitchFamily="34" charset="0"/>
                        <a:cs typeface="Times New Roman" panose="02020603050405020304" pitchFamily="18" charset="0"/>
                      </a:endParaRPr>
                    </a:p>
                  </a:txBody>
                  <a:tcPr anchor="ctr">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kern="0">
                          <a:solidFill>
                            <a:srgbClr val="000000"/>
                          </a:solidFill>
                          <a:effectLst/>
                          <a:latin typeface="+mn-lt"/>
                          <a:ea typeface="Times New Roman" panose="02020603050405020304" pitchFamily="18" charset="0"/>
                          <a:cs typeface="Times New Roman" panose="02020603050405020304" pitchFamily="18" charset="0"/>
                        </a:rPr>
                        <a:t> 22 (35)</a:t>
                      </a:r>
                      <a:endParaRPr lang="en-US" sz="1400" kern="100">
                        <a:effectLst/>
                        <a:latin typeface="+mn-lt"/>
                        <a:ea typeface="Aptos" panose="020B0004020202020204" pitchFamily="34" charset="0"/>
                        <a:cs typeface="Times New Roman" panose="02020603050405020304" pitchFamily="18" charset="0"/>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kern="0">
                          <a:solidFill>
                            <a:srgbClr val="000000"/>
                          </a:solidFill>
                          <a:effectLst/>
                          <a:latin typeface="+mn-lt"/>
                          <a:ea typeface="Times New Roman" panose="02020603050405020304" pitchFamily="18" charset="0"/>
                          <a:cs typeface="Times New Roman" panose="02020603050405020304" pitchFamily="18" charset="0"/>
                        </a:rPr>
                        <a:t> 14 (38)</a:t>
                      </a:r>
                      <a:endParaRPr lang="en-US" sz="1400" kern="100">
                        <a:effectLst/>
                        <a:latin typeface="+mn-lt"/>
                        <a:ea typeface="Aptos" panose="020B0004020202020204" pitchFamily="34" charset="0"/>
                        <a:cs typeface="Times New Roman" panose="02020603050405020304" pitchFamily="18" charset="0"/>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kern="0" dirty="0">
                          <a:solidFill>
                            <a:srgbClr val="000000"/>
                          </a:solidFill>
                          <a:effectLst/>
                          <a:latin typeface="+mn-lt"/>
                          <a:ea typeface="Times New Roman" panose="02020603050405020304" pitchFamily="18" charset="0"/>
                          <a:cs typeface="Times New Roman" panose="02020603050405020304" pitchFamily="18" charset="0"/>
                        </a:rPr>
                        <a:t> 30 (50)</a:t>
                      </a:r>
                      <a:endParaRPr lang="en-US" sz="1400" kern="100" dirty="0">
                        <a:effectLst/>
                        <a:latin typeface="+mn-lt"/>
                        <a:ea typeface="Aptos" panose="020B0004020202020204" pitchFamily="34" charset="0"/>
                        <a:cs typeface="Times New Roman" panose="02020603050405020304" pitchFamily="18" charset="0"/>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kern="0">
                          <a:solidFill>
                            <a:srgbClr val="000000"/>
                          </a:solidFill>
                          <a:effectLst/>
                          <a:latin typeface="+mn-lt"/>
                          <a:ea typeface="Times New Roman" panose="02020603050405020304" pitchFamily="18" charset="0"/>
                          <a:cs typeface="Times New Roman" panose="02020603050405020304" pitchFamily="18" charset="0"/>
                        </a:rPr>
                        <a:t> 13 (33)</a:t>
                      </a:r>
                      <a:endParaRPr lang="en-US" sz="1400" kern="100">
                        <a:effectLst/>
                        <a:latin typeface="+mn-lt"/>
                        <a:ea typeface="Aptos" panose="020B0004020202020204" pitchFamily="34" charset="0"/>
                        <a:cs typeface="Times New Roman" panose="02020603050405020304" pitchFamily="18" charset="0"/>
                      </a:endParaRPr>
                    </a:p>
                  </a:txBody>
                  <a:tcPr anchor="ctr">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kern="0" dirty="0">
                          <a:solidFill>
                            <a:srgbClr val="000000"/>
                          </a:solidFill>
                          <a:effectLst/>
                          <a:latin typeface="+mn-lt"/>
                          <a:ea typeface="Times New Roman" panose="02020603050405020304" pitchFamily="18" charset="0"/>
                          <a:cs typeface="Times New Roman" panose="02020603050405020304" pitchFamily="18" charset="0"/>
                        </a:rPr>
                        <a:t> 0</a:t>
                      </a:r>
                      <a:endParaRPr lang="en-US" sz="1400" kern="100" dirty="0">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40441289"/>
                  </a:ext>
                </a:extLst>
              </a:tr>
              <a:tr h="242209">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400" b="0" kern="0">
                          <a:solidFill>
                            <a:srgbClr val="000000"/>
                          </a:solidFill>
                          <a:effectLst/>
                          <a:latin typeface="+mn-lt"/>
                          <a:ea typeface="Times New Roman" panose="02020603050405020304" pitchFamily="18" charset="0"/>
                          <a:cs typeface="Times New Roman" panose="02020603050405020304" pitchFamily="18" charset="0"/>
                        </a:rPr>
                        <a:t>Hypothyroidism*</a:t>
                      </a:r>
                      <a:endParaRPr lang="en-US" sz="1400" b="0" kern="100">
                        <a:effectLst/>
                        <a:latin typeface="+mn-lt"/>
                        <a:ea typeface="Aptos" panose="020B0004020202020204" pitchFamily="34" charset="0"/>
                        <a:cs typeface="Times New Roman" panose="02020603050405020304" pitchFamily="18" charset="0"/>
                      </a:endParaRPr>
                    </a:p>
                  </a:txBody>
                  <a:tcPr anchor="ctr">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kern="0">
                          <a:solidFill>
                            <a:srgbClr val="000000"/>
                          </a:solidFill>
                          <a:effectLst/>
                          <a:latin typeface="+mn-lt"/>
                          <a:ea typeface="Times New Roman" panose="02020603050405020304" pitchFamily="18" charset="0"/>
                          <a:cs typeface="Times New Roman" panose="02020603050405020304" pitchFamily="18" charset="0"/>
                        </a:rPr>
                        <a:t> 8 (13)</a:t>
                      </a:r>
                      <a:endParaRPr lang="en-US" sz="1400" kern="100">
                        <a:effectLst/>
                        <a:latin typeface="+mn-lt"/>
                        <a:ea typeface="Aptos" panose="020B0004020202020204" pitchFamily="34" charset="0"/>
                        <a:cs typeface="Times New Roman" panose="02020603050405020304" pitchFamily="18" charset="0"/>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kern="0">
                          <a:solidFill>
                            <a:srgbClr val="000000"/>
                          </a:solidFill>
                          <a:effectLst/>
                          <a:latin typeface="+mn-lt"/>
                          <a:ea typeface="Times New Roman" panose="02020603050405020304" pitchFamily="18" charset="0"/>
                          <a:cs typeface="Times New Roman" panose="02020603050405020304" pitchFamily="18" charset="0"/>
                        </a:rPr>
                        <a:t> 0</a:t>
                      </a:r>
                      <a:endParaRPr lang="en-US" sz="1400" kern="100">
                        <a:effectLst/>
                        <a:latin typeface="+mn-lt"/>
                        <a:ea typeface="Aptos" panose="020B0004020202020204" pitchFamily="34" charset="0"/>
                        <a:cs typeface="Times New Roman" panose="02020603050405020304" pitchFamily="18" charset="0"/>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kern="0" dirty="0">
                          <a:solidFill>
                            <a:srgbClr val="000000"/>
                          </a:solidFill>
                          <a:effectLst/>
                          <a:latin typeface="+mn-lt"/>
                          <a:ea typeface="Times New Roman" panose="02020603050405020304" pitchFamily="18" charset="0"/>
                          <a:cs typeface="Times New Roman" panose="02020603050405020304" pitchFamily="18" charset="0"/>
                        </a:rPr>
                        <a:t> 15 (25)</a:t>
                      </a:r>
                      <a:endParaRPr lang="en-US" sz="1400" kern="100" dirty="0">
                        <a:effectLst/>
                        <a:latin typeface="+mn-lt"/>
                        <a:ea typeface="Aptos" panose="020B0004020202020204" pitchFamily="34" charset="0"/>
                        <a:cs typeface="Times New Roman" panose="02020603050405020304" pitchFamily="18" charset="0"/>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kern="0">
                          <a:solidFill>
                            <a:srgbClr val="000000"/>
                          </a:solidFill>
                          <a:effectLst/>
                          <a:latin typeface="+mn-lt"/>
                          <a:ea typeface="Times New Roman" panose="02020603050405020304" pitchFamily="18" charset="0"/>
                          <a:cs typeface="Times New Roman" panose="02020603050405020304" pitchFamily="18" charset="0"/>
                        </a:rPr>
                        <a:t> 0</a:t>
                      </a:r>
                      <a:endParaRPr lang="en-US" sz="1400" kern="100">
                        <a:effectLst/>
                        <a:latin typeface="+mn-lt"/>
                        <a:ea typeface="Aptos" panose="020B0004020202020204" pitchFamily="34" charset="0"/>
                        <a:cs typeface="Times New Roman" panose="02020603050405020304" pitchFamily="18" charset="0"/>
                      </a:endParaRPr>
                    </a:p>
                  </a:txBody>
                  <a:tcPr anchor="ctr">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kern="0">
                          <a:solidFill>
                            <a:srgbClr val="000000"/>
                          </a:solidFill>
                          <a:effectLst/>
                          <a:latin typeface="+mn-lt"/>
                          <a:ea typeface="Times New Roman" panose="02020603050405020304" pitchFamily="18" charset="0"/>
                          <a:cs typeface="Times New Roman" panose="02020603050405020304" pitchFamily="18" charset="0"/>
                        </a:rPr>
                        <a:t> 0</a:t>
                      </a:r>
                      <a:endParaRPr lang="en-US" sz="1400" kern="100">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693988613"/>
                  </a:ext>
                </a:extLst>
              </a:tr>
              <a:tr h="242209">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400" b="0" kern="0" dirty="0">
                          <a:solidFill>
                            <a:srgbClr val="000000"/>
                          </a:solidFill>
                          <a:effectLst/>
                          <a:latin typeface="+mn-lt"/>
                          <a:ea typeface="Times New Roman" panose="02020603050405020304" pitchFamily="18" charset="0"/>
                          <a:cs typeface="Times New Roman" panose="02020603050405020304" pitchFamily="18" charset="0"/>
                        </a:rPr>
                        <a:t>Skin*</a:t>
                      </a:r>
                      <a:endParaRPr lang="en-US" sz="1400" b="0" kern="100" dirty="0">
                        <a:effectLst/>
                        <a:latin typeface="+mn-lt"/>
                        <a:ea typeface="Aptos" panose="020B0004020202020204" pitchFamily="34" charset="0"/>
                        <a:cs typeface="Times New Roman" panose="02020603050405020304" pitchFamily="18" charset="0"/>
                      </a:endParaRPr>
                    </a:p>
                  </a:txBody>
                  <a:tcPr anchor="ctr">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kern="0">
                          <a:solidFill>
                            <a:srgbClr val="000000"/>
                          </a:solidFill>
                          <a:effectLst/>
                          <a:latin typeface="+mn-lt"/>
                          <a:ea typeface="Times New Roman" panose="02020603050405020304" pitchFamily="18" charset="0"/>
                          <a:cs typeface="Times New Roman" panose="02020603050405020304" pitchFamily="18" charset="0"/>
                        </a:rPr>
                        <a:t> 4 (6)</a:t>
                      </a:r>
                      <a:endParaRPr lang="en-US" sz="1400" kern="100">
                        <a:effectLst/>
                        <a:latin typeface="+mn-lt"/>
                        <a:ea typeface="Aptos" panose="020B0004020202020204" pitchFamily="34" charset="0"/>
                        <a:cs typeface="Times New Roman" panose="02020603050405020304" pitchFamily="18" charset="0"/>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kern="0">
                          <a:solidFill>
                            <a:srgbClr val="000000"/>
                          </a:solidFill>
                          <a:effectLst/>
                          <a:latin typeface="+mn-lt"/>
                          <a:ea typeface="Times New Roman" panose="02020603050405020304" pitchFamily="18" charset="0"/>
                          <a:cs typeface="Times New Roman" panose="02020603050405020304" pitchFamily="18" charset="0"/>
                        </a:rPr>
                        <a:t> 2 (8)</a:t>
                      </a:r>
                      <a:endParaRPr lang="en-US" sz="1400" kern="100">
                        <a:effectLst/>
                        <a:latin typeface="+mn-lt"/>
                        <a:ea typeface="Aptos" panose="020B0004020202020204" pitchFamily="34" charset="0"/>
                        <a:cs typeface="Times New Roman" panose="02020603050405020304" pitchFamily="18" charset="0"/>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kern="0" dirty="0">
                          <a:solidFill>
                            <a:srgbClr val="000000"/>
                          </a:solidFill>
                          <a:effectLst/>
                          <a:latin typeface="+mn-lt"/>
                          <a:ea typeface="Times New Roman" panose="02020603050405020304" pitchFamily="18" charset="0"/>
                          <a:cs typeface="Times New Roman" panose="02020603050405020304" pitchFamily="18" charset="0"/>
                        </a:rPr>
                        <a:t> 17 (28)</a:t>
                      </a:r>
                      <a:endParaRPr lang="en-US" sz="1400" kern="100" dirty="0">
                        <a:effectLst/>
                        <a:latin typeface="+mn-lt"/>
                        <a:ea typeface="Aptos" panose="020B0004020202020204" pitchFamily="34" charset="0"/>
                        <a:cs typeface="Times New Roman" panose="02020603050405020304" pitchFamily="18" charset="0"/>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kern="0">
                          <a:solidFill>
                            <a:srgbClr val="000000"/>
                          </a:solidFill>
                          <a:effectLst/>
                          <a:latin typeface="+mn-lt"/>
                          <a:ea typeface="Times New Roman" panose="02020603050405020304" pitchFamily="18" charset="0"/>
                          <a:cs typeface="Times New Roman" panose="02020603050405020304" pitchFamily="18" charset="0"/>
                        </a:rPr>
                        <a:t> 1 (3)</a:t>
                      </a:r>
                      <a:endParaRPr lang="en-US" sz="1400" kern="100">
                        <a:effectLst/>
                        <a:latin typeface="+mn-lt"/>
                        <a:ea typeface="Aptos" panose="020B0004020202020204" pitchFamily="34" charset="0"/>
                        <a:cs typeface="Times New Roman" panose="02020603050405020304" pitchFamily="18" charset="0"/>
                      </a:endParaRPr>
                    </a:p>
                  </a:txBody>
                  <a:tcPr anchor="ctr">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kern="0">
                          <a:solidFill>
                            <a:srgbClr val="000000"/>
                          </a:solidFill>
                          <a:effectLst/>
                          <a:latin typeface="+mn-lt"/>
                          <a:ea typeface="Times New Roman" panose="02020603050405020304" pitchFamily="18" charset="0"/>
                          <a:cs typeface="Times New Roman" panose="02020603050405020304" pitchFamily="18" charset="0"/>
                        </a:rPr>
                        <a:t> 0</a:t>
                      </a:r>
                      <a:endParaRPr lang="en-US" sz="1400" kern="100">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88283171"/>
                  </a:ext>
                </a:extLst>
              </a:tr>
              <a:tr h="242209">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400" b="0" kern="0" dirty="0">
                          <a:solidFill>
                            <a:srgbClr val="000000"/>
                          </a:solidFill>
                          <a:effectLst/>
                          <a:latin typeface="+mn-lt"/>
                          <a:ea typeface="Times New Roman" panose="02020603050405020304" pitchFamily="18" charset="0"/>
                          <a:cs typeface="Times New Roman" panose="02020603050405020304" pitchFamily="18" charset="0"/>
                        </a:rPr>
                        <a:t>Grade ≥3</a:t>
                      </a:r>
                      <a:endParaRPr lang="en-US" sz="1400" b="0" kern="100" dirty="0">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kern="0">
                          <a:solidFill>
                            <a:srgbClr val="000000"/>
                          </a:solidFill>
                          <a:effectLst/>
                          <a:latin typeface="+mn-lt"/>
                          <a:ea typeface="Times New Roman" panose="02020603050405020304" pitchFamily="18" charset="0"/>
                          <a:cs typeface="Times New Roman" panose="02020603050405020304" pitchFamily="18" charset="0"/>
                        </a:rPr>
                        <a:t> 20 (32)</a:t>
                      </a:r>
                      <a:endParaRPr lang="en-US" sz="1400" kern="100">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kern="0">
                          <a:solidFill>
                            <a:srgbClr val="000000"/>
                          </a:solidFill>
                          <a:effectLst/>
                          <a:latin typeface="+mn-lt"/>
                          <a:ea typeface="Times New Roman" panose="02020603050405020304" pitchFamily="18" charset="0"/>
                          <a:cs typeface="Times New Roman" panose="02020603050405020304" pitchFamily="18" charset="0"/>
                        </a:rPr>
                        <a:t> 7 (19)</a:t>
                      </a:r>
                      <a:endParaRPr lang="en-US" sz="1400" kern="100">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kern="0" dirty="0">
                          <a:solidFill>
                            <a:srgbClr val="000000"/>
                          </a:solidFill>
                          <a:effectLst/>
                          <a:latin typeface="+mn-lt"/>
                          <a:ea typeface="Times New Roman" panose="02020603050405020304" pitchFamily="18" charset="0"/>
                          <a:cs typeface="Times New Roman" panose="02020603050405020304" pitchFamily="18" charset="0"/>
                        </a:rPr>
                        <a:t> 24 (40)</a:t>
                      </a:r>
                      <a:endParaRPr lang="en-US" sz="1400" kern="100" dirty="0">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kern="0">
                          <a:solidFill>
                            <a:srgbClr val="000000"/>
                          </a:solidFill>
                          <a:effectLst/>
                          <a:latin typeface="+mn-lt"/>
                          <a:ea typeface="Times New Roman" panose="02020603050405020304" pitchFamily="18" charset="0"/>
                          <a:cs typeface="Times New Roman" panose="02020603050405020304" pitchFamily="18" charset="0"/>
                        </a:rPr>
                        <a:t> 10 (26)</a:t>
                      </a:r>
                      <a:endParaRPr lang="en-US" sz="1400" kern="100">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kern="0">
                          <a:solidFill>
                            <a:srgbClr val="000000"/>
                          </a:solidFill>
                          <a:effectLst/>
                          <a:latin typeface="+mn-lt"/>
                          <a:ea typeface="Times New Roman" panose="02020603050405020304" pitchFamily="18" charset="0"/>
                          <a:cs typeface="Times New Roman" panose="02020603050405020304" pitchFamily="18" charset="0"/>
                        </a:rPr>
                        <a:t> 1 (5)</a:t>
                      </a:r>
                      <a:endParaRPr lang="en-US" sz="1400" kern="100">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28885623"/>
                  </a:ext>
                </a:extLst>
              </a:tr>
              <a:tr h="242209">
                <a:tc>
                  <a:txBody>
                    <a:bodyPr/>
                    <a:lstStyle/>
                    <a:p>
                      <a:pPr marL="628650" marR="0" lvl="1" indent="-22860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tab pos="455613" algn="l"/>
                        </a:tabLst>
                      </a:pPr>
                      <a:r>
                        <a:rPr lang="en-US" sz="1400" b="0" kern="0" dirty="0">
                          <a:solidFill>
                            <a:srgbClr val="000000"/>
                          </a:solidFill>
                          <a:effectLst/>
                          <a:latin typeface="+mn-lt"/>
                          <a:ea typeface="Times New Roman" panose="02020603050405020304" pitchFamily="18" charset="0"/>
                          <a:cs typeface="Times New Roman" panose="02020603050405020304" pitchFamily="18" charset="0"/>
                        </a:rPr>
                        <a:t>Diarrhea/colitis</a:t>
                      </a:r>
                      <a:r>
                        <a:rPr lang="en-US" sz="1400" b="0" kern="0" baseline="30000" dirty="0">
                          <a:solidFill>
                            <a:srgbClr val="000000"/>
                          </a:solidFill>
                          <a:effectLst/>
                          <a:latin typeface="+mn-lt"/>
                          <a:ea typeface="Times New Roman" panose="02020603050405020304" pitchFamily="18" charset="0"/>
                          <a:cs typeface="Times New Roman" panose="02020603050405020304" pitchFamily="18" charset="0"/>
                        </a:rPr>
                        <a:t>†</a:t>
                      </a:r>
                      <a:endParaRPr lang="en-US" sz="1400" b="0" kern="100" baseline="30000" dirty="0">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kern="0">
                          <a:solidFill>
                            <a:srgbClr val="000000"/>
                          </a:solidFill>
                          <a:effectLst/>
                          <a:latin typeface="+mn-lt"/>
                          <a:ea typeface="Times New Roman" panose="02020603050405020304" pitchFamily="18" charset="0"/>
                          <a:cs typeface="Times New Roman" panose="02020603050405020304" pitchFamily="18" charset="0"/>
                        </a:rPr>
                        <a:t> 11 (18)</a:t>
                      </a:r>
                      <a:endParaRPr lang="en-US" sz="1400" kern="100">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kern="0">
                          <a:solidFill>
                            <a:srgbClr val="000000"/>
                          </a:solidFill>
                          <a:effectLst/>
                          <a:latin typeface="+mn-lt"/>
                          <a:ea typeface="Times New Roman" panose="02020603050405020304" pitchFamily="18" charset="0"/>
                          <a:cs typeface="Times New Roman" panose="02020603050405020304" pitchFamily="18" charset="0"/>
                        </a:rPr>
                        <a:t> 4 (11)</a:t>
                      </a:r>
                      <a:endParaRPr lang="en-US" sz="1400" kern="100">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kern="0">
                          <a:solidFill>
                            <a:srgbClr val="000000"/>
                          </a:solidFill>
                          <a:effectLst/>
                          <a:latin typeface="+mn-lt"/>
                          <a:ea typeface="Times New Roman" panose="02020603050405020304" pitchFamily="18" charset="0"/>
                          <a:cs typeface="Times New Roman" panose="02020603050405020304" pitchFamily="18" charset="0"/>
                        </a:rPr>
                        <a:t> 16 (27)</a:t>
                      </a:r>
                      <a:endParaRPr lang="en-US" sz="1400" kern="100">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kern="0">
                          <a:solidFill>
                            <a:srgbClr val="000000"/>
                          </a:solidFill>
                          <a:effectLst/>
                          <a:latin typeface="+mn-lt"/>
                          <a:ea typeface="Times New Roman" panose="02020603050405020304" pitchFamily="18" charset="0"/>
                          <a:cs typeface="Times New Roman" panose="02020603050405020304" pitchFamily="18" charset="0"/>
                        </a:rPr>
                        <a:t> 7 (18)</a:t>
                      </a:r>
                      <a:endParaRPr lang="en-US" sz="1400" kern="100">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kern="0">
                          <a:solidFill>
                            <a:srgbClr val="000000"/>
                          </a:solidFill>
                          <a:effectLst/>
                          <a:latin typeface="+mn-lt"/>
                          <a:ea typeface="Times New Roman" panose="02020603050405020304" pitchFamily="18" charset="0"/>
                          <a:cs typeface="Times New Roman" panose="02020603050405020304" pitchFamily="18" charset="0"/>
                        </a:rPr>
                        <a:t> 0</a:t>
                      </a:r>
                      <a:endParaRPr lang="en-US" sz="1400" kern="100">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921027088"/>
                  </a:ext>
                </a:extLst>
              </a:tr>
              <a:tr h="242209">
                <a:tc>
                  <a:txBody>
                    <a:bodyPr/>
                    <a:lstStyle/>
                    <a:p>
                      <a:pPr marL="628650" marR="0" lvl="1" indent="-22860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tab pos="455613" algn="l"/>
                        </a:tabLst>
                      </a:pPr>
                      <a:r>
                        <a:rPr lang="en-US" sz="1400" b="0" kern="0" dirty="0">
                          <a:solidFill>
                            <a:srgbClr val="000000"/>
                          </a:solidFill>
                          <a:effectLst/>
                          <a:latin typeface="+mn-lt"/>
                          <a:ea typeface="Times New Roman" panose="02020603050405020304" pitchFamily="18" charset="0"/>
                          <a:cs typeface="Times New Roman" panose="02020603050405020304" pitchFamily="18" charset="0"/>
                        </a:rPr>
                        <a:t>Pneumonitis</a:t>
                      </a:r>
                      <a:r>
                        <a:rPr lang="en-US" sz="1400" b="0" kern="0" baseline="30000" dirty="0">
                          <a:solidFill>
                            <a:srgbClr val="000000"/>
                          </a:solidFill>
                          <a:effectLst/>
                          <a:latin typeface="+mn-lt"/>
                          <a:ea typeface="Times New Roman" panose="02020603050405020304" pitchFamily="18" charset="0"/>
                          <a:cs typeface="Times New Roman" panose="02020603050405020304" pitchFamily="18" charset="0"/>
                        </a:rPr>
                        <a:t>†</a:t>
                      </a:r>
                      <a:endParaRPr lang="en-US" sz="1400" b="0" kern="0" dirty="0">
                        <a:solidFill>
                          <a:srgbClr val="000000"/>
                        </a:solidFill>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kern="0">
                          <a:solidFill>
                            <a:srgbClr val="000000"/>
                          </a:solidFill>
                          <a:effectLst/>
                          <a:latin typeface="+mn-lt"/>
                          <a:ea typeface="Times New Roman" panose="02020603050405020304" pitchFamily="18" charset="0"/>
                          <a:cs typeface="Times New Roman" panose="02020603050405020304" pitchFamily="18" charset="0"/>
                        </a:rPr>
                        <a:t> 2 (3)</a:t>
                      </a:r>
                      <a:endParaRPr lang="en-US" sz="1400" kern="100">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kern="0">
                          <a:solidFill>
                            <a:srgbClr val="000000"/>
                          </a:solidFill>
                          <a:effectLst/>
                          <a:latin typeface="+mn-lt"/>
                          <a:ea typeface="Times New Roman" panose="02020603050405020304" pitchFamily="18" charset="0"/>
                          <a:cs typeface="Times New Roman" panose="02020603050405020304" pitchFamily="18" charset="0"/>
                        </a:rPr>
                        <a:t> 1 (3)</a:t>
                      </a:r>
                      <a:endParaRPr lang="en-US" sz="1400" kern="100">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kern="0">
                          <a:solidFill>
                            <a:srgbClr val="000000"/>
                          </a:solidFill>
                          <a:effectLst/>
                          <a:latin typeface="+mn-lt"/>
                          <a:ea typeface="Times New Roman" panose="02020603050405020304" pitchFamily="18" charset="0"/>
                          <a:cs typeface="Times New Roman" panose="02020603050405020304" pitchFamily="18" charset="0"/>
                        </a:rPr>
                        <a:t> 2 (3)</a:t>
                      </a:r>
                      <a:endParaRPr lang="en-US" sz="1400" kern="100">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kern="0">
                          <a:solidFill>
                            <a:srgbClr val="000000"/>
                          </a:solidFill>
                          <a:effectLst/>
                          <a:latin typeface="+mn-lt"/>
                          <a:ea typeface="Times New Roman" panose="02020603050405020304" pitchFamily="18" charset="0"/>
                          <a:cs typeface="Times New Roman" panose="02020603050405020304" pitchFamily="18" charset="0"/>
                        </a:rPr>
                        <a:t> 0</a:t>
                      </a:r>
                      <a:endParaRPr lang="en-US" sz="1400" kern="100">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kern="0">
                          <a:solidFill>
                            <a:srgbClr val="000000"/>
                          </a:solidFill>
                          <a:effectLst/>
                          <a:latin typeface="+mn-lt"/>
                          <a:ea typeface="Times New Roman" panose="02020603050405020304" pitchFamily="18" charset="0"/>
                          <a:cs typeface="Times New Roman" panose="02020603050405020304" pitchFamily="18" charset="0"/>
                        </a:rPr>
                        <a:t> 1 (5)</a:t>
                      </a:r>
                      <a:endParaRPr lang="en-US" sz="1400" kern="100">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36371673"/>
                  </a:ext>
                </a:extLst>
              </a:tr>
              <a:tr h="242209">
                <a:tc>
                  <a:txBody>
                    <a:bodyPr/>
                    <a:lstStyle/>
                    <a:p>
                      <a:pPr marL="628650" marR="0" lvl="1" indent="-22860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tab pos="455613" algn="l"/>
                        </a:tabLst>
                      </a:pPr>
                      <a:r>
                        <a:rPr lang="en-US" sz="1400" b="0" kern="0" dirty="0">
                          <a:solidFill>
                            <a:srgbClr val="000000"/>
                          </a:solidFill>
                          <a:effectLst/>
                          <a:latin typeface="+mn-lt"/>
                          <a:ea typeface="Times New Roman" panose="02020603050405020304" pitchFamily="18" charset="0"/>
                          <a:cs typeface="Times New Roman" panose="02020603050405020304" pitchFamily="18" charset="0"/>
                        </a:rPr>
                        <a:t>Hepatitis</a:t>
                      </a:r>
                      <a:r>
                        <a:rPr lang="en-US" sz="1400" b="0" kern="0" baseline="30000" dirty="0">
                          <a:solidFill>
                            <a:srgbClr val="000000"/>
                          </a:solidFill>
                          <a:effectLst/>
                          <a:latin typeface="+mn-lt"/>
                          <a:ea typeface="Times New Roman" panose="02020603050405020304" pitchFamily="18" charset="0"/>
                          <a:cs typeface="Times New Roman" panose="02020603050405020304" pitchFamily="18" charset="0"/>
                        </a:rPr>
                        <a:t>†</a:t>
                      </a:r>
                      <a:endParaRPr lang="en-US" sz="1400" b="0" kern="0" dirty="0">
                        <a:solidFill>
                          <a:srgbClr val="000000"/>
                        </a:solidFill>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kern="0">
                          <a:solidFill>
                            <a:srgbClr val="000000"/>
                          </a:solidFill>
                          <a:effectLst/>
                          <a:latin typeface="+mn-lt"/>
                          <a:ea typeface="Times New Roman" panose="02020603050405020304" pitchFamily="18" charset="0"/>
                          <a:cs typeface="Times New Roman" panose="02020603050405020304" pitchFamily="18" charset="0"/>
                        </a:rPr>
                        <a:t> 1 (2)</a:t>
                      </a:r>
                      <a:endParaRPr lang="en-US" sz="1400" kern="100">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kern="0">
                          <a:solidFill>
                            <a:srgbClr val="000000"/>
                          </a:solidFill>
                          <a:effectLst/>
                          <a:latin typeface="+mn-lt"/>
                          <a:ea typeface="Times New Roman" panose="02020603050405020304" pitchFamily="18" charset="0"/>
                          <a:cs typeface="Times New Roman" panose="02020603050405020304" pitchFamily="18" charset="0"/>
                        </a:rPr>
                        <a:t> 2 (5)</a:t>
                      </a:r>
                      <a:endParaRPr lang="en-US" sz="1400" kern="100">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kern="0">
                          <a:solidFill>
                            <a:srgbClr val="000000"/>
                          </a:solidFill>
                          <a:effectLst/>
                          <a:latin typeface="+mn-lt"/>
                          <a:ea typeface="Times New Roman" panose="02020603050405020304" pitchFamily="18" charset="0"/>
                          <a:cs typeface="Times New Roman" panose="02020603050405020304" pitchFamily="18" charset="0"/>
                        </a:rPr>
                        <a:t> 1 (2)</a:t>
                      </a:r>
                      <a:endParaRPr lang="en-US" sz="1400" kern="100">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kern="0">
                          <a:solidFill>
                            <a:srgbClr val="000000"/>
                          </a:solidFill>
                          <a:effectLst/>
                          <a:latin typeface="+mn-lt"/>
                          <a:ea typeface="Times New Roman" panose="02020603050405020304" pitchFamily="18" charset="0"/>
                          <a:cs typeface="Times New Roman" panose="02020603050405020304" pitchFamily="18" charset="0"/>
                        </a:rPr>
                        <a:t> 2 (5)</a:t>
                      </a:r>
                      <a:endParaRPr lang="en-US" sz="1400" kern="100">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Aft>
                          <a:spcPts val="800"/>
                        </a:spcAft>
                      </a:pPr>
                      <a:r>
                        <a:rPr lang="en-US" sz="1400" kern="0" dirty="0">
                          <a:solidFill>
                            <a:srgbClr val="000000"/>
                          </a:solidFill>
                          <a:effectLst/>
                          <a:latin typeface="+mn-lt"/>
                          <a:ea typeface="Times New Roman" panose="02020603050405020304" pitchFamily="18" charset="0"/>
                          <a:cs typeface="Times New Roman" panose="02020603050405020304" pitchFamily="18" charset="0"/>
                        </a:rPr>
                        <a:t> 0</a:t>
                      </a:r>
                      <a:endParaRPr lang="en-US" sz="1400" kern="100" dirty="0">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674630874"/>
                  </a:ext>
                </a:extLst>
              </a:tr>
            </a:tbl>
          </a:graphicData>
        </a:graphic>
      </p:graphicFrame>
      <p:sp>
        <p:nvSpPr>
          <p:cNvPr id="6" name="TextBox 5">
            <a:extLst>
              <a:ext uri="{FF2B5EF4-FFF2-40B4-BE49-F238E27FC236}">
                <a16:creationId xmlns:a16="http://schemas.microsoft.com/office/drawing/2014/main" id="{3F681263-9367-6830-8720-E444456B7EC1}"/>
              </a:ext>
            </a:extLst>
          </p:cNvPr>
          <p:cNvSpPr txBox="1"/>
          <p:nvPr/>
        </p:nvSpPr>
        <p:spPr bwMode="auto">
          <a:xfrm>
            <a:off x="8061736" y="7540557"/>
            <a:ext cx="41243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a:solidFill>
                  <a:schemeClr val="bg1"/>
                </a:solidFill>
                <a:latin typeface="+mn-lt"/>
              </a:rPr>
              <a:t>*Most common imAEs. </a:t>
            </a:r>
            <a:br>
              <a:rPr lang="en-US" sz="1400" b="0">
                <a:solidFill>
                  <a:schemeClr val="bg1"/>
                </a:solidFill>
                <a:latin typeface="+mn-lt"/>
              </a:rPr>
            </a:br>
            <a:r>
              <a:rPr lang="en-US" sz="1400" b="0" kern="0" baseline="30000">
                <a:solidFill>
                  <a:srgbClr val="000000"/>
                </a:solidFill>
                <a:effectLst/>
                <a:latin typeface="+mn-lt"/>
                <a:ea typeface="Times New Roman" panose="02020603050405020304" pitchFamily="18" charset="0"/>
                <a:cs typeface="Times New Roman" panose="02020603050405020304" pitchFamily="18" charset="0"/>
              </a:rPr>
              <a:t>†</a:t>
            </a:r>
            <a:r>
              <a:rPr lang="en-US" sz="1400" b="0" kern="0">
                <a:solidFill>
                  <a:schemeClr val="bg1"/>
                </a:solidFill>
                <a:effectLst/>
                <a:latin typeface="+mn-lt"/>
                <a:ea typeface="Times New Roman" panose="02020603050405020304" pitchFamily="18" charset="0"/>
                <a:cs typeface="Times New Roman" panose="02020603050405020304" pitchFamily="18" charset="0"/>
              </a:rPr>
              <a:t>Grade </a:t>
            </a:r>
            <a:r>
              <a:rPr lang="en-US" sz="1400" b="0" kern="0">
                <a:solidFill>
                  <a:srgbClr val="000000"/>
                </a:solidFill>
                <a:effectLst/>
                <a:latin typeface="+mn-lt"/>
                <a:ea typeface="Times New Roman" panose="02020603050405020304" pitchFamily="18" charset="0"/>
                <a:cs typeface="Times New Roman" panose="02020603050405020304" pitchFamily="18" charset="0"/>
              </a:rPr>
              <a:t>≥</a:t>
            </a:r>
            <a:r>
              <a:rPr lang="en-US" sz="1400" b="0" kern="0">
                <a:solidFill>
                  <a:schemeClr val="bg1"/>
                </a:solidFill>
                <a:latin typeface="+mn-lt"/>
                <a:ea typeface="Times New Roman" panose="02020603050405020304" pitchFamily="18" charset="0"/>
                <a:cs typeface="Times New Roman" panose="02020603050405020304" pitchFamily="18" charset="0"/>
              </a:rPr>
              <a:t>3 imAE in </a:t>
            </a:r>
            <a:r>
              <a:rPr lang="en-US" sz="1400" b="0" kern="0">
                <a:solidFill>
                  <a:srgbClr val="000000"/>
                </a:solidFill>
                <a:effectLst/>
                <a:latin typeface="+mn-lt"/>
                <a:ea typeface="Times New Roman" panose="02020603050405020304" pitchFamily="18" charset="0"/>
                <a:cs typeface="Times New Roman" panose="02020603050405020304" pitchFamily="18" charset="0"/>
              </a:rPr>
              <a:t>≥</a:t>
            </a:r>
            <a:r>
              <a:rPr lang="en-US" sz="1400" b="0" kern="0">
                <a:solidFill>
                  <a:schemeClr val="bg1"/>
                </a:solidFill>
                <a:latin typeface="+mn-lt"/>
                <a:ea typeface="Times New Roman" panose="02020603050405020304" pitchFamily="18" charset="0"/>
                <a:cs typeface="Times New Roman" panose="02020603050405020304" pitchFamily="18" charset="0"/>
              </a:rPr>
              <a:t>5% of patients.</a:t>
            </a:r>
            <a:endParaRPr lang="en-US" sz="1400" b="0">
              <a:solidFill>
                <a:schemeClr val="bg1"/>
              </a:solidFill>
              <a:latin typeface="+mn-lt"/>
            </a:endParaRPr>
          </a:p>
        </p:txBody>
      </p:sp>
      <p:sp>
        <p:nvSpPr>
          <p:cNvPr id="10" name="Text Box 11">
            <a:extLst>
              <a:ext uri="{FF2B5EF4-FFF2-40B4-BE49-F238E27FC236}">
                <a16:creationId xmlns:a16="http://schemas.microsoft.com/office/drawing/2014/main" id="{DFE2D4E4-44F0-BB6F-91AE-8549819838FB}"/>
              </a:ext>
            </a:extLst>
          </p:cNvPr>
          <p:cNvSpPr txBox="1">
            <a:spLocks noChangeArrowheads="1"/>
          </p:cNvSpPr>
          <p:nvPr/>
        </p:nvSpPr>
        <p:spPr bwMode="auto">
          <a:xfrm>
            <a:off x="414339" y="6385740"/>
            <a:ext cx="84470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a:solidFill>
                  <a:schemeClr val="bg2"/>
                </a:solidFill>
                <a:latin typeface="Calibri" panose="020F0502020204030204" pitchFamily="34" charset="0"/>
              </a:rPr>
              <a:t>Fakih. ASCO GI 2025. Abstr 23.</a:t>
            </a:r>
          </a:p>
        </p:txBody>
      </p:sp>
      <p:sp>
        <p:nvSpPr>
          <p:cNvPr id="2" name="Rectangle 1">
            <a:extLst>
              <a:ext uri="{FF2B5EF4-FFF2-40B4-BE49-F238E27FC236}">
                <a16:creationId xmlns:a16="http://schemas.microsoft.com/office/drawing/2014/main" id="{27BFEEFD-25DA-516D-646B-826095599E0D}"/>
              </a:ext>
            </a:extLst>
          </p:cNvPr>
          <p:cNvSpPr/>
          <p:nvPr/>
        </p:nvSpPr>
        <p:spPr bwMode="auto">
          <a:xfrm>
            <a:off x="3853538" y="3254535"/>
            <a:ext cx="1466184" cy="1001383"/>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 name="Rectangle 2">
            <a:extLst>
              <a:ext uri="{FF2B5EF4-FFF2-40B4-BE49-F238E27FC236}">
                <a16:creationId xmlns:a16="http://schemas.microsoft.com/office/drawing/2014/main" id="{8995363D-0738-CEC5-8414-976E2C89E465}"/>
              </a:ext>
            </a:extLst>
          </p:cNvPr>
          <p:cNvSpPr/>
          <p:nvPr/>
        </p:nvSpPr>
        <p:spPr bwMode="auto">
          <a:xfrm>
            <a:off x="6904930" y="3231682"/>
            <a:ext cx="1466184" cy="1001383"/>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Tree>
    <p:extLst>
      <p:ext uri="{BB962C8B-B14F-4D97-AF65-F5344CB8AC3E}">
        <p14:creationId xmlns:p14="http://schemas.microsoft.com/office/powerpoint/2010/main" val="8401660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F69FC-2CEB-2824-62DB-AE564B8A4C7B}"/>
              </a:ext>
            </a:extLst>
          </p:cNvPr>
          <p:cNvSpPr>
            <a:spLocks noGrp="1"/>
          </p:cNvSpPr>
          <p:nvPr>
            <p:ph type="title"/>
          </p:nvPr>
        </p:nvSpPr>
        <p:spPr/>
        <p:txBody>
          <a:bodyPr/>
          <a:lstStyle/>
          <a:p>
            <a:r>
              <a:rPr lang="en-US" altLang="en-US" sz="3600"/>
              <a:t>Botensilimab ± Balstilimab for Refractory MSS mCRC: </a:t>
            </a:r>
            <a:r>
              <a:rPr lang="en-US"/>
              <a:t>Investigators’ Conclusions</a:t>
            </a:r>
          </a:p>
        </p:txBody>
      </p:sp>
      <p:sp>
        <p:nvSpPr>
          <p:cNvPr id="3" name="Content Placeholder 2">
            <a:extLst>
              <a:ext uri="{FF2B5EF4-FFF2-40B4-BE49-F238E27FC236}">
                <a16:creationId xmlns:a16="http://schemas.microsoft.com/office/drawing/2014/main" id="{83054FE8-7D75-A6FC-E2F9-FCF8713B0394}"/>
              </a:ext>
            </a:extLst>
          </p:cNvPr>
          <p:cNvSpPr>
            <a:spLocks noGrp="1"/>
          </p:cNvSpPr>
          <p:nvPr>
            <p:ph idx="1"/>
          </p:nvPr>
        </p:nvSpPr>
        <p:spPr/>
        <p:txBody>
          <a:bodyPr/>
          <a:lstStyle/>
          <a:p>
            <a:r>
              <a:rPr lang="en-US"/>
              <a:t>Primary results of this phase II trial showed large ORR benefit with botensilimab + balstilimab vs SoC treatment for patients with MSS mCRC and no liver metastases</a:t>
            </a:r>
          </a:p>
          <a:p>
            <a:pPr lvl="1"/>
            <a:r>
              <a:rPr lang="en-US"/>
              <a:t>Confirmed benefit of adding balstilimab to botensilimab</a:t>
            </a:r>
          </a:p>
          <a:p>
            <a:r>
              <a:rPr lang="en-US"/>
              <a:t>Safety results were consistent with phase I data</a:t>
            </a:r>
          </a:p>
          <a:p>
            <a:pPr lvl="1"/>
            <a:r>
              <a:rPr lang="en-US"/>
              <a:t>Phase III dose chosen</a:t>
            </a:r>
          </a:p>
          <a:p>
            <a:r>
              <a:rPr lang="en-US"/>
              <a:t>Investigators concluded that this level of ORR for an immune-oncology combination is unmatched in the chemotherapy-refractory MSS mCRC setting</a:t>
            </a:r>
          </a:p>
        </p:txBody>
      </p:sp>
      <p:sp>
        <p:nvSpPr>
          <p:cNvPr id="4" name="Text Box 11">
            <a:extLst>
              <a:ext uri="{FF2B5EF4-FFF2-40B4-BE49-F238E27FC236}">
                <a16:creationId xmlns:a16="http://schemas.microsoft.com/office/drawing/2014/main" id="{8592379B-06D2-A96A-ECC4-8B6B078968EB}"/>
              </a:ext>
            </a:extLst>
          </p:cNvPr>
          <p:cNvSpPr txBox="1">
            <a:spLocks noChangeArrowheads="1"/>
          </p:cNvSpPr>
          <p:nvPr/>
        </p:nvSpPr>
        <p:spPr bwMode="auto">
          <a:xfrm>
            <a:off x="414339" y="6385740"/>
            <a:ext cx="84470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a:solidFill>
                  <a:schemeClr val="bg2"/>
                </a:solidFill>
                <a:latin typeface="Calibri" panose="020F0502020204030204" pitchFamily="34" charset="0"/>
              </a:rPr>
              <a:t>Fakih. ASCO GI 2025. Abstr 23.</a:t>
            </a:r>
          </a:p>
        </p:txBody>
      </p:sp>
    </p:spTree>
    <p:extLst>
      <p:ext uri="{BB962C8B-B14F-4D97-AF65-F5344CB8AC3E}">
        <p14:creationId xmlns:p14="http://schemas.microsoft.com/office/powerpoint/2010/main" val="6934766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a:solidFill>
                  <a:srgbClr val="00823B"/>
                </a:solidFill>
                <a:hlinkClick r:id="rId3"/>
              </a:rPr>
              <a:t>clinicaloptions.com</a:t>
            </a:r>
            <a:endParaRPr lang="en-US" sz="2400" b="1" u="sng">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a:t>Go Online for More CCO Coverage of </a:t>
            </a:r>
            <a:br>
              <a:rPr lang="en-US" altLang="en-US" sz="4000"/>
            </a:br>
            <a:r>
              <a:rPr lang="en-US" altLang="en-US" sz="4000"/>
              <a:t>ASCO GI 2025!</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400">
                <a:solidFill>
                  <a:srgbClr val="E1471D"/>
                </a:solidFill>
              </a:rPr>
              <a:t>Capsule Summaries </a:t>
            </a:r>
            <a:r>
              <a:rPr lang="en-US" sz="2400" b="0"/>
              <a:t>of all the key data</a:t>
            </a:r>
          </a:p>
          <a:p>
            <a:pPr>
              <a:buClr>
                <a:schemeClr val="tx2">
                  <a:lumMod val="20000"/>
                  <a:lumOff val="80000"/>
                </a:schemeClr>
              </a:buClr>
              <a:defRPr/>
            </a:pPr>
            <a:r>
              <a:rPr lang="en-US" sz="2400">
                <a:solidFill>
                  <a:srgbClr val="E1471D"/>
                </a:solidFill>
              </a:rPr>
              <a:t>Additional CME-certified analysis </a:t>
            </a:r>
            <a:r>
              <a:rPr lang="en-US" sz="2400" b="0"/>
              <a:t>with expert faculty commentary on key studies from the conference</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41ACCBEB64CBE4D9E8E618206190DA9" ma:contentTypeVersion="11" ma:contentTypeDescription="Create a new document." ma:contentTypeScope="" ma:versionID="6deae48c5f965127f6ab79814080d9a4">
  <xsd:schema xmlns:xsd="http://www.w3.org/2001/XMLSchema" xmlns:xs="http://www.w3.org/2001/XMLSchema" xmlns:p="http://schemas.microsoft.com/office/2006/metadata/properties" xmlns:ns2="6ec49d5d-4c6c-4314-a2cd-b3e16db621af" xmlns:ns3="22fd6914-46d4-4c7e-bbad-46e82841b69d" targetNamespace="http://schemas.microsoft.com/office/2006/metadata/properties" ma:root="true" ma:fieldsID="7ed8a256ff685328927f53cc61d64379" ns2:_="" ns3:_="">
    <xsd:import namespace="6ec49d5d-4c6c-4314-a2cd-b3e16db621af"/>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c49d5d-4c6c-4314-a2cd-b3e16db621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LongProperties xmlns="http://schemas.microsoft.com/office/2006/metadata/longProperties"/>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6ec49d5d-4c6c-4314-a2cd-b3e16db621af">
      <Terms xmlns="http://schemas.microsoft.com/office/infopath/2007/PartnerControls"/>
    </lcf76f155ced4ddcb4097134ff3c332f>
    <TaxCatchAll xmlns="22fd6914-46d4-4c7e-bbad-46e82841b69d" xsi:nil="true"/>
  </documentManagement>
</p:properties>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FBABA511-BD03-4206-A5A9-CADEBF5DCAE4}">
  <ds:schemaRefs>
    <ds:schemaRef ds:uri="22fd6914-46d4-4c7e-bbad-46e82841b69d"/>
    <ds:schemaRef ds:uri="6ec49d5d-4c6c-4314-a2cd-b3e16db621a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5BA55BC3-5A03-47C2-8EC3-D964C3B5E779}">
  <ds:schemaRefs>
    <ds:schemaRef ds:uri="http://schemas.microsoft.com/office/2006/documentManagement/types"/>
    <ds:schemaRef ds:uri="http://www.w3.org/XML/1998/namespace"/>
    <ds:schemaRef ds:uri="22fd6914-46d4-4c7e-bbad-46e82841b69d"/>
    <ds:schemaRef ds:uri="http://purl.org/dc/dcmitype/"/>
    <ds:schemaRef ds:uri="6ec49d5d-4c6c-4314-a2cd-b3e16db621af"/>
    <ds:schemaRef ds:uri="http://schemas.microsoft.com/office/2006/metadata/properties"/>
    <ds:schemaRef ds:uri="http://purl.org/dc/elements/1.1/"/>
    <ds:schemaRef ds:uri="http://schemas.microsoft.com/office/infopath/2007/PartnerControls"/>
    <ds:schemaRef ds:uri="http://schemas.openxmlformats.org/package/2006/metadata/core-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7</TotalTime>
  <Words>2158</Words>
  <Application>Microsoft Office PowerPoint</Application>
  <PresentationFormat>Widescreen</PresentationFormat>
  <Paragraphs>283</Paragraphs>
  <Slides>9</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Aptos</vt:lpstr>
      <vt:lpstr>Arial</vt:lpstr>
      <vt:lpstr>Calibri</vt:lpstr>
      <vt:lpstr>Times</vt:lpstr>
      <vt:lpstr>Wingdings</vt:lpstr>
      <vt:lpstr>2022_CCO_Template</vt:lpstr>
      <vt:lpstr>Botensilimab ± Balstilimab for Refractory Microsatellite-Stable Metastatic Colorectal Cancer Without Liver Metastases</vt:lpstr>
      <vt:lpstr>About These Slides</vt:lpstr>
      <vt:lpstr>Botensilimab ± Balstilimab for Refractory MSS mCRC: Background</vt:lpstr>
      <vt:lpstr>Botensilimab ± Balstilimab for Refractory MSS mCRC: Study Design</vt:lpstr>
      <vt:lpstr>Botensilimab ± Balstilimab for Refractory MSS mCRC: Baseline Characteristics</vt:lpstr>
      <vt:lpstr>Botensilimab ± Balstilimab for Refractory MSS mCRC: ORR and DCR </vt:lpstr>
      <vt:lpstr>Botensilimab ± Balstilimab for Refractory MSS mCRC: Safety</vt:lpstr>
      <vt:lpstr>Botensilimab ± Balstilimab for Refractory MSS mCRC: Investigators’ Conclusions</vt:lpstr>
      <vt:lpstr>Go Online for More CCO Coverage of  ASCO GI 2025!</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Botensilimab ± Balstilimab for Refractory Microsatellite-Stable Metastatic Colorectal Cancer Without Liver Metastases</dc:title>
  <dc:subject/>
  <dc:creator>Preferred User</dc:creator>
  <cp:keywords/>
  <dc:description/>
  <cp:lastModifiedBy>Valerie Wenzel</cp:lastModifiedBy>
  <cp:revision>4</cp:revision>
  <cp:lastPrinted>2016-09-26T20:21:49Z</cp:lastPrinted>
  <dcterms:created xsi:type="dcterms:W3CDTF">2005-05-27T15:08:01Z</dcterms:created>
  <dcterms:modified xsi:type="dcterms:W3CDTF">2025-02-04T20:51:29Z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5ff43dd4-e8bf-40a6-9886-f5d9520c712c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0x010100841ACCBEB64CBE4D9E8E618206190DA9</vt:lpwstr>
  </property>
  <property fmtid="{D5CDD505-2E9C-101B-9397-08002B2CF9AE}" pid="9" name="MediaServiceImageTags">
    <vt:lpwstr/>
  </property>
</Properties>
</file>