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257" r:id="rId9"/>
    <p:sldId id="561" r:id="rId10"/>
    <p:sldId id="565" r:id="rId11"/>
    <p:sldId id="580" r:id="rId12"/>
    <p:sldId id="581" r:id="rId13"/>
    <p:sldId id="563" r:id="rId14"/>
    <p:sldId id="583" r:id="rId15"/>
    <p:sldId id="564"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3"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3" clrIdx="15">
    <p:extLst>
      <p:ext uri="{19B8F6BF-5375-455C-9EA6-DF929625EA0E}">
        <p15:presenceInfo xmlns:p15="http://schemas.microsoft.com/office/powerpoint/2012/main" userId="S::cseals@clinicaloptions.com::0852e532-1f9e-4bbf-9b56-be19a9543a31" providerId="AD"/>
      </p:ext>
    </p:extLst>
  </p:cmAuthor>
  <p:cmAuthor id="17" name="Mindy Tanzola" initials="MT" lastIdx="2" clrIdx="16">
    <p:extLst>
      <p:ext uri="{19B8F6BF-5375-455C-9EA6-DF929625EA0E}">
        <p15:presenceInfo xmlns:p15="http://schemas.microsoft.com/office/powerpoint/2012/main" userId="S::mtanzola@gotoper.com::47393621-f287-4eae-b41f-5126b3036efb" providerId="AD"/>
      </p:ext>
    </p:extLst>
  </p:cmAuthor>
  <p:cmAuthor id="18" name="nhanson" initials="n" lastIdx="2" clrIdx="17">
    <p:extLst>
      <p:ext uri="{19B8F6BF-5375-455C-9EA6-DF929625EA0E}">
        <p15:presenceInfo xmlns:p15="http://schemas.microsoft.com/office/powerpoint/2012/main" userId="nhanson" providerId="None"/>
      </p:ext>
    </p:extLst>
  </p:cmAuthor>
  <p:cmAuthor id="19" name="CLINICALOPTIONS\jconstanzo" initials="C" lastIdx="2" clrIdx="18">
    <p:extLst>
      <p:ext uri="{19B8F6BF-5375-455C-9EA6-DF929625EA0E}">
        <p15:presenceInfo xmlns:p15="http://schemas.microsoft.com/office/powerpoint/2012/main" userId="CLINICALOPTIONS\jconstanzo" providerId="None"/>
      </p:ext>
    </p:extLst>
  </p:cmAuthor>
  <p:cmAuthor id="20" name="CLINICALOPTIONS\krosenthal" initials="C" lastIdx="6" clrIdx="19">
    <p:extLst>
      <p:ext uri="{19B8F6BF-5375-455C-9EA6-DF929625EA0E}">
        <p15:presenceInfo xmlns:p15="http://schemas.microsoft.com/office/powerpoint/2012/main" userId="CLINICALOPTIONS\krosentha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247889-F16D-4BD4-83F6-51E4CDF441D9}" v="34" dt="2023-06-08T23:05:40.280"/>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390" autoAdjust="0"/>
    <p:restoredTop sz="75209" autoAdjust="0"/>
  </p:normalViewPr>
  <p:slideViewPr>
    <p:cSldViewPr snapToGrid="0">
      <p:cViewPr varScale="1">
        <p:scale>
          <a:sx n="57" d="100"/>
          <a:sy n="57" d="100"/>
        </p:scale>
        <p:origin x="888" y="3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y Seals" userId="0852e532-1f9e-4bbf-9b56-be19a9543a31" providerId="ADAL" clId="{4E247889-F16D-4BD4-83F6-51E4CDF441D9}"/>
    <pc:docChg chg="undo custSel modSld">
      <pc:chgData name="Christy Seals" userId="0852e532-1f9e-4bbf-9b56-be19a9543a31" providerId="ADAL" clId="{4E247889-F16D-4BD4-83F6-51E4CDF441D9}" dt="2023-06-08T23:05:16.683" v="618" actId="20577"/>
      <pc:docMkLst>
        <pc:docMk/>
      </pc:docMkLst>
      <pc:sldChg chg="modSp mod addCm modCm modNotesTx">
        <pc:chgData name="Christy Seals" userId="0852e532-1f9e-4bbf-9b56-be19a9543a31" providerId="ADAL" clId="{4E247889-F16D-4BD4-83F6-51E4CDF441D9}" dt="2023-06-08T22:52:09.986" v="369" actId="113"/>
        <pc:sldMkLst>
          <pc:docMk/>
          <pc:sldMk cId="0" sldId="257"/>
        </pc:sldMkLst>
        <pc:spChg chg="mod">
          <ac:chgData name="Christy Seals" userId="0852e532-1f9e-4bbf-9b56-be19a9543a31" providerId="ADAL" clId="{4E247889-F16D-4BD4-83F6-51E4CDF441D9}" dt="2023-06-08T22:51:43.480" v="365" actId="20577"/>
          <ac:spMkLst>
            <pc:docMk/>
            <pc:sldMk cId="0" sldId="257"/>
            <ac:spMk id="9219" creationId="{D25C30B9-DB9B-4F0D-825F-3ADFC7E0F72C}"/>
          </ac:spMkLst>
        </pc:spChg>
        <pc:spChg chg="mod">
          <ac:chgData name="Christy Seals" userId="0852e532-1f9e-4bbf-9b56-be19a9543a31" providerId="ADAL" clId="{4E247889-F16D-4BD4-83F6-51E4CDF441D9}" dt="2023-06-08T22:31:43.307" v="60" actId="6549"/>
          <ac:spMkLst>
            <pc:docMk/>
            <pc:sldMk cId="0" sldId="257"/>
            <ac:spMk id="9221" creationId="{0B865CED-4EF9-403A-B72A-0302F40DC9B0}"/>
          </ac:spMkLst>
        </pc:spChg>
      </pc:sldChg>
      <pc:sldChg chg="modSp mod modNotesTx">
        <pc:chgData name="Christy Seals" userId="0852e532-1f9e-4bbf-9b56-be19a9543a31" providerId="ADAL" clId="{4E247889-F16D-4BD4-83F6-51E4CDF441D9}" dt="2023-06-08T22:48:49.012" v="294" actId="20577"/>
        <pc:sldMkLst>
          <pc:docMk/>
          <pc:sldMk cId="0" sldId="560"/>
        </pc:sldMkLst>
        <pc:spChg chg="mod">
          <ac:chgData name="Christy Seals" userId="0852e532-1f9e-4bbf-9b56-be19a9543a31" providerId="ADAL" clId="{4E247889-F16D-4BD4-83F6-51E4CDF441D9}" dt="2023-06-08T22:28:24.157" v="0" actId="20577"/>
          <ac:spMkLst>
            <pc:docMk/>
            <pc:sldMk cId="0" sldId="560"/>
            <ac:spMk id="9" creationId="{29C97272-D98D-4B80-A5DE-809F0B118B50}"/>
          </ac:spMkLst>
        </pc:spChg>
        <pc:spChg chg="mod">
          <ac:chgData name="Christy Seals" userId="0852e532-1f9e-4bbf-9b56-be19a9543a31" providerId="ADAL" clId="{4E247889-F16D-4BD4-83F6-51E4CDF441D9}" dt="2023-06-08T22:29:04.353" v="1" actId="20577"/>
          <ac:spMkLst>
            <pc:docMk/>
            <pc:sldMk cId="0" sldId="560"/>
            <ac:spMk id="7171" creationId="{4D67E167-2F37-481F-AB26-A6E236679EF3}"/>
          </ac:spMkLst>
        </pc:spChg>
      </pc:sldChg>
      <pc:sldChg chg="addSp delSp modSp mod modNotesTx">
        <pc:chgData name="Christy Seals" userId="0852e532-1f9e-4bbf-9b56-be19a9543a31" providerId="ADAL" clId="{4E247889-F16D-4BD4-83F6-51E4CDF441D9}" dt="2023-06-08T22:59:48.789" v="475" actId="113"/>
        <pc:sldMkLst>
          <pc:docMk/>
          <pc:sldMk cId="3329224468" sldId="561"/>
        </pc:sldMkLst>
        <pc:spChg chg="del">
          <ac:chgData name="Christy Seals" userId="0852e532-1f9e-4bbf-9b56-be19a9543a31" providerId="ADAL" clId="{4E247889-F16D-4BD4-83F6-51E4CDF441D9}" dt="2023-06-08T22:32:01.264" v="63" actId="478"/>
          <ac:spMkLst>
            <pc:docMk/>
            <pc:sldMk cId="3329224468" sldId="561"/>
            <ac:spMk id="2" creationId="{A3C01304-F680-C015-17A2-4BC2D3E71CBC}"/>
          </ac:spMkLst>
        </pc:spChg>
        <pc:spChg chg="mod">
          <ac:chgData name="Christy Seals" userId="0852e532-1f9e-4bbf-9b56-be19a9543a31" providerId="ADAL" clId="{4E247889-F16D-4BD4-83F6-51E4CDF441D9}" dt="2023-06-08T22:41:25.698" v="146" actId="14100"/>
          <ac:spMkLst>
            <pc:docMk/>
            <pc:sldMk cId="3329224468" sldId="561"/>
            <ac:spMk id="3" creationId="{05B50CC8-6BD8-87F3-1D49-7C543977AFD9}"/>
          </ac:spMkLst>
        </pc:spChg>
        <pc:spChg chg="mod">
          <ac:chgData name="Christy Seals" userId="0852e532-1f9e-4bbf-9b56-be19a9543a31" providerId="ADAL" clId="{4E247889-F16D-4BD4-83F6-51E4CDF441D9}" dt="2023-06-08T22:42:01.538" v="151" actId="6549"/>
          <ac:spMkLst>
            <pc:docMk/>
            <pc:sldMk cId="3329224468" sldId="561"/>
            <ac:spMk id="6" creationId="{99118DA1-6625-05FC-C090-E7071070B369}"/>
          </ac:spMkLst>
        </pc:spChg>
        <pc:spChg chg="add mod">
          <ac:chgData name="Christy Seals" userId="0852e532-1f9e-4bbf-9b56-be19a9543a31" providerId="ADAL" clId="{4E247889-F16D-4BD4-83F6-51E4CDF441D9}" dt="2023-06-08T22:32:02.013" v="64"/>
          <ac:spMkLst>
            <pc:docMk/>
            <pc:sldMk cId="3329224468" sldId="561"/>
            <ac:spMk id="11" creationId="{B06471E9-B5DF-F6C7-85A7-06672B25966E}"/>
          </ac:spMkLst>
        </pc:spChg>
        <pc:spChg chg="mod">
          <ac:chgData name="Christy Seals" userId="0852e532-1f9e-4bbf-9b56-be19a9543a31" providerId="ADAL" clId="{4E247889-F16D-4BD4-83F6-51E4CDF441D9}" dt="2023-06-08T22:41:55.335" v="149" actId="20577"/>
          <ac:spMkLst>
            <pc:docMk/>
            <pc:sldMk cId="3329224468" sldId="561"/>
            <ac:spMk id="15" creationId="{5593AAAC-6FE1-4F17-6019-D497BEB5B8E3}"/>
          </ac:spMkLst>
        </pc:spChg>
      </pc:sldChg>
      <pc:sldChg chg="addSp delSp modSp mod">
        <pc:chgData name="Christy Seals" userId="0852e532-1f9e-4bbf-9b56-be19a9543a31" providerId="ADAL" clId="{4E247889-F16D-4BD4-83F6-51E4CDF441D9}" dt="2023-06-08T22:45:58.501" v="231" actId="113"/>
        <pc:sldMkLst>
          <pc:docMk/>
          <pc:sldMk cId="790425152" sldId="563"/>
        </pc:sldMkLst>
        <pc:spChg chg="del">
          <ac:chgData name="Christy Seals" userId="0852e532-1f9e-4bbf-9b56-be19a9543a31" providerId="ADAL" clId="{4E247889-F16D-4BD4-83F6-51E4CDF441D9}" dt="2023-06-08T22:32:06.569" v="65" actId="478"/>
          <ac:spMkLst>
            <pc:docMk/>
            <pc:sldMk cId="790425152" sldId="563"/>
            <ac:spMk id="2" creationId="{8C7B2F44-FC3D-96CE-FED6-0EC3AEB3B61E}"/>
          </ac:spMkLst>
        </pc:spChg>
        <pc:spChg chg="mod">
          <ac:chgData name="Christy Seals" userId="0852e532-1f9e-4bbf-9b56-be19a9543a31" providerId="ADAL" clId="{4E247889-F16D-4BD4-83F6-51E4CDF441D9}" dt="2023-06-08T22:45:29.565" v="221" actId="20577"/>
          <ac:spMkLst>
            <pc:docMk/>
            <pc:sldMk cId="790425152" sldId="563"/>
            <ac:spMk id="4" creationId="{F8AA6162-CA58-B91E-2514-7974B303BC92}"/>
          </ac:spMkLst>
        </pc:spChg>
        <pc:spChg chg="add mod">
          <ac:chgData name="Christy Seals" userId="0852e532-1f9e-4bbf-9b56-be19a9543a31" providerId="ADAL" clId="{4E247889-F16D-4BD4-83F6-51E4CDF441D9}" dt="2023-06-08T22:32:07.278" v="66"/>
          <ac:spMkLst>
            <pc:docMk/>
            <pc:sldMk cId="790425152" sldId="563"/>
            <ac:spMk id="5" creationId="{45C08763-91FE-D3BA-6362-674502D1617A}"/>
          </ac:spMkLst>
        </pc:spChg>
        <pc:spChg chg="mod">
          <ac:chgData name="Christy Seals" userId="0852e532-1f9e-4bbf-9b56-be19a9543a31" providerId="ADAL" clId="{4E247889-F16D-4BD4-83F6-51E4CDF441D9}" dt="2023-06-08T22:38:59.010" v="104" actId="6549"/>
          <ac:spMkLst>
            <pc:docMk/>
            <pc:sldMk cId="790425152" sldId="563"/>
            <ac:spMk id="9218" creationId="{8546831A-73CD-4F8E-9FF8-D931364866CE}"/>
          </ac:spMkLst>
        </pc:spChg>
        <pc:graphicFrameChg chg="modGraphic">
          <ac:chgData name="Christy Seals" userId="0852e532-1f9e-4bbf-9b56-be19a9543a31" providerId="ADAL" clId="{4E247889-F16D-4BD4-83F6-51E4CDF441D9}" dt="2023-06-08T22:45:58.501" v="231" actId="113"/>
          <ac:graphicFrameMkLst>
            <pc:docMk/>
            <pc:sldMk cId="790425152" sldId="563"/>
            <ac:graphicFrameMk id="3" creationId="{6876DCA9-EAEB-55C9-A2F5-E6FA834C74B3}"/>
          </ac:graphicFrameMkLst>
        </pc:graphicFrameChg>
      </pc:sldChg>
      <pc:sldChg chg="modSp mod modNotesTx">
        <pc:chgData name="Christy Seals" userId="0852e532-1f9e-4bbf-9b56-be19a9543a31" providerId="ADAL" clId="{4E247889-F16D-4BD4-83F6-51E4CDF441D9}" dt="2023-06-08T23:05:16.683" v="618" actId="20577"/>
        <pc:sldMkLst>
          <pc:docMk/>
          <pc:sldMk cId="2757713022" sldId="564"/>
        </pc:sldMkLst>
        <pc:spChg chg="mod">
          <ac:chgData name="Christy Seals" userId="0852e532-1f9e-4bbf-9b56-be19a9543a31" providerId="ADAL" clId="{4E247889-F16D-4BD4-83F6-51E4CDF441D9}" dt="2023-06-08T22:32:14.161" v="72" actId="20577"/>
          <ac:spMkLst>
            <pc:docMk/>
            <pc:sldMk cId="2757713022" sldId="564"/>
            <ac:spMk id="2" creationId="{49724720-6FD3-B604-E63C-52BDD7215CEE}"/>
          </ac:spMkLst>
        </pc:spChg>
        <pc:spChg chg="mod">
          <ac:chgData name="Christy Seals" userId="0852e532-1f9e-4bbf-9b56-be19a9543a31" providerId="ADAL" clId="{4E247889-F16D-4BD4-83F6-51E4CDF441D9}" dt="2023-06-08T22:39:12.410" v="109" actId="20577"/>
          <ac:spMkLst>
            <pc:docMk/>
            <pc:sldMk cId="2757713022" sldId="564"/>
            <ac:spMk id="9218" creationId="{8546831A-73CD-4F8E-9FF8-D931364866CE}"/>
          </ac:spMkLst>
        </pc:spChg>
        <pc:spChg chg="mod">
          <ac:chgData name="Christy Seals" userId="0852e532-1f9e-4bbf-9b56-be19a9543a31" providerId="ADAL" clId="{4E247889-F16D-4BD4-83F6-51E4CDF441D9}" dt="2023-06-08T22:47:50.642" v="258" actId="20577"/>
          <ac:spMkLst>
            <pc:docMk/>
            <pc:sldMk cId="2757713022" sldId="564"/>
            <ac:spMk id="9219" creationId="{D25C30B9-DB9B-4F0D-825F-3ADFC7E0F72C}"/>
          </ac:spMkLst>
        </pc:spChg>
      </pc:sldChg>
      <pc:sldChg chg="addSp delSp modSp mod modNotesTx">
        <pc:chgData name="Christy Seals" userId="0852e532-1f9e-4bbf-9b56-be19a9543a31" providerId="ADAL" clId="{4E247889-F16D-4BD4-83F6-51E4CDF441D9}" dt="2023-06-08T23:00:45.180" v="483" actId="113"/>
        <pc:sldMkLst>
          <pc:docMk/>
          <pc:sldMk cId="2008808943" sldId="565"/>
        </pc:sldMkLst>
        <pc:spChg chg="mod">
          <ac:chgData name="Christy Seals" userId="0852e532-1f9e-4bbf-9b56-be19a9543a31" providerId="ADAL" clId="{4E247889-F16D-4BD4-83F6-51E4CDF441D9}" dt="2023-06-08T22:43:13.497" v="166" actId="20577"/>
          <ac:spMkLst>
            <pc:docMk/>
            <pc:sldMk cId="2008808943" sldId="565"/>
            <ac:spMk id="2" creationId="{EB7DE769-A65C-FE48-B460-1AD39D304148}"/>
          </ac:spMkLst>
        </pc:spChg>
        <pc:spChg chg="del">
          <ac:chgData name="Christy Seals" userId="0852e532-1f9e-4bbf-9b56-be19a9543a31" providerId="ADAL" clId="{4E247889-F16D-4BD4-83F6-51E4CDF441D9}" dt="2023-06-08T22:31:57.937" v="61" actId="478"/>
          <ac:spMkLst>
            <pc:docMk/>
            <pc:sldMk cId="2008808943" sldId="565"/>
            <ac:spMk id="3" creationId="{EF050127-7DC0-A11A-BB9E-8D87184A35BB}"/>
          </ac:spMkLst>
        </pc:spChg>
        <pc:spChg chg="mod">
          <ac:chgData name="Christy Seals" userId="0852e532-1f9e-4bbf-9b56-be19a9543a31" providerId="ADAL" clId="{4E247889-F16D-4BD4-83F6-51E4CDF441D9}" dt="2023-06-08T22:43:33.592" v="173" actId="1035"/>
          <ac:spMkLst>
            <pc:docMk/>
            <pc:sldMk cId="2008808943" sldId="565"/>
            <ac:spMk id="4" creationId="{2D0FE90C-923E-A053-C528-C734B42E473C}"/>
          </ac:spMkLst>
        </pc:spChg>
        <pc:spChg chg="add mod">
          <ac:chgData name="Christy Seals" userId="0852e532-1f9e-4bbf-9b56-be19a9543a31" providerId="ADAL" clId="{4E247889-F16D-4BD4-83F6-51E4CDF441D9}" dt="2023-06-08T22:31:58.752" v="62"/>
          <ac:spMkLst>
            <pc:docMk/>
            <pc:sldMk cId="2008808943" sldId="565"/>
            <ac:spMk id="5" creationId="{89E26107-5903-AD19-7988-18C1EDF9652F}"/>
          </ac:spMkLst>
        </pc:spChg>
        <pc:graphicFrameChg chg="modGraphic">
          <ac:chgData name="Christy Seals" userId="0852e532-1f9e-4bbf-9b56-be19a9543a31" providerId="ADAL" clId="{4E247889-F16D-4BD4-83F6-51E4CDF441D9}" dt="2023-06-08T22:42:50.289" v="163" actId="6549"/>
          <ac:graphicFrameMkLst>
            <pc:docMk/>
            <pc:sldMk cId="2008808943" sldId="565"/>
            <ac:graphicFrameMk id="12" creationId="{7726E34C-B0E0-464C-B9AC-B3FCB1FBFAAF}"/>
          </ac:graphicFrameMkLst>
        </pc:graphicFrameChg>
      </pc:sldChg>
      <pc:sldChg chg="modSp mod addCm modCm modNotesTx">
        <pc:chgData name="Christy Seals" userId="0852e532-1f9e-4bbf-9b56-be19a9543a31" providerId="ADAL" clId="{4E247889-F16D-4BD4-83F6-51E4CDF441D9}" dt="2023-06-08T23:03:14.992" v="509" actId="20577"/>
        <pc:sldMkLst>
          <pc:docMk/>
          <pc:sldMk cId="1140409768" sldId="580"/>
        </pc:sldMkLst>
        <pc:spChg chg="mod">
          <ac:chgData name="Christy Seals" userId="0852e532-1f9e-4bbf-9b56-be19a9543a31" providerId="ADAL" clId="{4E247889-F16D-4BD4-83F6-51E4CDF441D9}" dt="2023-06-08T22:44:13.112" v="177" actId="6549"/>
          <ac:spMkLst>
            <pc:docMk/>
            <pc:sldMk cId="1140409768" sldId="580"/>
            <ac:spMk id="11" creationId="{392F763C-D866-8A79-91F8-282F9A66DCE1}"/>
          </ac:spMkLst>
        </pc:spChg>
        <pc:spChg chg="mod">
          <ac:chgData name="Christy Seals" userId="0852e532-1f9e-4bbf-9b56-be19a9543a31" providerId="ADAL" clId="{4E247889-F16D-4BD4-83F6-51E4CDF441D9}" dt="2023-06-08T23:01:14.211" v="489" actId="20577"/>
          <ac:spMkLst>
            <pc:docMk/>
            <pc:sldMk cId="1140409768" sldId="580"/>
            <ac:spMk id="20" creationId="{49505C88-BD00-FF59-F1D0-7174CFA897A3}"/>
          </ac:spMkLst>
        </pc:spChg>
        <pc:spChg chg="mod">
          <ac:chgData name="Christy Seals" userId="0852e532-1f9e-4bbf-9b56-be19a9543a31" providerId="ADAL" clId="{4E247889-F16D-4BD4-83F6-51E4CDF441D9}" dt="2023-06-08T22:38:48.055" v="98" actId="6549"/>
          <ac:spMkLst>
            <pc:docMk/>
            <pc:sldMk cId="1140409768" sldId="580"/>
            <ac:spMk id="31746" creationId="{A1457023-DE41-402D-A931-2A013B742D40}"/>
          </ac:spMkLst>
        </pc:spChg>
      </pc:sldChg>
      <pc:sldChg chg="modSp mod modNotesTx">
        <pc:chgData name="Christy Seals" userId="0852e532-1f9e-4bbf-9b56-be19a9543a31" providerId="ADAL" clId="{4E247889-F16D-4BD4-83F6-51E4CDF441D9}" dt="2023-06-08T23:04:20.013" v="531" actId="6549"/>
        <pc:sldMkLst>
          <pc:docMk/>
          <pc:sldMk cId="537032558" sldId="581"/>
        </pc:sldMkLst>
        <pc:spChg chg="mod">
          <ac:chgData name="Christy Seals" userId="0852e532-1f9e-4bbf-9b56-be19a9543a31" providerId="ADAL" clId="{4E247889-F16D-4BD4-83F6-51E4CDF441D9}" dt="2023-06-08T22:38:54.513" v="101" actId="20577"/>
          <ac:spMkLst>
            <pc:docMk/>
            <pc:sldMk cId="537032558" sldId="581"/>
            <ac:spMk id="31746" creationId="{A1457023-DE41-402D-A931-2A013B742D40}"/>
          </ac:spMkLst>
        </pc:spChg>
        <pc:graphicFrameChg chg="modGraphic">
          <ac:chgData name="Christy Seals" userId="0852e532-1f9e-4bbf-9b56-be19a9543a31" providerId="ADAL" clId="{4E247889-F16D-4BD4-83F6-51E4CDF441D9}" dt="2023-06-08T22:45:02.121" v="213" actId="20577"/>
          <ac:graphicFrameMkLst>
            <pc:docMk/>
            <pc:sldMk cId="537032558" sldId="581"/>
            <ac:graphicFrameMk id="2" creationId="{5FA254D1-25D0-449B-F6C0-A1660FA07CC6}"/>
          </ac:graphicFrameMkLst>
        </pc:graphicFrameChg>
        <pc:graphicFrameChg chg="modGraphic">
          <ac:chgData name="Christy Seals" userId="0852e532-1f9e-4bbf-9b56-be19a9543a31" providerId="ADAL" clId="{4E247889-F16D-4BD4-83F6-51E4CDF441D9}" dt="2023-06-08T23:03:43.472" v="520" actId="20577"/>
          <ac:graphicFrameMkLst>
            <pc:docMk/>
            <pc:sldMk cId="537032558" sldId="581"/>
            <ac:graphicFrameMk id="4" creationId="{37D88E32-2348-7141-D45D-1270F4BC3F19}"/>
          </ac:graphicFrameMkLst>
        </pc:graphicFrameChg>
      </pc:sldChg>
      <pc:sldChg chg="addSp delSp modSp mod modNotesTx">
        <pc:chgData name="Christy Seals" userId="0852e532-1f9e-4bbf-9b56-be19a9543a31" providerId="ADAL" clId="{4E247889-F16D-4BD4-83F6-51E4CDF441D9}" dt="2023-06-08T23:04:50.346" v="565" actId="20577"/>
        <pc:sldMkLst>
          <pc:docMk/>
          <pc:sldMk cId="2240763088" sldId="582"/>
        </pc:sldMkLst>
        <pc:spChg chg="del">
          <ac:chgData name="Christy Seals" userId="0852e532-1f9e-4bbf-9b56-be19a9543a31" providerId="ADAL" clId="{4E247889-F16D-4BD4-83F6-51E4CDF441D9}" dt="2023-06-08T22:32:09.934" v="67" actId="478"/>
          <ac:spMkLst>
            <pc:docMk/>
            <pc:sldMk cId="2240763088" sldId="582"/>
            <ac:spMk id="2" creationId="{8C7B2F44-FC3D-96CE-FED6-0EC3AEB3B61E}"/>
          </ac:spMkLst>
        </pc:spChg>
        <pc:spChg chg="add mod">
          <ac:chgData name="Christy Seals" userId="0852e532-1f9e-4bbf-9b56-be19a9543a31" providerId="ADAL" clId="{4E247889-F16D-4BD4-83F6-51E4CDF441D9}" dt="2023-06-08T22:32:10.666" v="68"/>
          <ac:spMkLst>
            <pc:docMk/>
            <pc:sldMk cId="2240763088" sldId="582"/>
            <ac:spMk id="3" creationId="{E1F83844-7B99-A847-B6BC-6C5AF08F85BD}"/>
          </ac:spMkLst>
        </pc:spChg>
        <pc:spChg chg="mod">
          <ac:chgData name="Christy Seals" userId="0852e532-1f9e-4bbf-9b56-be19a9543a31" providerId="ADAL" clId="{4E247889-F16D-4BD4-83F6-51E4CDF441D9}" dt="2023-06-08T22:39:06.320" v="107" actId="6549"/>
          <ac:spMkLst>
            <pc:docMk/>
            <pc:sldMk cId="2240763088" sldId="582"/>
            <ac:spMk id="9218" creationId="{8546831A-73CD-4F8E-9FF8-D931364866CE}"/>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23331041248078"/>
          <c:y val="4.0308933240273244E-2"/>
          <c:w val="0.56462763714444131"/>
          <c:h val="0.78985824347958922"/>
        </c:manualLayout>
      </c:layout>
      <c:barChart>
        <c:barDir val="col"/>
        <c:grouping val="stacked"/>
        <c:varyColors val="0"/>
        <c:ser>
          <c:idx val="0"/>
          <c:order val="0"/>
          <c:tx>
            <c:strRef>
              <c:f>Sheet1!$B$1</c:f>
              <c:strCache>
                <c:ptCount val="1"/>
                <c:pt idx="0">
                  <c:v>PR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Sheet1!$B$2</c:f>
              <c:numCache>
                <c:formatCode>0.0</c:formatCode>
                <c:ptCount val="1"/>
                <c:pt idx="0">
                  <c:v>3.6</c:v>
                </c:pt>
              </c:numCache>
            </c:numRef>
          </c:val>
          <c:extLst>
            <c:ext xmlns:c16="http://schemas.microsoft.com/office/drawing/2014/chart" uri="{C3380CC4-5D6E-409C-BE32-E72D297353CC}">
              <c16:uniqueId val="{00000001-3E88-4935-A530-AA4E5D2737F6}"/>
            </c:ext>
          </c:extLst>
        </c:ser>
        <c:ser>
          <c:idx val="1"/>
          <c:order val="1"/>
          <c:tx>
            <c:strRef>
              <c:f>Sheet1!$C$1</c:f>
              <c:strCache>
                <c:ptCount val="1"/>
                <c:pt idx="0">
                  <c:v>VGPR</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Sheet1!$C$2</c:f>
              <c:numCache>
                <c:formatCode>General</c:formatCode>
                <c:ptCount val="1"/>
                <c:pt idx="0">
                  <c:v>13.9</c:v>
                </c:pt>
              </c:numCache>
            </c:numRef>
          </c:val>
          <c:extLst>
            <c:ext xmlns:c16="http://schemas.microsoft.com/office/drawing/2014/chart" uri="{C3380CC4-5D6E-409C-BE32-E72D297353CC}">
              <c16:uniqueId val="{00000003-3E88-4935-A530-AA4E5D2737F6}"/>
            </c:ext>
          </c:extLst>
        </c:ser>
        <c:ser>
          <c:idx val="2"/>
          <c:order val="2"/>
          <c:tx>
            <c:strRef>
              <c:f>Sheet1!$D$1</c:f>
              <c:strCache>
                <c:ptCount val="1"/>
                <c:pt idx="0">
                  <c:v>CR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Sheet1!$D$2</c:f>
              <c:numCache>
                <c:formatCode>General</c:formatCode>
                <c:ptCount val="1"/>
                <c:pt idx="0">
                  <c:v>7.9</c:v>
                </c:pt>
              </c:numCache>
            </c:numRef>
          </c:val>
          <c:extLst>
            <c:ext xmlns:c16="http://schemas.microsoft.com/office/drawing/2014/chart" uri="{C3380CC4-5D6E-409C-BE32-E72D297353CC}">
              <c16:uniqueId val="{00000005-3E88-4935-A530-AA4E5D2737F6}"/>
            </c:ext>
          </c:extLst>
        </c:ser>
        <c:ser>
          <c:idx val="3"/>
          <c:order val="3"/>
          <c:tx>
            <c:strRef>
              <c:f>Sheet1!$E$1</c:f>
              <c:strCache>
                <c:ptCount val="1"/>
                <c:pt idx="0">
                  <c:v>sCR</c:v>
                </c:pt>
              </c:strCache>
            </c:strRef>
          </c:tx>
          <c:spPr>
            <a:solidFill>
              <a:schemeClr val="accent1"/>
            </a:solidFill>
            <a:ln>
              <a:noFill/>
            </a:ln>
            <a:effectLst/>
          </c:spPr>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0-C809-42EE-B071-F653334D6A81}"/>
              </c:ext>
            </c:extLst>
          </c:dPt>
          <c:dLbls>
            <c:dLbl>
              <c:idx val="0"/>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0-C809-42EE-B071-F653334D6A81}"/>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Efficacy Analysis Subset 
(n=165)</c:v>
                </c:pt>
              </c:strCache>
            </c:strRef>
          </c:cat>
          <c:val>
            <c:numRef>
              <c:f>Sheet1!$E$2</c:f>
              <c:numCache>
                <c:formatCode>General</c:formatCode>
                <c:ptCount val="1"/>
                <c:pt idx="0">
                  <c:v>37.6</c:v>
                </c:pt>
              </c:numCache>
            </c:numRef>
          </c:val>
          <c:extLst>
            <c:ext xmlns:c16="http://schemas.microsoft.com/office/drawing/2014/chart" uri="{C3380CC4-5D6E-409C-BE32-E72D297353CC}">
              <c16:uniqueId val="{00000000-FAA7-0440-A270-85160A154247}"/>
            </c:ext>
          </c:extLst>
        </c:ser>
        <c:dLbls>
          <c:dLblPos val="ctr"/>
          <c:showLegendKey val="0"/>
          <c:showVal val="1"/>
          <c:showCatName val="0"/>
          <c:showSerName val="0"/>
          <c:showPercent val="0"/>
          <c:showBubbleSize val="0"/>
        </c:dLbls>
        <c:gapWidth val="200"/>
        <c:overlap val="100"/>
        <c:axId val="464363359"/>
        <c:axId val="178895679"/>
      </c:barChart>
      <c:catAx>
        <c:axId val="464363359"/>
        <c:scaling>
          <c:orientation val="minMax"/>
        </c:scaling>
        <c:delete val="1"/>
        <c:axPos val="b"/>
        <c:numFmt formatCode="General" sourceLinked="1"/>
        <c:majorTickMark val="none"/>
        <c:minorTickMark val="none"/>
        <c:tickLblPos val="nextTo"/>
        <c:crossAx val="178895679"/>
        <c:crosses val="autoZero"/>
        <c:auto val="1"/>
        <c:lblAlgn val="ctr"/>
        <c:lblOffset val="100"/>
        <c:noMultiLvlLbl val="0"/>
      </c:catAx>
      <c:valAx>
        <c:axId val="178895679"/>
        <c:scaling>
          <c:orientation val="minMax"/>
        </c:scaling>
        <c:delete val="0"/>
        <c:axPos val="l"/>
        <c:numFmt formatCode="0" sourceLinked="0"/>
        <c:majorTickMark val="out"/>
        <c:minorTickMark val="none"/>
        <c:tickLblPos val="nextTo"/>
        <c:spPr>
          <a:noFill/>
          <a:ln w="28575">
            <a:solidFill>
              <a:schemeClr val="bg1"/>
            </a:solidFill>
          </a:ln>
          <a:effectLst/>
        </c:spPr>
        <c:txPr>
          <a:bodyPr rot="-60000000" spcFirstLastPara="1" vertOverflow="ellipsis" vert="horz" wrap="square" anchor="ctr" anchorCtr="1"/>
          <a:lstStyle/>
          <a:p>
            <a:pPr>
              <a:defRPr sz="1600" b="0" i="0" u="none" strike="noStrike" kern="1200" baseline="0">
                <a:solidFill>
                  <a:schemeClr val="bg1"/>
                </a:solidFill>
                <a:latin typeface="Calibri" panose="020F0502020204030204" pitchFamily="34" charset="0"/>
                <a:ea typeface="+mn-ea"/>
                <a:cs typeface="Calibri" panose="020F0502020204030204" pitchFamily="34" charset="0"/>
              </a:defRPr>
            </a:pPr>
            <a:endParaRPr lang="en-US"/>
          </a:p>
        </c:txPr>
        <c:crossAx val="464363359"/>
        <c:crosses val="autoZero"/>
        <c:crossBetween val="between"/>
      </c:valAx>
      <c:spPr>
        <a:noFill/>
        <a:ln w="25400">
          <a:noFill/>
        </a:ln>
        <a:effectLst/>
      </c:spPr>
    </c:plotArea>
    <c:legend>
      <c:legendPos val="r"/>
      <c:legendEntry>
        <c:idx val="1"/>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2"/>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egendEntry>
        <c:idx val="3"/>
        <c:txPr>
          <a:bodyPr rot="0" spcFirstLastPara="1" vertOverflow="ellipsis" vert="horz" wrap="square" anchor="ctr" anchorCtr="1"/>
          <a:lstStyle/>
          <a:p>
            <a:pPr>
              <a:defRPr sz="1400" b="0" i="0" u="none" strike="noStrike" kern="1200" baseline="0">
                <a:solidFill>
                  <a:schemeClr val="bg1">
                    <a:lumMod val="50000"/>
                  </a:schemeClr>
                </a:solidFill>
                <a:latin typeface="Calibri" panose="020F0502020204030204" pitchFamily="34" charset="0"/>
                <a:ea typeface="+mn-ea"/>
                <a:cs typeface="Calibri" panose="020F0502020204030204" pitchFamily="34" charset="0"/>
              </a:defRPr>
            </a:pPr>
            <a:endParaRPr lang="en-US"/>
          </a:p>
        </c:txPr>
      </c:legendEntry>
      <c:layout>
        <c:manualLayout>
          <c:xMode val="edge"/>
          <c:yMode val="edge"/>
          <c:x val="0.83144951973319436"/>
          <c:y val="0.52211826349103097"/>
          <c:w val="0.12985682604925622"/>
          <c:h val="0.27957415882052578"/>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bg1">
                  <a:lumMod val="50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 multiple myeloma; R/R, relapsed/refractory.</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BCMA, B-cell maturation antigen; IMiD, immunomodulatory drug; mAb, monoclonal antibody; mDoR, median duration of response; MM, multiple myeloma; mPFS, median progression-free survival; mOS, median overall survival; ORR, overall response rate; PI, proteasome inhibitor;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884409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BCMA, B-cell maturation antigen; CR, complete response; DoR, duration of response; ECOG, Eastern Cooperative Oncology Group; IMiD, immunomodulatory drug; mAb, monoclonal antibody; MM, multiple myeloma; MRD, measurable residual disease; ORR, overall response rate; OS, overall survival; PFS, progression-free survival; PI, proteasome inhibitor; PK/PD, pharmacokinetics/pharmacodynamics; PR, partial response; PS, performance status; R/R, relapsed refractory; RP2D, recommended phase II dose.</a:t>
            </a:r>
            <a:endParaRPr lang="en-US" b="0"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907837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IMiD, immunomodulatory drug; ISS, International Staging System; mAb, monoclonal antibody; PI, proteasome inhibitor; SCT, stem cell transplant.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114853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DoR, duration of response; EMD, extramedullary disease; NE, not estimable; ORR, overall response rate; PR, partial response; sCR, stringent complete response; VGPR, very good partial response.</a:t>
            </a:r>
            <a:endParaRPr lang="en-US" b="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4293840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MRD, measurable residual disease; OS, overall survival; PFS, progression-free survival; NE, not estimable.</a:t>
            </a:r>
            <a:endParaRPr lang="en-US" b="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866696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ICANS, immune effector cell–associated neurotoxicity syndrome.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753445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ICANS, immune effector cell–associated neurotoxicity syndrome.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461778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MRD, measurable residual disease; MM, multiple myeloma; ORR, overall response rate;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4181273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4.sv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hyperlink" Target="http://www.clinicaloptions.com/" TargetMode="Externa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MajesTEC-1 Update: Phase I/II Study of Teclistamab in Patients With R/R MM</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MajesTEC-1 Update: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974181" cy="4650686"/>
          </a:xfrm>
        </p:spPr>
        <p:txBody>
          <a:bodyPr/>
          <a:lstStyle/>
          <a:p>
            <a:r>
              <a:rPr lang="en-US" altLang="en-US" sz="2400" dirty="0"/>
              <a:t>Teclistamab: first off-the-shelf anti-BCMA x CD3 bispecific antibody approved </a:t>
            </a:r>
            <a:br>
              <a:rPr lang="en-US" altLang="en-US" sz="2400" dirty="0"/>
            </a:br>
            <a:r>
              <a:rPr lang="en-US" altLang="en-US" sz="2400" dirty="0"/>
              <a:t>for use in patients with R/R MM who have received ≥4 prior lines of therapy including a PI, IMiD, and anti-CD38 mAb</a:t>
            </a:r>
            <a:r>
              <a:rPr lang="en-US" altLang="en-US" sz="2400" baseline="30000" dirty="0"/>
              <a:t>1</a:t>
            </a:r>
          </a:p>
          <a:p>
            <a:r>
              <a:rPr lang="en-US" altLang="en-US" sz="2400" dirty="0"/>
              <a:t>The pivotal phase I/II MajesTEC-1 trial evaluated the safety and efficacy of teclistamab in patients with R/R MM who were triple-class exposed (PI, IMiD, </a:t>
            </a:r>
            <a:br>
              <a:rPr lang="en-US" altLang="en-US" sz="2400" dirty="0"/>
            </a:br>
            <a:r>
              <a:rPr lang="en-US" altLang="en-US" sz="2400" dirty="0"/>
              <a:t>and anti-CD38 mAb)</a:t>
            </a:r>
            <a:r>
              <a:rPr lang="en-US" altLang="en-US" sz="2400" baseline="30000" dirty="0"/>
              <a:t>2</a:t>
            </a:r>
          </a:p>
          <a:p>
            <a:pPr lvl="1"/>
            <a:r>
              <a:rPr lang="en-US" altLang="en-US" sz="2400" dirty="0"/>
              <a:t>Primary analysis after median follow-up of 14.1 mo: ORR, 63.0% (≥ CR 39.4%); mDoR, 18.4 mo; mPFS, 11.3 mo; mOS, 18.3 mo</a:t>
            </a:r>
            <a:r>
              <a:rPr lang="en-US" altLang="en-US" sz="2400" baseline="30000" dirty="0"/>
              <a:t>2</a:t>
            </a:r>
          </a:p>
          <a:p>
            <a:r>
              <a:rPr lang="en-US" altLang="en-US" sz="2400" dirty="0"/>
              <a:t>Current analysis reports updated results of MajesTEC-1 after a median follow-up of </a:t>
            </a:r>
            <a:br>
              <a:rPr lang="en-US" altLang="en-US" sz="2400" dirty="0"/>
            </a:br>
            <a:r>
              <a:rPr lang="en-US" altLang="en-US" sz="2400" dirty="0"/>
              <a:t>23 mo</a:t>
            </a:r>
            <a:r>
              <a:rPr lang="en-US" altLang="en-US" sz="2400" baseline="30000" dirty="0"/>
              <a:t>3</a:t>
            </a:r>
            <a:r>
              <a:rPr lang="en-US" altLang="en-US" sz="2400" dirty="0"/>
              <a:t> </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Teclistamab PI. 2. Moreau. NEJM. 2022;387:495. 3. van de Donk. ASCO 2023. Abstr 8011.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MajesTEC-1 Update: Study Design</a:t>
            </a:r>
            <a:endParaRPr lang="en-US" altLang="en-US" dirty="0"/>
          </a:p>
        </p:txBody>
      </p:sp>
      <p:sp>
        <p:nvSpPr>
          <p:cNvPr id="3" name="Content Placeholder 2">
            <a:extLst>
              <a:ext uri="{FF2B5EF4-FFF2-40B4-BE49-F238E27FC236}">
                <a16:creationId xmlns:a16="http://schemas.microsoft.com/office/drawing/2014/main" id="{05B50CC8-6BD8-87F3-1D49-7C543977AFD9}"/>
              </a:ext>
            </a:extLst>
          </p:cNvPr>
          <p:cNvSpPr>
            <a:spLocks noGrp="1"/>
          </p:cNvSpPr>
          <p:nvPr>
            <p:ph idx="1"/>
          </p:nvPr>
        </p:nvSpPr>
        <p:spPr>
          <a:xfrm>
            <a:off x="604675" y="1513047"/>
            <a:ext cx="10982650" cy="450664"/>
          </a:xfrm>
        </p:spPr>
        <p:txBody>
          <a:bodyPr/>
          <a:lstStyle/>
          <a:p>
            <a:r>
              <a:rPr lang="en-US" sz="2400" dirty="0"/>
              <a:t>Open-label, dose-escalation/dose-expansion phase I/II trial (data cutoff: Jan 4, 2023)</a:t>
            </a:r>
          </a:p>
        </p:txBody>
      </p:sp>
      <p:sp>
        <p:nvSpPr>
          <p:cNvPr id="4" name="Text Box 45">
            <a:extLst>
              <a:ext uri="{FF2B5EF4-FFF2-40B4-BE49-F238E27FC236}">
                <a16:creationId xmlns:a16="http://schemas.microsoft.com/office/drawing/2014/main" id="{0A966179-BF7B-8929-F3F2-B42AF08E40DE}"/>
              </a:ext>
            </a:extLst>
          </p:cNvPr>
          <p:cNvSpPr txBox="1">
            <a:spLocks noChangeArrowheads="1"/>
          </p:cNvSpPr>
          <p:nvPr/>
        </p:nvSpPr>
        <p:spPr bwMode="auto">
          <a:xfrm>
            <a:off x="313912" y="2378537"/>
            <a:ext cx="285122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ts val="0"/>
              </a:spcBef>
              <a:spcAft>
                <a:spcPts val="0"/>
              </a:spcAft>
              <a:buClrTx/>
              <a:buFontTx/>
              <a:buNone/>
            </a:pPr>
            <a:r>
              <a:rPr lang="en-US" altLang="en-US" sz="1800" b="0" dirty="0">
                <a:solidFill>
                  <a:schemeClr val="bg1"/>
                </a:solidFill>
                <a:latin typeface="Calibri" panose="020F0502020204030204" pitchFamily="34" charset="0"/>
              </a:rPr>
              <a:t>Patients with R/R MM; triple-class exposed (IMiD, </a:t>
            </a:r>
            <a:br>
              <a:rPr lang="en-US" altLang="en-US" sz="1800" b="0" dirty="0">
                <a:solidFill>
                  <a:schemeClr val="bg1"/>
                </a:solidFill>
                <a:latin typeface="Calibri" panose="020F0502020204030204" pitchFamily="34" charset="0"/>
              </a:rPr>
            </a:br>
            <a:r>
              <a:rPr lang="en-US" altLang="en-US" sz="1800" b="0" dirty="0">
                <a:solidFill>
                  <a:schemeClr val="bg1"/>
                </a:solidFill>
                <a:latin typeface="Calibri" panose="020F0502020204030204" pitchFamily="34" charset="0"/>
              </a:rPr>
              <a:t>PI, and anti-CD38 mAb);</a:t>
            </a:r>
          </a:p>
          <a:p>
            <a:pPr algn="ctr">
              <a:lnSpc>
                <a:spcPct val="100000"/>
              </a:lnSpc>
              <a:spcBef>
                <a:spcPts val="0"/>
              </a:spcBef>
              <a:spcAft>
                <a:spcPts val="0"/>
              </a:spcAft>
              <a:buClrTx/>
              <a:buFontTx/>
              <a:buNone/>
            </a:pPr>
            <a:r>
              <a:rPr lang="en-US" altLang="en-US" sz="1800" b="0" dirty="0">
                <a:solidFill>
                  <a:schemeClr val="bg1"/>
                </a:solidFill>
                <a:latin typeface="Calibri" panose="020F0502020204030204" pitchFamily="34" charset="0"/>
              </a:rPr>
              <a:t>no prior BCMA therapy; ECOG PS 0-1</a:t>
            </a:r>
            <a:br>
              <a:rPr lang="en-US" altLang="en-US" sz="1800" b="0" dirty="0">
                <a:solidFill>
                  <a:schemeClr val="bg1"/>
                </a:solidFill>
                <a:latin typeface="Calibri" panose="020F0502020204030204" pitchFamily="34" charset="0"/>
              </a:rPr>
            </a:br>
            <a:r>
              <a:rPr lang="en-US" altLang="en-US" sz="1800" b="0" dirty="0">
                <a:solidFill>
                  <a:schemeClr val="bg1"/>
                </a:solidFill>
                <a:latin typeface="Calibri" panose="020F0502020204030204" pitchFamily="34" charset="0"/>
              </a:rPr>
              <a:t>(N = 165)</a:t>
            </a:r>
          </a:p>
        </p:txBody>
      </p:sp>
      <p:sp>
        <p:nvSpPr>
          <p:cNvPr id="5" name="Rectangle 49">
            <a:extLst>
              <a:ext uri="{FF2B5EF4-FFF2-40B4-BE49-F238E27FC236}">
                <a16:creationId xmlns:a16="http://schemas.microsoft.com/office/drawing/2014/main" id="{38CAE5CA-A05A-DFDD-7657-268023373F1F}"/>
              </a:ext>
            </a:extLst>
          </p:cNvPr>
          <p:cNvSpPr>
            <a:spLocks noChangeArrowheads="1"/>
          </p:cNvSpPr>
          <p:nvPr/>
        </p:nvSpPr>
        <p:spPr bwMode="auto">
          <a:xfrm>
            <a:off x="3521672" y="2715630"/>
            <a:ext cx="2851226" cy="108014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Teclistamab </a:t>
            </a:r>
            <a:br>
              <a:rPr lang="en-US" altLang="en-US" sz="180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IV and SC escalation dosing</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RP2D: 1.5 mg/kg SC QW*</a:t>
            </a:r>
          </a:p>
        </p:txBody>
      </p:sp>
      <p:sp>
        <p:nvSpPr>
          <p:cNvPr id="6" name="Content Placeholder 18">
            <a:extLst>
              <a:ext uri="{FF2B5EF4-FFF2-40B4-BE49-F238E27FC236}">
                <a16:creationId xmlns:a16="http://schemas.microsoft.com/office/drawing/2014/main" id="{99118DA1-6625-05FC-C090-E7071070B369}"/>
              </a:ext>
            </a:extLst>
          </p:cNvPr>
          <p:cNvSpPr txBox="1">
            <a:spLocks/>
          </p:cNvSpPr>
          <p:nvPr/>
        </p:nvSpPr>
        <p:spPr bwMode="auto">
          <a:xfrm>
            <a:off x="604675" y="4790126"/>
            <a:ext cx="10959796" cy="1022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1" kern="0" dirty="0"/>
              <a:t>Primary endpoint: </a:t>
            </a:r>
            <a:r>
              <a:rPr lang="en-US" sz="2400" b="0" kern="0" dirty="0"/>
              <a:t>ORR</a:t>
            </a:r>
            <a:endParaRPr lang="en-US" sz="2200" b="0" kern="0" dirty="0"/>
          </a:p>
          <a:p>
            <a:r>
              <a:rPr lang="en-US" sz="2400" b="1" kern="0" dirty="0"/>
              <a:t>Key secondary endpoints: </a:t>
            </a:r>
            <a:r>
              <a:rPr lang="en-US" sz="2400" b="0" kern="0" dirty="0"/>
              <a:t>PK/PD, DoR, PFS, OS, undetectable MRD, safety, and HRQoL</a:t>
            </a:r>
          </a:p>
        </p:txBody>
      </p:sp>
      <p:sp>
        <p:nvSpPr>
          <p:cNvPr id="7" name="Line 52">
            <a:extLst>
              <a:ext uri="{FF2B5EF4-FFF2-40B4-BE49-F238E27FC236}">
                <a16:creationId xmlns:a16="http://schemas.microsoft.com/office/drawing/2014/main" id="{7F8540F2-18E4-567E-13A8-05EE8B5107DF}"/>
              </a:ext>
            </a:extLst>
          </p:cNvPr>
          <p:cNvSpPr>
            <a:spLocks noChangeShapeType="1"/>
          </p:cNvSpPr>
          <p:nvPr/>
        </p:nvSpPr>
        <p:spPr bwMode="auto">
          <a:xfrm>
            <a:off x="2955580" y="3255700"/>
            <a:ext cx="42196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8" name="TextBox 7">
            <a:extLst>
              <a:ext uri="{FF2B5EF4-FFF2-40B4-BE49-F238E27FC236}">
                <a16:creationId xmlns:a16="http://schemas.microsoft.com/office/drawing/2014/main" id="{08CAD432-81FC-5D99-E095-B5A7F7DBEA17}"/>
              </a:ext>
            </a:extLst>
          </p:cNvPr>
          <p:cNvSpPr txBox="1"/>
          <p:nvPr/>
        </p:nvSpPr>
        <p:spPr bwMode="auto">
          <a:xfrm>
            <a:off x="9780591" y="2514275"/>
            <a:ext cx="164087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b="0" i="1" dirty="0">
                <a:solidFill>
                  <a:schemeClr val="bg1"/>
                </a:solidFill>
                <a:latin typeface="Calibri" panose="020F0502020204030204" pitchFamily="34" charset="0"/>
              </a:rPr>
              <a:t>Option for responders to switch to Q2W/Q4W dosing</a:t>
            </a:r>
            <a:r>
              <a:rPr lang="en-US" sz="1800" b="0" i="0" baseline="30000" dirty="0">
                <a:solidFill>
                  <a:srgbClr val="242021"/>
                </a:solidFill>
                <a:effectLst/>
                <a:latin typeface="+mn-lt"/>
              </a:rPr>
              <a:t>†</a:t>
            </a:r>
            <a:endParaRPr lang="en-US" b="0" i="1" dirty="0">
              <a:solidFill>
                <a:schemeClr val="bg1"/>
              </a:solidFill>
              <a:latin typeface="Calibri" panose="020F0502020204030204" pitchFamily="34" charset="0"/>
            </a:endParaRPr>
          </a:p>
        </p:txBody>
      </p:sp>
      <p:sp>
        <p:nvSpPr>
          <p:cNvPr id="9" name="TextBox 8">
            <a:extLst>
              <a:ext uri="{FF2B5EF4-FFF2-40B4-BE49-F238E27FC236}">
                <a16:creationId xmlns:a16="http://schemas.microsoft.com/office/drawing/2014/main" id="{D8F8E9A2-7760-A7E6-2A33-E954B065DCD3}"/>
              </a:ext>
            </a:extLst>
          </p:cNvPr>
          <p:cNvSpPr txBox="1"/>
          <p:nvPr/>
        </p:nvSpPr>
        <p:spPr bwMode="auto">
          <a:xfrm>
            <a:off x="4607238" y="2156166"/>
            <a:ext cx="865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Phase I</a:t>
            </a:r>
          </a:p>
        </p:txBody>
      </p:sp>
      <p:sp>
        <p:nvSpPr>
          <p:cNvPr id="10" name="Rectangle 49">
            <a:extLst>
              <a:ext uri="{FF2B5EF4-FFF2-40B4-BE49-F238E27FC236}">
                <a16:creationId xmlns:a16="http://schemas.microsoft.com/office/drawing/2014/main" id="{52F5FC11-A208-7568-F810-9437BB1E1F22}"/>
              </a:ext>
            </a:extLst>
          </p:cNvPr>
          <p:cNvSpPr>
            <a:spLocks noChangeArrowheads="1"/>
          </p:cNvSpPr>
          <p:nvPr/>
        </p:nvSpPr>
        <p:spPr bwMode="auto">
          <a:xfrm>
            <a:off x="6943511" y="2715630"/>
            <a:ext cx="2533739" cy="108014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Teclistamab </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1.5 mg/kg SC QW* </a:t>
            </a:r>
          </a:p>
        </p:txBody>
      </p:sp>
      <p:sp>
        <p:nvSpPr>
          <p:cNvPr id="12" name="Line 52">
            <a:extLst>
              <a:ext uri="{FF2B5EF4-FFF2-40B4-BE49-F238E27FC236}">
                <a16:creationId xmlns:a16="http://schemas.microsoft.com/office/drawing/2014/main" id="{EEE4D4D0-4D38-7F49-F54D-A38A47E2882C}"/>
              </a:ext>
            </a:extLst>
          </p:cNvPr>
          <p:cNvSpPr>
            <a:spLocks noChangeShapeType="1"/>
          </p:cNvSpPr>
          <p:nvPr/>
        </p:nvSpPr>
        <p:spPr bwMode="auto">
          <a:xfrm>
            <a:off x="6456996" y="3255700"/>
            <a:ext cx="42196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3" name="Line 52">
            <a:extLst>
              <a:ext uri="{FF2B5EF4-FFF2-40B4-BE49-F238E27FC236}">
                <a16:creationId xmlns:a16="http://schemas.microsoft.com/office/drawing/2014/main" id="{267CFB8E-64F3-32DB-4BCB-523FBDE0CCD2}"/>
              </a:ext>
            </a:extLst>
          </p:cNvPr>
          <p:cNvSpPr>
            <a:spLocks noChangeShapeType="1"/>
          </p:cNvSpPr>
          <p:nvPr/>
        </p:nvSpPr>
        <p:spPr bwMode="auto">
          <a:xfrm>
            <a:off x="9525891" y="3255700"/>
            <a:ext cx="42196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5" name="TextBox 14">
            <a:extLst>
              <a:ext uri="{FF2B5EF4-FFF2-40B4-BE49-F238E27FC236}">
                <a16:creationId xmlns:a16="http://schemas.microsoft.com/office/drawing/2014/main" id="{5593AAAC-6FE1-4F17-6019-D497BEB5B8E3}"/>
              </a:ext>
            </a:extLst>
          </p:cNvPr>
          <p:cNvSpPr txBox="1"/>
          <p:nvPr/>
        </p:nvSpPr>
        <p:spPr bwMode="auto">
          <a:xfrm>
            <a:off x="3500047" y="3860850"/>
            <a:ext cx="808727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i="0" dirty="0">
                <a:solidFill>
                  <a:srgbClr val="242021"/>
                </a:solidFill>
                <a:effectLst/>
                <a:latin typeface="+mn-lt"/>
              </a:rPr>
              <a:t>*Step-up dosing: 0.06 and 0.3 mg/kg, 2-4 days between each dose.</a:t>
            </a:r>
          </a:p>
          <a:p>
            <a:r>
              <a:rPr lang="en-US" sz="1200" b="0" i="0" dirty="0">
                <a:solidFill>
                  <a:srgbClr val="242021"/>
                </a:solidFill>
                <a:effectLst/>
                <a:latin typeface="+mn-lt"/>
              </a:rPr>
              <a:t>Hospitalization and premedication with dexamethasone 16 mg, acetaminophen, and diphenhydramine.</a:t>
            </a:r>
            <a:r>
              <a:rPr lang="en-US" sz="1200" b="0" i="0" baseline="30000" dirty="0">
                <a:solidFill>
                  <a:srgbClr val="242021"/>
                </a:solidFill>
                <a:effectLst/>
                <a:latin typeface="+mn-lt"/>
              </a:rPr>
              <a:t> </a:t>
            </a:r>
          </a:p>
          <a:p>
            <a:r>
              <a:rPr lang="en-US" sz="1200" b="0" i="0" baseline="30000" dirty="0">
                <a:solidFill>
                  <a:srgbClr val="242021"/>
                </a:solidFill>
                <a:effectLst/>
                <a:latin typeface="+mn-lt"/>
              </a:rPr>
              <a:t>†</a:t>
            </a:r>
            <a:r>
              <a:rPr lang="en-US" sz="1200" b="0" i="0" dirty="0">
                <a:solidFill>
                  <a:srgbClr val="242021"/>
                </a:solidFill>
                <a:effectLst/>
                <a:latin typeface="+mn-lt"/>
              </a:rPr>
              <a:t>Q2W option if ≥ PR after ≥4 cycles (phase I) or ≥ CR for ≥6 mo (phase II); Q4W option if continued response on Q2W schedule. </a:t>
            </a:r>
            <a:endParaRPr lang="en-US" sz="1200" dirty="0">
              <a:latin typeface="+mn-lt"/>
            </a:endParaRPr>
          </a:p>
          <a:p>
            <a:endParaRPr lang="en-US" sz="1200" dirty="0">
              <a:latin typeface="+mn-lt"/>
            </a:endParaRPr>
          </a:p>
        </p:txBody>
      </p:sp>
      <p:sp>
        <p:nvSpPr>
          <p:cNvPr id="16" name="TextBox 15">
            <a:extLst>
              <a:ext uri="{FF2B5EF4-FFF2-40B4-BE49-F238E27FC236}">
                <a16:creationId xmlns:a16="http://schemas.microsoft.com/office/drawing/2014/main" id="{6245FAA5-EAED-523A-08AC-D705FC0C204E}"/>
              </a:ext>
            </a:extLst>
          </p:cNvPr>
          <p:cNvSpPr txBox="1"/>
          <p:nvPr/>
        </p:nvSpPr>
        <p:spPr bwMode="auto">
          <a:xfrm>
            <a:off x="7245977" y="2193871"/>
            <a:ext cx="18902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Phase II: Cohort A</a:t>
            </a:r>
          </a:p>
        </p:txBody>
      </p:sp>
      <p:sp>
        <p:nvSpPr>
          <p:cNvPr id="11" name="Text Box 15">
            <a:extLst>
              <a:ext uri="{FF2B5EF4-FFF2-40B4-BE49-F238E27FC236}">
                <a16:creationId xmlns:a16="http://schemas.microsoft.com/office/drawing/2014/main" id="{B06471E9-B5DF-F6C7-85A7-06672B25966E}"/>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a:t>
            </a:r>
          </a:p>
        </p:txBody>
      </p:sp>
    </p:spTree>
    <p:extLst>
      <p:ext uri="{BB962C8B-B14F-4D97-AF65-F5344CB8AC3E}">
        <p14:creationId xmlns:p14="http://schemas.microsoft.com/office/powerpoint/2010/main" val="3329224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MajesTEC-1 Update: 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Group 3">
            <a:extLst>
              <a:ext uri="{FF2B5EF4-FFF2-40B4-BE49-F238E27FC236}">
                <a16:creationId xmlns:a16="http://schemas.microsoft.com/office/drawing/2014/main" id="{C9CE2134-EFAF-0649-B7E2-767D40C7274E}"/>
              </a:ext>
            </a:extLst>
          </p:cNvPr>
          <p:cNvGraphicFramePr>
            <a:graphicFrameLocks/>
          </p:cNvGraphicFramePr>
          <p:nvPr>
            <p:extLst>
              <p:ext uri="{D42A27DB-BD31-4B8C-83A1-F6EECF244321}">
                <p14:modId xmlns:p14="http://schemas.microsoft.com/office/powerpoint/2010/main" val="1738788570"/>
              </p:ext>
            </p:extLst>
          </p:nvPr>
        </p:nvGraphicFramePr>
        <p:xfrm>
          <a:off x="465819" y="1330721"/>
          <a:ext cx="5368924" cy="4297792"/>
        </p:xfrm>
        <a:graphic>
          <a:graphicData uri="http://schemas.openxmlformats.org/drawingml/2006/table">
            <a:tbl>
              <a:tblPr/>
              <a:tblGrid>
                <a:gridCol w="3224437">
                  <a:extLst>
                    <a:ext uri="{9D8B030D-6E8A-4147-A177-3AD203B41FA5}">
                      <a16:colId xmlns:a16="http://schemas.microsoft.com/office/drawing/2014/main" val="20000"/>
                    </a:ext>
                  </a:extLst>
                </a:gridCol>
                <a:gridCol w="2144487">
                  <a:extLst>
                    <a:ext uri="{9D8B030D-6E8A-4147-A177-3AD203B41FA5}">
                      <a16:colId xmlns:a16="http://schemas.microsoft.com/office/drawing/2014/main" val="20001"/>
                    </a:ext>
                  </a:extLst>
                </a:gridCol>
              </a:tblGrid>
              <a:tr h="20657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Teclistamab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019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64.0 (33.0-84.0)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657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 (58.2)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561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Black/African American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134 (81.2)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6577">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Extramedullary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58419460"/>
                  </a:ext>
                </a:extLst>
              </a:tr>
              <a:tr h="30192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High-risk cytogenetics,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38/148 (25.7)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2770555"/>
                  </a:ext>
                </a:extLst>
              </a:tr>
              <a:tr h="20657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ISS stage, n/N (%)</a:t>
                      </a:r>
                      <a:endParaRPr kumimoji="0" lang="en-US" sz="1600" b="0" i="0" u="none" strike="noStrike" cap="none" normalizeH="0" baseline="3000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endPar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85/162 (52.5)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57/162 (35.2)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20/162 (12.3)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83839546"/>
                  </a:ext>
                </a:extLst>
              </a:tr>
            </a:tbl>
          </a:graphicData>
        </a:graphic>
      </p:graphicFrame>
      <p:graphicFrame>
        <p:nvGraphicFramePr>
          <p:cNvPr id="12" name="Group 3">
            <a:extLst>
              <a:ext uri="{FF2B5EF4-FFF2-40B4-BE49-F238E27FC236}">
                <a16:creationId xmlns:a16="http://schemas.microsoft.com/office/drawing/2014/main" id="{7726E34C-B0E0-464C-B9AC-B3FCB1FBFAAF}"/>
              </a:ext>
            </a:extLst>
          </p:cNvPr>
          <p:cNvGraphicFramePr>
            <a:graphicFrameLocks/>
          </p:cNvGraphicFramePr>
          <p:nvPr>
            <p:extLst>
              <p:ext uri="{D42A27DB-BD31-4B8C-83A1-F6EECF244321}">
                <p14:modId xmlns:p14="http://schemas.microsoft.com/office/powerpoint/2010/main" val="3950878232"/>
              </p:ext>
            </p:extLst>
          </p:nvPr>
        </p:nvGraphicFramePr>
        <p:xfrm>
          <a:off x="6182362" y="1330722"/>
          <a:ext cx="5662519" cy="3577626"/>
        </p:xfrm>
        <a:graphic>
          <a:graphicData uri="http://schemas.openxmlformats.org/drawingml/2006/table">
            <a:tbl>
              <a:tblPr/>
              <a:tblGrid>
                <a:gridCol w="3676970">
                  <a:extLst>
                    <a:ext uri="{9D8B030D-6E8A-4147-A177-3AD203B41FA5}">
                      <a16:colId xmlns:a16="http://schemas.microsoft.com/office/drawing/2014/main" val="20000"/>
                    </a:ext>
                  </a:extLst>
                </a:gridCol>
                <a:gridCol w="1985549">
                  <a:extLst>
                    <a:ext uri="{9D8B030D-6E8A-4147-A177-3AD203B41FA5}">
                      <a16:colId xmlns:a16="http://schemas.microsoft.com/office/drawing/2014/main" val="20001"/>
                    </a:ext>
                  </a:extLst>
                </a:gridCol>
              </a:tblGrid>
              <a:tr h="438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Teclistamab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536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since diagnosis,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(0.8-22.7)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38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prior lines of therapy, no.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006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SCT,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135 (81.8)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6225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Exposure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Triple-class exposed</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Penta-drug exposed</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116 (70.3)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58419460"/>
                  </a:ext>
                </a:extLst>
              </a:tr>
              <a:tr h="8070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Refractory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Anti-CD38 mAb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Triple-class refractory</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Penta-drug refractory</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148 (89.7)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128 (77.6)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(30.3)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58662681"/>
                  </a:ext>
                </a:extLst>
              </a:tr>
            </a:tbl>
          </a:graphicData>
        </a:graphic>
      </p:graphicFrame>
      <p:sp>
        <p:nvSpPr>
          <p:cNvPr id="2" name="TextBox 1">
            <a:extLst>
              <a:ext uri="{FF2B5EF4-FFF2-40B4-BE49-F238E27FC236}">
                <a16:creationId xmlns:a16="http://schemas.microsoft.com/office/drawing/2014/main" id="{EB7DE769-A65C-FE48-B460-1AD39D304148}"/>
              </a:ext>
            </a:extLst>
          </p:cNvPr>
          <p:cNvSpPr txBox="1"/>
          <p:nvPr/>
        </p:nvSpPr>
        <p:spPr bwMode="auto">
          <a:xfrm>
            <a:off x="6182362" y="4922304"/>
            <a:ext cx="48143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lumMod val="10000"/>
                  </a:schemeClr>
                </a:solidFill>
                <a:latin typeface="Calibri" panose="020F0502020204030204" pitchFamily="34" charset="0"/>
              </a:rPr>
              <a:t>*Included soft-tissue plasmacytomas not associated with bone. </a:t>
            </a:r>
            <a:br>
              <a:rPr lang="en-US" sz="1200" b="0" baseline="30000" dirty="0">
                <a:solidFill>
                  <a:schemeClr val="bg2">
                    <a:lumMod val="10000"/>
                  </a:schemeClr>
                </a:solidFill>
                <a:latin typeface="Calibri" panose="020F0502020204030204" pitchFamily="34" charset="0"/>
              </a:rPr>
            </a:br>
            <a:r>
              <a:rPr kumimoji="0" lang="en-US" sz="1200" b="0" i="0" u="none" strike="noStrike" cap="none" normalizeH="0" baseline="30000" dirty="0">
                <a:ln>
                  <a:noFill/>
                </a:ln>
                <a:solidFill>
                  <a:schemeClr val="bg2">
                    <a:lumMod val="10000"/>
                  </a:schemeClr>
                </a:solidFill>
                <a:effectLst/>
                <a:latin typeface="Calibri" panose="020F0502020204030204" pitchFamily="34" charset="0"/>
              </a:rPr>
              <a:t>†</a:t>
            </a:r>
            <a:r>
              <a:rPr lang="en-US" sz="1200" b="0" dirty="0">
                <a:solidFill>
                  <a:schemeClr val="bg2">
                    <a:lumMod val="10000"/>
                  </a:schemeClr>
                </a:solidFill>
                <a:latin typeface="Calibri" panose="020F0502020204030204" pitchFamily="34" charset="0"/>
              </a:rPr>
              <a:t>≥1 each: PI, IMiD, and anti-CD38 mAb. </a:t>
            </a:r>
            <a:br>
              <a:rPr lang="en-US" sz="1200" b="0" dirty="0">
                <a:solidFill>
                  <a:schemeClr val="bg2">
                    <a:lumMod val="10000"/>
                  </a:schemeClr>
                </a:solidFill>
                <a:latin typeface="Calibri" panose="020F0502020204030204" pitchFamily="34" charset="0"/>
              </a:rPr>
            </a:br>
            <a:r>
              <a:rPr kumimoji="0" lang="en-US" sz="1200" b="0" i="0" u="none" strike="noStrike" cap="none" normalizeH="0" baseline="30000" dirty="0">
                <a:ln>
                  <a:noFill/>
                </a:ln>
                <a:solidFill>
                  <a:schemeClr val="bg2">
                    <a:lumMod val="10000"/>
                  </a:schemeClr>
                </a:solidFill>
                <a:effectLst/>
                <a:latin typeface="Calibri" panose="020F0502020204030204" pitchFamily="34" charset="0"/>
              </a:rPr>
              <a:t>‡</a:t>
            </a:r>
            <a:r>
              <a:rPr lang="en-US" sz="1200" b="0" dirty="0">
                <a:solidFill>
                  <a:schemeClr val="bg2">
                    <a:lumMod val="10000"/>
                  </a:schemeClr>
                </a:solidFill>
                <a:latin typeface="Calibri" panose="020F0502020204030204" pitchFamily="34" charset="0"/>
              </a:rPr>
              <a:t>≥2 PIs, ≥2 IMiDs, and ≥1 anti-CD38 mAb.</a:t>
            </a:r>
            <a:endParaRPr lang="en-US" sz="1200" b="0" dirty="0">
              <a:solidFill>
                <a:schemeClr val="bg1"/>
              </a:solidFill>
              <a:latin typeface="Calibri" panose="020F0502020204030204" pitchFamily="34" charset="0"/>
            </a:endParaRPr>
          </a:p>
        </p:txBody>
      </p:sp>
      <p:sp>
        <p:nvSpPr>
          <p:cNvPr id="4" name="Content Placeholder 18">
            <a:extLst>
              <a:ext uri="{FF2B5EF4-FFF2-40B4-BE49-F238E27FC236}">
                <a16:creationId xmlns:a16="http://schemas.microsoft.com/office/drawing/2014/main" id="{2D0FE90C-923E-A053-C528-C734B42E473C}"/>
              </a:ext>
            </a:extLst>
          </p:cNvPr>
          <p:cNvSpPr txBox="1">
            <a:spLocks/>
          </p:cNvSpPr>
          <p:nvPr/>
        </p:nvSpPr>
        <p:spPr bwMode="auto">
          <a:xfrm>
            <a:off x="669919" y="5715970"/>
            <a:ext cx="5199065" cy="595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1800" b="0" kern="0" dirty="0"/>
              <a:t>At median follow-up of 23 mo, 47 patients remain on treatment (42 Q2W; 9 Q4W)</a:t>
            </a:r>
          </a:p>
        </p:txBody>
      </p:sp>
      <p:sp>
        <p:nvSpPr>
          <p:cNvPr id="5" name="Text Box 15">
            <a:extLst>
              <a:ext uri="{FF2B5EF4-FFF2-40B4-BE49-F238E27FC236}">
                <a16:creationId xmlns:a16="http://schemas.microsoft.com/office/drawing/2014/main" id="{89E26107-5903-AD19-7988-18C1EDF9652F}"/>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a:t>
            </a:r>
          </a:p>
        </p:txBody>
      </p:sp>
    </p:spTree>
    <p:extLst>
      <p:ext uri="{BB962C8B-B14F-4D97-AF65-F5344CB8AC3E}">
        <p14:creationId xmlns:p14="http://schemas.microsoft.com/office/powerpoint/2010/main" val="2008808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Chart 34">
            <a:extLst>
              <a:ext uri="{FF2B5EF4-FFF2-40B4-BE49-F238E27FC236}">
                <a16:creationId xmlns:a16="http://schemas.microsoft.com/office/drawing/2014/main" id="{763BA775-17F5-4B6F-984F-D0CD1DF5522D}"/>
              </a:ext>
            </a:extLst>
          </p:cNvPr>
          <p:cNvGraphicFramePr/>
          <p:nvPr>
            <p:extLst>
              <p:ext uri="{D42A27DB-BD31-4B8C-83A1-F6EECF244321}">
                <p14:modId xmlns:p14="http://schemas.microsoft.com/office/powerpoint/2010/main" val="4188246312"/>
              </p:ext>
            </p:extLst>
          </p:nvPr>
        </p:nvGraphicFramePr>
        <p:xfrm>
          <a:off x="145496" y="1408919"/>
          <a:ext cx="5181599" cy="4163618"/>
        </p:xfrm>
        <a:graphic>
          <a:graphicData uri="http://schemas.openxmlformats.org/drawingml/2006/chart">
            <c:chart xmlns:c="http://schemas.openxmlformats.org/drawingml/2006/chart" xmlns:r="http://schemas.openxmlformats.org/officeDocument/2006/relationships" r:id="rId3"/>
          </a:graphicData>
        </a:graphic>
      </p:graphicFrame>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1011627" cy="1103313"/>
          </a:xfrm>
        </p:spPr>
        <p:txBody>
          <a:bodyPr/>
          <a:lstStyle/>
          <a:p>
            <a:r>
              <a:rPr lang="en-US" dirty="0"/>
              <a:t>MajesTEC-1 Update: Response and Duration of Response</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mn-lt"/>
                </a:rPr>
                <a:t>Slide credit: </a:t>
              </a:r>
              <a:r>
                <a:rPr lang="en-US" altLang="en-US" sz="1400" b="0" dirty="0">
                  <a:solidFill>
                    <a:schemeClr val="bg2"/>
                  </a:solidFill>
                  <a:latin typeface="+mn-lt"/>
                  <a:hlinkClick r:id="rId5"/>
                </a:rPr>
                <a:t>clinicaloptions.com</a:t>
              </a:r>
              <a:endParaRPr lang="en-US" altLang="en-US" sz="1400" b="0" dirty="0">
                <a:solidFill>
                  <a:schemeClr val="bg2"/>
                </a:solidFill>
                <a:latin typeface="+mn-lt"/>
              </a:endParaRPr>
            </a:p>
          </p:txBody>
        </p:sp>
      </p:grpSp>
      <p:sp>
        <p:nvSpPr>
          <p:cNvPr id="23" name="Text Box 15">
            <a:extLst>
              <a:ext uri="{FF2B5EF4-FFF2-40B4-BE49-F238E27FC236}">
                <a16:creationId xmlns:a16="http://schemas.microsoft.com/office/drawing/2014/main" id="{F609B0A4-3D27-0E44-AFBD-0649FEE6F960}"/>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a:t>
            </a:r>
          </a:p>
        </p:txBody>
      </p:sp>
      <p:sp>
        <p:nvSpPr>
          <p:cNvPr id="36" name="TextBox 35">
            <a:extLst>
              <a:ext uri="{FF2B5EF4-FFF2-40B4-BE49-F238E27FC236}">
                <a16:creationId xmlns:a16="http://schemas.microsoft.com/office/drawing/2014/main" id="{D84CB3E4-79A7-4089-8E4D-A400F63077CE}"/>
              </a:ext>
            </a:extLst>
          </p:cNvPr>
          <p:cNvSpPr txBox="1"/>
          <p:nvPr/>
        </p:nvSpPr>
        <p:spPr>
          <a:xfrm>
            <a:off x="3492913" y="3041873"/>
            <a:ext cx="952774" cy="646331"/>
          </a:xfrm>
          <a:prstGeom prst="rect">
            <a:avLst/>
          </a:prstGeom>
          <a:noFill/>
          <a:ln>
            <a:noFill/>
          </a:ln>
        </p:spPr>
        <p:txBody>
          <a:bodyPr wrap="square">
            <a:spAutoFit/>
          </a:bodyPr>
          <a:lstStyle/>
          <a:p>
            <a:pPr algn="ctr"/>
            <a:r>
              <a:rPr lang="en-US" b="1" dirty="0">
                <a:solidFill>
                  <a:schemeClr val="bg1"/>
                </a:solidFill>
                <a:latin typeface="+mn-lt"/>
              </a:rPr>
              <a:t>≥ VGPR: </a:t>
            </a:r>
          </a:p>
          <a:p>
            <a:pPr algn="ctr"/>
            <a:r>
              <a:rPr lang="en-US" b="1" dirty="0">
                <a:solidFill>
                  <a:schemeClr val="bg1"/>
                </a:solidFill>
                <a:latin typeface="+mn-lt"/>
              </a:rPr>
              <a:t>59.4%</a:t>
            </a:r>
          </a:p>
        </p:txBody>
      </p:sp>
      <p:sp>
        <p:nvSpPr>
          <p:cNvPr id="37" name="Right Brace 36">
            <a:extLst>
              <a:ext uri="{FF2B5EF4-FFF2-40B4-BE49-F238E27FC236}">
                <a16:creationId xmlns:a16="http://schemas.microsoft.com/office/drawing/2014/main" id="{3B2EF012-9AAE-492E-AF0A-6656F389A377}"/>
              </a:ext>
            </a:extLst>
          </p:cNvPr>
          <p:cNvSpPr/>
          <p:nvPr/>
        </p:nvSpPr>
        <p:spPr>
          <a:xfrm>
            <a:off x="3285775" y="1964756"/>
            <a:ext cx="170347" cy="2756571"/>
          </a:xfrm>
          <a:prstGeom prst="rightBrace">
            <a:avLst>
              <a:gd name="adj1" fmla="val 0"/>
              <a:gd name="adj2" fmla="val 50000"/>
            </a:avLst>
          </a:prstGeom>
          <a:noFill/>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ea typeface="+mn-ea"/>
              <a:cs typeface="+mn-cs"/>
            </a:endParaRPr>
          </a:p>
        </p:txBody>
      </p:sp>
      <p:sp>
        <p:nvSpPr>
          <p:cNvPr id="38" name="TextBox 37">
            <a:extLst>
              <a:ext uri="{FF2B5EF4-FFF2-40B4-BE49-F238E27FC236}">
                <a16:creationId xmlns:a16="http://schemas.microsoft.com/office/drawing/2014/main" id="{FB5490C6-290C-4F3E-A74F-98754B75A552}"/>
              </a:ext>
            </a:extLst>
          </p:cNvPr>
          <p:cNvSpPr txBox="1"/>
          <p:nvPr/>
        </p:nvSpPr>
        <p:spPr>
          <a:xfrm>
            <a:off x="1241708" y="2718708"/>
            <a:ext cx="853904" cy="646331"/>
          </a:xfrm>
          <a:prstGeom prst="rect">
            <a:avLst/>
          </a:prstGeom>
          <a:noFill/>
        </p:spPr>
        <p:txBody>
          <a:bodyPr wrap="square">
            <a:spAutoFit/>
          </a:bodyPr>
          <a:lstStyle/>
          <a:p>
            <a:pPr algn="ctr"/>
            <a:r>
              <a:rPr lang="en-US" b="1" dirty="0">
                <a:solidFill>
                  <a:schemeClr val="bg1"/>
                </a:solidFill>
                <a:latin typeface="+mn-lt"/>
                <a:cs typeface="Calibri" panose="020F0502020204030204" pitchFamily="34" charset="0"/>
              </a:rPr>
              <a:t>≥ CR: </a:t>
            </a:r>
          </a:p>
          <a:p>
            <a:pPr algn="ctr"/>
            <a:r>
              <a:rPr lang="en-US" dirty="0">
                <a:solidFill>
                  <a:schemeClr val="bg1"/>
                </a:solidFill>
                <a:latin typeface="+mn-lt"/>
                <a:cs typeface="Calibri" panose="020F0502020204030204" pitchFamily="34" charset="0"/>
              </a:rPr>
              <a:t>45.5</a:t>
            </a:r>
            <a:r>
              <a:rPr lang="en-US" b="1" dirty="0">
                <a:solidFill>
                  <a:schemeClr val="bg1"/>
                </a:solidFill>
                <a:latin typeface="+mn-lt"/>
                <a:cs typeface="Calibri" panose="020F0502020204030204" pitchFamily="34" charset="0"/>
              </a:rPr>
              <a:t>%</a:t>
            </a:r>
          </a:p>
        </p:txBody>
      </p:sp>
      <p:sp>
        <p:nvSpPr>
          <p:cNvPr id="39" name="Right Brace 38">
            <a:extLst>
              <a:ext uri="{FF2B5EF4-FFF2-40B4-BE49-F238E27FC236}">
                <a16:creationId xmlns:a16="http://schemas.microsoft.com/office/drawing/2014/main" id="{D8891474-F52F-4EA0-AA23-E88983E92C05}"/>
              </a:ext>
            </a:extLst>
          </p:cNvPr>
          <p:cNvSpPr/>
          <p:nvPr/>
        </p:nvSpPr>
        <p:spPr>
          <a:xfrm flipH="1">
            <a:off x="1959065" y="1937243"/>
            <a:ext cx="208303" cy="2106537"/>
          </a:xfrm>
          <a:prstGeom prst="rightBrace">
            <a:avLst>
              <a:gd name="adj1" fmla="val 0"/>
              <a:gd name="adj2" fmla="val 50000"/>
            </a:avLst>
          </a:prstGeom>
          <a:ln w="28575">
            <a:solidFill>
              <a:schemeClr val="bg1"/>
            </a:solidFill>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595959"/>
              </a:solidFill>
              <a:effectLst/>
              <a:uLnTx/>
              <a:uFillTx/>
              <a:ea typeface="+mn-ea"/>
              <a:cs typeface="+mn-cs"/>
            </a:endParaRPr>
          </a:p>
        </p:txBody>
      </p:sp>
      <p:sp>
        <p:nvSpPr>
          <p:cNvPr id="42" name="TextBox 41">
            <a:extLst>
              <a:ext uri="{FF2B5EF4-FFF2-40B4-BE49-F238E27FC236}">
                <a16:creationId xmlns:a16="http://schemas.microsoft.com/office/drawing/2014/main" id="{415DF403-C999-489D-B249-1A82C38956B2}"/>
              </a:ext>
            </a:extLst>
          </p:cNvPr>
          <p:cNvSpPr txBox="1"/>
          <p:nvPr/>
        </p:nvSpPr>
        <p:spPr>
          <a:xfrm rot="16200000">
            <a:off x="-888200" y="2939455"/>
            <a:ext cx="2965449" cy="338554"/>
          </a:xfrm>
          <a:prstGeom prst="rect">
            <a:avLst/>
          </a:prstGeom>
          <a:noFill/>
        </p:spPr>
        <p:txBody>
          <a:bodyPr wrap="square" rtlCol="0">
            <a:spAutoFit/>
          </a:bodyPr>
          <a:lstStyle/>
          <a:p>
            <a:pPr algn="ctr"/>
            <a:r>
              <a:rPr lang="en-US" sz="1600" b="1" dirty="0">
                <a:solidFill>
                  <a:schemeClr val="bg1"/>
                </a:solidFill>
                <a:latin typeface="+mn-lt"/>
              </a:rPr>
              <a:t>Patients (%)</a:t>
            </a:r>
          </a:p>
        </p:txBody>
      </p:sp>
      <p:cxnSp>
        <p:nvCxnSpPr>
          <p:cNvPr id="3" name="Straight Connector 2">
            <a:extLst>
              <a:ext uri="{FF2B5EF4-FFF2-40B4-BE49-F238E27FC236}">
                <a16:creationId xmlns:a16="http://schemas.microsoft.com/office/drawing/2014/main" id="{219CB836-2BC2-4B20-8191-482579476134}"/>
              </a:ext>
            </a:extLst>
          </p:cNvPr>
          <p:cNvCxnSpPr/>
          <p:nvPr/>
        </p:nvCxnSpPr>
        <p:spPr bwMode="auto">
          <a:xfrm>
            <a:off x="1135061" y="4869779"/>
            <a:ext cx="3012200" cy="0"/>
          </a:xfrm>
          <a:prstGeom prst="line">
            <a:avLst/>
          </a:prstGeom>
          <a:noFill/>
          <a:ln w="28575" cap="flat" cmpd="sng" algn="ctr">
            <a:solidFill>
              <a:schemeClr val="bg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EFEEEFD5-2602-41D2-8F99-BE3015C0ED97}"/>
              </a:ext>
            </a:extLst>
          </p:cNvPr>
          <p:cNvSpPr txBox="1"/>
          <p:nvPr/>
        </p:nvSpPr>
        <p:spPr>
          <a:xfrm>
            <a:off x="1639476" y="1452687"/>
            <a:ext cx="2310232" cy="369332"/>
          </a:xfrm>
          <a:prstGeom prst="rect">
            <a:avLst/>
          </a:prstGeom>
          <a:noFill/>
          <a:ln>
            <a:noFill/>
          </a:ln>
        </p:spPr>
        <p:txBody>
          <a:bodyPr wrap="square">
            <a:spAutoFit/>
          </a:bodyPr>
          <a:lstStyle/>
          <a:p>
            <a:pPr algn="ctr"/>
            <a:r>
              <a:rPr lang="en-US" b="1" dirty="0">
                <a:solidFill>
                  <a:schemeClr val="bg1"/>
                </a:solidFill>
                <a:latin typeface="Calibri" panose="020F0502020204030204" pitchFamily="34" charset="0"/>
                <a:cs typeface="Calibri" panose="020F0502020204030204" pitchFamily="34" charset="0"/>
              </a:rPr>
              <a:t>ORR: 63.0% (104/165)</a:t>
            </a:r>
          </a:p>
        </p:txBody>
      </p:sp>
      <p:graphicFrame>
        <p:nvGraphicFramePr>
          <p:cNvPr id="4" name="Group 3">
            <a:extLst>
              <a:ext uri="{FF2B5EF4-FFF2-40B4-BE49-F238E27FC236}">
                <a16:creationId xmlns:a16="http://schemas.microsoft.com/office/drawing/2014/main" id="{37D88E32-2348-7141-D45D-1270F4BC3F19}"/>
              </a:ext>
            </a:extLst>
          </p:cNvPr>
          <p:cNvGraphicFramePr>
            <a:graphicFrameLocks/>
          </p:cNvGraphicFramePr>
          <p:nvPr>
            <p:extLst>
              <p:ext uri="{D42A27DB-BD31-4B8C-83A1-F6EECF244321}">
                <p14:modId xmlns:p14="http://schemas.microsoft.com/office/powerpoint/2010/main" val="3259129795"/>
              </p:ext>
            </p:extLst>
          </p:nvPr>
        </p:nvGraphicFramePr>
        <p:xfrm>
          <a:off x="538041" y="5052020"/>
          <a:ext cx="4206240" cy="1219264"/>
        </p:xfrm>
        <a:graphic>
          <a:graphicData uri="http://schemas.openxmlformats.org/drawingml/2006/table">
            <a:tbl>
              <a:tblPr/>
              <a:tblGrid>
                <a:gridCol w="283464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tblGrid>
              <a:tr h="2683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Patient Subgroup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ORR, %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683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prior lines of treatment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74.4 (32/43)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683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&gt;3 prior lines of treatment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59.0 (72/122)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6837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High-risk cytogenetics and/or EMD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53.3 (32/60)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10" name="TextBox 9">
            <a:extLst>
              <a:ext uri="{FF2B5EF4-FFF2-40B4-BE49-F238E27FC236}">
                <a16:creationId xmlns:a16="http://schemas.microsoft.com/office/drawing/2014/main" id="{91DC7C36-2D3F-F267-A57F-9617BDFCF04C}"/>
              </a:ext>
            </a:extLst>
          </p:cNvPr>
          <p:cNvSpPr txBox="1"/>
          <p:nvPr/>
        </p:nvSpPr>
        <p:spPr>
          <a:xfrm>
            <a:off x="7357184" y="1359303"/>
            <a:ext cx="2310232" cy="369332"/>
          </a:xfrm>
          <a:prstGeom prst="rect">
            <a:avLst/>
          </a:prstGeom>
          <a:noFill/>
          <a:ln>
            <a:noFill/>
          </a:ln>
        </p:spPr>
        <p:txBody>
          <a:bodyPr wrap="square">
            <a:spAutoFit/>
          </a:bodyPr>
          <a:lstStyle/>
          <a:p>
            <a:pPr algn="ctr"/>
            <a:r>
              <a:rPr lang="en-US" b="1" dirty="0">
                <a:solidFill>
                  <a:schemeClr val="bg1"/>
                </a:solidFill>
                <a:latin typeface="Calibri" panose="020F0502020204030204" pitchFamily="34" charset="0"/>
                <a:cs typeface="Calibri" panose="020F0502020204030204" pitchFamily="34" charset="0"/>
              </a:rPr>
              <a:t>DoR</a:t>
            </a:r>
          </a:p>
        </p:txBody>
      </p:sp>
      <p:sp>
        <p:nvSpPr>
          <p:cNvPr id="20" name="TextBox 19">
            <a:extLst>
              <a:ext uri="{FF2B5EF4-FFF2-40B4-BE49-F238E27FC236}">
                <a16:creationId xmlns:a16="http://schemas.microsoft.com/office/drawing/2014/main" id="{49505C88-BD00-FF59-F1D0-7174CFA897A3}"/>
              </a:ext>
            </a:extLst>
          </p:cNvPr>
          <p:cNvSpPr txBox="1"/>
          <p:nvPr/>
        </p:nvSpPr>
        <p:spPr>
          <a:xfrm>
            <a:off x="5816805" y="5852885"/>
            <a:ext cx="5583641" cy="369332"/>
          </a:xfrm>
          <a:prstGeom prst="rect">
            <a:avLst/>
          </a:prstGeom>
          <a:noFill/>
          <a:ln>
            <a:noFill/>
          </a:ln>
        </p:spPr>
        <p:txBody>
          <a:bodyPr wrap="square">
            <a:spAutoFit/>
          </a:bodyPr>
          <a:lstStyle/>
          <a:p>
            <a:pPr marL="171450" indent="-171450">
              <a:spcBef>
                <a:spcPts val="0"/>
              </a:spcBef>
              <a:spcAft>
                <a:spcPts val="0"/>
              </a:spcAft>
              <a:buFont typeface="Arial" panose="020B0604020202020204" pitchFamily="34" charset="0"/>
              <a:buChar char="•"/>
            </a:pPr>
            <a:r>
              <a:rPr lang="en-US" b="0" dirty="0">
                <a:solidFill>
                  <a:schemeClr val="bg1"/>
                </a:solidFill>
                <a:latin typeface="+mn-lt"/>
              </a:rPr>
              <a:t>Median time to ≥ CR: 4.6 mo (range: 1.6-18.5)</a:t>
            </a:r>
          </a:p>
        </p:txBody>
      </p:sp>
      <p:sp>
        <p:nvSpPr>
          <p:cNvPr id="2" name="TextBox 1">
            <a:extLst>
              <a:ext uri="{FF2B5EF4-FFF2-40B4-BE49-F238E27FC236}">
                <a16:creationId xmlns:a16="http://schemas.microsoft.com/office/drawing/2014/main" id="{E5F1DD40-92F7-61B5-D4B3-25E130BE0CBA}"/>
              </a:ext>
            </a:extLst>
          </p:cNvPr>
          <p:cNvSpPr txBox="1"/>
          <p:nvPr/>
        </p:nvSpPr>
        <p:spPr bwMode="auto">
          <a:xfrm rot="16200000">
            <a:off x="5594990" y="2924171"/>
            <a:ext cx="1362469" cy="338554"/>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Patients (%)</a:t>
            </a:r>
          </a:p>
        </p:txBody>
      </p:sp>
      <p:sp>
        <p:nvSpPr>
          <p:cNvPr id="6" name="TextBox 5">
            <a:extLst>
              <a:ext uri="{FF2B5EF4-FFF2-40B4-BE49-F238E27FC236}">
                <a16:creationId xmlns:a16="http://schemas.microsoft.com/office/drawing/2014/main" id="{E1F3C2A0-AAFA-237C-2313-64ED1A0BCB5C}"/>
              </a:ext>
            </a:extLst>
          </p:cNvPr>
          <p:cNvSpPr txBox="1"/>
          <p:nvPr/>
        </p:nvSpPr>
        <p:spPr bwMode="auto">
          <a:xfrm>
            <a:off x="7587344" y="4973874"/>
            <a:ext cx="2080072" cy="307777"/>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DoR (Mo)</a:t>
            </a:r>
          </a:p>
        </p:txBody>
      </p:sp>
      <p:sp>
        <p:nvSpPr>
          <p:cNvPr id="11" name="TextBox 10">
            <a:extLst>
              <a:ext uri="{FF2B5EF4-FFF2-40B4-BE49-F238E27FC236}">
                <a16:creationId xmlns:a16="http://schemas.microsoft.com/office/drawing/2014/main" id="{392F763C-D866-8A79-91F8-282F9A66DCE1}"/>
              </a:ext>
            </a:extLst>
          </p:cNvPr>
          <p:cNvSpPr txBox="1"/>
          <p:nvPr/>
        </p:nvSpPr>
        <p:spPr bwMode="auto">
          <a:xfrm>
            <a:off x="5413007" y="4781742"/>
            <a:ext cx="1143122" cy="523220"/>
          </a:xfrm>
          <a:prstGeom prst="rect">
            <a:avLst/>
          </a:prstGeom>
          <a:solidFill>
            <a:schemeClr val="tx1"/>
          </a:solidFill>
          <a:ln>
            <a:noFill/>
          </a:ln>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Risk, n</a:t>
            </a:r>
          </a:p>
        </p:txBody>
      </p:sp>
      <p:grpSp>
        <p:nvGrpSpPr>
          <p:cNvPr id="12" name="Group 11">
            <a:extLst>
              <a:ext uri="{FF2B5EF4-FFF2-40B4-BE49-F238E27FC236}">
                <a16:creationId xmlns:a16="http://schemas.microsoft.com/office/drawing/2014/main" id="{443A5872-1269-78B8-D0CD-D18BAF556103}"/>
              </a:ext>
            </a:extLst>
          </p:cNvPr>
          <p:cNvGrpSpPr/>
          <p:nvPr/>
        </p:nvGrpSpPr>
        <p:grpSpPr>
          <a:xfrm>
            <a:off x="10323926" y="4752445"/>
            <a:ext cx="457194" cy="954107"/>
            <a:chOff x="8389902" y="5356219"/>
            <a:chExt cx="457194" cy="954107"/>
          </a:xfrm>
        </p:grpSpPr>
        <p:cxnSp>
          <p:nvCxnSpPr>
            <p:cNvPr id="13" name="Straight Connector 12">
              <a:extLst>
                <a:ext uri="{FF2B5EF4-FFF2-40B4-BE49-F238E27FC236}">
                  <a16:creationId xmlns:a16="http://schemas.microsoft.com/office/drawing/2014/main" id="{AE1A198E-BDDF-9EB8-E98C-EEA8D4CFEC8A}"/>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14" name="TextBox 13">
              <a:extLst>
                <a:ext uri="{FF2B5EF4-FFF2-40B4-BE49-F238E27FC236}">
                  <a16:creationId xmlns:a16="http://schemas.microsoft.com/office/drawing/2014/main" id="{173FA5E4-2B5E-4A24-A507-DBC2453FC803}"/>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0</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0</a:t>
              </a:r>
              <a:endParaRPr lang="en-US" sz="1400" b="0" dirty="0">
                <a:solidFill>
                  <a:schemeClr val="bg2"/>
                </a:solidFill>
                <a:latin typeface="Calibri" panose="020F0502020204030204" pitchFamily="34" charset="0"/>
              </a:endParaRPr>
            </a:p>
          </p:txBody>
        </p:sp>
      </p:grpSp>
      <p:grpSp>
        <p:nvGrpSpPr>
          <p:cNvPr id="31747" name="Group 31746">
            <a:extLst>
              <a:ext uri="{FF2B5EF4-FFF2-40B4-BE49-F238E27FC236}">
                <a16:creationId xmlns:a16="http://schemas.microsoft.com/office/drawing/2014/main" id="{66DB0741-1526-CD0A-D911-6025DA448323}"/>
              </a:ext>
            </a:extLst>
          </p:cNvPr>
          <p:cNvGrpSpPr/>
          <p:nvPr/>
        </p:nvGrpSpPr>
        <p:grpSpPr>
          <a:xfrm>
            <a:off x="6203458" y="1525591"/>
            <a:ext cx="4349065" cy="3381862"/>
            <a:chOff x="672355" y="1649140"/>
            <a:chExt cx="4349065" cy="3381862"/>
          </a:xfrm>
        </p:grpSpPr>
        <p:sp>
          <p:nvSpPr>
            <p:cNvPr id="47" name="Freeform: Shape 39">
              <a:extLst>
                <a:ext uri="{FF2B5EF4-FFF2-40B4-BE49-F238E27FC236}">
                  <a16:creationId xmlns:a16="http://schemas.microsoft.com/office/drawing/2014/main" id="{72110D3A-7994-3FBD-19E6-2E5ACAA0A2F8}"/>
                </a:ext>
              </a:extLst>
            </p:cNvPr>
            <p:cNvSpPr/>
            <p:nvPr/>
          </p:nvSpPr>
          <p:spPr bwMode="auto">
            <a:xfrm>
              <a:off x="1234615" y="1816052"/>
              <a:ext cx="3786805" cy="3045674"/>
            </a:xfrm>
            <a:custGeom>
              <a:avLst/>
              <a:gdLst>
                <a:gd name="connsiteX0" fmla="*/ 0 w 3108960"/>
                <a:gd name="connsiteY0" fmla="*/ 0 h 2300067"/>
                <a:gd name="connsiteX1" fmla="*/ 0 w 3108960"/>
                <a:gd name="connsiteY1" fmla="*/ 2300067 h 2300067"/>
                <a:gd name="connsiteX2" fmla="*/ 3108960 w 3108960"/>
                <a:gd name="connsiteY2" fmla="*/ 2300067 h 2300067"/>
              </a:gdLst>
              <a:ahLst/>
              <a:cxnLst>
                <a:cxn ang="0">
                  <a:pos x="connsiteX0" y="connsiteY0"/>
                </a:cxn>
                <a:cxn ang="0">
                  <a:pos x="connsiteX1" y="connsiteY1"/>
                </a:cxn>
                <a:cxn ang="0">
                  <a:pos x="connsiteX2" y="connsiteY2"/>
                </a:cxn>
              </a:cxnLst>
              <a:rect l="l" t="t" r="r" b="b"/>
              <a:pathLst>
                <a:path w="3108960" h="2300067">
                  <a:moveTo>
                    <a:pt x="0" y="0"/>
                  </a:moveTo>
                  <a:lnTo>
                    <a:pt x="0" y="2300067"/>
                  </a:lnTo>
                  <a:lnTo>
                    <a:pt x="3108960" y="2300067"/>
                  </a:lnTo>
                </a:path>
              </a:pathLst>
            </a:custGeom>
            <a:noFill/>
            <a:ln w="28575">
              <a:solidFill>
                <a:schemeClr val="bg1"/>
              </a:solidFill>
              <a:miter lim="800000"/>
              <a:headEnd/>
              <a:tailEnd/>
            </a:ln>
          </p:spPr>
          <p:txBody>
            <a:bodyPr rtlCol="0" anchor="ctr"/>
            <a:lstStyle/>
            <a:p>
              <a:pPr algn="ctr"/>
              <a:endParaRPr lang="en-US" dirty="0"/>
            </a:p>
          </p:txBody>
        </p:sp>
        <p:grpSp>
          <p:nvGrpSpPr>
            <p:cNvPr id="48" name="Group 47">
              <a:extLst>
                <a:ext uri="{FF2B5EF4-FFF2-40B4-BE49-F238E27FC236}">
                  <a16:creationId xmlns:a16="http://schemas.microsoft.com/office/drawing/2014/main" id="{CFAFBBD9-E95C-2486-D17A-196ABDB18BCD}"/>
                </a:ext>
              </a:extLst>
            </p:cNvPr>
            <p:cNvGrpSpPr/>
            <p:nvPr/>
          </p:nvGrpSpPr>
          <p:grpSpPr>
            <a:xfrm>
              <a:off x="672355" y="1649140"/>
              <a:ext cx="567042" cy="338554"/>
              <a:chOff x="672355" y="1649140"/>
              <a:chExt cx="567042" cy="338554"/>
            </a:xfrm>
          </p:grpSpPr>
          <p:cxnSp>
            <p:nvCxnSpPr>
              <p:cNvPr id="49" name="Straight Connector 48">
                <a:extLst>
                  <a:ext uri="{FF2B5EF4-FFF2-40B4-BE49-F238E27FC236}">
                    <a16:creationId xmlns:a16="http://schemas.microsoft.com/office/drawing/2014/main" id="{D718C108-A93D-294A-1A8C-AB0D2AB26F9B}"/>
                  </a:ext>
                </a:extLst>
              </p:cNvPr>
              <p:cNvCxnSpPr>
                <a:cxnSpLocks/>
              </p:cNvCxnSpPr>
              <p:nvPr/>
            </p:nvCxnSpPr>
            <p:spPr bwMode="auto">
              <a:xfrm>
                <a:off x="1139861" y="1816051"/>
                <a:ext cx="99536" cy="0"/>
              </a:xfrm>
              <a:prstGeom prst="line">
                <a:avLst/>
              </a:prstGeom>
              <a:noFill/>
              <a:ln w="28575" cap="flat" cmpd="sng" algn="ctr">
                <a:solidFill>
                  <a:schemeClr val="bg1"/>
                </a:solidFill>
                <a:prstDash val="solid"/>
                <a:round/>
                <a:headEnd type="none" w="med" len="med"/>
                <a:tailEnd type="none" w="med" len="med"/>
              </a:ln>
              <a:effectLst/>
            </p:spPr>
          </p:cxnSp>
          <p:sp>
            <p:nvSpPr>
              <p:cNvPr id="50" name="TextBox 49">
                <a:extLst>
                  <a:ext uri="{FF2B5EF4-FFF2-40B4-BE49-F238E27FC236}">
                    <a16:creationId xmlns:a16="http://schemas.microsoft.com/office/drawing/2014/main" id="{4592E118-3F37-5FC6-951D-FEF42BA95772}"/>
                  </a:ext>
                </a:extLst>
              </p:cNvPr>
              <p:cNvSpPr txBox="1"/>
              <p:nvPr/>
            </p:nvSpPr>
            <p:spPr bwMode="auto">
              <a:xfrm>
                <a:off x="672355" y="1649140"/>
                <a:ext cx="49725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grpSp>
          <p:nvGrpSpPr>
            <p:cNvPr id="51" name="Group 50">
              <a:extLst>
                <a:ext uri="{FF2B5EF4-FFF2-40B4-BE49-F238E27FC236}">
                  <a16:creationId xmlns:a16="http://schemas.microsoft.com/office/drawing/2014/main" id="{ED985631-971A-E9B7-6BC4-EB417DE6E45A}"/>
                </a:ext>
              </a:extLst>
            </p:cNvPr>
            <p:cNvGrpSpPr/>
            <p:nvPr/>
          </p:nvGrpSpPr>
          <p:grpSpPr>
            <a:xfrm>
              <a:off x="898621" y="4692448"/>
              <a:ext cx="343007" cy="338554"/>
              <a:chOff x="898621" y="4692448"/>
              <a:chExt cx="343007" cy="338554"/>
            </a:xfrm>
          </p:grpSpPr>
          <p:cxnSp>
            <p:nvCxnSpPr>
              <p:cNvPr id="52" name="Straight Connector 51">
                <a:extLst>
                  <a:ext uri="{FF2B5EF4-FFF2-40B4-BE49-F238E27FC236}">
                    <a16:creationId xmlns:a16="http://schemas.microsoft.com/office/drawing/2014/main" id="{905193B7-2056-869B-9076-7A0F9F54FA6E}"/>
                  </a:ext>
                </a:extLst>
              </p:cNvPr>
              <p:cNvCxnSpPr>
                <a:cxnSpLocks/>
              </p:cNvCxnSpPr>
              <p:nvPr/>
            </p:nvCxnSpPr>
            <p:spPr bwMode="auto">
              <a:xfrm>
                <a:off x="1142092" y="4861725"/>
                <a:ext cx="99536" cy="0"/>
              </a:xfrm>
              <a:prstGeom prst="line">
                <a:avLst/>
              </a:prstGeom>
              <a:noFill/>
              <a:ln w="28575" cap="flat" cmpd="sng" algn="ctr">
                <a:solidFill>
                  <a:schemeClr val="bg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3F244CAC-64F2-EA1C-F7D0-B484FBE25A38}"/>
                  </a:ext>
                </a:extLst>
              </p:cNvPr>
              <p:cNvSpPr txBox="1"/>
              <p:nvPr/>
            </p:nvSpPr>
            <p:spPr bwMode="auto">
              <a:xfrm>
                <a:off x="898621" y="4692448"/>
                <a:ext cx="28886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grpSp>
          <p:nvGrpSpPr>
            <p:cNvPr id="54" name="Group 53">
              <a:extLst>
                <a:ext uri="{FF2B5EF4-FFF2-40B4-BE49-F238E27FC236}">
                  <a16:creationId xmlns:a16="http://schemas.microsoft.com/office/drawing/2014/main" id="{7428E6C0-6655-52A7-F074-BC157D812F76}"/>
                </a:ext>
              </a:extLst>
            </p:cNvPr>
            <p:cNvGrpSpPr/>
            <p:nvPr/>
          </p:nvGrpSpPr>
          <p:grpSpPr>
            <a:xfrm>
              <a:off x="776551" y="2257802"/>
              <a:ext cx="462846" cy="338554"/>
              <a:chOff x="776551" y="1649140"/>
              <a:chExt cx="462846" cy="338554"/>
            </a:xfrm>
          </p:grpSpPr>
          <p:cxnSp>
            <p:nvCxnSpPr>
              <p:cNvPr id="55" name="Straight Connector 54">
                <a:extLst>
                  <a:ext uri="{FF2B5EF4-FFF2-40B4-BE49-F238E27FC236}">
                    <a16:creationId xmlns:a16="http://schemas.microsoft.com/office/drawing/2014/main" id="{FA1607E0-7B2C-E020-6E4A-A8B73D8DE03E}"/>
                  </a:ext>
                </a:extLst>
              </p:cNvPr>
              <p:cNvCxnSpPr>
                <a:cxnSpLocks/>
              </p:cNvCxnSpPr>
              <p:nvPr/>
            </p:nvCxnSpPr>
            <p:spPr bwMode="auto">
              <a:xfrm>
                <a:off x="1139861" y="1816051"/>
                <a:ext cx="99536" cy="0"/>
              </a:xfrm>
              <a:prstGeom prst="line">
                <a:avLst/>
              </a:prstGeom>
              <a:noFill/>
              <a:ln w="28575" cap="flat" cmpd="sng" algn="ctr">
                <a:solidFill>
                  <a:schemeClr val="bg1"/>
                </a:solidFill>
                <a:prstDash val="solid"/>
                <a:round/>
                <a:headEnd type="none" w="med" len="med"/>
                <a:tailEnd type="none" w="med" len="med"/>
              </a:ln>
              <a:effectLst/>
            </p:spPr>
          </p:cxnSp>
          <p:sp>
            <p:nvSpPr>
              <p:cNvPr id="56" name="TextBox 55">
                <a:extLst>
                  <a:ext uri="{FF2B5EF4-FFF2-40B4-BE49-F238E27FC236}">
                    <a16:creationId xmlns:a16="http://schemas.microsoft.com/office/drawing/2014/main" id="{A924A9F1-7FB4-524B-C0DD-345298250F0C}"/>
                  </a:ext>
                </a:extLst>
              </p:cNvPr>
              <p:cNvSpPr txBox="1"/>
              <p:nvPr/>
            </p:nvSpPr>
            <p:spPr bwMode="auto">
              <a:xfrm>
                <a:off x="776551" y="1649140"/>
                <a:ext cx="39305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grpSp>
        <p:grpSp>
          <p:nvGrpSpPr>
            <p:cNvPr id="57" name="Group 56">
              <a:extLst>
                <a:ext uri="{FF2B5EF4-FFF2-40B4-BE49-F238E27FC236}">
                  <a16:creationId xmlns:a16="http://schemas.microsoft.com/office/drawing/2014/main" id="{59004CFA-14C5-1C92-7538-F8BDF932CACD}"/>
                </a:ext>
              </a:extLst>
            </p:cNvPr>
            <p:cNvGrpSpPr/>
            <p:nvPr/>
          </p:nvGrpSpPr>
          <p:grpSpPr>
            <a:xfrm>
              <a:off x="776551" y="2866464"/>
              <a:ext cx="462846" cy="338554"/>
              <a:chOff x="776551" y="1649140"/>
              <a:chExt cx="462846" cy="338554"/>
            </a:xfrm>
          </p:grpSpPr>
          <p:cxnSp>
            <p:nvCxnSpPr>
              <p:cNvPr id="58" name="Straight Connector 57">
                <a:extLst>
                  <a:ext uri="{FF2B5EF4-FFF2-40B4-BE49-F238E27FC236}">
                    <a16:creationId xmlns:a16="http://schemas.microsoft.com/office/drawing/2014/main" id="{547F7F56-CC90-4E32-3881-0A2A31457298}"/>
                  </a:ext>
                </a:extLst>
              </p:cNvPr>
              <p:cNvCxnSpPr>
                <a:cxnSpLocks/>
              </p:cNvCxnSpPr>
              <p:nvPr/>
            </p:nvCxnSpPr>
            <p:spPr bwMode="auto">
              <a:xfrm>
                <a:off x="1139861" y="1816051"/>
                <a:ext cx="99536" cy="0"/>
              </a:xfrm>
              <a:prstGeom prst="line">
                <a:avLst/>
              </a:prstGeom>
              <a:noFill/>
              <a:ln w="28575" cap="flat" cmpd="sng" algn="ctr">
                <a:solidFill>
                  <a:schemeClr val="bg1"/>
                </a:solidFill>
                <a:prstDash val="solid"/>
                <a:round/>
                <a:headEnd type="none" w="med" len="med"/>
                <a:tailEnd type="none" w="med" len="med"/>
              </a:ln>
              <a:effectLst/>
            </p:spPr>
          </p:cxnSp>
          <p:sp>
            <p:nvSpPr>
              <p:cNvPr id="59" name="TextBox 58">
                <a:extLst>
                  <a:ext uri="{FF2B5EF4-FFF2-40B4-BE49-F238E27FC236}">
                    <a16:creationId xmlns:a16="http://schemas.microsoft.com/office/drawing/2014/main" id="{29709906-ADE9-C7AE-1D62-AA6D36D13F7D}"/>
                  </a:ext>
                </a:extLst>
              </p:cNvPr>
              <p:cNvSpPr txBox="1"/>
              <p:nvPr/>
            </p:nvSpPr>
            <p:spPr bwMode="auto">
              <a:xfrm>
                <a:off x="776551" y="1649140"/>
                <a:ext cx="39305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grpSp>
          <p:nvGrpSpPr>
            <p:cNvPr id="60" name="Group 59">
              <a:extLst>
                <a:ext uri="{FF2B5EF4-FFF2-40B4-BE49-F238E27FC236}">
                  <a16:creationId xmlns:a16="http://schemas.microsoft.com/office/drawing/2014/main" id="{47137E4B-3867-94CA-E5B7-6D4841EAFECB}"/>
                </a:ext>
              </a:extLst>
            </p:cNvPr>
            <p:cNvGrpSpPr/>
            <p:nvPr/>
          </p:nvGrpSpPr>
          <p:grpSpPr>
            <a:xfrm>
              <a:off x="776551" y="3475126"/>
              <a:ext cx="462846" cy="338554"/>
              <a:chOff x="776551" y="1649140"/>
              <a:chExt cx="462846" cy="338554"/>
            </a:xfrm>
          </p:grpSpPr>
          <p:cxnSp>
            <p:nvCxnSpPr>
              <p:cNvPr id="61" name="Straight Connector 60">
                <a:extLst>
                  <a:ext uri="{FF2B5EF4-FFF2-40B4-BE49-F238E27FC236}">
                    <a16:creationId xmlns:a16="http://schemas.microsoft.com/office/drawing/2014/main" id="{4EA5300A-541E-9F85-BD5A-9AC300CF8499}"/>
                  </a:ext>
                </a:extLst>
              </p:cNvPr>
              <p:cNvCxnSpPr>
                <a:cxnSpLocks/>
              </p:cNvCxnSpPr>
              <p:nvPr/>
            </p:nvCxnSpPr>
            <p:spPr bwMode="auto">
              <a:xfrm>
                <a:off x="1139861" y="1816051"/>
                <a:ext cx="99536" cy="0"/>
              </a:xfrm>
              <a:prstGeom prst="line">
                <a:avLst/>
              </a:prstGeom>
              <a:noFill/>
              <a:ln w="28575" cap="flat" cmpd="sng" algn="ctr">
                <a:solidFill>
                  <a:schemeClr val="bg1"/>
                </a:solidFill>
                <a:prstDash val="solid"/>
                <a:round/>
                <a:headEnd type="none" w="med" len="med"/>
                <a:tailEnd type="none" w="med" len="med"/>
              </a:ln>
              <a:effectLst/>
            </p:spPr>
          </p:cxnSp>
          <p:sp>
            <p:nvSpPr>
              <p:cNvPr id="62" name="TextBox 61">
                <a:extLst>
                  <a:ext uri="{FF2B5EF4-FFF2-40B4-BE49-F238E27FC236}">
                    <a16:creationId xmlns:a16="http://schemas.microsoft.com/office/drawing/2014/main" id="{B09BD744-4F81-1614-5851-22839C50C6D8}"/>
                  </a:ext>
                </a:extLst>
              </p:cNvPr>
              <p:cNvSpPr txBox="1"/>
              <p:nvPr/>
            </p:nvSpPr>
            <p:spPr bwMode="auto">
              <a:xfrm>
                <a:off x="776551" y="1649140"/>
                <a:ext cx="39305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grpSp>
        <p:grpSp>
          <p:nvGrpSpPr>
            <p:cNvPr id="63" name="Group 62">
              <a:extLst>
                <a:ext uri="{FF2B5EF4-FFF2-40B4-BE49-F238E27FC236}">
                  <a16:creationId xmlns:a16="http://schemas.microsoft.com/office/drawing/2014/main" id="{1F68C262-3681-F842-E7D7-57392C67F210}"/>
                </a:ext>
              </a:extLst>
            </p:cNvPr>
            <p:cNvGrpSpPr/>
            <p:nvPr/>
          </p:nvGrpSpPr>
          <p:grpSpPr>
            <a:xfrm>
              <a:off x="776551" y="4083788"/>
              <a:ext cx="462846" cy="338554"/>
              <a:chOff x="776551" y="1649140"/>
              <a:chExt cx="462846" cy="338554"/>
            </a:xfrm>
          </p:grpSpPr>
          <p:cxnSp>
            <p:nvCxnSpPr>
              <p:cNvPr id="31744" name="Straight Connector 31743">
                <a:extLst>
                  <a:ext uri="{FF2B5EF4-FFF2-40B4-BE49-F238E27FC236}">
                    <a16:creationId xmlns:a16="http://schemas.microsoft.com/office/drawing/2014/main" id="{16F1F09F-B967-8C25-54C1-CFA18BDAAEFD}"/>
                  </a:ext>
                </a:extLst>
              </p:cNvPr>
              <p:cNvCxnSpPr>
                <a:cxnSpLocks/>
              </p:cNvCxnSpPr>
              <p:nvPr/>
            </p:nvCxnSpPr>
            <p:spPr bwMode="auto">
              <a:xfrm>
                <a:off x="1139861" y="1816051"/>
                <a:ext cx="99536" cy="0"/>
              </a:xfrm>
              <a:prstGeom prst="line">
                <a:avLst/>
              </a:prstGeom>
              <a:noFill/>
              <a:ln w="28575" cap="flat" cmpd="sng" algn="ctr">
                <a:solidFill>
                  <a:schemeClr val="bg1"/>
                </a:solidFill>
                <a:prstDash val="solid"/>
                <a:round/>
                <a:headEnd type="none" w="med" len="med"/>
                <a:tailEnd type="none" w="med" len="med"/>
              </a:ln>
              <a:effectLst/>
            </p:spPr>
          </p:cxnSp>
          <p:sp>
            <p:nvSpPr>
              <p:cNvPr id="31745" name="TextBox 31744">
                <a:extLst>
                  <a:ext uri="{FF2B5EF4-FFF2-40B4-BE49-F238E27FC236}">
                    <a16:creationId xmlns:a16="http://schemas.microsoft.com/office/drawing/2014/main" id="{F24F8A55-FBCB-A1DD-C0EC-F9F28B829479}"/>
                  </a:ext>
                </a:extLst>
              </p:cNvPr>
              <p:cNvSpPr txBox="1"/>
              <p:nvPr/>
            </p:nvSpPr>
            <p:spPr bwMode="auto">
              <a:xfrm>
                <a:off x="776551" y="1649140"/>
                <a:ext cx="39305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grpSp>
      </p:grpSp>
      <p:grpSp>
        <p:nvGrpSpPr>
          <p:cNvPr id="31748" name="Group 31747">
            <a:extLst>
              <a:ext uri="{FF2B5EF4-FFF2-40B4-BE49-F238E27FC236}">
                <a16:creationId xmlns:a16="http://schemas.microsoft.com/office/drawing/2014/main" id="{5C2DDD05-F2F6-643B-2976-72937009D4E6}"/>
              </a:ext>
            </a:extLst>
          </p:cNvPr>
          <p:cNvGrpSpPr/>
          <p:nvPr/>
        </p:nvGrpSpPr>
        <p:grpSpPr>
          <a:xfrm>
            <a:off x="9692728" y="4755402"/>
            <a:ext cx="457194" cy="954107"/>
            <a:chOff x="8389902" y="5356219"/>
            <a:chExt cx="457194" cy="954107"/>
          </a:xfrm>
        </p:grpSpPr>
        <p:cxnSp>
          <p:nvCxnSpPr>
            <p:cNvPr id="31749" name="Straight Connector 31748">
              <a:extLst>
                <a:ext uri="{FF2B5EF4-FFF2-40B4-BE49-F238E27FC236}">
                  <a16:creationId xmlns:a16="http://schemas.microsoft.com/office/drawing/2014/main" id="{8495D374-D111-8D28-3532-80EA2EBB5346}"/>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50" name="TextBox 31749">
              <a:extLst>
                <a:ext uri="{FF2B5EF4-FFF2-40B4-BE49-F238E27FC236}">
                  <a16:creationId xmlns:a16="http://schemas.microsoft.com/office/drawing/2014/main" id="{45170E11-8BB8-4AC0-A55F-4D1A33A5E800}"/>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1</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1</a:t>
              </a:r>
            </a:p>
          </p:txBody>
        </p:sp>
      </p:grpSp>
      <p:grpSp>
        <p:nvGrpSpPr>
          <p:cNvPr id="31751" name="Group 31750">
            <a:extLst>
              <a:ext uri="{FF2B5EF4-FFF2-40B4-BE49-F238E27FC236}">
                <a16:creationId xmlns:a16="http://schemas.microsoft.com/office/drawing/2014/main" id="{0FE7D728-5A7B-0486-DC27-B85AECBB4D5B}"/>
              </a:ext>
            </a:extLst>
          </p:cNvPr>
          <p:cNvGrpSpPr/>
          <p:nvPr/>
        </p:nvGrpSpPr>
        <p:grpSpPr>
          <a:xfrm>
            <a:off x="6531703" y="4752445"/>
            <a:ext cx="457194" cy="954107"/>
            <a:chOff x="8389902" y="5356219"/>
            <a:chExt cx="457194" cy="954107"/>
          </a:xfrm>
        </p:grpSpPr>
        <p:cxnSp>
          <p:nvCxnSpPr>
            <p:cNvPr id="31752" name="Straight Connector 31751">
              <a:extLst>
                <a:ext uri="{FF2B5EF4-FFF2-40B4-BE49-F238E27FC236}">
                  <a16:creationId xmlns:a16="http://schemas.microsoft.com/office/drawing/2014/main" id="{E8E15DEF-F77A-A4C8-647D-48A2CE8A3D56}"/>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53" name="TextBox 31752">
              <a:extLst>
                <a:ext uri="{FF2B5EF4-FFF2-40B4-BE49-F238E27FC236}">
                  <a16:creationId xmlns:a16="http://schemas.microsoft.com/office/drawing/2014/main" id="{C3A02099-A375-B065-473D-610CD392E2D1}"/>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75</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104</a:t>
              </a:r>
            </a:p>
          </p:txBody>
        </p:sp>
      </p:grpSp>
      <p:grpSp>
        <p:nvGrpSpPr>
          <p:cNvPr id="31754" name="Group 31753">
            <a:extLst>
              <a:ext uri="{FF2B5EF4-FFF2-40B4-BE49-F238E27FC236}">
                <a16:creationId xmlns:a16="http://schemas.microsoft.com/office/drawing/2014/main" id="{CFAB64EE-17E2-7A6B-5075-6B469AD04CE1}"/>
              </a:ext>
            </a:extLst>
          </p:cNvPr>
          <p:cNvGrpSpPr/>
          <p:nvPr/>
        </p:nvGrpSpPr>
        <p:grpSpPr>
          <a:xfrm>
            <a:off x="6847722" y="4752445"/>
            <a:ext cx="457194" cy="954107"/>
            <a:chOff x="8389902" y="5356219"/>
            <a:chExt cx="457194" cy="954107"/>
          </a:xfrm>
        </p:grpSpPr>
        <p:cxnSp>
          <p:nvCxnSpPr>
            <p:cNvPr id="31755" name="Straight Connector 31754">
              <a:extLst>
                <a:ext uri="{FF2B5EF4-FFF2-40B4-BE49-F238E27FC236}">
                  <a16:creationId xmlns:a16="http://schemas.microsoft.com/office/drawing/2014/main" id="{D1E54EED-DB39-B55C-3C72-4517F5A52719}"/>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56" name="TextBox 31755">
              <a:extLst>
                <a:ext uri="{FF2B5EF4-FFF2-40B4-BE49-F238E27FC236}">
                  <a16:creationId xmlns:a16="http://schemas.microsoft.com/office/drawing/2014/main" id="{8F5812C7-B988-54BC-5B74-B91CCFCFB4C0}"/>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75</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101</a:t>
              </a:r>
            </a:p>
          </p:txBody>
        </p:sp>
      </p:grpSp>
      <p:grpSp>
        <p:nvGrpSpPr>
          <p:cNvPr id="31757" name="Group 31756">
            <a:extLst>
              <a:ext uri="{FF2B5EF4-FFF2-40B4-BE49-F238E27FC236}">
                <a16:creationId xmlns:a16="http://schemas.microsoft.com/office/drawing/2014/main" id="{F15E7B2E-8C05-5537-F9FA-A8A1D5ACDD91}"/>
              </a:ext>
            </a:extLst>
          </p:cNvPr>
          <p:cNvGrpSpPr/>
          <p:nvPr/>
        </p:nvGrpSpPr>
        <p:grpSpPr>
          <a:xfrm>
            <a:off x="7163741" y="4752445"/>
            <a:ext cx="457194" cy="954107"/>
            <a:chOff x="8389902" y="5356219"/>
            <a:chExt cx="457194" cy="954107"/>
          </a:xfrm>
        </p:grpSpPr>
        <p:cxnSp>
          <p:nvCxnSpPr>
            <p:cNvPr id="31758" name="Straight Connector 31757">
              <a:extLst>
                <a:ext uri="{FF2B5EF4-FFF2-40B4-BE49-F238E27FC236}">
                  <a16:creationId xmlns:a16="http://schemas.microsoft.com/office/drawing/2014/main" id="{D5534E7C-7569-6A7A-8BE4-58427A519C6C}"/>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59" name="TextBox 31758">
              <a:extLst>
                <a:ext uri="{FF2B5EF4-FFF2-40B4-BE49-F238E27FC236}">
                  <a16:creationId xmlns:a16="http://schemas.microsoft.com/office/drawing/2014/main" id="{978FAAFE-9602-8866-B42F-8C739A223AC7}"/>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72</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92</a:t>
              </a:r>
            </a:p>
          </p:txBody>
        </p:sp>
      </p:grpSp>
      <p:grpSp>
        <p:nvGrpSpPr>
          <p:cNvPr id="31760" name="Group 31759">
            <a:extLst>
              <a:ext uri="{FF2B5EF4-FFF2-40B4-BE49-F238E27FC236}">
                <a16:creationId xmlns:a16="http://schemas.microsoft.com/office/drawing/2014/main" id="{E9DBAD33-CB37-2B31-52AB-160FDD5EDC9E}"/>
              </a:ext>
            </a:extLst>
          </p:cNvPr>
          <p:cNvGrpSpPr/>
          <p:nvPr/>
        </p:nvGrpSpPr>
        <p:grpSpPr>
          <a:xfrm>
            <a:off x="7479760" y="4752445"/>
            <a:ext cx="457194" cy="954107"/>
            <a:chOff x="8389902" y="5356219"/>
            <a:chExt cx="457194" cy="954107"/>
          </a:xfrm>
        </p:grpSpPr>
        <p:cxnSp>
          <p:nvCxnSpPr>
            <p:cNvPr id="31761" name="Straight Connector 31760">
              <a:extLst>
                <a:ext uri="{FF2B5EF4-FFF2-40B4-BE49-F238E27FC236}">
                  <a16:creationId xmlns:a16="http://schemas.microsoft.com/office/drawing/2014/main" id="{0FC6A02C-B7FB-8A44-6A6F-1368D7987E0F}"/>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62" name="TextBox 31761">
              <a:extLst>
                <a:ext uri="{FF2B5EF4-FFF2-40B4-BE49-F238E27FC236}">
                  <a16:creationId xmlns:a16="http://schemas.microsoft.com/office/drawing/2014/main" id="{13040FCE-E1DD-7F3E-3C37-3EBA3D928A65}"/>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70</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82</a:t>
              </a:r>
            </a:p>
          </p:txBody>
        </p:sp>
      </p:grpSp>
      <p:grpSp>
        <p:nvGrpSpPr>
          <p:cNvPr id="31763" name="Group 31762">
            <a:extLst>
              <a:ext uri="{FF2B5EF4-FFF2-40B4-BE49-F238E27FC236}">
                <a16:creationId xmlns:a16="http://schemas.microsoft.com/office/drawing/2014/main" id="{E71DC283-CB16-6B8A-1D08-143C4A35C703}"/>
              </a:ext>
            </a:extLst>
          </p:cNvPr>
          <p:cNvGrpSpPr/>
          <p:nvPr/>
        </p:nvGrpSpPr>
        <p:grpSpPr>
          <a:xfrm>
            <a:off x="7795779" y="4752445"/>
            <a:ext cx="457194" cy="954107"/>
            <a:chOff x="8389902" y="5356219"/>
            <a:chExt cx="457194" cy="954107"/>
          </a:xfrm>
        </p:grpSpPr>
        <p:cxnSp>
          <p:nvCxnSpPr>
            <p:cNvPr id="31764" name="Straight Connector 31763">
              <a:extLst>
                <a:ext uri="{FF2B5EF4-FFF2-40B4-BE49-F238E27FC236}">
                  <a16:creationId xmlns:a16="http://schemas.microsoft.com/office/drawing/2014/main" id="{C9BAFCDD-2648-9820-3B8D-D32FA39CBCE4}"/>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65" name="TextBox 31764">
              <a:extLst>
                <a:ext uri="{FF2B5EF4-FFF2-40B4-BE49-F238E27FC236}">
                  <a16:creationId xmlns:a16="http://schemas.microsoft.com/office/drawing/2014/main" id="{EECB065D-BD9A-7582-118A-FF841AE59548}"/>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63</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71</a:t>
              </a:r>
            </a:p>
          </p:txBody>
        </p:sp>
      </p:grpSp>
      <p:grpSp>
        <p:nvGrpSpPr>
          <p:cNvPr id="31766" name="Group 31765">
            <a:extLst>
              <a:ext uri="{FF2B5EF4-FFF2-40B4-BE49-F238E27FC236}">
                <a16:creationId xmlns:a16="http://schemas.microsoft.com/office/drawing/2014/main" id="{68F57956-6C15-33CA-FC3A-30F246C19711}"/>
              </a:ext>
            </a:extLst>
          </p:cNvPr>
          <p:cNvGrpSpPr/>
          <p:nvPr/>
        </p:nvGrpSpPr>
        <p:grpSpPr>
          <a:xfrm>
            <a:off x="8111798" y="4752445"/>
            <a:ext cx="457194" cy="954107"/>
            <a:chOff x="8389902" y="5356219"/>
            <a:chExt cx="457194" cy="954107"/>
          </a:xfrm>
        </p:grpSpPr>
        <p:cxnSp>
          <p:nvCxnSpPr>
            <p:cNvPr id="31767" name="Straight Connector 31766">
              <a:extLst>
                <a:ext uri="{FF2B5EF4-FFF2-40B4-BE49-F238E27FC236}">
                  <a16:creationId xmlns:a16="http://schemas.microsoft.com/office/drawing/2014/main" id="{1373A112-7F36-5CB1-718E-96500FC94957}"/>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68" name="TextBox 31767">
              <a:extLst>
                <a:ext uri="{FF2B5EF4-FFF2-40B4-BE49-F238E27FC236}">
                  <a16:creationId xmlns:a16="http://schemas.microsoft.com/office/drawing/2014/main" id="{3FE45918-FE52-85B8-3346-5F5E7C4C954F}"/>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58</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61</a:t>
              </a:r>
            </a:p>
          </p:txBody>
        </p:sp>
      </p:grpSp>
      <p:grpSp>
        <p:nvGrpSpPr>
          <p:cNvPr id="31769" name="Group 31768">
            <a:extLst>
              <a:ext uri="{FF2B5EF4-FFF2-40B4-BE49-F238E27FC236}">
                <a16:creationId xmlns:a16="http://schemas.microsoft.com/office/drawing/2014/main" id="{CCC71DCC-6FD1-ADEC-9760-03BE7FC478C0}"/>
              </a:ext>
            </a:extLst>
          </p:cNvPr>
          <p:cNvGrpSpPr/>
          <p:nvPr/>
        </p:nvGrpSpPr>
        <p:grpSpPr>
          <a:xfrm>
            <a:off x="8427817" y="4752445"/>
            <a:ext cx="457194" cy="954107"/>
            <a:chOff x="8389902" y="5356219"/>
            <a:chExt cx="457194" cy="954107"/>
          </a:xfrm>
        </p:grpSpPr>
        <p:cxnSp>
          <p:nvCxnSpPr>
            <p:cNvPr id="31770" name="Straight Connector 31769">
              <a:extLst>
                <a:ext uri="{FF2B5EF4-FFF2-40B4-BE49-F238E27FC236}">
                  <a16:creationId xmlns:a16="http://schemas.microsoft.com/office/drawing/2014/main" id="{37080D9C-6745-4868-71FF-73742F6365D9}"/>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71" name="TextBox 31770">
              <a:extLst>
                <a:ext uri="{FF2B5EF4-FFF2-40B4-BE49-F238E27FC236}">
                  <a16:creationId xmlns:a16="http://schemas.microsoft.com/office/drawing/2014/main" id="{4C9F5133-6872-E60B-AAB0-F26347E6D9B2}"/>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50</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51</a:t>
              </a:r>
            </a:p>
          </p:txBody>
        </p:sp>
      </p:grpSp>
      <p:grpSp>
        <p:nvGrpSpPr>
          <p:cNvPr id="31772" name="Group 31771">
            <a:extLst>
              <a:ext uri="{FF2B5EF4-FFF2-40B4-BE49-F238E27FC236}">
                <a16:creationId xmlns:a16="http://schemas.microsoft.com/office/drawing/2014/main" id="{488AB6E0-5EA4-B40B-CCB0-34439530FE81}"/>
              </a:ext>
            </a:extLst>
          </p:cNvPr>
          <p:cNvGrpSpPr/>
          <p:nvPr/>
        </p:nvGrpSpPr>
        <p:grpSpPr>
          <a:xfrm>
            <a:off x="8743836" y="4752445"/>
            <a:ext cx="457194" cy="954107"/>
            <a:chOff x="8389902" y="5356219"/>
            <a:chExt cx="457194" cy="954107"/>
          </a:xfrm>
        </p:grpSpPr>
        <p:cxnSp>
          <p:nvCxnSpPr>
            <p:cNvPr id="31773" name="Straight Connector 31772">
              <a:extLst>
                <a:ext uri="{FF2B5EF4-FFF2-40B4-BE49-F238E27FC236}">
                  <a16:creationId xmlns:a16="http://schemas.microsoft.com/office/drawing/2014/main" id="{F2A3D8AD-D19F-77F2-C87F-CA01BA681187}"/>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74" name="TextBox 31773">
              <a:extLst>
                <a:ext uri="{FF2B5EF4-FFF2-40B4-BE49-F238E27FC236}">
                  <a16:creationId xmlns:a16="http://schemas.microsoft.com/office/drawing/2014/main" id="{81604EFF-4309-40B2-0D69-70D2DA2E64DC}"/>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30</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32</a:t>
              </a:r>
            </a:p>
          </p:txBody>
        </p:sp>
      </p:grpSp>
      <p:grpSp>
        <p:nvGrpSpPr>
          <p:cNvPr id="31775" name="Group 31774">
            <a:extLst>
              <a:ext uri="{FF2B5EF4-FFF2-40B4-BE49-F238E27FC236}">
                <a16:creationId xmlns:a16="http://schemas.microsoft.com/office/drawing/2014/main" id="{8B110827-2AC0-8DAC-713D-8A7C0759948D}"/>
              </a:ext>
            </a:extLst>
          </p:cNvPr>
          <p:cNvGrpSpPr/>
          <p:nvPr/>
        </p:nvGrpSpPr>
        <p:grpSpPr>
          <a:xfrm>
            <a:off x="9059855" y="4752445"/>
            <a:ext cx="457194" cy="954107"/>
            <a:chOff x="8389902" y="5356219"/>
            <a:chExt cx="457194" cy="954107"/>
          </a:xfrm>
        </p:grpSpPr>
        <p:cxnSp>
          <p:nvCxnSpPr>
            <p:cNvPr id="31776" name="Straight Connector 31775">
              <a:extLst>
                <a:ext uri="{FF2B5EF4-FFF2-40B4-BE49-F238E27FC236}">
                  <a16:creationId xmlns:a16="http://schemas.microsoft.com/office/drawing/2014/main" id="{29B32C1A-356B-3AF8-DD95-7DC6790B6737}"/>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77" name="TextBox 31776">
              <a:extLst>
                <a:ext uri="{FF2B5EF4-FFF2-40B4-BE49-F238E27FC236}">
                  <a16:creationId xmlns:a16="http://schemas.microsoft.com/office/drawing/2014/main" id="{DE235509-7DF5-CE9B-00AC-582146902081}"/>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12</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13</a:t>
              </a:r>
            </a:p>
          </p:txBody>
        </p:sp>
      </p:grpSp>
      <p:grpSp>
        <p:nvGrpSpPr>
          <p:cNvPr id="31778" name="Group 31777">
            <a:extLst>
              <a:ext uri="{FF2B5EF4-FFF2-40B4-BE49-F238E27FC236}">
                <a16:creationId xmlns:a16="http://schemas.microsoft.com/office/drawing/2014/main" id="{54BBCCC1-6528-589E-670F-BD734FD1F4B3}"/>
              </a:ext>
            </a:extLst>
          </p:cNvPr>
          <p:cNvGrpSpPr/>
          <p:nvPr/>
        </p:nvGrpSpPr>
        <p:grpSpPr>
          <a:xfrm>
            <a:off x="9375874" y="4752445"/>
            <a:ext cx="457194" cy="954107"/>
            <a:chOff x="8389902" y="5356219"/>
            <a:chExt cx="457194" cy="954107"/>
          </a:xfrm>
        </p:grpSpPr>
        <p:cxnSp>
          <p:nvCxnSpPr>
            <p:cNvPr id="31779" name="Straight Connector 31778">
              <a:extLst>
                <a:ext uri="{FF2B5EF4-FFF2-40B4-BE49-F238E27FC236}">
                  <a16:creationId xmlns:a16="http://schemas.microsoft.com/office/drawing/2014/main" id="{20BCA6CA-B812-8561-A207-00F9A661522F}"/>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80" name="TextBox 31779">
              <a:extLst>
                <a:ext uri="{FF2B5EF4-FFF2-40B4-BE49-F238E27FC236}">
                  <a16:creationId xmlns:a16="http://schemas.microsoft.com/office/drawing/2014/main" id="{734D8C2F-BBFF-0D20-1F39-4130D93380EB}"/>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3</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4</a:t>
              </a:r>
            </a:p>
          </p:txBody>
        </p:sp>
      </p:grpSp>
      <p:sp>
        <p:nvSpPr>
          <p:cNvPr id="31786" name="TextBox 31785">
            <a:extLst>
              <a:ext uri="{FF2B5EF4-FFF2-40B4-BE49-F238E27FC236}">
                <a16:creationId xmlns:a16="http://schemas.microsoft.com/office/drawing/2014/main" id="{7A1BF643-C3A4-7753-70D3-3D1D7C476674}"/>
              </a:ext>
            </a:extLst>
          </p:cNvPr>
          <p:cNvSpPr txBox="1"/>
          <p:nvPr/>
        </p:nvSpPr>
        <p:spPr bwMode="auto">
          <a:xfrm>
            <a:off x="5819815" y="5176136"/>
            <a:ext cx="7363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accent2"/>
                </a:solidFill>
                <a:latin typeface="Calibri" panose="020F0502020204030204" pitchFamily="34" charset="0"/>
              </a:rPr>
              <a:t>≥CR</a:t>
            </a:r>
            <a:br>
              <a:rPr lang="en-US" sz="1400" dirty="0">
                <a:solidFill>
                  <a:schemeClr val="bg1"/>
                </a:solidFill>
                <a:latin typeface="Calibri" panose="020F0502020204030204" pitchFamily="34" charset="0"/>
              </a:rPr>
            </a:br>
            <a:r>
              <a:rPr lang="en-US" sz="1400" dirty="0">
                <a:solidFill>
                  <a:schemeClr val="accent1"/>
                </a:solidFill>
                <a:latin typeface="Calibri" panose="020F0502020204030204" pitchFamily="34" charset="0"/>
              </a:rPr>
              <a:t>Overall</a:t>
            </a:r>
          </a:p>
        </p:txBody>
      </p:sp>
      <p:sp>
        <p:nvSpPr>
          <p:cNvPr id="31787" name="TextBox 31786">
            <a:extLst>
              <a:ext uri="{FF2B5EF4-FFF2-40B4-BE49-F238E27FC236}">
                <a16:creationId xmlns:a16="http://schemas.microsoft.com/office/drawing/2014/main" id="{E7577DAC-DD2A-5FB2-EE9E-0B4D36872028}"/>
              </a:ext>
            </a:extLst>
          </p:cNvPr>
          <p:cNvSpPr txBox="1"/>
          <p:nvPr/>
        </p:nvSpPr>
        <p:spPr bwMode="auto">
          <a:xfrm>
            <a:off x="6828655" y="3926642"/>
            <a:ext cx="1844861" cy="738664"/>
          </a:xfrm>
          <a:prstGeom prst="rect">
            <a:avLst/>
          </a:prstGeom>
          <a:noFill/>
          <a:ln>
            <a:noFill/>
          </a:ln>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Median (95% CI)</a:t>
            </a:r>
            <a:br>
              <a:rPr lang="en-US" sz="1400" dirty="0">
                <a:solidFill>
                  <a:schemeClr val="bg1"/>
                </a:solidFill>
                <a:latin typeface="Calibri" panose="020F0502020204030204" pitchFamily="34" charset="0"/>
              </a:rPr>
            </a:br>
            <a:r>
              <a:rPr lang="en-US" sz="1400" dirty="0">
                <a:solidFill>
                  <a:schemeClr val="accent1"/>
                </a:solidFill>
                <a:latin typeface="Calibri" panose="020F0502020204030204" pitchFamily="34" charset="0"/>
              </a:rPr>
              <a:t>Overall: </a:t>
            </a:r>
            <a:r>
              <a:rPr lang="en-US" sz="1400" b="0" dirty="0">
                <a:solidFill>
                  <a:schemeClr val="accent1"/>
                </a:solidFill>
                <a:latin typeface="Calibri" panose="020F0502020204030204" pitchFamily="34" charset="0"/>
              </a:rPr>
              <a:t>21.6 (16.2-NE)</a:t>
            </a:r>
            <a:br>
              <a:rPr lang="en-US" sz="1400" b="0" dirty="0">
                <a:solidFill>
                  <a:schemeClr val="accent1"/>
                </a:solidFill>
                <a:latin typeface="Calibri" panose="020F0502020204030204" pitchFamily="34" charset="0"/>
              </a:rPr>
            </a:br>
            <a:r>
              <a:rPr lang="en-US" sz="1400" dirty="0">
                <a:solidFill>
                  <a:schemeClr val="accent2"/>
                </a:solidFill>
                <a:latin typeface="Calibri" panose="020F0502020204030204" pitchFamily="34" charset="0"/>
              </a:rPr>
              <a:t>≥CR:</a:t>
            </a:r>
            <a:r>
              <a:rPr lang="en-US" sz="1400" b="0" dirty="0">
                <a:solidFill>
                  <a:schemeClr val="accent2"/>
                </a:solidFill>
                <a:latin typeface="Calibri" panose="020F0502020204030204" pitchFamily="34" charset="0"/>
              </a:rPr>
              <a:t> 26.7 (21.6-NE)</a:t>
            </a:r>
          </a:p>
        </p:txBody>
      </p:sp>
      <p:pic>
        <p:nvPicPr>
          <p:cNvPr id="31789" name="Graphic 31788">
            <a:extLst>
              <a:ext uri="{FF2B5EF4-FFF2-40B4-BE49-F238E27FC236}">
                <a16:creationId xmlns:a16="http://schemas.microsoft.com/office/drawing/2014/main" id="{0AF75A8A-5CB7-1BC7-8CDA-CE8008FFD13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74242" y="1718285"/>
            <a:ext cx="3434417" cy="1936068"/>
          </a:xfrm>
          <a:prstGeom prst="rect">
            <a:avLst/>
          </a:prstGeom>
        </p:spPr>
      </p:pic>
      <p:grpSp>
        <p:nvGrpSpPr>
          <p:cNvPr id="15" name="Group 14">
            <a:extLst>
              <a:ext uri="{FF2B5EF4-FFF2-40B4-BE49-F238E27FC236}">
                <a16:creationId xmlns:a16="http://schemas.microsoft.com/office/drawing/2014/main" id="{1669A21C-1AFE-91D3-F5ED-59AC1B6CA6B1}"/>
              </a:ext>
            </a:extLst>
          </p:cNvPr>
          <p:cNvGrpSpPr/>
          <p:nvPr/>
        </p:nvGrpSpPr>
        <p:grpSpPr>
          <a:xfrm>
            <a:off x="10008416" y="4744979"/>
            <a:ext cx="457194" cy="954107"/>
            <a:chOff x="8389902" y="5356219"/>
            <a:chExt cx="457194" cy="954107"/>
          </a:xfrm>
        </p:grpSpPr>
        <p:cxnSp>
          <p:nvCxnSpPr>
            <p:cNvPr id="16" name="Straight Connector 15">
              <a:extLst>
                <a:ext uri="{FF2B5EF4-FFF2-40B4-BE49-F238E27FC236}">
                  <a16:creationId xmlns:a16="http://schemas.microsoft.com/office/drawing/2014/main" id="{BD5C2B90-EDA8-1B78-E2D1-8271D58BE285}"/>
                </a:ext>
              </a:extLst>
            </p:cNvPr>
            <p:cNvCxnSpPr>
              <a:cxnSpLocks/>
            </p:cNvCxnSpPr>
            <p:nvPr/>
          </p:nvCxnSpPr>
          <p:spPr bwMode="auto">
            <a:xfrm>
              <a:off x="8625802" y="5358282"/>
              <a:ext cx="0" cy="64008"/>
            </a:xfrm>
            <a:prstGeom prst="line">
              <a:avLst/>
            </a:prstGeom>
            <a:noFill/>
            <a:ln w="28575" cap="flat" cmpd="sng" algn="ctr">
              <a:solidFill>
                <a:schemeClr val="bg1"/>
              </a:solidFill>
              <a:prstDash val="solid"/>
              <a:round/>
              <a:headEnd type="none" w="med" len="med"/>
              <a:tailEnd type="none" w="med" len="med"/>
            </a:ln>
            <a:effectLst/>
          </p:spPr>
        </p:cxnSp>
        <p:sp>
          <p:nvSpPr>
            <p:cNvPr id="17" name="TextBox 16">
              <a:extLst>
                <a:ext uri="{FF2B5EF4-FFF2-40B4-BE49-F238E27FC236}">
                  <a16:creationId xmlns:a16="http://schemas.microsoft.com/office/drawing/2014/main" id="{17713CCC-416C-E361-8594-8E05220F5F7F}"/>
                </a:ext>
              </a:extLst>
            </p:cNvPr>
            <p:cNvSpPr txBox="1"/>
            <p:nvPr/>
          </p:nvSpPr>
          <p:spPr bwMode="auto">
            <a:xfrm>
              <a:off x="8389902" y="5356219"/>
              <a:ext cx="4571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br>
                <a:rPr lang="en-US" sz="1400" b="0" dirty="0">
                  <a:solidFill>
                    <a:schemeClr val="bg1"/>
                  </a:solidFill>
                  <a:latin typeface="Calibri" panose="020F0502020204030204" pitchFamily="34" charset="0"/>
                </a:rPr>
              </a:br>
              <a:br>
                <a:rPr lang="en-US" sz="1400" b="0" dirty="0">
                  <a:solidFill>
                    <a:schemeClr val="accent3"/>
                  </a:solidFill>
                  <a:latin typeface="Calibri" panose="020F0502020204030204" pitchFamily="34" charset="0"/>
                </a:rPr>
              </a:br>
              <a:r>
                <a:rPr lang="en-US" sz="1400" b="0" dirty="0">
                  <a:solidFill>
                    <a:schemeClr val="accent2"/>
                  </a:solidFill>
                  <a:latin typeface="Calibri" panose="020F0502020204030204" pitchFamily="34" charset="0"/>
                </a:rPr>
                <a:t>0</a:t>
              </a:r>
              <a:br>
                <a:rPr lang="en-US" sz="1400" b="0" dirty="0">
                  <a:solidFill>
                    <a:schemeClr val="bg1"/>
                  </a:solidFill>
                  <a:latin typeface="Calibri" panose="020F0502020204030204" pitchFamily="34" charset="0"/>
                </a:rPr>
              </a:br>
              <a:r>
                <a:rPr lang="en-US" sz="1400" b="0" dirty="0">
                  <a:solidFill>
                    <a:schemeClr val="accent1"/>
                  </a:solidFill>
                  <a:latin typeface="Calibri" panose="020F0502020204030204" pitchFamily="34" charset="0"/>
                </a:rPr>
                <a:t>0</a:t>
              </a:r>
            </a:p>
          </p:txBody>
        </p:sp>
      </p:grpSp>
    </p:spTree>
    <p:extLst>
      <p:ext uri="{BB962C8B-B14F-4D97-AF65-F5344CB8AC3E}">
        <p14:creationId xmlns:p14="http://schemas.microsoft.com/office/powerpoint/2010/main" val="1140409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MajesTEC-1 Update: Efficacy Summary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mn-lt"/>
                </a:rPr>
                <a:t>Slide credit: </a:t>
              </a:r>
              <a:r>
                <a:rPr lang="en-US" altLang="en-US" sz="1400" b="0" dirty="0">
                  <a:solidFill>
                    <a:schemeClr val="bg2"/>
                  </a:solidFill>
                  <a:latin typeface="+mn-lt"/>
                  <a:hlinkClick r:id="rId4"/>
                </a:rPr>
                <a:t>clinicaloptions.com</a:t>
              </a:r>
              <a:endParaRPr lang="en-US" altLang="en-US" sz="1400" b="0" dirty="0">
                <a:solidFill>
                  <a:schemeClr val="bg2"/>
                </a:solidFill>
                <a:latin typeface="+mn-lt"/>
              </a:endParaRPr>
            </a:p>
          </p:txBody>
        </p:sp>
      </p:grpSp>
      <p:sp>
        <p:nvSpPr>
          <p:cNvPr id="23" name="Text Box 15">
            <a:extLst>
              <a:ext uri="{FF2B5EF4-FFF2-40B4-BE49-F238E27FC236}">
                <a16:creationId xmlns:a16="http://schemas.microsoft.com/office/drawing/2014/main" id="{F609B0A4-3D27-0E44-AFBD-0649FEE6F960}"/>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a:t>
            </a:r>
          </a:p>
        </p:txBody>
      </p:sp>
      <p:graphicFrame>
        <p:nvGraphicFramePr>
          <p:cNvPr id="4" name="Group 3">
            <a:extLst>
              <a:ext uri="{FF2B5EF4-FFF2-40B4-BE49-F238E27FC236}">
                <a16:creationId xmlns:a16="http://schemas.microsoft.com/office/drawing/2014/main" id="{37D88E32-2348-7141-D45D-1270F4BC3F19}"/>
              </a:ext>
            </a:extLst>
          </p:cNvPr>
          <p:cNvGraphicFramePr>
            <a:graphicFrameLocks/>
          </p:cNvGraphicFramePr>
          <p:nvPr>
            <p:extLst>
              <p:ext uri="{D42A27DB-BD31-4B8C-83A1-F6EECF244321}">
                <p14:modId xmlns:p14="http://schemas.microsoft.com/office/powerpoint/2010/main" val="3382292180"/>
              </p:ext>
            </p:extLst>
          </p:nvPr>
        </p:nvGraphicFramePr>
        <p:xfrm>
          <a:off x="892629" y="1634524"/>
          <a:ext cx="9993084" cy="1848790"/>
        </p:xfrm>
        <a:graphic>
          <a:graphicData uri="http://schemas.openxmlformats.org/drawingml/2006/table">
            <a:tbl>
              <a:tblPr/>
              <a:tblGrid>
                <a:gridCol w="4560778">
                  <a:extLst>
                    <a:ext uri="{9D8B030D-6E8A-4147-A177-3AD203B41FA5}">
                      <a16:colId xmlns:a16="http://schemas.microsoft.com/office/drawing/2014/main" val="20000"/>
                    </a:ext>
                  </a:extLst>
                </a:gridCol>
                <a:gridCol w="2716153">
                  <a:extLst>
                    <a:ext uri="{9D8B030D-6E8A-4147-A177-3AD203B41FA5}">
                      <a16:colId xmlns:a16="http://schemas.microsoft.com/office/drawing/2014/main" val="20001"/>
                    </a:ext>
                  </a:extLst>
                </a:gridCol>
                <a:gridCol w="2716153">
                  <a:extLst>
                    <a:ext uri="{9D8B030D-6E8A-4147-A177-3AD203B41FA5}">
                      <a16:colId xmlns:a16="http://schemas.microsoft.com/office/drawing/2014/main" val="1840446739"/>
                    </a:ext>
                  </a:extLst>
                </a:gridCol>
              </a:tblGrid>
              <a:tr h="8544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Parameter,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 </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With ≥ CR </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417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 (9-16)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27 (23-NE)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90000"/>
                      </a:schemeClr>
                    </a:solidFill>
                  </a:tcPr>
                </a:tc>
                <a:extLst>
                  <a:ext uri="{0D108BD9-81ED-4DB2-BD59-A6C34878D82A}">
                    <a16:rowId xmlns:a16="http://schemas.microsoft.com/office/drawing/2014/main" val="10003"/>
                  </a:ext>
                </a:extLst>
              </a:tr>
              <a:tr h="59810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 (15-NE)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  (NE-NE)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aphicFrame>
        <p:nvGraphicFramePr>
          <p:cNvPr id="2" name="Group 3">
            <a:extLst>
              <a:ext uri="{FF2B5EF4-FFF2-40B4-BE49-F238E27FC236}">
                <a16:creationId xmlns:a16="http://schemas.microsoft.com/office/drawing/2014/main" id="{5FA254D1-25D0-449B-F6C0-A1660FA07CC6}"/>
              </a:ext>
            </a:extLst>
          </p:cNvPr>
          <p:cNvGraphicFramePr>
            <a:graphicFrameLocks/>
          </p:cNvGraphicFramePr>
          <p:nvPr>
            <p:extLst>
              <p:ext uri="{D42A27DB-BD31-4B8C-83A1-F6EECF244321}">
                <p14:modId xmlns:p14="http://schemas.microsoft.com/office/powerpoint/2010/main" val="3868837102"/>
              </p:ext>
            </p:extLst>
          </p:nvPr>
        </p:nvGraphicFramePr>
        <p:xfrm>
          <a:off x="892629" y="3960060"/>
          <a:ext cx="10080171" cy="1493568"/>
        </p:xfrm>
        <a:graphic>
          <a:graphicData uri="http://schemas.openxmlformats.org/drawingml/2006/table">
            <a:tbl>
              <a:tblPr/>
              <a:tblGrid>
                <a:gridCol w="5243989">
                  <a:extLst>
                    <a:ext uri="{9D8B030D-6E8A-4147-A177-3AD203B41FA5}">
                      <a16:colId xmlns:a16="http://schemas.microsoft.com/office/drawing/2014/main" val="20000"/>
                    </a:ext>
                  </a:extLst>
                </a:gridCol>
                <a:gridCol w="4836182">
                  <a:extLst>
                    <a:ext uri="{9D8B030D-6E8A-4147-A177-3AD203B41FA5}">
                      <a16:colId xmlns:a16="http://schemas.microsoft.com/office/drawing/2014/main" val="20001"/>
                    </a:ext>
                  </a:extLst>
                </a:gridCol>
              </a:tblGrid>
              <a:tr h="5757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Parameter, %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Undetectable MRD</a:t>
                      </a:r>
                      <a:br>
                        <a:rPr kumimoji="0" lang="en-GB" sz="2000" b="1" i="0" u="none" strike="noStrike" cap="none" normalizeH="0" baseline="0" dirty="0">
                          <a:ln>
                            <a:noFill/>
                          </a:ln>
                          <a:solidFill>
                            <a:schemeClr val="tx1"/>
                          </a:solidFill>
                          <a:effectLst/>
                          <a:latin typeface="Calibri" panose="020F0502020204030204" pitchFamily="34" charset="0"/>
                        </a:rPr>
                      </a:br>
                      <a:r>
                        <a:rPr kumimoji="0" lang="en-GB" sz="2000" b="1" i="0" u="none" strike="noStrike" cap="none" normalizeH="0" baseline="0" dirty="0">
                          <a:ln>
                            <a:noFill/>
                          </a:ln>
                          <a:solidFill>
                            <a:schemeClr val="tx1"/>
                          </a:solidFill>
                          <a:effectLst/>
                          <a:latin typeface="Calibri" panose="020F0502020204030204" pitchFamily="34" charset="0"/>
                        </a:rPr>
                        <a:t> </a:t>
                      </a:r>
                      <a:r>
                        <a:rPr kumimoji="0" lang="en-US" sz="2000" b="1" i="0" u="none" strike="noStrike" cap="none" normalizeH="0" baseline="0" dirty="0">
                          <a:ln>
                            <a:noFill/>
                          </a:ln>
                          <a:solidFill>
                            <a:schemeClr val="tx1"/>
                          </a:solidFill>
                          <a:effectLst/>
                          <a:latin typeface="Calibri" panose="020F0502020204030204" pitchFamily="34" charset="0"/>
                        </a:rPr>
                        <a:t>(10</a:t>
                      </a:r>
                      <a:r>
                        <a:rPr kumimoji="0" lang="en-US" sz="2000" b="1" i="0" u="none" strike="noStrike" cap="none" normalizeH="0" baseline="30000" dirty="0">
                          <a:ln>
                            <a:noFill/>
                          </a:ln>
                          <a:solidFill>
                            <a:schemeClr val="tx1"/>
                          </a:solidFill>
                          <a:effectLst/>
                          <a:latin typeface="Calibri" panose="020F0502020204030204" pitchFamily="34" charset="0"/>
                        </a:rPr>
                        <a:t>-5 </a:t>
                      </a:r>
                      <a:r>
                        <a:rPr kumimoji="0" lang="en-US" sz="2000" b="1" i="0" u="none" strike="noStrike" cap="none" normalizeH="0" baseline="0" dirty="0">
                          <a:ln>
                            <a:noFill/>
                          </a:ln>
                          <a:solidFill>
                            <a:schemeClr val="tx1"/>
                          </a:solidFill>
                          <a:effectLst/>
                          <a:latin typeface="Calibri" panose="020F0502020204030204" pitchFamily="34" charset="0"/>
                        </a:rPr>
                        <a:t>Threshold)</a:t>
                      </a: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270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Day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81.0 (32/42)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70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any 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81.5 (44/54)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37032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MajesTEC-1 Update:</a:t>
            </a:r>
            <a:br>
              <a:rPr lang="en-US" dirty="0"/>
            </a:br>
            <a:r>
              <a:rPr lang="en-US" dirty="0"/>
              <a:t>Safety</a:t>
            </a:r>
            <a:endParaRPr lang="en-US" altLang="en-US" dirty="0"/>
          </a:p>
        </p:txBody>
      </p:sp>
      <p:graphicFrame>
        <p:nvGraphicFramePr>
          <p:cNvPr id="3" name="Group 3">
            <a:extLst>
              <a:ext uri="{FF2B5EF4-FFF2-40B4-BE49-F238E27FC236}">
                <a16:creationId xmlns:a16="http://schemas.microsoft.com/office/drawing/2014/main" id="{6876DCA9-EAEB-55C9-A2F5-E6FA834C74B3}"/>
              </a:ext>
            </a:extLst>
          </p:cNvPr>
          <p:cNvGraphicFramePr>
            <a:graphicFrameLocks/>
          </p:cNvGraphicFramePr>
          <p:nvPr>
            <p:extLst>
              <p:ext uri="{D42A27DB-BD31-4B8C-83A1-F6EECF244321}">
                <p14:modId xmlns:p14="http://schemas.microsoft.com/office/powerpoint/2010/main" val="1773983265"/>
              </p:ext>
            </p:extLst>
          </p:nvPr>
        </p:nvGraphicFramePr>
        <p:xfrm>
          <a:off x="5570627" y="801034"/>
          <a:ext cx="5212080" cy="5577920"/>
        </p:xfrm>
        <a:graphic>
          <a:graphicData uri="http://schemas.openxmlformats.org/drawingml/2006/table">
            <a:tbl>
              <a:tblPr/>
              <a:tblGrid>
                <a:gridCol w="3017520">
                  <a:extLst>
                    <a:ext uri="{9D8B030D-6E8A-4147-A177-3AD203B41FA5}">
                      <a16:colId xmlns:a16="http://schemas.microsoft.com/office/drawing/2014/main" val="20000"/>
                    </a:ext>
                  </a:extLst>
                </a:gridCol>
                <a:gridCol w="1097280">
                  <a:extLst>
                    <a:ext uri="{9D8B030D-6E8A-4147-A177-3AD203B41FA5}">
                      <a16:colId xmlns:a16="http://schemas.microsoft.com/office/drawing/2014/main" val="20001"/>
                    </a:ext>
                  </a:extLst>
                </a:gridCol>
                <a:gridCol w="1097280">
                  <a:extLst>
                    <a:ext uri="{9D8B030D-6E8A-4147-A177-3AD203B41FA5}">
                      <a16:colId xmlns:a16="http://schemas.microsoft.com/office/drawing/2014/main" val="1764115602"/>
                    </a:ext>
                  </a:extLst>
                </a:gridCol>
              </a:tblGrid>
              <a:tr h="28295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Patients (N = 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938085897"/>
                  </a:ext>
                </a:extLst>
              </a:tr>
              <a:tr h="282953">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AEs in ≥20% of 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2732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rPr>
                        <a:t>Hematologic (</a:t>
                      </a:r>
                      <a:r>
                        <a:rPr kumimoji="0" lang="en-GB" sz="1400" b="0" i="0" u="none" strike="noStrike" cap="none" normalizeH="0" baseline="0" dirty="0">
                          <a:ln>
                            <a:noFill/>
                          </a:ln>
                          <a:solidFill>
                            <a:schemeClr val="bg1"/>
                          </a:solidFill>
                          <a:effectLst/>
                          <a:latin typeface="Calibri" panose="020F0502020204030204" pitchFamily="34" charset="0"/>
                        </a:rPr>
                        <a:t>≥20% of patients)</a:t>
                      </a:r>
                      <a:endParaRPr kumimoji="0" lang="en-US" sz="1400" b="0" i="0" u="none" strike="noStrike" cap="none" normalizeH="0" baseline="0" dirty="0">
                        <a:ln>
                          <a:noFill/>
                        </a:ln>
                        <a:solidFill>
                          <a:schemeClr val="bg1"/>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sym typeface="OpenSans"/>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Lymphopenia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Leukopenia</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algn="ct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118 (71.5)</a:t>
                      </a:r>
                    </a:p>
                    <a:p>
                      <a:pPr algn="ct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90 (54.5)</a:t>
                      </a:r>
                    </a:p>
                    <a:p>
                      <a:pPr algn="ct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70 (42.4)</a:t>
                      </a:r>
                    </a:p>
                    <a:p>
                      <a:pPr algn="ct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60 (36.4)</a:t>
                      </a:r>
                    </a:p>
                    <a:p>
                      <a:pPr algn="ct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33 (20.0)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108 (65.5)</a:t>
                      </a:r>
                    </a:p>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62 (37.6)</a:t>
                      </a:r>
                    </a:p>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37 (22.4)</a:t>
                      </a:r>
                    </a:p>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54 (34.5)</a:t>
                      </a:r>
                    </a:p>
                    <a:p>
                      <a:pPr marL="0" marR="0" lvl="0" indent="0" algn="ctr" defTabSz="914396" rtl="0" eaLnBrk="1" fontAlgn="auto" latinLnBrk="0" hangingPunct="1">
                        <a:lnSpc>
                          <a:spcPct val="95000"/>
                        </a:lnSpc>
                        <a:spcBef>
                          <a:spcPts val="0"/>
                        </a:spcBef>
                        <a:spcAft>
                          <a:spcPts val="0"/>
                        </a:spcAft>
                        <a:buClr>
                          <a:schemeClr val="accent1"/>
                        </a:buClr>
                        <a:buSzTx/>
                        <a:buFont typeface="Arial" panose="020B0604020202020204" pitchFamily="34" charset="0"/>
                        <a:buNone/>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15 (9.1)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576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Nonhematologic </a:t>
                      </a:r>
                      <a:r>
                        <a:rPr kumimoji="0" lang="en-US" sz="1400" b="0" i="0" u="none" strike="noStrike" cap="none" normalizeH="0" baseline="0" dirty="0">
                          <a:ln>
                            <a:noFill/>
                          </a:ln>
                          <a:solidFill>
                            <a:schemeClr val="bg1"/>
                          </a:solidFill>
                          <a:effectLst/>
                          <a:latin typeface="Calibri" panose="020F0502020204030204" pitchFamily="34" charset="0"/>
                        </a:rPr>
                        <a:t>(</a:t>
                      </a:r>
                      <a:r>
                        <a:rPr kumimoji="0" lang="en-GB" sz="1400" b="0" i="0" u="none" strike="noStrike" cap="none" normalizeH="0" baseline="0" dirty="0">
                          <a:ln>
                            <a:noFill/>
                          </a:ln>
                          <a:solidFill>
                            <a:schemeClr val="bg1"/>
                          </a:solidFill>
                          <a:effectLst/>
                          <a:latin typeface="Calibri" panose="020F0502020204030204" pitchFamily="34" charset="0"/>
                        </a:rPr>
                        <a:t>≥20% of patients)</a:t>
                      </a: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Infections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CRS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Pyrexia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COVID-19</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Cough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Injection-site erythema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Arthralgia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Headache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Constipation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Hypogammaglobulinemia</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endParaRP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132 (80.0)</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119 (72.1)</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56 (33.9)</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52 (31.5)</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48 (29.1)</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48 (29.1)</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45 (27.3)</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44 (26.7)</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43 (26.1)</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42 (25.5)</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40 (24.2)</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36 (21.8)</a:t>
                      </a: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34 (20.6)</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396"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endPar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91 (55.2)</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1 (0.6)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6 (3.6)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1 (0.6)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4 (2.4)</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35 (21.2)</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1 (0.6)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0</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0</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1 (0.6)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1 (0.6)</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0</a:t>
                      </a: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3 (1.8)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83839546"/>
                  </a:ext>
                </a:extLst>
              </a:tr>
              <a:tr h="48101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Special interest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noProof="0" dirty="0">
                          <a:ln>
                            <a:noFill/>
                          </a:ln>
                          <a:solidFill>
                            <a:schemeClr val="bg2">
                              <a:lumMod val="10000"/>
                            </a:schemeClr>
                          </a:solidFill>
                          <a:effectLst/>
                          <a:latin typeface="Calibri" panose="020F0502020204030204" pitchFamily="34" charset="0"/>
                          <a:ea typeface="+mn-ea"/>
                          <a:cs typeface="+mn-cs"/>
                          <a:sym typeface="OpenSans"/>
                        </a:rPr>
                        <a:t>ICANS</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endPar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endParaRPr>
                    </a:p>
                    <a:p>
                      <a:pPr algn="ctr"/>
                      <a:r>
                        <a:rPr kumimoji="0" lang="en-US" sz="14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5 (3.0)</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endPar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endParaRPr>
                    </a:p>
                    <a:p>
                      <a:pPr marL="0" marR="0" lvl="0" indent="0" algn="ctr" defTabSz="914400" rtl="0" eaLnBrk="1" fontAlgn="auto" latinLnBrk="0" hangingPunct="1">
                        <a:lnSpc>
                          <a:spcPct val="100000"/>
                        </a:lnSpc>
                        <a:spcBef>
                          <a:spcPts val="0"/>
                        </a:spcBef>
                        <a:spcAft>
                          <a:spcPts val="0"/>
                        </a:spcAft>
                        <a:buClr>
                          <a:srgbClr val="00A0DF"/>
                        </a:buClr>
                        <a:buSzTx/>
                        <a:buFont typeface="Arial" panose="020B0604020202020204" pitchFamily="34" charset="0"/>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OpenSans"/>
                        </a:rPr>
                        <a:t>0</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13155462"/>
                  </a:ext>
                </a:extLst>
              </a:tr>
            </a:tbl>
          </a:graphicData>
        </a:graphic>
      </p:graphicFrame>
      <p:sp>
        <p:nvSpPr>
          <p:cNvPr id="4" name="Content Placeholder 2">
            <a:extLst>
              <a:ext uri="{FF2B5EF4-FFF2-40B4-BE49-F238E27FC236}">
                <a16:creationId xmlns:a16="http://schemas.microsoft.com/office/drawing/2014/main" id="{F8AA6162-CA58-B91E-2514-7974B303BC92}"/>
              </a:ext>
            </a:extLst>
          </p:cNvPr>
          <p:cNvSpPr>
            <a:spLocks noGrp="1"/>
          </p:cNvSpPr>
          <p:nvPr>
            <p:ph idx="1"/>
          </p:nvPr>
        </p:nvSpPr>
        <p:spPr>
          <a:xfrm>
            <a:off x="414339" y="1436881"/>
            <a:ext cx="5081789" cy="4650686"/>
          </a:xfrm>
        </p:spPr>
        <p:txBody>
          <a:bodyPr/>
          <a:lstStyle/>
          <a:p>
            <a:pPr marL="285750" indent="-285750">
              <a:buFont typeface="Wingdings" panose="05000000000000000000" pitchFamily="2" charset="2"/>
              <a:buChar char="§"/>
            </a:pPr>
            <a:r>
              <a:rPr lang="en-US" sz="2400" dirty="0">
                <a:solidFill>
                  <a:schemeClr val="bg1"/>
                </a:solidFill>
                <a:latin typeface="+mj-lt"/>
              </a:rPr>
              <a:t>Median treatment duration: </a:t>
            </a:r>
            <a:br>
              <a:rPr lang="en-US" sz="2400" dirty="0">
                <a:solidFill>
                  <a:schemeClr val="bg1"/>
                </a:solidFill>
                <a:latin typeface="+mj-lt"/>
              </a:rPr>
            </a:br>
            <a:r>
              <a:rPr lang="en-US" sz="2400" dirty="0">
                <a:solidFill>
                  <a:schemeClr val="bg1"/>
                </a:solidFill>
                <a:latin typeface="+mj-lt"/>
              </a:rPr>
              <a:t>8.5 mo (range: 0.2-24.4)</a:t>
            </a:r>
          </a:p>
          <a:p>
            <a:pPr marL="285750" indent="-285750">
              <a:buFont typeface="Wingdings" panose="05000000000000000000" pitchFamily="2" charset="2"/>
              <a:buChar char="§"/>
            </a:pPr>
            <a:r>
              <a:rPr lang="en-US" sz="2400" dirty="0">
                <a:solidFill>
                  <a:schemeClr val="bg1"/>
                </a:solidFill>
                <a:latin typeface="+mj-lt"/>
              </a:rPr>
              <a:t>Median relative dose intensity: 93.7%</a:t>
            </a:r>
          </a:p>
          <a:p>
            <a:pPr>
              <a:spcBef>
                <a:spcPts val="500"/>
              </a:spcBef>
            </a:pPr>
            <a:r>
              <a:rPr lang="en-US" sz="2400" dirty="0">
                <a:latin typeface="+mj-lt"/>
              </a:rPr>
              <a:t>1 AE led to dose reduction</a:t>
            </a:r>
          </a:p>
          <a:p>
            <a:pPr>
              <a:spcBef>
                <a:spcPts val="500"/>
              </a:spcBef>
            </a:pPr>
            <a:r>
              <a:rPr lang="en-US" sz="2400" dirty="0">
                <a:latin typeface="+mj-lt"/>
              </a:rPr>
              <a:t>8 AEs led to discontinuation                          (5 due to infection)</a:t>
            </a:r>
          </a:p>
          <a:p>
            <a:pPr>
              <a:spcBef>
                <a:spcPts val="500"/>
              </a:spcBef>
            </a:pPr>
            <a:r>
              <a:rPr lang="en-US" sz="2400" dirty="0">
                <a:latin typeface="+mj-lt"/>
              </a:rPr>
              <a:t>7 treatment-related deaths </a:t>
            </a:r>
            <a:br>
              <a:rPr lang="en-US" sz="2400" dirty="0">
                <a:latin typeface="+mj-lt"/>
              </a:rPr>
            </a:br>
            <a:r>
              <a:rPr lang="en-US" sz="2400" dirty="0">
                <a:latin typeface="+mj-lt"/>
              </a:rPr>
              <a:t>(4 due to COVID-19)</a:t>
            </a:r>
          </a:p>
          <a:p>
            <a:pPr>
              <a:spcBef>
                <a:spcPts val="500"/>
              </a:spcBef>
            </a:pPr>
            <a:r>
              <a:rPr lang="en-US" sz="2400" dirty="0">
                <a:latin typeface="+mj-lt"/>
              </a:rPr>
              <a:t>All cases of ICANS resolved</a:t>
            </a:r>
          </a:p>
          <a:p>
            <a:pPr>
              <a:spcBef>
                <a:spcPts val="500"/>
              </a:spcBef>
            </a:pPr>
            <a:r>
              <a:rPr lang="en-US" sz="2400" dirty="0">
                <a:latin typeface="+mj-lt"/>
              </a:rPr>
              <a:t>No new safety signals</a:t>
            </a:r>
          </a:p>
        </p:txBody>
      </p:sp>
      <p:sp>
        <p:nvSpPr>
          <p:cNvPr id="5" name="Text Box 15">
            <a:extLst>
              <a:ext uri="{FF2B5EF4-FFF2-40B4-BE49-F238E27FC236}">
                <a16:creationId xmlns:a16="http://schemas.microsoft.com/office/drawing/2014/main" id="{45C08763-91FE-D3BA-6362-674502D1617A}"/>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a:t>
            </a:r>
          </a:p>
        </p:txBody>
      </p:sp>
    </p:spTree>
    <p:extLst>
      <p:ext uri="{BB962C8B-B14F-4D97-AF65-F5344CB8AC3E}">
        <p14:creationId xmlns:p14="http://schemas.microsoft.com/office/powerpoint/2010/main" val="790425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1FF11CE-54D7-3E64-0850-5EBBEA03F351}"/>
              </a:ext>
            </a:extLst>
          </p:cNvPr>
          <p:cNvSpPr>
            <a:spLocks noGrp="1" noChangeArrowheads="1"/>
          </p:cNvSpPr>
          <p:nvPr>
            <p:ph type="title"/>
          </p:nvPr>
        </p:nvSpPr>
        <p:spPr>
          <a:xfrm>
            <a:off x="609759" y="238127"/>
            <a:ext cx="10872444" cy="1103313"/>
          </a:xfrm>
        </p:spPr>
        <p:txBody>
          <a:bodyPr/>
          <a:lstStyle/>
          <a:p>
            <a:r>
              <a:rPr lang="en-US" dirty="0"/>
              <a:t>MajesTEC-1 Update: Rate of New-Onset Grade ≥3 Infections </a:t>
            </a:r>
            <a:endParaRPr lang="en-US" altLang="en-US" dirty="0"/>
          </a:p>
        </p:txBody>
      </p:sp>
      <p:sp>
        <p:nvSpPr>
          <p:cNvPr id="8" name="Text Box 15">
            <a:extLst>
              <a:ext uri="{FF2B5EF4-FFF2-40B4-BE49-F238E27FC236}">
                <a16:creationId xmlns:a16="http://schemas.microsoft.com/office/drawing/2014/main" id="{CEF338F3-2244-9424-785B-4AC25F27117D}"/>
              </a:ext>
            </a:extLst>
          </p:cNvPr>
          <p:cNvSpPr txBox="1">
            <a:spLocks noChangeArrowheads="1"/>
          </p:cNvSpPr>
          <p:nvPr/>
        </p:nvSpPr>
        <p:spPr bwMode="auto">
          <a:xfrm>
            <a:off x="423025" y="6378371"/>
            <a:ext cx="969315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van de Donk. ASCO 2023. Abstr 8011. Reproduced with permission.</a:t>
            </a:r>
          </a:p>
        </p:txBody>
      </p:sp>
      <p:sp>
        <p:nvSpPr>
          <p:cNvPr id="9" name="TextBox 8">
            <a:extLst>
              <a:ext uri="{FF2B5EF4-FFF2-40B4-BE49-F238E27FC236}">
                <a16:creationId xmlns:a16="http://schemas.microsoft.com/office/drawing/2014/main" id="{DEDA2CD0-CA2E-CC00-979C-5AFA2366B14E}"/>
              </a:ext>
            </a:extLst>
          </p:cNvPr>
          <p:cNvSpPr txBox="1"/>
          <p:nvPr/>
        </p:nvSpPr>
        <p:spPr bwMode="auto">
          <a:xfrm rot="16200000">
            <a:off x="-890814" y="3104258"/>
            <a:ext cx="339776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r>
              <a:rPr lang="en-US" dirty="0">
                <a:solidFill>
                  <a:schemeClr val="bg1"/>
                </a:solidFill>
                <a:effectLst/>
                <a:latin typeface="Calibri" panose="020F0502020204030204" pitchFamily="34" charset="0"/>
                <a:cs typeface="Calibri" panose="020F0502020204030204" pitchFamily="34" charset="0"/>
              </a:rPr>
              <a:t>Patients with new-onset grade ≥3</a:t>
            </a:r>
            <a:br>
              <a:rPr lang="en-US" dirty="0">
                <a:solidFill>
                  <a:schemeClr val="bg1"/>
                </a:solidFill>
                <a:effectLst/>
                <a:latin typeface="Calibri" panose="020F0502020204030204" pitchFamily="34" charset="0"/>
                <a:cs typeface="Calibri" panose="020F0502020204030204" pitchFamily="34" charset="0"/>
              </a:rPr>
            </a:br>
            <a:r>
              <a:rPr lang="en-US" dirty="0">
                <a:solidFill>
                  <a:schemeClr val="bg1"/>
                </a:solidFill>
                <a:effectLst/>
                <a:latin typeface="Calibri" panose="020F0502020204030204" pitchFamily="34" charset="0"/>
                <a:cs typeface="Calibri" panose="020F0502020204030204" pitchFamily="34" charset="0"/>
              </a:rPr>
              <a:t>infections, % (95% CI)</a:t>
            </a:r>
          </a:p>
        </p:txBody>
      </p:sp>
      <p:sp>
        <p:nvSpPr>
          <p:cNvPr id="10" name="TextBox 9">
            <a:extLst>
              <a:ext uri="{FF2B5EF4-FFF2-40B4-BE49-F238E27FC236}">
                <a16:creationId xmlns:a16="http://schemas.microsoft.com/office/drawing/2014/main" id="{5FBE6F61-DAA1-B1FF-6E8A-996CD6014739}"/>
              </a:ext>
            </a:extLst>
          </p:cNvPr>
          <p:cNvSpPr txBox="1"/>
          <p:nvPr/>
        </p:nvSpPr>
        <p:spPr bwMode="auto">
          <a:xfrm>
            <a:off x="2387646" y="4297210"/>
            <a:ext cx="12188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Total RP2D</a:t>
            </a:r>
          </a:p>
        </p:txBody>
      </p:sp>
      <p:sp>
        <p:nvSpPr>
          <p:cNvPr id="11" name="TextBox 10">
            <a:extLst>
              <a:ext uri="{FF2B5EF4-FFF2-40B4-BE49-F238E27FC236}">
                <a16:creationId xmlns:a16="http://schemas.microsoft.com/office/drawing/2014/main" id="{8FB376B6-1765-920A-C108-6D396737838F}"/>
              </a:ext>
            </a:extLst>
          </p:cNvPr>
          <p:cNvSpPr txBox="1"/>
          <p:nvPr/>
        </p:nvSpPr>
        <p:spPr bwMode="auto">
          <a:xfrm>
            <a:off x="1600903" y="5774826"/>
            <a:ext cx="957407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Mos</a:t>
            </a:r>
          </a:p>
        </p:txBody>
      </p:sp>
      <p:sp>
        <p:nvSpPr>
          <p:cNvPr id="12" name="Freeform: Shape 46">
            <a:extLst>
              <a:ext uri="{FF2B5EF4-FFF2-40B4-BE49-F238E27FC236}">
                <a16:creationId xmlns:a16="http://schemas.microsoft.com/office/drawing/2014/main" id="{11393EC1-55AF-A9BF-804A-CAA8BE51EE33}"/>
              </a:ext>
            </a:extLst>
          </p:cNvPr>
          <p:cNvSpPr/>
          <p:nvPr/>
        </p:nvSpPr>
        <p:spPr bwMode="auto">
          <a:xfrm>
            <a:off x="1600903" y="1924687"/>
            <a:ext cx="9574080" cy="2775999"/>
          </a:xfrm>
          <a:custGeom>
            <a:avLst/>
            <a:gdLst>
              <a:gd name="connsiteX0" fmla="*/ 0 w 7539644"/>
              <a:gd name="connsiteY0" fmla="*/ 0 h 2668385"/>
              <a:gd name="connsiteX1" fmla="*/ 0 w 7539644"/>
              <a:gd name="connsiteY1" fmla="*/ 2668385 h 2668385"/>
              <a:gd name="connsiteX2" fmla="*/ 7539644 w 7539644"/>
              <a:gd name="connsiteY2" fmla="*/ 2668385 h 2668385"/>
              <a:gd name="connsiteX0" fmla="*/ 0 w 7539644"/>
              <a:gd name="connsiteY0" fmla="*/ 0 h 2638211"/>
              <a:gd name="connsiteX1" fmla="*/ 0 w 7539644"/>
              <a:gd name="connsiteY1" fmla="*/ 2638211 h 2638211"/>
              <a:gd name="connsiteX2" fmla="*/ 7539644 w 7539644"/>
              <a:gd name="connsiteY2" fmla="*/ 2638211 h 2638211"/>
            </a:gdLst>
            <a:ahLst/>
            <a:cxnLst>
              <a:cxn ang="0">
                <a:pos x="connsiteX0" y="connsiteY0"/>
              </a:cxn>
              <a:cxn ang="0">
                <a:pos x="connsiteX1" y="connsiteY1"/>
              </a:cxn>
              <a:cxn ang="0">
                <a:pos x="connsiteX2" y="connsiteY2"/>
              </a:cxn>
            </a:cxnLst>
            <a:rect l="l" t="t" r="r" b="b"/>
            <a:pathLst>
              <a:path w="7539644" h="2638211">
                <a:moveTo>
                  <a:pt x="0" y="0"/>
                </a:moveTo>
                <a:lnTo>
                  <a:pt x="0" y="2638211"/>
                </a:lnTo>
                <a:lnTo>
                  <a:pt x="7539644" y="2638211"/>
                </a:lnTo>
              </a:path>
            </a:pathLst>
          </a:custGeom>
          <a:noFill/>
          <a:ln w="28575">
            <a:solidFill>
              <a:schemeClr val="bg1"/>
            </a:solidFill>
            <a:miter lim="800000"/>
            <a:headEnd/>
            <a:tailEnd/>
          </a:ln>
        </p:spPr>
        <p:txBody>
          <a:bodyPr rtlCol="0" anchor="ctr"/>
          <a:lstStyle/>
          <a:p>
            <a:pPr algn="ctr"/>
            <a:endParaRPr lang="en-US" dirty="0"/>
          </a:p>
        </p:txBody>
      </p:sp>
      <p:grpSp>
        <p:nvGrpSpPr>
          <p:cNvPr id="13" name="Group 12">
            <a:extLst>
              <a:ext uri="{FF2B5EF4-FFF2-40B4-BE49-F238E27FC236}">
                <a16:creationId xmlns:a16="http://schemas.microsoft.com/office/drawing/2014/main" id="{7F6C0D1B-DF00-3781-4800-C7B8B3966793}"/>
              </a:ext>
            </a:extLst>
          </p:cNvPr>
          <p:cNvGrpSpPr/>
          <p:nvPr/>
        </p:nvGrpSpPr>
        <p:grpSpPr>
          <a:xfrm>
            <a:off x="3182602" y="4694793"/>
            <a:ext cx="1680438" cy="595909"/>
            <a:chOff x="4230480" y="4694793"/>
            <a:chExt cx="1680438" cy="595909"/>
          </a:xfrm>
        </p:grpSpPr>
        <p:sp>
          <p:nvSpPr>
            <p:cNvPr id="14" name="TextBox 13">
              <a:extLst>
                <a:ext uri="{FF2B5EF4-FFF2-40B4-BE49-F238E27FC236}">
                  <a16:creationId xmlns:a16="http://schemas.microsoft.com/office/drawing/2014/main" id="{3533C372-80F1-C283-C6AF-EFC042E29D9F}"/>
                </a:ext>
              </a:extLst>
            </p:cNvPr>
            <p:cNvSpPr txBox="1"/>
            <p:nvPr/>
          </p:nvSpPr>
          <p:spPr bwMode="auto">
            <a:xfrm>
              <a:off x="4230480" y="4705927"/>
              <a:ext cx="168043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&gt;6 to ≤9</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99)</a:t>
              </a:r>
            </a:p>
          </p:txBody>
        </p:sp>
        <p:cxnSp>
          <p:nvCxnSpPr>
            <p:cNvPr id="15" name="Straight Connector 14">
              <a:extLst>
                <a:ext uri="{FF2B5EF4-FFF2-40B4-BE49-F238E27FC236}">
                  <a16:creationId xmlns:a16="http://schemas.microsoft.com/office/drawing/2014/main" id="{9738D65B-3C3D-523F-613D-41270D614D54}"/>
                </a:ext>
              </a:extLst>
            </p:cNvPr>
            <p:cNvCxnSpPr>
              <a:cxnSpLocks/>
            </p:cNvCxnSpPr>
            <p:nvPr/>
          </p:nvCxnSpPr>
          <p:spPr bwMode="auto">
            <a:xfrm rot="5400000">
              <a:off x="5028406" y="4737086"/>
              <a:ext cx="84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81742358-E5A6-C323-10C7-9C586F16E771}"/>
              </a:ext>
            </a:extLst>
          </p:cNvPr>
          <p:cNvGrpSpPr/>
          <p:nvPr/>
        </p:nvGrpSpPr>
        <p:grpSpPr>
          <a:xfrm>
            <a:off x="936268" y="4694793"/>
            <a:ext cx="1542085" cy="731027"/>
            <a:chOff x="936268" y="4694793"/>
            <a:chExt cx="1542085" cy="731027"/>
          </a:xfrm>
        </p:grpSpPr>
        <p:sp>
          <p:nvSpPr>
            <p:cNvPr id="17" name="TextBox 16">
              <a:extLst>
                <a:ext uri="{FF2B5EF4-FFF2-40B4-BE49-F238E27FC236}">
                  <a16:creationId xmlns:a16="http://schemas.microsoft.com/office/drawing/2014/main" id="{5775C891-8E91-B006-962F-BB75461E4EAC}"/>
                </a:ext>
              </a:extLst>
            </p:cNvPr>
            <p:cNvSpPr txBox="1"/>
            <p:nvPr/>
          </p:nvSpPr>
          <p:spPr bwMode="auto">
            <a:xfrm>
              <a:off x="936268" y="4841045"/>
              <a:ext cx="154208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165)</a:t>
              </a:r>
            </a:p>
          </p:txBody>
        </p:sp>
        <p:cxnSp>
          <p:nvCxnSpPr>
            <p:cNvPr id="18" name="Straight Connector 17">
              <a:extLst>
                <a:ext uri="{FF2B5EF4-FFF2-40B4-BE49-F238E27FC236}">
                  <a16:creationId xmlns:a16="http://schemas.microsoft.com/office/drawing/2014/main" id="{BAE6498E-70EC-EC2A-BE81-79AE855C37CE}"/>
                </a:ext>
              </a:extLst>
            </p:cNvPr>
            <p:cNvCxnSpPr>
              <a:cxnSpLocks/>
            </p:cNvCxnSpPr>
            <p:nvPr/>
          </p:nvCxnSpPr>
          <p:spPr bwMode="auto">
            <a:xfrm rot="5400000">
              <a:off x="1665017" y="4737086"/>
              <a:ext cx="84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 name="Group 18">
            <a:extLst>
              <a:ext uri="{FF2B5EF4-FFF2-40B4-BE49-F238E27FC236}">
                <a16:creationId xmlns:a16="http://schemas.microsoft.com/office/drawing/2014/main" id="{C912FDF6-201C-6ADE-C364-4684556DAB82}"/>
              </a:ext>
            </a:extLst>
          </p:cNvPr>
          <p:cNvGrpSpPr/>
          <p:nvPr/>
        </p:nvGrpSpPr>
        <p:grpSpPr>
          <a:xfrm>
            <a:off x="1124647" y="2663648"/>
            <a:ext cx="463275" cy="369332"/>
            <a:chOff x="1124647" y="3022888"/>
            <a:chExt cx="463275" cy="369332"/>
          </a:xfrm>
        </p:grpSpPr>
        <p:sp>
          <p:nvSpPr>
            <p:cNvPr id="20" name="TextBox 19">
              <a:extLst>
                <a:ext uri="{FF2B5EF4-FFF2-40B4-BE49-F238E27FC236}">
                  <a16:creationId xmlns:a16="http://schemas.microsoft.com/office/drawing/2014/main" id="{0BF9160C-7473-84D4-83EA-CE8EFAB263EB}"/>
                </a:ext>
              </a:extLst>
            </p:cNvPr>
            <p:cNvSpPr txBox="1"/>
            <p:nvPr/>
          </p:nvSpPr>
          <p:spPr bwMode="auto">
            <a:xfrm>
              <a:off x="1124647" y="3022888"/>
              <a:ext cx="41870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cxnSp>
          <p:nvCxnSpPr>
            <p:cNvPr id="21" name="Straight Connector 20">
              <a:extLst>
                <a:ext uri="{FF2B5EF4-FFF2-40B4-BE49-F238E27FC236}">
                  <a16:creationId xmlns:a16="http://schemas.microsoft.com/office/drawing/2014/main" id="{69EB3CC8-80CB-01D3-C092-DB2C5C5ABDBC}"/>
                </a:ext>
              </a:extLst>
            </p:cNvPr>
            <p:cNvCxnSpPr>
              <a:cxnSpLocks/>
            </p:cNvCxnSpPr>
            <p:nvPr/>
          </p:nvCxnSpPr>
          <p:spPr bwMode="auto">
            <a:xfrm>
              <a:off x="1523914" y="3209859"/>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4583EBE6-86DE-8C6C-72EC-6946BFE3001D}"/>
              </a:ext>
            </a:extLst>
          </p:cNvPr>
          <p:cNvGrpSpPr/>
          <p:nvPr/>
        </p:nvGrpSpPr>
        <p:grpSpPr>
          <a:xfrm>
            <a:off x="1124697" y="3586871"/>
            <a:ext cx="463225" cy="369332"/>
            <a:chOff x="1124697" y="4020146"/>
            <a:chExt cx="463225" cy="369332"/>
          </a:xfrm>
        </p:grpSpPr>
        <p:sp>
          <p:nvSpPr>
            <p:cNvPr id="23" name="TextBox 22">
              <a:extLst>
                <a:ext uri="{FF2B5EF4-FFF2-40B4-BE49-F238E27FC236}">
                  <a16:creationId xmlns:a16="http://schemas.microsoft.com/office/drawing/2014/main" id="{B164600D-92BF-A6B3-74A8-3FA11FF45004}"/>
                </a:ext>
              </a:extLst>
            </p:cNvPr>
            <p:cNvSpPr txBox="1"/>
            <p:nvPr/>
          </p:nvSpPr>
          <p:spPr bwMode="auto">
            <a:xfrm>
              <a:off x="1124697" y="4020146"/>
              <a:ext cx="41865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cxnSp>
          <p:nvCxnSpPr>
            <p:cNvPr id="24" name="Straight Connector 23">
              <a:extLst>
                <a:ext uri="{FF2B5EF4-FFF2-40B4-BE49-F238E27FC236}">
                  <a16:creationId xmlns:a16="http://schemas.microsoft.com/office/drawing/2014/main" id="{778836D0-FEEA-AEE2-3373-AD6BCA91CE9A}"/>
                </a:ext>
              </a:extLst>
            </p:cNvPr>
            <p:cNvCxnSpPr>
              <a:cxnSpLocks/>
            </p:cNvCxnSpPr>
            <p:nvPr/>
          </p:nvCxnSpPr>
          <p:spPr bwMode="auto">
            <a:xfrm>
              <a:off x="1523914" y="4203377"/>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5" name="Group 24">
            <a:extLst>
              <a:ext uri="{FF2B5EF4-FFF2-40B4-BE49-F238E27FC236}">
                <a16:creationId xmlns:a16="http://schemas.microsoft.com/office/drawing/2014/main" id="{8706CD9F-719B-1B71-A5CF-0D0370C43FAE}"/>
              </a:ext>
            </a:extLst>
          </p:cNvPr>
          <p:cNvGrpSpPr/>
          <p:nvPr/>
        </p:nvGrpSpPr>
        <p:grpSpPr>
          <a:xfrm>
            <a:off x="1241666" y="4510095"/>
            <a:ext cx="346256" cy="369332"/>
            <a:chOff x="1241666" y="4510095"/>
            <a:chExt cx="346256" cy="369332"/>
          </a:xfrm>
        </p:grpSpPr>
        <p:sp>
          <p:nvSpPr>
            <p:cNvPr id="26" name="TextBox 25">
              <a:extLst>
                <a:ext uri="{FF2B5EF4-FFF2-40B4-BE49-F238E27FC236}">
                  <a16:creationId xmlns:a16="http://schemas.microsoft.com/office/drawing/2014/main" id="{C549BA07-5E61-82FF-8B8A-A2FBEF8AC4DF}"/>
                </a:ext>
              </a:extLst>
            </p:cNvPr>
            <p:cNvSpPr txBox="1"/>
            <p:nvPr/>
          </p:nvSpPr>
          <p:spPr bwMode="auto">
            <a:xfrm>
              <a:off x="1241666" y="4510095"/>
              <a:ext cx="30168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27" name="Straight Connector 26">
              <a:extLst>
                <a:ext uri="{FF2B5EF4-FFF2-40B4-BE49-F238E27FC236}">
                  <a16:creationId xmlns:a16="http://schemas.microsoft.com/office/drawing/2014/main" id="{1058D3BF-FD9A-E59A-54E4-CC10E1FD2EC0}"/>
                </a:ext>
              </a:extLst>
            </p:cNvPr>
            <p:cNvCxnSpPr>
              <a:cxnSpLocks/>
            </p:cNvCxnSpPr>
            <p:nvPr/>
          </p:nvCxnSpPr>
          <p:spPr bwMode="auto">
            <a:xfrm>
              <a:off x="1523914" y="4694761"/>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23DE50D7-F06E-BDD6-8119-A83CBD829B75}"/>
              </a:ext>
            </a:extLst>
          </p:cNvPr>
          <p:cNvGrpSpPr/>
          <p:nvPr/>
        </p:nvGrpSpPr>
        <p:grpSpPr>
          <a:xfrm>
            <a:off x="1124647" y="1740425"/>
            <a:ext cx="463275" cy="369332"/>
            <a:chOff x="1124647" y="2025630"/>
            <a:chExt cx="463275" cy="369332"/>
          </a:xfrm>
        </p:grpSpPr>
        <p:cxnSp>
          <p:nvCxnSpPr>
            <p:cNvPr id="29" name="Straight Connector 28">
              <a:extLst>
                <a:ext uri="{FF2B5EF4-FFF2-40B4-BE49-F238E27FC236}">
                  <a16:creationId xmlns:a16="http://schemas.microsoft.com/office/drawing/2014/main" id="{B2791767-593A-1982-7CBE-9BD7F2704928}"/>
                </a:ext>
              </a:extLst>
            </p:cNvPr>
            <p:cNvCxnSpPr>
              <a:cxnSpLocks/>
            </p:cNvCxnSpPr>
            <p:nvPr/>
          </p:nvCxnSpPr>
          <p:spPr bwMode="auto">
            <a:xfrm>
              <a:off x="1523914" y="2216341"/>
              <a:ext cx="64008" cy="0"/>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29332EE2-52B9-193E-2113-3DD1EDCE297A}"/>
                </a:ext>
              </a:extLst>
            </p:cNvPr>
            <p:cNvSpPr txBox="1"/>
            <p:nvPr/>
          </p:nvSpPr>
          <p:spPr bwMode="auto">
            <a:xfrm>
              <a:off x="1124647" y="2025630"/>
              <a:ext cx="41870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grpSp>
        <p:nvGrpSpPr>
          <p:cNvPr id="31" name="Group 30">
            <a:extLst>
              <a:ext uri="{FF2B5EF4-FFF2-40B4-BE49-F238E27FC236}">
                <a16:creationId xmlns:a16="http://schemas.microsoft.com/office/drawing/2014/main" id="{483329E5-28F0-D8C8-A1A8-A502CECB1EF1}"/>
              </a:ext>
            </a:extLst>
          </p:cNvPr>
          <p:cNvGrpSpPr/>
          <p:nvPr/>
        </p:nvGrpSpPr>
        <p:grpSpPr>
          <a:xfrm>
            <a:off x="2087360" y="4706992"/>
            <a:ext cx="1486235" cy="865111"/>
            <a:chOff x="2921530" y="4694793"/>
            <a:chExt cx="1486235" cy="865111"/>
          </a:xfrm>
        </p:grpSpPr>
        <p:cxnSp>
          <p:nvCxnSpPr>
            <p:cNvPr id="32" name="Straight Connector 31">
              <a:extLst>
                <a:ext uri="{FF2B5EF4-FFF2-40B4-BE49-F238E27FC236}">
                  <a16:creationId xmlns:a16="http://schemas.microsoft.com/office/drawing/2014/main" id="{52447346-7DFF-93AB-74E3-B1B5D5D0DB26}"/>
                </a:ext>
              </a:extLst>
            </p:cNvPr>
            <p:cNvCxnSpPr>
              <a:cxnSpLocks/>
            </p:cNvCxnSpPr>
            <p:nvPr/>
          </p:nvCxnSpPr>
          <p:spPr bwMode="auto">
            <a:xfrm>
              <a:off x="3664647" y="4694793"/>
              <a:ext cx="0" cy="280336"/>
            </a:xfrm>
            <a:prstGeom prst="line">
              <a:avLst/>
            </a:prstGeom>
            <a:noFill/>
            <a:ln w="28575" cap="flat" cmpd="sng" algn="ctr">
              <a:solidFill>
                <a:schemeClr val="bg1"/>
              </a:solidFill>
              <a:prstDash val="solid"/>
              <a:round/>
              <a:headEnd type="none" w="med" len="med"/>
              <a:tailEnd type="none" w="med" len="med"/>
            </a:ln>
            <a:effectLst/>
          </p:spPr>
        </p:cxnSp>
        <p:sp>
          <p:nvSpPr>
            <p:cNvPr id="33" name="TextBox 32">
              <a:extLst>
                <a:ext uri="{FF2B5EF4-FFF2-40B4-BE49-F238E27FC236}">
                  <a16:creationId xmlns:a16="http://schemas.microsoft.com/office/drawing/2014/main" id="{E0796161-6E25-CB5C-78B1-43821D66A2DD}"/>
                </a:ext>
              </a:extLst>
            </p:cNvPr>
            <p:cNvSpPr txBox="1"/>
            <p:nvPr/>
          </p:nvSpPr>
          <p:spPr bwMode="auto">
            <a:xfrm>
              <a:off x="2921530" y="4975129"/>
              <a:ext cx="14862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&gt;3 to ≤6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113)</a:t>
              </a:r>
            </a:p>
          </p:txBody>
        </p:sp>
      </p:grpSp>
      <p:grpSp>
        <p:nvGrpSpPr>
          <p:cNvPr id="34" name="Group 33">
            <a:extLst>
              <a:ext uri="{FF2B5EF4-FFF2-40B4-BE49-F238E27FC236}">
                <a16:creationId xmlns:a16="http://schemas.microsoft.com/office/drawing/2014/main" id="{90680592-BA44-4E43-DCF0-277A63A72A12}"/>
              </a:ext>
            </a:extLst>
          </p:cNvPr>
          <p:cNvGrpSpPr/>
          <p:nvPr/>
        </p:nvGrpSpPr>
        <p:grpSpPr>
          <a:xfrm>
            <a:off x="4472047" y="4706992"/>
            <a:ext cx="1486235" cy="865111"/>
            <a:chOff x="2921530" y="4694793"/>
            <a:chExt cx="1486235" cy="865111"/>
          </a:xfrm>
        </p:grpSpPr>
        <p:cxnSp>
          <p:nvCxnSpPr>
            <p:cNvPr id="35" name="Straight Connector 34">
              <a:extLst>
                <a:ext uri="{FF2B5EF4-FFF2-40B4-BE49-F238E27FC236}">
                  <a16:creationId xmlns:a16="http://schemas.microsoft.com/office/drawing/2014/main" id="{2FC3CD37-42EE-1B38-F373-19C8B791C63F}"/>
                </a:ext>
              </a:extLst>
            </p:cNvPr>
            <p:cNvCxnSpPr>
              <a:cxnSpLocks/>
            </p:cNvCxnSpPr>
            <p:nvPr/>
          </p:nvCxnSpPr>
          <p:spPr bwMode="auto">
            <a:xfrm>
              <a:off x="3664647" y="4694793"/>
              <a:ext cx="0" cy="280336"/>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0E36AAFC-EA1F-B85A-B46E-68BBE3E41939}"/>
                </a:ext>
              </a:extLst>
            </p:cNvPr>
            <p:cNvSpPr txBox="1"/>
            <p:nvPr/>
          </p:nvSpPr>
          <p:spPr bwMode="auto">
            <a:xfrm>
              <a:off x="2921530" y="4975129"/>
              <a:ext cx="14862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&gt;9 to ≤12</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84)</a:t>
              </a:r>
            </a:p>
          </p:txBody>
        </p:sp>
      </p:grpSp>
      <p:grpSp>
        <p:nvGrpSpPr>
          <p:cNvPr id="37" name="Group 36">
            <a:extLst>
              <a:ext uri="{FF2B5EF4-FFF2-40B4-BE49-F238E27FC236}">
                <a16:creationId xmlns:a16="http://schemas.microsoft.com/office/drawing/2014/main" id="{8CCEEDF7-38DD-2352-92A3-ADFA4AADD596}"/>
              </a:ext>
            </a:extLst>
          </p:cNvPr>
          <p:cNvGrpSpPr/>
          <p:nvPr/>
        </p:nvGrpSpPr>
        <p:grpSpPr>
          <a:xfrm>
            <a:off x="5567289" y="4694793"/>
            <a:ext cx="1680438" cy="595909"/>
            <a:chOff x="4230480" y="4694793"/>
            <a:chExt cx="1680438" cy="595909"/>
          </a:xfrm>
        </p:grpSpPr>
        <p:sp>
          <p:nvSpPr>
            <p:cNvPr id="38" name="TextBox 37">
              <a:extLst>
                <a:ext uri="{FF2B5EF4-FFF2-40B4-BE49-F238E27FC236}">
                  <a16:creationId xmlns:a16="http://schemas.microsoft.com/office/drawing/2014/main" id="{4ED2B78E-0D01-FB31-0991-A1CE40567F3F}"/>
                </a:ext>
              </a:extLst>
            </p:cNvPr>
            <p:cNvSpPr txBox="1"/>
            <p:nvPr/>
          </p:nvSpPr>
          <p:spPr bwMode="auto">
            <a:xfrm>
              <a:off x="4230480" y="4705927"/>
              <a:ext cx="168043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&gt;12 to ≤15</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71)</a:t>
              </a:r>
            </a:p>
          </p:txBody>
        </p:sp>
        <p:cxnSp>
          <p:nvCxnSpPr>
            <p:cNvPr id="39" name="Straight Connector 38">
              <a:extLst>
                <a:ext uri="{FF2B5EF4-FFF2-40B4-BE49-F238E27FC236}">
                  <a16:creationId xmlns:a16="http://schemas.microsoft.com/office/drawing/2014/main" id="{025CB601-C11A-7BEE-86D4-6F3838730AA5}"/>
                </a:ext>
              </a:extLst>
            </p:cNvPr>
            <p:cNvCxnSpPr>
              <a:cxnSpLocks/>
            </p:cNvCxnSpPr>
            <p:nvPr/>
          </p:nvCxnSpPr>
          <p:spPr bwMode="auto">
            <a:xfrm rot="5400000">
              <a:off x="5028406" y="4737086"/>
              <a:ext cx="84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0" name="Group 39">
            <a:extLst>
              <a:ext uri="{FF2B5EF4-FFF2-40B4-BE49-F238E27FC236}">
                <a16:creationId xmlns:a16="http://schemas.microsoft.com/office/drawing/2014/main" id="{8D2D0E9C-4B57-89FD-10EF-7CF4599685D1}"/>
              </a:ext>
            </a:extLst>
          </p:cNvPr>
          <p:cNvGrpSpPr/>
          <p:nvPr/>
        </p:nvGrpSpPr>
        <p:grpSpPr>
          <a:xfrm>
            <a:off x="6856734" y="4706992"/>
            <a:ext cx="1486235" cy="865111"/>
            <a:chOff x="2921530" y="4694793"/>
            <a:chExt cx="1486235" cy="865111"/>
          </a:xfrm>
        </p:grpSpPr>
        <p:cxnSp>
          <p:nvCxnSpPr>
            <p:cNvPr id="41" name="Straight Connector 40">
              <a:extLst>
                <a:ext uri="{FF2B5EF4-FFF2-40B4-BE49-F238E27FC236}">
                  <a16:creationId xmlns:a16="http://schemas.microsoft.com/office/drawing/2014/main" id="{CA63898D-3B19-AB6C-8B89-AF6D3A5FD20F}"/>
                </a:ext>
              </a:extLst>
            </p:cNvPr>
            <p:cNvCxnSpPr>
              <a:cxnSpLocks/>
            </p:cNvCxnSpPr>
            <p:nvPr/>
          </p:nvCxnSpPr>
          <p:spPr bwMode="auto">
            <a:xfrm>
              <a:off x="3664647" y="4694793"/>
              <a:ext cx="0" cy="280336"/>
            </a:xfrm>
            <a:prstGeom prst="line">
              <a:avLst/>
            </a:prstGeom>
            <a:noFill/>
            <a:ln w="28575" cap="flat" cmpd="sng" algn="ctr">
              <a:solidFill>
                <a:schemeClr val="bg1"/>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508C050E-637B-6B84-ABEA-5A12F1970270}"/>
                </a:ext>
              </a:extLst>
            </p:cNvPr>
            <p:cNvSpPr txBox="1"/>
            <p:nvPr/>
          </p:nvSpPr>
          <p:spPr bwMode="auto">
            <a:xfrm>
              <a:off x="2921530" y="4975129"/>
              <a:ext cx="14862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spcBef>
                  <a:spcPct val="50000"/>
                </a:spcBef>
              </a:pPr>
              <a:r>
                <a:rPr lang="en-US" sz="1600" dirty="0">
                  <a:solidFill>
                    <a:schemeClr val="bg1"/>
                  </a:solidFill>
                  <a:latin typeface="Calibri" panose="020F0502020204030204" pitchFamily="34" charset="0"/>
                </a:rPr>
                <a:t>&gt;15 to ≤18</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66)</a:t>
              </a:r>
            </a:p>
          </p:txBody>
        </p:sp>
      </p:grpSp>
      <p:grpSp>
        <p:nvGrpSpPr>
          <p:cNvPr id="43" name="Group 42">
            <a:extLst>
              <a:ext uri="{FF2B5EF4-FFF2-40B4-BE49-F238E27FC236}">
                <a16:creationId xmlns:a16="http://schemas.microsoft.com/office/drawing/2014/main" id="{F8398A0B-19BB-5158-0D79-E53018453F8F}"/>
              </a:ext>
            </a:extLst>
          </p:cNvPr>
          <p:cNvGrpSpPr/>
          <p:nvPr/>
        </p:nvGrpSpPr>
        <p:grpSpPr>
          <a:xfrm>
            <a:off x="10336661" y="4694793"/>
            <a:ext cx="1680438" cy="595909"/>
            <a:chOff x="4230480" y="4694793"/>
            <a:chExt cx="1680438" cy="595909"/>
          </a:xfrm>
        </p:grpSpPr>
        <p:sp>
          <p:nvSpPr>
            <p:cNvPr id="44" name="TextBox 43">
              <a:extLst>
                <a:ext uri="{FF2B5EF4-FFF2-40B4-BE49-F238E27FC236}">
                  <a16:creationId xmlns:a16="http://schemas.microsoft.com/office/drawing/2014/main" id="{DD5C7CD6-CF2E-5BA8-45ED-28800A05A3B5}"/>
                </a:ext>
              </a:extLst>
            </p:cNvPr>
            <p:cNvSpPr txBox="1"/>
            <p:nvPr/>
          </p:nvSpPr>
          <p:spPr bwMode="auto">
            <a:xfrm>
              <a:off x="4230480" y="4705927"/>
              <a:ext cx="168043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&gt;24</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19)</a:t>
              </a:r>
            </a:p>
          </p:txBody>
        </p:sp>
        <p:cxnSp>
          <p:nvCxnSpPr>
            <p:cNvPr id="45" name="Straight Connector 44">
              <a:extLst>
                <a:ext uri="{FF2B5EF4-FFF2-40B4-BE49-F238E27FC236}">
                  <a16:creationId xmlns:a16="http://schemas.microsoft.com/office/drawing/2014/main" id="{0106F82B-2E79-24CF-AA33-004A57768C86}"/>
                </a:ext>
              </a:extLst>
            </p:cNvPr>
            <p:cNvCxnSpPr>
              <a:cxnSpLocks/>
            </p:cNvCxnSpPr>
            <p:nvPr/>
          </p:nvCxnSpPr>
          <p:spPr bwMode="auto">
            <a:xfrm rot="5400000">
              <a:off x="5028406" y="4737086"/>
              <a:ext cx="84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6" name="Group 45">
            <a:extLst>
              <a:ext uri="{FF2B5EF4-FFF2-40B4-BE49-F238E27FC236}">
                <a16:creationId xmlns:a16="http://schemas.microsoft.com/office/drawing/2014/main" id="{26B489BF-42AF-C0C5-A2FC-966195AA0478}"/>
              </a:ext>
            </a:extLst>
          </p:cNvPr>
          <p:cNvGrpSpPr/>
          <p:nvPr/>
        </p:nvGrpSpPr>
        <p:grpSpPr>
          <a:xfrm>
            <a:off x="7951976" y="4694793"/>
            <a:ext cx="1680438" cy="595909"/>
            <a:chOff x="4230480" y="4694793"/>
            <a:chExt cx="1680438" cy="595909"/>
          </a:xfrm>
        </p:grpSpPr>
        <p:sp>
          <p:nvSpPr>
            <p:cNvPr id="47" name="TextBox 46">
              <a:extLst>
                <a:ext uri="{FF2B5EF4-FFF2-40B4-BE49-F238E27FC236}">
                  <a16:creationId xmlns:a16="http://schemas.microsoft.com/office/drawing/2014/main" id="{8C4FE461-494B-C706-6584-11ED07096084}"/>
                </a:ext>
              </a:extLst>
            </p:cNvPr>
            <p:cNvSpPr txBox="1"/>
            <p:nvPr/>
          </p:nvSpPr>
          <p:spPr bwMode="auto">
            <a:xfrm>
              <a:off x="4230480" y="4705927"/>
              <a:ext cx="168043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&gt;18 to ≤21</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54)</a:t>
              </a:r>
            </a:p>
          </p:txBody>
        </p:sp>
        <p:cxnSp>
          <p:nvCxnSpPr>
            <p:cNvPr id="48" name="Straight Connector 47">
              <a:extLst>
                <a:ext uri="{FF2B5EF4-FFF2-40B4-BE49-F238E27FC236}">
                  <a16:creationId xmlns:a16="http://schemas.microsoft.com/office/drawing/2014/main" id="{0815EEDE-0332-6B53-4D82-CCF5114974EF}"/>
                </a:ext>
              </a:extLst>
            </p:cNvPr>
            <p:cNvCxnSpPr>
              <a:cxnSpLocks/>
            </p:cNvCxnSpPr>
            <p:nvPr/>
          </p:nvCxnSpPr>
          <p:spPr bwMode="auto">
            <a:xfrm rot="5400000">
              <a:off x="5028406" y="4737086"/>
              <a:ext cx="84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400E798C-D457-D826-E74C-51FDF1525CE6}"/>
              </a:ext>
            </a:extLst>
          </p:cNvPr>
          <p:cNvGrpSpPr/>
          <p:nvPr/>
        </p:nvGrpSpPr>
        <p:grpSpPr>
          <a:xfrm>
            <a:off x="9241421" y="4706992"/>
            <a:ext cx="1486235" cy="865111"/>
            <a:chOff x="2921530" y="4694793"/>
            <a:chExt cx="1486235" cy="865111"/>
          </a:xfrm>
        </p:grpSpPr>
        <p:cxnSp>
          <p:nvCxnSpPr>
            <p:cNvPr id="50" name="Straight Connector 49">
              <a:extLst>
                <a:ext uri="{FF2B5EF4-FFF2-40B4-BE49-F238E27FC236}">
                  <a16:creationId xmlns:a16="http://schemas.microsoft.com/office/drawing/2014/main" id="{B2E20323-C00D-07A6-79BC-847F85DA970B}"/>
                </a:ext>
              </a:extLst>
            </p:cNvPr>
            <p:cNvCxnSpPr>
              <a:cxnSpLocks/>
            </p:cNvCxnSpPr>
            <p:nvPr/>
          </p:nvCxnSpPr>
          <p:spPr bwMode="auto">
            <a:xfrm>
              <a:off x="3664647" y="4694793"/>
              <a:ext cx="0" cy="280336"/>
            </a:xfrm>
            <a:prstGeom prst="line">
              <a:avLst/>
            </a:prstGeom>
            <a:noFill/>
            <a:ln w="28575" cap="flat" cmpd="sng" algn="ctr">
              <a:solidFill>
                <a:schemeClr val="bg1"/>
              </a:solidFill>
              <a:prstDash val="solid"/>
              <a:round/>
              <a:headEnd type="none" w="med" len="med"/>
              <a:tailEnd type="none" w="med" len="med"/>
            </a:ln>
            <a:effectLst/>
          </p:spPr>
        </p:cxnSp>
        <p:sp>
          <p:nvSpPr>
            <p:cNvPr id="51" name="TextBox 50">
              <a:extLst>
                <a:ext uri="{FF2B5EF4-FFF2-40B4-BE49-F238E27FC236}">
                  <a16:creationId xmlns:a16="http://schemas.microsoft.com/office/drawing/2014/main" id="{CBAAAD92-C9AB-2CAB-5566-2C3F596C801E}"/>
                </a:ext>
              </a:extLst>
            </p:cNvPr>
            <p:cNvSpPr txBox="1"/>
            <p:nvPr/>
          </p:nvSpPr>
          <p:spPr bwMode="auto">
            <a:xfrm>
              <a:off x="2921530" y="4975129"/>
              <a:ext cx="14862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&gt;21 to ≤24</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(N = 44)</a:t>
              </a:r>
            </a:p>
          </p:txBody>
        </p:sp>
      </p:grpSp>
      <p:pic>
        <p:nvPicPr>
          <p:cNvPr id="52" name="Graphic 51">
            <a:extLst>
              <a:ext uri="{FF2B5EF4-FFF2-40B4-BE49-F238E27FC236}">
                <a16:creationId xmlns:a16="http://schemas.microsoft.com/office/drawing/2014/main" id="{B13A0D73-3B2F-8AA9-35A8-2DB290D1E7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92521" y="1557522"/>
            <a:ext cx="9692447" cy="3049309"/>
          </a:xfrm>
          <a:prstGeom prst="rect">
            <a:avLst/>
          </a:prstGeom>
        </p:spPr>
      </p:pic>
    </p:spTree>
    <p:extLst>
      <p:ext uri="{BB962C8B-B14F-4D97-AF65-F5344CB8AC3E}">
        <p14:creationId xmlns:p14="http://schemas.microsoft.com/office/powerpoint/2010/main" val="457207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MajesTEC-1: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With a median follow-up of ~2 yr, continued deep/durable responses with teclistamab were observed in patients with R/R MM, including in patients switching to a reduced dosing schedule</a:t>
            </a:r>
            <a:r>
              <a:rPr lang="en-US" altLang="en-US" sz="2400" baseline="30000" dirty="0"/>
              <a:t>1</a:t>
            </a:r>
          </a:p>
          <a:p>
            <a:pPr lvl="1"/>
            <a:r>
              <a:rPr lang="en-US" altLang="en-US" sz="2400" dirty="0"/>
              <a:t>ORR was 63% (≥ CR, 45.5%) </a:t>
            </a:r>
          </a:p>
          <a:p>
            <a:pPr lvl="1"/>
            <a:r>
              <a:rPr lang="en-US" altLang="en-US" sz="2400" dirty="0"/>
              <a:t>&gt;80% achieved undetectable MRD by Day 100 (evaluable patients)</a:t>
            </a:r>
          </a:p>
          <a:p>
            <a:pPr lvl="1"/>
            <a:r>
              <a:rPr lang="en-US" altLang="en-US" sz="2400" dirty="0"/>
              <a:t>Median DoR was 22 mo (if ≥ CR, 27 mo)</a:t>
            </a:r>
          </a:p>
          <a:p>
            <a:r>
              <a:rPr lang="en-US" altLang="en-US" sz="2400" dirty="0"/>
              <a:t>Rates of new grade ≥3 infections decreased over time, corresponding with switch to less frequent teclistamab dosing</a:t>
            </a:r>
            <a:r>
              <a:rPr lang="en-US" altLang="en-US" sz="2400" baseline="30000" dirty="0"/>
              <a:t>1</a:t>
            </a:r>
          </a:p>
          <a:p>
            <a:pPr lvl="1"/>
            <a:r>
              <a:rPr lang="en-US" altLang="en-US" sz="2400" dirty="0"/>
              <a:t>No new safety signals were identified</a:t>
            </a:r>
            <a:r>
              <a:rPr lang="en-US" altLang="en-US" sz="2400" baseline="30000" dirty="0"/>
              <a:t>2</a:t>
            </a:r>
          </a:p>
          <a:p>
            <a:endParaRPr lang="en-US" altLang="en-US" sz="2400" dirty="0"/>
          </a:p>
        </p:txBody>
      </p:sp>
      <p:sp>
        <p:nvSpPr>
          <p:cNvPr id="2" name="Text Box 11">
            <a:extLst>
              <a:ext uri="{FF2B5EF4-FFF2-40B4-BE49-F238E27FC236}">
                <a16:creationId xmlns:a16="http://schemas.microsoft.com/office/drawing/2014/main" id="{49724720-6FD3-B604-E63C-52BDD7215CE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van de Donk. ASCO 2023. Abstr 8011. 2. Moreau. NEJM. 2022;387:495. </a:t>
            </a:r>
          </a:p>
        </p:txBody>
      </p:sp>
    </p:spTree>
    <p:extLst>
      <p:ext uri="{BB962C8B-B14F-4D97-AF65-F5344CB8AC3E}">
        <p14:creationId xmlns:p14="http://schemas.microsoft.com/office/powerpoint/2010/main" val="2757713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56M7VY3CDVN5-630823731-1</_dlc_DocId>
    <_dlc_DocIdUrl xmlns="d54cbe69-32bd-412a-b004-9152f949605e">
      <Url>https://intranet.clinicaloptions.com/mews/oncology/ONC_2023_ASCO_CF_(PRP6243)/HEME_8011_Van_De_Donk/_layouts/15/DocIdRedir.aspx?ID=56M7VY3CDVN5-630823731-1</Url>
      <Description>56M7VY3CDVN5-630823731-1</Description>
    </_dlc_DocIdUrl>
    <Document_x0020_Category xmlns="478a33a8-6a90-4718-a1fd-af681b5e2d09">Conference Capsule Slides</Document_x0020_Category>
  </documentManagement>
</p:properties>
</file>

<file path=customXml/item5.xml><?xml version="1.0" encoding="utf-8"?>
<ct:contentTypeSchema xmlns:ct="http://schemas.microsoft.com/office/2006/metadata/contentType" xmlns:ma="http://schemas.microsoft.com/office/2006/metadata/properties/metaAttributes" ct:_="" ma:_="" ma:contentTypeName="Document" ma:contentTypeID="0x0101000656B2F21B85E944B6FA4FD5AB40C744" ma:contentTypeVersion="1" ma:contentTypeDescription="Create a new document." ma:contentTypeScope="" ma:versionID="1e6cbdf8f9c75687a7601498d2a1ba86">
  <xsd:schema xmlns:xsd="http://www.w3.org/2001/XMLSchema" xmlns:xs="http://www.w3.org/2001/XMLSchema" xmlns:p="http://schemas.microsoft.com/office/2006/metadata/properties" xmlns:ns2="d54cbe69-32bd-412a-b004-9152f949605e" xmlns:ns3="478a33a8-6a90-4718-a1fd-af681b5e2d09" targetNamespace="http://schemas.microsoft.com/office/2006/metadata/properties" ma:root="true" ma:fieldsID="0f2ade99d2647b3ebb2e1f06e7e71b17" ns2:_="" ns3:_="">
    <xsd:import namespace="d54cbe69-32bd-412a-b004-9152f949605e"/>
    <xsd:import namespace="478a33a8-6a90-4718-a1fd-af681b5e2d0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78a33a8-6a90-4718-a1fd-af681b5e2d0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purl.org/dc/terms/"/>
    <ds:schemaRef ds:uri="http://purl.org/dc/elements/1.1/"/>
    <ds:schemaRef ds:uri="http://schemas.openxmlformats.org/package/2006/metadata/core-properties"/>
    <ds:schemaRef ds:uri="478a33a8-6a90-4718-a1fd-af681b5e2d09"/>
    <ds:schemaRef ds:uri="http://schemas.microsoft.com/office/2006/metadata/properties"/>
    <ds:schemaRef ds:uri="http://www.w3.org/XML/1998/namespace"/>
    <ds:schemaRef ds:uri="http://schemas.microsoft.com/office/2006/documentManagement/types"/>
    <ds:schemaRef ds:uri="http://purl.org/dc/dcmitype/"/>
    <ds:schemaRef ds:uri="http://schemas.microsoft.com/office/infopath/2007/PartnerControls"/>
    <ds:schemaRef ds:uri="d54cbe69-32bd-412a-b004-9152f949605e"/>
  </ds:schemaRefs>
</ds:datastoreItem>
</file>

<file path=customXml/itemProps5.xml><?xml version="1.0" encoding="utf-8"?>
<ds:datastoreItem xmlns:ds="http://schemas.openxmlformats.org/officeDocument/2006/customXml" ds:itemID="{CD7F5324-C0E2-4234-A673-8DC2E4CA32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478a33a8-6a90-4718-a1fd-af681b5e2d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1628</TotalTime>
  <Words>2106</Words>
  <Application>Microsoft Office PowerPoint</Application>
  <PresentationFormat>Widescreen</PresentationFormat>
  <Paragraphs>285</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MajesTEC-1 Update: Phase I/II Study of Teclistamab in Patients With R/R MM</vt:lpstr>
      <vt:lpstr>About These Slides</vt:lpstr>
      <vt:lpstr>MajesTEC-1 Update: Background</vt:lpstr>
      <vt:lpstr>MajesTEC-1 Update: Study Design</vt:lpstr>
      <vt:lpstr>MajesTEC-1 Update: Baseline Characteristics</vt:lpstr>
      <vt:lpstr>MajesTEC-1 Update: Response and Duration of Response</vt:lpstr>
      <vt:lpstr>MajesTEC-1 Update: Efficacy Summary</vt:lpstr>
      <vt:lpstr>MajesTEC-1 Update: Safety</vt:lpstr>
      <vt:lpstr>MajesTEC-1 Update: Rate of New-Onset Grade ≥3 Infections </vt:lpstr>
      <vt:lpstr>MajesTEC-1: Investigators’ Conclusions</vt:lpstr>
      <vt:lpstr>Go Online for More CCO  Coverage of ASCO 2023!</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MajesTEC-1 Update: Phase I/II Study of Teclistamab in Patients With R/R MM</dc:title>
  <dc:subject/>
  <dc:creator/>
  <cp:keywords/>
  <dc:description/>
  <cp:lastModifiedBy>jbuckley@clinicaloptions.com</cp:lastModifiedBy>
  <cp:revision>20</cp:revision>
  <cp:lastPrinted>2016-09-26T20:21:49Z</cp:lastPrinted>
  <dcterms:created xsi:type="dcterms:W3CDTF">2005-05-27T15:08:01Z</dcterms:created>
  <dcterms:modified xsi:type="dcterms:W3CDTF">2023-06-09T20:40:23Z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5580a66d-8bc9-4f2d-ac33-b7f3a078f1e5</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0x0101000656B2F21B85E944B6FA4FD5AB40C744</vt:lpwstr>
  </property>
  <property fmtid="{D5CDD505-2E9C-101B-9397-08002B2CF9AE}" pid="9" name="MediaServiceImageTags">
    <vt:lpwstr/>
  </property>
</Properties>
</file>