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3" r:id="rId7"/>
    <p:sldMasterId id="2147484673" r:id="rId8"/>
    <p:sldMasterId id="2147484682" r:id="rId9"/>
    <p:sldMasterId id="2147484691" r:id="rId10"/>
  </p:sldMasterIdLst>
  <p:notesMasterIdLst>
    <p:notesMasterId r:id="rId22"/>
  </p:notesMasterIdLst>
  <p:handoutMasterIdLst>
    <p:handoutMasterId r:id="rId23"/>
  </p:handoutMasterIdLst>
  <p:sldIdLst>
    <p:sldId id="321" r:id="rId11"/>
    <p:sldId id="556" r:id="rId12"/>
    <p:sldId id="559" r:id="rId13"/>
    <p:sldId id="560" r:id="rId14"/>
    <p:sldId id="565" r:id="rId15"/>
    <p:sldId id="563" r:id="rId16"/>
    <p:sldId id="566" r:id="rId17"/>
    <p:sldId id="561" r:id="rId18"/>
    <p:sldId id="562" r:id="rId19"/>
    <p:sldId id="564" r:id="rId20"/>
    <p:sldId id="318" r:id="rId21"/>
  </p:sldIdLst>
  <p:sldSz cx="12192000" cy="6858000"/>
  <p:notesSz cx="7315200" cy="9601200"/>
  <p:custDataLst>
    <p:tags r:id="rId24"/>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3" userDrawn="1">
          <p15:clr>
            <a:srgbClr val="A4A3A4"/>
          </p15:clr>
        </p15:guide>
        <p15:guide id="11" pos="453" userDrawn="1">
          <p15:clr>
            <a:srgbClr val="A4A3A4"/>
          </p15:clr>
        </p15:guide>
        <p15:guide id="12" pos="5112"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4" clrIdx="6"/>
  <p:cmAuthor id="2" name="Melanie Couton" initials="MAC" lastIdx="6" clrIdx="3"/>
  <p:cmAuthor id="3" name="ralfieri" initials="ra" lastIdx="2" clrIdx="8"/>
  <p:cmAuthor id="4" name="Megan Capel" initials="MC" lastIdx="20"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39" clrIdx="1"/>
  <p:cmAuthor id="11" name="Kiran D. Mir-Hudgeons" initials="KDM" lastIdx="13" clrIdx="10">
    <p:extLst>
      <p:ext uri="{19B8F6BF-5375-455C-9EA6-DF929625EA0E}">
        <p15:presenceInfo xmlns:p15="http://schemas.microsoft.com/office/powerpoint/2012/main" userId="S::kmirhudgeons@clinicaloptions.com::988cb7e1-0640-4c3c-b602-3f8e18ce9544" providerId="AD"/>
      </p:ext>
    </p:extLst>
  </p:cmAuthor>
  <p:cmAuthor id="12" name="Timothy Quill" initials="TQ" lastIdx="7" clrIdx="11">
    <p:extLst>
      <p:ext uri="{19B8F6BF-5375-455C-9EA6-DF929625EA0E}">
        <p15:presenceInfo xmlns:p15="http://schemas.microsoft.com/office/powerpoint/2012/main" userId="S::tquill@clinicaloptions.com::b1dc6efb-2995-45e7-a306-57a2c67aa886"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Anna Poppa" initials="AP" lastIdx="4" clrIdx="13">
    <p:extLst>
      <p:ext uri="{19B8F6BF-5375-455C-9EA6-DF929625EA0E}">
        <p15:presenceInfo xmlns:p15="http://schemas.microsoft.com/office/powerpoint/2012/main" userId="c33764466cc77507" providerId="Windows Live"/>
      </p:ext>
    </p:extLst>
  </p:cmAuthor>
  <p:cmAuthor id="15" name="spantry@clinicaloptions.com" initials="s" lastIdx="4" clrIdx="14">
    <p:extLst>
      <p:ext uri="{19B8F6BF-5375-455C-9EA6-DF929625EA0E}">
        <p15:presenceInfo xmlns:p15="http://schemas.microsoft.com/office/powerpoint/2012/main" userId="spantry@clinicaloptions.com" providerId="None"/>
      </p:ext>
    </p:extLst>
  </p:cmAuthor>
  <p:cmAuthor id="16" name="Rachael Andrie" initials="RA" lastIdx="15" clrIdx="15">
    <p:extLst>
      <p:ext uri="{19B8F6BF-5375-455C-9EA6-DF929625EA0E}">
        <p15:presenceInfo xmlns:p15="http://schemas.microsoft.com/office/powerpoint/2012/main" userId="S::randrie@clinicaloptions.com::311027c1-cf79-416d-b346-5f38dcd95c11" providerId="AD"/>
      </p:ext>
    </p:extLst>
  </p:cmAuthor>
  <p:cmAuthor id="17" name="CLINICALOPTIONS\tquill" initials="C" lastIdx="8" clrIdx="16">
    <p:extLst>
      <p:ext uri="{19B8F6BF-5375-455C-9EA6-DF929625EA0E}">
        <p15:presenceInfo xmlns:p15="http://schemas.microsoft.com/office/powerpoint/2012/main" userId="CLINICALOPTIONS\tquill" providerId="None"/>
      </p:ext>
    </p:extLst>
  </p:cmAuthor>
  <p:cmAuthor id="18" name="aboecler@clinicaloptions.com" initials="a" lastIdx="4" clrIdx="17">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15873"/>
    <a:srgbClr val="00823B"/>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70" autoAdjust="0"/>
    <p:restoredTop sz="82381" autoAdjust="0"/>
  </p:normalViewPr>
  <p:slideViewPr>
    <p:cSldViewPr snapToGrid="0" showGuides="1">
      <p:cViewPr varScale="1">
        <p:scale>
          <a:sx n="55" d="100"/>
          <a:sy n="55" d="100"/>
        </p:scale>
        <p:origin x="1056" y="36"/>
      </p:cViewPr>
      <p:guideLst>
        <p:guide orient="horz" pos="4128"/>
        <p:guide orient="horz" pos="1008"/>
        <p:guide orient="horz" pos="4032"/>
        <p:guide orient="horz" pos="151"/>
        <p:guide orient="horz" pos="258"/>
        <p:guide orient="horz" pos="3912"/>
        <p:guide orient="horz"/>
        <p:guide pos="329"/>
        <p:guide pos="7407"/>
        <p:guide pos="3843"/>
        <p:guide pos="453"/>
        <p:guide pos="5112"/>
        <p:guide pos="7233"/>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1398"/>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3.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1.xml"/><Relationship Id="rId7" Type="http://schemas.openxmlformats.org/officeDocument/2006/relationships/slideMaster" Target="slideMasters/slideMaster2.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1.xml"/><Relationship Id="rId24" Type="http://schemas.openxmlformats.org/officeDocument/2006/relationships/tags" Target="tags/tag1.xml"/><Relationship Id="rId5" Type="http://schemas.openxmlformats.org/officeDocument/2006/relationships/customXml" Target="../customXml/item5.xml"/><Relationship Id="rId15" Type="http://schemas.openxmlformats.org/officeDocument/2006/relationships/slide" Target="slides/slide5.xml"/><Relationship Id="rId23" Type="http://schemas.openxmlformats.org/officeDocument/2006/relationships/handoutMaster" Target="handoutMasters/handoutMaster1.xml"/><Relationship Id="rId28" Type="http://schemas.openxmlformats.org/officeDocument/2006/relationships/theme" Target="theme/theme1.xml"/><Relationship Id="rId10" Type="http://schemas.openxmlformats.org/officeDocument/2006/relationships/slideMaster" Target="slideMasters/slideMaster5.xml"/><Relationship Id="rId19" Type="http://schemas.openxmlformats.org/officeDocument/2006/relationships/slide" Target="slides/slide9.xml"/><Relationship Id="rId4" Type="http://schemas.openxmlformats.org/officeDocument/2006/relationships/customXml" Target="../customXml/item4.xml"/><Relationship Id="rId9" Type="http://schemas.openxmlformats.org/officeDocument/2006/relationships/slideMaster" Target="slideMasters/slideMaster4.xml"/><Relationship Id="rId14" Type="http://schemas.openxmlformats.org/officeDocument/2006/relationships/slide" Target="slides/slide4.xml"/><Relationship Id="rId22" Type="http://schemas.openxmlformats.org/officeDocument/2006/relationships/notesMaster" Target="notesMasters/notesMaster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BCMA, B-cell maturation agent.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41248225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BCMA, B-cell maturation antigen; CRS, cytokine-release syndrome; MM, multiple myeloma; R/R, relapsed/refractory.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561391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ANC, absolute neutrophil count; BCMA, B-cell maturation antigen; ECOG, Eastern Cooperative Oncology Group; eGFR, estimated glomerular filtration rate; Hb, hemoglobin; IMiD, immunomodulatory drug; IMWG, International Myeloma Working Group; mAb, monoclonal antibody; MM, multiple myeloma; PI, proteasome inhibitor; PK, pharmacokinetics; PLT, platelets; PS, performance status; RP2D, recommended phase II dose; R/R, relapsed/refractory; tx, treatment.</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8656463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ECOG, Eastern Cooperative Oncology Group; ESC, dose escalation; EXP, dose expansion; ISS, International Staging System; PS, performance status; SCT, stem cell transplant.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6695200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CRS, cytokine-release syndrome; d/c, discontinuation; DLT, dose-limiting toxicity; ESC, dose escalation; EXP, dose expansion;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8092575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CRS, cytokine-release syndrome; ESC, dose escalation; EXP, dose expansion; ICANS, immune effector cell–associated neurotoxicity syndrome;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2665983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CRS, cytokine-release syndrome; ESC, dose escalation; EXP, dose expansion; TEAEs, treatment-emergent adverse events.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5646602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DoR, duration of response; ESC, dose escalation; EXP, dose expansion; f/u, follow-up; IMiD, immunomodulatory agent; IMWG, International Myeloma Working Group; NR, not reached; ORR, objective response rate; PI, proteasome inhibitor; PR, partial response; VGPR, very good partial response.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37619634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CRS, cytokine-release syndrome; f/u, follow-up; MM, multiple myeloma; ORR, overall response rate; PK, pharmacokinetic; R/R relapsed/refractory.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6846904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5.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580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0" name="Picture 12">
            <a:extLst>
              <a:ext uri="{FF2B5EF4-FFF2-40B4-BE49-F238E27FC236}">
                <a16:creationId xmlns:a16="http://schemas.microsoft.com/office/drawing/2014/main" id="{39FA180E-C2BE-46AF-AC4E-CD561BB6D6F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1575" y="3665838"/>
            <a:ext cx="607695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picture containing holding, woman, hand, table&#10;&#10;Description automatically generated">
            <a:extLst>
              <a:ext uri="{FF2B5EF4-FFF2-40B4-BE49-F238E27FC236}">
                <a16:creationId xmlns:a16="http://schemas.microsoft.com/office/drawing/2014/main" id="{4AF6D221-930B-4605-80B6-CE32FB225AC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11575" y="3657600"/>
            <a:ext cx="6086475" cy="3200400"/>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7" name="Picture 16">
            <a:extLst>
              <a:ext uri="{FF2B5EF4-FFF2-40B4-BE49-F238E27FC236}">
                <a16:creationId xmlns:a16="http://schemas.microsoft.com/office/drawing/2014/main" id="{0674685D-7653-4B36-B1A2-183715BD998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058987" y="328761"/>
            <a:ext cx="2662401"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1147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7242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9" name="Picture 18">
            <a:extLst>
              <a:ext uri="{FF2B5EF4-FFF2-40B4-BE49-F238E27FC236}">
                <a16:creationId xmlns:a16="http://schemas.microsoft.com/office/drawing/2014/main" id="{AE3A72E3-C1BB-41C0-975D-BD50CDE8164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06"/>
          <a:stretch>
            <a:fillRect/>
          </a:stretch>
        </p:blipFill>
        <p:spPr bwMode="auto">
          <a:xfrm>
            <a:off x="8412163" y="5357813"/>
            <a:ext cx="3776662"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6708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837393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96828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237630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13731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17">
            <a:extLst>
              <a:ext uri="{FF2B5EF4-FFF2-40B4-BE49-F238E27FC236}">
                <a16:creationId xmlns:a16="http://schemas.microsoft.com/office/drawing/2014/main" id="{8747257F-EDEA-4B19-A521-737D316575F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38"/>
          <a:stretch>
            <a:fillRect/>
          </a:stretch>
        </p:blipFill>
        <p:spPr bwMode="auto">
          <a:xfrm>
            <a:off x="8531225" y="3414242"/>
            <a:ext cx="3657600"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0" name="Picture 4">
            <a:extLst>
              <a:ext uri="{FF2B5EF4-FFF2-40B4-BE49-F238E27FC236}">
                <a16:creationId xmlns:a16="http://schemas.microsoft.com/office/drawing/2014/main" id="{53B952E1-F648-442B-B7FD-EE18F8DA468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48638" y="5994400"/>
            <a:ext cx="36861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1720165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5DE67-98D5-BF42-BA55-69641AC644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F3E7353-4A01-614A-8E2C-97452C25F6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CACA6CD-3A96-764B-8136-E9678CE640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0D8F689-F715-4645-8F44-E83CC9CA8334}"/>
              </a:ext>
            </a:extLst>
          </p:cNvPr>
          <p:cNvSpPr>
            <a:spLocks noGrp="1"/>
          </p:cNvSpPr>
          <p:nvPr>
            <p:ph type="dt" sz="half" idx="10"/>
          </p:nvPr>
        </p:nvSpPr>
        <p:spPr/>
        <p:txBody>
          <a:bodyPr/>
          <a:lstStyle/>
          <a:p>
            <a:fld id="{EDB14188-E20C-8349-BCA2-5AFDACDFA5A1}" type="datetimeFigureOut">
              <a:rPr lang="en-US" smtClean="0"/>
              <a:t>12/17/2021</a:t>
            </a:fld>
            <a:endParaRPr lang="en-US" dirty="0"/>
          </a:p>
        </p:txBody>
      </p:sp>
      <p:sp>
        <p:nvSpPr>
          <p:cNvPr id="6" name="Footer Placeholder 5">
            <a:extLst>
              <a:ext uri="{FF2B5EF4-FFF2-40B4-BE49-F238E27FC236}">
                <a16:creationId xmlns:a16="http://schemas.microsoft.com/office/drawing/2014/main" id="{6CA06E8A-4A7E-E948-9D19-29F1B96A549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87C8AAC-8D94-E043-8B17-4A0C5E0A61C3}"/>
              </a:ext>
            </a:extLst>
          </p:cNvPr>
          <p:cNvSpPr>
            <a:spLocks noGrp="1"/>
          </p:cNvSpPr>
          <p:nvPr>
            <p:ph type="sldNum" sz="quarter" idx="12"/>
          </p:nvPr>
        </p:nvSpPr>
        <p:spPr/>
        <p:txBody>
          <a:bodyPr/>
          <a:lstStyle/>
          <a:p>
            <a:fld id="{1EE26CAD-0878-A14B-BECD-4D45ECEF0934}" type="slidenum">
              <a:rPr lang="en-US" smtClean="0"/>
              <a:t>‹#›</a:t>
            </a:fld>
            <a:endParaRPr lang="en-US" dirty="0"/>
          </a:p>
        </p:txBody>
      </p:sp>
    </p:spTree>
    <p:extLst>
      <p:ext uri="{BB962C8B-B14F-4D97-AF65-F5344CB8AC3E}">
        <p14:creationId xmlns:p14="http://schemas.microsoft.com/office/powerpoint/2010/main" val="17112960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99624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061413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10182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03254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416107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3557519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05900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97946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58762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454451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41665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207995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151561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8151465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321316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16434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1329412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537495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65473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7437690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912093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74197440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651666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1052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10" Type="http://schemas.openxmlformats.org/officeDocument/2006/relationships/theme" Target="../theme/theme2.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5" Type="http://schemas.openxmlformats.org/officeDocument/2006/relationships/slideLayout" Target="../slideLayouts/slideLayout22.xml"/><Relationship Id="rId4" Type="http://schemas.openxmlformats.org/officeDocument/2006/relationships/slideLayout" Target="../slideLayouts/slideLayout21.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4" Type="http://schemas.openxmlformats.org/officeDocument/2006/relationships/slideLayout" Target="../slideLayouts/slideLayout29.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9"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59" r:id="rId5"/>
    <p:sldLayoutId id="2147484660" r:id="rId6"/>
    <p:sldLayoutId id="2147484661" r:id="rId7"/>
    <p:sldLayoutId id="214748466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347745"/>
      </p:ext>
    </p:extLst>
  </p:cSld>
  <p:clrMap bg1="dk2" tx1="lt1" bg2="dk1" tx2="lt2" accent1="accent1" accent2="accent2" accent3="accent3" accent4="accent4" accent5="accent5" accent6="accent6" hlink="hlink" folHlink="folHlink"/>
  <p:sldLayoutIdLst>
    <p:sldLayoutId id="2147484664" r:id="rId1"/>
    <p:sldLayoutId id="2147484665" r:id="rId2"/>
    <p:sldLayoutId id="2147484666" r:id="rId3"/>
    <p:sldLayoutId id="2147484667" r:id="rId4"/>
    <p:sldLayoutId id="2147484668" r:id="rId5"/>
    <p:sldLayoutId id="2147484669" r:id="rId6"/>
    <p:sldLayoutId id="2147484670" r:id="rId7"/>
    <p:sldLayoutId id="2147484671" r:id="rId8"/>
    <p:sldLayoutId id="2147484672" r:id="rId9"/>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48340122"/>
      </p:ext>
    </p:extLst>
  </p:cSld>
  <p:clrMap bg1="dk2" tx1="lt1" bg2="dk1" tx2="lt2" accent1="accent1" accent2="accent2" accent3="accent3" accent4="accent4" accent5="accent5" accent6="accent6" hlink="hlink" folHlink="folHlink"/>
  <p:sldLayoutIdLst>
    <p:sldLayoutId id="2147484674" r:id="rId1"/>
    <p:sldLayoutId id="2147484675" r:id="rId2"/>
    <p:sldLayoutId id="2147484676" r:id="rId3"/>
    <p:sldLayoutId id="2147484677" r:id="rId4"/>
    <p:sldLayoutId id="2147484678" r:id="rId5"/>
    <p:sldLayoutId id="2147484679" r:id="rId6"/>
    <p:sldLayoutId id="2147484680" r:id="rId7"/>
    <p:sldLayoutId id="2147484681"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369133449"/>
      </p:ext>
    </p:extLst>
  </p:cSld>
  <p:clrMap bg1="dk2" tx1="lt1" bg2="dk1" tx2="lt2" accent1="accent1" accent2="accent2" accent3="accent3" accent4="accent4" accent5="accent5" accent6="accent6" hlink="hlink" folHlink="folHlink"/>
  <p:sldLayoutIdLst>
    <p:sldLayoutId id="2147484683" r:id="rId1"/>
    <p:sldLayoutId id="2147484684" r:id="rId2"/>
    <p:sldLayoutId id="2147484685" r:id="rId3"/>
    <p:sldLayoutId id="2147484686" r:id="rId4"/>
    <p:sldLayoutId id="2147484687" r:id="rId5"/>
    <p:sldLayoutId id="2147484688" r:id="rId6"/>
    <p:sldLayoutId id="2147484689" r:id="rId7"/>
    <p:sldLayoutId id="2147484690"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276282295"/>
      </p:ext>
    </p:extLst>
  </p:cSld>
  <p:clrMap bg1="dk2" tx1="lt1" bg2="dk1" tx2="lt2" accent1="accent1" accent2="accent2" accent3="accent3" accent4="accent4" accent5="accent5" accent6="accent6" hlink="hlink" folHlink="folHlink"/>
  <p:sldLayoutIdLst>
    <p:sldLayoutId id="2147484692" r:id="rId1"/>
    <p:sldLayoutId id="2147484693" r:id="rId2"/>
    <p:sldLayoutId id="2147484694" r:id="rId3"/>
    <p:sldLayoutId id="2147484695" r:id="rId4"/>
    <p:sldLayoutId id="2147484696" r:id="rId5"/>
    <p:sldLayoutId id="2147484697" r:id="rId6"/>
    <p:sldLayoutId id="2147484698" r:id="rId7"/>
    <p:sldLayoutId id="2147484699"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5.xml"/><Relationship Id="rId5" Type="http://schemas.openxmlformats.org/officeDocument/2006/relationships/hyperlink" Target="http://www.clinicaloptions.com/" TargetMode="Externa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37.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7.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1.xml"/><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BCMA x CD3 Bispecific Antibody ABBV-383 in Relapsed/Refractory Multiple Myeloma: </a:t>
            </a:r>
            <a:br>
              <a:rPr lang="en-US" altLang="en-US" sz="4000" dirty="0"/>
            </a:br>
            <a:r>
              <a:rPr lang="en-US" altLang="en-US" sz="4000" dirty="0"/>
              <a:t>Update of a Phase I First-in-Human Study</a:t>
            </a:r>
          </a:p>
        </p:txBody>
      </p:sp>
      <p:sp>
        <p:nvSpPr>
          <p:cNvPr id="10" name="Text Box 21">
            <a:extLst>
              <a:ext uri="{FF2B5EF4-FFF2-40B4-BE49-F238E27FC236}">
                <a16:creationId xmlns:a16="http://schemas.microsoft.com/office/drawing/2014/main" id="{CAFB79BD-389E-4577-B868-FC75505BBD7F}"/>
              </a:ext>
            </a:extLst>
          </p:cNvPr>
          <p:cNvSpPr txBox="1">
            <a:spLocks noChangeArrowheads="1"/>
          </p:cNvSpPr>
          <p:nvPr/>
        </p:nvSpPr>
        <p:spPr bwMode="auto">
          <a:xfrm>
            <a:off x="423864" y="6189649"/>
            <a:ext cx="72991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This program is supported by educational grants from AbbVie; AstraZeneca; Daiichi Sankyo, Inc.; GlaxoSmithKline; Incyte Corporation; Jazz Pharmaceuticals; Merck Sharp &amp; Dohme Corp.; and Novartis Pharmaceuticals Corporation. </a:t>
            </a:r>
          </a:p>
        </p:txBody>
      </p:sp>
      <p:sp>
        <p:nvSpPr>
          <p:cNvPr id="11" name="Rectangle 14">
            <a:extLst>
              <a:ext uri="{FF2B5EF4-FFF2-40B4-BE49-F238E27FC236}">
                <a16:creationId xmlns:a16="http://schemas.microsoft.com/office/drawing/2014/main" id="{28BC485E-66B3-4B28-B078-DE2C15D0A7E3}"/>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CCO Independent Conference Coverage Highlights*</a:t>
            </a:r>
            <a:b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 the </a:t>
            </a: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2021 ASH Annual Meeting, December 11-14, 2021</a:t>
            </a:r>
            <a:b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Atlanta, Georgia</a:t>
            </a:r>
            <a:endParaRPr kumimoji="0" lang="en-US" alt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2" name="Text Box 10">
            <a:extLst>
              <a:ext uri="{FF2B5EF4-FFF2-40B4-BE49-F238E27FC236}">
                <a16:creationId xmlns:a16="http://schemas.microsoft.com/office/drawing/2014/main" id="{B68943A8-7B4E-4C7C-A9FE-B03222924814}"/>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839E82BA-95FB-4ED4-AC2D-04373BBE8F85}"/>
              </a:ext>
            </a:extLst>
          </p:cNvPr>
          <p:cNvGrpSpPr/>
          <p:nvPr/>
        </p:nvGrpSpPr>
        <p:grpSpPr>
          <a:xfrm>
            <a:off x="4156075" y="3332497"/>
            <a:ext cx="3479671" cy="613720"/>
            <a:chOff x="4156075" y="3332497"/>
            <a:chExt cx="3479671" cy="613720"/>
          </a:xfrm>
        </p:grpSpPr>
        <p:pic>
          <p:nvPicPr>
            <p:cNvPr id="8" name="Picture 7" descr="A picture containing text, ax, wheel&#10;&#10;Description automatically generated">
              <a:extLst>
                <a:ext uri="{FF2B5EF4-FFF2-40B4-BE49-F238E27FC236}">
                  <a16:creationId xmlns:a16="http://schemas.microsoft.com/office/drawing/2014/main" id="{094A76A5-7AC0-4A9A-80A3-6860D371F8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10" name="Rectangle 7">
              <a:extLst>
                <a:ext uri="{FF2B5EF4-FFF2-40B4-BE49-F238E27FC236}">
                  <a16:creationId xmlns:a16="http://schemas.microsoft.com/office/drawing/2014/main" id="{DF238E34-2554-42B3-94A9-0E7AEB421020}"/>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Phase I Trial of </a:t>
            </a:r>
            <a:r>
              <a:rPr lang="en-US" altLang="en-US" dirty="0"/>
              <a:t>ABBV-383</a:t>
            </a:r>
            <a:r>
              <a:rPr lang="en-US" dirty="0"/>
              <a:t>: Background</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0" name="Content Placeholder 2">
            <a:extLst>
              <a:ext uri="{FF2B5EF4-FFF2-40B4-BE49-F238E27FC236}">
                <a16:creationId xmlns:a16="http://schemas.microsoft.com/office/drawing/2014/main" id="{B4D6D876-F8A2-4A37-B209-DAB13ECD1153}"/>
              </a:ext>
            </a:extLst>
          </p:cNvPr>
          <p:cNvSpPr>
            <a:spLocks noGrp="1"/>
          </p:cNvSpPr>
          <p:nvPr>
            <p:ph idx="1"/>
          </p:nvPr>
        </p:nvSpPr>
        <p:spPr>
          <a:xfrm>
            <a:off x="604675" y="1513047"/>
            <a:ext cx="11153938" cy="4650686"/>
          </a:xfrm>
        </p:spPr>
        <p:txBody>
          <a:bodyPr/>
          <a:lstStyle/>
          <a:p>
            <a:r>
              <a:rPr lang="en-US" sz="2000" dirty="0"/>
              <a:t>Despite recent advances, most patients with MM will develop drug resistance and relapse; </a:t>
            </a:r>
            <a:br>
              <a:rPr lang="en-US" sz="2000" dirty="0"/>
            </a:br>
            <a:r>
              <a:rPr lang="en-US" sz="2000" dirty="0"/>
              <a:t>thus, there is a need for new therapies with novel mechanisms of action</a:t>
            </a:r>
            <a:r>
              <a:rPr lang="en-US" sz="2000" baseline="30000" dirty="0"/>
              <a:t>1</a:t>
            </a:r>
          </a:p>
          <a:p>
            <a:r>
              <a:rPr lang="en-US" sz="2000" dirty="0"/>
              <a:t>BCMA is a transmembrane glycoprotein selectively expressed on MM cells, making it an ideal target for new therapies</a:t>
            </a:r>
            <a:r>
              <a:rPr lang="en-US" sz="2000" baseline="30000" dirty="0"/>
              <a:t>2</a:t>
            </a:r>
          </a:p>
          <a:p>
            <a:pPr lvl="1"/>
            <a:r>
              <a:rPr lang="en-US" sz="1800" dirty="0"/>
              <a:t>Novel T-cell–redirecting therapies targeting BCMA have shown activity in R/R MM but are associated with CRS and neurotoxicity</a:t>
            </a:r>
            <a:r>
              <a:rPr lang="en-US" sz="1800" baseline="30000" dirty="0"/>
              <a:t>3-5</a:t>
            </a:r>
            <a:endParaRPr lang="en-US" sz="1800" dirty="0"/>
          </a:p>
          <a:p>
            <a:r>
              <a:rPr lang="en-US" sz="2000" dirty="0"/>
              <a:t>ABBV-383 (formerly TNB-383B): investigational BCMA x CD3 T-cell–engaging bispecific monoclonal IgG4 antibody designed to minimize CRS</a:t>
            </a:r>
            <a:r>
              <a:rPr lang="en-US" sz="2000" baseline="30000" dirty="0"/>
              <a:t>6</a:t>
            </a:r>
          </a:p>
          <a:p>
            <a:pPr lvl="1"/>
            <a:r>
              <a:rPr lang="en-US" sz="1800" dirty="0"/>
              <a:t>T-cell activation with reduced cytokine production observed in preclinical studies</a:t>
            </a:r>
          </a:p>
          <a:p>
            <a:r>
              <a:rPr lang="en-US" sz="2000" dirty="0"/>
              <a:t>Initial results of ongoing first-in-human dose-escalation/dose-expansion phase I study evaluating ABBV-383 showed promising efficacy and safety in patients with </a:t>
            </a:r>
            <a:r>
              <a:rPr lang="en-US" altLang="en-US" sz="2000" b="0" dirty="0">
                <a:solidFill>
                  <a:schemeClr val="bg1"/>
                </a:solidFill>
                <a:latin typeface="Calibri" panose="020F0502020204030204" pitchFamily="34" charset="0"/>
              </a:rPr>
              <a:t>triple class</a:t>
            </a:r>
            <a:r>
              <a:rPr lang="en-US" sz="2000" dirty="0"/>
              <a:t>–</a:t>
            </a:r>
            <a:r>
              <a:rPr lang="en-US" altLang="en-US" sz="2000" b="0" dirty="0">
                <a:solidFill>
                  <a:schemeClr val="bg1"/>
                </a:solidFill>
                <a:latin typeface="Calibri" panose="020F0502020204030204" pitchFamily="34" charset="0"/>
              </a:rPr>
              <a:t>exposed </a:t>
            </a:r>
            <a:r>
              <a:rPr lang="en-US" sz="2000" dirty="0"/>
              <a:t>R/R MM</a:t>
            </a:r>
            <a:r>
              <a:rPr lang="en-US" sz="2000" baseline="30000" dirty="0"/>
              <a:t>7</a:t>
            </a:r>
            <a:endParaRPr lang="en-US" sz="2000" dirty="0"/>
          </a:p>
          <a:p>
            <a:pPr lvl="1"/>
            <a:r>
              <a:rPr lang="en-US" sz="1800" dirty="0"/>
              <a:t>Current analysis reports updated efficacy and safety outcomes with ABBV-383 in R/R MM</a:t>
            </a:r>
            <a:r>
              <a:rPr lang="en-US" sz="1800" baseline="30000" dirty="0"/>
              <a:t>8</a:t>
            </a:r>
          </a:p>
        </p:txBody>
      </p:sp>
      <p:sp>
        <p:nvSpPr>
          <p:cNvPr id="11" name="Text Box 15">
            <a:extLst>
              <a:ext uri="{FF2B5EF4-FFF2-40B4-BE49-F238E27FC236}">
                <a16:creationId xmlns:a16="http://schemas.microsoft.com/office/drawing/2014/main" id="{4A225EA8-7235-FF40-9247-A57E9AA12837}"/>
              </a:ext>
            </a:extLst>
          </p:cNvPr>
          <p:cNvSpPr txBox="1">
            <a:spLocks noChangeArrowheads="1"/>
          </p:cNvSpPr>
          <p:nvPr/>
        </p:nvSpPr>
        <p:spPr bwMode="auto">
          <a:xfrm>
            <a:off x="434522" y="6008697"/>
            <a:ext cx="8747979" cy="646331"/>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Usmani. Leukemia. 2015;29:2119. 2. Cho. Front Immunol. 2018;9:1821. 3. Xu. PNAS. 2019;116:9543. 4. Cohen. J Clin Invest. 2019;129:2210. 5. Topp. Blood. 2018;132(suppl 1):1010. 6. Buelow. JCO. 2018;36(15_suppl):8034. 7. Rodriguez. ASH 2020. Abstr 293.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8. Kumar. ASH 2021. Abstr 900.</a:t>
            </a:r>
            <a:endParaRPr lang="en-US" altLang="en-US" sz="1200" b="0" dirty="0">
              <a:solidFill>
                <a:schemeClr val="bg2"/>
              </a:solidFill>
              <a:latin typeface="Calibri" panose="020F050202020403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Group 50">
            <a:extLst>
              <a:ext uri="{FF2B5EF4-FFF2-40B4-BE49-F238E27FC236}">
                <a16:creationId xmlns:a16="http://schemas.microsoft.com/office/drawing/2014/main" id="{3FF0397A-84F2-4025-B8A3-5D5277D9F346}"/>
              </a:ext>
            </a:extLst>
          </p:cNvPr>
          <p:cNvGrpSpPr/>
          <p:nvPr/>
        </p:nvGrpSpPr>
        <p:grpSpPr>
          <a:xfrm>
            <a:off x="8434215" y="2657197"/>
            <a:ext cx="365760" cy="288328"/>
            <a:chOff x="6746349" y="4961766"/>
            <a:chExt cx="365760" cy="288328"/>
          </a:xfrm>
        </p:grpSpPr>
        <p:cxnSp>
          <p:nvCxnSpPr>
            <p:cNvPr id="52" name="Straight Connector 51">
              <a:extLst>
                <a:ext uri="{FF2B5EF4-FFF2-40B4-BE49-F238E27FC236}">
                  <a16:creationId xmlns:a16="http://schemas.microsoft.com/office/drawing/2014/main" id="{FE002D57-7B81-42F6-B472-F012728453D8}"/>
                </a:ext>
              </a:extLst>
            </p:cNvPr>
            <p:cNvCxnSpPr/>
            <p:nvPr/>
          </p:nvCxnSpPr>
          <p:spPr bwMode="auto">
            <a:xfrm>
              <a:off x="6746349" y="5250094"/>
              <a:ext cx="365760"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Arrow Connector 52">
              <a:extLst>
                <a:ext uri="{FF2B5EF4-FFF2-40B4-BE49-F238E27FC236}">
                  <a16:creationId xmlns:a16="http://schemas.microsoft.com/office/drawing/2014/main" id="{BFEC4176-D658-4042-8A3B-C0998017F38B}"/>
                </a:ext>
              </a:extLst>
            </p:cNvPr>
            <p:cNvCxnSpPr/>
            <p:nvPr/>
          </p:nvCxnSpPr>
          <p:spPr bwMode="auto">
            <a:xfrm flipV="1">
              <a:off x="7094642" y="4961766"/>
              <a:ext cx="0" cy="274320"/>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48" name="Group 47">
            <a:extLst>
              <a:ext uri="{FF2B5EF4-FFF2-40B4-BE49-F238E27FC236}">
                <a16:creationId xmlns:a16="http://schemas.microsoft.com/office/drawing/2014/main" id="{9B721A22-E102-4537-9F8E-BF9167D2F09E}"/>
              </a:ext>
            </a:extLst>
          </p:cNvPr>
          <p:cNvGrpSpPr/>
          <p:nvPr/>
        </p:nvGrpSpPr>
        <p:grpSpPr>
          <a:xfrm>
            <a:off x="7790716" y="3151004"/>
            <a:ext cx="365760" cy="288328"/>
            <a:chOff x="6746349" y="4961766"/>
            <a:chExt cx="365760" cy="288328"/>
          </a:xfrm>
        </p:grpSpPr>
        <p:cxnSp>
          <p:nvCxnSpPr>
            <p:cNvPr id="49" name="Straight Connector 48">
              <a:extLst>
                <a:ext uri="{FF2B5EF4-FFF2-40B4-BE49-F238E27FC236}">
                  <a16:creationId xmlns:a16="http://schemas.microsoft.com/office/drawing/2014/main" id="{2CFAF564-ED62-4134-969B-1EA94624EF1A}"/>
                </a:ext>
              </a:extLst>
            </p:cNvPr>
            <p:cNvCxnSpPr/>
            <p:nvPr/>
          </p:nvCxnSpPr>
          <p:spPr bwMode="auto">
            <a:xfrm>
              <a:off x="6746349" y="5250094"/>
              <a:ext cx="365760"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Arrow Connector 49">
              <a:extLst>
                <a:ext uri="{FF2B5EF4-FFF2-40B4-BE49-F238E27FC236}">
                  <a16:creationId xmlns:a16="http://schemas.microsoft.com/office/drawing/2014/main" id="{EA07B503-A3DD-49C5-961D-7163F808F1D1}"/>
                </a:ext>
              </a:extLst>
            </p:cNvPr>
            <p:cNvCxnSpPr/>
            <p:nvPr/>
          </p:nvCxnSpPr>
          <p:spPr bwMode="auto">
            <a:xfrm flipV="1">
              <a:off x="7094642" y="4961766"/>
              <a:ext cx="0" cy="274320"/>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45" name="Group 44">
            <a:extLst>
              <a:ext uri="{FF2B5EF4-FFF2-40B4-BE49-F238E27FC236}">
                <a16:creationId xmlns:a16="http://schemas.microsoft.com/office/drawing/2014/main" id="{A3A0CEF8-6063-44B8-9BF7-D4E8743CE6B7}"/>
              </a:ext>
            </a:extLst>
          </p:cNvPr>
          <p:cNvGrpSpPr/>
          <p:nvPr/>
        </p:nvGrpSpPr>
        <p:grpSpPr>
          <a:xfrm>
            <a:off x="7066645" y="3635062"/>
            <a:ext cx="365760" cy="288328"/>
            <a:chOff x="6746349" y="4961766"/>
            <a:chExt cx="365760" cy="288328"/>
          </a:xfrm>
        </p:grpSpPr>
        <p:cxnSp>
          <p:nvCxnSpPr>
            <p:cNvPr id="46" name="Straight Connector 45">
              <a:extLst>
                <a:ext uri="{FF2B5EF4-FFF2-40B4-BE49-F238E27FC236}">
                  <a16:creationId xmlns:a16="http://schemas.microsoft.com/office/drawing/2014/main" id="{E6774743-6185-476E-8C6C-F55F83F82708}"/>
                </a:ext>
              </a:extLst>
            </p:cNvPr>
            <p:cNvCxnSpPr/>
            <p:nvPr/>
          </p:nvCxnSpPr>
          <p:spPr bwMode="auto">
            <a:xfrm>
              <a:off x="6746349" y="5250094"/>
              <a:ext cx="365760"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Arrow Connector 46">
              <a:extLst>
                <a:ext uri="{FF2B5EF4-FFF2-40B4-BE49-F238E27FC236}">
                  <a16:creationId xmlns:a16="http://schemas.microsoft.com/office/drawing/2014/main" id="{1D4186EE-5954-4A45-86AD-2C5F7BA61FCA}"/>
                </a:ext>
              </a:extLst>
            </p:cNvPr>
            <p:cNvCxnSpPr/>
            <p:nvPr/>
          </p:nvCxnSpPr>
          <p:spPr bwMode="auto">
            <a:xfrm flipV="1">
              <a:off x="7094642" y="4961766"/>
              <a:ext cx="0" cy="274320"/>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42" name="Group 41">
            <a:extLst>
              <a:ext uri="{FF2B5EF4-FFF2-40B4-BE49-F238E27FC236}">
                <a16:creationId xmlns:a16="http://schemas.microsoft.com/office/drawing/2014/main" id="{11684DAD-9524-4DAC-96CA-D29266FFF25A}"/>
              </a:ext>
            </a:extLst>
          </p:cNvPr>
          <p:cNvGrpSpPr/>
          <p:nvPr/>
        </p:nvGrpSpPr>
        <p:grpSpPr>
          <a:xfrm>
            <a:off x="6408841" y="4112614"/>
            <a:ext cx="365760" cy="288328"/>
            <a:chOff x="6746349" y="4961766"/>
            <a:chExt cx="365760" cy="288328"/>
          </a:xfrm>
        </p:grpSpPr>
        <p:cxnSp>
          <p:nvCxnSpPr>
            <p:cNvPr id="43" name="Straight Connector 42">
              <a:extLst>
                <a:ext uri="{FF2B5EF4-FFF2-40B4-BE49-F238E27FC236}">
                  <a16:creationId xmlns:a16="http://schemas.microsoft.com/office/drawing/2014/main" id="{DEBF149D-CE66-4284-ABB8-4F3C8ACF27DC}"/>
                </a:ext>
              </a:extLst>
            </p:cNvPr>
            <p:cNvCxnSpPr/>
            <p:nvPr/>
          </p:nvCxnSpPr>
          <p:spPr bwMode="auto">
            <a:xfrm>
              <a:off x="6746349" y="5250094"/>
              <a:ext cx="365760"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Arrow Connector 43">
              <a:extLst>
                <a:ext uri="{FF2B5EF4-FFF2-40B4-BE49-F238E27FC236}">
                  <a16:creationId xmlns:a16="http://schemas.microsoft.com/office/drawing/2014/main" id="{D7C8B9F3-8287-4C0E-954C-6E650475DDDA}"/>
                </a:ext>
              </a:extLst>
            </p:cNvPr>
            <p:cNvCxnSpPr/>
            <p:nvPr/>
          </p:nvCxnSpPr>
          <p:spPr bwMode="auto">
            <a:xfrm flipV="1">
              <a:off x="7094642" y="4961766"/>
              <a:ext cx="0" cy="274320"/>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39" name="Group 38">
            <a:extLst>
              <a:ext uri="{FF2B5EF4-FFF2-40B4-BE49-F238E27FC236}">
                <a16:creationId xmlns:a16="http://schemas.microsoft.com/office/drawing/2014/main" id="{96701DE5-EE8F-440D-A4A8-F63867A77B31}"/>
              </a:ext>
            </a:extLst>
          </p:cNvPr>
          <p:cNvGrpSpPr/>
          <p:nvPr/>
        </p:nvGrpSpPr>
        <p:grpSpPr>
          <a:xfrm>
            <a:off x="5580029" y="4787266"/>
            <a:ext cx="365760" cy="288328"/>
            <a:chOff x="6746349" y="4961766"/>
            <a:chExt cx="365760" cy="288328"/>
          </a:xfrm>
        </p:grpSpPr>
        <p:cxnSp>
          <p:nvCxnSpPr>
            <p:cNvPr id="40" name="Straight Connector 39">
              <a:extLst>
                <a:ext uri="{FF2B5EF4-FFF2-40B4-BE49-F238E27FC236}">
                  <a16:creationId xmlns:a16="http://schemas.microsoft.com/office/drawing/2014/main" id="{436D03B5-B438-48CF-BC5F-4E58379D5982}"/>
                </a:ext>
              </a:extLst>
            </p:cNvPr>
            <p:cNvCxnSpPr/>
            <p:nvPr/>
          </p:nvCxnSpPr>
          <p:spPr bwMode="auto">
            <a:xfrm>
              <a:off x="6746349" y="5250094"/>
              <a:ext cx="365760"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Arrow Connector 40">
              <a:extLst>
                <a:ext uri="{FF2B5EF4-FFF2-40B4-BE49-F238E27FC236}">
                  <a16:creationId xmlns:a16="http://schemas.microsoft.com/office/drawing/2014/main" id="{F26C8CCF-10AD-49D8-813B-C2630536E358}"/>
                </a:ext>
              </a:extLst>
            </p:cNvPr>
            <p:cNvCxnSpPr/>
            <p:nvPr/>
          </p:nvCxnSpPr>
          <p:spPr bwMode="auto">
            <a:xfrm flipV="1">
              <a:off x="7094642" y="4961766"/>
              <a:ext cx="0" cy="274320"/>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20" name="Group 19">
            <a:extLst>
              <a:ext uri="{FF2B5EF4-FFF2-40B4-BE49-F238E27FC236}">
                <a16:creationId xmlns:a16="http://schemas.microsoft.com/office/drawing/2014/main" id="{A5A62F0F-3680-4E3D-ACBD-2421375390DC}"/>
              </a:ext>
            </a:extLst>
          </p:cNvPr>
          <p:cNvGrpSpPr/>
          <p:nvPr/>
        </p:nvGrpSpPr>
        <p:grpSpPr>
          <a:xfrm>
            <a:off x="4753472" y="5217792"/>
            <a:ext cx="365760" cy="288328"/>
            <a:chOff x="6746349" y="4961766"/>
            <a:chExt cx="365760" cy="288328"/>
          </a:xfrm>
        </p:grpSpPr>
        <p:cxnSp>
          <p:nvCxnSpPr>
            <p:cNvPr id="11" name="Straight Connector 10">
              <a:extLst>
                <a:ext uri="{FF2B5EF4-FFF2-40B4-BE49-F238E27FC236}">
                  <a16:creationId xmlns:a16="http://schemas.microsoft.com/office/drawing/2014/main" id="{D31F07AE-7AE8-4F07-8E30-73525ED79B2D}"/>
                </a:ext>
              </a:extLst>
            </p:cNvPr>
            <p:cNvCxnSpPr/>
            <p:nvPr/>
          </p:nvCxnSpPr>
          <p:spPr bwMode="auto">
            <a:xfrm>
              <a:off x="6746349" y="5250094"/>
              <a:ext cx="365760"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Arrow Connector 14">
              <a:extLst>
                <a:ext uri="{FF2B5EF4-FFF2-40B4-BE49-F238E27FC236}">
                  <a16:creationId xmlns:a16="http://schemas.microsoft.com/office/drawing/2014/main" id="{317DED6D-E6CA-49D5-8DC5-ED2BF36375F2}"/>
                </a:ext>
              </a:extLst>
            </p:cNvPr>
            <p:cNvCxnSpPr/>
            <p:nvPr/>
          </p:nvCxnSpPr>
          <p:spPr bwMode="auto">
            <a:xfrm flipV="1">
              <a:off x="7094642" y="4961766"/>
              <a:ext cx="0" cy="274320"/>
            </a:xfrm>
            <a:prstGeom prst="straightConnector1">
              <a:avLst/>
            </a:prstGeom>
            <a:noFill/>
            <a:ln w="28575" cap="flat" cmpd="sng" algn="ctr">
              <a:solidFill>
                <a:schemeClr val="bg1"/>
              </a:solidFill>
              <a:prstDash val="solid"/>
              <a:round/>
              <a:headEnd type="none" w="med" len="med"/>
              <a:tailEnd type="triangle"/>
            </a:ln>
            <a:effectLst/>
          </p:spPr>
        </p:cxnSp>
      </p:gr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Phase I Trial of </a:t>
            </a:r>
            <a:r>
              <a:rPr lang="en-US" altLang="en-US" dirty="0"/>
              <a:t>ABBV-383</a:t>
            </a:r>
            <a:r>
              <a:rPr lang="en-US" dirty="0"/>
              <a:t>: Study Design</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0" name="Content Placeholder 2">
            <a:extLst>
              <a:ext uri="{FF2B5EF4-FFF2-40B4-BE49-F238E27FC236}">
                <a16:creationId xmlns:a16="http://schemas.microsoft.com/office/drawing/2014/main" id="{F5F247B7-042B-479F-BF18-7BA9BD6D6FB9}"/>
              </a:ext>
            </a:extLst>
          </p:cNvPr>
          <p:cNvSpPr>
            <a:spLocks noGrp="1"/>
          </p:cNvSpPr>
          <p:nvPr>
            <p:ph idx="1"/>
          </p:nvPr>
        </p:nvSpPr>
        <p:spPr>
          <a:xfrm>
            <a:off x="604675" y="1513047"/>
            <a:ext cx="10877529" cy="465016"/>
          </a:xfrm>
        </p:spPr>
        <p:txBody>
          <a:bodyPr/>
          <a:lstStyle/>
          <a:p>
            <a:r>
              <a:rPr lang="en-US" sz="2000" dirty="0"/>
              <a:t>Multicenter, open-label phase I dose-escalation (3 x 3 with backfilling) and dose-expansion study (data cutoff: August 9, 2021)</a:t>
            </a:r>
          </a:p>
        </p:txBody>
      </p:sp>
      <p:sp>
        <p:nvSpPr>
          <p:cNvPr id="12" name="Text Box 15">
            <a:extLst>
              <a:ext uri="{FF2B5EF4-FFF2-40B4-BE49-F238E27FC236}">
                <a16:creationId xmlns:a16="http://schemas.microsoft.com/office/drawing/2014/main" id="{14989171-FA67-2143-B139-8B464FF127B2}"/>
              </a:ext>
            </a:extLst>
          </p:cNvPr>
          <p:cNvSpPr txBox="1">
            <a:spLocks noChangeArrowheads="1"/>
          </p:cNvSpPr>
          <p:nvPr/>
        </p:nvSpPr>
        <p:spPr bwMode="auto">
          <a:xfrm>
            <a:off x="434523" y="63780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Kumar. ASH 2021. Abstr 900.</a:t>
            </a:r>
            <a:endParaRPr lang="en-US" altLang="en-US" sz="1200" b="0" dirty="0">
              <a:solidFill>
                <a:schemeClr val="bg2"/>
              </a:solidFill>
              <a:latin typeface="Calibri" panose="020F0502020204030204" pitchFamily="34" charset="0"/>
            </a:endParaRPr>
          </a:p>
        </p:txBody>
      </p:sp>
      <p:sp>
        <p:nvSpPr>
          <p:cNvPr id="13" name="Text Box 45">
            <a:extLst>
              <a:ext uri="{FF2B5EF4-FFF2-40B4-BE49-F238E27FC236}">
                <a16:creationId xmlns:a16="http://schemas.microsoft.com/office/drawing/2014/main" id="{D03CE911-C026-2148-852F-1172B9E66C5A}"/>
              </a:ext>
            </a:extLst>
          </p:cNvPr>
          <p:cNvSpPr txBox="1">
            <a:spLocks noChangeArrowheads="1"/>
          </p:cNvSpPr>
          <p:nvPr/>
        </p:nvSpPr>
        <p:spPr bwMode="auto">
          <a:xfrm>
            <a:off x="152573" y="2771420"/>
            <a:ext cx="4107738"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GB" altLang="en-US" sz="1600" b="0" dirty="0">
                <a:solidFill>
                  <a:schemeClr val="bg1"/>
                </a:solidFill>
                <a:latin typeface="Calibri" panose="020F0502020204030204" pitchFamily="34" charset="0"/>
              </a:rPr>
              <a:t>Patients with R/R MM </a:t>
            </a:r>
          </a:p>
          <a:p>
            <a:pPr algn="ctr">
              <a:lnSpc>
                <a:spcPct val="100000"/>
              </a:lnSpc>
              <a:spcBef>
                <a:spcPct val="0"/>
              </a:spcBef>
              <a:spcAft>
                <a:spcPct val="0"/>
              </a:spcAft>
              <a:buClrTx/>
              <a:buNone/>
            </a:pPr>
            <a:r>
              <a:rPr lang="en-GB" altLang="en-US" sz="1600" b="0" dirty="0">
                <a:solidFill>
                  <a:schemeClr val="bg1"/>
                </a:solidFill>
                <a:latin typeface="Calibri" panose="020F0502020204030204" pitchFamily="34" charset="0"/>
              </a:rPr>
              <a:t>who received ≥3 prior lines of tx </a:t>
            </a:r>
          </a:p>
          <a:p>
            <a:pPr algn="ctr">
              <a:lnSpc>
                <a:spcPct val="100000"/>
              </a:lnSpc>
              <a:spcBef>
                <a:spcPct val="0"/>
              </a:spcBef>
              <a:spcAft>
                <a:spcPct val="0"/>
              </a:spcAft>
              <a:buClrTx/>
              <a:buNone/>
            </a:pPr>
            <a:r>
              <a:rPr lang="en-GB" altLang="en-US" sz="1600" b="0" dirty="0">
                <a:solidFill>
                  <a:schemeClr val="bg1"/>
                </a:solidFill>
                <a:latin typeface="Calibri" panose="020F0502020204030204" pitchFamily="34" charset="0"/>
              </a:rPr>
              <a:t>(including a PI, IMiD, and anti-CD38 mAb); ineligible for standard tx; </a:t>
            </a:r>
          </a:p>
          <a:p>
            <a:pPr algn="ctr">
              <a:lnSpc>
                <a:spcPct val="100000"/>
              </a:lnSpc>
              <a:spcBef>
                <a:spcPct val="0"/>
              </a:spcBef>
              <a:spcAft>
                <a:spcPct val="0"/>
              </a:spcAft>
              <a:buClrTx/>
              <a:buNone/>
            </a:pPr>
            <a:r>
              <a:rPr lang="en-GB" altLang="en-US" sz="1600" b="0" dirty="0">
                <a:solidFill>
                  <a:schemeClr val="bg1"/>
                </a:solidFill>
                <a:latin typeface="Calibri" panose="020F0502020204030204" pitchFamily="34" charset="0"/>
              </a:rPr>
              <a:t>no prior BCMA-targeted tx allowed; </a:t>
            </a:r>
          </a:p>
          <a:p>
            <a:pPr algn="ctr">
              <a:lnSpc>
                <a:spcPct val="100000"/>
              </a:lnSpc>
              <a:spcBef>
                <a:spcPct val="0"/>
              </a:spcBef>
              <a:spcAft>
                <a:spcPct val="0"/>
              </a:spcAft>
              <a:buClrTx/>
              <a:buNone/>
            </a:pPr>
            <a:r>
              <a:rPr lang="en-GB" altLang="en-US" sz="1600" b="0" dirty="0">
                <a:solidFill>
                  <a:schemeClr val="bg1"/>
                </a:solidFill>
                <a:latin typeface="Calibri" panose="020F0502020204030204" pitchFamily="34" charset="0"/>
              </a:rPr>
              <a:t>Hb ≥8 g/dL, ANC ≥1 x 10</a:t>
            </a:r>
            <a:r>
              <a:rPr lang="en-GB" altLang="en-US" sz="1600" b="0" baseline="30000" dirty="0">
                <a:solidFill>
                  <a:schemeClr val="bg1"/>
                </a:solidFill>
                <a:latin typeface="Calibri" panose="020F0502020204030204" pitchFamily="34" charset="0"/>
              </a:rPr>
              <a:t>6</a:t>
            </a:r>
            <a:r>
              <a:rPr lang="en-GB" altLang="en-US" sz="1600" b="0" dirty="0">
                <a:solidFill>
                  <a:schemeClr val="bg1"/>
                </a:solidFill>
                <a:latin typeface="Calibri" panose="020F0502020204030204" pitchFamily="34" charset="0"/>
              </a:rPr>
              <a:t>/L, </a:t>
            </a:r>
          </a:p>
          <a:p>
            <a:pPr algn="ctr">
              <a:lnSpc>
                <a:spcPct val="100000"/>
              </a:lnSpc>
              <a:spcBef>
                <a:spcPct val="0"/>
              </a:spcBef>
              <a:spcAft>
                <a:spcPct val="0"/>
              </a:spcAft>
              <a:buClrTx/>
              <a:buNone/>
            </a:pPr>
            <a:r>
              <a:rPr lang="en-GB" altLang="en-US" sz="1600" b="0" dirty="0">
                <a:solidFill>
                  <a:schemeClr val="bg1"/>
                </a:solidFill>
                <a:latin typeface="Calibri" panose="020F0502020204030204" pitchFamily="34" charset="0"/>
              </a:rPr>
              <a:t>PLT ≥50 x 10</a:t>
            </a:r>
            <a:r>
              <a:rPr lang="en-GB" altLang="en-US" sz="1600" b="0" baseline="30000" dirty="0">
                <a:solidFill>
                  <a:schemeClr val="bg1"/>
                </a:solidFill>
                <a:latin typeface="Calibri" panose="020F0502020204030204" pitchFamily="34" charset="0"/>
              </a:rPr>
              <a:t>9</a:t>
            </a:r>
            <a:r>
              <a:rPr lang="en-GB" altLang="en-US" sz="1600" b="0" dirty="0">
                <a:solidFill>
                  <a:schemeClr val="bg1"/>
                </a:solidFill>
                <a:latin typeface="Calibri" panose="020F0502020204030204" pitchFamily="34" charset="0"/>
              </a:rPr>
              <a:t>/L; eGFR ≥30 mL/min;</a:t>
            </a:r>
          </a:p>
          <a:p>
            <a:pPr algn="ctr">
              <a:lnSpc>
                <a:spcPct val="100000"/>
              </a:lnSpc>
              <a:spcBef>
                <a:spcPct val="0"/>
              </a:spcBef>
              <a:spcAft>
                <a:spcPct val="0"/>
              </a:spcAft>
              <a:buClrTx/>
              <a:buNone/>
            </a:pPr>
            <a:r>
              <a:rPr lang="en-GB" altLang="en-US" sz="1600" b="0" dirty="0">
                <a:solidFill>
                  <a:schemeClr val="bg1"/>
                </a:solidFill>
                <a:latin typeface="Calibri" panose="020F0502020204030204" pitchFamily="34" charset="0"/>
              </a:rPr>
              <a:t>ECOG PS ≤2 </a:t>
            </a:r>
          </a:p>
          <a:p>
            <a:pPr algn="ctr">
              <a:lnSpc>
                <a:spcPct val="100000"/>
              </a:lnSpc>
              <a:spcBef>
                <a:spcPct val="0"/>
              </a:spcBef>
              <a:spcAft>
                <a:spcPct val="0"/>
              </a:spcAft>
              <a:buClrTx/>
              <a:buNone/>
            </a:pPr>
            <a:r>
              <a:rPr lang="en-GB" altLang="en-US" sz="1600" b="0" dirty="0">
                <a:solidFill>
                  <a:schemeClr val="bg1"/>
                </a:solidFill>
                <a:latin typeface="Calibri" panose="020F0502020204030204" pitchFamily="34" charset="0"/>
              </a:rPr>
              <a:t>(N = 118)</a:t>
            </a:r>
            <a:endParaRPr lang="en-US" altLang="en-US" sz="1600" b="0" dirty="0">
              <a:solidFill>
                <a:schemeClr val="bg1"/>
              </a:solidFill>
              <a:latin typeface="Calibri" panose="020F0502020204030204" pitchFamily="34" charset="0"/>
            </a:endParaRPr>
          </a:p>
        </p:txBody>
      </p:sp>
      <p:cxnSp>
        <p:nvCxnSpPr>
          <p:cNvPr id="6" name="Straight Arrow Connector 5">
            <a:extLst>
              <a:ext uri="{FF2B5EF4-FFF2-40B4-BE49-F238E27FC236}">
                <a16:creationId xmlns:a16="http://schemas.microsoft.com/office/drawing/2014/main" id="{5383ED98-D7B8-954B-8395-959695DF248C}"/>
              </a:ext>
            </a:extLst>
          </p:cNvPr>
          <p:cNvCxnSpPr>
            <a:cxnSpLocks/>
          </p:cNvCxnSpPr>
          <p:nvPr/>
        </p:nvCxnSpPr>
        <p:spPr bwMode="auto">
          <a:xfrm>
            <a:off x="3910100" y="3894172"/>
            <a:ext cx="451104" cy="0"/>
          </a:xfrm>
          <a:prstGeom prst="straightConnector1">
            <a:avLst/>
          </a:prstGeom>
          <a:noFill/>
          <a:ln w="28575" cap="flat" cmpd="sng" algn="ctr">
            <a:solidFill>
              <a:schemeClr val="bg1"/>
            </a:solidFill>
            <a:prstDash val="solid"/>
            <a:round/>
            <a:headEnd type="none" w="med" len="med"/>
            <a:tailEnd type="triangle"/>
          </a:ln>
          <a:effectLst/>
        </p:spPr>
      </p:cxnSp>
      <p:sp>
        <p:nvSpPr>
          <p:cNvPr id="16" name="Rectangle 24">
            <a:extLst>
              <a:ext uri="{FF2B5EF4-FFF2-40B4-BE49-F238E27FC236}">
                <a16:creationId xmlns:a16="http://schemas.microsoft.com/office/drawing/2014/main" id="{7E30EFEA-1EB4-46FA-9F23-FB52EFA29269}"/>
              </a:ext>
            </a:extLst>
          </p:cNvPr>
          <p:cNvSpPr>
            <a:spLocks noChangeArrowheads="1"/>
          </p:cNvSpPr>
          <p:nvPr/>
        </p:nvSpPr>
        <p:spPr bwMode="auto">
          <a:xfrm>
            <a:off x="3209266" y="5280261"/>
            <a:ext cx="1554480" cy="365760"/>
          </a:xfrm>
          <a:prstGeom prst="rect">
            <a:avLst/>
          </a:prstGeom>
          <a:solidFill>
            <a:schemeClr val="accent2">
              <a:lumMod val="75000"/>
            </a:schemeClr>
          </a:solidFill>
          <a:ln w="9525">
            <a:noFill/>
            <a:miter lim="800000"/>
            <a:headEnd/>
            <a:tailEnd/>
          </a:ln>
        </p:spPr>
        <p:txBody>
          <a:bodyPr wrap="none" anchor="ctr" anchorCtr="1"/>
          <a:lstStyle/>
          <a:p>
            <a:pPr algn="ctr">
              <a:defRPr/>
            </a:pPr>
            <a:r>
              <a:rPr lang="en-US" sz="1400" dirty="0">
                <a:latin typeface="Calibri" panose="020F0502020204030204" pitchFamily="34" charset="0"/>
                <a:cs typeface="Arial" charset="0"/>
              </a:rPr>
              <a:t>Cohort 1: </a:t>
            </a:r>
            <a:r>
              <a:rPr lang="en-US" sz="1400" b="0" dirty="0">
                <a:latin typeface="Calibri" panose="020F0502020204030204" pitchFamily="34" charset="0"/>
                <a:cs typeface="Arial" charset="0"/>
              </a:rPr>
              <a:t>0.25 mg</a:t>
            </a:r>
          </a:p>
        </p:txBody>
      </p:sp>
      <p:sp>
        <p:nvSpPr>
          <p:cNvPr id="17" name="Rectangle 24">
            <a:extLst>
              <a:ext uri="{FF2B5EF4-FFF2-40B4-BE49-F238E27FC236}">
                <a16:creationId xmlns:a16="http://schemas.microsoft.com/office/drawing/2014/main" id="{0A0435E9-1810-4F36-86A2-2E7ED98C59B9}"/>
              </a:ext>
            </a:extLst>
          </p:cNvPr>
          <p:cNvSpPr>
            <a:spLocks noChangeArrowheads="1"/>
          </p:cNvSpPr>
          <p:nvPr/>
        </p:nvSpPr>
        <p:spPr bwMode="auto">
          <a:xfrm>
            <a:off x="4025549" y="4853999"/>
            <a:ext cx="1554480" cy="365760"/>
          </a:xfrm>
          <a:prstGeom prst="rect">
            <a:avLst/>
          </a:prstGeom>
          <a:solidFill>
            <a:schemeClr val="accent2">
              <a:lumMod val="75000"/>
            </a:schemeClr>
          </a:solidFill>
          <a:ln w="9525">
            <a:noFill/>
            <a:miter lim="800000"/>
            <a:headEnd/>
            <a:tailEnd/>
          </a:ln>
        </p:spPr>
        <p:txBody>
          <a:bodyPr wrap="none" anchor="ctr" anchorCtr="1"/>
          <a:lstStyle/>
          <a:p>
            <a:pPr algn="ctr">
              <a:defRPr/>
            </a:pPr>
            <a:r>
              <a:rPr lang="en-US" sz="1400" dirty="0">
                <a:latin typeface="Calibri" panose="020F0502020204030204" pitchFamily="34" charset="0"/>
                <a:cs typeface="Arial" charset="0"/>
              </a:rPr>
              <a:t>Cohort 2: </a:t>
            </a:r>
            <a:r>
              <a:rPr lang="en-US" sz="1400" b="0" dirty="0">
                <a:latin typeface="Calibri" panose="020F0502020204030204" pitchFamily="34" charset="0"/>
                <a:cs typeface="Arial" charset="0"/>
              </a:rPr>
              <a:t>0.75 mg</a:t>
            </a:r>
          </a:p>
        </p:txBody>
      </p:sp>
      <p:sp>
        <p:nvSpPr>
          <p:cNvPr id="18" name="Rectangle 24">
            <a:extLst>
              <a:ext uri="{FF2B5EF4-FFF2-40B4-BE49-F238E27FC236}">
                <a16:creationId xmlns:a16="http://schemas.microsoft.com/office/drawing/2014/main" id="{8F9222D1-A1BA-41B8-887E-D6A61AC22D56}"/>
              </a:ext>
            </a:extLst>
          </p:cNvPr>
          <p:cNvSpPr>
            <a:spLocks noChangeArrowheads="1"/>
          </p:cNvSpPr>
          <p:nvPr/>
        </p:nvSpPr>
        <p:spPr bwMode="auto">
          <a:xfrm>
            <a:off x="4864636" y="4207160"/>
            <a:ext cx="1554480" cy="365760"/>
          </a:xfrm>
          <a:prstGeom prst="rect">
            <a:avLst/>
          </a:prstGeom>
          <a:solidFill>
            <a:schemeClr val="accent2">
              <a:lumMod val="75000"/>
            </a:schemeClr>
          </a:solidFill>
          <a:ln w="9525">
            <a:noFill/>
            <a:miter lim="800000"/>
            <a:headEnd/>
            <a:tailEnd/>
          </a:ln>
        </p:spPr>
        <p:txBody>
          <a:bodyPr wrap="none" anchor="ctr" anchorCtr="1"/>
          <a:lstStyle/>
          <a:p>
            <a:pPr algn="ctr">
              <a:defRPr/>
            </a:pPr>
            <a:r>
              <a:rPr lang="en-US" sz="1400" dirty="0">
                <a:latin typeface="Calibri" panose="020F0502020204030204" pitchFamily="34" charset="0"/>
                <a:cs typeface="Arial" charset="0"/>
              </a:rPr>
              <a:t>Cohort 10: </a:t>
            </a:r>
            <a:r>
              <a:rPr lang="en-US" sz="1400" b="0" dirty="0">
                <a:latin typeface="Calibri" panose="020F0502020204030204" pitchFamily="34" charset="0"/>
                <a:cs typeface="Arial" charset="0"/>
              </a:rPr>
              <a:t>40 mg</a:t>
            </a:r>
          </a:p>
        </p:txBody>
      </p:sp>
      <p:sp>
        <p:nvSpPr>
          <p:cNvPr id="19" name="Rectangle 24">
            <a:extLst>
              <a:ext uri="{FF2B5EF4-FFF2-40B4-BE49-F238E27FC236}">
                <a16:creationId xmlns:a16="http://schemas.microsoft.com/office/drawing/2014/main" id="{68E7CC89-FFD9-44B1-AE32-513EC63E661E}"/>
              </a:ext>
            </a:extLst>
          </p:cNvPr>
          <p:cNvSpPr>
            <a:spLocks noChangeArrowheads="1"/>
          </p:cNvSpPr>
          <p:nvPr/>
        </p:nvSpPr>
        <p:spPr bwMode="auto">
          <a:xfrm>
            <a:off x="5550436" y="3753008"/>
            <a:ext cx="1554480" cy="365760"/>
          </a:xfrm>
          <a:prstGeom prst="rect">
            <a:avLst/>
          </a:prstGeom>
          <a:solidFill>
            <a:schemeClr val="accent2">
              <a:lumMod val="75000"/>
            </a:schemeClr>
          </a:solidFill>
          <a:ln w="9525">
            <a:noFill/>
            <a:miter lim="800000"/>
            <a:headEnd/>
            <a:tailEnd/>
          </a:ln>
        </p:spPr>
        <p:txBody>
          <a:bodyPr wrap="none" anchor="ctr" anchorCtr="1"/>
          <a:lstStyle/>
          <a:p>
            <a:pPr algn="ctr">
              <a:defRPr/>
            </a:pPr>
            <a:r>
              <a:rPr lang="en-US" sz="1400" dirty="0">
                <a:latin typeface="Calibri" panose="020F0502020204030204" pitchFamily="34" charset="0"/>
                <a:cs typeface="Arial" charset="0"/>
              </a:rPr>
              <a:t>Cohort 11: </a:t>
            </a:r>
            <a:r>
              <a:rPr lang="en-US" sz="1400" b="0" dirty="0">
                <a:latin typeface="Calibri" panose="020F0502020204030204" pitchFamily="34" charset="0"/>
                <a:cs typeface="Arial" charset="0"/>
              </a:rPr>
              <a:t>60 mg</a:t>
            </a:r>
          </a:p>
        </p:txBody>
      </p:sp>
      <p:sp>
        <p:nvSpPr>
          <p:cNvPr id="22" name="Rectangle 24">
            <a:extLst>
              <a:ext uri="{FF2B5EF4-FFF2-40B4-BE49-F238E27FC236}">
                <a16:creationId xmlns:a16="http://schemas.microsoft.com/office/drawing/2014/main" id="{0CB26F4D-2897-42C4-9768-55728FDA8C1C}"/>
              </a:ext>
            </a:extLst>
          </p:cNvPr>
          <p:cNvSpPr>
            <a:spLocks noChangeArrowheads="1"/>
          </p:cNvSpPr>
          <p:nvPr/>
        </p:nvSpPr>
        <p:spPr bwMode="auto">
          <a:xfrm>
            <a:off x="6236236" y="3271317"/>
            <a:ext cx="1554480" cy="365760"/>
          </a:xfrm>
          <a:prstGeom prst="rect">
            <a:avLst/>
          </a:prstGeom>
          <a:solidFill>
            <a:schemeClr val="accent2">
              <a:lumMod val="75000"/>
            </a:schemeClr>
          </a:solidFill>
          <a:ln w="9525">
            <a:noFill/>
            <a:miter lim="800000"/>
            <a:headEnd/>
            <a:tailEnd/>
          </a:ln>
        </p:spPr>
        <p:txBody>
          <a:bodyPr wrap="none" anchor="ctr" anchorCtr="1"/>
          <a:lstStyle/>
          <a:p>
            <a:pPr algn="ctr">
              <a:defRPr/>
            </a:pPr>
            <a:r>
              <a:rPr lang="en-US" sz="1400" dirty="0">
                <a:latin typeface="Calibri" panose="020F0502020204030204" pitchFamily="34" charset="0"/>
                <a:cs typeface="Arial" charset="0"/>
              </a:rPr>
              <a:t>Cohort 12: </a:t>
            </a:r>
            <a:r>
              <a:rPr lang="en-US" sz="1400" b="0" dirty="0">
                <a:latin typeface="Calibri" panose="020F0502020204030204" pitchFamily="34" charset="0"/>
                <a:cs typeface="Arial" charset="0"/>
              </a:rPr>
              <a:t>50 mg</a:t>
            </a:r>
          </a:p>
        </p:txBody>
      </p:sp>
      <p:sp>
        <p:nvSpPr>
          <p:cNvPr id="23" name="Rectangle 24">
            <a:extLst>
              <a:ext uri="{FF2B5EF4-FFF2-40B4-BE49-F238E27FC236}">
                <a16:creationId xmlns:a16="http://schemas.microsoft.com/office/drawing/2014/main" id="{FDDEF641-286B-48C7-B0A9-A5E065EB02E8}"/>
              </a:ext>
            </a:extLst>
          </p:cNvPr>
          <p:cNvSpPr>
            <a:spLocks noChangeArrowheads="1"/>
          </p:cNvSpPr>
          <p:nvPr/>
        </p:nvSpPr>
        <p:spPr bwMode="auto">
          <a:xfrm>
            <a:off x="6922036" y="2779117"/>
            <a:ext cx="1554480" cy="365760"/>
          </a:xfrm>
          <a:prstGeom prst="rect">
            <a:avLst/>
          </a:prstGeom>
          <a:solidFill>
            <a:schemeClr val="accent2">
              <a:lumMod val="75000"/>
            </a:schemeClr>
          </a:solidFill>
          <a:ln w="9525">
            <a:noFill/>
            <a:miter lim="800000"/>
            <a:headEnd/>
            <a:tailEnd/>
          </a:ln>
        </p:spPr>
        <p:txBody>
          <a:bodyPr wrap="none" anchor="ctr" anchorCtr="1"/>
          <a:lstStyle/>
          <a:p>
            <a:pPr algn="ctr">
              <a:defRPr/>
            </a:pPr>
            <a:r>
              <a:rPr lang="en-US" sz="1400" dirty="0">
                <a:latin typeface="Calibri" panose="020F0502020204030204" pitchFamily="34" charset="0"/>
                <a:cs typeface="Arial" charset="0"/>
              </a:rPr>
              <a:t>Cohort 13: </a:t>
            </a:r>
            <a:r>
              <a:rPr lang="en-US" sz="1400" b="0" dirty="0">
                <a:latin typeface="Calibri" panose="020F0502020204030204" pitchFamily="34" charset="0"/>
                <a:cs typeface="Arial" charset="0"/>
              </a:rPr>
              <a:t>90 mg</a:t>
            </a:r>
          </a:p>
        </p:txBody>
      </p:sp>
      <p:sp>
        <p:nvSpPr>
          <p:cNvPr id="24" name="Rectangle 24">
            <a:extLst>
              <a:ext uri="{FF2B5EF4-FFF2-40B4-BE49-F238E27FC236}">
                <a16:creationId xmlns:a16="http://schemas.microsoft.com/office/drawing/2014/main" id="{E0D88F9D-7D39-48C4-BDE6-6B01ADE3A7E6}"/>
              </a:ext>
            </a:extLst>
          </p:cNvPr>
          <p:cNvSpPr>
            <a:spLocks noChangeArrowheads="1"/>
          </p:cNvSpPr>
          <p:nvPr/>
        </p:nvSpPr>
        <p:spPr bwMode="auto">
          <a:xfrm>
            <a:off x="7628384" y="2296958"/>
            <a:ext cx="1554480" cy="365760"/>
          </a:xfrm>
          <a:prstGeom prst="rect">
            <a:avLst/>
          </a:prstGeom>
          <a:solidFill>
            <a:schemeClr val="accent2">
              <a:lumMod val="75000"/>
            </a:schemeClr>
          </a:solidFill>
          <a:ln w="9525">
            <a:noFill/>
            <a:miter lim="800000"/>
            <a:headEnd/>
            <a:tailEnd/>
          </a:ln>
        </p:spPr>
        <p:txBody>
          <a:bodyPr wrap="none" anchor="ctr" anchorCtr="1"/>
          <a:lstStyle/>
          <a:p>
            <a:pPr algn="ctr">
              <a:defRPr/>
            </a:pPr>
            <a:r>
              <a:rPr lang="en-US" sz="1400" dirty="0">
                <a:latin typeface="Calibri" panose="020F0502020204030204" pitchFamily="34" charset="0"/>
                <a:cs typeface="Arial" charset="0"/>
              </a:rPr>
              <a:t>Cohort 14: </a:t>
            </a:r>
            <a:r>
              <a:rPr lang="en-US" sz="1400" b="0" dirty="0">
                <a:latin typeface="Calibri" panose="020F0502020204030204" pitchFamily="34" charset="0"/>
                <a:cs typeface="Arial" charset="0"/>
              </a:rPr>
              <a:t>120 mg</a:t>
            </a:r>
          </a:p>
        </p:txBody>
      </p:sp>
      <p:sp>
        <p:nvSpPr>
          <p:cNvPr id="26" name="Rectangle 24">
            <a:extLst>
              <a:ext uri="{FF2B5EF4-FFF2-40B4-BE49-F238E27FC236}">
                <a16:creationId xmlns:a16="http://schemas.microsoft.com/office/drawing/2014/main" id="{687E1B3E-CB51-41C6-9655-A6A82E0CDF88}"/>
              </a:ext>
            </a:extLst>
          </p:cNvPr>
          <p:cNvSpPr>
            <a:spLocks noChangeArrowheads="1"/>
          </p:cNvSpPr>
          <p:nvPr/>
        </p:nvSpPr>
        <p:spPr bwMode="auto">
          <a:xfrm>
            <a:off x="8712820" y="3456294"/>
            <a:ext cx="2651760" cy="916853"/>
          </a:xfrm>
          <a:prstGeom prst="rect">
            <a:avLst/>
          </a:prstGeom>
          <a:solidFill>
            <a:schemeClr val="accent1"/>
          </a:solidFill>
          <a:ln w="9525">
            <a:noFill/>
            <a:miter lim="800000"/>
            <a:headEnd/>
            <a:tailEnd/>
          </a:ln>
        </p:spPr>
        <p:txBody>
          <a:bodyPr wrap="none" anchor="ctr" anchorCtr="1"/>
          <a:lstStyle/>
          <a:p>
            <a:pPr algn="ctr">
              <a:defRPr/>
            </a:pPr>
            <a:r>
              <a:rPr lang="en-US" dirty="0">
                <a:latin typeface="Calibri" panose="020F0502020204030204" pitchFamily="34" charset="0"/>
                <a:cs typeface="Arial" charset="0"/>
              </a:rPr>
              <a:t>ABBV-383</a:t>
            </a:r>
            <a:r>
              <a:rPr lang="en-US" b="0" dirty="0">
                <a:latin typeface="Calibri" panose="020F0502020204030204" pitchFamily="34" charset="0"/>
                <a:cs typeface="Arial" charset="0"/>
              </a:rPr>
              <a:t> 60 mg</a:t>
            </a:r>
          </a:p>
        </p:txBody>
      </p:sp>
      <p:cxnSp>
        <p:nvCxnSpPr>
          <p:cNvPr id="27" name="Straight Arrow Connector 26">
            <a:extLst>
              <a:ext uri="{FF2B5EF4-FFF2-40B4-BE49-F238E27FC236}">
                <a16:creationId xmlns:a16="http://schemas.microsoft.com/office/drawing/2014/main" id="{71449E1C-F957-40DB-95B5-176B9143C973}"/>
              </a:ext>
            </a:extLst>
          </p:cNvPr>
          <p:cNvCxnSpPr>
            <a:cxnSpLocks/>
          </p:cNvCxnSpPr>
          <p:nvPr/>
        </p:nvCxnSpPr>
        <p:spPr bwMode="auto">
          <a:xfrm>
            <a:off x="7766058" y="3923390"/>
            <a:ext cx="731520" cy="0"/>
          </a:xfrm>
          <a:prstGeom prst="straightConnector1">
            <a:avLst/>
          </a:prstGeom>
          <a:noFill/>
          <a:ln w="76200" cap="flat" cmpd="sng" algn="ctr">
            <a:solidFill>
              <a:schemeClr val="bg1"/>
            </a:solidFill>
            <a:prstDash val="solid"/>
            <a:round/>
            <a:headEnd type="none" w="med" len="med"/>
            <a:tailEnd type="triangle"/>
          </a:ln>
          <a:effectLst/>
        </p:spPr>
      </p:cxnSp>
      <p:sp>
        <p:nvSpPr>
          <p:cNvPr id="28" name="Content Placeholder 2">
            <a:extLst>
              <a:ext uri="{FF2B5EF4-FFF2-40B4-BE49-F238E27FC236}">
                <a16:creationId xmlns:a16="http://schemas.microsoft.com/office/drawing/2014/main" id="{8DA03782-42D0-4881-81BC-7F11EB35010A}"/>
              </a:ext>
            </a:extLst>
          </p:cNvPr>
          <p:cNvSpPr txBox="1">
            <a:spLocks/>
          </p:cNvSpPr>
          <p:nvPr/>
        </p:nvSpPr>
        <p:spPr bwMode="auto">
          <a:xfrm>
            <a:off x="604674" y="5782766"/>
            <a:ext cx="549132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kern="0" dirty="0"/>
              <a:t>Primary endpoints: safety/tolerability, PK, RP2D</a:t>
            </a:r>
          </a:p>
        </p:txBody>
      </p:sp>
      <p:sp>
        <p:nvSpPr>
          <p:cNvPr id="29" name="Content Placeholder 2">
            <a:extLst>
              <a:ext uri="{FF2B5EF4-FFF2-40B4-BE49-F238E27FC236}">
                <a16:creationId xmlns:a16="http://schemas.microsoft.com/office/drawing/2014/main" id="{B16D027A-5E1D-4029-A805-9108B168248A}"/>
              </a:ext>
            </a:extLst>
          </p:cNvPr>
          <p:cNvSpPr txBox="1">
            <a:spLocks/>
          </p:cNvSpPr>
          <p:nvPr/>
        </p:nvSpPr>
        <p:spPr bwMode="auto">
          <a:xfrm>
            <a:off x="6266150" y="5780871"/>
            <a:ext cx="5615263"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kern="0" dirty="0"/>
              <a:t>Secondary endpoints: response by IMWG criteria</a:t>
            </a:r>
          </a:p>
        </p:txBody>
      </p:sp>
      <p:sp>
        <p:nvSpPr>
          <p:cNvPr id="35" name="TextBox 34">
            <a:extLst>
              <a:ext uri="{FF2B5EF4-FFF2-40B4-BE49-F238E27FC236}">
                <a16:creationId xmlns:a16="http://schemas.microsoft.com/office/drawing/2014/main" id="{1D212F8E-2B47-41F1-8583-EB4F58410E4A}"/>
              </a:ext>
            </a:extLst>
          </p:cNvPr>
          <p:cNvSpPr txBox="1"/>
          <p:nvPr/>
        </p:nvSpPr>
        <p:spPr bwMode="auto">
          <a:xfrm>
            <a:off x="4938744" y="1916347"/>
            <a:ext cx="33059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Dose Escalation</a:t>
            </a:r>
            <a:r>
              <a:rPr kumimoji="0" lang="en-US" sz="1800" b="1" i="0" u="none" strike="noStrike" kern="1200" cap="none" spc="0" normalizeH="0" baseline="0" noProof="0" dirty="0">
                <a:ln>
                  <a:noFill/>
                </a:ln>
                <a:solidFill>
                  <a:schemeClr val="accent2">
                    <a:lumMod val="75000"/>
                  </a:schemeClr>
                </a:solidFill>
                <a:effectLst/>
                <a:uLnTx/>
                <a:uFillTx/>
                <a:latin typeface="Calibri" panose="020F0502020204030204" pitchFamily="34" charset="0"/>
                <a:ea typeface="+mn-ea"/>
                <a:cs typeface="Calibri" panose="020F0502020204030204" pitchFamily="34" charset="0"/>
              </a:rPr>
              <a:t>: ABBV-383</a:t>
            </a:r>
          </a:p>
        </p:txBody>
      </p:sp>
      <p:sp>
        <p:nvSpPr>
          <p:cNvPr id="38" name="TextBox 37">
            <a:extLst>
              <a:ext uri="{FF2B5EF4-FFF2-40B4-BE49-F238E27FC236}">
                <a16:creationId xmlns:a16="http://schemas.microsoft.com/office/drawing/2014/main" id="{1C44A6BE-7888-4832-96AE-AC3E74FC524A}"/>
              </a:ext>
            </a:extLst>
          </p:cNvPr>
          <p:cNvSpPr txBox="1"/>
          <p:nvPr/>
        </p:nvSpPr>
        <p:spPr bwMode="auto">
          <a:xfrm>
            <a:off x="8940497" y="3073855"/>
            <a:ext cx="22111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Dose Expansion</a:t>
            </a:r>
          </a:p>
        </p:txBody>
      </p:sp>
      <p:sp>
        <p:nvSpPr>
          <p:cNvPr id="21" name="TextBox 20">
            <a:extLst>
              <a:ext uri="{FF2B5EF4-FFF2-40B4-BE49-F238E27FC236}">
                <a16:creationId xmlns:a16="http://schemas.microsoft.com/office/drawing/2014/main" id="{F479FE90-007E-4324-BE7C-59FBA65A0CBF}"/>
              </a:ext>
            </a:extLst>
          </p:cNvPr>
          <p:cNvSpPr txBox="1"/>
          <p:nvPr/>
        </p:nvSpPr>
        <p:spPr bwMode="auto">
          <a:xfrm rot="18433885">
            <a:off x="5761767" y="4450690"/>
            <a:ext cx="3433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Tree>
    <p:extLst>
      <p:ext uri="{BB962C8B-B14F-4D97-AF65-F5344CB8AC3E}">
        <p14:creationId xmlns:p14="http://schemas.microsoft.com/office/powerpoint/2010/main" val="9736094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Phase I Trial of </a:t>
            </a:r>
            <a:r>
              <a:rPr lang="en-US" altLang="en-US" dirty="0"/>
              <a:t>ABBV-383</a:t>
            </a:r>
            <a:r>
              <a:rPr lang="en-US" dirty="0"/>
              <a:t>: Baseline Characteristics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2" name="Text Box 15">
            <a:extLst>
              <a:ext uri="{FF2B5EF4-FFF2-40B4-BE49-F238E27FC236}">
                <a16:creationId xmlns:a16="http://schemas.microsoft.com/office/drawing/2014/main" id="{14989171-FA67-2143-B139-8B464FF127B2}"/>
              </a:ext>
            </a:extLst>
          </p:cNvPr>
          <p:cNvSpPr txBox="1">
            <a:spLocks noChangeArrowheads="1"/>
          </p:cNvSpPr>
          <p:nvPr/>
        </p:nvSpPr>
        <p:spPr bwMode="auto">
          <a:xfrm>
            <a:off x="434523" y="63780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Kumar. ASH 2021. Abstr 900.</a:t>
            </a:r>
            <a:endParaRPr lang="en-US" altLang="en-US" sz="1200" b="0" dirty="0">
              <a:solidFill>
                <a:schemeClr val="bg2"/>
              </a:solidFill>
              <a:latin typeface="Calibri" panose="020F0502020204030204" pitchFamily="34" charset="0"/>
            </a:endParaRPr>
          </a:p>
        </p:txBody>
      </p:sp>
      <p:graphicFrame>
        <p:nvGraphicFramePr>
          <p:cNvPr id="11" name="Group 3">
            <a:extLst>
              <a:ext uri="{FF2B5EF4-FFF2-40B4-BE49-F238E27FC236}">
                <a16:creationId xmlns:a16="http://schemas.microsoft.com/office/drawing/2014/main" id="{A0F342DC-C9D0-6145-95B2-D103F20A3E00}"/>
              </a:ext>
            </a:extLst>
          </p:cNvPr>
          <p:cNvGraphicFramePr>
            <a:graphicFrameLocks/>
          </p:cNvGraphicFramePr>
          <p:nvPr>
            <p:extLst>
              <p:ext uri="{D42A27DB-BD31-4B8C-83A1-F6EECF244321}">
                <p14:modId xmlns:p14="http://schemas.microsoft.com/office/powerpoint/2010/main" val="613539785"/>
              </p:ext>
            </p:extLst>
          </p:nvPr>
        </p:nvGraphicFramePr>
        <p:xfrm>
          <a:off x="513331" y="1607935"/>
          <a:ext cx="5307595" cy="3627200"/>
        </p:xfrm>
        <a:graphic>
          <a:graphicData uri="http://schemas.openxmlformats.org/drawingml/2006/table">
            <a:tbl>
              <a:tblPr/>
              <a:tblGrid>
                <a:gridCol w="2194560">
                  <a:extLst>
                    <a:ext uri="{9D8B030D-6E8A-4147-A177-3AD203B41FA5}">
                      <a16:colId xmlns:a16="http://schemas.microsoft.com/office/drawing/2014/main" val="20000"/>
                    </a:ext>
                  </a:extLst>
                </a:gridCol>
                <a:gridCol w="1737360">
                  <a:extLst>
                    <a:ext uri="{9D8B030D-6E8A-4147-A177-3AD203B41FA5}">
                      <a16:colId xmlns:a16="http://schemas.microsoft.com/office/drawing/2014/main" val="20001"/>
                    </a:ext>
                  </a:extLst>
                </a:gridCol>
                <a:gridCol w="1375675">
                  <a:extLst>
                    <a:ext uri="{9D8B030D-6E8A-4147-A177-3AD203B41FA5}">
                      <a16:colId xmlns:a16="http://schemas.microsoft.com/office/drawing/2014/main" val="20002"/>
                    </a:ext>
                  </a:extLst>
                </a:gridCol>
              </a:tblGrid>
              <a:tr h="4771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≥40 mg ESC + EXP</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68 (35-88)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68 (35-88)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762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8788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 (53)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 (32)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67 (57)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0797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Revised ISS stage at entry,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07073166"/>
                  </a:ext>
                </a:extLst>
              </a:tr>
            </a:tbl>
          </a:graphicData>
        </a:graphic>
      </p:graphicFrame>
      <p:graphicFrame>
        <p:nvGraphicFramePr>
          <p:cNvPr id="13" name="Group 3">
            <a:extLst>
              <a:ext uri="{FF2B5EF4-FFF2-40B4-BE49-F238E27FC236}">
                <a16:creationId xmlns:a16="http://schemas.microsoft.com/office/drawing/2014/main" id="{0F23B400-263C-E148-B7BB-579B915A98DF}"/>
              </a:ext>
            </a:extLst>
          </p:cNvPr>
          <p:cNvGraphicFramePr>
            <a:graphicFrameLocks/>
          </p:cNvGraphicFramePr>
          <p:nvPr>
            <p:extLst>
              <p:ext uri="{D42A27DB-BD31-4B8C-83A1-F6EECF244321}">
                <p14:modId xmlns:p14="http://schemas.microsoft.com/office/powerpoint/2010/main" val="1798224745"/>
              </p:ext>
            </p:extLst>
          </p:nvPr>
        </p:nvGraphicFramePr>
        <p:xfrm>
          <a:off x="6064000" y="1611590"/>
          <a:ext cx="5694614" cy="2804224"/>
        </p:xfrm>
        <a:graphic>
          <a:graphicData uri="http://schemas.openxmlformats.org/drawingml/2006/table">
            <a:tbl>
              <a:tblPr/>
              <a:tblGrid>
                <a:gridCol w="2462276">
                  <a:extLst>
                    <a:ext uri="{9D8B030D-6E8A-4147-A177-3AD203B41FA5}">
                      <a16:colId xmlns:a16="http://schemas.microsoft.com/office/drawing/2014/main" val="20000"/>
                    </a:ext>
                  </a:extLst>
                </a:gridCol>
                <a:gridCol w="1738793">
                  <a:extLst>
                    <a:ext uri="{9D8B030D-6E8A-4147-A177-3AD203B41FA5}">
                      <a16:colId xmlns:a16="http://schemas.microsoft.com/office/drawing/2014/main" val="20001"/>
                    </a:ext>
                  </a:extLst>
                </a:gridCol>
                <a:gridCol w="1493545">
                  <a:extLst>
                    <a:ext uri="{9D8B030D-6E8A-4147-A177-3AD203B41FA5}">
                      <a16:colId xmlns:a16="http://schemas.microsoft.com/office/drawing/2014/main" val="20002"/>
                    </a:ext>
                  </a:extLst>
                </a:gridCol>
              </a:tblGrid>
              <a:tr h="5034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≥40 mg ESC + EXP</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5034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prior lines of therapy, 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0058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cancer therapy,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Autologous SCT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Double refractory*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Triple class refractory</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59 (79)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 (68)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 (63)</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92 (78)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79 (67)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72 (61)</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914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Refractory to last prior cancer therapy,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 (76)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94 (80)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4" name="TextBox 3">
            <a:extLst>
              <a:ext uri="{FF2B5EF4-FFF2-40B4-BE49-F238E27FC236}">
                <a16:creationId xmlns:a16="http://schemas.microsoft.com/office/drawing/2014/main" id="{E6FF2EDB-E3A4-3B41-A3B5-51BA9F6827A8}"/>
              </a:ext>
            </a:extLst>
          </p:cNvPr>
          <p:cNvSpPr txBox="1"/>
          <p:nvPr/>
        </p:nvSpPr>
        <p:spPr bwMode="auto">
          <a:xfrm>
            <a:off x="6128002" y="4484460"/>
            <a:ext cx="530927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*Refractory to proteasome inhibitor and immunomodulatory drug.</a:t>
            </a:r>
          </a:p>
          <a:p>
            <a:pPr>
              <a:spcBef>
                <a:spcPts val="0"/>
              </a:spcBef>
            </a:pPr>
            <a:r>
              <a:rPr lang="en-US" sz="1400" b="0" baseline="30000" dirty="0">
                <a:solidFill>
                  <a:schemeClr val="bg2">
                    <a:lumMod val="10000"/>
                  </a:schemeClr>
                </a:solidFill>
                <a:latin typeface="Calibri" panose="020F0502020204030204" pitchFamily="34" charset="0"/>
              </a:rPr>
              <a:t>†</a:t>
            </a:r>
            <a:r>
              <a:rPr lang="en-US" sz="1400" b="0" dirty="0">
                <a:solidFill>
                  <a:schemeClr val="bg1"/>
                </a:solidFill>
                <a:latin typeface="Calibri" panose="020F0502020204030204" pitchFamily="34" charset="0"/>
              </a:rPr>
              <a:t>Refractory to proteasome inhibitor, immunomodulatory drug, and anti-CD38 antibody.</a:t>
            </a:r>
          </a:p>
        </p:txBody>
      </p:sp>
    </p:spTree>
    <p:extLst>
      <p:ext uri="{BB962C8B-B14F-4D97-AF65-F5344CB8AC3E}">
        <p14:creationId xmlns:p14="http://schemas.microsoft.com/office/powerpoint/2010/main" val="37978879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Phase I Trial of </a:t>
            </a:r>
            <a:r>
              <a:rPr lang="en-US" altLang="en-US" dirty="0"/>
              <a:t>ABBV-383</a:t>
            </a:r>
            <a:r>
              <a:rPr lang="en-US" dirty="0"/>
              <a:t>: Safety Summary</a:t>
            </a:r>
            <a:endParaRPr lang="en-US" altLang="en-US" dirty="0"/>
          </a:p>
        </p:txBody>
      </p:sp>
      <p:sp>
        <p:nvSpPr>
          <p:cNvPr id="2" name="Content Placeholder 1">
            <a:extLst>
              <a:ext uri="{FF2B5EF4-FFF2-40B4-BE49-F238E27FC236}">
                <a16:creationId xmlns:a16="http://schemas.microsoft.com/office/drawing/2014/main" id="{B26547EE-063D-4360-B398-5628E8341525}"/>
              </a:ext>
            </a:extLst>
          </p:cNvPr>
          <p:cNvSpPr>
            <a:spLocks noGrp="1"/>
          </p:cNvSpPr>
          <p:nvPr>
            <p:ph idx="1"/>
          </p:nvPr>
        </p:nvSpPr>
        <p:spPr>
          <a:xfrm>
            <a:off x="604675" y="5048600"/>
            <a:ext cx="10877529" cy="1213455"/>
          </a:xfrm>
        </p:spPr>
        <p:txBody>
          <a:bodyPr/>
          <a:lstStyle/>
          <a:p>
            <a:r>
              <a:rPr lang="en-US" dirty="0"/>
              <a:t>No deaths considered related to ABBV-383 per investigator</a:t>
            </a:r>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3C0EBE3F-F6FB-6341-BD5A-50E988DB3A8A}"/>
              </a:ext>
            </a:extLst>
          </p:cNvPr>
          <p:cNvSpPr txBox="1">
            <a:spLocks noChangeArrowheads="1"/>
          </p:cNvSpPr>
          <p:nvPr/>
        </p:nvSpPr>
        <p:spPr bwMode="auto">
          <a:xfrm>
            <a:off x="434523" y="63780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Kumar. ASH 2021. Abstr 900.</a:t>
            </a:r>
            <a:endParaRPr lang="en-US" altLang="en-US" sz="1200" b="0" dirty="0">
              <a:solidFill>
                <a:schemeClr val="bg2"/>
              </a:solidFill>
              <a:latin typeface="Calibri" panose="020F0502020204030204" pitchFamily="34" charset="0"/>
            </a:endParaRPr>
          </a:p>
        </p:txBody>
      </p:sp>
      <p:graphicFrame>
        <p:nvGraphicFramePr>
          <p:cNvPr id="12" name="Group 3">
            <a:extLst>
              <a:ext uri="{FF2B5EF4-FFF2-40B4-BE49-F238E27FC236}">
                <a16:creationId xmlns:a16="http://schemas.microsoft.com/office/drawing/2014/main" id="{482747CC-553A-9145-8647-D913097FA206}"/>
              </a:ext>
            </a:extLst>
          </p:cNvPr>
          <p:cNvGraphicFramePr>
            <a:graphicFrameLocks/>
          </p:cNvGraphicFramePr>
          <p:nvPr>
            <p:extLst>
              <p:ext uri="{D42A27DB-BD31-4B8C-83A1-F6EECF244321}">
                <p14:modId xmlns:p14="http://schemas.microsoft.com/office/powerpoint/2010/main" val="1990866374"/>
              </p:ext>
            </p:extLst>
          </p:nvPr>
        </p:nvGraphicFramePr>
        <p:xfrm>
          <a:off x="719138" y="1606610"/>
          <a:ext cx="10755126" cy="2682336"/>
        </p:xfrm>
        <a:graphic>
          <a:graphicData uri="http://schemas.openxmlformats.org/drawingml/2006/table">
            <a:tbl>
              <a:tblPr/>
              <a:tblGrid>
                <a:gridCol w="3917980">
                  <a:extLst>
                    <a:ext uri="{9D8B030D-6E8A-4147-A177-3AD203B41FA5}">
                      <a16:colId xmlns:a16="http://schemas.microsoft.com/office/drawing/2014/main" val="20000"/>
                    </a:ext>
                  </a:extLst>
                </a:gridCol>
                <a:gridCol w="3418573">
                  <a:extLst>
                    <a:ext uri="{9D8B030D-6E8A-4147-A177-3AD203B41FA5}">
                      <a16:colId xmlns:a16="http://schemas.microsoft.com/office/drawing/2014/main" val="20001"/>
                    </a:ext>
                  </a:extLst>
                </a:gridCol>
                <a:gridCol w="3418573">
                  <a:extLst>
                    <a:ext uri="{9D8B030D-6E8A-4147-A177-3AD203B41FA5}">
                      <a16:colId xmlns:a16="http://schemas.microsoft.com/office/drawing/2014/main" val="20002"/>
                    </a:ext>
                  </a:extLst>
                </a:gridCol>
              </a:tblGrid>
              <a:tr h="3130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TEAEs,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≥40 mg ESC + EXP</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All Patients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118</a:t>
                      </a:r>
                      <a:r>
                        <a:rPr kumimoji="0" lang="en-US" sz="2000" b="1" i="0" u="none" strike="noStrike" cap="none" normalizeH="0" baseline="30000" dirty="0">
                          <a:ln>
                            <a:noFill/>
                          </a:ln>
                          <a:solidFill>
                            <a:schemeClr val="tx1"/>
                          </a:solidFill>
                          <a:effectLst/>
                          <a:latin typeface="Calibri" panose="020F0502020204030204" pitchFamily="34" charset="0"/>
                        </a:rPr>
                        <a:t>§</a:t>
                      </a:r>
                      <a:r>
                        <a:rPr kumimoji="0" lang="en-US" sz="2000" b="1" i="0" u="none" strike="noStrike" cap="none" normalizeH="0" baseline="0" dirty="0">
                          <a:ln>
                            <a:noFill/>
                          </a:ln>
                          <a:solidFill>
                            <a:schemeClr val="tx1"/>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812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TEAE leading to d/c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130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TEAE leading to drug interruption*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21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31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955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TEAE leading to dose reduction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130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TEAE associated with DLT</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07073166"/>
                  </a:ext>
                </a:extLst>
              </a:tr>
              <a:tr h="3130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AEs leading to death</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02182015"/>
                  </a:ext>
                </a:extLst>
              </a:tr>
            </a:tbl>
          </a:graphicData>
        </a:graphic>
      </p:graphicFrame>
      <p:sp>
        <p:nvSpPr>
          <p:cNvPr id="5" name="TextBox 4">
            <a:extLst>
              <a:ext uri="{FF2B5EF4-FFF2-40B4-BE49-F238E27FC236}">
                <a16:creationId xmlns:a16="http://schemas.microsoft.com/office/drawing/2014/main" id="{4AD2F3FE-ED36-1346-A68C-941F21FA1775}"/>
              </a:ext>
            </a:extLst>
          </p:cNvPr>
          <p:cNvSpPr txBox="1"/>
          <p:nvPr/>
        </p:nvSpPr>
        <p:spPr bwMode="auto">
          <a:xfrm>
            <a:off x="609759" y="4319768"/>
            <a:ext cx="1087244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*Includes dose hold or delay.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ESC, n = 3: decreased platelet count (grade 4, 60 mg), CRS (grade 3, 90 mg and 120 mg); EXP, n = 1: CRS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(grade 3, 60 mg).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Deaths due to COVID-19 (n = 3, 0.025 mg; 0.2 mg, 60 mg), disease progression (n = 1, 60 mg), liver injury (n = 1, 50 mg),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sepsis (n = 1, 5.4 mg). </a:t>
            </a:r>
            <a:r>
              <a:rPr kumimoji="0" lang="en-US" sz="1400" b="1" i="0" u="none" strike="noStrike" cap="none" normalizeH="0" baseline="30000" dirty="0">
                <a:ln>
                  <a:noFill/>
                </a:ln>
                <a:solidFill>
                  <a:schemeClr val="bg1"/>
                </a:solidFill>
                <a:effectLst/>
                <a:latin typeface="Calibri" panose="020F0502020204030204" pitchFamily="34" charset="0"/>
              </a:rPr>
              <a:t>§</a:t>
            </a:r>
            <a:r>
              <a:rPr lang="en-US" sz="1400" b="0" dirty="0">
                <a:solidFill>
                  <a:schemeClr val="bg1"/>
                </a:solidFill>
                <a:latin typeface="Calibri" panose="020F0502020204030204" pitchFamily="34" charset="0"/>
              </a:rPr>
              <a:t>Patients who received ≥1 ABBV-383 dose.</a:t>
            </a:r>
          </a:p>
        </p:txBody>
      </p:sp>
    </p:spTree>
    <p:extLst>
      <p:ext uri="{BB962C8B-B14F-4D97-AF65-F5344CB8AC3E}">
        <p14:creationId xmlns:p14="http://schemas.microsoft.com/office/powerpoint/2010/main" val="3276287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Phase I Trial of </a:t>
            </a:r>
            <a:r>
              <a:rPr lang="en-US" altLang="en-US" dirty="0"/>
              <a:t>ABBV-383</a:t>
            </a:r>
            <a:r>
              <a:rPr lang="en-US" dirty="0"/>
              <a:t>: Common TEAEs</a:t>
            </a:r>
            <a:endParaRPr lang="en-US" altLang="en-US" dirty="0"/>
          </a:p>
        </p:txBody>
      </p:sp>
      <p:sp>
        <p:nvSpPr>
          <p:cNvPr id="3" name="Content Placeholder 2">
            <a:extLst>
              <a:ext uri="{FF2B5EF4-FFF2-40B4-BE49-F238E27FC236}">
                <a16:creationId xmlns:a16="http://schemas.microsoft.com/office/drawing/2014/main" id="{5A55C92A-2E92-3745-B4EA-D9E42BFD0035}"/>
              </a:ext>
            </a:extLst>
          </p:cNvPr>
          <p:cNvSpPr>
            <a:spLocks noGrp="1"/>
          </p:cNvSpPr>
          <p:nvPr>
            <p:ph sz="half" idx="2"/>
          </p:nvPr>
        </p:nvSpPr>
        <p:spPr>
          <a:xfrm>
            <a:off x="7790688" y="1552501"/>
            <a:ext cx="3967925" cy="4679462"/>
          </a:xfrm>
        </p:spPr>
        <p:txBody>
          <a:bodyPr/>
          <a:lstStyle/>
          <a:p>
            <a:r>
              <a:rPr lang="en-US" sz="2200" dirty="0"/>
              <a:t>46% with serious AEs</a:t>
            </a:r>
          </a:p>
          <a:p>
            <a:pPr lvl="1"/>
            <a:r>
              <a:rPr lang="en-US" sz="2000" dirty="0"/>
              <a:t>49% at doses ≥40 mg </a:t>
            </a:r>
          </a:p>
          <a:p>
            <a:r>
              <a:rPr lang="en-US" sz="2200" dirty="0"/>
              <a:t>32% had infection-related AEs</a:t>
            </a:r>
          </a:p>
          <a:p>
            <a:pPr lvl="1"/>
            <a:r>
              <a:rPr lang="en-US" sz="2000" dirty="0"/>
              <a:t>31% at doses ≥40 mg </a:t>
            </a:r>
          </a:p>
          <a:p>
            <a:pPr lvl="1"/>
            <a:r>
              <a:rPr lang="en-US" sz="2000" dirty="0"/>
              <a:t>17% reported as serious</a:t>
            </a:r>
          </a:p>
          <a:p>
            <a:r>
              <a:rPr lang="en-US" sz="2200" dirty="0"/>
              <a:t>Serious neurotoxicities occurred in 6 patients</a:t>
            </a:r>
          </a:p>
          <a:p>
            <a:pPr lvl="1"/>
            <a:r>
              <a:rPr lang="en-US" sz="2000" dirty="0"/>
              <a:t>Confusional state (n = 2, 30 mg and 60 mg); ICANS (n = 2, 60 mg for both); syncope </a:t>
            </a:r>
            <a:br>
              <a:rPr lang="en-US" sz="2000" dirty="0"/>
            </a:br>
            <a:r>
              <a:rPr lang="en-US" sz="2000" dirty="0"/>
              <a:t>(n = 2; 10 mg and 60 mg)</a:t>
            </a:r>
          </a:p>
          <a:p>
            <a:pPr lvl="1"/>
            <a:endParaRPr lang="en-US" sz="2200"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3C0EBE3F-F6FB-6341-BD5A-50E988DB3A8A}"/>
              </a:ext>
            </a:extLst>
          </p:cNvPr>
          <p:cNvSpPr txBox="1">
            <a:spLocks noChangeArrowheads="1"/>
          </p:cNvSpPr>
          <p:nvPr/>
        </p:nvSpPr>
        <p:spPr bwMode="auto">
          <a:xfrm>
            <a:off x="434523" y="63780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Kumar. ASH 2021. Abstr 900.</a:t>
            </a:r>
            <a:endParaRPr lang="en-US" altLang="en-US" sz="1200" b="0" dirty="0">
              <a:solidFill>
                <a:schemeClr val="bg2"/>
              </a:solidFill>
              <a:latin typeface="Calibri" panose="020F0502020204030204" pitchFamily="34" charset="0"/>
            </a:endParaRPr>
          </a:p>
        </p:txBody>
      </p:sp>
      <p:graphicFrame>
        <p:nvGraphicFramePr>
          <p:cNvPr id="12" name="Group 3">
            <a:extLst>
              <a:ext uri="{FF2B5EF4-FFF2-40B4-BE49-F238E27FC236}">
                <a16:creationId xmlns:a16="http://schemas.microsoft.com/office/drawing/2014/main" id="{482747CC-553A-9145-8647-D913097FA206}"/>
              </a:ext>
            </a:extLst>
          </p:cNvPr>
          <p:cNvGraphicFramePr>
            <a:graphicFrameLocks/>
          </p:cNvGraphicFramePr>
          <p:nvPr>
            <p:extLst>
              <p:ext uri="{D42A27DB-BD31-4B8C-83A1-F6EECF244321}">
                <p14:modId xmlns:p14="http://schemas.microsoft.com/office/powerpoint/2010/main" val="3661204864"/>
              </p:ext>
            </p:extLst>
          </p:nvPr>
        </p:nvGraphicFramePr>
        <p:xfrm>
          <a:off x="719138" y="1607935"/>
          <a:ext cx="6986204" cy="4602560"/>
        </p:xfrm>
        <a:graphic>
          <a:graphicData uri="http://schemas.openxmlformats.org/drawingml/2006/table">
            <a:tbl>
              <a:tblPr/>
              <a:tblGrid>
                <a:gridCol w="2111604">
                  <a:extLst>
                    <a:ext uri="{9D8B030D-6E8A-4147-A177-3AD203B41FA5}">
                      <a16:colId xmlns:a16="http://schemas.microsoft.com/office/drawing/2014/main" val="20000"/>
                    </a:ext>
                  </a:extLst>
                </a:gridCol>
                <a:gridCol w="1218650">
                  <a:extLst>
                    <a:ext uri="{9D8B030D-6E8A-4147-A177-3AD203B41FA5}">
                      <a16:colId xmlns:a16="http://schemas.microsoft.com/office/drawing/2014/main" val="20001"/>
                    </a:ext>
                  </a:extLst>
                </a:gridCol>
                <a:gridCol w="1218650">
                  <a:extLst>
                    <a:ext uri="{9D8B030D-6E8A-4147-A177-3AD203B41FA5}">
                      <a16:colId xmlns:a16="http://schemas.microsoft.com/office/drawing/2014/main" val="2432148013"/>
                    </a:ext>
                  </a:extLst>
                </a:gridCol>
                <a:gridCol w="1218650">
                  <a:extLst>
                    <a:ext uri="{9D8B030D-6E8A-4147-A177-3AD203B41FA5}">
                      <a16:colId xmlns:a16="http://schemas.microsoft.com/office/drawing/2014/main" val="20002"/>
                    </a:ext>
                  </a:extLst>
                </a:gridCol>
                <a:gridCol w="1218650">
                  <a:extLst>
                    <a:ext uri="{9D8B030D-6E8A-4147-A177-3AD203B41FA5}">
                      <a16:colId xmlns:a16="http://schemas.microsoft.com/office/drawing/2014/main" val="836815706"/>
                    </a:ext>
                  </a:extLst>
                </a:gridCol>
              </a:tblGrid>
              <a:tr h="55500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TEAEs Occurring in </a:t>
                      </a:r>
                      <a:r>
                        <a:rPr kumimoji="0" lang="en-US" sz="1600" b="1" i="0" u="none" strike="noStrike" cap="none" normalizeH="0" baseline="0" dirty="0">
                          <a:ln>
                            <a:noFill/>
                          </a:ln>
                          <a:solidFill>
                            <a:schemeClr val="tx1"/>
                          </a:solidFill>
                          <a:effectLst/>
                          <a:latin typeface="Calibri" panose="020F0502020204030204" pitchFamily="34" charset="0"/>
                        </a:rPr>
                        <a:t>≥15% of Patients at Any Grade,</a:t>
                      </a:r>
                      <a:r>
                        <a:rPr kumimoji="0" lang="en-GB" sz="1600" b="1" i="0" u="none" strike="noStrike" cap="none" normalizeH="0" baseline="0" dirty="0">
                          <a:ln>
                            <a:noFill/>
                          </a:ln>
                          <a:solidFill>
                            <a:schemeClr val="tx1"/>
                          </a:solidFill>
                          <a:effectLst/>
                          <a:latin typeface="Calibri" panose="020F0502020204030204" pitchFamily="34" charset="0"/>
                        </a:rPr>
                        <a: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≥40 mg ESC + EXP</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10001"/>
                  </a:ext>
                </a:extLst>
              </a:tr>
              <a:tr h="321322">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493993980"/>
                  </a:ext>
                </a:extLst>
              </a:tr>
              <a:tr h="3213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68 (91)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 (61)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109 (92)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73 (62)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2560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Hematologic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Thrombocytopenia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Lymphopenia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 (27)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9570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Nonhematologic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Nausea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Vomiting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Pyrexia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Headache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 (69)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 (54)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13" name="TextBox 12">
            <a:extLst>
              <a:ext uri="{FF2B5EF4-FFF2-40B4-BE49-F238E27FC236}">
                <a16:creationId xmlns:a16="http://schemas.microsoft.com/office/drawing/2014/main" id="{A9CE8978-BBA8-4CDC-96DE-30B5107FD282}"/>
              </a:ext>
            </a:extLst>
          </p:cNvPr>
          <p:cNvSpPr txBox="1"/>
          <p:nvPr/>
        </p:nvSpPr>
        <p:spPr bwMode="auto">
          <a:xfrm>
            <a:off x="4534487" y="6165785"/>
            <a:ext cx="35033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*Patients who received ≥1 ABBV-383 dose.</a:t>
            </a:r>
          </a:p>
        </p:txBody>
      </p:sp>
    </p:spTree>
    <p:extLst>
      <p:ext uri="{BB962C8B-B14F-4D97-AF65-F5344CB8AC3E}">
        <p14:creationId xmlns:p14="http://schemas.microsoft.com/office/powerpoint/2010/main" val="34549211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TextBox 60">
            <a:extLst>
              <a:ext uri="{FF2B5EF4-FFF2-40B4-BE49-F238E27FC236}">
                <a16:creationId xmlns:a16="http://schemas.microsoft.com/office/drawing/2014/main" id="{F8D35FB0-DF1D-4DA5-8ACB-AD12ACB83451}"/>
              </a:ext>
            </a:extLst>
          </p:cNvPr>
          <p:cNvSpPr txBox="1"/>
          <p:nvPr/>
        </p:nvSpPr>
        <p:spPr bwMode="auto">
          <a:xfrm>
            <a:off x="6022727" y="2155728"/>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68" name="Rectangle 67">
            <a:extLst>
              <a:ext uri="{FF2B5EF4-FFF2-40B4-BE49-F238E27FC236}">
                <a16:creationId xmlns:a16="http://schemas.microsoft.com/office/drawing/2014/main" id="{0DB26176-BE4A-41AB-A510-FC462195E814}"/>
              </a:ext>
            </a:extLst>
          </p:cNvPr>
          <p:cNvSpPr/>
          <p:nvPr/>
        </p:nvSpPr>
        <p:spPr bwMode="auto">
          <a:xfrm>
            <a:off x="9224671" y="3966445"/>
            <a:ext cx="541207"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204F7C12-235B-4190-8358-FFF8BC439F03}"/>
              </a:ext>
            </a:extLst>
          </p:cNvPr>
          <p:cNvSpPr/>
          <p:nvPr/>
        </p:nvSpPr>
        <p:spPr bwMode="auto">
          <a:xfrm>
            <a:off x="6657261" y="3896869"/>
            <a:ext cx="541207" cy="10940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74B26037-7641-4F8B-829B-99F3BB9FF6B1}"/>
              </a:ext>
            </a:extLst>
          </p:cNvPr>
          <p:cNvSpPr/>
          <p:nvPr/>
        </p:nvSpPr>
        <p:spPr bwMode="auto">
          <a:xfrm>
            <a:off x="7515220" y="3706670"/>
            <a:ext cx="541207" cy="29473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FACD0053-4DB1-4708-956C-7811CAB1CFEB}"/>
              </a:ext>
            </a:extLst>
          </p:cNvPr>
          <p:cNvSpPr/>
          <p:nvPr/>
        </p:nvSpPr>
        <p:spPr bwMode="auto">
          <a:xfrm>
            <a:off x="7515220" y="3329684"/>
            <a:ext cx="541207" cy="37546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FED6B67D-7DE0-4A06-B7AA-40DAFED2162A}"/>
              </a:ext>
            </a:extLst>
          </p:cNvPr>
          <p:cNvSpPr/>
          <p:nvPr/>
        </p:nvSpPr>
        <p:spPr bwMode="auto">
          <a:xfrm>
            <a:off x="8375329" y="3633949"/>
            <a:ext cx="541207" cy="37567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37A5B0EE-BCA4-4346-841E-BDE493B6122C}"/>
              </a:ext>
            </a:extLst>
          </p:cNvPr>
          <p:cNvSpPr/>
          <p:nvPr/>
        </p:nvSpPr>
        <p:spPr bwMode="auto">
          <a:xfrm>
            <a:off x="8375329" y="2670586"/>
            <a:ext cx="541207" cy="97398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AF2EE73F-BC3F-4AC1-B623-4410B4F8AF91}"/>
              </a:ext>
            </a:extLst>
          </p:cNvPr>
          <p:cNvSpPr/>
          <p:nvPr/>
        </p:nvSpPr>
        <p:spPr bwMode="auto">
          <a:xfrm>
            <a:off x="9225483" y="3627763"/>
            <a:ext cx="541207" cy="34874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5496A653-522D-4A7F-AA0E-0DCD56D8FE40}"/>
              </a:ext>
            </a:extLst>
          </p:cNvPr>
          <p:cNvSpPr/>
          <p:nvPr/>
        </p:nvSpPr>
        <p:spPr bwMode="auto">
          <a:xfrm>
            <a:off x="9225483" y="2865624"/>
            <a:ext cx="541207" cy="773157"/>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DC5A0601-1AAB-40F9-B608-5D25113935B9}"/>
              </a:ext>
            </a:extLst>
          </p:cNvPr>
          <p:cNvSpPr/>
          <p:nvPr/>
        </p:nvSpPr>
        <p:spPr bwMode="auto">
          <a:xfrm>
            <a:off x="10106887" y="3818820"/>
            <a:ext cx="541207" cy="18560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F25F2647-6BB3-4F04-B5E9-A2C4C7EE30C1}"/>
              </a:ext>
            </a:extLst>
          </p:cNvPr>
          <p:cNvSpPr/>
          <p:nvPr/>
        </p:nvSpPr>
        <p:spPr bwMode="auto">
          <a:xfrm>
            <a:off x="10107699" y="3255275"/>
            <a:ext cx="541207" cy="56106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917E3C5A-527B-426B-9B0B-DBF1E4F7BF4E}"/>
              </a:ext>
            </a:extLst>
          </p:cNvPr>
          <p:cNvSpPr/>
          <p:nvPr/>
        </p:nvSpPr>
        <p:spPr bwMode="auto">
          <a:xfrm>
            <a:off x="10107699" y="2865624"/>
            <a:ext cx="541207" cy="38904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0C417457-DEBC-4CEE-97ED-375AE91F8CD0}"/>
              </a:ext>
            </a:extLst>
          </p:cNvPr>
          <p:cNvSpPr/>
          <p:nvPr/>
        </p:nvSpPr>
        <p:spPr bwMode="auto">
          <a:xfrm>
            <a:off x="10950332" y="3433864"/>
            <a:ext cx="541207" cy="56191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18BB5A27-1613-4921-8E9F-7DDC1B3923CF}"/>
              </a:ext>
            </a:extLst>
          </p:cNvPr>
          <p:cNvSpPr/>
          <p:nvPr/>
        </p:nvSpPr>
        <p:spPr bwMode="auto">
          <a:xfrm>
            <a:off x="10950332" y="2298175"/>
            <a:ext cx="541207" cy="113568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 name="Content Placeholder 1">
            <a:extLst>
              <a:ext uri="{FF2B5EF4-FFF2-40B4-BE49-F238E27FC236}">
                <a16:creationId xmlns:a16="http://schemas.microsoft.com/office/drawing/2014/main" id="{727BD482-9A96-4718-950A-7474B325A486}"/>
              </a:ext>
            </a:extLst>
          </p:cNvPr>
          <p:cNvSpPr>
            <a:spLocks noGrp="1"/>
          </p:cNvSpPr>
          <p:nvPr>
            <p:ph idx="1"/>
          </p:nvPr>
        </p:nvSpPr>
        <p:spPr>
          <a:xfrm>
            <a:off x="604675" y="5819447"/>
            <a:ext cx="10877529" cy="344285"/>
          </a:xfrm>
        </p:spPr>
        <p:txBody>
          <a:bodyPr/>
          <a:lstStyle/>
          <a:p>
            <a:r>
              <a:rPr lang="en-US" sz="2400" dirty="0"/>
              <a:t>CRS events resolved quickly with tocilizumab or standard supportive care</a:t>
            </a:r>
          </a:p>
        </p:txBody>
      </p:sp>
      <p:graphicFrame>
        <p:nvGraphicFramePr>
          <p:cNvPr id="12" name="Group 3">
            <a:extLst>
              <a:ext uri="{FF2B5EF4-FFF2-40B4-BE49-F238E27FC236}">
                <a16:creationId xmlns:a16="http://schemas.microsoft.com/office/drawing/2014/main" id="{DE8EEF90-5FF8-BF43-AB85-0BACE8C84810}"/>
              </a:ext>
            </a:extLst>
          </p:cNvPr>
          <p:cNvGraphicFramePr>
            <a:graphicFrameLocks/>
          </p:cNvGraphicFramePr>
          <p:nvPr>
            <p:extLst>
              <p:ext uri="{D42A27DB-BD31-4B8C-83A1-F6EECF244321}">
                <p14:modId xmlns:p14="http://schemas.microsoft.com/office/powerpoint/2010/main" val="1765669830"/>
              </p:ext>
            </p:extLst>
          </p:nvPr>
        </p:nvGraphicFramePr>
        <p:xfrm>
          <a:off x="721339" y="1608976"/>
          <a:ext cx="4931285" cy="3871040"/>
        </p:xfrm>
        <a:graphic>
          <a:graphicData uri="http://schemas.openxmlformats.org/drawingml/2006/table">
            <a:tbl>
              <a:tblPr/>
              <a:tblGrid>
                <a:gridCol w="1919119">
                  <a:extLst>
                    <a:ext uri="{9D8B030D-6E8A-4147-A177-3AD203B41FA5}">
                      <a16:colId xmlns:a16="http://schemas.microsoft.com/office/drawing/2014/main" val="20000"/>
                    </a:ext>
                  </a:extLst>
                </a:gridCol>
                <a:gridCol w="1746607">
                  <a:extLst>
                    <a:ext uri="{9D8B030D-6E8A-4147-A177-3AD203B41FA5}">
                      <a16:colId xmlns:a16="http://schemas.microsoft.com/office/drawing/2014/main" val="20001"/>
                    </a:ext>
                  </a:extLst>
                </a:gridCol>
                <a:gridCol w="1265559">
                  <a:extLst>
                    <a:ext uri="{9D8B030D-6E8A-4147-A177-3AD203B41FA5}">
                      <a16:colId xmlns:a16="http://schemas.microsoft.com/office/drawing/2014/main" val="20002"/>
                    </a:ext>
                  </a:extLst>
                </a:gridCol>
              </a:tblGrid>
              <a:tr h="3440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CRS,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≥40 mg ESC + EXP</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9450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All grade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Serious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 (69)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 (44)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 (54)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 (33)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175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time to onset, days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9625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time to resolution, days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4175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Recurrent CRS after cycle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07073166"/>
                  </a:ext>
                </a:extLst>
              </a:tr>
            </a:tbl>
          </a:graphicData>
        </a:graphic>
      </p:graphicFrame>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Phase I Trial of </a:t>
            </a:r>
            <a:r>
              <a:rPr lang="en-US" altLang="en-US" dirty="0"/>
              <a:t>ABBV-383</a:t>
            </a:r>
            <a:r>
              <a:rPr lang="en-US" dirty="0"/>
              <a:t>: CRS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53FD8524-CD74-014A-8991-654E690B326C}"/>
              </a:ext>
            </a:extLst>
          </p:cNvPr>
          <p:cNvSpPr txBox="1">
            <a:spLocks noChangeArrowheads="1"/>
          </p:cNvSpPr>
          <p:nvPr/>
        </p:nvSpPr>
        <p:spPr bwMode="auto">
          <a:xfrm>
            <a:off x="434523" y="63780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Kumar. ASH 2021. Abstr 900.</a:t>
            </a:r>
            <a:endParaRPr lang="en-US" altLang="en-US" sz="1200" b="0" dirty="0">
              <a:solidFill>
                <a:schemeClr val="bg2"/>
              </a:solidFill>
              <a:latin typeface="Calibri" panose="020F0502020204030204" pitchFamily="34" charset="0"/>
            </a:endParaRPr>
          </a:p>
        </p:txBody>
      </p:sp>
      <p:sp>
        <p:nvSpPr>
          <p:cNvPr id="13" name="TextBox 12">
            <a:extLst>
              <a:ext uri="{FF2B5EF4-FFF2-40B4-BE49-F238E27FC236}">
                <a16:creationId xmlns:a16="http://schemas.microsoft.com/office/drawing/2014/main" id="{1C0C4FC0-7ABE-4031-BF8B-03DCD9AFF6B8}"/>
              </a:ext>
            </a:extLst>
          </p:cNvPr>
          <p:cNvSpPr txBox="1"/>
          <p:nvPr/>
        </p:nvSpPr>
        <p:spPr bwMode="auto">
          <a:xfrm>
            <a:off x="7733043" y="1660040"/>
            <a:ext cx="22111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CRS Rate</a:t>
            </a:r>
          </a:p>
        </p:txBody>
      </p:sp>
      <p:sp>
        <p:nvSpPr>
          <p:cNvPr id="3" name="TextBox 2">
            <a:extLst>
              <a:ext uri="{FF2B5EF4-FFF2-40B4-BE49-F238E27FC236}">
                <a16:creationId xmlns:a16="http://schemas.microsoft.com/office/drawing/2014/main" id="{8763FE7D-7924-4A0D-8633-B3D612710188}"/>
              </a:ext>
            </a:extLst>
          </p:cNvPr>
          <p:cNvSpPr txBox="1"/>
          <p:nvPr/>
        </p:nvSpPr>
        <p:spPr bwMode="auto">
          <a:xfrm rot="16200000">
            <a:off x="5069879" y="3014316"/>
            <a:ext cx="17907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CRS Rate (%)</a:t>
            </a:r>
          </a:p>
        </p:txBody>
      </p:sp>
      <p:sp>
        <p:nvSpPr>
          <p:cNvPr id="4" name="TextBox 3">
            <a:extLst>
              <a:ext uri="{FF2B5EF4-FFF2-40B4-BE49-F238E27FC236}">
                <a16:creationId xmlns:a16="http://schemas.microsoft.com/office/drawing/2014/main" id="{09D662C5-7FC8-421B-A794-E508B381F64F}"/>
              </a:ext>
            </a:extLst>
          </p:cNvPr>
          <p:cNvSpPr txBox="1"/>
          <p:nvPr/>
        </p:nvSpPr>
        <p:spPr bwMode="auto">
          <a:xfrm>
            <a:off x="7641202" y="4580823"/>
            <a:ext cx="9059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Grade 3</a:t>
            </a:r>
          </a:p>
        </p:txBody>
      </p:sp>
      <p:sp>
        <p:nvSpPr>
          <p:cNvPr id="14" name="TextBox 13">
            <a:extLst>
              <a:ext uri="{FF2B5EF4-FFF2-40B4-BE49-F238E27FC236}">
                <a16:creationId xmlns:a16="http://schemas.microsoft.com/office/drawing/2014/main" id="{8FAD5996-ADAB-4110-AC90-92781F07D33A}"/>
              </a:ext>
            </a:extLst>
          </p:cNvPr>
          <p:cNvSpPr txBox="1"/>
          <p:nvPr/>
        </p:nvSpPr>
        <p:spPr bwMode="auto">
          <a:xfrm>
            <a:off x="8488965" y="4582880"/>
            <a:ext cx="9059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Grade 2</a:t>
            </a:r>
          </a:p>
        </p:txBody>
      </p:sp>
      <p:sp>
        <p:nvSpPr>
          <p:cNvPr id="15" name="TextBox 14">
            <a:extLst>
              <a:ext uri="{FF2B5EF4-FFF2-40B4-BE49-F238E27FC236}">
                <a16:creationId xmlns:a16="http://schemas.microsoft.com/office/drawing/2014/main" id="{D90A175E-2987-4DF0-B199-9C238B50830B}"/>
              </a:ext>
            </a:extLst>
          </p:cNvPr>
          <p:cNvSpPr txBox="1"/>
          <p:nvPr/>
        </p:nvSpPr>
        <p:spPr bwMode="auto">
          <a:xfrm>
            <a:off x="9312604" y="4583435"/>
            <a:ext cx="9059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Grade 1</a:t>
            </a:r>
          </a:p>
        </p:txBody>
      </p:sp>
      <p:sp>
        <p:nvSpPr>
          <p:cNvPr id="16" name="TextBox 15">
            <a:extLst>
              <a:ext uri="{FF2B5EF4-FFF2-40B4-BE49-F238E27FC236}">
                <a16:creationId xmlns:a16="http://schemas.microsoft.com/office/drawing/2014/main" id="{4D73C297-030B-4C29-981C-EDA38D48C731}"/>
              </a:ext>
            </a:extLst>
          </p:cNvPr>
          <p:cNvSpPr txBox="1"/>
          <p:nvPr/>
        </p:nvSpPr>
        <p:spPr bwMode="auto">
          <a:xfrm>
            <a:off x="6410978" y="4012532"/>
            <a:ext cx="10432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0.025-1.8 mg</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(n = 15)</a:t>
            </a:r>
          </a:p>
        </p:txBody>
      </p:sp>
      <p:sp>
        <p:nvSpPr>
          <p:cNvPr id="17" name="TextBox 16">
            <a:extLst>
              <a:ext uri="{FF2B5EF4-FFF2-40B4-BE49-F238E27FC236}">
                <a16:creationId xmlns:a16="http://schemas.microsoft.com/office/drawing/2014/main" id="{F6552AE9-09E5-42A6-B852-D07ABE5D54FD}"/>
              </a:ext>
            </a:extLst>
          </p:cNvPr>
          <p:cNvSpPr txBox="1"/>
          <p:nvPr/>
        </p:nvSpPr>
        <p:spPr bwMode="auto">
          <a:xfrm>
            <a:off x="8196073" y="4012532"/>
            <a:ext cx="9059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40-50 mg</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(n = 9)</a:t>
            </a:r>
          </a:p>
        </p:txBody>
      </p:sp>
      <p:sp>
        <p:nvSpPr>
          <p:cNvPr id="18" name="TextBox 17">
            <a:extLst>
              <a:ext uri="{FF2B5EF4-FFF2-40B4-BE49-F238E27FC236}">
                <a16:creationId xmlns:a16="http://schemas.microsoft.com/office/drawing/2014/main" id="{A664E060-37E3-4E45-BACD-D4D61BD09F94}"/>
              </a:ext>
            </a:extLst>
          </p:cNvPr>
          <p:cNvSpPr txBox="1"/>
          <p:nvPr/>
        </p:nvSpPr>
        <p:spPr bwMode="auto">
          <a:xfrm>
            <a:off x="7334072" y="4012532"/>
            <a:ext cx="95911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5.4-30 mg</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(n = 28)</a:t>
            </a:r>
          </a:p>
        </p:txBody>
      </p:sp>
      <p:sp>
        <p:nvSpPr>
          <p:cNvPr id="19" name="TextBox 18">
            <a:extLst>
              <a:ext uri="{FF2B5EF4-FFF2-40B4-BE49-F238E27FC236}">
                <a16:creationId xmlns:a16="http://schemas.microsoft.com/office/drawing/2014/main" id="{00E05026-8C0E-47F4-82ED-D418B60F1B94}"/>
              </a:ext>
            </a:extLst>
          </p:cNvPr>
          <p:cNvSpPr txBox="1"/>
          <p:nvPr/>
        </p:nvSpPr>
        <p:spPr bwMode="auto">
          <a:xfrm>
            <a:off x="9063717" y="4012532"/>
            <a:ext cx="9059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 mg</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(n = 54)</a:t>
            </a:r>
          </a:p>
        </p:txBody>
      </p:sp>
      <p:sp>
        <p:nvSpPr>
          <p:cNvPr id="20" name="TextBox 19">
            <a:extLst>
              <a:ext uri="{FF2B5EF4-FFF2-40B4-BE49-F238E27FC236}">
                <a16:creationId xmlns:a16="http://schemas.microsoft.com/office/drawing/2014/main" id="{12DD5868-CE41-40D0-980D-386B321FBC44}"/>
              </a:ext>
            </a:extLst>
          </p:cNvPr>
          <p:cNvSpPr txBox="1"/>
          <p:nvPr/>
        </p:nvSpPr>
        <p:spPr bwMode="auto">
          <a:xfrm>
            <a:off x="9930378" y="4012532"/>
            <a:ext cx="9059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90 mg</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(n = 9)</a:t>
            </a:r>
          </a:p>
        </p:txBody>
      </p:sp>
      <p:sp>
        <p:nvSpPr>
          <p:cNvPr id="21" name="TextBox 20">
            <a:extLst>
              <a:ext uri="{FF2B5EF4-FFF2-40B4-BE49-F238E27FC236}">
                <a16:creationId xmlns:a16="http://schemas.microsoft.com/office/drawing/2014/main" id="{8190B0B1-089C-40E3-89A7-AD8A272A27AA}"/>
              </a:ext>
            </a:extLst>
          </p:cNvPr>
          <p:cNvSpPr txBox="1"/>
          <p:nvPr/>
        </p:nvSpPr>
        <p:spPr bwMode="auto">
          <a:xfrm>
            <a:off x="10785732" y="4012532"/>
            <a:ext cx="9059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120 mg</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(n = 3)</a:t>
            </a:r>
          </a:p>
        </p:txBody>
      </p:sp>
      <p:sp>
        <p:nvSpPr>
          <p:cNvPr id="22" name="TextBox 21">
            <a:extLst>
              <a:ext uri="{FF2B5EF4-FFF2-40B4-BE49-F238E27FC236}">
                <a16:creationId xmlns:a16="http://schemas.microsoft.com/office/drawing/2014/main" id="{15A1E19A-8983-4B07-9AFD-F353C77B03AE}"/>
              </a:ext>
            </a:extLst>
          </p:cNvPr>
          <p:cNvSpPr txBox="1"/>
          <p:nvPr/>
        </p:nvSpPr>
        <p:spPr bwMode="auto">
          <a:xfrm>
            <a:off x="6535239" y="3614076"/>
            <a:ext cx="9059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7</a:t>
            </a:r>
          </a:p>
        </p:txBody>
      </p:sp>
      <p:sp>
        <p:nvSpPr>
          <p:cNvPr id="23" name="TextBox 22">
            <a:extLst>
              <a:ext uri="{FF2B5EF4-FFF2-40B4-BE49-F238E27FC236}">
                <a16:creationId xmlns:a16="http://schemas.microsoft.com/office/drawing/2014/main" id="{D6A0FA6E-4EBF-4E51-8B53-AE4061972FDA}"/>
              </a:ext>
            </a:extLst>
          </p:cNvPr>
          <p:cNvSpPr txBox="1"/>
          <p:nvPr/>
        </p:nvSpPr>
        <p:spPr bwMode="auto">
          <a:xfrm>
            <a:off x="7299307" y="3079051"/>
            <a:ext cx="10027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39</a:t>
            </a:r>
          </a:p>
        </p:txBody>
      </p:sp>
      <p:sp>
        <p:nvSpPr>
          <p:cNvPr id="24" name="TextBox 23">
            <a:extLst>
              <a:ext uri="{FF2B5EF4-FFF2-40B4-BE49-F238E27FC236}">
                <a16:creationId xmlns:a16="http://schemas.microsoft.com/office/drawing/2014/main" id="{C21AC975-AD0A-4F90-912F-9C4A99486CBE}"/>
              </a:ext>
            </a:extLst>
          </p:cNvPr>
          <p:cNvSpPr txBox="1"/>
          <p:nvPr/>
        </p:nvSpPr>
        <p:spPr bwMode="auto">
          <a:xfrm>
            <a:off x="8178063" y="2421754"/>
            <a:ext cx="9820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78</a:t>
            </a:r>
          </a:p>
        </p:txBody>
      </p:sp>
      <p:sp>
        <p:nvSpPr>
          <p:cNvPr id="25" name="TextBox 24">
            <a:extLst>
              <a:ext uri="{FF2B5EF4-FFF2-40B4-BE49-F238E27FC236}">
                <a16:creationId xmlns:a16="http://schemas.microsoft.com/office/drawing/2014/main" id="{659F89C8-5093-4661-8FAE-3963C0EAE686}"/>
              </a:ext>
            </a:extLst>
          </p:cNvPr>
          <p:cNvSpPr txBox="1"/>
          <p:nvPr/>
        </p:nvSpPr>
        <p:spPr bwMode="auto">
          <a:xfrm>
            <a:off x="9001804" y="2619235"/>
            <a:ext cx="9820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67</a:t>
            </a:r>
          </a:p>
        </p:txBody>
      </p:sp>
      <p:sp>
        <p:nvSpPr>
          <p:cNvPr id="26" name="TextBox 25">
            <a:extLst>
              <a:ext uri="{FF2B5EF4-FFF2-40B4-BE49-F238E27FC236}">
                <a16:creationId xmlns:a16="http://schemas.microsoft.com/office/drawing/2014/main" id="{0B627A94-29A3-4AEA-ADE7-D3632EEF690F}"/>
              </a:ext>
            </a:extLst>
          </p:cNvPr>
          <p:cNvSpPr txBox="1"/>
          <p:nvPr/>
        </p:nvSpPr>
        <p:spPr bwMode="auto">
          <a:xfrm>
            <a:off x="9833697" y="2603989"/>
            <a:ext cx="10511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67</a:t>
            </a:r>
          </a:p>
        </p:txBody>
      </p:sp>
      <p:sp>
        <p:nvSpPr>
          <p:cNvPr id="27" name="TextBox 26">
            <a:extLst>
              <a:ext uri="{FF2B5EF4-FFF2-40B4-BE49-F238E27FC236}">
                <a16:creationId xmlns:a16="http://schemas.microsoft.com/office/drawing/2014/main" id="{51D885C2-3636-4FB5-B248-5C4474CEAD21}"/>
              </a:ext>
            </a:extLst>
          </p:cNvPr>
          <p:cNvSpPr txBox="1"/>
          <p:nvPr/>
        </p:nvSpPr>
        <p:spPr bwMode="auto">
          <a:xfrm>
            <a:off x="10616363" y="2013336"/>
            <a:ext cx="1190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100</a:t>
            </a:r>
          </a:p>
        </p:txBody>
      </p:sp>
      <p:sp>
        <p:nvSpPr>
          <p:cNvPr id="29" name="TextBox 28">
            <a:extLst>
              <a:ext uri="{FF2B5EF4-FFF2-40B4-BE49-F238E27FC236}">
                <a16:creationId xmlns:a16="http://schemas.microsoft.com/office/drawing/2014/main" id="{DF1745A9-F667-4D1E-A2FE-40E1C5D76319}"/>
              </a:ext>
            </a:extLst>
          </p:cNvPr>
          <p:cNvSpPr txBox="1"/>
          <p:nvPr/>
        </p:nvSpPr>
        <p:spPr bwMode="auto">
          <a:xfrm>
            <a:off x="7460894" y="3706089"/>
            <a:ext cx="6513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18</a:t>
            </a:r>
          </a:p>
        </p:txBody>
      </p:sp>
      <p:sp>
        <p:nvSpPr>
          <p:cNvPr id="30" name="TextBox 29">
            <a:extLst>
              <a:ext uri="{FF2B5EF4-FFF2-40B4-BE49-F238E27FC236}">
                <a16:creationId xmlns:a16="http://schemas.microsoft.com/office/drawing/2014/main" id="{A699C98A-4206-459C-AEC9-A0C11586BABF}"/>
              </a:ext>
            </a:extLst>
          </p:cNvPr>
          <p:cNvSpPr txBox="1"/>
          <p:nvPr/>
        </p:nvSpPr>
        <p:spPr bwMode="auto">
          <a:xfrm>
            <a:off x="7473012" y="3363310"/>
            <a:ext cx="6513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21</a:t>
            </a:r>
          </a:p>
        </p:txBody>
      </p:sp>
      <p:sp>
        <p:nvSpPr>
          <p:cNvPr id="31" name="TextBox 30">
            <a:extLst>
              <a:ext uri="{FF2B5EF4-FFF2-40B4-BE49-F238E27FC236}">
                <a16:creationId xmlns:a16="http://schemas.microsoft.com/office/drawing/2014/main" id="{DDA0ED3A-9E3B-4BA5-AAA4-0D0B45D5A0D4}"/>
              </a:ext>
            </a:extLst>
          </p:cNvPr>
          <p:cNvSpPr txBox="1"/>
          <p:nvPr/>
        </p:nvSpPr>
        <p:spPr bwMode="auto">
          <a:xfrm>
            <a:off x="8314425" y="3028504"/>
            <a:ext cx="6513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56</a:t>
            </a:r>
          </a:p>
        </p:txBody>
      </p:sp>
      <p:sp>
        <p:nvSpPr>
          <p:cNvPr id="32" name="TextBox 31">
            <a:extLst>
              <a:ext uri="{FF2B5EF4-FFF2-40B4-BE49-F238E27FC236}">
                <a16:creationId xmlns:a16="http://schemas.microsoft.com/office/drawing/2014/main" id="{65114465-EE42-4B0D-9EBC-071BF9FDE97E}"/>
              </a:ext>
            </a:extLst>
          </p:cNvPr>
          <p:cNvSpPr txBox="1"/>
          <p:nvPr/>
        </p:nvSpPr>
        <p:spPr bwMode="auto">
          <a:xfrm>
            <a:off x="8319009" y="3664445"/>
            <a:ext cx="6513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22</a:t>
            </a:r>
          </a:p>
        </p:txBody>
      </p:sp>
      <p:sp>
        <p:nvSpPr>
          <p:cNvPr id="33" name="TextBox 32">
            <a:extLst>
              <a:ext uri="{FF2B5EF4-FFF2-40B4-BE49-F238E27FC236}">
                <a16:creationId xmlns:a16="http://schemas.microsoft.com/office/drawing/2014/main" id="{6F580605-7548-4B05-9D4D-B026F86C0086}"/>
              </a:ext>
            </a:extLst>
          </p:cNvPr>
          <p:cNvSpPr txBox="1"/>
          <p:nvPr/>
        </p:nvSpPr>
        <p:spPr bwMode="auto">
          <a:xfrm>
            <a:off x="9167571" y="3114026"/>
            <a:ext cx="6513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44</a:t>
            </a:r>
          </a:p>
        </p:txBody>
      </p:sp>
      <p:sp>
        <p:nvSpPr>
          <p:cNvPr id="34" name="TextBox 33">
            <a:extLst>
              <a:ext uri="{FF2B5EF4-FFF2-40B4-BE49-F238E27FC236}">
                <a16:creationId xmlns:a16="http://schemas.microsoft.com/office/drawing/2014/main" id="{DC76DFDA-0A46-4A2D-BD5B-881317C9E8CC}"/>
              </a:ext>
            </a:extLst>
          </p:cNvPr>
          <p:cNvSpPr txBox="1"/>
          <p:nvPr/>
        </p:nvSpPr>
        <p:spPr bwMode="auto">
          <a:xfrm>
            <a:off x="9175165" y="3661813"/>
            <a:ext cx="6513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20</a:t>
            </a:r>
          </a:p>
        </p:txBody>
      </p:sp>
      <p:sp>
        <p:nvSpPr>
          <p:cNvPr id="35" name="TextBox 34">
            <a:extLst>
              <a:ext uri="{FF2B5EF4-FFF2-40B4-BE49-F238E27FC236}">
                <a16:creationId xmlns:a16="http://schemas.microsoft.com/office/drawing/2014/main" id="{8C5CF9B4-367C-42EB-85A3-DC943637081C}"/>
              </a:ext>
            </a:extLst>
          </p:cNvPr>
          <p:cNvSpPr txBox="1"/>
          <p:nvPr/>
        </p:nvSpPr>
        <p:spPr bwMode="auto">
          <a:xfrm>
            <a:off x="9525095" y="3775845"/>
            <a:ext cx="6513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36" name="TextBox 35">
            <a:extLst>
              <a:ext uri="{FF2B5EF4-FFF2-40B4-BE49-F238E27FC236}">
                <a16:creationId xmlns:a16="http://schemas.microsoft.com/office/drawing/2014/main" id="{C548F34A-D3EC-436D-A37A-D29C511702E1}"/>
              </a:ext>
            </a:extLst>
          </p:cNvPr>
          <p:cNvSpPr txBox="1"/>
          <p:nvPr/>
        </p:nvSpPr>
        <p:spPr bwMode="auto">
          <a:xfrm>
            <a:off x="10051324" y="2910342"/>
            <a:ext cx="6513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22</a:t>
            </a:r>
          </a:p>
        </p:txBody>
      </p:sp>
      <p:sp>
        <p:nvSpPr>
          <p:cNvPr id="37" name="TextBox 36">
            <a:extLst>
              <a:ext uri="{FF2B5EF4-FFF2-40B4-BE49-F238E27FC236}">
                <a16:creationId xmlns:a16="http://schemas.microsoft.com/office/drawing/2014/main" id="{835AA9DC-12B6-4AB0-AA53-89168FC84A4E}"/>
              </a:ext>
            </a:extLst>
          </p:cNvPr>
          <p:cNvSpPr txBox="1"/>
          <p:nvPr/>
        </p:nvSpPr>
        <p:spPr bwMode="auto">
          <a:xfrm>
            <a:off x="10050768" y="3388231"/>
            <a:ext cx="6513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33</a:t>
            </a:r>
          </a:p>
        </p:txBody>
      </p:sp>
      <p:sp>
        <p:nvSpPr>
          <p:cNvPr id="38" name="TextBox 37">
            <a:extLst>
              <a:ext uri="{FF2B5EF4-FFF2-40B4-BE49-F238E27FC236}">
                <a16:creationId xmlns:a16="http://schemas.microsoft.com/office/drawing/2014/main" id="{0C3236B9-3200-460A-8CAF-0C6B9AE1BA18}"/>
              </a:ext>
            </a:extLst>
          </p:cNvPr>
          <p:cNvSpPr txBox="1"/>
          <p:nvPr/>
        </p:nvSpPr>
        <p:spPr bwMode="auto">
          <a:xfrm>
            <a:off x="10056188" y="3753491"/>
            <a:ext cx="6513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11</a:t>
            </a:r>
          </a:p>
        </p:txBody>
      </p:sp>
      <p:sp>
        <p:nvSpPr>
          <p:cNvPr id="39" name="TextBox 38">
            <a:extLst>
              <a:ext uri="{FF2B5EF4-FFF2-40B4-BE49-F238E27FC236}">
                <a16:creationId xmlns:a16="http://schemas.microsoft.com/office/drawing/2014/main" id="{99666F8C-3712-4AB9-BB3B-5668A84E8ACC}"/>
              </a:ext>
            </a:extLst>
          </p:cNvPr>
          <p:cNvSpPr txBox="1"/>
          <p:nvPr/>
        </p:nvSpPr>
        <p:spPr bwMode="auto">
          <a:xfrm>
            <a:off x="10892462" y="2722764"/>
            <a:ext cx="6513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67</a:t>
            </a:r>
          </a:p>
        </p:txBody>
      </p:sp>
      <p:sp>
        <p:nvSpPr>
          <p:cNvPr id="40" name="TextBox 39">
            <a:extLst>
              <a:ext uri="{FF2B5EF4-FFF2-40B4-BE49-F238E27FC236}">
                <a16:creationId xmlns:a16="http://schemas.microsoft.com/office/drawing/2014/main" id="{7F3D773F-FABE-4A62-BEB2-D5EFF84D8E66}"/>
              </a:ext>
            </a:extLst>
          </p:cNvPr>
          <p:cNvSpPr txBox="1"/>
          <p:nvPr/>
        </p:nvSpPr>
        <p:spPr bwMode="auto">
          <a:xfrm>
            <a:off x="10894965" y="3573799"/>
            <a:ext cx="6513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33</a:t>
            </a:r>
          </a:p>
        </p:txBody>
      </p:sp>
      <p:sp>
        <p:nvSpPr>
          <p:cNvPr id="5" name="Rectangle 4">
            <a:extLst>
              <a:ext uri="{FF2B5EF4-FFF2-40B4-BE49-F238E27FC236}">
                <a16:creationId xmlns:a16="http://schemas.microsoft.com/office/drawing/2014/main" id="{051EAFED-C22C-4EEE-8839-102D0F1A85DC}"/>
              </a:ext>
            </a:extLst>
          </p:cNvPr>
          <p:cNvSpPr/>
          <p:nvPr/>
        </p:nvSpPr>
        <p:spPr bwMode="auto">
          <a:xfrm>
            <a:off x="7601818" y="4689760"/>
            <a:ext cx="88428" cy="8842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Rectangle 40">
            <a:extLst>
              <a:ext uri="{FF2B5EF4-FFF2-40B4-BE49-F238E27FC236}">
                <a16:creationId xmlns:a16="http://schemas.microsoft.com/office/drawing/2014/main" id="{A8970228-77C0-4004-9B4A-5352D06C9BDE}"/>
              </a:ext>
            </a:extLst>
          </p:cNvPr>
          <p:cNvSpPr/>
          <p:nvPr/>
        </p:nvSpPr>
        <p:spPr bwMode="auto">
          <a:xfrm>
            <a:off x="8454776" y="4696231"/>
            <a:ext cx="88428" cy="8842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D32D769B-B819-4412-8322-F44E3672E8BF}"/>
              </a:ext>
            </a:extLst>
          </p:cNvPr>
          <p:cNvSpPr/>
          <p:nvPr/>
        </p:nvSpPr>
        <p:spPr bwMode="auto">
          <a:xfrm>
            <a:off x="9279105" y="4694681"/>
            <a:ext cx="88428" cy="8842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 name="Freeform: Shape 5">
            <a:extLst>
              <a:ext uri="{FF2B5EF4-FFF2-40B4-BE49-F238E27FC236}">
                <a16:creationId xmlns:a16="http://schemas.microsoft.com/office/drawing/2014/main" id="{13C2B530-F09B-409A-B973-510D2018A6F6}"/>
              </a:ext>
            </a:extLst>
          </p:cNvPr>
          <p:cNvSpPr/>
          <p:nvPr/>
        </p:nvSpPr>
        <p:spPr bwMode="auto">
          <a:xfrm>
            <a:off x="6502940" y="2295728"/>
            <a:ext cx="5165388" cy="1712068"/>
          </a:xfrm>
          <a:custGeom>
            <a:avLst/>
            <a:gdLst>
              <a:gd name="connsiteX0" fmla="*/ 0 w 5165388"/>
              <a:gd name="connsiteY0" fmla="*/ 0 h 1712068"/>
              <a:gd name="connsiteX1" fmla="*/ 0 w 5165388"/>
              <a:gd name="connsiteY1" fmla="*/ 1712068 h 1712068"/>
              <a:gd name="connsiteX2" fmla="*/ 5165388 w 5165388"/>
              <a:gd name="connsiteY2" fmla="*/ 1712068 h 1712068"/>
            </a:gdLst>
            <a:ahLst/>
            <a:cxnLst>
              <a:cxn ang="0">
                <a:pos x="connsiteX0" y="connsiteY0"/>
              </a:cxn>
              <a:cxn ang="0">
                <a:pos x="connsiteX1" y="connsiteY1"/>
              </a:cxn>
              <a:cxn ang="0">
                <a:pos x="connsiteX2" y="connsiteY2"/>
              </a:cxn>
            </a:cxnLst>
            <a:rect l="l" t="t" r="r" b="b"/>
            <a:pathLst>
              <a:path w="5165388" h="1712068">
                <a:moveTo>
                  <a:pt x="0" y="0"/>
                </a:moveTo>
                <a:lnTo>
                  <a:pt x="0" y="1712068"/>
                </a:lnTo>
                <a:lnTo>
                  <a:pt x="5165388" y="1712068"/>
                </a:lnTo>
              </a:path>
            </a:pathLst>
          </a:custGeom>
          <a:noFill/>
          <a:ln w="28575">
            <a:solidFill>
              <a:schemeClr val="bg1"/>
            </a:solidFill>
            <a:miter lim="800000"/>
            <a:headEnd/>
            <a:tailEnd/>
          </a:ln>
        </p:spPr>
        <p:txBody>
          <a:bodyPr rtlCol="0" anchor="ctr"/>
          <a:lstStyle/>
          <a:p>
            <a:pPr algn="ctr"/>
            <a:endParaRPr lang="en-US"/>
          </a:p>
        </p:txBody>
      </p:sp>
      <p:grpSp>
        <p:nvGrpSpPr>
          <p:cNvPr id="45" name="Group 44">
            <a:extLst>
              <a:ext uri="{FF2B5EF4-FFF2-40B4-BE49-F238E27FC236}">
                <a16:creationId xmlns:a16="http://schemas.microsoft.com/office/drawing/2014/main" id="{47E6AE6D-9A74-4694-AFDE-4D4F06071878}"/>
              </a:ext>
            </a:extLst>
          </p:cNvPr>
          <p:cNvGrpSpPr/>
          <p:nvPr/>
        </p:nvGrpSpPr>
        <p:grpSpPr>
          <a:xfrm>
            <a:off x="6428193" y="2301111"/>
            <a:ext cx="83579" cy="1707441"/>
            <a:chOff x="6428193" y="2301111"/>
            <a:chExt cx="83579" cy="1707441"/>
          </a:xfrm>
        </p:grpSpPr>
        <p:cxnSp>
          <p:nvCxnSpPr>
            <p:cNvPr id="44" name="Straight Connector 43">
              <a:extLst>
                <a:ext uri="{FF2B5EF4-FFF2-40B4-BE49-F238E27FC236}">
                  <a16:creationId xmlns:a16="http://schemas.microsoft.com/office/drawing/2014/main" id="{66951238-294D-41B2-B25F-8476930F792E}"/>
                </a:ext>
              </a:extLst>
            </p:cNvPr>
            <p:cNvCxnSpPr>
              <a:cxnSpLocks/>
            </p:cNvCxnSpPr>
            <p:nvPr/>
          </p:nvCxnSpPr>
          <p:spPr bwMode="auto">
            <a:xfrm>
              <a:off x="6428193" y="2301111"/>
              <a:ext cx="83579"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87A79109-5A9A-418C-9850-6F2DC668D0AE}"/>
                </a:ext>
              </a:extLst>
            </p:cNvPr>
            <p:cNvCxnSpPr>
              <a:cxnSpLocks/>
            </p:cNvCxnSpPr>
            <p:nvPr/>
          </p:nvCxnSpPr>
          <p:spPr bwMode="auto">
            <a:xfrm>
              <a:off x="6428193" y="2650818"/>
              <a:ext cx="83579"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A3959AE0-2893-4E42-8B99-24FFD16418ED}"/>
                </a:ext>
              </a:extLst>
            </p:cNvPr>
            <p:cNvCxnSpPr>
              <a:cxnSpLocks/>
            </p:cNvCxnSpPr>
            <p:nvPr/>
          </p:nvCxnSpPr>
          <p:spPr bwMode="auto">
            <a:xfrm>
              <a:off x="6428193" y="2990251"/>
              <a:ext cx="83579"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195154B6-2C5F-4F15-BEB3-D9829BCDAF4E}"/>
                </a:ext>
              </a:extLst>
            </p:cNvPr>
            <p:cNvCxnSpPr>
              <a:cxnSpLocks/>
            </p:cNvCxnSpPr>
            <p:nvPr/>
          </p:nvCxnSpPr>
          <p:spPr bwMode="auto">
            <a:xfrm>
              <a:off x="6428193" y="3329684"/>
              <a:ext cx="83579"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C345612E-7B93-4971-9A39-2E8506848498}"/>
                </a:ext>
              </a:extLst>
            </p:cNvPr>
            <p:cNvCxnSpPr>
              <a:cxnSpLocks/>
            </p:cNvCxnSpPr>
            <p:nvPr/>
          </p:nvCxnSpPr>
          <p:spPr bwMode="auto">
            <a:xfrm>
              <a:off x="6428193" y="3669117"/>
              <a:ext cx="83579"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B7841365-21D0-4FF5-A271-72DD19591844}"/>
                </a:ext>
              </a:extLst>
            </p:cNvPr>
            <p:cNvCxnSpPr>
              <a:cxnSpLocks/>
            </p:cNvCxnSpPr>
            <p:nvPr/>
          </p:nvCxnSpPr>
          <p:spPr bwMode="auto">
            <a:xfrm>
              <a:off x="6428193" y="4008552"/>
              <a:ext cx="83579" cy="0"/>
            </a:xfrm>
            <a:prstGeom prst="line">
              <a:avLst/>
            </a:prstGeom>
            <a:noFill/>
            <a:ln w="28575" cap="flat" cmpd="sng" algn="ctr">
              <a:solidFill>
                <a:schemeClr val="bg1"/>
              </a:solidFill>
              <a:prstDash val="solid"/>
              <a:round/>
              <a:headEnd type="none" w="med" len="med"/>
              <a:tailEnd type="none" w="med" len="med"/>
            </a:ln>
            <a:effectLst/>
          </p:spPr>
        </p:cxnSp>
      </p:grpSp>
      <p:grpSp>
        <p:nvGrpSpPr>
          <p:cNvPr id="51" name="Group 50">
            <a:extLst>
              <a:ext uri="{FF2B5EF4-FFF2-40B4-BE49-F238E27FC236}">
                <a16:creationId xmlns:a16="http://schemas.microsoft.com/office/drawing/2014/main" id="{A213A83E-673F-4F22-9962-D6394C279233}"/>
              </a:ext>
            </a:extLst>
          </p:cNvPr>
          <p:cNvGrpSpPr/>
          <p:nvPr/>
        </p:nvGrpSpPr>
        <p:grpSpPr>
          <a:xfrm>
            <a:off x="6503066" y="4002932"/>
            <a:ext cx="5150049" cy="88421"/>
            <a:chOff x="6503066" y="4002932"/>
            <a:chExt cx="5150049" cy="88421"/>
          </a:xfrm>
        </p:grpSpPr>
        <p:grpSp>
          <p:nvGrpSpPr>
            <p:cNvPr id="52" name="Group 51">
              <a:extLst>
                <a:ext uri="{FF2B5EF4-FFF2-40B4-BE49-F238E27FC236}">
                  <a16:creationId xmlns:a16="http://schemas.microsoft.com/office/drawing/2014/main" id="{B89874F7-A96A-42F8-90C4-8159A108BDD6}"/>
                </a:ext>
              </a:extLst>
            </p:cNvPr>
            <p:cNvGrpSpPr/>
            <p:nvPr/>
          </p:nvGrpSpPr>
          <p:grpSpPr>
            <a:xfrm rot="5400000">
              <a:off x="8605184" y="1910805"/>
              <a:ext cx="78430" cy="4282665"/>
              <a:chOff x="6428193" y="2311385"/>
              <a:chExt cx="83579" cy="1697167"/>
            </a:xfrm>
          </p:grpSpPr>
          <p:cxnSp>
            <p:nvCxnSpPr>
              <p:cNvPr id="53" name="Straight Connector 52">
                <a:extLst>
                  <a:ext uri="{FF2B5EF4-FFF2-40B4-BE49-F238E27FC236}">
                    <a16:creationId xmlns:a16="http://schemas.microsoft.com/office/drawing/2014/main" id="{B535AB4B-D3DE-4763-AFC2-BB71AF3A38C6}"/>
                  </a:ext>
                </a:extLst>
              </p:cNvPr>
              <p:cNvCxnSpPr>
                <a:cxnSpLocks/>
              </p:cNvCxnSpPr>
              <p:nvPr/>
            </p:nvCxnSpPr>
            <p:spPr bwMode="auto">
              <a:xfrm>
                <a:off x="6428193" y="2311385"/>
                <a:ext cx="83579"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B6F8DA03-7657-4373-B5FE-6978D93884E5}"/>
                  </a:ext>
                </a:extLst>
              </p:cNvPr>
              <p:cNvCxnSpPr>
                <a:cxnSpLocks/>
              </p:cNvCxnSpPr>
              <p:nvPr/>
            </p:nvCxnSpPr>
            <p:spPr bwMode="auto">
              <a:xfrm>
                <a:off x="6428193" y="2650818"/>
                <a:ext cx="83579"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66F1E46F-C7BB-42F1-A7FC-CFDF73124357}"/>
                  </a:ext>
                </a:extLst>
              </p:cNvPr>
              <p:cNvCxnSpPr>
                <a:cxnSpLocks/>
              </p:cNvCxnSpPr>
              <p:nvPr/>
            </p:nvCxnSpPr>
            <p:spPr bwMode="auto">
              <a:xfrm>
                <a:off x="6428193" y="2990251"/>
                <a:ext cx="83579"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7840A235-90A7-44CF-97FA-079300E68828}"/>
                  </a:ext>
                </a:extLst>
              </p:cNvPr>
              <p:cNvCxnSpPr>
                <a:cxnSpLocks/>
              </p:cNvCxnSpPr>
              <p:nvPr/>
            </p:nvCxnSpPr>
            <p:spPr bwMode="auto">
              <a:xfrm>
                <a:off x="6428193" y="3329684"/>
                <a:ext cx="83579"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B14C7C51-3F54-44EC-801A-F88055FCF6FB}"/>
                  </a:ext>
                </a:extLst>
              </p:cNvPr>
              <p:cNvCxnSpPr>
                <a:cxnSpLocks/>
              </p:cNvCxnSpPr>
              <p:nvPr/>
            </p:nvCxnSpPr>
            <p:spPr bwMode="auto">
              <a:xfrm>
                <a:off x="6428193" y="3669117"/>
                <a:ext cx="83579"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2288A825-1CB4-4B42-9808-7F39029A8C92}"/>
                  </a:ext>
                </a:extLst>
              </p:cNvPr>
              <p:cNvCxnSpPr>
                <a:cxnSpLocks/>
              </p:cNvCxnSpPr>
              <p:nvPr/>
            </p:nvCxnSpPr>
            <p:spPr bwMode="auto">
              <a:xfrm>
                <a:off x="6428193" y="4008552"/>
                <a:ext cx="83579" cy="0"/>
              </a:xfrm>
              <a:prstGeom prst="line">
                <a:avLst/>
              </a:prstGeom>
              <a:noFill/>
              <a:ln w="28575" cap="flat" cmpd="sng" algn="ctr">
                <a:solidFill>
                  <a:schemeClr val="bg1"/>
                </a:solidFill>
                <a:prstDash val="solid"/>
                <a:round/>
                <a:headEnd type="none" w="med" len="med"/>
                <a:tailEnd type="none" w="med" len="med"/>
              </a:ln>
              <a:effectLst/>
            </p:spPr>
          </p:cxnSp>
        </p:grpSp>
        <p:cxnSp>
          <p:nvCxnSpPr>
            <p:cNvPr id="59" name="Straight Connector 58">
              <a:extLst>
                <a:ext uri="{FF2B5EF4-FFF2-40B4-BE49-F238E27FC236}">
                  <a16:creationId xmlns:a16="http://schemas.microsoft.com/office/drawing/2014/main" id="{EEE16036-2183-4FCD-A806-7ACA4F918BE1}"/>
                </a:ext>
              </a:extLst>
            </p:cNvPr>
            <p:cNvCxnSpPr>
              <a:cxnSpLocks/>
            </p:cNvCxnSpPr>
            <p:nvPr/>
          </p:nvCxnSpPr>
          <p:spPr bwMode="auto">
            <a:xfrm rot="5400000">
              <a:off x="11613900" y="4042147"/>
              <a:ext cx="78430" cy="0"/>
            </a:xfrm>
            <a:prstGeom prst="line">
              <a:avLst/>
            </a:prstGeom>
            <a:noFill/>
            <a:ln w="28575" cap="flat" cmpd="sng" algn="ctr">
              <a:solidFill>
                <a:schemeClr val="bg1"/>
              </a:solidFill>
              <a:prstDash val="solid"/>
              <a:round/>
              <a:headEnd type="none" w="med" len="med"/>
              <a:tailEnd type="none" w="med" len="med"/>
            </a:ln>
            <a:effectLst/>
          </p:spPr>
        </p:cxnSp>
      </p:grpSp>
      <p:sp>
        <p:nvSpPr>
          <p:cNvPr id="28" name="TextBox 27">
            <a:extLst>
              <a:ext uri="{FF2B5EF4-FFF2-40B4-BE49-F238E27FC236}">
                <a16:creationId xmlns:a16="http://schemas.microsoft.com/office/drawing/2014/main" id="{5DF908DF-0FB5-4247-9514-452F22FB2255}"/>
              </a:ext>
            </a:extLst>
          </p:cNvPr>
          <p:cNvSpPr txBox="1"/>
          <p:nvPr/>
        </p:nvSpPr>
        <p:spPr bwMode="auto">
          <a:xfrm>
            <a:off x="6609071" y="3800444"/>
            <a:ext cx="6513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7</a:t>
            </a:r>
          </a:p>
        </p:txBody>
      </p:sp>
      <p:sp>
        <p:nvSpPr>
          <p:cNvPr id="75" name="TextBox 74">
            <a:extLst>
              <a:ext uri="{FF2B5EF4-FFF2-40B4-BE49-F238E27FC236}">
                <a16:creationId xmlns:a16="http://schemas.microsoft.com/office/drawing/2014/main" id="{C92F7471-C623-4618-809F-589C35A36959}"/>
              </a:ext>
            </a:extLst>
          </p:cNvPr>
          <p:cNvSpPr txBox="1"/>
          <p:nvPr/>
        </p:nvSpPr>
        <p:spPr bwMode="auto">
          <a:xfrm>
            <a:off x="6110202" y="249716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76" name="TextBox 75">
            <a:extLst>
              <a:ext uri="{FF2B5EF4-FFF2-40B4-BE49-F238E27FC236}">
                <a16:creationId xmlns:a16="http://schemas.microsoft.com/office/drawing/2014/main" id="{A803D7D3-0D86-4C0A-89F0-5556F5DBCFC7}"/>
              </a:ext>
            </a:extLst>
          </p:cNvPr>
          <p:cNvSpPr txBox="1"/>
          <p:nvPr/>
        </p:nvSpPr>
        <p:spPr bwMode="auto">
          <a:xfrm>
            <a:off x="6115108" y="282676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77" name="TextBox 76">
            <a:extLst>
              <a:ext uri="{FF2B5EF4-FFF2-40B4-BE49-F238E27FC236}">
                <a16:creationId xmlns:a16="http://schemas.microsoft.com/office/drawing/2014/main" id="{B5301AD0-055F-4F2C-96E7-6E78801CC202}"/>
              </a:ext>
            </a:extLst>
          </p:cNvPr>
          <p:cNvSpPr txBox="1"/>
          <p:nvPr/>
        </p:nvSpPr>
        <p:spPr bwMode="auto">
          <a:xfrm>
            <a:off x="6111212" y="316820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78" name="TextBox 77">
            <a:extLst>
              <a:ext uri="{FF2B5EF4-FFF2-40B4-BE49-F238E27FC236}">
                <a16:creationId xmlns:a16="http://schemas.microsoft.com/office/drawing/2014/main" id="{D8ACEBB9-8AAA-4BE6-9AA5-E005FD43F8A9}"/>
              </a:ext>
            </a:extLst>
          </p:cNvPr>
          <p:cNvSpPr txBox="1"/>
          <p:nvPr/>
        </p:nvSpPr>
        <p:spPr bwMode="auto">
          <a:xfrm>
            <a:off x="6131122" y="351017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79" name="TextBox 78">
            <a:extLst>
              <a:ext uri="{FF2B5EF4-FFF2-40B4-BE49-F238E27FC236}">
                <a16:creationId xmlns:a16="http://schemas.microsoft.com/office/drawing/2014/main" id="{D0B995AD-D6AD-4631-94C1-2468B9718388}"/>
              </a:ext>
            </a:extLst>
          </p:cNvPr>
          <p:cNvSpPr txBox="1"/>
          <p:nvPr/>
        </p:nvSpPr>
        <p:spPr bwMode="auto">
          <a:xfrm>
            <a:off x="6218597" y="385161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80" name="TextBox 79">
            <a:extLst>
              <a:ext uri="{FF2B5EF4-FFF2-40B4-BE49-F238E27FC236}">
                <a16:creationId xmlns:a16="http://schemas.microsoft.com/office/drawing/2014/main" id="{5E2557F1-7EB0-4039-AB02-C8BB5A2A9ABD}"/>
              </a:ext>
            </a:extLst>
          </p:cNvPr>
          <p:cNvSpPr txBox="1"/>
          <p:nvPr/>
        </p:nvSpPr>
        <p:spPr bwMode="auto">
          <a:xfrm>
            <a:off x="680617" y="5459281"/>
            <a:ext cx="35033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*Patients who received ≥1 ABBV-383 dose.</a:t>
            </a:r>
          </a:p>
        </p:txBody>
      </p:sp>
    </p:spTree>
    <p:extLst>
      <p:ext uri="{BB962C8B-B14F-4D97-AF65-F5344CB8AC3E}">
        <p14:creationId xmlns:p14="http://schemas.microsoft.com/office/powerpoint/2010/main" val="20088089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a:extLst>
              <a:ext uri="{FF2B5EF4-FFF2-40B4-BE49-F238E27FC236}">
                <a16:creationId xmlns:a16="http://schemas.microsoft.com/office/drawing/2014/main" id="{C7D15372-5015-4F5A-81E4-57A0A6C6D2B3}"/>
              </a:ext>
            </a:extLst>
          </p:cNvPr>
          <p:cNvSpPr/>
          <p:nvPr/>
        </p:nvSpPr>
        <p:spPr bwMode="auto">
          <a:xfrm>
            <a:off x="1662870" y="3393900"/>
            <a:ext cx="911713" cy="90341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CA33E5D7-797F-41F6-8421-1BEF3FA35AAC}"/>
              </a:ext>
            </a:extLst>
          </p:cNvPr>
          <p:cNvSpPr/>
          <p:nvPr/>
        </p:nvSpPr>
        <p:spPr bwMode="auto">
          <a:xfrm>
            <a:off x="1664238" y="2645736"/>
            <a:ext cx="911713" cy="74816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4AC0D633-82D1-4F68-BF5F-D1595AFDC1D3}"/>
              </a:ext>
            </a:extLst>
          </p:cNvPr>
          <p:cNvSpPr/>
          <p:nvPr/>
        </p:nvSpPr>
        <p:spPr bwMode="auto">
          <a:xfrm>
            <a:off x="1664238" y="2361415"/>
            <a:ext cx="911713" cy="28432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34ED9184-A142-4591-9EE9-35C640748525}"/>
              </a:ext>
            </a:extLst>
          </p:cNvPr>
          <p:cNvSpPr/>
          <p:nvPr/>
        </p:nvSpPr>
        <p:spPr bwMode="auto">
          <a:xfrm>
            <a:off x="3272032" y="3830143"/>
            <a:ext cx="911713" cy="47077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4A7744D6-A6F3-41DE-85BC-6F1D86F7BF89}"/>
              </a:ext>
            </a:extLst>
          </p:cNvPr>
          <p:cNvSpPr/>
          <p:nvPr/>
        </p:nvSpPr>
        <p:spPr bwMode="auto">
          <a:xfrm>
            <a:off x="3273400" y="3354990"/>
            <a:ext cx="911713" cy="48317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8EA9CA3E-6DAD-4389-8591-6A14FD7A7F55}"/>
              </a:ext>
            </a:extLst>
          </p:cNvPr>
          <p:cNvSpPr/>
          <p:nvPr/>
        </p:nvSpPr>
        <p:spPr bwMode="auto">
          <a:xfrm>
            <a:off x="3273400" y="2879579"/>
            <a:ext cx="911713" cy="48186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1B9F2206-A209-4122-B27C-E34D2B9E05F7}"/>
              </a:ext>
            </a:extLst>
          </p:cNvPr>
          <p:cNvSpPr/>
          <p:nvPr/>
        </p:nvSpPr>
        <p:spPr bwMode="auto">
          <a:xfrm>
            <a:off x="4889425" y="3982790"/>
            <a:ext cx="911713" cy="31529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78406516-AE6B-4C4F-87B1-7C61FB22A0AE}"/>
              </a:ext>
            </a:extLst>
          </p:cNvPr>
          <p:cNvSpPr/>
          <p:nvPr/>
        </p:nvSpPr>
        <p:spPr bwMode="auto">
          <a:xfrm>
            <a:off x="4890793" y="3452476"/>
            <a:ext cx="911713" cy="53870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7C726EB4-4747-46E0-B26E-C32C17E7DDDD}"/>
              </a:ext>
            </a:extLst>
          </p:cNvPr>
          <p:cNvSpPr/>
          <p:nvPr/>
        </p:nvSpPr>
        <p:spPr bwMode="auto">
          <a:xfrm>
            <a:off x="4890793" y="3021879"/>
            <a:ext cx="911713" cy="43059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Phase I Trial of </a:t>
            </a:r>
            <a:r>
              <a:rPr lang="en-US" altLang="en-US" dirty="0"/>
              <a:t>ABBV-383</a:t>
            </a:r>
            <a:r>
              <a:rPr lang="en-US" dirty="0"/>
              <a:t>: Response by IMWG Criteria</a:t>
            </a:r>
            <a:endParaRPr lang="en-US" altLang="en-US" dirty="0"/>
          </a:p>
        </p:txBody>
      </p:sp>
      <p:sp>
        <p:nvSpPr>
          <p:cNvPr id="10" name="Content Placeholder 9">
            <a:extLst>
              <a:ext uri="{FF2B5EF4-FFF2-40B4-BE49-F238E27FC236}">
                <a16:creationId xmlns:a16="http://schemas.microsoft.com/office/drawing/2014/main" id="{4EF4C104-A330-47E7-A22A-F721C528F88A}"/>
              </a:ext>
            </a:extLst>
          </p:cNvPr>
          <p:cNvSpPr>
            <a:spLocks noGrp="1"/>
          </p:cNvSpPr>
          <p:nvPr>
            <p:ph idx="1"/>
          </p:nvPr>
        </p:nvSpPr>
        <p:spPr>
          <a:xfrm>
            <a:off x="604675" y="5523593"/>
            <a:ext cx="10877529" cy="640140"/>
          </a:xfrm>
        </p:spPr>
        <p:txBody>
          <a:bodyPr/>
          <a:lstStyle/>
          <a:p>
            <a:r>
              <a:rPr lang="en-US" sz="2000" dirty="0"/>
              <a:t>Median f/u for </a:t>
            </a:r>
            <a:r>
              <a:rPr kumimoji="0" lang="en-US" sz="2000" i="0" u="none" strike="noStrike" cap="none" normalizeH="0" baseline="0" dirty="0">
                <a:ln>
                  <a:noFill/>
                </a:ln>
                <a:effectLst/>
              </a:rPr>
              <a:t>≥40 mg ESC</a:t>
            </a:r>
            <a:r>
              <a:rPr lang="en-US" sz="2000" dirty="0"/>
              <a:t>: 8.0 mo (range: 0.8-12.8)</a:t>
            </a:r>
          </a:p>
          <a:p>
            <a:r>
              <a:rPr lang="en-US" sz="2000" dirty="0"/>
              <a:t>Median f/u for </a:t>
            </a:r>
            <a:r>
              <a:rPr kumimoji="0" lang="en-US" sz="2000" i="0" u="none" strike="noStrike" cap="none" normalizeH="0" baseline="0" dirty="0">
                <a:ln>
                  <a:noFill/>
                </a:ln>
                <a:effectLst/>
              </a:rPr>
              <a:t>≥40 mg ESC + EXP:</a:t>
            </a:r>
            <a:r>
              <a:rPr lang="en-US" sz="2000" dirty="0"/>
              <a:t> 4.3 mo (range: 0.6-12.8) </a:t>
            </a:r>
          </a:p>
          <a:p>
            <a:endParaRPr lang="en-US" sz="2000"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B6874AD4-D075-994A-90A3-1DCA1803B989}"/>
              </a:ext>
            </a:extLst>
          </p:cNvPr>
          <p:cNvSpPr txBox="1">
            <a:spLocks noChangeArrowheads="1"/>
          </p:cNvSpPr>
          <p:nvPr/>
        </p:nvSpPr>
        <p:spPr bwMode="auto">
          <a:xfrm>
            <a:off x="434523" y="63780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Kumar. ASH 2021. Abstr 900.</a:t>
            </a:r>
            <a:endParaRPr lang="en-US" altLang="en-US" sz="1200" b="0" dirty="0">
              <a:solidFill>
                <a:schemeClr val="bg2"/>
              </a:solidFill>
              <a:latin typeface="Calibri" panose="020F0502020204030204" pitchFamily="34" charset="0"/>
            </a:endParaRPr>
          </a:p>
        </p:txBody>
      </p:sp>
      <p:sp>
        <p:nvSpPr>
          <p:cNvPr id="4" name="TextBox 3">
            <a:extLst>
              <a:ext uri="{FF2B5EF4-FFF2-40B4-BE49-F238E27FC236}">
                <a16:creationId xmlns:a16="http://schemas.microsoft.com/office/drawing/2014/main" id="{42E45FCE-CCE2-C849-B913-5CD4B4DF773D}"/>
              </a:ext>
            </a:extLst>
          </p:cNvPr>
          <p:cNvSpPr txBox="1"/>
          <p:nvPr/>
        </p:nvSpPr>
        <p:spPr bwMode="auto">
          <a:xfrm rot="16200000">
            <a:off x="-438884" y="2892607"/>
            <a:ext cx="22555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Patients (%)</a:t>
            </a:r>
          </a:p>
        </p:txBody>
      </p:sp>
      <p:sp>
        <p:nvSpPr>
          <p:cNvPr id="15" name="TextBox 14">
            <a:extLst>
              <a:ext uri="{FF2B5EF4-FFF2-40B4-BE49-F238E27FC236}">
                <a16:creationId xmlns:a16="http://schemas.microsoft.com/office/drawing/2014/main" id="{8EFD9D8E-4774-4389-AADC-93E01A6B562A}"/>
              </a:ext>
            </a:extLst>
          </p:cNvPr>
          <p:cNvSpPr txBox="1"/>
          <p:nvPr/>
        </p:nvSpPr>
        <p:spPr bwMode="auto">
          <a:xfrm>
            <a:off x="1004219" y="4924083"/>
            <a:ext cx="33692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*Refractory to PI, IMiD, and anti-CD38 mAb.</a:t>
            </a:r>
          </a:p>
        </p:txBody>
      </p:sp>
      <p:graphicFrame>
        <p:nvGraphicFramePr>
          <p:cNvPr id="16" name="Group 3">
            <a:extLst>
              <a:ext uri="{FF2B5EF4-FFF2-40B4-BE49-F238E27FC236}">
                <a16:creationId xmlns:a16="http://schemas.microsoft.com/office/drawing/2014/main" id="{0D1EC306-3B9A-4FED-ADD9-38BB2CAE41B2}"/>
              </a:ext>
            </a:extLst>
          </p:cNvPr>
          <p:cNvGraphicFramePr>
            <a:graphicFrameLocks/>
          </p:cNvGraphicFramePr>
          <p:nvPr>
            <p:extLst>
              <p:ext uri="{D42A27DB-BD31-4B8C-83A1-F6EECF244321}">
                <p14:modId xmlns:p14="http://schemas.microsoft.com/office/powerpoint/2010/main" val="3319600796"/>
              </p:ext>
            </p:extLst>
          </p:nvPr>
        </p:nvGraphicFramePr>
        <p:xfrm>
          <a:off x="6552421" y="1610247"/>
          <a:ext cx="4937760" cy="1554512"/>
        </p:xfrm>
        <a:graphic>
          <a:graphicData uri="http://schemas.openxmlformats.org/drawingml/2006/table">
            <a:tbl>
              <a:tblPr/>
              <a:tblGrid>
                <a:gridCol w="2743200">
                  <a:extLst>
                    <a:ext uri="{9D8B030D-6E8A-4147-A177-3AD203B41FA5}">
                      <a16:colId xmlns:a16="http://schemas.microsoft.com/office/drawing/2014/main" val="20000"/>
                    </a:ext>
                  </a:extLst>
                </a:gridCol>
                <a:gridCol w="2194560">
                  <a:extLst>
                    <a:ext uri="{9D8B030D-6E8A-4147-A177-3AD203B41FA5}">
                      <a16:colId xmlns:a16="http://schemas.microsoft.com/office/drawing/2014/main" val="20002"/>
                    </a:ext>
                  </a:extLst>
                </a:gridCol>
              </a:tblGrid>
              <a:tr h="5092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Duration of 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≥40 mg ESC + EXP</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034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DoR,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6-mo DoR, %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12-mo DoR,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81.7 (66.2-90.6)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72.1 (52.1-84.8)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bl>
          </a:graphicData>
        </a:graphic>
      </p:graphicFrame>
      <p:sp>
        <p:nvSpPr>
          <p:cNvPr id="12" name="TextBox 11">
            <a:extLst>
              <a:ext uri="{FF2B5EF4-FFF2-40B4-BE49-F238E27FC236}">
                <a16:creationId xmlns:a16="http://schemas.microsoft.com/office/drawing/2014/main" id="{763E1E33-C8B5-4C94-99FE-9FBCAEEE8AEC}"/>
              </a:ext>
            </a:extLst>
          </p:cNvPr>
          <p:cNvSpPr txBox="1"/>
          <p:nvPr/>
        </p:nvSpPr>
        <p:spPr bwMode="auto">
          <a:xfrm>
            <a:off x="1482120" y="4297314"/>
            <a:ext cx="122190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cs typeface="Calibri" panose="020F0502020204030204" pitchFamily="34" charset="0"/>
              </a:rPr>
              <a:t>≥40 mg ESC</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(n = 26)</a:t>
            </a:r>
            <a:endParaRPr lang="en-US" sz="1600" dirty="0">
              <a:solidFill>
                <a:schemeClr val="bg1"/>
              </a:solidFill>
              <a:latin typeface="Calibri" panose="020F0502020204030204" pitchFamily="34" charset="0"/>
            </a:endParaRPr>
          </a:p>
        </p:txBody>
      </p:sp>
      <p:sp>
        <p:nvSpPr>
          <p:cNvPr id="13" name="TextBox 12">
            <a:extLst>
              <a:ext uri="{FF2B5EF4-FFF2-40B4-BE49-F238E27FC236}">
                <a16:creationId xmlns:a16="http://schemas.microsoft.com/office/drawing/2014/main" id="{A5B82777-0B41-475F-9F66-A787998117EE}"/>
              </a:ext>
            </a:extLst>
          </p:cNvPr>
          <p:cNvSpPr txBox="1"/>
          <p:nvPr/>
        </p:nvSpPr>
        <p:spPr bwMode="auto">
          <a:xfrm>
            <a:off x="2893946" y="4302444"/>
            <a:ext cx="167190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cs typeface="Calibri" panose="020F0502020204030204" pitchFamily="34" charset="0"/>
              </a:rPr>
              <a:t>≥40 mg ESC + EXP</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(n = 60)</a:t>
            </a:r>
            <a:endParaRPr lang="en-US" sz="1600" dirty="0">
              <a:solidFill>
                <a:schemeClr val="bg1"/>
              </a:solidFill>
              <a:latin typeface="Calibri" panose="020F0502020204030204" pitchFamily="34" charset="0"/>
            </a:endParaRPr>
          </a:p>
        </p:txBody>
      </p:sp>
      <p:sp>
        <p:nvSpPr>
          <p:cNvPr id="14" name="TextBox 13">
            <a:extLst>
              <a:ext uri="{FF2B5EF4-FFF2-40B4-BE49-F238E27FC236}">
                <a16:creationId xmlns:a16="http://schemas.microsoft.com/office/drawing/2014/main" id="{4C5BB457-55E2-44B6-8C2F-064CD747A7D1}"/>
              </a:ext>
            </a:extLst>
          </p:cNvPr>
          <p:cNvSpPr txBox="1"/>
          <p:nvPr/>
        </p:nvSpPr>
        <p:spPr bwMode="auto">
          <a:xfrm>
            <a:off x="4423016" y="4290280"/>
            <a:ext cx="189378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cs typeface="Calibri" panose="020F0502020204030204" pitchFamily="34" charset="0"/>
              </a:rPr>
              <a:t>Triple Class Refractory* </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≥40 mg ESC + EXP</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(n = 40)</a:t>
            </a:r>
            <a:endParaRPr lang="en-US" sz="1600" dirty="0">
              <a:solidFill>
                <a:schemeClr val="bg1"/>
              </a:solidFill>
              <a:latin typeface="Calibri" panose="020F0502020204030204" pitchFamily="34" charset="0"/>
            </a:endParaRPr>
          </a:p>
        </p:txBody>
      </p:sp>
      <p:sp>
        <p:nvSpPr>
          <p:cNvPr id="17" name="TextBox 16">
            <a:extLst>
              <a:ext uri="{FF2B5EF4-FFF2-40B4-BE49-F238E27FC236}">
                <a16:creationId xmlns:a16="http://schemas.microsoft.com/office/drawing/2014/main" id="{B44AF4E9-FFB7-4604-87CF-3496A5958C9E}"/>
              </a:ext>
            </a:extLst>
          </p:cNvPr>
          <p:cNvSpPr txBox="1"/>
          <p:nvPr/>
        </p:nvSpPr>
        <p:spPr bwMode="auto">
          <a:xfrm>
            <a:off x="1792308" y="2337806"/>
            <a:ext cx="6513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latin typeface="Calibri" panose="020F0502020204030204" pitchFamily="34" charset="0"/>
              </a:rPr>
              <a:t>12</a:t>
            </a:r>
          </a:p>
        </p:txBody>
      </p:sp>
      <p:sp>
        <p:nvSpPr>
          <p:cNvPr id="18" name="TextBox 17">
            <a:extLst>
              <a:ext uri="{FF2B5EF4-FFF2-40B4-BE49-F238E27FC236}">
                <a16:creationId xmlns:a16="http://schemas.microsoft.com/office/drawing/2014/main" id="{B18519EB-170E-4635-A3F9-93E7DA8F0153}"/>
              </a:ext>
            </a:extLst>
          </p:cNvPr>
          <p:cNvSpPr txBox="1"/>
          <p:nvPr/>
        </p:nvSpPr>
        <p:spPr bwMode="auto">
          <a:xfrm>
            <a:off x="1799342" y="2845964"/>
            <a:ext cx="6513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latin typeface="Calibri" panose="020F0502020204030204" pitchFamily="34" charset="0"/>
              </a:rPr>
              <a:t>31</a:t>
            </a:r>
          </a:p>
        </p:txBody>
      </p:sp>
      <p:sp>
        <p:nvSpPr>
          <p:cNvPr id="19" name="TextBox 18">
            <a:extLst>
              <a:ext uri="{FF2B5EF4-FFF2-40B4-BE49-F238E27FC236}">
                <a16:creationId xmlns:a16="http://schemas.microsoft.com/office/drawing/2014/main" id="{AD803996-FADD-4113-895E-08CF5451C53E}"/>
              </a:ext>
            </a:extLst>
          </p:cNvPr>
          <p:cNvSpPr txBox="1"/>
          <p:nvPr/>
        </p:nvSpPr>
        <p:spPr bwMode="auto">
          <a:xfrm>
            <a:off x="1799342" y="3684174"/>
            <a:ext cx="6513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latin typeface="Calibri" panose="020F0502020204030204" pitchFamily="34" charset="0"/>
              </a:rPr>
              <a:t>39</a:t>
            </a:r>
          </a:p>
        </p:txBody>
      </p:sp>
      <p:sp>
        <p:nvSpPr>
          <p:cNvPr id="20" name="TextBox 19">
            <a:extLst>
              <a:ext uri="{FF2B5EF4-FFF2-40B4-BE49-F238E27FC236}">
                <a16:creationId xmlns:a16="http://schemas.microsoft.com/office/drawing/2014/main" id="{ED959427-13B2-402D-B7FD-25070F0A5B7F}"/>
              </a:ext>
            </a:extLst>
          </p:cNvPr>
          <p:cNvSpPr txBox="1"/>
          <p:nvPr/>
        </p:nvSpPr>
        <p:spPr bwMode="auto">
          <a:xfrm>
            <a:off x="3403872" y="2956327"/>
            <a:ext cx="6513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latin typeface="Calibri" panose="020F0502020204030204" pitchFamily="34" charset="0"/>
              </a:rPr>
              <a:t>20</a:t>
            </a:r>
          </a:p>
        </p:txBody>
      </p:sp>
      <p:sp>
        <p:nvSpPr>
          <p:cNvPr id="21" name="TextBox 20">
            <a:extLst>
              <a:ext uri="{FF2B5EF4-FFF2-40B4-BE49-F238E27FC236}">
                <a16:creationId xmlns:a16="http://schemas.microsoft.com/office/drawing/2014/main" id="{3A8BB143-0AD3-494F-909E-82276ABA1F3C}"/>
              </a:ext>
            </a:extLst>
          </p:cNvPr>
          <p:cNvSpPr txBox="1"/>
          <p:nvPr/>
        </p:nvSpPr>
        <p:spPr bwMode="auto">
          <a:xfrm>
            <a:off x="3410906" y="3436937"/>
            <a:ext cx="6513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latin typeface="Calibri" panose="020F0502020204030204" pitchFamily="34" charset="0"/>
              </a:rPr>
              <a:t>20</a:t>
            </a:r>
          </a:p>
        </p:txBody>
      </p:sp>
      <p:sp>
        <p:nvSpPr>
          <p:cNvPr id="22" name="TextBox 21">
            <a:extLst>
              <a:ext uri="{FF2B5EF4-FFF2-40B4-BE49-F238E27FC236}">
                <a16:creationId xmlns:a16="http://schemas.microsoft.com/office/drawing/2014/main" id="{FDA29BAD-250D-4F92-BCF8-75372925CE19}"/>
              </a:ext>
            </a:extLst>
          </p:cNvPr>
          <p:cNvSpPr txBox="1"/>
          <p:nvPr/>
        </p:nvSpPr>
        <p:spPr bwMode="auto">
          <a:xfrm>
            <a:off x="3410906" y="3896445"/>
            <a:ext cx="6513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latin typeface="Calibri" panose="020F0502020204030204" pitchFamily="34" charset="0"/>
              </a:rPr>
              <a:t>20</a:t>
            </a:r>
          </a:p>
        </p:txBody>
      </p:sp>
      <p:sp>
        <p:nvSpPr>
          <p:cNvPr id="23" name="TextBox 22">
            <a:extLst>
              <a:ext uri="{FF2B5EF4-FFF2-40B4-BE49-F238E27FC236}">
                <a16:creationId xmlns:a16="http://schemas.microsoft.com/office/drawing/2014/main" id="{30C699C1-9DF7-4CAC-B185-DEC77E0ED280}"/>
              </a:ext>
            </a:extLst>
          </p:cNvPr>
          <p:cNvSpPr txBox="1"/>
          <p:nvPr/>
        </p:nvSpPr>
        <p:spPr bwMode="auto">
          <a:xfrm>
            <a:off x="5013546" y="3075928"/>
            <a:ext cx="6513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latin typeface="Calibri" panose="020F0502020204030204" pitchFamily="34" charset="0"/>
              </a:rPr>
              <a:t>18</a:t>
            </a:r>
          </a:p>
        </p:txBody>
      </p:sp>
      <p:sp>
        <p:nvSpPr>
          <p:cNvPr id="24" name="TextBox 23">
            <a:extLst>
              <a:ext uri="{FF2B5EF4-FFF2-40B4-BE49-F238E27FC236}">
                <a16:creationId xmlns:a16="http://schemas.microsoft.com/office/drawing/2014/main" id="{156C17CE-3063-4ADC-AA97-1FFCC8473F74}"/>
              </a:ext>
            </a:extLst>
          </p:cNvPr>
          <p:cNvSpPr txBox="1"/>
          <p:nvPr/>
        </p:nvSpPr>
        <p:spPr bwMode="auto">
          <a:xfrm>
            <a:off x="5043572" y="3559097"/>
            <a:ext cx="6513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latin typeface="Calibri" panose="020F0502020204030204" pitchFamily="34" charset="0"/>
              </a:rPr>
              <a:t>23</a:t>
            </a:r>
          </a:p>
        </p:txBody>
      </p:sp>
      <p:sp>
        <p:nvSpPr>
          <p:cNvPr id="25" name="TextBox 24">
            <a:extLst>
              <a:ext uri="{FF2B5EF4-FFF2-40B4-BE49-F238E27FC236}">
                <a16:creationId xmlns:a16="http://schemas.microsoft.com/office/drawing/2014/main" id="{D13CEEB8-417E-487D-8820-51A187E6ECDA}"/>
              </a:ext>
            </a:extLst>
          </p:cNvPr>
          <p:cNvSpPr txBox="1"/>
          <p:nvPr/>
        </p:nvSpPr>
        <p:spPr bwMode="auto">
          <a:xfrm>
            <a:off x="5034292" y="3983759"/>
            <a:ext cx="6513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latin typeface="Calibri" panose="020F0502020204030204" pitchFamily="34" charset="0"/>
              </a:rPr>
              <a:t>13</a:t>
            </a:r>
          </a:p>
        </p:txBody>
      </p:sp>
      <p:sp>
        <p:nvSpPr>
          <p:cNvPr id="26" name="TextBox 25">
            <a:extLst>
              <a:ext uri="{FF2B5EF4-FFF2-40B4-BE49-F238E27FC236}">
                <a16:creationId xmlns:a16="http://schemas.microsoft.com/office/drawing/2014/main" id="{7EDE23D0-24A2-4FC4-A946-D53A9AE00CF7}"/>
              </a:ext>
            </a:extLst>
          </p:cNvPr>
          <p:cNvSpPr txBox="1"/>
          <p:nvPr/>
        </p:nvSpPr>
        <p:spPr bwMode="auto">
          <a:xfrm>
            <a:off x="1498679" y="1814041"/>
            <a:ext cx="12648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cs typeface="Calibri" panose="020F0502020204030204" pitchFamily="34" charset="0"/>
              </a:rPr>
              <a:t>ORR: 81%</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≥VGPR: 69%</a:t>
            </a:r>
            <a:endParaRPr lang="en-US" sz="1600" dirty="0">
              <a:solidFill>
                <a:schemeClr val="bg1"/>
              </a:solidFill>
              <a:latin typeface="Calibri" panose="020F0502020204030204" pitchFamily="34" charset="0"/>
            </a:endParaRPr>
          </a:p>
        </p:txBody>
      </p:sp>
      <p:sp>
        <p:nvSpPr>
          <p:cNvPr id="27" name="TextBox 26">
            <a:extLst>
              <a:ext uri="{FF2B5EF4-FFF2-40B4-BE49-F238E27FC236}">
                <a16:creationId xmlns:a16="http://schemas.microsoft.com/office/drawing/2014/main" id="{76D93CE0-EAA9-4363-A27E-B4074513F31C}"/>
              </a:ext>
            </a:extLst>
          </p:cNvPr>
          <p:cNvSpPr txBox="1"/>
          <p:nvPr/>
        </p:nvSpPr>
        <p:spPr bwMode="auto">
          <a:xfrm>
            <a:off x="3051481" y="2325387"/>
            <a:ext cx="136267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cs typeface="Calibri" panose="020F0502020204030204" pitchFamily="34" charset="0"/>
              </a:rPr>
              <a:t>ORR: 60%</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≥VGPR: 40%</a:t>
            </a:r>
            <a:endParaRPr lang="en-US" sz="1600" dirty="0">
              <a:solidFill>
                <a:schemeClr val="bg1"/>
              </a:solidFill>
              <a:latin typeface="Calibri" panose="020F0502020204030204" pitchFamily="34" charset="0"/>
            </a:endParaRPr>
          </a:p>
        </p:txBody>
      </p:sp>
      <p:sp>
        <p:nvSpPr>
          <p:cNvPr id="28" name="TextBox 27">
            <a:extLst>
              <a:ext uri="{FF2B5EF4-FFF2-40B4-BE49-F238E27FC236}">
                <a16:creationId xmlns:a16="http://schemas.microsoft.com/office/drawing/2014/main" id="{06C127E3-B5D2-4531-AD85-2F6989D391F2}"/>
              </a:ext>
            </a:extLst>
          </p:cNvPr>
          <p:cNvSpPr txBox="1"/>
          <p:nvPr/>
        </p:nvSpPr>
        <p:spPr bwMode="auto">
          <a:xfrm>
            <a:off x="4678397" y="2476642"/>
            <a:ext cx="131776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cs typeface="Calibri" panose="020F0502020204030204" pitchFamily="34" charset="0"/>
              </a:rPr>
              <a:t>ORR: </a:t>
            </a:r>
            <a:r>
              <a:rPr lang="en-US" sz="1600" dirty="0">
                <a:solidFill>
                  <a:schemeClr val="bg1"/>
                </a:solidFill>
                <a:latin typeface="Calibri" panose="020F0502020204030204" pitchFamily="34" charset="0"/>
                <a:cs typeface="Calibri" panose="020F0502020204030204" pitchFamily="34" charset="0"/>
              </a:rPr>
              <a:t>53%</a:t>
            </a:r>
            <a:br>
              <a:rPr lang="en-US" sz="1600" dirty="0">
                <a:solidFill>
                  <a:schemeClr val="bg1"/>
                </a:solidFill>
                <a:latin typeface="Calibri" panose="020F0502020204030204" pitchFamily="34" charset="0"/>
                <a:cs typeface="Calibri" panose="020F0502020204030204" pitchFamily="34" charset="0"/>
              </a:rPr>
            </a:br>
            <a:r>
              <a:rPr lang="en-US" sz="1600">
                <a:solidFill>
                  <a:schemeClr val="bg1"/>
                </a:solidFill>
                <a:latin typeface="Calibri" panose="020F0502020204030204" pitchFamily="34" charset="0"/>
                <a:cs typeface="Calibri" panose="020F0502020204030204" pitchFamily="34" charset="0"/>
              </a:rPr>
              <a:t>≥VGPR: </a:t>
            </a:r>
            <a:r>
              <a:rPr lang="en-US" sz="1600" dirty="0">
                <a:solidFill>
                  <a:schemeClr val="bg1"/>
                </a:solidFill>
                <a:latin typeface="Calibri" panose="020F0502020204030204" pitchFamily="34" charset="0"/>
                <a:cs typeface="Calibri" panose="020F0502020204030204" pitchFamily="34" charset="0"/>
              </a:rPr>
              <a:t>35%</a:t>
            </a:r>
            <a:endParaRPr lang="en-US" sz="1600" dirty="0">
              <a:solidFill>
                <a:schemeClr val="bg1"/>
              </a:solidFill>
              <a:latin typeface="Calibri" panose="020F0502020204030204" pitchFamily="34" charset="0"/>
            </a:endParaRPr>
          </a:p>
        </p:txBody>
      </p:sp>
      <p:sp>
        <p:nvSpPr>
          <p:cNvPr id="29" name="TextBox 28">
            <a:extLst>
              <a:ext uri="{FF2B5EF4-FFF2-40B4-BE49-F238E27FC236}">
                <a16:creationId xmlns:a16="http://schemas.microsoft.com/office/drawing/2014/main" id="{2B6700C3-A6B5-4CBE-9A15-D03DBD33AA42}"/>
              </a:ext>
            </a:extLst>
          </p:cNvPr>
          <p:cNvSpPr txBox="1"/>
          <p:nvPr/>
        </p:nvSpPr>
        <p:spPr bwMode="auto">
          <a:xfrm>
            <a:off x="2809438" y="1488663"/>
            <a:ext cx="9059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CR</a:t>
            </a:r>
            <a:endParaRPr lang="en-US" sz="1600" b="0" dirty="0">
              <a:solidFill>
                <a:schemeClr val="bg1"/>
              </a:solidFill>
              <a:latin typeface="Calibri" panose="020F0502020204030204" pitchFamily="34" charset="0"/>
            </a:endParaRPr>
          </a:p>
        </p:txBody>
      </p:sp>
      <p:sp>
        <p:nvSpPr>
          <p:cNvPr id="30" name="TextBox 29">
            <a:extLst>
              <a:ext uri="{FF2B5EF4-FFF2-40B4-BE49-F238E27FC236}">
                <a16:creationId xmlns:a16="http://schemas.microsoft.com/office/drawing/2014/main" id="{E211B4C2-504C-459B-A150-4B3BF0E52187}"/>
              </a:ext>
            </a:extLst>
          </p:cNvPr>
          <p:cNvSpPr txBox="1"/>
          <p:nvPr/>
        </p:nvSpPr>
        <p:spPr bwMode="auto">
          <a:xfrm>
            <a:off x="3321517" y="1488663"/>
            <a:ext cx="9059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VGPR</a:t>
            </a:r>
            <a:endParaRPr lang="en-US" sz="1600" b="0" dirty="0">
              <a:solidFill>
                <a:schemeClr val="bg1"/>
              </a:solidFill>
              <a:latin typeface="Calibri" panose="020F0502020204030204" pitchFamily="34" charset="0"/>
            </a:endParaRPr>
          </a:p>
        </p:txBody>
      </p:sp>
      <p:sp>
        <p:nvSpPr>
          <p:cNvPr id="31" name="TextBox 30">
            <a:extLst>
              <a:ext uri="{FF2B5EF4-FFF2-40B4-BE49-F238E27FC236}">
                <a16:creationId xmlns:a16="http://schemas.microsoft.com/office/drawing/2014/main" id="{D1DCACCE-F29F-4FB3-9C45-6EEAC546A2A3}"/>
              </a:ext>
            </a:extLst>
          </p:cNvPr>
          <p:cNvSpPr txBox="1"/>
          <p:nvPr/>
        </p:nvSpPr>
        <p:spPr bwMode="auto">
          <a:xfrm>
            <a:off x="4008297" y="1488663"/>
            <a:ext cx="9059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PR</a:t>
            </a:r>
            <a:endParaRPr lang="en-US" sz="1600" b="0" dirty="0">
              <a:solidFill>
                <a:schemeClr val="bg1"/>
              </a:solidFill>
              <a:latin typeface="Calibri" panose="020F0502020204030204" pitchFamily="34" charset="0"/>
            </a:endParaRPr>
          </a:p>
        </p:txBody>
      </p:sp>
      <p:sp>
        <p:nvSpPr>
          <p:cNvPr id="2" name="Freeform: Shape 1">
            <a:extLst>
              <a:ext uri="{FF2B5EF4-FFF2-40B4-BE49-F238E27FC236}">
                <a16:creationId xmlns:a16="http://schemas.microsoft.com/office/drawing/2014/main" id="{77E0EFAD-8CDE-4A6A-842F-AEF8F92AD341}"/>
              </a:ext>
            </a:extLst>
          </p:cNvPr>
          <p:cNvSpPr/>
          <p:nvPr/>
        </p:nvSpPr>
        <p:spPr bwMode="auto">
          <a:xfrm>
            <a:off x="1295401" y="1914525"/>
            <a:ext cx="4852676" cy="2390775"/>
          </a:xfrm>
          <a:custGeom>
            <a:avLst/>
            <a:gdLst>
              <a:gd name="connsiteX0" fmla="*/ 4886325 w 4886325"/>
              <a:gd name="connsiteY0" fmla="*/ 2390775 h 2390775"/>
              <a:gd name="connsiteX1" fmla="*/ 0 w 4886325"/>
              <a:gd name="connsiteY1" fmla="*/ 2390775 h 2390775"/>
              <a:gd name="connsiteX2" fmla="*/ 0 w 4886325"/>
              <a:gd name="connsiteY2" fmla="*/ 0 h 2390775"/>
            </a:gdLst>
            <a:ahLst/>
            <a:cxnLst>
              <a:cxn ang="0">
                <a:pos x="connsiteX0" y="connsiteY0"/>
              </a:cxn>
              <a:cxn ang="0">
                <a:pos x="connsiteX1" y="connsiteY1"/>
              </a:cxn>
              <a:cxn ang="0">
                <a:pos x="connsiteX2" y="connsiteY2"/>
              </a:cxn>
            </a:cxnLst>
            <a:rect l="l" t="t" r="r" b="b"/>
            <a:pathLst>
              <a:path w="4886325" h="2390775">
                <a:moveTo>
                  <a:pt x="4886325" y="2390775"/>
                </a:moveTo>
                <a:lnTo>
                  <a:pt x="0" y="2390775"/>
                </a:lnTo>
                <a:lnTo>
                  <a:pt x="0" y="0"/>
                </a:lnTo>
              </a:path>
            </a:pathLst>
          </a:custGeom>
          <a:noFill/>
          <a:ln w="28575">
            <a:solidFill>
              <a:schemeClr val="bg1"/>
            </a:solidFill>
            <a:miter lim="800000"/>
            <a:headEnd/>
            <a:tailEnd/>
          </a:ln>
        </p:spPr>
        <p:txBody>
          <a:bodyPr rtlCol="0" anchor="ctr"/>
          <a:lstStyle/>
          <a:p>
            <a:pPr algn="ctr"/>
            <a:endParaRPr lang="en-US"/>
          </a:p>
        </p:txBody>
      </p:sp>
      <p:grpSp>
        <p:nvGrpSpPr>
          <p:cNvPr id="32" name="Group 31">
            <a:extLst>
              <a:ext uri="{FF2B5EF4-FFF2-40B4-BE49-F238E27FC236}">
                <a16:creationId xmlns:a16="http://schemas.microsoft.com/office/drawing/2014/main" id="{18CD24F8-63BD-457F-8D70-478ACE5CEEE3}"/>
              </a:ext>
            </a:extLst>
          </p:cNvPr>
          <p:cNvGrpSpPr/>
          <p:nvPr/>
        </p:nvGrpSpPr>
        <p:grpSpPr>
          <a:xfrm>
            <a:off x="1211821" y="1929528"/>
            <a:ext cx="88989" cy="2375772"/>
            <a:chOff x="6428193" y="2311385"/>
            <a:chExt cx="83579" cy="1697167"/>
          </a:xfrm>
        </p:grpSpPr>
        <p:cxnSp>
          <p:nvCxnSpPr>
            <p:cNvPr id="33" name="Straight Connector 32">
              <a:extLst>
                <a:ext uri="{FF2B5EF4-FFF2-40B4-BE49-F238E27FC236}">
                  <a16:creationId xmlns:a16="http://schemas.microsoft.com/office/drawing/2014/main" id="{5AEA5B53-7D1A-4910-A68A-634577DF35A5}"/>
                </a:ext>
              </a:extLst>
            </p:cNvPr>
            <p:cNvCxnSpPr>
              <a:cxnSpLocks/>
            </p:cNvCxnSpPr>
            <p:nvPr/>
          </p:nvCxnSpPr>
          <p:spPr bwMode="auto">
            <a:xfrm>
              <a:off x="6428193" y="2311385"/>
              <a:ext cx="83579"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F0F6B21E-BB95-4DF6-8147-B9CEF57073E0}"/>
                </a:ext>
              </a:extLst>
            </p:cNvPr>
            <p:cNvCxnSpPr>
              <a:cxnSpLocks/>
            </p:cNvCxnSpPr>
            <p:nvPr/>
          </p:nvCxnSpPr>
          <p:spPr bwMode="auto">
            <a:xfrm>
              <a:off x="6428193" y="2650818"/>
              <a:ext cx="83579"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7B75F6E4-5539-45D5-BAD6-71B708D477E5}"/>
                </a:ext>
              </a:extLst>
            </p:cNvPr>
            <p:cNvCxnSpPr>
              <a:cxnSpLocks/>
            </p:cNvCxnSpPr>
            <p:nvPr/>
          </p:nvCxnSpPr>
          <p:spPr bwMode="auto">
            <a:xfrm>
              <a:off x="6428193" y="2990251"/>
              <a:ext cx="83579"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AB7D2EE0-D139-4CB2-A622-F2389514B0F6}"/>
                </a:ext>
              </a:extLst>
            </p:cNvPr>
            <p:cNvCxnSpPr>
              <a:cxnSpLocks/>
            </p:cNvCxnSpPr>
            <p:nvPr/>
          </p:nvCxnSpPr>
          <p:spPr bwMode="auto">
            <a:xfrm>
              <a:off x="6428193" y="3329684"/>
              <a:ext cx="83579"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7EE758C2-A6B2-424D-8B9F-D711E9720F2B}"/>
                </a:ext>
              </a:extLst>
            </p:cNvPr>
            <p:cNvCxnSpPr>
              <a:cxnSpLocks/>
            </p:cNvCxnSpPr>
            <p:nvPr/>
          </p:nvCxnSpPr>
          <p:spPr bwMode="auto">
            <a:xfrm>
              <a:off x="6428193" y="3669117"/>
              <a:ext cx="83579"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A105A9D3-4D72-421E-AF98-8CEE5B275980}"/>
                </a:ext>
              </a:extLst>
            </p:cNvPr>
            <p:cNvCxnSpPr>
              <a:cxnSpLocks/>
            </p:cNvCxnSpPr>
            <p:nvPr/>
          </p:nvCxnSpPr>
          <p:spPr bwMode="auto">
            <a:xfrm>
              <a:off x="6428193" y="4008552"/>
              <a:ext cx="83579" cy="0"/>
            </a:xfrm>
            <a:prstGeom prst="line">
              <a:avLst/>
            </a:prstGeom>
            <a:noFill/>
            <a:ln w="28575" cap="flat" cmpd="sng" algn="ctr">
              <a:solidFill>
                <a:schemeClr val="bg1"/>
              </a:solidFill>
              <a:prstDash val="solid"/>
              <a:round/>
              <a:headEnd type="none" w="med" len="med"/>
              <a:tailEnd type="none" w="med" len="med"/>
            </a:ln>
            <a:effectLst/>
          </p:spPr>
        </p:cxnSp>
      </p:grpSp>
      <p:grpSp>
        <p:nvGrpSpPr>
          <p:cNvPr id="40" name="Group 39">
            <a:extLst>
              <a:ext uri="{FF2B5EF4-FFF2-40B4-BE49-F238E27FC236}">
                <a16:creationId xmlns:a16="http://schemas.microsoft.com/office/drawing/2014/main" id="{2781E0D5-20B7-44B0-88E3-BE8017EE3AE7}"/>
              </a:ext>
            </a:extLst>
          </p:cNvPr>
          <p:cNvGrpSpPr/>
          <p:nvPr/>
        </p:nvGrpSpPr>
        <p:grpSpPr>
          <a:xfrm rot="5400000">
            <a:off x="3680879" y="1913510"/>
            <a:ext cx="82202" cy="4852191"/>
            <a:chOff x="6428193" y="2990251"/>
            <a:chExt cx="83579" cy="1018301"/>
          </a:xfrm>
        </p:grpSpPr>
        <p:cxnSp>
          <p:nvCxnSpPr>
            <p:cNvPr id="44" name="Straight Connector 43">
              <a:extLst>
                <a:ext uri="{FF2B5EF4-FFF2-40B4-BE49-F238E27FC236}">
                  <a16:creationId xmlns:a16="http://schemas.microsoft.com/office/drawing/2014/main" id="{264425F7-901C-4A36-BB08-9BE8C6DBFEC8}"/>
                </a:ext>
              </a:extLst>
            </p:cNvPr>
            <p:cNvCxnSpPr>
              <a:cxnSpLocks/>
            </p:cNvCxnSpPr>
            <p:nvPr/>
          </p:nvCxnSpPr>
          <p:spPr bwMode="auto">
            <a:xfrm>
              <a:off x="6428193" y="2990251"/>
              <a:ext cx="83579"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57884605-872D-411A-BE6F-7A4602DB5868}"/>
                </a:ext>
              </a:extLst>
            </p:cNvPr>
            <p:cNvCxnSpPr>
              <a:cxnSpLocks/>
            </p:cNvCxnSpPr>
            <p:nvPr/>
          </p:nvCxnSpPr>
          <p:spPr bwMode="auto">
            <a:xfrm>
              <a:off x="6428193" y="3329684"/>
              <a:ext cx="83579"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84EF3793-661B-4BBE-8345-E9BAD6570B99}"/>
                </a:ext>
              </a:extLst>
            </p:cNvPr>
            <p:cNvCxnSpPr>
              <a:cxnSpLocks/>
            </p:cNvCxnSpPr>
            <p:nvPr/>
          </p:nvCxnSpPr>
          <p:spPr bwMode="auto">
            <a:xfrm>
              <a:off x="6428193" y="3669117"/>
              <a:ext cx="83579"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DA2043AA-B523-45C4-A2C5-C10CB94E19DB}"/>
                </a:ext>
              </a:extLst>
            </p:cNvPr>
            <p:cNvCxnSpPr>
              <a:cxnSpLocks/>
            </p:cNvCxnSpPr>
            <p:nvPr/>
          </p:nvCxnSpPr>
          <p:spPr bwMode="auto">
            <a:xfrm>
              <a:off x="6428193" y="4008552"/>
              <a:ext cx="83579" cy="0"/>
            </a:xfrm>
            <a:prstGeom prst="line">
              <a:avLst/>
            </a:prstGeom>
            <a:noFill/>
            <a:ln w="28575" cap="flat" cmpd="sng" algn="ctr">
              <a:solidFill>
                <a:schemeClr val="bg1"/>
              </a:solidFill>
              <a:prstDash val="solid"/>
              <a:round/>
              <a:headEnd type="none" w="med" len="med"/>
              <a:tailEnd type="none" w="med" len="med"/>
            </a:ln>
            <a:effectLst/>
          </p:spPr>
        </p:cxnSp>
      </p:grpSp>
      <p:sp>
        <p:nvSpPr>
          <p:cNvPr id="48" name="TextBox 47">
            <a:extLst>
              <a:ext uri="{FF2B5EF4-FFF2-40B4-BE49-F238E27FC236}">
                <a16:creationId xmlns:a16="http://schemas.microsoft.com/office/drawing/2014/main" id="{1BB6FEA9-14AB-4A04-B8FA-93296FFA3346}"/>
              </a:ext>
            </a:extLst>
          </p:cNvPr>
          <p:cNvSpPr txBox="1"/>
          <p:nvPr/>
        </p:nvSpPr>
        <p:spPr bwMode="auto">
          <a:xfrm>
            <a:off x="767882" y="1780106"/>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49" name="TextBox 48">
            <a:extLst>
              <a:ext uri="{FF2B5EF4-FFF2-40B4-BE49-F238E27FC236}">
                <a16:creationId xmlns:a16="http://schemas.microsoft.com/office/drawing/2014/main" id="{E5133B2A-6962-4E40-9453-7A4F7B72CDB3}"/>
              </a:ext>
            </a:extLst>
          </p:cNvPr>
          <p:cNvSpPr txBox="1"/>
          <p:nvPr/>
        </p:nvSpPr>
        <p:spPr bwMode="auto">
          <a:xfrm>
            <a:off x="868182" y="224997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50" name="TextBox 49">
            <a:extLst>
              <a:ext uri="{FF2B5EF4-FFF2-40B4-BE49-F238E27FC236}">
                <a16:creationId xmlns:a16="http://schemas.microsoft.com/office/drawing/2014/main" id="{348F44EC-D0AC-4636-A5F1-B0C51D9226D6}"/>
              </a:ext>
            </a:extLst>
          </p:cNvPr>
          <p:cNvSpPr txBox="1"/>
          <p:nvPr/>
        </p:nvSpPr>
        <p:spPr bwMode="auto">
          <a:xfrm>
            <a:off x="873088" y="272446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51" name="TextBox 50">
            <a:extLst>
              <a:ext uri="{FF2B5EF4-FFF2-40B4-BE49-F238E27FC236}">
                <a16:creationId xmlns:a16="http://schemas.microsoft.com/office/drawing/2014/main" id="{1AECF257-4CFE-4FF5-8ABD-1470DDCD3150}"/>
              </a:ext>
            </a:extLst>
          </p:cNvPr>
          <p:cNvSpPr txBox="1"/>
          <p:nvPr/>
        </p:nvSpPr>
        <p:spPr bwMode="auto">
          <a:xfrm>
            <a:off x="869192" y="320423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52" name="TextBox 51">
            <a:extLst>
              <a:ext uri="{FF2B5EF4-FFF2-40B4-BE49-F238E27FC236}">
                <a16:creationId xmlns:a16="http://schemas.microsoft.com/office/drawing/2014/main" id="{B50F6CA6-B126-4445-B622-303E60744EB9}"/>
              </a:ext>
            </a:extLst>
          </p:cNvPr>
          <p:cNvSpPr txBox="1"/>
          <p:nvPr/>
        </p:nvSpPr>
        <p:spPr bwMode="auto">
          <a:xfrm>
            <a:off x="875317" y="367501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53" name="TextBox 52">
            <a:extLst>
              <a:ext uri="{FF2B5EF4-FFF2-40B4-BE49-F238E27FC236}">
                <a16:creationId xmlns:a16="http://schemas.microsoft.com/office/drawing/2014/main" id="{F144C57A-3905-45C0-96D4-F0E8FF8FCA18}"/>
              </a:ext>
            </a:extLst>
          </p:cNvPr>
          <p:cNvSpPr txBox="1"/>
          <p:nvPr/>
        </p:nvSpPr>
        <p:spPr bwMode="auto">
          <a:xfrm>
            <a:off x="980210" y="4149405"/>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57" name="Rectangle 56">
            <a:extLst>
              <a:ext uri="{FF2B5EF4-FFF2-40B4-BE49-F238E27FC236}">
                <a16:creationId xmlns:a16="http://schemas.microsoft.com/office/drawing/2014/main" id="{0C3F8E14-04D0-4882-A0BD-F55DC160B358}"/>
              </a:ext>
            </a:extLst>
          </p:cNvPr>
          <p:cNvSpPr/>
          <p:nvPr/>
        </p:nvSpPr>
        <p:spPr bwMode="auto">
          <a:xfrm>
            <a:off x="2770348" y="1613726"/>
            <a:ext cx="88428" cy="8842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F3472304-CB03-4EB5-A39A-65EE9F6296D5}"/>
              </a:ext>
            </a:extLst>
          </p:cNvPr>
          <p:cNvSpPr/>
          <p:nvPr/>
        </p:nvSpPr>
        <p:spPr bwMode="auto">
          <a:xfrm>
            <a:off x="3292418" y="1613726"/>
            <a:ext cx="88428" cy="8842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75B97617-029B-4548-9ECD-72EFC05CCF47}"/>
              </a:ext>
            </a:extLst>
          </p:cNvPr>
          <p:cNvSpPr/>
          <p:nvPr/>
        </p:nvSpPr>
        <p:spPr bwMode="auto">
          <a:xfrm>
            <a:off x="3979198" y="1613726"/>
            <a:ext cx="88428" cy="8842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4988153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Phase I Trial of </a:t>
            </a:r>
            <a:r>
              <a:rPr lang="en-US" altLang="en-US" dirty="0"/>
              <a:t>ABBV-383</a:t>
            </a:r>
            <a:r>
              <a:rPr lang="en-US" dirty="0"/>
              <a:t>: Conclusions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0" name="Content Placeholder 2">
            <a:extLst>
              <a:ext uri="{FF2B5EF4-FFF2-40B4-BE49-F238E27FC236}">
                <a16:creationId xmlns:a16="http://schemas.microsoft.com/office/drawing/2014/main" id="{4E47B534-8A4B-4D33-840C-2D29FA589FEE}"/>
              </a:ext>
            </a:extLst>
          </p:cNvPr>
          <p:cNvSpPr>
            <a:spLocks noGrp="1"/>
          </p:cNvSpPr>
          <p:nvPr>
            <p:ph idx="1"/>
          </p:nvPr>
        </p:nvSpPr>
        <p:spPr>
          <a:xfrm>
            <a:off x="604675" y="1513047"/>
            <a:ext cx="10877529" cy="4650686"/>
          </a:xfrm>
        </p:spPr>
        <p:txBody>
          <a:bodyPr/>
          <a:lstStyle/>
          <a:p>
            <a:pPr>
              <a:spcAft>
                <a:spcPts val="300"/>
              </a:spcAft>
            </a:pPr>
            <a:r>
              <a:rPr lang="en-US" sz="2400" dirty="0"/>
              <a:t>In this phase I trial update, ABBV-383 continued to be well tolerated in patients with R/R MM</a:t>
            </a:r>
          </a:p>
          <a:p>
            <a:pPr lvl="1">
              <a:spcAft>
                <a:spcPts val="300"/>
              </a:spcAft>
            </a:pPr>
            <a:r>
              <a:rPr lang="en-US" sz="2200" dirty="0"/>
              <a:t>Incidence of cytopenias low, CRS typically low grade and manageable</a:t>
            </a:r>
          </a:p>
          <a:p>
            <a:pPr>
              <a:spcAft>
                <a:spcPts val="300"/>
              </a:spcAft>
            </a:pPr>
            <a:r>
              <a:rPr lang="en-US" sz="2400" dirty="0"/>
              <a:t>PK data and limited antidrug antibody formation support Q3W dosing</a:t>
            </a:r>
          </a:p>
          <a:p>
            <a:pPr lvl="1">
              <a:spcAft>
                <a:spcPts val="300"/>
              </a:spcAft>
            </a:pPr>
            <a:r>
              <a:rPr lang="en-US" sz="2200" dirty="0"/>
              <a:t>Half-life of ~12 days for doses 5.4 mg to 120 mg</a:t>
            </a:r>
          </a:p>
          <a:p>
            <a:pPr lvl="1">
              <a:spcAft>
                <a:spcPts val="300"/>
              </a:spcAft>
            </a:pPr>
            <a:r>
              <a:rPr lang="en-US" sz="2200" dirty="0"/>
              <a:t>Low-titer antidrug antibodies detected in 5.3% (4/76) of patients, all at ≤30-mg dose</a:t>
            </a:r>
          </a:p>
          <a:p>
            <a:pPr>
              <a:spcAft>
                <a:spcPts val="300"/>
              </a:spcAft>
            </a:pPr>
            <a:r>
              <a:rPr lang="en-US" sz="2400" dirty="0"/>
              <a:t>High response rate at doses ≥40 mg </a:t>
            </a:r>
          </a:p>
          <a:p>
            <a:pPr lvl="1">
              <a:spcAft>
                <a:spcPts val="300"/>
              </a:spcAft>
            </a:pPr>
            <a:r>
              <a:rPr lang="en-US" sz="2200" dirty="0"/>
              <a:t>ORR 81% in dose-escalation cohort with median f/u of 8 mo</a:t>
            </a:r>
          </a:p>
          <a:p>
            <a:pPr lvl="1">
              <a:spcAft>
                <a:spcPts val="300"/>
              </a:spcAft>
            </a:pPr>
            <a:r>
              <a:rPr lang="en-US" sz="2200" dirty="0"/>
              <a:t>ORR 60% in combined dose-escalation/expansion cohort with median f/u of 4.3 mo</a:t>
            </a:r>
          </a:p>
          <a:p>
            <a:pPr>
              <a:spcAft>
                <a:spcPts val="300"/>
              </a:spcAft>
            </a:pPr>
            <a:r>
              <a:rPr lang="en-US" sz="2400" dirty="0"/>
              <a:t>Evaluation of ABBV-383 ongoing</a:t>
            </a:r>
          </a:p>
        </p:txBody>
      </p:sp>
      <p:sp>
        <p:nvSpPr>
          <p:cNvPr id="11" name="Text Box 15">
            <a:extLst>
              <a:ext uri="{FF2B5EF4-FFF2-40B4-BE49-F238E27FC236}">
                <a16:creationId xmlns:a16="http://schemas.microsoft.com/office/drawing/2014/main" id="{112C381C-7B87-EF47-A629-8CF3F6A1B62C}"/>
              </a:ext>
            </a:extLst>
          </p:cNvPr>
          <p:cNvSpPr txBox="1">
            <a:spLocks noChangeArrowheads="1"/>
          </p:cNvSpPr>
          <p:nvPr/>
        </p:nvSpPr>
        <p:spPr bwMode="auto">
          <a:xfrm>
            <a:off x="434523" y="63780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Kumar. ASH 2021. Abstr 900.</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328035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2021!</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bg1"/>
          </a:solidFill>
          <a:round/>
          <a:headEnd/>
          <a:tailEnd/>
        </a:ln>
        <a:extLst>
          <a:ext uri="{909E8E84-426E-40DD-AFC4-6F175D3DCCD1}">
            <a14:hiddenFill xmlns:a14="http://schemas.microsoft.com/office/drawing/2010/main">
              <a:noFill/>
            </a14:hiddenFill>
          </a:ext>
        </a:extLst>
      </a:spPr>
      <a:bodyPr/>
      <a:lstStyle>
        <a:defPPr algn="l">
          <a:defRPr>
            <a:solidFill>
              <a:schemeClr val="bg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2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accent1"/>
          </a:solidFill>
          <a:miter lim="800000"/>
          <a:headEnd/>
          <a:tailEnd/>
        </a:ln>
        <a:extLst>
          <a:ext uri="{909E8E84-426E-40DD-AFC4-6F175D3DCCD1}">
            <a14:hiddenFill xmlns:a14="http://schemas.microsoft.com/office/drawing/2010/main">
              <a:noFill/>
            </a14:hiddenFill>
          </a:ext>
        </a:extLst>
      </a:spPr>
      <a:bodyPr rtlCol="0" anchor="ctr"/>
      <a:lstStyle>
        <a:defPPr algn="ctr">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4.xml><?xml version="1.0" encoding="utf-8"?>
<a:theme xmlns:a="http://schemas.openxmlformats.org/drawingml/2006/main" name="3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5.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0ECA6EED6E2DD42B8171E5EDF51E875" ma:contentTypeVersion="1" ma:contentTypeDescription="Create a new document." ma:contentTypeScope="" ma:versionID="55b7926bf65b804f38895c1b1f770535">
  <xsd:schema xmlns:xsd="http://www.w3.org/2001/XMLSchema" xmlns:xs="http://www.w3.org/2001/XMLSchema" xmlns:p="http://schemas.microsoft.com/office/2006/metadata/properties" xmlns:ns2="d54cbe69-32bd-412a-b004-9152f949605e" xmlns:ns3="8a17d5db-a52b-41ba-9a96-4df9935ad8b0" targetNamespace="http://schemas.microsoft.com/office/2006/metadata/properties" ma:root="true" ma:fieldsID="af38aeb2360924efd3305e72d2d4ccd4" ns2:_="" ns3:_="">
    <xsd:import namespace="d54cbe69-32bd-412a-b004-9152f949605e"/>
    <xsd:import namespace="8a17d5db-a52b-41ba-9a96-4df9935ad8b0"/>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8a17d5db-a52b-41ba-9a96-4df9935ad8b0"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56M7VY3CDVN5-1088162062-2</_dlc_DocId>
    <_dlc_DocIdUrl xmlns="d54cbe69-32bd-412a-b004-9152f949605e">
      <Url>https://intranet.clinicaloptions.com/mews/oncology/ONC_2021_ASH_CF_(PRP4549)/MM_900_Kumar/_layouts/15/DocIdRedir.aspx?ID=56M7VY3CDVN5-1088162062-2</Url>
      <Description>56M7VY3CDVN5-1088162062-2</Description>
    </_dlc_DocIdUrl>
    <Document_x0020_Category xmlns="8a17d5db-a52b-41ba-9a96-4df9935ad8b0">Conference Capsule Slides</Document_x0020_Category>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LongProperties xmlns="http://schemas.microsoft.com/office/2006/metadata/longProperties"/>
</file>

<file path=customXml/itemProps1.xml><?xml version="1.0" encoding="utf-8"?>
<ds:datastoreItem xmlns:ds="http://schemas.openxmlformats.org/officeDocument/2006/customXml" ds:itemID="{576636CD-2319-4115-A55B-92ABB328A08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8a17d5db-a52b-41ba-9a96-4df9935ad8b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BA55BC3-5A03-47C2-8EC3-D964C3B5E779}">
  <ds:schemaRefs>
    <ds:schemaRef ds:uri="http://schemas.microsoft.com/office/2006/documentManagement/types"/>
    <ds:schemaRef ds:uri="http://schemas.microsoft.com/office/2006/metadata/properties"/>
    <ds:schemaRef ds:uri="d54cbe69-32bd-412a-b004-9152f949605e"/>
    <ds:schemaRef ds:uri="http://purl.org/dc/elements/1.1/"/>
    <ds:schemaRef ds:uri="http://purl.org/dc/terms/"/>
    <ds:schemaRef ds:uri="http://schemas.openxmlformats.org/package/2006/metadata/core-properties"/>
    <ds:schemaRef ds:uri="8a17d5db-a52b-41ba-9a96-4df9935ad8b0"/>
    <ds:schemaRef ds:uri="http://purl.org/dc/dcmitype/"/>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CB552622-AD77-4F98-B4C8-1F642D7FA076}">
  <ds:schemaRefs>
    <ds:schemaRef ds:uri="http://schemas.microsoft.com/sharepoint/events"/>
  </ds:schemaRefs>
</ds:datastoreItem>
</file>

<file path=customXml/itemProps5.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7474</TotalTime>
  <Words>2499</Words>
  <Application>Microsoft Office PowerPoint</Application>
  <PresentationFormat>Widescreen</PresentationFormat>
  <Paragraphs>375</Paragraphs>
  <Slides>11</Slides>
  <Notes>11</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11</vt:i4>
      </vt:variant>
    </vt:vector>
  </HeadingPairs>
  <TitlesOfParts>
    <vt:vector size="20" baseType="lpstr">
      <vt:lpstr>Arial</vt:lpstr>
      <vt:lpstr>Calibri</vt:lpstr>
      <vt:lpstr>Times</vt:lpstr>
      <vt:lpstr>Wingdings</vt:lpstr>
      <vt:lpstr>2017_HTAA_Diabetes</vt:lpstr>
      <vt:lpstr>1_2017_HTAA_Diabetes</vt:lpstr>
      <vt:lpstr>2_2017_HTAA_Diabetes</vt:lpstr>
      <vt:lpstr>3_2017_HTAA_Diabetes</vt:lpstr>
      <vt:lpstr>4_2017_HTAA_Diabetes</vt:lpstr>
      <vt:lpstr>BCMA x CD3 Bispecific Antibody ABBV-383 in Relapsed/Refractory Multiple Myeloma:  Update of a Phase I First-in-Human Study</vt:lpstr>
      <vt:lpstr>About These Slides</vt:lpstr>
      <vt:lpstr>Phase I Trial of ABBV-383: Background</vt:lpstr>
      <vt:lpstr>Phase I Trial of ABBV-383: Study Design</vt:lpstr>
      <vt:lpstr>Phase I Trial of ABBV-383: Baseline Characteristics</vt:lpstr>
      <vt:lpstr>Phase I Trial of ABBV-383: Safety Summary</vt:lpstr>
      <vt:lpstr>Phase I Trial of ABBV-383: Common TEAEs</vt:lpstr>
      <vt:lpstr>Phase I Trial of ABBV-383: CRS</vt:lpstr>
      <vt:lpstr>Phase I Trial of ABBV-383: Response by IMWG Criteria</vt:lpstr>
      <vt:lpstr>Phase I Trial of ABBV-383: Conclusions</vt:lpstr>
      <vt:lpstr>Go Online for More CCO  Coverage of ASH 2021!</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BCMA x CD3 Bispecific Antibody ABBV-383 in Relapsed/Refractory Multiple Myeloma: Update of a Phase I First-in-Human Study</dc:title>
  <dc:creator>Preferred User</dc:creator>
  <cp:lastModifiedBy>Jessica Buckley</cp:lastModifiedBy>
  <cp:revision>617</cp:revision>
  <cp:lastPrinted>2016-09-26T20:21:49Z</cp:lastPrinted>
  <dcterms:created xsi:type="dcterms:W3CDTF">2005-05-27T15:08:01Z</dcterms:created>
  <dcterms:modified xsi:type="dcterms:W3CDTF">2021-12-17T19:00:29Z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c272b159-cf8c-4975-96fe-088db533bfad</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0x010100E0ECA6EED6E2DD42B8171E5EDF51E875</vt:lpwstr>
  </property>
</Properties>
</file>