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6"/>
  </p:notesMasterIdLst>
  <p:sldIdLst>
    <p:sldId id="552" r:id="rId6"/>
    <p:sldId id="308" r:id="rId7"/>
    <p:sldId id="543" r:id="rId8"/>
    <p:sldId id="554" r:id="rId9"/>
    <p:sldId id="544" r:id="rId10"/>
    <p:sldId id="562" r:id="rId11"/>
    <p:sldId id="560" r:id="rId12"/>
    <p:sldId id="561" r:id="rId13"/>
    <p:sldId id="548" r:id="rId14"/>
    <p:sldId id="55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 userDrawn="1">
          <p15:clr>
            <a:srgbClr val="A4A3A4"/>
          </p15:clr>
        </p15:guide>
        <p15:guide id="2" orient="horz" pos="144" userDrawn="1">
          <p15:clr>
            <a:srgbClr val="A4A3A4"/>
          </p15:clr>
        </p15:guide>
        <p15:guide id="3" orient="horz" pos="1015" userDrawn="1">
          <p15:clr>
            <a:srgbClr val="A4A3A4"/>
          </p15:clr>
        </p15:guide>
        <p15:guide id="4" orient="horz" pos="4147" userDrawn="1">
          <p15:clr>
            <a:srgbClr val="A4A3A4"/>
          </p15:clr>
        </p15:guide>
        <p15:guide id="5" orient="horz" pos="3888" userDrawn="1">
          <p15:clr>
            <a:srgbClr val="A4A3A4"/>
          </p15:clr>
        </p15:guide>
        <p15:guide id="6" orient="horz" pos="4032" userDrawn="1">
          <p15:clr>
            <a:srgbClr val="A4A3A4"/>
          </p15:clr>
        </p15:guide>
        <p15:guide id="7" pos="324" userDrawn="1">
          <p15:clr>
            <a:srgbClr val="A4A3A4"/>
          </p15:clr>
        </p15:guide>
        <p15:guide id="8" pos="456" userDrawn="1">
          <p15:clr>
            <a:srgbClr val="A4A3A4"/>
          </p15:clr>
        </p15:guide>
        <p15:guide id="9" pos="7229" userDrawn="1">
          <p15:clr>
            <a:srgbClr val="A4A3A4"/>
          </p15:clr>
        </p15:guide>
        <p15:guide id="10" pos="7402" userDrawn="1">
          <p15:clr>
            <a:srgbClr val="A4A3A4"/>
          </p15:clr>
        </p15:guide>
        <p15:guide id="11"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Jill Sakai" initials="JS" lastIdx="2" clrIdx="7">
    <p:extLst>
      <p:ext uri="{19B8F6BF-5375-455C-9EA6-DF929625EA0E}">
        <p15:presenceInfo xmlns:p15="http://schemas.microsoft.com/office/powerpoint/2012/main" userId="Jill Sakai" providerId="None"/>
      </p:ext>
    </p:extLst>
  </p:cmAuthor>
  <p:cmAuthor id="2" name=" " initials="MAC" lastIdx="11" clrIdx="1"/>
  <p:cmAuthor id="9" name="spantry@clinicaloptions.com" initials="s" lastIdx="3" clrIdx="8">
    <p:extLst>
      <p:ext uri="{19B8F6BF-5375-455C-9EA6-DF929625EA0E}">
        <p15:presenceInfo xmlns:p15="http://schemas.microsoft.com/office/powerpoint/2012/main" userId="spantry@clinicaloptions.com" providerId="None"/>
      </p:ext>
    </p:extLst>
  </p:cmAuthor>
  <p:cmAuthor id="3" name="Andrew Bowser" initials="AB" lastIdx="1" clrIdx="2"/>
  <p:cmAuthor id="10" name="Christy Seals" initials="CS" lastIdx="2" clrIdx="9">
    <p:extLst>
      <p:ext uri="{19B8F6BF-5375-455C-9EA6-DF929625EA0E}">
        <p15:presenceInfo xmlns:p15="http://schemas.microsoft.com/office/powerpoint/2012/main" userId="S::cseals@clinicaloptions.com::0852e532-1f9e-4bbf-9b56-be19a9543a31" providerId="AD"/>
      </p:ext>
    </p:extLst>
  </p:cmAuthor>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CCDA0B-D7A7-487B-BF2F-4D76965C1212}" v="25" dt="2022-06-13T19:05:29.3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259"/>
        <p:guide orient="horz" pos="144"/>
        <p:guide orient="horz" pos="1015"/>
        <p:guide orient="horz" pos="4147"/>
        <p:guide orient="horz" pos="3888"/>
        <p:guide orient="horz" pos="4032"/>
        <p:guide pos="324"/>
        <p:guide pos="456"/>
        <p:guide pos="7229"/>
        <p:guide pos="7402"/>
        <p:guide pos="3840"/>
      </p:guideLst>
    </p:cSldViewPr>
  </p:slideViewPr>
  <p:outlineViewPr>
    <p:cViewPr>
      <p:scale>
        <a:sx n="33" d="100"/>
        <a:sy n="33" d="100"/>
      </p:scale>
      <p:origin x="0" y="-2696"/>
    </p:cViewPr>
  </p:outlin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2499630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TKI, tyrosine kinase inhibitor.</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778583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DCR,</a:t>
            </a:r>
            <a:r>
              <a:rPr lang="en-US" b="0" i="1" baseline="0" dirty="0"/>
              <a:t> disease control rate; ECOG, Eastern Cooperative Oncology Group; </a:t>
            </a:r>
            <a:r>
              <a:rPr lang="en-US" b="0" i="1" dirty="0"/>
              <a:t>ORR, overall response rate;</a:t>
            </a:r>
            <a:r>
              <a:rPr lang="en-US" b="0" i="1" baseline="0" dirty="0"/>
              <a:t> OS, overall survival; PD, progressive disease; PFS, progression-free survival; PS, performance status; RECIST, Response Evaluation Criteria in Solid Tumors. </a:t>
            </a:r>
            <a:endParaRPr lang="en-US" b="0" i="1"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227072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LDH,</a:t>
            </a:r>
            <a:r>
              <a:rPr lang="en-US" i="1" baseline="0" dirty="0"/>
              <a:t> lactate dehydrogenase; </a:t>
            </a:r>
            <a:r>
              <a:rPr lang="en-US" i="1" dirty="0"/>
              <a:t>PS, performance status;</a:t>
            </a:r>
            <a:r>
              <a:rPr lang="en-US" i="1" baseline="0" dirty="0"/>
              <a:t> ULN, upper limit of normal</a:t>
            </a:r>
            <a:r>
              <a:rPr lang="en-US" i="1" dirty="0"/>
              <a:t>.</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558958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DCR, disease control rate; DoR, duration of response; IQR, interquartile range; LDH,</a:t>
            </a:r>
            <a:r>
              <a:rPr lang="en-US" b="0" i="1" baseline="0" dirty="0"/>
              <a:t> lactate dehydrogenase; </a:t>
            </a:r>
            <a:r>
              <a:rPr lang="en-US" b="0" i="1" dirty="0"/>
              <a:t>NR, not reached; ORR, overall response rate; OS, overall survival; PD, progressive disease; PFS, progression-free survival; PR, partial response; SD, stable disease; tx, treatment.</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484492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a:t>
            </a:r>
            <a:r>
              <a:rPr lang="en-US" i="1" baseline="0" dirty="0"/>
              <a:t> AST, aspartate aminotransferase; GGT, </a:t>
            </a:r>
            <a:r>
              <a:rPr lang="el-GR" i="1" baseline="0" dirty="0"/>
              <a:t>γ</a:t>
            </a:r>
            <a:r>
              <a:rPr lang="en-US" i="1" baseline="0" dirty="0"/>
              <a:t>-glutamyltransferase; </a:t>
            </a:r>
            <a:r>
              <a:rPr lang="en-US" i="1" dirty="0"/>
              <a:t>TRAE, treatment-related adverse event; TSH, thyroid-stimulating hormone.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390195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1186089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ORR, overall response rate; PFS, progression-free survival.</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433819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967427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First-line Camrelizumab, Apatinib, and Temozolomide in Advanced Acral Melanoma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47065"/>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Bristol Myers Squibb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1327322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First-line Camrelizumab, Apatinib, Temozolomide in Acral Melanoma: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Acral melanoma is rare among Caucasian patients (1%-7% of cases) but accounts for &gt;50% of melanoma in African and Asian populations</a:t>
            </a:r>
            <a:r>
              <a:rPr lang="en-US" altLang="en-US" sz="2000" baseline="30000" dirty="0"/>
              <a:t>1,2</a:t>
            </a:r>
          </a:p>
          <a:p>
            <a:r>
              <a:rPr lang="en-US" altLang="en-US" sz="2000" dirty="0"/>
              <a:t>Immune checkpoint inhibitors are being investigated as therapies for patients with acral melanoma</a:t>
            </a:r>
            <a:r>
              <a:rPr lang="en-US" altLang="en-US" sz="2000" baseline="30000" dirty="0"/>
              <a:t>3 </a:t>
            </a:r>
          </a:p>
          <a:p>
            <a:pPr lvl="1"/>
            <a:r>
              <a:rPr lang="en-US" altLang="en-US" sz="1800" dirty="0"/>
              <a:t>Lower response rates to immune checkpoint inhibitors observed in Asian patients vs Caucasian patients</a:t>
            </a:r>
            <a:r>
              <a:rPr lang="en-US" altLang="en-US" sz="1800" baseline="30000" dirty="0"/>
              <a:t>3</a:t>
            </a:r>
            <a:endParaRPr lang="en-US" altLang="en-US" sz="1800" dirty="0"/>
          </a:p>
          <a:p>
            <a:r>
              <a:rPr lang="en-US" altLang="en-US" sz="2000" dirty="0"/>
              <a:t>Camrelizumab (anti‒PD-1), apatinib (VEGFR-2</a:t>
            </a:r>
            <a:r>
              <a:rPr lang="en-US" altLang="en-US" sz="2000" dirty="0">
                <a:latin typeface="Arial" panose="020B0604020202020204" pitchFamily="34" charset="0"/>
                <a:cs typeface="Arial" panose="020B0604020202020204" pitchFamily="34" charset="0"/>
              </a:rPr>
              <a:t>–</a:t>
            </a:r>
            <a:r>
              <a:rPr lang="en-US" altLang="en-US" sz="2000" dirty="0"/>
              <a:t>selective TKI), and temozolomide (alkylating agent) have demonstrated some antitumor activity in advanced melanoma trials as monotherapies or doublets</a:t>
            </a:r>
            <a:r>
              <a:rPr lang="en-US" altLang="en-US" sz="2000" baseline="30000" dirty="0"/>
              <a:t>4-6</a:t>
            </a:r>
          </a:p>
          <a:p>
            <a:r>
              <a:rPr lang="en-US" altLang="en-US" sz="2000" dirty="0"/>
              <a:t>Preclinical evidence with a triplet combination of these agents showed higher tumor suppression than monotherapy groups in B16 melanoma model</a:t>
            </a:r>
            <a:r>
              <a:rPr lang="en-US" altLang="en-US" sz="2000" baseline="30000" dirty="0"/>
              <a:t>6</a:t>
            </a:r>
          </a:p>
          <a:p>
            <a:r>
              <a:rPr lang="en-US" altLang="en-US" sz="2000" dirty="0"/>
              <a:t>Phase II trial conducted to evaluate efficacy and safety of camrelizumab, apatinib, and temozolomide triplet regimen in untreated, advanced acral melanoma</a:t>
            </a:r>
            <a:r>
              <a:rPr lang="en-US" altLang="en-US" sz="2000" baseline="30000" dirty="0"/>
              <a:t>6</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Huang. J Skin Cancer. 2020;2020:5169051. 2. Desai. Clin Exp Dermatol. 2017;42:845. 3. Mao. Front Immunol. 2021;12:680407. 4. Zhou. Melanoma Res. 2022;32:142. 5. Wang. ASCO 2021. Abstr 9539. 6. Si. ASCO 2022. Abstr 9508.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First-line Camrelizumab, Apatinib, Temozolomide in Acral Melanoma: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Single-arm phase II trial</a:t>
            </a:r>
            <a:r>
              <a:rPr lang="en-US" altLang="en-US" sz="2200" baseline="30000" dirty="0"/>
              <a:t>1</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Si. ASCO 2022. Abstr 9508. 2. Si. Transl Oncol. 2019;12:828.</a:t>
            </a:r>
            <a:endParaRPr lang="en-US" altLang="en-US" sz="1200" b="0" dirty="0">
              <a:solidFill>
                <a:schemeClr val="bg2"/>
              </a:solidFill>
              <a:latin typeface="Calibri" panose="020F0502020204030204" pitchFamily="34" charset="0"/>
            </a:endParaRPr>
          </a:p>
        </p:txBody>
      </p:sp>
      <p:sp>
        <p:nvSpPr>
          <p:cNvPr id="5" name="Text Box 23">
            <a:extLst>
              <a:ext uri="{FF2B5EF4-FFF2-40B4-BE49-F238E27FC236}">
                <a16:creationId xmlns:a16="http://schemas.microsoft.com/office/drawing/2014/main" id="{24F4CCA9-D802-B14B-8AC8-D6E65CA59224}"/>
              </a:ext>
            </a:extLst>
          </p:cNvPr>
          <p:cNvSpPr txBox="1">
            <a:spLocks noChangeArrowheads="1"/>
          </p:cNvSpPr>
          <p:nvPr/>
        </p:nvSpPr>
        <p:spPr bwMode="auto">
          <a:xfrm>
            <a:off x="477182" y="2262249"/>
            <a:ext cx="295244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aged 18-75 yr with </a:t>
            </a:r>
            <a:r>
              <a:rPr lang="en-GB" altLang="en-US" sz="1800" dirty="0">
                <a:solidFill>
                  <a:schemeClr val="bg1"/>
                </a:solidFill>
                <a:latin typeface="Calibri" panose="020F0502020204030204" pitchFamily="34" charset="0"/>
              </a:rPr>
              <a:t>unresectable </a:t>
            </a:r>
            <a:r>
              <a:rPr lang="en-GB" altLang="en-US" sz="1800" b="0" dirty="0">
                <a:solidFill>
                  <a:schemeClr val="bg1"/>
                </a:solidFill>
                <a:latin typeface="Calibri" panose="020F0502020204030204" pitchFamily="34" charset="0"/>
              </a:rPr>
              <a:t>stage III or metastatic acral melanoma and no prior systemic therapy; ≥1 measurable lesion per RECIST 1.1;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ECOG PS 0-1, </a:t>
            </a:r>
            <a:br>
              <a:rPr lang="en-GB" altLang="en-US" sz="1800" b="0" dirty="0">
                <a:solidFill>
                  <a:schemeClr val="bg1"/>
                </a:solidFill>
                <a:latin typeface="Calibri" panose="020F0502020204030204" pitchFamily="34" charset="0"/>
              </a:rPr>
            </a:br>
            <a:r>
              <a:rPr lang="en-GB" altLang="en-US" sz="1800" b="0" i="1" dirty="0">
                <a:solidFill>
                  <a:schemeClr val="bg1"/>
                </a:solidFill>
                <a:latin typeface="Calibri" panose="020F0502020204030204" pitchFamily="34" charset="0"/>
              </a:rPr>
              <a:t>BRAF </a:t>
            </a:r>
            <a:r>
              <a:rPr lang="en-GB" altLang="en-US" sz="1800" b="0" dirty="0">
                <a:solidFill>
                  <a:schemeClr val="bg1"/>
                </a:solidFill>
                <a:latin typeface="Calibri" panose="020F0502020204030204" pitchFamily="34" charset="0"/>
              </a:rPr>
              <a:t>V600 wild-type</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(N = 50)</a:t>
            </a:r>
            <a:endParaRPr lang="en-GB" altLang="en-US" sz="1800" b="0" dirty="0">
              <a:solidFill>
                <a:schemeClr val="bg1"/>
              </a:solidFill>
              <a:latin typeface="Calibri" panose="020F0502020204030204" pitchFamily="34" charset="0"/>
            </a:endParaRPr>
          </a:p>
        </p:txBody>
      </p:sp>
      <p:sp>
        <p:nvSpPr>
          <p:cNvPr id="6" name="Rectangle 24">
            <a:extLst>
              <a:ext uri="{FF2B5EF4-FFF2-40B4-BE49-F238E27FC236}">
                <a16:creationId xmlns:a16="http://schemas.microsoft.com/office/drawing/2014/main" id="{74094908-CDDC-634A-8D4C-677B30010FC6}"/>
              </a:ext>
            </a:extLst>
          </p:cNvPr>
          <p:cNvSpPr>
            <a:spLocks noChangeArrowheads="1"/>
          </p:cNvSpPr>
          <p:nvPr/>
        </p:nvSpPr>
        <p:spPr bwMode="auto">
          <a:xfrm>
            <a:off x="4500196" y="2868133"/>
            <a:ext cx="4064400" cy="1157051"/>
          </a:xfrm>
          <a:prstGeom prst="rect">
            <a:avLst/>
          </a:prstGeom>
          <a:solidFill>
            <a:schemeClr val="accent1"/>
          </a:solidFill>
          <a:ln w="9525">
            <a:noFill/>
            <a:miter lim="800000"/>
            <a:headEnd/>
            <a:tailEnd/>
          </a:ln>
        </p:spPr>
        <p:txBody>
          <a:bodyPr wrap="none" anchor="ctr" anchorCtr="1"/>
          <a:lstStyle/>
          <a:p>
            <a:pPr algn="ctr">
              <a:defRPr/>
            </a:pPr>
            <a:r>
              <a:rPr lang="en-US" b="1" dirty="0">
                <a:latin typeface="Calibri" panose="020F0502020204030204" pitchFamily="34" charset="0"/>
                <a:cs typeface="Arial" charset="0"/>
              </a:rPr>
              <a:t>Camrelizumab</a:t>
            </a:r>
            <a:r>
              <a:rPr lang="en-US" dirty="0">
                <a:latin typeface="Calibri" panose="020F0502020204030204" pitchFamily="34" charset="0"/>
                <a:cs typeface="Arial" charset="0"/>
              </a:rPr>
              <a:t> 200 mg IV Q2W + </a:t>
            </a:r>
          </a:p>
          <a:p>
            <a:pPr algn="ctr">
              <a:defRPr/>
            </a:pPr>
            <a:r>
              <a:rPr lang="en-US" b="1" dirty="0">
                <a:latin typeface="Calibri" panose="020F0502020204030204" pitchFamily="34" charset="0"/>
                <a:cs typeface="Arial" charset="0"/>
              </a:rPr>
              <a:t>Apatinib</a:t>
            </a:r>
            <a:r>
              <a:rPr lang="en-US" dirty="0">
                <a:latin typeface="Calibri" panose="020F0502020204030204" pitchFamily="34" charset="0"/>
                <a:cs typeface="Arial" charset="0"/>
              </a:rPr>
              <a:t> 250 mg PO QD +</a:t>
            </a:r>
          </a:p>
          <a:p>
            <a:pPr algn="ctr">
              <a:defRPr/>
            </a:pPr>
            <a:r>
              <a:rPr lang="en-US" b="1" dirty="0">
                <a:latin typeface="Calibri" panose="020F0502020204030204" pitchFamily="34" charset="0"/>
                <a:cs typeface="Arial" charset="0"/>
              </a:rPr>
              <a:t>Temozolomide</a:t>
            </a:r>
            <a:r>
              <a:rPr lang="en-US" dirty="0">
                <a:latin typeface="Calibri" panose="020F0502020204030204" pitchFamily="34" charset="0"/>
                <a:cs typeface="Arial" charset="0"/>
              </a:rPr>
              <a:t> 200 mg/m</a:t>
            </a:r>
            <a:r>
              <a:rPr lang="en-US" baseline="30000" dirty="0">
                <a:latin typeface="Calibri" panose="020F0502020204030204" pitchFamily="34" charset="0"/>
                <a:cs typeface="Arial" charset="0"/>
              </a:rPr>
              <a:t>2</a:t>
            </a:r>
            <a:r>
              <a:rPr lang="en-US" dirty="0">
                <a:latin typeface="Calibri" panose="020F0502020204030204" pitchFamily="34" charset="0"/>
                <a:cs typeface="Arial" charset="0"/>
              </a:rPr>
              <a:t> IV D1-5 of 28</a:t>
            </a:r>
          </a:p>
        </p:txBody>
      </p:sp>
      <p:sp>
        <p:nvSpPr>
          <p:cNvPr id="12" name="Line 32">
            <a:extLst>
              <a:ext uri="{FF2B5EF4-FFF2-40B4-BE49-F238E27FC236}">
                <a16:creationId xmlns:a16="http://schemas.microsoft.com/office/drawing/2014/main" id="{6AF047AF-BC16-8A40-9977-79C9DA7329D7}"/>
              </a:ext>
            </a:extLst>
          </p:cNvPr>
          <p:cNvSpPr>
            <a:spLocks noChangeShapeType="1"/>
          </p:cNvSpPr>
          <p:nvPr/>
        </p:nvSpPr>
        <p:spPr bwMode="auto">
          <a:xfrm>
            <a:off x="8712986" y="3449247"/>
            <a:ext cx="88152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3" name="TextBox 32">
            <a:extLst>
              <a:ext uri="{FF2B5EF4-FFF2-40B4-BE49-F238E27FC236}">
                <a16:creationId xmlns:a16="http://schemas.microsoft.com/office/drawing/2014/main" id="{83DD9E0D-AB03-974E-BC76-389E05CD5D46}"/>
              </a:ext>
            </a:extLst>
          </p:cNvPr>
          <p:cNvSpPr txBox="1"/>
          <p:nvPr/>
        </p:nvSpPr>
        <p:spPr bwMode="auto">
          <a:xfrm>
            <a:off x="609759" y="4976888"/>
            <a:ext cx="10879903" cy="117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500"/>
              </a:spcBef>
              <a:spcAft>
                <a:spcPct val="0"/>
              </a:spcAft>
              <a:buClrTx/>
              <a:buFont typeface="Wingdings" panose="05000000000000000000" pitchFamily="2" charset="2"/>
              <a:buChar char="§"/>
            </a:pPr>
            <a:r>
              <a:rPr lang="en-US" sz="2200" b="1" dirty="0">
                <a:solidFill>
                  <a:schemeClr val="bg1"/>
                </a:solidFill>
                <a:latin typeface="Calibri" panose="020F0502020204030204" pitchFamily="34" charset="0"/>
              </a:rPr>
              <a:t>Primary endpoint: </a:t>
            </a:r>
            <a:r>
              <a:rPr lang="en-US" sz="2200" b="0" dirty="0">
                <a:solidFill>
                  <a:schemeClr val="bg1"/>
                </a:solidFill>
                <a:latin typeface="Calibri" panose="020F0502020204030204" pitchFamily="34" charset="0"/>
              </a:rPr>
              <a:t>ORR by RECIST v1.1 (ORR of 16% with pembrolizumab in </a:t>
            </a:r>
            <a:br>
              <a:rPr lang="en-US" sz="2200" b="0" dirty="0">
                <a:solidFill>
                  <a:schemeClr val="bg1"/>
                </a:solidFill>
                <a:latin typeface="Calibri" panose="020F0502020204030204" pitchFamily="34" charset="0"/>
              </a:rPr>
            </a:br>
            <a:r>
              <a:rPr lang="en-US" sz="2200" b="0" dirty="0">
                <a:solidFill>
                  <a:schemeClr val="bg1"/>
                </a:solidFill>
                <a:latin typeface="Calibri" panose="020F0502020204030204" pitchFamily="34" charset="0"/>
              </a:rPr>
              <a:t>Chinese patients with advanced/metastatic melanoma used as historical control</a:t>
            </a:r>
            <a:r>
              <a:rPr lang="en-US" sz="2200" b="0" baseline="30000" dirty="0">
                <a:solidFill>
                  <a:schemeClr val="bg1"/>
                </a:solidFill>
                <a:latin typeface="Calibri" panose="020F0502020204030204" pitchFamily="34" charset="0"/>
              </a:rPr>
              <a:t>2</a:t>
            </a:r>
            <a:r>
              <a:rPr lang="en-US" sz="2200" b="0" dirty="0">
                <a:solidFill>
                  <a:schemeClr val="bg1"/>
                </a:solidFill>
                <a:latin typeface="Calibri" panose="020F0502020204030204" pitchFamily="34" charset="0"/>
              </a:rPr>
              <a:t>)</a:t>
            </a:r>
          </a:p>
          <a:p>
            <a:pPr marL="285750" indent="-285750">
              <a:spcBef>
                <a:spcPts val="500"/>
              </a:spcBef>
              <a:buFont typeface="Wingdings" panose="05000000000000000000" pitchFamily="2" charset="2"/>
              <a:buChar char="§"/>
            </a:pPr>
            <a:r>
              <a:rPr lang="en-US" sz="2200" b="1" dirty="0">
                <a:solidFill>
                  <a:schemeClr val="bg1"/>
                </a:solidFill>
                <a:latin typeface="Calibri" panose="020F0502020204030204" pitchFamily="34" charset="0"/>
              </a:rPr>
              <a:t>Secondary endpoints: </a:t>
            </a:r>
            <a:r>
              <a:rPr lang="en-US" sz="2200" dirty="0">
                <a:solidFill>
                  <a:schemeClr val="bg1"/>
                </a:solidFill>
                <a:latin typeface="Calibri" panose="020F0502020204030204" pitchFamily="34" charset="0"/>
              </a:rPr>
              <a:t>PFS, DCR, OS, safety</a:t>
            </a:r>
            <a:endParaRPr lang="en-US" sz="2200" b="0"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904BACF1-F75B-224A-AB6C-4E206A3D6A01}"/>
              </a:ext>
            </a:extLst>
          </p:cNvPr>
          <p:cNvSpPr txBox="1"/>
          <p:nvPr/>
        </p:nvSpPr>
        <p:spPr bwMode="auto">
          <a:xfrm>
            <a:off x="9715206" y="2837801"/>
            <a:ext cx="147288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For 2 yr or until PD or unacceptable toxicity</a:t>
            </a:r>
          </a:p>
        </p:txBody>
      </p:sp>
      <p:sp>
        <p:nvSpPr>
          <p:cNvPr id="19" name="Line 32">
            <a:extLst>
              <a:ext uri="{FF2B5EF4-FFF2-40B4-BE49-F238E27FC236}">
                <a16:creationId xmlns:a16="http://schemas.microsoft.com/office/drawing/2014/main" id="{D17D7F6B-C528-CB43-AD0E-6EB92ACD812E}"/>
              </a:ext>
            </a:extLst>
          </p:cNvPr>
          <p:cNvSpPr>
            <a:spLocks noChangeShapeType="1"/>
          </p:cNvSpPr>
          <p:nvPr/>
        </p:nvSpPr>
        <p:spPr bwMode="auto">
          <a:xfrm>
            <a:off x="3302134" y="3437965"/>
            <a:ext cx="88152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031D4174-BF59-B149-89E1-F78BADE68412}"/>
              </a:ext>
            </a:extLst>
          </p:cNvPr>
          <p:cNvSpPr txBox="1"/>
          <p:nvPr/>
        </p:nvSpPr>
        <p:spPr bwMode="auto">
          <a:xfrm>
            <a:off x="4415887" y="4038130"/>
            <a:ext cx="48089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Radiographic evaluation every 2 cycles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for first yr, every 3 cycles for second yr</a:t>
            </a:r>
          </a:p>
        </p:txBody>
      </p:sp>
    </p:spTree>
    <p:extLst>
      <p:ext uri="{BB962C8B-B14F-4D97-AF65-F5344CB8AC3E}">
        <p14:creationId xmlns:p14="http://schemas.microsoft.com/office/powerpoint/2010/main" val="1586364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First-line Camrelizumab, Apatinib, Temozolomide in Acral Melanoma: Baseline Characteristics</a:t>
            </a:r>
            <a:endParaRPr lang="en-US" altLang="en-US" dirty="0"/>
          </a:p>
        </p:txBody>
      </p:sp>
      <p:graphicFrame>
        <p:nvGraphicFramePr>
          <p:cNvPr id="5" name="Group 32">
            <a:extLst>
              <a:ext uri="{FF2B5EF4-FFF2-40B4-BE49-F238E27FC236}">
                <a16:creationId xmlns:a16="http://schemas.microsoft.com/office/drawing/2014/main" id="{5ECD32B7-AF9A-AC4C-9EEF-A3084E7C4AD6}"/>
              </a:ext>
            </a:extLst>
          </p:cNvPr>
          <p:cNvGraphicFramePr>
            <a:graphicFrameLocks noGrp="1"/>
          </p:cNvGraphicFramePr>
          <p:nvPr>
            <p:extLst>
              <p:ext uri="{D42A27DB-BD31-4B8C-83A1-F6EECF244321}">
                <p14:modId xmlns:p14="http://schemas.microsoft.com/office/powerpoint/2010/main" val="1226272986"/>
              </p:ext>
            </p:extLst>
          </p:nvPr>
        </p:nvGraphicFramePr>
        <p:xfrm>
          <a:off x="723900" y="1604963"/>
          <a:ext cx="5376672" cy="4572080"/>
        </p:xfrm>
        <a:graphic>
          <a:graphicData uri="http://schemas.openxmlformats.org/drawingml/2006/table">
            <a:tbl>
              <a:tblPr/>
              <a:tblGrid>
                <a:gridCol w="3265788">
                  <a:extLst>
                    <a:ext uri="{9D8B030D-6E8A-4147-A177-3AD203B41FA5}">
                      <a16:colId xmlns:a16="http://schemas.microsoft.com/office/drawing/2014/main" val="20000"/>
                    </a:ext>
                  </a:extLst>
                </a:gridCol>
                <a:gridCol w="2110884">
                  <a:extLst>
                    <a:ext uri="{9D8B030D-6E8A-4147-A177-3AD203B41FA5}">
                      <a16:colId xmlns:a16="http://schemas.microsoft.com/office/drawing/2014/main" val="20001"/>
                    </a:ext>
                  </a:extLst>
                </a:gridCol>
              </a:tblGrid>
              <a:tr h="54249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(24-73)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Sex,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(64.0)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(36.0)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7163944"/>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(64.0)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(36.0)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3858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Unresectable III (M0)</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IV  M1a</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IV  M1b</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IV  M1c</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IV  M1d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(42.0)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(30.0)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(22.0)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7" name="Text Box 15">
            <a:extLst>
              <a:ext uri="{FF2B5EF4-FFF2-40B4-BE49-F238E27FC236}">
                <a16:creationId xmlns:a16="http://schemas.microsoft.com/office/drawing/2014/main" id="{B1DFDC74-3CC0-D34E-97C1-E5B4CFE32C3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Si. ASCO 2022. Abstr 9508.</a:t>
            </a:r>
            <a:endParaRPr lang="en-US" altLang="en-US" sz="1200" b="0" dirty="0">
              <a:solidFill>
                <a:schemeClr val="bg2"/>
              </a:solidFill>
              <a:latin typeface="Calibri" panose="020F0502020204030204" pitchFamily="34" charset="0"/>
            </a:endParaRPr>
          </a:p>
        </p:txBody>
      </p:sp>
      <p:graphicFrame>
        <p:nvGraphicFramePr>
          <p:cNvPr id="9" name="Group 32">
            <a:extLst>
              <a:ext uri="{FF2B5EF4-FFF2-40B4-BE49-F238E27FC236}">
                <a16:creationId xmlns:a16="http://schemas.microsoft.com/office/drawing/2014/main" id="{42F5F71A-CC44-D745-9352-3E37FAA1FB47}"/>
              </a:ext>
            </a:extLst>
          </p:cNvPr>
          <p:cNvGraphicFramePr>
            <a:graphicFrameLocks noGrp="1"/>
          </p:cNvGraphicFramePr>
          <p:nvPr>
            <p:extLst>
              <p:ext uri="{D42A27DB-BD31-4B8C-83A1-F6EECF244321}">
                <p14:modId xmlns:p14="http://schemas.microsoft.com/office/powerpoint/2010/main" val="1834323590"/>
              </p:ext>
            </p:extLst>
          </p:nvPr>
        </p:nvGraphicFramePr>
        <p:xfrm>
          <a:off x="6299489" y="1604963"/>
          <a:ext cx="5176549" cy="3383344"/>
        </p:xfrm>
        <a:graphic>
          <a:graphicData uri="http://schemas.openxmlformats.org/drawingml/2006/table">
            <a:tbl>
              <a:tblPr/>
              <a:tblGrid>
                <a:gridCol w="3144233">
                  <a:extLst>
                    <a:ext uri="{9D8B030D-6E8A-4147-A177-3AD203B41FA5}">
                      <a16:colId xmlns:a16="http://schemas.microsoft.com/office/drawing/2014/main" val="20000"/>
                    </a:ext>
                  </a:extLst>
                </a:gridCol>
                <a:gridCol w="2032316">
                  <a:extLst>
                    <a:ext uri="{9D8B030D-6E8A-4147-A177-3AD203B41FA5}">
                      <a16:colId xmlns:a16="http://schemas.microsoft.com/office/drawing/2014/main" val="20001"/>
                    </a:ext>
                  </a:extLst>
                </a:gridCol>
              </a:tblGrid>
              <a:tr h="54249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NRAS</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Mutation</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Wild-type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(62.0)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LDH,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 ULN</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&gt; ULN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(68.0)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(32.0)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7163944"/>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tumor burden,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mm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(10-207)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First-line Camrelizumab, Apatinib, Temozolomide in Acral Melanoma: Efficacy</a:t>
            </a:r>
            <a:endParaRPr lang="en-US" altLang="en-US" dirty="0"/>
          </a:p>
        </p:txBody>
      </p:sp>
      <p:graphicFrame>
        <p:nvGraphicFramePr>
          <p:cNvPr id="5" name="Group 32">
            <a:extLst>
              <a:ext uri="{FF2B5EF4-FFF2-40B4-BE49-F238E27FC236}">
                <a16:creationId xmlns:a16="http://schemas.microsoft.com/office/drawing/2014/main" id="{5ECD32B7-AF9A-AC4C-9EEF-A3084E7C4AD6}"/>
              </a:ext>
            </a:extLst>
          </p:cNvPr>
          <p:cNvGraphicFramePr>
            <a:graphicFrameLocks noGrp="1"/>
          </p:cNvGraphicFramePr>
          <p:nvPr>
            <p:extLst>
              <p:ext uri="{D42A27DB-BD31-4B8C-83A1-F6EECF244321}">
                <p14:modId xmlns:p14="http://schemas.microsoft.com/office/powerpoint/2010/main" val="1020887230"/>
              </p:ext>
            </p:extLst>
          </p:nvPr>
        </p:nvGraphicFramePr>
        <p:xfrm>
          <a:off x="727076" y="1604963"/>
          <a:ext cx="5376672" cy="4480672"/>
        </p:xfrm>
        <a:graphic>
          <a:graphicData uri="http://schemas.openxmlformats.org/drawingml/2006/table">
            <a:tbl>
              <a:tblPr/>
              <a:tblGrid>
                <a:gridCol w="3265788">
                  <a:extLst>
                    <a:ext uri="{9D8B030D-6E8A-4147-A177-3AD203B41FA5}">
                      <a16:colId xmlns:a16="http://schemas.microsoft.com/office/drawing/2014/main" val="20000"/>
                    </a:ext>
                  </a:extLst>
                </a:gridCol>
                <a:gridCol w="2110884">
                  <a:extLst>
                    <a:ext uri="{9D8B030D-6E8A-4147-A177-3AD203B41FA5}">
                      <a16:colId xmlns:a16="http://schemas.microsoft.com/office/drawing/2014/main" val="20001"/>
                    </a:ext>
                  </a:extLst>
                </a:gridCol>
              </a:tblGrid>
              <a:tr h="54249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Evaluable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66.7 (51.6-79.6)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(64.6)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7163944"/>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91.7 (80.0-97.7)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3858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response,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mo (IQR)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(0.9-3.2)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17.5 (12.0-NR)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1454904"/>
                  </a:ext>
                </a:extLst>
              </a:tr>
              <a:tr h="36576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of tx,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 (0.9-21.6)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31317872"/>
                  </a:ext>
                </a:extLst>
              </a:tr>
            </a:tbl>
          </a:graphicData>
        </a:graphic>
      </p:graphicFrame>
      <p:sp>
        <p:nvSpPr>
          <p:cNvPr id="7" name="Text Box 15">
            <a:extLst>
              <a:ext uri="{FF2B5EF4-FFF2-40B4-BE49-F238E27FC236}">
                <a16:creationId xmlns:a16="http://schemas.microsoft.com/office/drawing/2014/main" id="{B1DFDC74-3CC0-D34E-97C1-E5B4CFE32C3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Si. ASCO 2022. Abstr 9508.</a:t>
            </a:r>
            <a:endParaRPr lang="en-US" altLang="en-US" sz="1200" b="0" dirty="0">
              <a:solidFill>
                <a:schemeClr val="bg2"/>
              </a:solidFill>
              <a:latin typeface="Calibri" panose="020F0502020204030204" pitchFamily="34" charset="0"/>
            </a:endParaRPr>
          </a:p>
        </p:txBody>
      </p:sp>
      <p:graphicFrame>
        <p:nvGraphicFramePr>
          <p:cNvPr id="9" name="Group 32">
            <a:extLst>
              <a:ext uri="{FF2B5EF4-FFF2-40B4-BE49-F238E27FC236}">
                <a16:creationId xmlns:a16="http://schemas.microsoft.com/office/drawing/2014/main" id="{42F5F71A-CC44-D745-9352-3E37FAA1FB47}"/>
              </a:ext>
            </a:extLst>
          </p:cNvPr>
          <p:cNvGraphicFramePr>
            <a:graphicFrameLocks noGrp="1"/>
          </p:cNvGraphicFramePr>
          <p:nvPr>
            <p:extLst>
              <p:ext uri="{D42A27DB-BD31-4B8C-83A1-F6EECF244321}">
                <p14:modId xmlns:p14="http://schemas.microsoft.com/office/powerpoint/2010/main" val="3557998205"/>
              </p:ext>
            </p:extLst>
          </p:nvPr>
        </p:nvGraphicFramePr>
        <p:xfrm>
          <a:off x="6299489" y="1604963"/>
          <a:ext cx="5376672" cy="3109024"/>
        </p:xfrm>
        <a:graphic>
          <a:graphicData uri="http://schemas.openxmlformats.org/drawingml/2006/table">
            <a:tbl>
              <a:tblPr/>
              <a:tblGrid>
                <a:gridCol w="3265788">
                  <a:extLst>
                    <a:ext uri="{9D8B030D-6E8A-4147-A177-3AD203B41FA5}">
                      <a16:colId xmlns:a16="http://schemas.microsoft.com/office/drawing/2014/main" val="20000"/>
                    </a:ext>
                  </a:extLst>
                </a:gridCol>
                <a:gridCol w="2110884">
                  <a:extLst>
                    <a:ext uri="{9D8B030D-6E8A-4147-A177-3AD203B41FA5}">
                      <a16:colId xmlns:a16="http://schemas.microsoft.com/office/drawing/2014/main" val="20001"/>
                    </a:ext>
                  </a:extLst>
                </a:gridCol>
              </a:tblGrid>
              <a:tr h="58360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Survival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Evaluable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33495">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lang="en-US" sz="1800" b="0" dirty="0">
                          <a:solidFill>
                            <a:schemeClr val="bg1"/>
                          </a:solidFill>
                          <a:latin typeface="Calibri" panose="020F0502020204030204" pitchFamily="34" charset="0"/>
                        </a:rPr>
                        <a:t>Median follow-up, mo</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94321785"/>
                  </a:ext>
                </a:extLst>
              </a:tr>
              <a:tr h="108382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Estimated median, mo</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6-mo,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1"/>
                  </a:ext>
                </a:extLst>
              </a:tr>
              <a:tr h="83371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Estimated median, mo</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27163944"/>
                  </a:ext>
                </a:extLst>
              </a:tr>
            </a:tbl>
          </a:graphicData>
        </a:graphic>
      </p:graphicFrame>
      <p:sp>
        <p:nvSpPr>
          <p:cNvPr id="6" name="TextBox 5">
            <a:extLst>
              <a:ext uri="{FF2B5EF4-FFF2-40B4-BE49-F238E27FC236}">
                <a16:creationId xmlns:a16="http://schemas.microsoft.com/office/drawing/2014/main" id="{0F6F1E20-E6EC-1441-B72F-CDE971AB1706}"/>
              </a:ext>
            </a:extLst>
          </p:cNvPr>
          <p:cNvSpPr txBox="1"/>
          <p:nvPr/>
        </p:nvSpPr>
        <p:spPr bwMode="auto">
          <a:xfrm>
            <a:off x="6306982" y="4741547"/>
            <a:ext cx="5376672" cy="154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500"/>
              </a:spcBef>
              <a:spcAft>
                <a:spcPct val="0"/>
              </a:spcAft>
              <a:buClrTx/>
              <a:buFont typeface="Wingdings" panose="05000000000000000000" pitchFamily="2" charset="2"/>
              <a:buChar char="§"/>
            </a:pPr>
            <a:r>
              <a:rPr lang="en-US" dirty="0">
                <a:solidFill>
                  <a:schemeClr val="bg1"/>
                </a:solidFill>
                <a:latin typeface="Calibri" panose="020F0502020204030204" pitchFamily="34" charset="0"/>
              </a:rPr>
              <a:t>Subgroup analysis showed trend toward longer OS among patients with normal vs elevated LDH at baseline (</a:t>
            </a: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.048)</a:t>
            </a:r>
          </a:p>
          <a:p>
            <a:pPr marL="285750" indent="-285750" algn="l">
              <a:lnSpc>
                <a:spcPct val="100000"/>
              </a:lnSpc>
              <a:spcBef>
                <a:spcPts val="500"/>
              </a:spcBef>
              <a:spcAft>
                <a:spcPct val="0"/>
              </a:spcAft>
              <a:buClrTx/>
              <a:buFont typeface="Wingdings" panose="05000000000000000000" pitchFamily="2" charset="2"/>
              <a:buChar char="§"/>
            </a:pPr>
            <a:r>
              <a:rPr lang="en-US" dirty="0">
                <a:solidFill>
                  <a:schemeClr val="bg1"/>
                </a:solidFill>
                <a:latin typeface="Calibri" panose="020F0502020204030204" pitchFamily="34" charset="0"/>
              </a:rPr>
              <a:t>Patients with PR as best response had longer PFS    (</a:t>
            </a: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.009) and OS (</a:t>
            </a: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.047) than those with SD</a:t>
            </a:r>
          </a:p>
        </p:txBody>
      </p:sp>
    </p:spTree>
    <p:extLst>
      <p:ext uri="{BB962C8B-B14F-4D97-AF65-F5344CB8AC3E}">
        <p14:creationId xmlns:p14="http://schemas.microsoft.com/office/powerpoint/2010/main" val="2223644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First-line Camrelizumab, Apatinib, Temozolomide in Acral Melanoma: Treatment-Related AEs</a:t>
            </a:r>
            <a:endParaRPr lang="en-US" altLang="en-US" dirty="0"/>
          </a:p>
        </p:txBody>
      </p:sp>
      <p:graphicFrame>
        <p:nvGraphicFramePr>
          <p:cNvPr id="5" name="Group 32">
            <a:extLst>
              <a:ext uri="{FF2B5EF4-FFF2-40B4-BE49-F238E27FC236}">
                <a16:creationId xmlns:a16="http://schemas.microsoft.com/office/drawing/2014/main" id="{5ECD32B7-AF9A-AC4C-9EEF-A3084E7C4AD6}"/>
              </a:ext>
            </a:extLst>
          </p:cNvPr>
          <p:cNvGraphicFramePr>
            <a:graphicFrameLocks noGrp="1"/>
          </p:cNvGraphicFramePr>
          <p:nvPr>
            <p:extLst>
              <p:ext uri="{D42A27DB-BD31-4B8C-83A1-F6EECF244321}">
                <p14:modId xmlns:p14="http://schemas.microsoft.com/office/powerpoint/2010/main" val="117738693"/>
              </p:ext>
            </p:extLst>
          </p:nvPr>
        </p:nvGraphicFramePr>
        <p:xfrm>
          <a:off x="723899" y="1592411"/>
          <a:ext cx="5202519" cy="3291888"/>
        </p:xfrm>
        <a:graphic>
          <a:graphicData uri="http://schemas.openxmlformats.org/drawingml/2006/table">
            <a:tbl>
              <a:tblPr/>
              <a:tblGrid>
                <a:gridCol w="3160008">
                  <a:extLst>
                    <a:ext uri="{9D8B030D-6E8A-4147-A177-3AD203B41FA5}">
                      <a16:colId xmlns:a16="http://schemas.microsoft.com/office/drawing/2014/main" val="20000"/>
                    </a:ext>
                  </a:extLst>
                </a:gridCol>
                <a:gridCol w="2042511">
                  <a:extLst>
                    <a:ext uri="{9D8B030D-6E8A-4147-A177-3AD203B41FA5}">
                      <a16:colId xmlns:a16="http://schemas.microsoft.com/office/drawing/2014/main" val="20001"/>
                    </a:ext>
                  </a:extLst>
                </a:gridCol>
              </a:tblGrid>
              <a:tr h="54249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4</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(96.0)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(50.0)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Dose adjustment of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any study drug</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Dose interruption</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Dose reduction</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(36.0)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(26.0)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7163944"/>
                  </a:ext>
                </a:extLst>
              </a:tr>
            </a:tbl>
          </a:graphicData>
        </a:graphic>
      </p:graphicFrame>
      <p:sp>
        <p:nvSpPr>
          <p:cNvPr id="7" name="Text Box 15">
            <a:extLst>
              <a:ext uri="{FF2B5EF4-FFF2-40B4-BE49-F238E27FC236}">
                <a16:creationId xmlns:a16="http://schemas.microsoft.com/office/drawing/2014/main" id="{B1DFDC74-3CC0-D34E-97C1-E5B4CFE32C3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Si. ASCO 2022. Abstr 9508.</a:t>
            </a:r>
            <a:endParaRPr lang="en-US" altLang="en-US" sz="1200" b="0" dirty="0">
              <a:solidFill>
                <a:schemeClr val="bg2"/>
              </a:solidFill>
              <a:latin typeface="Calibri" panose="020F0502020204030204" pitchFamily="34" charset="0"/>
            </a:endParaRPr>
          </a:p>
        </p:txBody>
      </p:sp>
      <p:graphicFrame>
        <p:nvGraphicFramePr>
          <p:cNvPr id="9" name="Group 32">
            <a:extLst>
              <a:ext uri="{FF2B5EF4-FFF2-40B4-BE49-F238E27FC236}">
                <a16:creationId xmlns:a16="http://schemas.microsoft.com/office/drawing/2014/main" id="{42F5F71A-CC44-D745-9352-3E37FAA1FB47}"/>
              </a:ext>
            </a:extLst>
          </p:cNvPr>
          <p:cNvGraphicFramePr>
            <a:graphicFrameLocks noGrp="1"/>
          </p:cNvGraphicFramePr>
          <p:nvPr>
            <p:extLst>
              <p:ext uri="{D42A27DB-BD31-4B8C-83A1-F6EECF244321}">
                <p14:modId xmlns:p14="http://schemas.microsoft.com/office/powerpoint/2010/main" val="1961588898"/>
              </p:ext>
            </p:extLst>
          </p:nvPr>
        </p:nvGraphicFramePr>
        <p:xfrm>
          <a:off x="6265583" y="1592411"/>
          <a:ext cx="5202518" cy="4480784"/>
        </p:xfrm>
        <a:graphic>
          <a:graphicData uri="http://schemas.openxmlformats.org/drawingml/2006/table">
            <a:tbl>
              <a:tblPr/>
              <a:tblGrid>
                <a:gridCol w="3160007">
                  <a:extLst>
                    <a:ext uri="{9D8B030D-6E8A-4147-A177-3AD203B41FA5}">
                      <a16:colId xmlns:a16="http://schemas.microsoft.com/office/drawing/2014/main" val="20000"/>
                    </a:ext>
                  </a:extLst>
                </a:gridCol>
                <a:gridCol w="2042511">
                  <a:extLst>
                    <a:ext uri="{9D8B030D-6E8A-4147-A177-3AD203B41FA5}">
                      <a16:colId xmlns:a16="http://schemas.microsoft.com/office/drawing/2014/main" val="20001"/>
                    </a:ext>
                  </a:extLst>
                </a:gridCol>
              </a:tblGrid>
              <a:tr h="47585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TRAEs in &gt;20% of Patients,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Grades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Blood bilirubin elevation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7163944"/>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Conjugated bilirubin elevation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 elevation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2805385"/>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90561320"/>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Blood bilirubin unconjugated elevation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0681564"/>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GGT elevation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92146642"/>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1683576"/>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 elevation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60846339"/>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29086413"/>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TSH elevation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9854953"/>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2214155"/>
                  </a:ext>
                </a:extLst>
              </a:tr>
              <a:tr h="2799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Hypertriglyceridemia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0551642"/>
                  </a:ext>
                </a:extLst>
              </a:tr>
            </a:tbl>
          </a:graphicData>
        </a:graphic>
      </p:graphicFrame>
      <p:sp>
        <p:nvSpPr>
          <p:cNvPr id="6" name="TextBox 5">
            <a:extLst>
              <a:ext uri="{FF2B5EF4-FFF2-40B4-BE49-F238E27FC236}">
                <a16:creationId xmlns:a16="http://schemas.microsoft.com/office/drawing/2014/main" id="{1B9E02DD-CE78-2244-914C-22A4C86ABC38}"/>
              </a:ext>
            </a:extLst>
          </p:cNvPr>
          <p:cNvSpPr txBox="1"/>
          <p:nvPr/>
        </p:nvSpPr>
        <p:spPr bwMode="auto">
          <a:xfrm>
            <a:off x="625392" y="4901224"/>
            <a:ext cx="537667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5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Most common grade 4 TRAEs: hypokalemia (4%), GGT elevation (4%), thrombocytopenia (4%), conjugated bilirubin elevation (2%), neutropenia (2%)</a:t>
            </a:r>
          </a:p>
        </p:txBody>
      </p:sp>
    </p:spTree>
    <p:extLst>
      <p:ext uri="{BB962C8B-B14F-4D97-AF65-F5344CB8AC3E}">
        <p14:creationId xmlns:p14="http://schemas.microsoft.com/office/powerpoint/2010/main" val="2138500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First-line Camrelizumab, Apatinib, Temozolomide in Acral Melanoma: Immune-Related AEs</a:t>
            </a:r>
            <a:endParaRPr lang="en-US" altLang="en-US" dirty="0"/>
          </a:p>
        </p:txBody>
      </p:sp>
      <p:graphicFrame>
        <p:nvGraphicFramePr>
          <p:cNvPr id="5" name="Group 32">
            <a:extLst>
              <a:ext uri="{FF2B5EF4-FFF2-40B4-BE49-F238E27FC236}">
                <a16:creationId xmlns:a16="http://schemas.microsoft.com/office/drawing/2014/main" id="{5ECD32B7-AF9A-AC4C-9EEF-A3084E7C4AD6}"/>
              </a:ext>
            </a:extLst>
          </p:cNvPr>
          <p:cNvGraphicFramePr>
            <a:graphicFrameLocks noGrp="1"/>
          </p:cNvGraphicFramePr>
          <p:nvPr>
            <p:extLst>
              <p:ext uri="{D42A27DB-BD31-4B8C-83A1-F6EECF244321}">
                <p14:modId xmlns:p14="http://schemas.microsoft.com/office/powerpoint/2010/main" val="3116699574"/>
              </p:ext>
            </p:extLst>
          </p:nvPr>
        </p:nvGraphicFramePr>
        <p:xfrm>
          <a:off x="727076" y="1604963"/>
          <a:ext cx="10735055" cy="2859769"/>
        </p:xfrm>
        <a:graphic>
          <a:graphicData uri="http://schemas.openxmlformats.org/drawingml/2006/table">
            <a:tbl>
              <a:tblPr/>
              <a:tblGrid>
                <a:gridCol w="4682223">
                  <a:extLst>
                    <a:ext uri="{9D8B030D-6E8A-4147-A177-3AD203B41FA5}">
                      <a16:colId xmlns:a16="http://schemas.microsoft.com/office/drawing/2014/main" val="20000"/>
                    </a:ext>
                  </a:extLst>
                </a:gridCol>
                <a:gridCol w="3026416">
                  <a:extLst>
                    <a:ext uri="{9D8B030D-6E8A-4147-A177-3AD203B41FA5}">
                      <a16:colId xmlns:a16="http://schemas.microsoft.com/office/drawing/2014/main" val="20001"/>
                    </a:ext>
                  </a:extLst>
                </a:gridCol>
                <a:gridCol w="3026416">
                  <a:extLst>
                    <a:ext uri="{9D8B030D-6E8A-4147-A177-3AD203B41FA5}">
                      <a16:colId xmlns:a16="http://schemas.microsoft.com/office/drawing/2014/main" val="883209323"/>
                    </a:ext>
                  </a:extLst>
                </a:gridCol>
              </a:tblGrid>
              <a:tr h="365760">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Immune-Related 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79432510"/>
                  </a:ext>
                </a:extLst>
              </a:tr>
              <a:tr h="390793">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0"/>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immune-related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(30.0)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Reactive cutaneous capillary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endothelial proliferation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7163944"/>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Hepatobiliary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Endocrine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6576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Cutaneous (rash)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1593457"/>
                  </a:ext>
                </a:extLst>
              </a:tr>
            </a:tbl>
          </a:graphicData>
        </a:graphic>
      </p:graphicFrame>
      <p:sp>
        <p:nvSpPr>
          <p:cNvPr id="7" name="Text Box 15">
            <a:extLst>
              <a:ext uri="{FF2B5EF4-FFF2-40B4-BE49-F238E27FC236}">
                <a16:creationId xmlns:a16="http://schemas.microsoft.com/office/drawing/2014/main" id="{B1DFDC74-3CC0-D34E-97C1-E5B4CFE32C3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Si. ASCO 2022. Abstr 9508.</a:t>
            </a:r>
            <a:endParaRPr lang="en-US" altLang="en-US" sz="1200" b="0" dirty="0">
              <a:solidFill>
                <a:schemeClr val="bg2"/>
              </a:solidFill>
              <a:latin typeface="Calibri" panose="020F0502020204030204" pitchFamily="34" charset="0"/>
            </a:endParaRPr>
          </a:p>
        </p:txBody>
      </p:sp>
      <p:sp>
        <p:nvSpPr>
          <p:cNvPr id="6" name="TextBox 5">
            <a:extLst>
              <a:ext uri="{FF2B5EF4-FFF2-40B4-BE49-F238E27FC236}">
                <a16:creationId xmlns:a16="http://schemas.microsoft.com/office/drawing/2014/main" id="{22645815-DD89-7C42-A190-046252243C46}"/>
              </a:ext>
            </a:extLst>
          </p:cNvPr>
          <p:cNvSpPr txBox="1"/>
          <p:nvPr/>
        </p:nvSpPr>
        <p:spPr bwMode="auto">
          <a:xfrm>
            <a:off x="602299" y="4687404"/>
            <a:ext cx="106858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5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Immune-related AEs were generally transient and manageable</a:t>
            </a:r>
          </a:p>
        </p:txBody>
      </p:sp>
    </p:spTree>
    <p:extLst>
      <p:ext uri="{BB962C8B-B14F-4D97-AF65-F5344CB8AC3E}">
        <p14:creationId xmlns:p14="http://schemas.microsoft.com/office/powerpoint/2010/main" val="2014970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First-line Camrelizumab, Apatinib, Temozolomide in Acral Melanoma: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600" dirty="0"/>
              <a:t>As first-line treatment for advanced acral melanoma, camrelizumab with apatinib and temozolomide showed a promising ORR of 66.7% and an estimated median PFS of 18.4 mo</a:t>
            </a:r>
          </a:p>
          <a:p>
            <a:r>
              <a:rPr lang="en-US" sz="2600" dirty="0"/>
              <a:t>Treatment-related AEs, including abnormal liver function tests and </a:t>
            </a:r>
            <a:br>
              <a:rPr lang="en-US" sz="2600" dirty="0"/>
            </a:br>
            <a:r>
              <a:rPr lang="en-US" sz="2600" dirty="0"/>
              <a:t>immune-related AEs, were generally manageable, and there were no treatment-related deaths</a:t>
            </a:r>
          </a:p>
          <a:p>
            <a:r>
              <a:rPr lang="en-US" sz="2600" dirty="0"/>
              <a:t>Randomized, controlled trial evaluating the combination in untreated advanced acral melanoma is planned</a:t>
            </a:r>
          </a:p>
        </p:txBody>
      </p:sp>
      <p:sp>
        <p:nvSpPr>
          <p:cNvPr id="5" name="Text Box 15">
            <a:extLst>
              <a:ext uri="{FF2B5EF4-FFF2-40B4-BE49-F238E27FC236}">
                <a16:creationId xmlns:a16="http://schemas.microsoft.com/office/drawing/2014/main" id="{703C1C21-4308-F146-ADB6-6874F42DBEC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Si. ASCO 2022. Abstr 9508.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2422200603"/>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e2468712-05a6-4f85-a0a8-fa1bed9088ad">Conference Capsule Slides</Document_x0020_Category>
    <_dlc_DocId xmlns="d54cbe69-32bd-412a-b004-9152f949605e">56M7VY3CDVN5-994736865-2</_dlc_DocId>
    <_dlc_DocIdUrl xmlns="d54cbe69-32bd-412a-b004-9152f949605e">
      <Url>https://intranet.clinicaloptions.com/mews/oncology/ONC_2022_ASCO_CF_(PRP5083)/SKIN_9508_Si/_layouts/15/DocIdRedir.aspx?ID=56M7VY3CDVN5-994736865-2</Url>
      <Description>56M7VY3CDVN5-994736865-2</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CA4DB3EF08234EB6B8B07127AD0B35" ma:contentTypeVersion="1" ma:contentTypeDescription="Create a new document." ma:contentTypeScope="" ma:versionID="1d2074a67b4f7d23d24c151d79b77c4a">
  <xsd:schema xmlns:xsd="http://www.w3.org/2001/XMLSchema" xmlns:xs="http://www.w3.org/2001/XMLSchema" xmlns:p="http://schemas.microsoft.com/office/2006/metadata/properties" xmlns:ns2="d54cbe69-32bd-412a-b004-9152f949605e" xmlns:ns3="e2468712-05a6-4f85-a0a8-fa1bed9088ad" targetNamespace="http://schemas.microsoft.com/office/2006/metadata/properties" ma:root="true" ma:fieldsID="88a61fa5071b64d17ee319ba2a8ef444" ns2:_="" ns3:_="">
    <xsd:import namespace="d54cbe69-32bd-412a-b004-9152f949605e"/>
    <xsd:import namespace="e2468712-05a6-4f85-a0a8-fa1bed9088a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2468712-05a6-4f85-a0a8-fa1bed9088a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488CC7F-106E-4522-9269-693B81100C80}">
  <ds:schemaRefs>
    <ds:schemaRef ds:uri="http://purl.org/dc/elements/1.1/"/>
    <ds:schemaRef ds:uri="d54cbe69-32bd-412a-b004-9152f949605e"/>
    <ds:schemaRef ds:uri="http://schemas.openxmlformats.org/package/2006/metadata/core-properties"/>
    <ds:schemaRef ds:uri="e2468712-05a6-4f85-a0a8-fa1bed9088ad"/>
    <ds:schemaRef ds:uri="http://purl.org/dc/terms/"/>
    <ds:schemaRef ds:uri="http://www.w3.org/XML/1998/namespace"/>
    <ds:schemaRef ds:uri="http://purl.org/dc/dcmitype/"/>
    <ds:schemaRef ds:uri="http://schemas.microsoft.com/office/2006/documentManagement/type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464264B6-D163-4772-AEA9-0A7AD1171A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2468712-05a6-4f85-a0a8-fa1bed9088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9E0CC70-BF9A-4B77-9D14-43B9B7571EC3}">
  <ds:schemaRefs>
    <ds:schemaRef ds:uri="http://schemas.microsoft.com/sharepoint/v3/contenttype/forms"/>
  </ds:schemaRefs>
</ds:datastoreItem>
</file>

<file path=customXml/itemProps4.xml><?xml version="1.0" encoding="utf-8"?>
<ds:datastoreItem xmlns:ds="http://schemas.openxmlformats.org/officeDocument/2006/customXml" ds:itemID="{ACC6E89D-FBE3-4A25-83A9-B9F00919FD9A}">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3835</TotalTime>
  <Words>1551</Words>
  <Application>Microsoft Office PowerPoint</Application>
  <PresentationFormat>Widescreen</PresentationFormat>
  <Paragraphs>233</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First-line Camrelizumab, Apatinib, and Temozolomide in Advanced Acral Melanoma</vt:lpstr>
      <vt:lpstr>About These Slides</vt:lpstr>
      <vt:lpstr>First-line Camrelizumab, Apatinib, Temozolomide in Acral Melanoma: Background</vt:lpstr>
      <vt:lpstr>First-line Camrelizumab, Apatinib, Temozolomide in Acral Melanoma: Study Design</vt:lpstr>
      <vt:lpstr>First-line Camrelizumab, Apatinib, Temozolomide in Acral Melanoma: Baseline Characteristics</vt:lpstr>
      <vt:lpstr>First-line Camrelizumab, Apatinib, Temozolomide in Acral Melanoma: Efficacy</vt:lpstr>
      <vt:lpstr>First-line Camrelizumab, Apatinib, Temozolomide in Acral Melanoma: Treatment-Related AEs</vt:lpstr>
      <vt:lpstr>First-line Camrelizumab, Apatinib, Temozolomide in Acral Melanoma: Immune-Related AEs</vt:lpstr>
      <vt:lpstr>First-line Camrelizumab, Apatinib, Temozolomide in Acral Melanoma: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First-line Camrelizumab, Apatinib, and Temozolomide in Advanced Acral Melanoma</dc:title>
  <dc:creator>Timothy Quill</dc:creator>
  <cp:lastModifiedBy>Natalia Kolenko</cp:lastModifiedBy>
  <cp:revision>91</cp:revision>
  <dcterms:created xsi:type="dcterms:W3CDTF">2022-06-02T23:20:10Z</dcterms:created>
  <dcterms:modified xsi:type="dcterms:W3CDTF">2022-06-13T20:34:12Z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0x01010064CA4DB3EF08234EB6B8B07127AD0B35</vt:lpwstr>
  </property>
  <property fmtid="{D5CDD505-2E9C-101B-9397-08002B2CF9AE}" pid="3" name="_dlc_DocIdItemGuid">
    <vt:lpwstr>6782d00d-4d70-45be-923b-bb21d1a2afde</vt:lpwstr>
  </property>
</Properties>
</file>