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8"/>
  </p:notesMasterIdLst>
  <p:handoutMasterIdLst>
    <p:handoutMasterId r:id="rId19"/>
  </p:handoutMasterIdLst>
  <p:sldIdLst>
    <p:sldId id="321" r:id="rId6"/>
    <p:sldId id="558" r:id="rId7"/>
    <p:sldId id="544" r:id="rId8"/>
    <p:sldId id="263" r:id="rId9"/>
    <p:sldId id="575" r:id="rId10"/>
    <p:sldId id="577" r:id="rId11"/>
    <p:sldId id="576" r:id="rId12"/>
    <p:sldId id="578" r:id="rId13"/>
    <p:sldId id="579" r:id="rId14"/>
    <p:sldId id="580" r:id="rId15"/>
    <p:sldId id="581" r:id="rId16"/>
    <p:sldId id="582"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8" clrIdx="16">
    <p:extLst>
      <p:ext uri="{19B8F6BF-5375-455C-9EA6-DF929625EA0E}">
        <p15:presenceInfo xmlns:p15="http://schemas.microsoft.com/office/powerpoint/2012/main" userId="S::krosenthal@clinicaloptions.com::67a58a6d-22ff-4b03-8f01-10ea3f44af52" providerId="AD"/>
      </p:ext>
    </p:extLst>
  </p:cmAuthor>
  <p:cmAuthor id="18" name="Allison Weckerle" initials="AW" lastIdx="18" clrIdx="17">
    <p:extLst>
      <p:ext uri="{19B8F6BF-5375-455C-9EA6-DF929625EA0E}">
        <p15:presenceInfo xmlns:p15="http://schemas.microsoft.com/office/powerpoint/2012/main" userId="S::aweckerle@cealliance.com::2aecc5db-e215-47aa-9eb4-82d4e2a56303" providerId="AD"/>
      </p:ext>
    </p:extLst>
  </p:cmAuthor>
  <p:cmAuthor id="19" name="Ryan Topping" initials="RT" lastIdx="1" clrIdx="18">
    <p:extLst>
      <p:ext uri="{19B8F6BF-5375-455C-9EA6-DF929625EA0E}">
        <p15:presenceInfo xmlns:p15="http://schemas.microsoft.com/office/powerpoint/2012/main" userId="Ryan Topping" providerId="None"/>
      </p:ext>
    </p:extLst>
  </p:cmAuthor>
  <p:cmAuthor id="20" name="Dussadee Royal" initials="DR" lastIdx="1"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E1471D"/>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9E2BFB-1341-4AFE-B39A-07E811AEADFA}" v="68" dt="2025-02-03T17:27:50.407"/>
    <p1510:client id="{D36B3FA8-1978-4230-9DDC-445E29B8EEE0}" v="16" dt="2025-02-03T20:46:03.86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29" autoAdjust="0"/>
    <p:restoredTop sz="84538" autoAdjust="0"/>
  </p:normalViewPr>
  <p:slideViewPr>
    <p:cSldViewPr snapToGrid="0">
      <p:cViewPr varScale="1">
        <p:scale>
          <a:sx n="82" d="100"/>
          <a:sy n="82" d="100"/>
        </p:scale>
        <p:origin x="307" y="6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532894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mn-lt"/>
                <a:ea typeface="Times New Roman" panose="02020603050405020304" pitchFamily="18" charset="0"/>
                <a:cs typeface="Aptos" panose="020B0004020202020204" pitchFamily="34" charset="0"/>
              </a:rPr>
              <a:t>mFOLFOX-6, modified fluorouracil/leucovorin/oxaliplatin; mCRC, metastatic colorectal cancer; SoC, standard of care.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271490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effectLst/>
                <a:latin typeface="+mn-lt"/>
                <a:ea typeface="Times New Roman" panose="02020603050405020304" pitchFamily="18" charset="0"/>
                <a:cs typeface="Aptos" panose="020B0004020202020204" pitchFamily="34" charset="0"/>
              </a:rPr>
              <a:t>5-FU, 5-fluorouracil; BICR, blinded independent central review; EC, encorafenib/cetuximab; ECOG, Eastern Cooperative Oncology Group; mFOLFOX-6, modified fluorouracil/leucovorin/oxaliplatin; mCRC, metastatic colorectal cancer; ORR, objective response rate; OS, overall survival; PFS, progression-free survival; PS, performance status; ROW, rest of world; SoC, standard of care</a:t>
            </a:r>
            <a:r>
              <a:rPr lang="en-US" sz="1200" i="1" dirty="0">
                <a:effectLst/>
                <a:latin typeface="+mn-lt"/>
                <a:ea typeface="Times New Roman" panose="02020603050405020304" pitchFamily="18" charset="0"/>
                <a:cs typeface="Aptos" panose="020B00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55393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mn-lt"/>
                <a:ea typeface="Times New Roman" panose="02020603050405020304" pitchFamily="18" charset="0"/>
                <a:cs typeface="Aptos" panose="020B0004020202020204" pitchFamily="34" charset="0"/>
              </a:rPr>
              <a:t>CEA, carcinoembryonic antigen; CRP, C-reactive protein; EC, encorafenib/cetuximab; ECOG, Eastern Cooperative Oncology Group; mFOLFOX-6, modified fluorouracil/leucovorin/oxaliplatin; PS, performance status; SoC, standard of care.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587006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effectLst/>
                <a:latin typeface="+mn-lt"/>
                <a:ea typeface="Times New Roman" panose="02020603050405020304" pitchFamily="18" charset="0"/>
                <a:cs typeface="Aptos" panose="020B0004020202020204" pitchFamily="34" charset="0"/>
              </a:rPr>
              <a:t>BICR, blinded independent central review; CR, complete response; DoR, duration of response; EC, encorafenib/cetuximab; mFOLFOX-6, modified fluorouracil/leucovorin/oxaliplatin; NE, not estimable; OR, odds ratio; ORR, objective response rate; PD, progressive disease; PR, partial response; SD, stable disease; SoC, standard of care; TTR, time to response.</a:t>
            </a:r>
            <a:endParaRPr lang="en-US" b="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54708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mn-lt"/>
                <a:ea typeface="Times New Roman" panose="02020603050405020304" pitchFamily="18" charset="0"/>
                <a:cs typeface="Aptos" panose="020B0004020202020204" pitchFamily="34" charset="0"/>
              </a:rPr>
              <a:t>BICR, blinded independent central review; EC, encorafenib/cetuximab; ECOG, Eastern Cooperative Oncology Group; mFOLFOX-6, modified fluorouracil/leucovorin/oxaliplatin; OR, odds ratio; ORR, objective response rate; PS, performance status; SoC, standard of care.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4628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mn-lt"/>
                <a:ea typeface="Times New Roman" panose="02020603050405020304" pitchFamily="18" charset="0"/>
                <a:cs typeface="Aptos" panose="020B0004020202020204" pitchFamily="34" charset="0"/>
              </a:rPr>
              <a:t>EC, encorafenib/cetuximab; mFOLFOX-6, modified fluorouracil/leucovorin/oxaliplatin; NE, not estimable; OS, overall survival; SoC, standard of care.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199879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mn-lt"/>
                <a:ea typeface="Times New Roman" panose="02020603050405020304" pitchFamily="18" charset="0"/>
                <a:cs typeface="Aptos" panose="020B0004020202020204" pitchFamily="34" charset="0"/>
              </a:rPr>
              <a:t>AE, adverse event; d/c, discontinuation; EC, encorafenib/cetuximab; mFOLFOX-6, modified fluorouracil/leucovorin/oxaliplatin; N/A, not applicable; SoC, standard of care; TEAE, treatment-emergent adverse event; TRAE, treatment-related adverse event.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276572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mn-lt"/>
                <a:ea typeface="Times New Roman" panose="02020603050405020304" pitchFamily="18" charset="0"/>
                <a:cs typeface="Aptos" panose="020B0004020202020204" pitchFamily="34" charset="0"/>
              </a:rPr>
              <a:t>EC, encorafenib/cetuximab; mFOLFOX-6, modified fluorouracil/leucovorin/oxaliplatin; SoC, standard of care; TEAE, treatment-emergent adverse event.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84594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83109-D974-FC03-301F-3772BDAB5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47074-F35A-2D16-2639-7CCB71128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2ECA53-7656-C805-1DB1-FAF6043AD94D}"/>
              </a:ext>
            </a:extLst>
          </p:cNvPr>
          <p:cNvSpPr>
            <a:spLocks noGrp="1"/>
          </p:cNvSpPr>
          <p:nvPr>
            <p:ph type="body" idx="1"/>
          </p:nvPr>
        </p:nvSpPr>
        <p:spPr/>
        <p:txBody>
          <a:bodyPr/>
          <a:lstStyle/>
          <a:p>
            <a:r>
              <a:rPr lang="en-US" sz="1200" i="1" dirty="0">
                <a:effectLst/>
                <a:latin typeface="+mn-lt"/>
                <a:ea typeface="Times New Roman" panose="02020603050405020304" pitchFamily="18" charset="0"/>
                <a:cs typeface="Aptos" panose="020B0004020202020204" pitchFamily="34" charset="0"/>
              </a:rPr>
              <a:t>AE, adverse event; EC, encorafenib/cetuximab; mCRC, metastatic colorectal cancer; mFOLFOX-6, modified fluorouracil/leucovorin/oxaliplatin; ORR, objective response rate; OS, overall survival; PFS, progression-free survival; SoC, standard of care.</a:t>
            </a:r>
            <a:endParaRPr lang="en-US" i="1" dirty="0"/>
          </a:p>
        </p:txBody>
      </p:sp>
      <p:sp>
        <p:nvSpPr>
          <p:cNvPr id="4" name="Slide Number Placeholder 3">
            <a:extLst>
              <a:ext uri="{FF2B5EF4-FFF2-40B4-BE49-F238E27FC236}">
                <a16:creationId xmlns:a16="http://schemas.microsoft.com/office/drawing/2014/main" id="{02E3DBF8-7319-6229-B50C-AFA82A09FC41}"/>
              </a:ext>
            </a:extLst>
          </p:cNvPr>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232289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BREAKWATER: Phase III Study of First-line Encorafenib + Cetuximab + Chemotherapy vs </a:t>
            </a:r>
            <a:br>
              <a:rPr lang="en-US" altLang="en-US" sz="4000" dirty="0"/>
            </a:br>
            <a:r>
              <a:rPr lang="en-US" altLang="en-US" sz="4000" dirty="0"/>
              <a:t>SoC for </a:t>
            </a:r>
            <a:r>
              <a:rPr lang="en-US" altLang="en-US" sz="4000" i="1" dirty="0"/>
              <a:t>BRAF</a:t>
            </a:r>
            <a:r>
              <a:rPr lang="en-US" altLang="en-US" sz="4000" dirty="0"/>
              <a:t> V600E–Mutant mCRC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64976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Boehringer Ingelheim Pharmaceuticals, Inc.;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Exelixis, Inc.; and Novartis Pharmaceuticals Corporation.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2025 ASCO Gastrointestinal Cancers Symposium</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BREAKWATER: </a:t>
            </a:r>
            <a:r>
              <a:rPr lang="en-US" dirty="0"/>
              <a:t>Background</a:t>
            </a:r>
            <a:endParaRPr lang="en-US" altLang="en-US" dirty="0"/>
          </a:p>
        </p:txBody>
      </p:sp>
      <p:sp>
        <p:nvSpPr>
          <p:cNvPr id="2" name="Content Placeholder 1">
            <a:extLst>
              <a:ext uri="{FF2B5EF4-FFF2-40B4-BE49-F238E27FC236}">
                <a16:creationId xmlns:a16="http://schemas.microsoft.com/office/drawing/2014/main" id="{801F2D4E-5881-9D2E-BCF4-7A92CF8422BC}"/>
              </a:ext>
            </a:extLst>
          </p:cNvPr>
          <p:cNvSpPr>
            <a:spLocks noGrp="1"/>
          </p:cNvSpPr>
          <p:nvPr>
            <p:ph idx="1"/>
          </p:nvPr>
        </p:nvSpPr>
        <p:spPr/>
        <p:txBody>
          <a:bodyPr/>
          <a:lstStyle/>
          <a:p>
            <a:r>
              <a:rPr lang="en-US" sz="2400" i="1" dirty="0"/>
              <a:t>BRAF</a:t>
            </a:r>
            <a:r>
              <a:rPr lang="en-US" sz="2400" dirty="0"/>
              <a:t> V600E mutations are present in 8% to 12% of mCRC cases</a:t>
            </a:r>
            <a:r>
              <a:rPr lang="en-US" sz="2400" baseline="30000" dirty="0"/>
              <a:t>1,2</a:t>
            </a:r>
          </a:p>
          <a:p>
            <a:pPr lvl="1"/>
            <a:r>
              <a:rPr lang="en-US" sz="2200" dirty="0"/>
              <a:t>First-line chemotherapy ± a biologic agent is less effective for these patients</a:t>
            </a:r>
            <a:r>
              <a:rPr lang="en-US" sz="2200" baseline="30000" dirty="0"/>
              <a:t>3</a:t>
            </a:r>
          </a:p>
          <a:p>
            <a:r>
              <a:rPr lang="en-US" sz="2400" dirty="0"/>
              <a:t>Encorafenib (a BRAF inhibitor) + cetuximab was FDA approved for patients with mCRC with a </a:t>
            </a:r>
            <a:r>
              <a:rPr lang="en-US" sz="2400" i="1" dirty="0"/>
              <a:t>BRAF</a:t>
            </a:r>
            <a:r>
              <a:rPr lang="en-US" sz="2400" dirty="0"/>
              <a:t> V600E mutation after prior therapy; this was based on findings from the BEACON study</a:t>
            </a:r>
            <a:r>
              <a:rPr lang="en-US" sz="2400" baseline="30000" dirty="0"/>
              <a:t>4</a:t>
            </a:r>
          </a:p>
          <a:p>
            <a:r>
              <a:rPr lang="en-US" sz="2400" dirty="0"/>
              <a:t>BREAKWATER is an ongoing phase III study evaluating the combination of encorafenib + cetuximab ± chemotherapy vs SoC treatment in previously untreated </a:t>
            </a:r>
            <a:r>
              <a:rPr lang="en-US" sz="2400" i="1" dirty="0"/>
              <a:t>BRAF</a:t>
            </a:r>
            <a:r>
              <a:rPr lang="en-US" sz="2400" dirty="0"/>
              <a:t> V600E–mutant mCRC</a:t>
            </a:r>
            <a:r>
              <a:rPr lang="en-US" sz="2400" baseline="30000" dirty="0"/>
              <a:t>5,5</a:t>
            </a:r>
          </a:p>
          <a:p>
            <a:pPr lvl="1"/>
            <a:r>
              <a:rPr lang="en-US" sz="2200" dirty="0"/>
              <a:t>Current report describes efficacy and safety with encorafenib + cetuximab + </a:t>
            </a:r>
            <a:br>
              <a:rPr lang="en-US" sz="2200" dirty="0"/>
            </a:br>
            <a:r>
              <a:rPr lang="en-US" sz="2200" dirty="0"/>
              <a:t>mFOLFOX-6 vs SoC for these patients</a:t>
            </a:r>
            <a:endParaRPr lang="en-US" sz="2400" dirty="0"/>
          </a:p>
        </p:txBody>
      </p:sp>
      <p:sp>
        <p:nvSpPr>
          <p:cNvPr id="3" name="Text Box 11">
            <a:extLst>
              <a:ext uri="{FF2B5EF4-FFF2-40B4-BE49-F238E27FC236}">
                <a16:creationId xmlns:a16="http://schemas.microsoft.com/office/drawing/2014/main" id="{B4A78D76-F54C-F192-EBAA-37715141935A}"/>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Tabernero. Am Soc Clin Oncol Educ Book. 2022;42:1. Tran. Cancer. 2011;117:4623.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Cohen. J Natl Cancer Inst. 2021;113:1386. 4. Kopetz. NEJM. 2019;381:1632. 5. Kopetz. ASCO GI 2025. Abstr 16.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4">
            <a:extLst>
              <a:ext uri="{FF2B5EF4-FFF2-40B4-BE49-F238E27FC236}">
                <a16:creationId xmlns:a16="http://schemas.microsoft.com/office/drawing/2014/main" id="{65B1167D-D62E-BA0C-DCC4-B733D34E819A}"/>
              </a:ext>
            </a:extLst>
          </p:cNvPr>
          <p:cNvSpPr txBox="1">
            <a:spLocks/>
          </p:cNvSpPr>
          <p:nvPr/>
        </p:nvSpPr>
        <p:spPr bwMode="auto">
          <a:xfrm>
            <a:off x="604675" y="5477790"/>
            <a:ext cx="10877529" cy="1029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Coprimary endpoints</a:t>
            </a:r>
            <a:r>
              <a:rPr lang="en-US" sz="2200" b="0" kern="0" dirty="0"/>
              <a:t>: ORR by BICR, PFS </a:t>
            </a:r>
          </a:p>
          <a:p>
            <a:r>
              <a:rPr lang="en-US" sz="2200" kern="0" dirty="0"/>
              <a:t>Key secondary endpoints</a:t>
            </a:r>
            <a:r>
              <a:rPr lang="en-US" sz="2200" b="0" kern="0" dirty="0"/>
              <a:t>: OS, safety</a:t>
            </a:r>
          </a:p>
          <a:p>
            <a:endParaRPr lang="en-US" sz="2200" b="0" kern="0" dirty="0"/>
          </a:p>
          <a:p>
            <a:endParaRPr lang="en-US" sz="2200" b="0" kern="0" dirty="0"/>
          </a:p>
          <a:p>
            <a:endParaRPr lang="en-US" sz="2200" b="0" kern="0" dirty="0"/>
          </a:p>
          <a:p>
            <a:endParaRPr lang="en-US" sz="2200" b="0" kern="0" dirty="0"/>
          </a:p>
          <a:p>
            <a:endParaRPr lang="en-US" sz="2200" b="0" kern="0" dirty="0"/>
          </a:p>
          <a:p>
            <a:pPr marL="0" indent="0">
              <a:buFont typeface="Wingdings" panose="05000000000000000000" pitchFamily="2" charset="2"/>
              <a:buNone/>
            </a:pPr>
            <a:endParaRPr lang="en-US" sz="2200" b="0" kern="0" dirty="0">
              <a:latin typeface="+mn-lt"/>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sz="3600" dirty="0"/>
              <a:t>BREAKWATER: Study Design</a:t>
            </a:r>
            <a:endParaRPr lang="en-US" altLang="en-US" dirty="0"/>
          </a:p>
        </p:txBody>
      </p:sp>
      <p:sp>
        <p:nvSpPr>
          <p:cNvPr id="17411" name="Content Placeholder 14">
            <a:extLst>
              <a:ext uri="{FF2B5EF4-FFF2-40B4-BE49-F238E27FC236}">
                <a16:creationId xmlns:a16="http://schemas.microsoft.com/office/drawing/2014/main" id="{812C223A-C745-4AC6-9B7E-5CC4E03D06FC}"/>
              </a:ext>
            </a:extLst>
          </p:cNvPr>
          <p:cNvSpPr>
            <a:spLocks noGrp="1"/>
          </p:cNvSpPr>
          <p:nvPr>
            <p:ph idx="1"/>
          </p:nvPr>
        </p:nvSpPr>
        <p:spPr>
          <a:xfrm>
            <a:off x="604675" y="1513047"/>
            <a:ext cx="10877529" cy="496298"/>
          </a:xfrm>
        </p:spPr>
        <p:txBody>
          <a:bodyPr rtlCol="0">
            <a:normAutofit/>
          </a:bodyPr>
          <a:lstStyle/>
          <a:p>
            <a:r>
              <a:rPr lang="en-US" sz="2200" b="0" kern="0" dirty="0"/>
              <a:t>International, open-label, randomized phase III trial</a:t>
            </a:r>
          </a:p>
          <a:p>
            <a:endParaRPr lang="en-US" sz="2200" dirty="0"/>
          </a:p>
          <a:p>
            <a:endParaRPr lang="en-US" sz="2200" b="0" kern="0" dirty="0"/>
          </a:p>
          <a:p>
            <a:endParaRPr lang="en-US" sz="2200" dirty="0"/>
          </a:p>
          <a:p>
            <a:endParaRPr lang="en-US" sz="2200" b="0" kern="0" dirty="0"/>
          </a:p>
          <a:p>
            <a:endParaRPr lang="en-US" sz="2200" dirty="0"/>
          </a:p>
          <a:p>
            <a:endParaRPr lang="en-US" sz="2200" b="0" kern="0" dirty="0"/>
          </a:p>
          <a:p>
            <a:pPr marL="0" indent="0">
              <a:buNone/>
            </a:pPr>
            <a:endParaRPr lang="en-US" sz="2200" dirty="0">
              <a:solidFill>
                <a:schemeClr val="bg1"/>
              </a:solidFill>
              <a:latin typeface="+mn-lt"/>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942134" y="2648586"/>
            <a:ext cx="353314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Patients aged ≥16 yr (or ≥18 yr depending on country) with </a:t>
            </a:r>
            <a:r>
              <a:rPr lang="en-US" altLang="en-US" sz="1600" b="0" i="1" dirty="0">
                <a:solidFill>
                  <a:schemeClr val="bg1"/>
                </a:solidFill>
                <a:latin typeface="Calibri" panose="020F0502020204030204" pitchFamily="34" charset="0"/>
              </a:rPr>
              <a:t>BRAF</a:t>
            </a:r>
            <a:r>
              <a:rPr lang="en-US" altLang="en-US" sz="1600" b="0" dirty="0">
                <a:solidFill>
                  <a:schemeClr val="bg1"/>
                </a:solidFill>
                <a:latin typeface="Calibri" panose="020F0502020204030204" pitchFamily="34" charset="0"/>
              </a:rPr>
              <a:t> V600E–mutant mCRC; no prior systemic tx for metastatic disease; ECOG PS 0/1</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637)</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4432246" y="3757925"/>
            <a:ext cx="640891" cy="30777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4442853" y="2585918"/>
            <a:ext cx="640882" cy="39217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 name="Text Box 11">
            <a:extLst>
              <a:ext uri="{FF2B5EF4-FFF2-40B4-BE49-F238E27FC236}">
                <a16:creationId xmlns:a16="http://schemas.microsoft.com/office/drawing/2014/main" id="{69322A40-CF21-38CE-53AB-D1013B8425B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NCT04607421. Kopetz. ASCO GI 2025. Abstr 16.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10" name="TextBox 9">
            <a:extLst>
              <a:ext uri="{FF2B5EF4-FFF2-40B4-BE49-F238E27FC236}">
                <a16:creationId xmlns:a16="http://schemas.microsoft.com/office/drawing/2014/main" id="{EDC39580-79A2-6699-8A50-59DF96BFF6B4}"/>
              </a:ext>
            </a:extLst>
          </p:cNvPr>
          <p:cNvSpPr txBox="1"/>
          <p:nvPr/>
        </p:nvSpPr>
        <p:spPr bwMode="auto">
          <a:xfrm>
            <a:off x="604675" y="4419899"/>
            <a:ext cx="108724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spcBef>
                <a:spcPts val="100"/>
              </a:spcBef>
            </a:pPr>
            <a:r>
              <a:rPr lang="en-US" sz="1200" b="0" i="0" dirty="0">
                <a:solidFill>
                  <a:srgbClr val="111111"/>
                </a:solidFill>
                <a:effectLst/>
                <a:latin typeface="+mn-lt"/>
              </a:rPr>
              <a:t>*Encorafenib 300 mg PO QD</a:t>
            </a:r>
            <a:r>
              <a:rPr lang="en-US" sz="1200" b="0" dirty="0">
                <a:solidFill>
                  <a:srgbClr val="111111"/>
                </a:solidFill>
                <a:latin typeface="+mn-lt"/>
              </a:rPr>
              <a:t> +</a:t>
            </a:r>
            <a:r>
              <a:rPr lang="en-US" sz="1200" b="0" i="0" dirty="0">
                <a:solidFill>
                  <a:srgbClr val="111111"/>
                </a:solidFill>
                <a:effectLst/>
                <a:latin typeface="+mn-lt"/>
              </a:rPr>
              <a:t> cetuximab 500 mg/m² </a:t>
            </a:r>
            <a:r>
              <a:rPr lang="en-US" sz="1200" b="0" dirty="0">
                <a:solidFill>
                  <a:srgbClr val="111111"/>
                </a:solidFill>
                <a:latin typeface="+mn-lt"/>
              </a:rPr>
              <a:t>IV </a:t>
            </a:r>
            <a:r>
              <a:rPr lang="en-US" sz="1200" b="0" i="0" dirty="0">
                <a:solidFill>
                  <a:srgbClr val="111111"/>
                </a:solidFill>
                <a:effectLst/>
                <a:latin typeface="+mn-lt"/>
              </a:rPr>
              <a:t>Q2W. </a:t>
            </a:r>
            <a:r>
              <a:rPr lang="en-US" sz="1200" b="0" i="0" baseline="30000" dirty="0">
                <a:solidFill>
                  <a:srgbClr val="1B1B1B"/>
                </a:solidFill>
                <a:effectLst/>
                <a:latin typeface="+mn-lt"/>
              </a:rPr>
              <a:t>†</a:t>
            </a:r>
            <a:r>
              <a:rPr lang="en-US" sz="1200" b="0" i="0" dirty="0">
                <a:solidFill>
                  <a:srgbClr val="111111"/>
                </a:solidFill>
                <a:effectLst/>
                <a:latin typeface="+mn-lt"/>
              </a:rPr>
              <a:t>After a protocol amendment, enrollment to the EC arm was halted, and patients were randomized 1:1 to either the EC + mFOLFOX-6 or SoC arm. </a:t>
            </a:r>
            <a:r>
              <a:rPr lang="en-US" sz="1200" baseline="30000" dirty="0">
                <a:solidFill>
                  <a:schemeClr val="bg1"/>
                </a:solidFill>
                <a:latin typeface="+mn-lt"/>
              </a:rPr>
              <a:t>‡</a:t>
            </a:r>
            <a:r>
              <a:rPr lang="en-US" sz="1200" b="0" i="0" dirty="0">
                <a:solidFill>
                  <a:srgbClr val="111111"/>
                </a:solidFill>
                <a:effectLst/>
                <a:latin typeface="+mn-lt"/>
              </a:rPr>
              <a:t>Oxaliplatin 85 mg/m² IV Q2W</a:t>
            </a:r>
            <a:r>
              <a:rPr lang="en-US" sz="1200" b="0" dirty="0">
                <a:solidFill>
                  <a:srgbClr val="111111"/>
                </a:solidFill>
                <a:latin typeface="+mn-lt"/>
              </a:rPr>
              <a:t> +</a:t>
            </a:r>
            <a:r>
              <a:rPr lang="en-US" sz="1200" b="0" i="0" dirty="0">
                <a:solidFill>
                  <a:srgbClr val="111111"/>
                </a:solidFill>
                <a:effectLst/>
                <a:latin typeface="+mn-lt"/>
              </a:rPr>
              <a:t> leucovorin 400 mg/m² IV Q2W</a:t>
            </a:r>
            <a:r>
              <a:rPr lang="en-US" sz="1200" b="0" dirty="0">
                <a:solidFill>
                  <a:srgbClr val="111111"/>
                </a:solidFill>
                <a:latin typeface="+mn-lt"/>
              </a:rPr>
              <a:t> +</a:t>
            </a:r>
            <a:r>
              <a:rPr lang="en-US" sz="1200" b="0" i="0" dirty="0">
                <a:solidFill>
                  <a:srgbClr val="111111"/>
                </a:solidFill>
                <a:effectLst/>
                <a:latin typeface="+mn-lt"/>
              </a:rPr>
              <a:t> 5-FU 400 mg/m² IV bolus, then 2400 mg/m² continuous IV over </a:t>
            </a:r>
            <a:br>
              <a:rPr lang="en-US" sz="1200" b="0" i="0" dirty="0">
                <a:solidFill>
                  <a:srgbClr val="111111"/>
                </a:solidFill>
                <a:effectLst/>
                <a:latin typeface="+mn-lt"/>
              </a:rPr>
            </a:br>
            <a:r>
              <a:rPr lang="en-US" sz="1200" b="0" i="0" dirty="0">
                <a:solidFill>
                  <a:srgbClr val="111111"/>
                </a:solidFill>
                <a:effectLst/>
                <a:latin typeface="+mn-lt"/>
              </a:rPr>
              <a:t>46-48 hr Q2W. </a:t>
            </a:r>
            <a:r>
              <a:rPr lang="en-US" sz="1200" baseline="30000" dirty="0">
                <a:solidFill>
                  <a:schemeClr val="bg1"/>
                </a:solidFill>
                <a:latin typeface="+mn-lt"/>
              </a:rPr>
              <a:t>§</a:t>
            </a:r>
            <a:r>
              <a:rPr lang="en-US" sz="1200" b="0" i="0" dirty="0">
                <a:solidFill>
                  <a:srgbClr val="111111"/>
                </a:solidFill>
                <a:effectLst/>
                <a:latin typeface="+mn-lt"/>
              </a:rPr>
              <a:t>Oxaliplatin 85 mg/m² IV + leucovorin 400 mg/m² IV + 5-FU 400 mg/m² IV bolus, then 2400 mg/m² continuous IV over 46-48 hr </a:t>
            </a:r>
            <a:r>
              <a:rPr lang="en-US" sz="1200" b="0" i="1" dirty="0">
                <a:solidFill>
                  <a:srgbClr val="111111"/>
                </a:solidFill>
                <a:effectLst/>
                <a:latin typeface="+mn-lt"/>
              </a:rPr>
              <a:t>OR</a:t>
            </a:r>
            <a:r>
              <a:rPr lang="en-US" sz="1200" b="0" i="0" dirty="0">
                <a:solidFill>
                  <a:srgbClr val="111111"/>
                </a:solidFill>
                <a:effectLst/>
                <a:latin typeface="+mn-lt"/>
              </a:rPr>
              <a:t> irinotecan 165 mg/m² </a:t>
            </a:r>
            <a:br>
              <a:rPr lang="en-US" sz="1200" b="0" i="0" dirty="0">
                <a:solidFill>
                  <a:srgbClr val="111111"/>
                </a:solidFill>
                <a:effectLst/>
                <a:latin typeface="+mn-lt"/>
              </a:rPr>
            </a:br>
            <a:r>
              <a:rPr lang="en-US" sz="1200" b="0" i="0" dirty="0">
                <a:solidFill>
                  <a:srgbClr val="111111"/>
                </a:solidFill>
                <a:effectLst/>
                <a:latin typeface="+mn-lt"/>
              </a:rPr>
              <a:t>IV + </a:t>
            </a:r>
            <a:r>
              <a:rPr lang="en-US" sz="1200" b="0" dirty="0">
                <a:solidFill>
                  <a:srgbClr val="111111"/>
                </a:solidFill>
                <a:latin typeface="+mn-lt"/>
              </a:rPr>
              <a:t>o</a:t>
            </a:r>
            <a:r>
              <a:rPr lang="en-US" sz="1200" b="0" i="0" dirty="0">
                <a:solidFill>
                  <a:srgbClr val="111111"/>
                </a:solidFill>
                <a:effectLst/>
                <a:latin typeface="+mn-lt"/>
              </a:rPr>
              <a:t>xaliplatin 85 mg/m² IV + </a:t>
            </a:r>
            <a:r>
              <a:rPr lang="en-US" sz="1200" b="0" dirty="0">
                <a:solidFill>
                  <a:srgbClr val="111111"/>
                </a:solidFill>
                <a:latin typeface="+mn-lt"/>
              </a:rPr>
              <a:t>l</a:t>
            </a:r>
            <a:r>
              <a:rPr lang="en-US" sz="1200" b="0" i="0" dirty="0">
                <a:solidFill>
                  <a:srgbClr val="111111"/>
                </a:solidFill>
                <a:effectLst/>
                <a:latin typeface="+mn-lt"/>
              </a:rPr>
              <a:t>eucovorin 400 mg/m² IV + 5-FU 2400 or 3200 mg/m² continuous IV over 46-48 hr Q2W </a:t>
            </a:r>
            <a:r>
              <a:rPr lang="en-US" sz="1200" b="0" i="1" dirty="0">
                <a:solidFill>
                  <a:srgbClr val="111111"/>
                </a:solidFill>
                <a:effectLst/>
                <a:latin typeface="+mn-lt"/>
              </a:rPr>
              <a:t>OR</a:t>
            </a:r>
            <a:r>
              <a:rPr lang="en-US" sz="1200" b="0" i="0" dirty="0">
                <a:solidFill>
                  <a:srgbClr val="111111"/>
                </a:solidFill>
                <a:effectLst/>
                <a:latin typeface="+mn-lt"/>
              </a:rPr>
              <a:t> oxaliplatin 130 mg/m² Q3W</a:t>
            </a:r>
            <a:r>
              <a:rPr lang="en-US" sz="1200" b="0" dirty="0">
                <a:solidFill>
                  <a:srgbClr val="111111"/>
                </a:solidFill>
                <a:latin typeface="+mn-lt"/>
              </a:rPr>
              <a:t> +</a:t>
            </a:r>
            <a:r>
              <a:rPr lang="en-US" sz="1200" b="0" i="0" dirty="0">
                <a:solidFill>
                  <a:srgbClr val="111111"/>
                </a:solidFill>
                <a:effectLst/>
                <a:latin typeface="+mn-lt"/>
              </a:rPr>
              <a:t> capecitabine </a:t>
            </a:r>
            <a:br>
              <a:rPr lang="en-US" sz="1200" b="0" i="0" dirty="0">
                <a:solidFill>
                  <a:srgbClr val="111111"/>
                </a:solidFill>
                <a:effectLst/>
                <a:latin typeface="+mn-lt"/>
              </a:rPr>
            </a:br>
            <a:r>
              <a:rPr lang="en-US" sz="1200" b="0" i="0" dirty="0">
                <a:solidFill>
                  <a:srgbClr val="111111"/>
                </a:solidFill>
                <a:effectLst/>
                <a:latin typeface="+mn-lt"/>
              </a:rPr>
              <a:t>1000 mg/m² PO BID on Days 1-14; bevacizumab was optional in all 3 regimens.</a:t>
            </a:r>
          </a:p>
        </p:txBody>
      </p:sp>
      <p:cxnSp>
        <p:nvCxnSpPr>
          <p:cNvPr id="11" name="Straight Arrow Connector 10">
            <a:extLst>
              <a:ext uri="{FF2B5EF4-FFF2-40B4-BE49-F238E27FC236}">
                <a16:creationId xmlns:a16="http://schemas.microsoft.com/office/drawing/2014/main" id="{27A5EA2F-BB03-D8E1-3887-233C5219BF31}"/>
              </a:ext>
            </a:extLst>
          </p:cNvPr>
          <p:cNvCxnSpPr>
            <a:cxnSpLocks/>
          </p:cNvCxnSpPr>
          <p:nvPr/>
        </p:nvCxnSpPr>
        <p:spPr bwMode="auto">
          <a:xfrm>
            <a:off x="4594914" y="2438305"/>
            <a:ext cx="0" cy="263810"/>
          </a:xfrm>
          <a:prstGeom prst="straightConnector1">
            <a:avLst/>
          </a:prstGeom>
          <a:noFill/>
          <a:ln w="28575" cap="flat" cmpd="sng" algn="ctr">
            <a:solidFill>
              <a:schemeClr val="bg1"/>
            </a:solidFill>
            <a:prstDash val="dash"/>
            <a:round/>
            <a:headEnd type="none" w="med" len="med"/>
            <a:tailEnd type="triangle"/>
          </a:ln>
          <a:effectLst/>
        </p:spPr>
      </p:cxnSp>
      <p:sp>
        <p:nvSpPr>
          <p:cNvPr id="13" name="TextBox 12">
            <a:extLst>
              <a:ext uri="{FF2B5EF4-FFF2-40B4-BE49-F238E27FC236}">
                <a16:creationId xmlns:a16="http://schemas.microsoft.com/office/drawing/2014/main" id="{AC38278E-83CA-32BE-58B4-50857AD046A2}"/>
              </a:ext>
            </a:extLst>
          </p:cNvPr>
          <p:cNvSpPr txBox="1"/>
          <p:nvPr/>
        </p:nvSpPr>
        <p:spPr bwMode="auto">
          <a:xfrm>
            <a:off x="1718631" y="1915085"/>
            <a:ext cx="32249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region (US/Canada vs Europe vs ROW) and ECOG PS (0 vs 1)</a:t>
            </a:r>
          </a:p>
        </p:txBody>
      </p:sp>
      <p:sp>
        <p:nvSpPr>
          <p:cNvPr id="14" name="Rectangle 13">
            <a:extLst>
              <a:ext uri="{FF2B5EF4-FFF2-40B4-BE49-F238E27FC236}">
                <a16:creationId xmlns:a16="http://schemas.microsoft.com/office/drawing/2014/main" id="{1CB1C286-18DA-A3DA-EE1C-8D52FCF77790}"/>
              </a:ext>
            </a:extLst>
          </p:cNvPr>
          <p:cNvSpPr/>
          <p:nvPr/>
        </p:nvSpPr>
        <p:spPr bwMode="auto">
          <a:xfrm>
            <a:off x="5292326" y="2104381"/>
            <a:ext cx="4293462" cy="735027"/>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Encorafenib + Cetuximab*</a:t>
            </a:r>
            <a:r>
              <a:rPr lang="en-US" sz="1800" b="1" i="0" u="none" strike="noStrike" baseline="30000" dirty="0">
                <a:solidFill>
                  <a:srgbClr val="FFFFFF"/>
                </a:solidFill>
                <a:effectLst/>
                <a:latin typeface="Calibri" panose="020F0502020204030204" pitchFamily="34" charset="0"/>
              </a:rPr>
              <a:t>†</a:t>
            </a:r>
            <a:br>
              <a:rPr lang="en-US" sz="1800" dirty="0">
                <a:solidFill>
                  <a:schemeClr val="tx1"/>
                </a:solidFill>
                <a:latin typeface="Calibri" panose="020F0502020204030204" pitchFamily="34" charset="0"/>
              </a:rPr>
            </a:br>
            <a:r>
              <a:rPr lang="en-US" sz="1800" b="0" dirty="0">
                <a:solidFill>
                  <a:schemeClr val="tx1"/>
                </a:solidFill>
                <a:latin typeface="Calibri" panose="020F0502020204030204" pitchFamily="34" charset="0"/>
              </a:rPr>
              <a:t>(n = 158)</a:t>
            </a:r>
          </a:p>
        </p:txBody>
      </p:sp>
      <p:sp>
        <p:nvSpPr>
          <p:cNvPr id="16" name="Rectangle 28">
            <a:extLst>
              <a:ext uri="{FF2B5EF4-FFF2-40B4-BE49-F238E27FC236}">
                <a16:creationId xmlns:a16="http://schemas.microsoft.com/office/drawing/2014/main" id="{B1BF5E26-AA5D-4854-9D56-E590AB6C873E}"/>
              </a:ext>
            </a:extLst>
          </p:cNvPr>
          <p:cNvSpPr>
            <a:spLocks noChangeArrowheads="1"/>
          </p:cNvSpPr>
          <p:nvPr/>
        </p:nvSpPr>
        <p:spPr bwMode="auto">
          <a:xfrm>
            <a:off x="5285476" y="2886213"/>
            <a:ext cx="4300313" cy="759400"/>
          </a:xfrm>
          <a:prstGeom prst="rect">
            <a:avLst/>
          </a:prstGeom>
          <a:solidFill>
            <a:schemeClr val="accent1"/>
          </a:solidFill>
          <a:ln w="9525">
            <a:noFill/>
            <a:miter lim="800000"/>
            <a:headEnd/>
            <a:tailEnd/>
          </a:ln>
        </p:spPr>
        <p:txBody>
          <a:bodyPr wrap="none" anchor="ctr" anchorCtr="1"/>
          <a:lstStyle/>
          <a:p>
            <a:pPr algn="ctr">
              <a:defRPr/>
            </a:pPr>
            <a:r>
              <a:rPr lang="en-US" sz="1800" dirty="0">
                <a:solidFill>
                  <a:schemeClr val="tx1"/>
                </a:solidFill>
                <a:latin typeface="Calibri" panose="020F0502020204030204" pitchFamily="34" charset="0"/>
              </a:rPr>
              <a:t>Encorafenib + Cetuximab</a:t>
            </a:r>
            <a:r>
              <a:rPr lang="en-US" sz="1800" dirty="0">
                <a:effectLst/>
                <a:latin typeface="+mn-lt"/>
                <a:ea typeface="Times New Roman" panose="02020603050405020304" pitchFamily="18" charset="0"/>
                <a:cs typeface="Aptos" panose="020B0004020202020204" pitchFamily="34" charset="0"/>
              </a:rPr>
              <a:t>* </a:t>
            </a:r>
            <a:r>
              <a:rPr lang="en-US" b="0" dirty="0">
                <a:latin typeface="Calibri" panose="020F0502020204030204" pitchFamily="34" charset="0"/>
                <a:cs typeface="+mn-cs"/>
              </a:rPr>
              <a:t>+ </a:t>
            </a:r>
            <a:r>
              <a:rPr lang="en-US" sz="1800" dirty="0">
                <a:effectLst/>
                <a:latin typeface="+mn-lt"/>
                <a:ea typeface="Times New Roman" panose="02020603050405020304" pitchFamily="18" charset="0"/>
                <a:cs typeface="Aptos" panose="020B0004020202020204" pitchFamily="34" charset="0"/>
              </a:rPr>
              <a:t>mFOLFOX-6</a:t>
            </a:r>
            <a:r>
              <a:rPr lang="en-US" baseline="30000" dirty="0">
                <a:latin typeface="Calibri" panose="020F0502020204030204" pitchFamily="34" charset="0"/>
                <a:cs typeface="Arial" charset="0"/>
              </a:rPr>
              <a:t>‡ </a:t>
            </a:r>
            <a:r>
              <a:rPr lang="en-US" sz="1800" b="0" i="0" baseline="30000" dirty="0">
                <a:solidFill>
                  <a:srgbClr val="000000"/>
                </a:solidFill>
                <a:effectLst/>
                <a:latin typeface="Calibri" panose="020F0502020204030204" pitchFamily="34" charset="0"/>
              </a:rPr>
              <a:t>​</a:t>
            </a:r>
            <a:r>
              <a:rPr lang="en-US" sz="1800" baseline="30000" dirty="0">
                <a:effectLst/>
                <a:latin typeface="+mn-lt"/>
                <a:ea typeface="Times New Roman" panose="02020603050405020304" pitchFamily="18" charset="0"/>
                <a:cs typeface="Aptos" panose="020B0004020202020204" pitchFamily="34" charset="0"/>
              </a:rPr>
              <a:t> </a:t>
            </a:r>
          </a:p>
          <a:p>
            <a:pPr algn="ctr">
              <a:defRPr/>
            </a:pPr>
            <a:r>
              <a:rPr lang="en-US" b="0" dirty="0">
                <a:latin typeface="Calibri" panose="020F0502020204030204" pitchFamily="34" charset="0"/>
                <a:cs typeface="+mn-cs"/>
              </a:rPr>
              <a:t>(n = 236)</a:t>
            </a:r>
          </a:p>
        </p:txBody>
      </p:sp>
      <p:sp>
        <p:nvSpPr>
          <p:cNvPr id="17" name="Rectangle 25">
            <a:extLst>
              <a:ext uri="{FF2B5EF4-FFF2-40B4-BE49-F238E27FC236}">
                <a16:creationId xmlns:a16="http://schemas.microsoft.com/office/drawing/2014/main" id="{FD07461B-B65E-49D9-8F9A-419AF61467E9}"/>
              </a:ext>
            </a:extLst>
          </p:cNvPr>
          <p:cNvSpPr>
            <a:spLocks noChangeArrowheads="1"/>
          </p:cNvSpPr>
          <p:nvPr/>
        </p:nvSpPr>
        <p:spPr bwMode="auto">
          <a:xfrm>
            <a:off x="5267162" y="3711506"/>
            <a:ext cx="4318626" cy="708393"/>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SoC</a:t>
            </a:r>
            <a:r>
              <a:rPr lang="en-US" baseline="30000" dirty="0">
                <a:latin typeface="Calibri" panose="020F0502020204030204" pitchFamily="34" charset="0"/>
                <a:cs typeface="Arial" charset="0"/>
              </a:rPr>
              <a:t>§</a:t>
            </a:r>
          </a:p>
          <a:p>
            <a:pPr algn="ctr">
              <a:defRPr/>
            </a:pPr>
            <a:r>
              <a:rPr lang="en-US" b="0" dirty="0">
                <a:latin typeface="Calibri" panose="020F0502020204030204" pitchFamily="34" charset="0"/>
                <a:cs typeface="+mn-cs"/>
              </a:rPr>
              <a:t>(n = 243)</a:t>
            </a:r>
          </a:p>
        </p:txBody>
      </p:sp>
      <p:cxnSp>
        <p:nvCxnSpPr>
          <p:cNvPr id="22" name="Straight Arrow Connector 21">
            <a:extLst>
              <a:ext uri="{FF2B5EF4-FFF2-40B4-BE49-F238E27FC236}">
                <a16:creationId xmlns:a16="http://schemas.microsoft.com/office/drawing/2014/main" id="{97359093-4D15-B8FE-AD01-99D8F6020D45}"/>
              </a:ext>
            </a:extLst>
          </p:cNvPr>
          <p:cNvCxnSpPr>
            <a:cxnSpLocks/>
          </p:cNvCxnSpPr>
          <p:nvPr/>
        </p:nvCxnSpPr>
        <p:spPr bwMode="auto">
          <a:xfrm>
            <a:off x="4442852" y="3316491"/>
            <a:ext cx="650107" cy="0"/>
          </a:xfrm>
          <a:prstGeom prst="straightConnector1">
            <a:avLst/>
          </a:prstGeom>
          <a:noFill/>
          <a:ln w="28575" cap="flat" cmpd="sng" algn="ctr">
            <a:solidFill>
              <a:schemeClr val="bg1"/>
            </a:solidFill>
            <a:prstDash val="solid"/>
            <a:round/>
            <a:headEnd type="none" w="med" len="med"/>
            <a:tailEnd type="triangle"/>
          </a:ln>
          <a:effectLst/>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9D67A-E953-FA72-8E50-57EDEF3DA8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DA471-056A-97A4-CD09-1BF8B5880A68}"/>
              </a:ext>
            </a:extLst>
          </p:cNvPr>
          <p:cNvSpPr>
            <a:spLocks noGrp="1"/>
          </p:cNvSpPr>
          <p:nvPr>
            <p:ph type="title"/>
          </p:nvPr>
        </p:nvSpPr>
        <p:spPr/>
        <p:txBody>
          <a:bodyPr/>
          <a:lstStyle/>
          <a:p>
            <a:r>
              <a:rPr lang="en-US" altLang="en-US" sz="3600" dirty="0"/>
              <a:t>BREAKWATER: Baseline Characteristics</a:t>
            </a:r>
            <a:endParaRPr lang="en-US" dirty="0"/>
          </a:p>
        </p:txBody>
      </p:sp>
      <p:sp>
        <p:nvSpPr>
          <p:cNvPr id="3" name="Text Box 11">
            <a:extLst>
              <a:ext uri="{FF2B5EF4-FFF2-40B4-BE49-F238E27FC236}">
                <a16:creationId xmlns:a16="http://schemas.microsoft.com/office/drawing/2014/main" id="{DB6A05A1-D6D5-FAEB-9E67-3F03DA4FE2A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Kopetz. ASCO GI 2025. Abstr 16.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5" name="Table 4">
            <a:extLst>
              <a:ext uri="{FF2B5EF4-FFF2-40B4-BE49-F238E27FC236}">
                <a16:creationId xmlns:a16="http://schemas.microsoft.com/office/drawing/2014/main" id="{6638A385-29F7-F174-EDCB-7DFAAA5496BE}"/>
              </a:ext>
            </a:extLst>
          </p:cNvPr>
          <p:cNvGraphicFramePr>
            <a:graphicFrameLocks noGrp="1"/>
          </p:cNvGraphicFramePr>
          <p:nvPr>
            <p:extLst>
              <p:ext uri="{D42A27DB-BD31-4B8C-83A1-F6EECF244321}">
                <p14:modId xmlns:p14="http://schemas.microsoft.com/office/powerpoint/2010/main" val="1724280297"/>
              </p:ext>
            </p:extLst>
          </p:nvPr>
        </p:nvGraphicFramePr>
        <p:xfrm>
          <a:off x="723900" y="1604684"/>
          <a:ext cx="5306422" cy="3992880"/>
        </p:xfrm>
        <a:graphic>
          <a:graphicData uri="http://schemas.openxmlformats.org/drawingml/2006/table">
            <a:tbl>
              <a:tblPr/>
              <a:tblGrid>
                <a:gridCol w="1384900">
                  <a:extLst>
                    <a:ext uri="{9D8B030D-6E8A-4147-A177-3AD203B41FA5}">
                      <a16:colId xmlns:a16="http://schemas.microsoft.com/office/drawing/2014/main" val="2643958322"/>
                    </a:ext>
                  </a:extLst>
                </a:gridCol>
                <a:gridCol w="1457011">
                  <a:extLst>
                    <a:ext uri="{9D8B030D-6E8A-4147-A177-3AD203B41FA5}">
                      <a16:colId xmlns:a16="http://schemas.microsoft.com/office/drawing/2014/main" val="3081032881"/>
                    </a:ext>
                  </a:extLst>
                </a:gridCol>
                <a:gridCol w="1157337">
                  <a:extLst>
                    <a:ext uri="{9D8B030D-6E8A-4147-A177-3AD203B41FA5}">
                      <a16:colId xmlns:a16="http://schemas.microsoft.com/office/drawing/2014/main" val="3356958140"/>
                    </a:ext>
                  </a:extLst>
                </a:gridCol>
                <a:gridCol w="1307174">
                  <a:extLst>
                    <a:ext uri="{9D8B030D-6E8A-4147-A177-3AD203B41FA5}">
                      <a16:colId xmlns:a16="http://schemas.microsoft.com/office/drawing/2014/main" val="4114601749"/>
                    </a:ext>
                  </a:extLst>
                </a:gridCol>
              </a:tblGrid>
              <a:tr h="426400">
                <a:tc>
                  <a:txBody>
                    <a:bodyPr/>
                    <a:lstStyle/>
                    <a:p>
                      <a:pPr algn="l" fontAlgn="ctr"/>
                      <a:r>
                        <a:rPr lang="en-US" sz="1400" b="1" i="0" u="none" strike="noStrike">
                          <a:solidFill>
                            <a:schemeClr val="tx1"/>
                          </a:solidFill>
                          <a:effectLst/>
                          <a:latin typeface="Calibri" panose="020F0502020204030204" pitchFamily="34" charset="0"/>
                        </a:rPr>
                        <a:t>Characteristic</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a:solidFill>
                            <a:schemeClr val="tx1"/>
                          </a:solidFill>
                          <a:effectLst/>
                          <a:latin typeface="Calibri" panose="020F0502020204030204" pitchFamily="34" charset="0"/>
                        </a:rPr>
                        <a:t>EC + mFOLFOX-6 </a:t>
                      </a:r>
                    </a:p>
                    <a:p>
                      <a:pPr algn="ctr" fontAlgn="ctr"/>
                      <a:r>
                        <a:rPr lang="en-US" sz="1400" b="1" i="0" u="none" strike="noStrike">
                          <a:solidFill>
                            <a:schemeClr val="tx1"/>
                          </a:solidFill>
                          <a:effectLst/>
                          <a:latin typeface="Calibri" panose="020F0502020204030204" pitchFamily="34" charset="0"/>
                        </a:rPr>
                        <a:t>(n = 236)</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a:solidFill>
                            <a:schemeClr val="tx1"/>
                          </a:solidFill>
                          <a:effectLst/>
                          <a:latin typeface="Calibri" panose="020F0502020204030204" pitchFamily="34" charset="0"/>
                        </a:rPr>
                        <a:t>SoC </a:t>
                      </a:r>
                    </a:p>
                    <a:p>
                      <a:pPr algn="ctr" fontAlgn="ctr"/>
                      <a:r>
                        <a:rPr lang="en-US" sz="1400" b="1" i="0" u="none" strike="noStrike">
                          <a:solidFill>
                            <a:schemeClr val="tx1"/>
                          </a:solidFill>
                          <a:effectLst/>
                          <a:latin typeface="Calibri" panose="020F0502020204030204" pitchFamily="34" charset="0"/>
                        </a:rPr>
                        <a:t>(n = 243)</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dirty="0">
                          <a:solidFill>
                            <a:schemeClr val="tx1"/>
                          </a:solidFill>
                          <a:effectLst/>
                          <a:latin typeface="Calibri" panose="020F0502020204030204" pitchFamily="34" charset="0"/>
                        </a:rPr>
                        <a:t>Total </a:t>
                      </a:r>
                    </a:p>
                    <a:p>
                      <a:pPr algn="ctr" fontAlgn="ctr"/>
                      <a:r>
                        <a:rPr lang="en-US" sz="1400" b="1" i="0" u="none" strike="noStrike" dirty="0">
                          <a:solidFill>
                            <a:schemeClr val="tx1"/>
                          </a:solidFill>
                          <a:effectLst/>
                          <a:latin typeface="Calibri" panose="020F0502020204030204" pitchFamily="34" charset="0"/>
                        </a:rPr>
                        <a:t>(n = 479)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905071925"/>
                  </a:ext>
                </a:extLst>
              </a:tr>
              <a:tr h="210799">
                <a:tc>
                  <a:txBody>
                    <a:bodyPr/>
                    <a:lstStyle/>
                    <a:p>
                      <a:pPr algn="l" fontAlgn="ctr"/>
                      <a:r>
                        <a:rPr lang="en-US" sz="1400" b="0" i="0" u="none" strike="noStrike" dirty="0">
                          <a:solidFill>
                            <a:srgbClr val="000000"/>
                          </a:solidFill>
                          <a:effectLst/>
                          <a:latin typeface="Calibri" panose="020F0502020204030204" pitchFamily="34" charset="0"/>
                        </a:rPr>
                        <a:t>Median age, yr (range)</a:t>
                      </a: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60.0 (24-81)</a:t>
                      </a: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62.0 (28-84)</a:t>
                      </a: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61.0 (24-84)</a:t>
                      </a: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26143012"/>
                  </a:ext>
                </a:extLst>
              </a:tr>
              <a:tr h="210799">
                <a:tc>
                  <a:txBody>
                    <a:bodyPr/>
                    <a:lstStyle/>
                    <a:p>
                      <a:pPr algn="l" fontAlgn="ctr"/>
                      <a:r>
                        <a:rPr lang="en-US" sz="1400" b="0" i="0" u="none" strike="noStrike">
                          <a:solidFill>
                            <a:srgbClr val="000000"/>
                          </a:solidFill>
                          <a:effectLst/>
                          <a:latin typeface="Calibri" panose="020F0502020204030204" pitchFamily="34" charset="0"/>
                        </a:rPr>
                        <a:t>Sex, n (%)</a:t>
                      </a: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8588022"/>
                  </a:ext>
                </a:extLst>
              </a:tr>
              <a:tr h="210799">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Male</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123 (52.1)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119 (49.0)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242 (50.5)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39499883"/>
                  </a:ext>
                </a:extLst>
              </a:tr>
              <a:tr h="210799">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Female</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113 (47.9)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124 (51.0)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237 (49.5)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71278154"/>
                  </a:ext>
                </a:extLst>
              </a:tr>
              <a:tr h="210799">
                <a:tc>
                  <a:txBody>
                    <a:bodyPr/>
                    <a:lstStyle/>
                    <a:p>
                      <a:pPr algn="l" fontAlgn="ctr"/>
                      <a:r>
                        <a:rPr lang="en-US" sz="1400" b="0" i="0" u="none" strike="noStrike">
                          <a:solidFill>
                            <a:srgbClr val="000000"/>
                          </a:solidFill>
                          <a:effectLst/>
                          <a:latin typeface="Calibri" panose="020F0502020204030204" pitchFamily="34" charset="0"/>
                        </a:rPr>
                        <a:t>ECOG PS, n (%)</a:t>
                      </a: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04661495"/>
                  </a:ext>
                </a:extLst>
              </a:tr>
              <a:tr h="210799">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129 (54.7)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131 (53.9)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260 (54.3)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64978062"/>
                  </a:ext>
                </a:extLst>
              </a:tr>
              <a:tr h="210799">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103 (43.6)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98 (40.3)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201 (42.0)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5601182"/>
                  </a:ext>
                </a:extLst>
              </a:tr>
              <a:tr h="210799">
                <a:tc>
                  <a:txBody>
                    <a:bodyPr/>
                    <a:lstStyle/>
                    <a:p>
                      <a:pPr algn="l" fontAlgn="ctr"/>
                      <a:r>
                        <a:rPr lang="en-US" sz="1400" b="0" i="0" u="none" strike="noStrike">
                          <a:solidFill>
                            <a:srgbClr val="000000"/>
                          </a:solidFill>
                          <a:effectLst/>
                          <a:latin typeface="Calibri" panose="020F0502020204030204" pitchFamily="34" charset="0"/>
                        </a:rPr>
                        <a:t>Side of tumor, n (%)</a:t>
                      </a: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61722271"/>
                  </a:ext>
                </a:extLst>
              </a:tr>
              <a:tr h="210799">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Left</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89 (37.7)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98 (40.3)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187 (39.0)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10253847"/>
                  </a:ext>
                </a:extLst>
              </a:tr>
              <a:tr h="210799">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Right</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147 (62.3)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145 (59.7)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292 (61.0)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00509498"/>
                  </a:ext>
                </a:extLst>
              </a:tr>
            </a:tbl>
          </a:graphicData>
        </a:graphic>
      </p:graphicFrame>
      <p:sp>
        <p:nvSpPr>
          <p:cNvPr id="4" name="TextBox 3">
            <a:extLst>
              <a:ext uri="{FF2B5EF4-FFF2-40B4-BE49-F238E27FC236}">
                <a16:creationId xmlns:a16="http://schemas.microsoft.com/office/drawing/2014/main" id="{E30AD3FB-95FE-B104-790D-B044207D8B77}"/>
              </a:ext>
            </a:extLst>
          </p:cNvPr>
          <p:cNvSpPr txBox="1"/>
          <p:nvPr/>
        </p:nvSpPr>
        <p:spPr bwMode="auto">
          <a:xfrm>
            <a:off x="6123453" y="5370449"/>
            <a:ext cx="2301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Based on BICR.</a:t>
            </a:r>
            <a:endParaRPr lang="en-US" sz="1200" b="0" dirty="0">
              <a:solidFill>
                <a:schemeClr val="bg1"/>
              </a:solidFill>
              <a:latin typeface="Calibri" panose="020F0502020204030204" pitchFamily="34" charset="0"/>
            </a:endParaRPr>
          </a:p>
        </p:txBody>
      </p:sp>
      <p:graphicFrame>
        <p:nvGraphicFramePr>
          <p:cNvPr id="11" name="Table 10">
            <a:extLst>
              <a:ext uri="{FF2B5EF4-FFF2-40B4-BE49-F238E27FC236}">
                <a16:creationId xmlns:a16="http://schemas.microsoft.com/office/drawing/2014/main" id="{1E5F43F3-19EF-1C14-9224-9A55DC0D6966}"/>
              </a:ext>
            </a:extLst>
          </p:cNvPr>
          <p:cNvGraphicFramePr>
            <a:graphicFrameLocks noGrp="1"/>
          </p:cNvGraphicFramePr>
          <p:nvPr>
            <p:extLst>
              <p:ext uri="{D42A27DB-BD31-4B8C-83A1-F6EECF244321}">
                <p14:modId xmlns:p14="http://schemas.microsoft.com/office/powerpoint/2010/main" val="1420962818"/>
              </p:ext>
            </p:extLst>
          </p:nvPr>
        </p:nvGraphicFramePr>
        <p:xfrm>
          <a:off x="6175782" y="1604684"/>
          <a:ext cx="5306422" cy="3779520"/>
        </p:xfrm>
        <a:graphic>
          <a:graphicData uri="http://schemas.openxmlformats.org/drawingml/2006/table">
            <a:tbl>
              <a:tblPr/>
              <a:tblGrid>
                <a:gridCol w="1384900">
                  <a:extLst>
                    <a:ext uri="{9D8B030D-6E8A-4147-A177-3AD203B41FA5}">
                      <a16:colId xmlns:a16="http://schemas.microsoft.com/office/drawing/2014/main" val="2643958322"/>
                    </a:ext>
                  </a:extLst>
                </a:gridCol>
                <a:gridCol w="1457011">
                  <a:extLst>
                    <a:ext uri="{9D8B030D-6E8A-4147-A177-3AD203B41FA5}">
                      <a16:colId xmlns:a16="http://schemas.microsoft.com/office/drawing/2014/main" val="3081032881"/>
                    </a:ext>
                  </a:extLst>
                </a:gridCol>
                <a:gridCol w="1157337">
                  <a:extLst>
                    <a:ext uri="{9D8B030D-6E8A-4147-A177-3AD203B41FA5}">
                      <a16:colId xmlns:a16="http://schemas.microsoft.com/office/drawing/2014/main" val="3356958140"/>
                    </a:ext>
                  </a:extLst>
                </a:gridCol>
                <a:gridCol w="1307174">
                  <a:extLst>
                    <a:ext uri="{9D8B030D-6E8A-4147-A177-3AD203B41FA5}">
                      <a16:colId xmlns:a16="http://schemas.microsoft.com/office/drawing/2014/main" val="4114601749"/>
                    </a:ext>
                  </a:extLst>
                </a:gridCol>
              </a:tblGrid>
              <a:tr h="426791">
                <a:tc>
                  <a:txBody>
                    <a:bodyPr/>
                    <a:lstStyle/>
                    <a:p>
                      <a:pPr algn="l" fontAlgn="ctr"/>
                      <a:r>
                        <a:rPr lang="en-US" sz="1400" b="1" i="0" u="none" strike="noStrike" dirty="0">
                          <a:solidFill>
                            <a:schemeClr val="tx1"/>
                          </a:solidFill>
                          <a:effectLst/>
                          <a:latin typeface="Calibri" panose="020F0502020204030204" pitchFamily="34" charset="0"/>
                        </a:rPr>
                        <a:t>Characteristic, </a:t>
                      </a:r>
                      <a:br>
                        <a:rPr lang="en-US" sz="1400" b="1" i="0" u="none" strike="noStrike" dirty="0">
                          <a:solidFill>
                            <a:schemeClr val="tx1"/>
                          </a:solidFill>
                          <a:effectLst/>
                          <a:latin typeface="Calibri" panose="020F0502020204030204" pitchFamily="34" charset="0"/>
                        </a:rPr>
                      </a:br>
                      <a:r>
                        <a:rPr lang="en-US" sz="1400" b="1" i="0" u="none" strike="noStrike" dirty="0">
                          <a:solidFill>
                            <a:schemeClr val="tx1"/>
                          </a:solidFill>
                          <a:effectLst/>
                          <a:latin typeface="Calibri" panose="020F0502020204030204" pitchFamily="34" charset="0"/>
                        </a:rPr>
                        <a:t>n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a:solidFill>
                            <a:schemeClr val="tx1"/>
                          </a:solidFill>
                          <a:effectLst/>
                          <a:latin typeface="Calibri" panose="020F0502020204030204" pitchFamily="34" charset="0"/>
                        </a:rPr>
                        <a:t>EC + mFOLFOX-6 </a:t>
                      </a:r>
                    </a:p>
                    <a:p>
                      <a:pPr algn="ctr" fontAlgn="ctr"/>
                      <a:r>
                        <a:rPr lang="en-US" sz="1400" b="1" i="0" u="none" strike="noStrike">
                          <a:solidFill>
                            <a:schemeClr val="tx1"/>
                          </a:solidFill>
                          <a:effectLst/>
                          <a:latin typeface="Calibri" panose="020F0502020204030204" pitchFamily="34" charset="0"/>
                        </a:rPr>
                        <a:t>(n = 236)</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a:solidFill>
                            <a:schemeClr val="tx1"/>
                          </a:solidFill>
                          <a:effectLst/>
                          <a:latin typeface="Calibri" panose="020F0502020204030204" pitchFamily="34" charset="0"/>
                        </a:rPr>
                        <a:t>SoC </a:t>
                      </a:r>
                    </a:p>
                    <a:p>
                      <a:pPr algn="ctr" fontAlgn="ctr"/>
                      <a:r>
                        <a:rPr lang="en-US" sz="1400" b="1" i="0" u="none" strike="noStrike">
                          <a:solidFill>
                            <a:schemeClr val="tx1"/>
                          </a:solidFill>
                          <a:effectLst/>
                          <a:latin typeface="Calibri" panose="020F0502020204030204" pitchFamily="34" charset="0"/>
                        </a:rPr>
                        <a:t>(n = 243)</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dirty="0">
                          <a:solidFill>
                            <a:schemeClr val="tx1"/>
                          </a:solidFill>
                          <a:effectLst/>
                          <a:latin typeface="Calibri" panose="020F0502020204030204" pitchFamily="34" charset="0"/>
                        </a:rPr>
                        <a:t>Total </a:t>
                      </a:r>
                    </a:p>
                    <a:p>
                      <a:pPr algn="ctr" fontAlgn="ctr"/>
                      <a:r>
                        <a:rPr lang="en-US" sz="1400" b="1" i="0" u="none" strike="noStrike" dirty="0">
                          <a:solidFill>
                            <a:schemeClr val="tx1"/>
                          </a:solidFill>
                          <a:effectLst/>
                          <a:latin typeface="Calibri" panose="020F0502020204030204" pitchFamily="34" charset="0"/>
                        </a:rPr>
                        <a:t>(n = 479)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905071925"/>
                  </a:ext>
                </a:extLst>
              </a:tr>
              <a:tr h="251054">
                <a:tc gridSpan="4">
                  <a:txBody>
                    <a:bodyPr/>
                    <a:lstStyle/>
                    <a:p>
                      <a:pPr algn="l" fontAlgn="ctr"/>
                      <a:r>
                        <a:rPr lang="en-US" sz="1400" b="0" i="0" u="none" strike="noStrike" dirty="0">
                          <a:solidFill>
                            <a:srgbClr val="000000"/>
                          </a:solidFill>
                          <a:effectLst/>
                          <a:latin typeface="Calibri" panose="020F0502020204030204" pitchFamily="34" charset="0"/>
                        </a:rPr>
                        <a:t>No. of organs involved*</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4917308"/>
                  </a:ext>
                </a:extLst>
              </a:tr>
              <a:tr h="251054">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122 (51.7)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129 (53.1)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251 (52.4)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54182095"/>
                  </a:ext>
                </a:extLst>
              </a:tr>
              <a:tr h="251054">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114 (48.3)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114 (46.9)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228 (47.6)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12560831"/>
                  </a:ext>
                </a:extLst>
              </a:tr>
              <a:tr h="426791">
                <a:tc>
                  <a:txBody>
                    <a:bodyPr/>
                    <a:lstStyle/>
                    <a:p>
                      <a:pPr algn="l" fontAlgn="ctr"/>
                      <a:r>
                        <a:rPr lang="en-US" sz="1400" b="0" i="0" u="none" strike="noStrike" dirty="0">
                          <a:solidFill>
                            <a:srgbClr val="000000"/>
                          </a:solidFill>
                          <a:effectLst/>
                          <a:latin typeface="Calibri" panose="020F0502020204030204" pitchFamily="34" charset="0"/>
                        </a:rPr>
                        <a:t>Liver metastases*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144 (61.0)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156 (64.2)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300 (62.6)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91326227"/>
                  </a:ext>
                </a:extLst>
              </a:tr>
              <a:tr h="251054">
                <a:tc>
                  <a:txBody>
                    <a:bodyPr/>
                    <a:lstStyle/>
                    <a:p>
                      <a:pPr algn="l" fontAlgn="ctr"/>
                      <a:r>
                        <a:rPr lang="en-US" sz="1400" b="0" i="0" u="none" strike="noStrike" dirty="0">
                          <a:solidFill>
                            <a:srgbClr val="000000"/>
                          </a:solidFill>
                          <a:effectLst/>
                          <a:latin typeface="Calibri" panose="020F0502020204030204" pitchFamily="34" charset="0"/>
                        </a:rPr>
                        <a:t>CEA at baseline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22777455"/>
                  </a:ext>
                </a:extLst>
              </a:tr>
              <a:tr h="251054">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≤5 µg/L</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65 (27.5)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63 (25.9)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128 (26.7)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94607335"/>
                  </a:ext>
                </a:extLst>
              </a:tr>
              <a:tr h="251054">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&gt;5 µg/L</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166 (70.3)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163 (67.1)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329 (68.7)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3242754"/>
                  </a:ext>
                </a:extLst>
              </a:tr>
              <a:tr h="251054">
                <a:tc>
                  <a:txBody>
                    <a:bodyPr/>
                    <a:lstStyle/>
                    <a:p>
                      <a:pPr algn="l" fontAlgn="ctr"/>
                      <a:r>
                        <a:rPr lang="en-US" sz="1400" b="0" i="0" u="none" strike="noStrike" dirty="0">
                          <a:solidFill>
                            <a:srgbClr val="000000"/>
                          </a:solidFill>
                          <a:effectLst/>
                          <a:latin typeface="Calibri" panose="020F0502020204030204" pitchFamily="34" charset="0"/>
                        </a:rPr>
                        <a:t>CRP at baseline</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99539985"/>
                  </a:ext>
                </a:extLst>
              </a:tr>
              <a:tr h="251054">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≤10 mg/L</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125 (53.0)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119 (49.0)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244 (50.9)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89558463"/>
                  </a:ext>
                </a:extLst>
              </a:tr>
              <a:tr h="251054">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≥10 mg/L</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105 (44.5)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107 (44.0)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212 (44.3)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14626936"/>
                  </a:ext>
                </a:extLst>
              </a:tr>
            </a:tbl>
          </a:graphicData>
        </a:graphic>
      </p:graphicFrame>
    </p:spTree>
    <p:extLst>
      <p:ext uri="{BB962C8B-B14F-4D97-AF65-F5344CB8AC3E}">
        <p14:creationId xmlns:p14="http://schemas.microsoft.com/office/powerpoint/2010/main" val="2982319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A3617-B441-C077-FF96-B42EB04458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5CE458-AE0D-53A9-53F1-4FE2C1598FE6}"/>
              </a:ext>
            </a:extLst>
          </p:cNvPr>
          <p:cNvSpPr>
            <a:spLocks noGrp="1"/>
          </p:cNvSpPr>
          <p:nvPr>
            <p:ph type="title"/>
          </p:nvPr>
        </p:nvSpPr>
        <p:spPr/>
        <p:txBody>
          <a:bodyPr/>
          <a:lstStyle/>
          <a:p>
            <a:r>
              <a:rPr lang="en-US" altLang="en-US" sz="3600" dirty="0"/>
              <a:t>BREAKWATER: Response by BICR</a:t>
            </a:r>
            <a:endParaRPr lang="en-US" dirty="0"/>
          </a:p>
        </p:txBody>
      </p:sp>
      <p:sp>
        <p:nvSpPr>
          <p:cNvPr id="3" name="Text Box 11">
            <a:extLst>
              <a:ext uri="{FF2B5EF4-FFF2-40B4-BE49-F238E27FC236}">
                <a16:creationId xmlns:a16="http://schemas.microsoft.com/office/drawing/2014/main" id="{624B3EF8-1AF1-D22A-6CD2-17793F0CB77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Kopetz. ASCO GI 2025. Abstr 16.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 Reproduced with permission. </a:t>
            </a:r>
          </a:p>
        </p:txBody>
      </p:sp>
      <p:sp>
        <p:nvSpPr>
          <p:cNvPr id="5" name="Text Box 11">
            <a:extLst>
              <a:ext uri="{FF2B5EF4-FFF2-40B4-BE49-F238E27FC236}">
                <a16:creationId xmlns:a16="http://schemas.microsoft.com/office/drawing/2014/main" id="{12058832-ABED-A504-4BB9-345C95C16CBB}"/>
              </a:ext>
            </a:extLst>
          </p:cNvPr>
          <p:cNvSpPr txBox="1">
            <a:spLocks noChangeArrowheads="1"/>
          </p:cNvSpPr>
          <p:nvPr/>
        </p:nvSpPr>
        <p:spPr bwMode="auto">
          <a:xfrm>
            <a:off x="609758" y="5772928"/>
            <a:ext cx="4093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Data cutoff: December 22, 2023. ORR analysis included the first 110 patients in both the EC + mFOLFOX-6 and SoC arms.</a:t>
            </a:r>
          </a:p>
        </p:txBody>
      </p:sp>
      <p:graphicFrame>
        <p:nvGraphicFramePr>
          <p:cNvPr id="8" name="Table 7">
            <a:extLst>
              <a:ext uri="{FF2B5EF4-FFF2-40B4-BE49-F238E27FC236}">
                <a16:creationId xmlns:a16="http://schemas.microsoft.com/office/drawing/2014/main" id="{8AAECEF2-9859-A38B-C890-E69680FD8D03}"/>
              </a:ext>
            </a:extLst>
          </p:cNvPr>
          <p:cNvGraphicFramePr>
            <a:graphicFrameLocks noGrp="1"/>
          </p:cNvGraphicFramePr>
          <p:nvPr>
            <p:extLst>
              <p:ext uri="{D42A27DB-BD31-4B8C-83A1-F6EECF244321}">
                <p14:modId xmlns:p14="http://schemas.microsoft.com/office/powerpoint/2010/main" val="2590875961"/>
              </p:ext>
            </p:extLst>
          </p:nvPr>
        </p:nvGraphicFramePr>
        <p:xfrm>
          <a:off x="5188447" y="1603375"/>
          <a:ext cx="6290766" cy="4271143"/>
        </p:xfrm>
        <a:graphic>
          <a:graphicData uri="http://schemas.openxmlformats.org/drawingml/2006/table">
            <a:tbl>
              <a:tblPr>
                <a:tableStyleId>{93296810-A885-4BE3-A3E7-6D5BEEA58F35}</a:tableStyleId>
              </a:tblPr>
              <a:tblGrid>
                <a:gridCol w="3050880">
                  <a:extLst>
                    <a:ext uri="{9D8B030D-6E8A-4147-A177-3AD203B41FA5}">
                      <a16:colId xmlns:a16="http://schemas.microsoft.com/office/drawing/2014/main" val="2630280064"/>
                    </a:ext>
                  </a:extLst>
                </a:gridCol>
                <a:gridCol w="1789889">
                  <a:extLst>
                    <a:ext uri="{9D8B030D-6E8A-4147-A177-3AD203B41FA5}">
                      <a16:colId xmlns:a16="http://schemas.microsoft.com/office/drawing/2014/main" val="3131369024"/>
                    </a:ext>
                  </a:extLst>
                </a:gridCol>
                <a:gridCol w="1449997">
                  <a:extLst>
                    <a:ext uri="{9D8B030D-6E8A-4147-A177-3AD203B41FA5}">
                      <a16:colId xmlns:a16="http://schemas.microsoft.com/office/drawing/2014/main" val="3873609028"/>
                    </a:ext>
                  </a:extLst>
                </a:gridCol>
              </a:tblGrid>
              <a:tr h="345066">
                <a:tc>
                  <a:txBody>
                    <a:bodyPr/>
                    <a:lstStyle/>
                    <a:p>
                      <a:pPr algn="l" fontAlgn="ctr"/>
                      <a:r>
                        <a:rPr lang="en-US" sz="1600" b="1" u="none" strike="noStrike" dirty="0">
                          <a:solidFill>
                            <a:schemeClr val="tx1"/>
                          </a:solidFill>
                          <a:effectLst/>
                        </a:rPr>
                        <a:t>Outcome</a:t>
                      </a:r>
                      <a:endParaRPr lang="en-US" sz="1600" b="1" i="0" u="none" strike="noStrike" dirty="0">
                        <a:solidFill>
                          <a:schemeClr val="tx1"/>
                        </a:solidFill>
                        <a:effectLs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600" b="1" u="none" strike="noStrike">
                          <a:solidFill>
                            <a:schemeClr val="tx1"/>
                          </a:solidFill>
                          <a:effectLst/>
                        </a:rPr>
                        <a:t>EC + mFOLFOX-6 </a:t>
                      </a:r>
                    </a:p>
                    <a:p>
                      <a:pPr algn="ctr" fontAlgn="ctr"/>
                      <a:r>
                        <a:rPr lang="en-US" sz="1600" b="1" u="none" strike="noStrike">
                          <a:solidFill>
                            <a:schemeClr val="tx1"/>
                          </a:solidFill>
                          <a:effectLst/>
                        </a:rPr>
                        <a:t>(n = 110)</a:t>
                      </a:r>
                      <a:endParaRPr lang="en-US" sz="1600" b="1" i="0" u="none" strike="noStrike" dirty="0">
                        <a:solidFill>
                          <a:schemeClr val="tx1"/>
                        </a:solidFill>
                        <a:effectLs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600" b="1" u="none" strike="noStrike">
                          <a:solidFill>
                            <a:schemeClr val="tx1"/>
                          </a:solidFill>
                          <a:effectLst/>
                        </a:rPr>
                        <a:t>SoC </a:t>
                      </a:r>
                    </a:p>
                    <a:p>
                      <a:pPr algn="ctr" fontAlgn="ctr"/>
                      <a:r>
                        <a:rPr lang="en-US" sz="1600" b="1" u="none" strike="noStrike">
                          <a:solidFill>
                            <a:schemeClr val="tx1"/>
                          </a:solidFill>
                          <a:effectLst/>
                        </a:rPr>
                        <a:t>(n = 110)</a:t>
                      </a:r>
                      <a:endParaRPr lang="en-US" sz="1600" b="1" i="0" u="none" strike="noStrike" dirty="0">
                        <a:solidFill>
                          <a:schemeClr val="tx1"/>
                        </a:solidFill>
                        <a:effectLs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32225325"/>
                  </a:ext>
                </a:extLst>
              </a:tr>
              <a:tr h="30874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0" u="none" strike="noStrike" dirty="0">
                          <a:solidFill>
                            <a:schemeClr val="bg1"/>
                          </a:solidFill>
                          <a:effectLst/>
                        </a:rPr>
                        <a:t>Confirmed best overall response, n (%)</a:t>
                      </a:r>
                      <a:endParaRPr lang="en-US" sz="1400" b="0" i="0" u="none" strike="noStrike" dirty="0">
                        <a:solidFill>
                          <a:schemeClr val="bg1"/>
                        </a:solidFill>
                        <a:effectLs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3165450"/>
                  </a:ext>
                </a:extLst>
              </a:tr>
              <a:tr h="181614">
                <a:tc>
                  <a:txBody>
                    <a:bodyPr/>
                    <a:lstStyle/>
                    <a:p>
                      <a:pPr marL="285750" indent="-285750" algn="l" fontAlgn="ctr">
                        <a:buFont typeface="Wingdings" panose="05000000000000000000" pitchFamily="2" charset="2"/>
                        <a:buChar char="§"/>
                      </a:pPr>
                      <a:r>
                        <a:rPr lang="en-US" sz="1400" u="none" strike="noStrike" dirty="0">
                          <a:solidFill>
                            <a:schemeClr val="bg1"/>
                          </a:solidFill>
                          <a:effectLst/>
                          <a:latin typeface="+mn-lt"/>
                        </a:rPr>
                        <a:t>CR</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 (2.7)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2 (1.8)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80903936"/>
                  </a:ext>
                </a:extLst>
              </a:tr>
              <a:tr h="181614">
                <a:tc>
                  <a:txBody>
                    <a:bodyPr/>
                    <a:lstStyle/>
                    <a:p>
                      <a:pPr marL="285750" indent="-285750" algn="l" fontAlgn="ctr">
                        <a:buFont typeface="Wingdings" panose="05000000000000000000" pitchFamily="2" charset="2"/>
                        <a:buChar char="§"/>
                      </a:pPr>
                      <a:r>
                        <a:rPr lang="en-US" sz="1400" u="none" strike="noStrike" dirty="0">
                          <a:solidFill>
                            <a:schemeClr val="bg1"/>
                          </a:solidFill>
                          <a:effectLst/>
                          <a:latin typeface="+mn-lt"/>
                        </a:rPr>
                        <a:t>PR</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64 (58.2)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42 (38.2)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9269562"/>
                  </a:ext>
                </a:extLst>
              </a:tr>
              <a:tr h="181614">
                <a:tc>
                  <a:txBody>
                    <a:bodyPr/>
                    <a:lstStyle/>
                    <a:p>
                      <a:pPr marL="285750" indent="-285750" algn="l" fontAlgn="ctr">
                        <a:buFont typeface="Wingdings" panose="05000000000000000000" pitchFamily="2" charset="2"/>
                        <a:buChar char="§"/>
                      </a:pPr>
                      <a:r>
                        <a:rPr lang="en-US" sz="1400" u="none" strike="noStrike" dirty="0">
                          <a:solidFill>
                            <a:schemeClr val="bg1"/>
                          </a:solidFill>
                          <a:effectLst/>
                          <a:latin typeface="+mn-lt"/>
                        </a:rPr>
                        <a:t>SD</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31 (28.2)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34 (30.9)</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41490966"/>
                  </a:ext>
                </a:extLst>
              </a:tr>
              <a:tr h="181614">
                <a:tc>
                  <a:txBody>
                    <a:bodyPr/>
                    <a:lstStyle/>
                    <a:p>
                      <a:pPr marL="285750" indent="-285750" algn="l" fontAlgn="ctr">
                        <a:buFont typeface="Wingdings" panose="05000000000000000000" pitchFamily="2" charset="2"/>
                        <a:buChar char="§"/>
                      </a:pPr>
                      <a:r>
                        <a:rPr lang="en-US" sz="1400" u="none" strike="noStrike" dirty="0">
                          <a:solidFill>
                            <a:schemeClr val="bg1"/>
                          </a:solidFill>
                          <a:effectLst/>
                          <a:latin typeface="+mn-lt"/>
                        </a:rPr>
                        <a:t>Non-CR/non-PD</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 (2.7)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4 (3.6)</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13884619"/>
                  </a:ext>
                </a:extLst>
              </a:tr>
              <a:tr h="181614">
                <a:tc>
                  <a:txBody>
                    <a:bodyPr/>
                    <a:lstStyle/>
                    <a:p>
                      <a:pPr marL="285750" indent="-285750" algn="l" fontAlgn="ctr">
                        <a:buFont typeface="Wingdings" panose="05000000000000000000" pitchFamily="2" charset="2"/>
                        <a:buChar char="§"/>
                      </a:pPr>
                      <a:r>
                        <a:rPr lang="en-US" sz="1400" u="none" strike="noStrike" dirty="0">
                          <a:solidFill>
                            <a:schemeClr val="bg1"/>
                          </a:solidFill>
                          <a:effectLst/>
                          <a:latin typeface="+mn-lt"/>
                        </a:rPr>
                        <a:t>PD</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 (2.7)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9 (8.2)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36909250"/>
                  </a:ext>
                </a:extLst>
              </a:tr>
              <a:tr h="181614">
                <a:tc>
                  <a:txBody>
                    <a:bodyPr/>
                    <a:lstStyle/>
                    <a:p>
                      <a:pPr marL="285750" indent="-285750" algn="l" fontAlgn="ctr">
                        <a:buFont typeface="Wingdings" panose="05000000000000000000" pitchFamily="2" charset="2"/>
                        <a:buChar char="§"/>
                      </a:pPr>
                      <a:r>
                        <a:rPr lang="en-US" sz="1400" u="none" strike="noStrike" dirty="0">
                          <a:solidFill>
                            <a:schemeClr val="bg1"/>
                          </a:solidFill>
                          <a:effectLst/>
                          <a:latin typeface="+mn-lt"/>
                        </a:rPr>
                        <a:t>NE</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6 (5.5)</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19 (17.3)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64959928"/>
                  </a:ext>
                </a:extLst>
              </a:tr>
              <a:tr h="199775">
                <a:tc>
                  <a:txBody>
                    <a:bodyPr/>
                    <a:lstStyle/>
                    <a:p>
                      <a:pPr algn="ctr" fontAlgn="ctr"/>
                      <a:endParaRPr lang="en-US" sz="16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600" b="1" u="none" strike="noStrike" dirty="0">
                          <a:solidFill>
                            <a:schemeClr val="tx1"/>
                          </a:solidFill>
                          <a:effectLst/>
                          <a:latin typeface="+mn-lt"/>
                        </a:rPr>
                        <a:t>(n = 67)</a:t>
                      </a:r>
                      <a:endParaRPr lang="en-US" sz="16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600" b="1" u="none" strike="noStrike" dirty="0">
                          <a:solidFill>
                            <a:schemeClr val="tx1"/>
                          </a:solidFill>
                          <a:effectLst/>
                          <a:latin typeface="+mn-lt"/>
                        </a:rPr>
                        <a:t>(n = 44)</a:t>
                      </a:r>
                      <a:endParaRPr lang="en-US" sz="16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95064156"/>
                  </a:ext>
                </a:extLst>
              </a:tr>
              <a:tr h="181614">
                <a:tc>
                  <a:txBody>
                    <a:bodyPr/>
                    <a:lstStyle/>
                    <a:p>
                      <a:pPr algn="l" fontAlgn="ctr"/>
                      <a:r>
                        <a:rPr lang="en-US" sz="1400" b="0" u="none" strike="noStrike" dirty="0">
                          <a:solidFill>
                            <a:schemeClr val="bg1"/>
                          </a:solidFill>
                          <a:effectLst/>
                          <a:latin typeface="+mn-lt"/>
                        </a:rPr>
                        <a:t>Median TTR, wk (range)</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u="none" strike="noStrike" dirty="0">
                          <a:solidFill>
                            <a:schemeClr val="bg1"/>
                          </a:solidFill>
                          <a:effectLst/>
                          <a:latin typeface="+mn-lt"/>
                        </a:rPr>
                        <a:t>7.1 (5.7-53.7)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u="none" strike="noStrike" dirty="0">
                          <a:solidFill>
                            <a:schemeClr val="bg1"/>
                          </a:solidFill>
                          <a:effectLst/>
                          <a:latin typeface="+mn-lt"/>
                        </a:rPr>
                        <a:t>7.3 (5.4-48.0)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09067687"/>
                  </a:ext>
                </a:extLst>
              </a:tr>
              <a:tr h="181614">
                <a:tc>
                  <a:txBody>
                    <a:bodyPr/>
                    <a:lstStyle/>
                    <a:p>
                      <a:pPr algn="l" fontAlgn="ctr"/>
                      <a:r>
                        <a:rPr lang="en-US" sz="1400" b="0" u="none" strike="noStrike">
                          <a:solidFill>
                            <a:schemeClr val="bg1"/>
                          </a:solidFill>
                          <a:effectLst/>
                          <a:latin typeface="+mn-lt"/>
                        </a:rPr>
                        <a:t>Median estimated DoR, mo (range)</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b="0" u="none" strike="noStrike" dirty="0">
                          <a:solidFill>
                            <a:schemeClr val="bg1"/>
                          </a:solidFill>
                          <a:effectLst/>
                          <a:latin typeface="+mn-lt"/>
                        </a:rPr>
                        <a:t>13.9 (8.5-NE)</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b="0" u="none" strike="noStrike" dirty="0">
                          <a:solidFill>
                            <a:schemeClr val="bg1"/>
                          </a:solidFill>
                          <a:effectLst/>
                          <a:latin typeface="+mn-lt"/>
                        </a:rPr>
                        <a:t>11.1 (6.7-12.7)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5972231"/>
                  </a:ext>
                </a:extLst>
              </a:tr>
              <a:tr h="181614">
                <a:tc>
                  <a:txBody>
                    <a:bodyPr/>
                    <a:lstStyle/>
                    <a:p>
                      <a:pPr marL="285750" indent="-285750" algn="l" fontAlgn="ctr">
                        <a:buFont typeface="Wingdings" panose="05000000000000000000" pitchFamily="2" charset="2"/>
                        <a:buChar char="§"/>
                      </a:pPr>
                      <a:r>
                        <a:rPr lang="en-US" sz="1400" b="0" u="none" strike="noStrike">
                          <a:solidFill>
                            <a:schemeClr val="bg1"/>
                          </a:solidFill>
                          <a:effectLst/>
                          <a:latin typeface="+mn-lt"/>
                        </a:rPr>
                        <a:t>Patients with DoR ≥6 mo</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b="0" u="none" strike="noStrike" dirty="0">
                          <a:solidFill>
                            <a:schemeClr val="bg1"/>
                          </a:solidFill>
                          <a:effectLst/>
                          <a:latin typeface="+mn-lt"/>
                        </a:rPr>
                        <a:t>46 (68.7)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b="0" u="none" strike="noStrike" dirty="0">
                          <a:solidFill>
                            <a:schemeClr val="bg1"/>
                          </a:solidFill>
                          <a:effectLst/>
                          <a:latin typeface="+mn-lt"/>
                        </a:rPr>
                        <a:t>15 (34.1)</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49218136"/>
                  </a:ext>
                </a:extLst>
              </a:tr>
              <a:tr h="181614">
                <a:tc>
                  <a:txBody>
                    <a:bodyPr/>
                    <a:lstStyle/>
                    <a:p>
                      <a:pPr marL="285750" indent="-285750" algn="l" fontAlgn="ctr">
                        <a:buFont typeface="Wingdings" panose="05000000000000000000" pitchFamily="2" charset="2"/>
                        <a:buChar char="§"/>
                      </a:pPr>
                      <a:r>
                        <a:rPr lang="en-US" sz="1400" b="0" u="none" strike="noStrike">
                          <a:solidFill>
                            <a:schemeClr val="bg1"/>
                          </a:solidFill>
                          <a:effectLst/>
                          <a:latin typeface="+mn-lt"/>
                        </a:rPr>
                        <a:t>Patients with DoR ≥12 mo</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b="0" u="none" strike="noStrike" dirty="0">
                          <a:solidFill>
                            <a:schemeClr val="bg1"/>
                          </a:solidFill>
                          <a:effectLst/>
                          <a:latin typeface="+mn-lt"/>
                        </a:rPr>
                        <a:t>15 (22.4)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b="0" u="none" strike="noStrike" dirty="0">
                          <a:solidFill>
                            <a:schemeClr val="bg1"/>
                          </a:solidFill>
                          <a:effectLst/>
                          <a:latin typeface="+mn-lt"/>
                        </a:rPr>
                        <a:t>5 (11.4)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98492251"/>
                  </a:ext>
                </a:extLst>
              </a:tr>
            </a:tbl>
          </a:graphicData>
        </a:graphic>
      </p:graphicFrame>
      <p:sp>
        <p:nvSpPr>
          <p:cNvPr id="6" name="TextBox 5">
            <a:extLst>
              <a:ext uri="{FF2B5EF4-FFF2-40B4-BE49-F238E27FC236}">
                <a16:creationId xmlns:a16="http://schemas.microsoft.com/office/drawing/2014/main" id="{820C2F4D-C40C-6878-1BFE-0AB7BBBA1DE8}"/>
              </a:ext>
            </a:extLst>
          </p:cNvPr>
          <p:cNvSpPr txBox="1"/>
          <p:nvPr/>
        </p:nvSpPr>
        <p:spPr bwMode="auto">
          <a:xfrm rot="16200000">
            <a:off x="-868636" y="3159681"/>
            <a:ext cx="3402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Confirmed ORR (%)</a:t>
            </a:r>
          </a:p>
        </p:txBody>
      </p:sp>
      <p:sp>
        <p:nvSpPr>
          <p:cNvPr id="13" name="TextBox 12">
            <a:extLst>
              <a:ext uri="{FF2B5EF4-FFF2-40B4-BE49-F238E27FC236}">
                <a16:creationId xmlns:a16="http://schemas.microsoft.com/office/drawing/2014/main" id="{B2B86460-1FC8-BE07-A4BF-CD2FAB5731FE}"/>
              </a:ext>
            </a:extLst>
          </p:cNvPr>
          <p:cNvSpPr txBox="1"/>
          <p:nvPr/>
        </p:nvSpPr>
        <p:spPr bwMode="auto">
          <a:xfrm>
            <a:off x="3171247" y="4783876"/>
            <a:ext cx="11132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SoC</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(n = 110)</a:t>
            </a:r>
          </a:p>
        </p:txBody>
      </p:sp>
      <p:sp>
        <p:nvSpPr>
          <p:cNvPr id="14" name="TextBox 13">
            <a:extLst>
              <a:ext uri="{FF2B5EF4-FFF2-40B4-BE49-F238E27FC236}">
                <a16:creationId xmlns:a16="http://schemas.microsoft.com/office/drawing/2014/main" id="{4FBD3185-0EF1-1C27-A9D9-66CB3D1A6AA4}"/>
              </a:ext>
            </a:extLst>
          </p:cNvPr>
          <p:cNvSpPr txBox="1"/>
          <p:nvPr/>
        </p:nvSpPr>
        <p:spPr bwMode="auto">
          <a:xfrm>
            <a:off x="1367677" y="4783876"/>
            <a:ext cx="1814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EC + mFOLFOX6</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(n = 110)</a:t>
            </a:r>
          </a:p>
        </p:txBody>
      </p:sp>
      <p:sp>
        <p:nvSpPr>
          <p:cNvPr id="15" name="TextBox 14">
            <a:extLst>
              <a:ext uri="{FF2B5EF4-FFF2-40B4-BE49-F238E27FC236}">
                <a16:creationId xmlns:a16="http://schemas.microsoft.com/office/drawing/2014/main" id="{39D08EEB-FD7C-76CC-48A6-AE70C34EE12E}"/>
              </a:ext>
            </a:extLst>
          </p:cNvPr>
          <p:cNvSpPr txBox="1"/>
          <p:nvPr/>
        </p:nvSpPr>
        <p:spPr bwMode="auto">
          <a:xfrm>
            <a:off x="1383413" y="2384549"/>
            <a:ext cx="189281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60.9%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 51.6%-69.5%)</a:t>
            </a:r>
          </a:p>
        </p:txBody>
      </p:sp>
      <p:sp>
        <p:nvSpPr>
          <p:cNvPr id="16" name="TextBox 15">
            <a:extLst>
              <a:ext uri="{FF2B5EF4-FFF2-40B4-BE49-F238E27FC236}">
                <a16:creationId xmlns:a16="http://schemas.microsoft.com/office/drawing/2014/main" id="{B29A95D9-708A-377E-ED89-C70A3A970FC7}"/>
              </a:ext>
            </a:extLst>
          </p:cNvPr>
          <p:cNvSpPr txBox="1"/>
          <p:nvPr/>
        </p:nvSpPr>
        <p:spPr bwMode="auto">
          <a:xfrm>
            <a:off x="2864293" y="2937671"/>
            <a:ext cx="19138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40.0%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 31.3%-49.3%)</a:t>
            </a:r>
          </a:p>
        </p:txBody>
      </p:sp>
      <p:sp>
        <p:nvSpPr>
          <p:cNvPr id="17" name="TextBox 16">
            <a:extLst>
              <a:ext uri="{FF2B5EF4-FFF2-40B4-BE49-F238E27FC236}">
                <a16:creationId xmlns:a16="http://schemas.microsoft.com/office/drawing/2014/main" id="{EEE06BD8-4036-3B1C-B487-5E5921391D90}"/>
              </a:ext>
            </a:extLst>
          </p:cNvPr>
          <p:cNvSpPr txBox="1"/>
          <p:nvPr/>
        </p:nvSpPr>
        <p:spPr bwMode="auto">
          <a:xfrm>
            <a:off x="1470267" y="1796896"/>
            <a:ext cx="32650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OR: 2.443 (95% CI: 1.403-4.253)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1-sided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=.0008</a:t>
            </a:r>
          </a:p>
        </p:txBody>
      </p:sp>
      <p:sp>
        <p:nvSpPr>
          <p:cNvPr id="9" name="TextBox 8">
            <a:extLst>
              <a:ext uri="{FF2B5EF4-FFF2-40B4-BE49-F238E27FC236}">
                <a16:creationId xmlns:a16="http://schemas.microsoft.com/office/drawing/2014/main" id="{D75C9511-85FA-12F5-6684-69F72AEE2463}"/>
              </a:ext>
            </a:extLst>
          </p:cNvPr>
          <p:cNvSpPr txBox="1"/>
          <p:nvPr/>
        </p:nvSpPr>
        <p:spPr bwMode="auto">
          <a:xfrm>
            <a:off x="1768911" y="1505285"/>
            <a:ext cx="2539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ORR</a:t>
            </a:r>
          </a:p>
        </p:txBody>
      </p:sp>
      <p:sp>
        <p:nvSpPr>
          <p:cNvPr id="18" name="TextBox 17">
            <a:extLst>
              <a:ext uri="{FF2B5EF4-FFF2-40B4-BE49-F238E27FC236}">
                <a16:creationId xmlns:a16="http://schemas.microsoft.com/office/drawing/2014/main" id="{D4118C27-1ADD-2B7F-E317-0139E2253B08}"/>
              </a:ext>
            </a:extLst>
          </p:cNvPr>
          <p:cNvSpPr txBox="1"/>
          <p:nvPr/>
        </p:nvSpPr>
        <p:spPr bwMode="auto">
          <a:xfrm>
            <a:off x="935967" y="197410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9" name="TextBox 18">
            <a:extLst>
              <a:ext uri="{FF2B5EF4-FFF2-40B4-BE49-F238E27FC236}">
                <a16:creationId xmlns:a16="http://schemas.microsoft.com/office/drawing/2014/main" id="{C1BC4019-74B3-6600-16DB-6A2250E17DF2}"/>
              </a:ext>
            </a:extLst>
          </p:cNvPr>
          <p:cNvSpPr txBox="1"/>
          <p:nvPr/>
        </p:nvSpPr>
        <p:spPr bwMode="auto">
          <a:xfrm>
            <a:off x="1052987" y="24918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01B4C902-23CD-5CB1-4245-8C8272EEAC80}"/>
              </a:ext>
            </a:extLst>
          </p:cNvPr>
          <p:cNvSpPr txBox="1"/>
          <p:nvPr/>
        </p:nvSpPr>
        <p:spPr bwMode="auto">
          <a:xfrm>
            <a:off x="1052987" y="30095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CB55BAFA-7932-BEBE-868B-3BE8213412F8}"/>
              </a:ext>
            </a:extLst>
          </p:cNvPr>
          <p:cNvSpPr txBox="1"/>
          <p:nvPr/>
        </p:nvSpPr>
        <p:spPr bwMode="auto">
          <a:xfrm>
            <a:off x="1052987" y="35273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814703D6-7D7B-64EF-F6D3-C99BD89DE094}"/>
              </a:ext>
            </a:extLst>
          </p:cNvPr>
          <p:cNvSpPr txBox="1"/>
          <p:nvPr/>
        </p:nvSpPr>
        <p:spPr bwMode="auto">
          <a:xfrm>
            <a:off x="1052987" y="40685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BE2F5371-D454-9E5E-57F7-990CC8B9ECF2}"/>
              </a:ext>
            </a:extLst>
          </p:cNvPr>
          <p:cNvSpPr txBox="1"/>
          <p:nvPr/>
        </p:nvSpPr>
        <p:spPr bwMode="auto">
          <a:xfrm>
            <a:off x="1170006" y="458628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Freeform: Shape 23">
            <a:extLst>
              <a:ext uri="{FF2B5EF4-FFF2-40B4-BE49-F238E27FC236}">
                <a16:creationId xmlns:a16="http://schemas.microsoft.com/office/drawing/2014/main" id="{7ED50509-F00B-A9DD-01F4-AE714F358E92}"/>
              </a:ext>
            </a:extLst>
          </p:cNvPr>
          <p:cNvSpPr/>
          <p:nvPr/>
        </p:nvSpPr>
        <p:spPr bwMode="auto">
          <a:xfrm>
            <a:off x="1485900" y="2156460"/>
            <a:ext cx="3093720" cy="2628900"/>
          </a:xfrm>
          <a:custGeom>
            <a:avLst/>
            <a:gdLst>
              <a:gd name="connsiteX0" fmla="*/ 0 w 3124200"/>
              <a:gd name="connsiteY0" fmla="*/ 0 h 2628900"/>
              <a:gd name="connsiteX1" fmla="*/ 0 w 3124200"/>
              <a:gd name="connsiteY1" fmla="*/ 2628900 h 2628900"/>
              <a:gd name="connsiteX2" fmla="*/ 3124200 w 3124200"/>
              <a:gd name="connsiteY2" fmla="*/ 2628900 h 2628900"/>
            </a:gdLst>
            <a:ahLst/>
            <a:cxnLst>
              <a:cxn ang="0">
                <a:pos x="connsiteX0" y="connsiteY0"/>
              </a:cxn>
              <a:cxn ang="0">
                <a:pos x="connsiteX1" y="connsiteY1"/>
              </a:cxn>
              <a:cxn ang="0">
                <a:pos x="connsiteX2" y="connsiteY2"/>
              </a:cxn>
            </a:cxnLst>
            <a:rect l="l" t="t" r="r" b="b"/>
            <a:pathLst>
              <a:path w="3124200" h="2628900">
                <a:moveTo>
                  <a:pt x="0" y="0"/>
                </a:moveTo>
                <a:lnTo>
                  <a:pt x="0" y="2628900"/>
                </a:lnTo>
                <a:lnTo>
                  <a:pt x="3124200" y="2628900"/>
                </a:lnTo>
              </a:path>
            </a:pathLst>
          </a:custGeom>
          <a:noFill/>
          <a:ln w="28575">
            <a:solidFill>
              <a:schemeClr val="bg1"/>
            </a:solidFill>
            <a:miter lim="800000"/>
            <a:headEnd/>
            <a:tailEnd/>
          </a:ln>
        </p:spPr>
        <p:txBody>
          <a:bodyPr rtlCol="0" anchor="ctr"/>
          <a:lstStyle/>
          <a:p>
            <a:pPr algn="ctr"/>
            <a:endParaRPr lang="en-US"/>
          </a:p>
        </p:txBody>
      </p:sp>
      <p:grpSp>
        <p:nvGrpSpPr>
          <p:cNvPr id="32" name="Group 31">
            <a:extLst>
              <a:ext uri="{FF2B5EF4-FFF2-40B4-BE49-F238E27FC236}">
                <a16:creationId xmlns:a16="http://schemas.microsoft.com/office/drawing/2014/main" id="{A20BC958-B7C3-7394-3B26-EDABF21CC4EC}"/>
              </a:ext>
            </a:extLst>
          </p:cNvPr>
          <p:cNvGrpSpPr/>
          <p:nvPr/>
        </p:nvGrpSpPr>
        <p:grpSpPr>
          <a:xfrm>
            <a:off x="1402080" y="2156460"/>
            <a:ext cx="92471" cy="2628900"/>
            <a:chOff x="1323786" y="2156460"/>
            <a:chExt cx="453401" cy="2628900"/>
          </a:xfrm>
        </p:grpSpPr>
        <p:cxnSp>
          <p:nvCxnSpPr>
            <p:cNvPr id="26" name="Straight Connector 25">
              <a:extLst>
                <a:ext uri="{FF2B5EF4-FFF2-40B4-BE49-F238E27FC236}">
                  <a16:creationId xmlns:a16="http://schemas.microsoft.com/office/drawing/2014/main" id="{9172D67E-762E-DEE6-3683-AF280999734B}"/>
                </a:ext>
              </a:extLst>
            </p:cNvPr>
            <p:cNvCxnSpPr/>
            <p:nvPr/>
          </p:nvCxnSpPr>
          <p:spPr bwMode="auto">
            <a:xfrm>
              <a:off x="1323786" y="2156460"/>
              <a:ext cx="45340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58270F6-F73E-5C8A-3629-86453263ECF0}"/>
                </a:ext>
              </a:extLst>
            </p:cNvPr>
            <p:cNvCxnSpPr/>
            <p:nvPr/>
          </p:nvCxnSpPr>
          <p:spPr bwMode="auto">
            <a:xfrm>
              <a:off x="1323786" y="2682240"/>
              <a:ext cx="45340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280ED6E-CD07-ABEE-7817-E310F46D8402}"/>
                </a:ext>
              </a:extLst>
            </p:cNvPr>
            <p:cNvCxnSpPr/>
            <p:nvPr/>
          </p:nvCxnSpPr>
          <p:spPr bwMode="auto">
            <a:xfrm>
              <a:off x="1323786" y="3208020"/>
              <a:ext cx="45340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F7F4C85-786F-57D3-1AF9-77C1CB514502}"/>
                </a:ext>
              </a:extLst>
            </p:cNvPr>
            <p:cNvCxnSpPr/>
            <p:nvPr/>
          </p:nvCxnSpPr>
          <p:spPr bwMode="auto">
            <a:xfrm>
              <a:off x="1323786" y="3733800"/>
              <a:ext cx="45340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B37C2DF-93CC-B55D-CEA0-F6D14A92EC3F}"/>
                </a:ext>
              </a:extLst>
            </p:cNvPr>
            <p:cNvCxnSpPr/>
            <p:nvPr/>
          </p:nvCxnSpPr>
          <p:spPr bwMode="auto">
            <a:xfrm>
              <a:off x="1323786" y="4259580"/>
              <a:ext cx="45340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74FF25D-0AEA-4359-B056-68B2B50A9BD1}"/>
                </a:ext>
              </a:extLst>
            </p:cNvPr>
            <p:cNvCxnSpPr/>
            <p:nvPr/>
          </p:nvCxnSpPr>
          <p:spPr bwMode="auto">
            <a:xfrm>
              <a:off x="1323786" y="4785360"/>
              <a:ext cx="4534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01D8D1B0-7DD7-DC11-C817-6221B322AB62}"/>
              </a:ext>
            </a:extLst>
          </p:cNvPr>
          <p:cNvGrpSpPr/>
          <p:nvPr/>
        </p:nvGrpSpPr>
        <p:grpSpPr>
          <a:xfrm>
            <a:off x="1485900" y="4783876"/>
            <a:ext cx="3074681" cy="94086"/>
            <a:chOff x="1485900" y="4527749"/>
            <a:chExt cx="3074681" cy="517737"/>
          </a:xfrm>
        </p:grpSpPr>
        <p:cxnSp>
          <p:nvCxnSpPr>
            <p:cNvPr id="34" name="Straight Connector 33">
              <a:extLst>
                <a:ext uri="{FF2B5EF4-FFF2-40B4-BE49-F238E27FC236}">
                  <a16:creationId xmlns:a16="http://schemas.microsoft.com/office/drawing/2014/main" id="{C93F6E68-A286-2A4C-2238-6F32793503B8}"/>
                </a:ext>
              </a:extLst>
            </p:cNvPr>
            <p:cNvCxnSpPr>
              <a:cxnSpLocks/>
            </p:cNvCxnSpPr>
            <p:nvPr/>
          </p:nvCxnSpPr>
          <p:spPr bwMode="auto">
            <a:xfrm>
              <a:off x="1485900" y="4527749"/>
              <a:ext cx="0" cy="517737"/>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744C043-2E4F-9158-A209-544A43F0DA4A}"/>
                </a:ext>
              </a:extLst>
            </p:cNvPr>
            <p:cNvCxnSpPr>
              <a:cxnSpLocks/>
            </p:cNvCxnSpPr>
            <p:nvPr/>
          </p:nvCxnSpPr>
          <p:spPr bwMode="auto">
            <a:xfrm>
              <a:off x="3028961" y="4527749"/>
              <a:ext cx="0" cy="517737"/>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7CB7C14-9B03-8241-25DD-EA10E1C465F5}"/>
                </a:ext>
              </a:extLst>
            </p:cNvPr>
            <p:cNvCxnSpPr>
              <a:cxnSpLocks/>
            </p:cNvCxnSpPr>
            <p:nvPr/>
          </p:nvCxnSpPr>
          <p:spPr bwMode="auto">
            <a:xfrm>
              <a:off x="4560581" y="4527749"/>
              <a:ext cx="0" cy="517737"/>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31A65815-3D11-3F54-B55C-EF43630CAC1E}"/>
              </a:ext>
            </a:extLst>
          </p:cNvPr>
          <p:cNvGrpSpPr/>
          <p:nvPr/>
        </p:nvGrpSpPr>
        <p:grpSpPr>
          <a:xfrm>
            <a:off x="1800138" y="5397351"/>
            <a:ext cx="947151" cy="307777"/>
            <a:chOff x="1684020" y="5332172"/>
            <a:chExt cx="947151" cy="307777"/>
          </a:xfrm>
        </p:grpSpPr>
        <p:sp>
          <p:nvSpPr>
            <p:cNvPr id="11" name="TextBox 10">
              <a:extLst>
                <a:ext uri="{FF2B5EF4-FFF2-40B4-BE49-F238E27FC236}">
                  <a16:creationId xmlns:a16="http://schemas.microsoft.com/office/drawing/2014/main" id="{5FE3100A-494E-88A5-A710-3609BF90A151}"/>
                </a:ext>
              </a:extLst>
            </p:cNvPr>
            <p:cNvSpPr txBox="1"/>
            <p:nvPr/>
          </p:nvSpPr>
          <p:spPr bwMode="auto">
            <a:xfrm>
              <a:off x="1777187" y="5332172"/>
              <a:ext cx="534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a:t>
              </a:r>
            </a:p>
          </p:txBody>
        </p:sp>
        <p:sp>
          <p:nvSpPr>
            <p:cNvPr id="12" name="TextBox 11">
              <a:extLst>
                <a:ext uri="{FF2B5EF4-FFF2-40B4-BE49-F238E27FC236}">
                  <a16:creationId xmlns:a16="http://schemas.microsoft.com/office/drawing/2014/main" id="{4BB3E792-6A8B-E85D-4EC3-139CE9DB6C61}"/>
                </a:ext>
              </a:extLst>
            </p:cNvPr>
            <p:cNvSpPr txBox="1"/>
            <p:nvPr/>
          </p:nvSpPr>
          <p:spPr bwMode="auto">
            <a:xfrm>
              <a:off x="2228524" y="5332172"/>
              <a:ext cx="402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a:t>
              </a:r>
            </a:p>
          </p:txBody>
        </p:sp>
        <p:sp>
          <p:nvSpPr>
            <p:cNvPr id="38" name="Rectangle 37">
              <a:extLst>
                <a:ext uri="{FF2B5EF4-FFF2-40B4-BE49-F238E27FC236}">
                  <a16:creationId xmlns:a16="http://schemas.microsoft.com/office/drawing/2014/main" id="{66636154-7F39-3A69-1D72-832941756B74}"/>
                </a:ext>
              </a:extLst>
            </p:cNvPr>
            <p:cNvSpPr/>
            <p:nvPr/>
          </p:nvSpPr>
          <p:spPr bwMode="auto">
            <a:xfrm>
              <a:off x="1684020" y="5417480"/>
              <a:ext cx="137160" cy="137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E0D04A32-6C39-FE9C-5EC7-8925EA4D2352}"/>
                </a:ext>
              </a:extLst>
            </p:cNvPr>
            <p:cNvSpPr/>
            <p:nvPr/>
          </p:nvSpPr>
          <p:spPr bwMode="auto">
            <a:xfrm>
              <a:off x="2140907" y="5417480"/>
              <a:ext cx="137160" cy="1371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C6AACEEE-C62B-89A9-0AC6-E78D84A1E16E}"/>
              </a:ext>
            </a:extLst>
          </p:cNvPr>
          <p:cNvGrpSpPr/>
          <p:nvPr/>
        </p:nvGrpSpPr>
        <p:grpSpPr>
          <a:xfrm>
            <a:off x="3392604" y="5397351"/>
            <a:ext cx="947151" cy="307777"/>
            <a:chOff x="1684020" y="5332172"/>
            <a:chExt cx="947151" cy="307777"/>
          </a:xfrm>
        </p:grpSpPr>
        <p:sp>
          <p:nvSpPr>
            <p:cNvPr id="42" name="TextBox 41">
              <a:extLst>
                <a:ext uri="{FF2B5EF4-FFF2-40B4-BE49-F238E27FC236}">
                  <a16:creationId xmlns:a16="http://schemas.microsoft.com/office/drawing/2014/main" id="{997B86F2-3311-B2F9-D8C7-AA8CE20337BB}"/>
                </a:ext>
              </a:extLst>
            </p:cNvPr>
            <p:cNvSpPr txBox="1"/>
            <p:nvPr/>
          </p:nvSpPr>
          <p:spPr bwMode="auto">
            <a:xfrm>
              <a:off x="1777187" y="5332172"/>
              <a:ext cx="534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a:t>
              </a:r>
            </a:p>
          </p:txBody>
        </p:sp>
        <p:sp>
          <p:nvSpPr>
            <p:cNvPr id="43" name="TextBox 42">
              <a:extLst>
                <a:ext uri="{FF2B5EF4-FFF2-40B4-BE49-F238E27FC236}">
                  <a16:creationId xmlns:a16="http://schemas.microsoft.com/office/drawing/2014/main" id="{71059CA0-BF26-6EED-D222-B2F60D3957FE}"/>
                </a:ext>
              </a:extLst>
            </p:cNvPr>
            <p:cNvSpPr txBox="1"/>
            <p:nvPr/>
          </p:nvSpPr>
          <p:spPr bwMode="auto">
            <a:xfrm>
              <a:off x="2228524" y="5332172"/>
              <a:ext cx="402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a:t>
              </a:r>
            </a:p>
          </p:txBody>
        </p:sp>
        <p:sp>
          <p:nvSpPr>
            <p:cNvPr id="44" name="Rectangle 43">
              <a:extLst>
                <a:ext uri="{FF2B5EF4-FFF2-40B4-BE49-F238E27FC236}">
                  <a16:creationId xmlns:a16="http://schemas.microsoft.com/office/drawing/2014/main" id="{720C0C45-71C8-C033-525F-06BC3A313524}"/>
                </a:ext>
              </a:extLst>
            </p:cNvPr>
            <p:cNvSpPr/>
            <p:nvPr/>
          </p:nvSpPr>
          <p:spPr bwMode="auto">
            <a:xfrm>
              <a:off x="1684020" y="5417480"/>
              <a:ext cx="137160" cy="1371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D0E29315-8969-3CC6-6CAE-407A9670A280}"/>
                </a:ext>
              </a:extLst>
            </p:cNvPr>
            <p:cNvSpPr/>
            <p:nvPr/>
          </p:nvSpPr>
          <p:spPr bwMode="auto">
            <a:xfrm>
              <a:off x="2140907" y="5417480"/>
              <a:ext cx="137160" cy="13716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DB4463E3-B945-9D21-20D9-04E84F714F67}"/>
              </a:ext>
            </a:extLst>
          </p:cNvPr>
          <p:cNvGrpSpPr/>
          <p:nvPr/>
        </p:nvGrpSpPr>
        <p:grpSpPr>
          <a:xfrm>
            <a:off x="1906821" y="3174993"/>
            <a:ext cx="668739" cy="1595954"/>
            <a:chOff x="1906821" y="3174993"/>
            <a:chExt cx="278767" cy="1595954"/>
          </a:xfrm>
        </p:grpSpPr>
        <p:sp>
          <p:nvSpPr>
            <p:cNvPr id="46" name="Rectangle 45">
              <a:extLst>
                <a:ext uri="{FF2B5EF4-FFF2-40B4-BE49-F238E27FC236}">
                  <a16:creationId xmlns:a16="http://schemas.microsoft.com/office/drawing/2014/main" id="{D640BD4F-AC8C-A7AE-54AF-60004C3497D4}"/>
                </a:ext>
              </a:extLst>
            </p:cNvPr>
            <p:cNvSpPr/>
            <p:nvPr/>
          </p:nvSpPr>
          <p:spPr bwMode="auto">
            <a:xfrm>
              <a:off x="1906821" y="3174993"/>
              <a:ext cx="278767" cy="154348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D8BC1A1D-6083-DB27-D917-01619C467465}"/>
                </a:ext>
              </a:extLst>
            </p:cNvPr>
            <p:cNvSpPr/>
            <p:nvPr/>
          </p:nvSpPr>
          <p:spPr bwMode="auto">
            <a:xfrm>
              <a:off x="1906821" y="4718477"/>
              <a:ext cx="278767" cy="524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3E09886E-00D5-45A5-6F3E-05D4504E6F27}"/>
              </a:ext>
            </a:extLst>
          </p:cNvPr>
          <p:cNvGrpSpPr/>
          <p:nvPr/>
        </p:nvGrpSpPr>
        <p:grpSpPr>
          <a:xfrm>
            <a:off x="2199335" y="2969229"/>
            <a:ext cx="77013" cy="450040"/>
            <a:chOff x="2878899" y="3352340"/>
            <a:chExt cx="150062" cy="450040"/>
          </a:xfrm>
        </p:grpSpPr>
        <p:cxnSp>
          <p:nvCxnSpPr>
            <p:cNvPr id="50" name="Straight Connector 49">
              <a:extLst>
                <a:ext uri="{FF2B5EF4-FFF2-40B4-BE49-F238E27FC236}">
                  <a16:creationId xmlns:a16="http://schemas.microsoft.com/office/drawing/2014/main" id="{99D3DA43-D2A5-D2EC-5E0C-426E949BF47E}"/>
                </a:ext>
              </a:extLst>
            </p:cNvPr>
            <p:cNvCxnSpPr>
              <a:cxnSpLocks/>
            </p:cNvCxnSpPr>
            <p:nvPr/>
          </p:nvCxnSpPr>
          <p:spPr bwMode="auto">
            <a:xfrm>
              <a:off x="2878899" y="3365596"/>
              <a:ext cx="15006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9232285-3097-C8AC-CB1B-F788E4587040}"/>
                </a:ext>
              </a:extLst>
            </p:cNvPr>
            <p:cNvCxnSpPr>
              <a:cxnSpLocks/>
            </p:cNvCxnSpPr>
            <p:nvPr/>
          </p:nvCxnSpPr>
          <p:spPr bwMode="auto">
            <a:xfrm>
              <a:off x="2953930" y="3352340"/>
              <a:ext cx="0" cy="45004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565D5A6-35B9-EC4B-4A57-3555D4594E22}"/>
                </a:ext>
              </a:extLst>
            </p:cNvPr>
            <p:cNvCxnSpPr>
              <a:cxnSpLocks/>
            </p:cNvCxnSpPr>
            <p:nvPr/>
          </p:nvCxnSpPr>
          <p:spPr bwMode="auto">
            <a:xfrm>
              <a:off x="2878899" y="3802380"/>
              <a:ext cx="1500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1CAABC51-DD36-3A15-B0C5-7555F8F16FEC}"/>
              </a:ext>
            </a:extLst>
          </p:cNvPr>
          <p:cNvGrpSpPr/>
          <p:nvPr/>
        </p:nvGrpSpPr>
        <p:grpSpPr>
          <a:xfrm>
            <a:off x="3455549" y="3730625"/>
            <a:ext cx="668739" cy="1040396"/>
            <a:chOff x="1906821" y="3733799"/>
            <a:chExt cx="278767" cy="1028004"/>
          </a:xfrm>
        </p:grpSpPr>
        <p:sp>
          <p:nvSpPr>
            <p:cNvPr id="63" name="Rectangle 62">
              <a:extLst>
                <a:ext uri="{FF2B5EF4-FFF2-40B4-BE49-F238E27FC236}">
                  <a16:creationId xmlns:a16="http://schemas.microsoft.com/office/drawing/2014/main" id="{A371DDF2-8426-BB21-41E8-87EE2D504C4C}"/>
                </a:ext>
              </a:extLst>
            </p:cNvPr>
            <p:cNvSpPr/>
            <p:nvPr/>
          </p:nvSpPr>
          <p:spPr bwMode="auto">
            <a:xfrm>
              <a:off x="1906821" y="3733799"/>
              <a:ext cx="278767" cy="99135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CC983E4E-7DD6-2007-F6F0-950399CEC9C8}"/>
                </a:ext>
              </a:extLst>
            </p:cNvPr>
            <p:cNvSpPr/>
            <p:nvPr/>
          </p:nvSpPr>
          <p:spPr bwMode="auto">
            <a:xfrm>
              <a:off x="1906821" y="4725227"/>
              <a:ext cx="278767" cy="365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B581EC84-4D8B-8832-A7B1-FE0F878A7642}"/>
              </a:ext>
            </a:extLst>
          </p:cNvPr>
          <p:cNvGrpSpPr/>
          <p:nvPr/>
        </p:nvGrpSpPr>
        <p:grpSpPr>
          <a:xfrm>
            <a:off x="3765614" y="3499178"/>
            <a:ext cx="77013" cy="450040"/>
            <a:chOff x="2878899" y="3352340"/>
            <a:chExt cx="150062" cy="450040"/>
          </a:xfrm>
        </p:grpSpPr>
        <p:cxnSp>
          <p:nvCxnSpPr>
            <p:cNvPr id="66" name="Straight Connector 65">
              <a:extLst>
                <a:ext uri="{FF2B5EF4-FFF2-40B4-BE49-F238E27FC236}">
                  <a16:creationId xmlns:a16="http://schemas.microsoft.com/office/drawing/2014/main" id="{786D585B-4576-624B-525A-B2D36A4B3CAB}"/>
                </a:ext>
              </a:extLst>
            </p:cNvPr>
            <p:cNvCxnSpPr>
              <a:cxnSpLocks/>
            </p:cNvCxnSpPr>
            <p:nvPr/>
          </p:nvCxnSpPr>
          <p:spPr bwMode="auto">
            <a:xfrm>
              <a:off x="2878899" y="3365596"/>
              <a:ext cx="15006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DB2C268-BCDF-680E-EF8C-81633BAD078E}"/>
                </a:ext>
              </a:extLst>
            </p:cNvPr>
            <p:cNvCxnSpPr>
              <a:cxnSpLocks/>
            </p:cNvCxnSpPr>
            <p:nvPr/>
          </p:nvCxnSpPr>
          <p:spPr bwMode="auto">
            <a:xfrm>
              <a:off x="2953930" y="3352340"/>
              <a:ext cx="0" cy="45004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07C7A7C-5FCA-110D-3E07-36B40D9BE56E}"/>
                </a:ext>
              </a:extLst>
            </p:cNvPr>
            <p:cNvCxnSpPr>
              <a:cxnSpLocks/>
            </p:cNvCxnSpPr>
            <p:nvPr/>
          </p:nvCxnSpPr>
          <p:spPr bwMode="auto">
            <a:xfrm>
              <a:off x="2878899" y="3802380"/>
              <a:ext cx="150062"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740892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FB46D-551B-26B4-FA99-66602AF2E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E73ED-5FE4-10CF-725D-B32A9EB75C1A}"/>
              </a:ext>
            </a:extLst>
          </p:cNvPr>
          <p:cNvSpPr>
            <a:spLocks noGrp="1"/>
          </p:cNvSpPr>
          <p:nvPr>
            <p:ph type="title"/>
          </p:nvPr>
        </p:nvSpPr>
        <p:spPr/>
        <p:txBody>
          <a:bodyPr/>
          <a:lstStyle/>
          <a:p>
            <a:r>
              <a:rPr lang="en-US" altLang="en-US" sz="3600" dirty="0"/>
              <a:t>BREAKWATER: ORR by Subgroup</a:t>
            </a:r>
            <a:endParaRPr lang="en-US" dirty="0"/>
          </a:p>
        </p:txBody>
      </p:sp>
      <p:sp>
        <p:nvSpPr>
          <p:cNvPr id="3" name="Text Box 11">
            <a:extLst>
              <a:ext uri="{FF2B5EF4-FFF2-40B4-BE49-F238E27FC236}">
                <a16:creationId xmlns:a16="http://schemas.microsoft.com/office/drawing/2014/main" id="{8F501FA8-1BC2-F72D-FA94-73E3D8D0219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Kopetz. ASCO GI 2025. Abstr 16.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7" name="Text Box 11">
            <a:extLst>
              <a:ext uri="{FF2B5EF4-FFF2-40B4-BE49-F238E27FC236}">
                <a16:creationId xmlns:a16="http://schemas.microsoft.com/office/drawing/2014/main" id="{387000E9-16DF-538A-DAF1-70B668FF4BCB}"/>
              </a:ext>
            </a:extLst>
          </p:cNvPr>
          <p:cNvSpPr txBox="1">
            <a:spLocks noChangeArrowheads="1"/>
          </p:cNvSpPr>
          <p:nvPr/>
        </p:nvSpPr>
        <p:spPr bwMode="auto">
          <a:xfrm>
            <a:off x="1259146" y="56578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Data cutoff: December 22, 2023.</a:t>
            </a:r>
          </a:p>
        </p:txBody>
      </p:sp>
      <p:graphicFrame>
        <p:nvGraphicFramePr>
          <p:cNvPr id="8" name="Table 7">
            <a:extLst>
              <a:ext uri="{FF2B5EF4-FFF2-40B4-BE49-F238E27FC236}">
                <a16:creationId xmlns:a16="http://schemas.microsoft.com/office/drawing/2014/main" id="{BE8304EB-0EF0-C05F-B492-E263817F9EA0}"/>
              </a:ext>
            </a:extLst>
          </p:cNvPr>
          <p:cNvGraphicFramePr>
            <a:graphicFrameLocks noGrp="1"/>
          </p:cNvGraphicFramePr>
          <p:nvPr>
            <p:extLst>
              <p:ext uri="{D42A27DB-BD31-4B8C-83A1-F6EECF244321}">
                <p14:modId xmlns:p14="http://schemas.microsoft.com/office/powerpoint/2010/main" val="3103926174"/>
              </p:ext>
            </p:extLst>
          </p:nvPr>
        </p:nvGraphicFramePr>
        <p:xfrm>
          <a:off x="723900" y="1276017"/>
          <a:ext cx="10758303" cy="4998720"/>
        </p:xfrm>
        <a:graphic>
          <a:graphicData uri="http://schemas.openxmlformats.org/drawingml/2006/table">
            <a:tbl>
              <a:tblPr firstRow="1" bandRow="1">
                <a:tableStyleId>{5C22544A-7EE6-4342-B048-85BDC9FD1C3A}</a:tableStyleId>
              </a:tblPr>
              <a:tblGrid>
                <a:gridCol w="2057370">
                  <a:extLst>
                    <a:ext uri="{9D8B030D-6E8A-4147-A177-3AD203B41FA5}">
                      <a16:colId xmlns:a16="http://schemas.microsoft.com/office/drawing/2014/main" val="835097411"/>
                    </a:ext>
                  </a:extLst>
                </a:gridCol>
                <a:gridCol w="1638645">
                  <a:extLst>
                    <a:ext uri="{9D8B030D-6E8A-4147-A177-3AD203B41FA5}">
                      <a16:colId xmlns:a16="http://schemas.microsoft.com/office/drawing/2014/main" val="1422898386"/>
                    </a:ext>
                  </a:extLst>
                </a:gridCol>
                <a:gridCol w="1360943">
                  <a:extLst>
                    <a:ext uri="{9D8B030D-6E8A-4147-A177-3AD203B41FA5}">
                      <a16:colId xmlns:a16="http://schemas.microsoft.com/office/drawing/2014/main" val="499468284"/>
                    </a:ext>
                  </a:extLst>
                </a:gridCol>
                <a:gridCol w="1659346">
                  <a:extLst>
                    <a:ext uri="{9D8B030D-6E8A-4147-A177-3AD203B41FA5}">
                      <a16:colId xmlns:a16="http://schemas.microsoft.com/office/drawing/2014/main" val="77760791"/>
                    </a:ext>
                  </a:extLst>
                </a:gridCol>
                <a:gridCol w="1414700">
                  <a:extLst>
                    <a:ext uri="{9D8B030D-6E8A-4147-A177-3AD203B41FA5}">
                      <a16:colId xmlns:a16="http://schemas.microsoft.com/office/drawing/2014/main" val="532812622"/>
                    </a:ext>
                  </a:extLst>
                </a:gridCol>
                <a:gridCol w="2627299">
                  <a:extLst>
                    <a:ext uri="{9D8B030D-6E8A-4147-A177-3AD203B41FA5}">
                      <a16:colId xmlns:a16="http://schemas.microsoft.com/office/drawing/2014/main" val="2560876574"/>
                    </a:ext>
                  </a:extLst>
                </a:gridCol>
              </a:tblGrid>
              <a:tr h="234912">
                <a:tc>
                  <a:txBody>
                    <a:bodyPr/>
                    <a:lstStyle/>
                    <a:p>
                      <a:endParaRPr lang="en-US"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No. of Responders/No. of Patients</a:t>
                      </a: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dirty="0">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ORR, %</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dirty="0">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9409324"/>
                  </a:ext>
                </a:extLst>
              </a:tr>
              <a:tr h="234912">
                <a:tc>
                  <a:txBody>
                    <a:bodyPr/>
                    <a:lstStyle/>
                    <a:p>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Characteristic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EC + mFOLFOX-6</a:t>
                      </a:r>
                      <a:endPar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SoC</a:t>
                      </a:r>
                      <a:endPar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EC + mFOLFOX-6</a:t>
                      </a:r>
                      <a:endPar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SoC</a:t>
                      </a:r>
                      <a:endPar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OR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5581553"/>
                  </a:ext>
                </a:extLst>
              </a:tr>
              <a:tr h="563788">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Age</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&lt;65 yr</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≥65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41/64</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26/46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22/61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22/49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64.1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56.5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36.1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3.160 (1.432-7.010)</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1.595 (0.658-3.883)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7430003"/>
                  </a:ext>
                </a:extLst>
              </a:tr>
              <a:tr h="563788">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Gender</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Male</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Female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36/57</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31/53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20/50</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24/60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63.2</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40.0</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2.571 (1.099-6.050)</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2.114 (0.934-4.803)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95663615"/>
                  </a:ext>
                </a:extLst>
              </a:tr>
              <a:tr h="563788">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ECOG PS at baseline</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37/56</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30/54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26/56</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18/54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66.1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46.4</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2.247 (0.981-5.178)</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2.500 (1.070-5.880)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25368704"/>
                  </a:ext>
                </a:extLst>
              </a:tr>
              <a:tr h="563788">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No. of organs involved*</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32/58</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35/52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20/58</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24/52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55.2</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67.3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34.5</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2.338 (1.037-5.301)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2.402 (1.010-5.758)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82379813"/>
                  </a:ext>
                </a:extLst>
              </a:tr>
              <a:tr h="563788">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Side of tumor</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Left</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Right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28/43</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39/67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17/46</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27/64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65.1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37.0</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3.184 (1.232-8.313)</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1.909 (0.901-4.053)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0709590"/>
                  </a:ext>
                </a:extLst>
              </a:tr>
              <a:tr h="563788">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Liver metastases*</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Yes</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47/69</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20/41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31/71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13/39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68.1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43.7</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33.3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2.757 (1.310-5.836)</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1.905 (0.704-5.210)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99761995"/>
                  </a:ext>
                </a:extLst>
              </a:tr>
            </a:tbl>
          </a:graphicData>
        </a:graphic>
      </p:graphicFrame>
      <p:sp>
        <p:nvSpPr>
          <p:cNvPr id="9" name="TextBox 8">
            <a:extLst>
              <a:ext uri="{FF2B5EF4-FFF2-40B4-BE49-F238E27FC236}">
                <a16:creationId xmlns:a16="http://schemas.microsoft.com/office/drawing/2014/main" id="{5E1A5ADF-3FC3-957E-7963-31414D1CB8C3}"/>
              </a:ext>
            </a:extLst>
          </p:cNvPr>
          <p:cNvSpPr txBox="1"/>
          <p:nvPr/>
        </p:nvSpPr>
        <p:spPr bwMode="auto">
          <a:xfrm>
            <a:off x="5119997" y="6373267"/>
            <a:ext cx="2393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baseline per BICR.</a:t>
            </a:r>
          </a:p>
        </p:txBody>
      </p:sp>
    </p:spTree>
    <p:extLst>
      <p:ext uri="{BB962C8B-B14F-4D97-AF65-F5344CB8AC3E}">
        <p14:creationId xmlns:p14="http://schemas.microsoft.com/office/powerpoint/2010/main" val="290014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7BD8A-065C-7DB8-D150-3B29B4F48B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9ABA88-EB03-97B2-94D4-4118F6B1ED20}"/>
              </a:ext>
            </a:extLst>
          </p:cNvPr>
          <p:cNvSpPr>
            <a:spLocks noGrp="1"/>
          </p:cNvSpPr>
          <p:nvPr>
            <p:ph type="title"/>
          </p:nvPr>
        </p:nvSpPr>
        <p:spPr/>
        <p:txBody>
          <a:bodyPr/>
          <a:lstStyle/>
          <a:p>
            <a:r>
              <a:rPr lang="en-US" altLang="en-US" sz="3600" dirty="0"/>
              <a:t>BREAKWATER: Interim OS</a:t>
            </a:r>
            <a:endParaRPr lang="en-US" dirty="0"/>
          </a:p>
        </p:txBody>
      </p:sp>
      <p:sp>
        <p:nvSpPr>
          <p:cNvPr id="3" name="Text Box 11">
            <a:extLst>
              <a:ext uri="{FF2B5EF4-FFF2-40B4-BE49-F238E27FC236}">
                <a16:creationId xmlns:a16="http://schemas.microsoft.com/office/drawing/2014/main" id="{6F9E3603-AAD1-E1A7-F23A-A3308EF3369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Kopetz. ASCO GI 2025. Abstr 16.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5" name="TextBox 4">
            <a:extLst>
              <a:ext uri="{FF2B5EF4-FFF2-40B4-BE49-F238E27FC236}">
                <a16:creationId xmlns:a16="http://schemas.microsoft.com/office/drawing/2014/main" id="{CBB96AD4-516E-3E48-68F5-807903FAAD0E}"/>
              </a:ext>
            </a:extLst>
          </p:cNvPr>
          <p:cNvSpPr txBox="1"/>
          <p:nvPr/>
        </p:nvSpPr>
        <p:spPr bwMode="auto">
          <a:xfrm>
            <a:off x="657236" y="4285615"/>
            <a:ext cx="108775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600"/>
              </a:spcBef>
            </a:pPr>
            <a:r>
              <a:rPr lang="en-US" sz="1400" b="0" dirty="0">
                <a:solidFill>
                  <a:schemeClr val="bg1"/>
                </a:solidFill>
                <a:effectLst/>
                <a:latin typeface="+mn-lt"/>
              </a:rPr>
              <a:t>Note: Interim OS was tested according to a prespecified plan using a 1-sided </a:t>
            </a:r>
            <a:r>
              <a:rPr lang="el-GR" sz="1400" b="0" dirty="0">
                <a:solidFill>
                  <a:schemeClr val="bg1"/>
                </a:solidFill>
                <a:effectLst/>
                <a:latin typeface="+mn-lt"/>
              </a:rPr>
              <a:t>α</a:t>
            </a:r>
            <a:r>
              <a:rPr lang="en-US" sz="1400" b="0" dirty="0">
                <a:solidFill>
                  <a:schemeClr val="bg1"/>
                </a:solidFill>
                <a:effectLst/>
                <a:latin typeface="+mn-lt"/>
              </a:rPr>
              <a:t> of 0.000000083, which is a fraction of the nominal 1-sided </a:t>
            </a:r>
            <a:r>
              <a:rPr lang="el-GR" sz="1400" b="0" dirty="0">
                <a:solidFill>
                  <a:schemeClr val="bg1"/>
                </a:solidFill>
                <a:effectLst/>
                <a:latin typeface="+mn-lt"/>
              </a:rPr>
              <a:t>α</a:t>
            </a:r>
            <a:r>
              <a:rPr lang="en-US" sz="1400" b="0" dirty="0">
                <a:solidFill>
                  <a:schemeClr val="bg1"/>
                </a:solidFill>
                <a:effectLst/>
                <a:latin typeface="+mn-lt"/>
              </a:rPr>
              <a:t> of 0.001. At this time, statistical significance was not achieved.</a:t>
            </a:r>
          </a:p>
        </p:txBody>
      </p:sp>
      <p:graphicFrame>
        <p:nvGraphicFramePr>
          <p:cNvPr id="7" name="Table 6">
            <a:extLst>
              <a:ext uri="{FF2B5EF4-FFF2-40B4-BE49-F238E27FC236}">
                <a16:creationId xmlns:a16="http://schemas.microsoft.com/office/drawing/2014/main" id="{61C98B43-CD16-C9E2-9E5F-35FA0420D893}"/>
              </a:ext>
            </a:extLst>
          </p:cNvPr>
          <p:cNvGraphicFramePr>
            <a:graphicFrameLocks noGrp="1"/>
          </p:cNvGraphicFramePr>
          <p:nvPr>
            <p:extLst>
              <p:ext uri="{D42A27DB-BD31-4B8C-83A1-F6EECF244321}">
                <p14:modId xmlns:p14="http://schemas.microsoft.com/office/powerpoint/2010/main" val="62777320"/>
              </p:ext>
            </p:extLst>
          </p:nvPr>
        </p:nvGraphicFramePr>
        <p:xfrm>
          <a:off x="723900" y="1603375"/>
          <a:ext cx="10753218" cy="2682240"/>
        </p:xfrm>
        <a:graphic>
          <a:graphicData uri="http://schemas.openxmlformats.org/drawingml/2006/table">
            <a:tbl>
              <a:tblPr firstRow="1" bandRow="1">
                <a:tableStyleId>{5C22544A-7EE6-4342-B048-85BDC9FD1C3A}</a:tableStyleId>
              </a:tblPr>
              <a:tblGrid>
                <a:gridCol w="3584406">
                  <a:extLst>
                    <a:ext uri="{9D8B030D-6E8A-4147-A177-3AD203B41FA5}">
                      <a16:colId xmlns:a16="http://schemas.microsoft.com/office/drawing/2014/main" val="2144565914"/>
                    </a:ext>
                  </a:extLst>
                </a:gridCol>
                <a:gridCol w="3584406">
                  <a:extLst>
                    <a:ext uri="{9D8B030D-6E8A-4147-A177-3AD203B41FA5}">
                      <a16:colId xmlns:a16="http://schemas.microsoft.com/office/drawing/2014/main" val="1704992444"/>
                    </a:ext>
                  </a:extLst>
                </a:gridCol>
                <a:gridCol w="3584406">
                  <a:extLst>
                    <a:ext uri="{9D8B030D-6E8A-4147-A177-3AD203B41FA5}">
                      <a16:colId xmlns:a16="http://schemas.microsoft.com/office/drawing/2014/main" val="1137168889"/>
                    </a:ext>
                  </a:extLst>
                </a:gridCol>
              </a:tblGrid>
              <a:tr h="370840">
                <a:tc>
                  <a:txBody>
                    <a:bodyPr/>
                    <a:lstStyle/>
                    <a:p>
                      <a:r>
                        <a:rPr lang="en-US" sz="2000" dirty="0"/>
                        <a:t>Outcome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a:t>EC + mFOLFOX-6</a:t>
                      </a:r>
                      <a:endParaRPr lang="en-US" sz="2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a:t>SoC</a:t>
                      </a:r>
                      <a:endParaRPr lang="en-US" sz="2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0192817"/>
                  </a:ext>
                </a:extLst>
              </a:tr>
              <a:tr h="370840">
                <a:tc>
                  <a:txBody>
                    <a:bodyPr/>
                    <a:lstStyle/>
                    <a:p>
                      <a:r>
                        <a:rPr lang="en-US" sz="2000" dirty="0">
                          <a:solidFill>
                            <a:schemeClr val="bg1"/>
                          </a:solidFill>
                        </a:rPr>
                        <a:t>6-mo OS,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92.3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87.1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31001390"/>
                  </a:ext>
                </a:extLst>
              </a:tr>
              <a:tr h="370840">
                <a:tc>
                  <a:txBody>
                    <a:bodyPr/>
                    <a:lstStyle/>
                    <a:p>
                      <a:r>
                        <a:rPr lang="en-US" sz="2000" dirty="0">
                          <a:solidFill>
                            <a:schemeClr val="bg1"/>
                          </a:solidFill>
                        </a:rPr>
                        <a:t>12-mo OS,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79.5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66.1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7795978"/>
                  </a:ext>
                </a:extLst>
              </a:tr>
              <a:tr h="370840">
                <a:tc>
                  <a:txBody>
                    <a:bodyPr/>
                    <a:lstStyle/>
                    <a:p>
                      <a:r>
                        <a:rPr lang="en-US" sz="2000" dirty="0">
                          <a:solidFill>
                            <a:schemeClr val="bg1"/>
                          </a:solidFill>
                        </a:rPr>
                        <a:t>Median OS, mo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NE (19.8-NE)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14.6 (13.4-NE)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9681911"/>
                  </a:ext>
                </a:extLst>
              </a:tr>
              <a:tr h="370840">
                <a:tc>
                  <a:txBody>
                    <a:bodyPr/>
                    <a:lstStyle/>
                    <a:p>
                      <a:r>
                        <a:rPr lang="en-US" sz="2000" dirty="0">
                          <a:solidFill>
                            <a:schemeClr val="bg1"/>
                          </a:solidFill>
                        </a:rPr>
                        <a:t>Events, 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40 (16.9)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72 (29.6)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1380652"/>
                  </a:ext>
                </a:extLst>
              </a:tr>
              <a:tr h="370840">
                <a:tc>
                  <a:txBody>
                    <a:bodyPr/>
                    <a:lstStyle/>
                    <a:p>
                      <a:endParaRPr lang="en-US" sz="20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2000" dirty="0">
                          <a:solidFill>
                            <a:schemeClr val="bg1"/>
                          </a:solidFill>
                        </a:rPr>
                        <a:t>HR (95% CI): 0.47 (0.318-0.691)</a:t>
                      </a:r>
                    </a:p>
                    <a:p>
                      <a:pPr algn="ctr"/>
                      <a:r>
                        <a:rPr lang="en-US" sz="2000" i="1" dirty="0">
                          <a:solidFill>
                            <a:schemeClr val="bg1"/>
                          </a:solidFill>
                        </a:rPr>
                        <a:t>P</a:t>
                      </a:r>
                      <a:r>
                        <a:rPr lang="en-US" sz="2000" dirty="0">
                          <a:solidFill>
                            <a:schemeClr val="bg1"/>
                          </a:solidFill>
                        </a:rPr>
                        <a:t> value =.0000454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dirty="0"/>
                    </a:p>
                  </a:txBody>
                  <a:tcPr/>
                </a:tc>
                <a:extLst>
                  <a:ext uri="{0D108BD9-81ED-4DB2-BD59-A6C34878D82A}">
                    <a16:rowId xmlns:a16="http://schemas.microsoft.com/office/drawing/2014/main" val="2856305955"/>
                  </a:ext>
                </a:extLst>
              </a:tr>
            </a:tbl>
          </a:graphicData>
        </a:graphic>
      </p:graphicFrame>
    </p:spTree>
    <p:extLst>
      <p:ext uri="{BB962C8B-B14F-4D97-AF65-F5344CB8AC3E}">
        <p14:creationId xmlns:p14="http://schemas.microsoft.com/office/powerpoint/2010/main" val="1247984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ADDD4-D9EC-8DC0-6BB0-EAB69D6B5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E7C19-80F7-253C-DF90-0A954086E8F5}"/>
              </a:ext>
            </a:extLst>
          </p:cNvPr>
          <p:cNvSpPr>
            <a:spLocks noGrp="1"/>
          </p:cNvSpPr>
          <p:nvPr>
            <p:ph type="title"/>
          </p:nvPr>
        </p:nvSpPr>
        <p:spPr/>
        <p:txBody>
          <a:bodyPr/>
          <a:lstStyle/>
          <a:p>
            <a:r>
              <a:rPr lang="en-US" altLang="en-US" sz="3600" dirty="0"/>
              <a:t>BREAKWATER: Safety and Dose Modifications</a:t>
            </a:r>
            <a:endParaRPr lang="en-US" dirty="0"/>
          </a:p>
        </p:txBody>
      </p:sp>
      <p:sp>
        <p:nvSpPr>
          <p:cNvPr id="3" name="Text Box 11">
            <a:extLst>
              <a:ext uri="{FF2B5EF4-FFF2-40B4-BE49-F238E27FC236}">
                <a16:creationId xmlns:a16="http://schemas.microsoft.com/office/drawing/2014/main" id="{9A400179-387A-3BFB-5171-4641599DD1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Kopetz. ASCO GI 2025. Abstr 16.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4" name="Table 3">
            <a:extLst>
              <a:ext uri="{FF2B5EF4-FFF2-40B4-BE49-F238E27FC236}">
                <a16:creationId xmlns:a16="http://schemas.microsoft.com/office/drawing/2014/main" id="{77B31975-A04B-250F-FA25-A01C7C539221}"/>
              </a:ext>
            </a:extLst>
          </p:cNvPr>
          <p:cNvGraphicFramePr>
            <a:graphicFrameLocks noGrp="1"/>
          </p:cNvGraphicFramePr>
          <p:nvPr>
            <p:extLst>
              <p:ext uri="{D42A27DB-BD31-4B8C-83A1-F6EECF244321}">
                <p14:modId xmlns:p14="http://schemas.microsoft.com/office/powerpoint/2010/main" val="2499698808"/>
              </p:ext>
            </p:extLst>
          </p:nvPr>
        </p:nvGraphicFramePr>
        <p:xfrm>
          <a:off x="604675" y="1520870"/>
          <a:ext cx="5334692" cy="4602480"/>
        </p:xfrm>
        <a:graphic>
          <a:graphicData uri="http://schemas.openxmlformats.org/drawingml/2006/table">
            <a:tbl>
              <a:tblPr>
                <a:tableStyleId>{93296810-A885-4BE3-A3E7-6D5BEEA58F35}</a:tableStyleId>
              </a:tblPr>
              <a:tblGrid>
                <a:gridCol w="2309347">
                  <a:extLst>
                    <a:ext uri="{9D8B030D-6E8A-4147-A177-3AD203B41FA5}">
                      <a16:colId xmlns:a16="http://schemas.microsoft.com/office/drawing/2014/main" val="2687859700"/>
                    </a:ext>
                  </a:extLst>
                </a:gridCol>
                <a:gridCol w="1744267">
                  <a:extLst>
                    <a:ext uri="{9D8B030D-6E8A-4147-A177-3AD203B41FA5}">
                      <a16:colId xmlns:a16="http://schemas.microsoft.com/office/drawing/2014/main" val="1425340746"/>
                    </a:ext>
                  </a:extLst>
                </a:gridCol>
                <a:gridCol w="1281078">
                  <a:extLst>
                    <a:ext uri="{9D8B030D-6E8A-4147-A177-3AD203B41FA5}">
                      <a16:colId xmlns:a16="http://schemas.microsoft.com/office/drawing/2014/main" val="2900421360"/>
                    </a:ext>
                  </a:extLst>
                </a:gridCol>
              </a:tblGrid>
              <a:tr h="325004">
                <a:tc>
                  <a:txBody>
                    <a:bodyPr/>
                    <a:lstStyle/>
                    <a:p>
                      <a:pPr algn="l" fontAlgn="t"/>
                      <a:r>
                        <a:rPr lang="en-US" sz="1400" b="1" u="none" strike="noStrike" dirty="0">
                          <a:solidFill>
                            <a:schemeClr val="tx1"/>
                          </a:solidFill>
                          <a:effectLst/>
                        </a:rPr>
                        <a:t>Patients, n (%)</a:t>
                      </a:r>
                      <a:endParaRPr lang="en-US" sz="1400" b="1" i="0" u="none" strike="noStrike" dirty="0">
                        <a:solidFill>
                          <a:schemeClr val="tx1"/>
                        </a:solidFill>
                        <a:effectLs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a:solidFill>
                            <a:schemeClr val="tx1"/>
                          </a:solidFill>
                          <a:effectLst/>
                        </a:rPr>
                        <a:t>EC + mFOLFOX-6 </a:t>
                      </a:r>
                    </a:p>
                    <a:p>
                      <a:pPr algn="ctr" fontAlgn="ctr"/>
                      <a:r>
                        <a:rPr lang="en-US" sz="1400" b="1" u="none" strike="noStrike">
                          <a:solidFill>
                            <a:schemeClr val="tx1"/>
                          </a:solidFill>
                          <a:effectLst/>
                        </a:rPr>
                        <a:t>(n = 231)</a:t>
                      </a:r>
                      <a:endParaRPr lang="en-US" sz="1400" b="1" i="0" u="none" strike="noStrike" dirty="0">
                        <a:solidFill>
                          <a:schemeClr val="tx1"/>
                        </a:solidFill>
                        <a:effectLs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a:solidFill>
                            <a:schemeClr val="tx1"/>
                          </a:solidFill>
                          <a:effectLst/>
                        </a:rPr>
                        <a:t>SoC </a:t>
                      </a:r>
                    </a:p>
                    <a:p>
                      <a:pPr algn="ctr" fontAlgn="ctr"/>
                      <a:r>
                        <a:rPr lang="en-US" sz="1400" b="1" u="none" strike="noStrike">
                          <a:solidFill>
                            <a:schemeClr val="tx1"/>
                          </a:solidFill>
                          <a:effectLst/>
                        </a:rPr>
                        <a:t>(n = 228)</a:t>
                      </a:r>
                      <a:endParaRPr lang="en-US" sz="1400" b="1" i="0" u="none" strike="noStrike" dirty="0">
                        <a:solidFill>
                          <a:schemeClr val="tx1"/>
                        </a:solidFill>
                        <a:effectLs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77443737"/>
                  </a:ext>
                </a:extLst>
              </a:tr>
              <a:tr h="171054">
                <a:tc>
                  <a:txBody>
                    <a:bodyPr/>
                    <a:lstStyle/>
                    <a:p>
                      <a:pPr marL="0" lvl="0" indent="0" algn="l" fontAlgn="ctr">
                        <a:buFont typeface="Wingdings" panose="05000000000000000000" pitchFamily="2" charset="2"/>
                        <a:buNone/>
                      </a:pPr>
                      <a:r>
                        <a:rPr lang="en-US" sz="1400" u="none" strike="noStrike" dirty="0">
                          <a:solidFill>
                            <a:schemeClr val="bg1"/>
                          </a:solidFill>
                          <a:effectLst/>
                          <a:latin typeface="+mn-lt"/>
                        </a:rPr>
                        <a:t>TEAEs</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230 (99.6)</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223 (97.8)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4666904"/>
                  </a:ext>
                </a:extLst>
              </a:tr>
              <a:tr h="171054">
                <a:tc>
                  <a:txBody>
                    <a:bodyPr/>
                    <a:lstStyle/>
                    <a:p>
                      <a:pPr marL="171450" lvl="1" indent="-171450" algn="l" fontAlgn="ctr">
                        <a:buFont typeface="Wingdings" panose="05000000000000000000" pitchFamily="2" charset="2"/>
                        <a:buChar char="§"/>
                      </a:pPr>
                      <a:r>
                        <a:rPr lang="en-US" sz="1400" u="none" strike="noStrike">
                          <a:solidFill>
                            <a:schemeClr val="bg1"/>
                          </a:solidFill>
                          <a:effectLst/>
                          <a:latin typeface="+mn-lt"/>
                        </a:rPr>
                        <a:t>Grade 3/4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171 (74.0)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139 (61.0)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2101582"/>
                  </a:ext>
                </a:extLst>
              </a:tr>
              <a:tr h="171054">
                <a:tc>
                  <a:txBody>
                    <a:bodyPr/>
                    <a:lstStyle/>
                    <a:p>
                      <a:pPr marL="171450" lvl="1" indent="-171450" algn="l" fontAlgn="ctr">
                        <a:buFont typeface="Wingdings" panose="05000000000000000000" pitchFamily="2" charset="2"/>
                        <a:buChar char="§"/>
                      </a:pPr>
                      <a:r>
                        <a:rPr lang="en-US" sz="1400" u="none" strike="noStrike" dirty="0">
                          <a:solidFill>
                            <a:schemeClr val="bg1"/>
                          </a:solidFill>
                          <a:effectLst/>
                          <a:latin typeface="+mn-lt"/>
                        </a:rPr>
                        <a:t>Grade 5</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10 (4.3)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10 (4.4)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31440085"/>
                  </a:ext>
                </a:extLst>
              </a:tr>
              <a:tr h="171054">
                <a:tc>
                  <a:txBody>
                    <a:bodyPr/>
                    <a:lstStyle/>
                    <a:p>
                      <a:pPr marL="171450" lvl="1" indent="-171450" algn="l" fontAlgn="ctr">
                        <a:buFont typeface="Wingdings" panose="05000000000000000000" pitchFamily="2" charset="2"/>
                        <a:buChar char="§"/>
                      </a:pPr>
                      <a:r>
                        <a:rPr lang="en-US" sz="1400" u="none" strike="noStrike" dirty="0">
                          <a:solidFill>
                            <a:schemeClr val="bg1"/>
                          </a:solidFill>
                          <a:effectLst/>
                          <a:latin typeface="+mn-lt"/>
                        </a:rPr>
                        <a:t>Serious</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87 (37.7)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79 (34.6)</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27994537"/>
                  </a:ext>
                </a:extLst>
              </a:tr>
              <a:tr h="171054">
                <a:tc>
                  <a:txBody>
                    <a:bodyPr/>
                    <a:lstStyle/>
                    <a:p>
                      <a:pPr marL="171450" lvl="1" indent="-171450" algn="l" fontAlgn="ctr">
                        <a:buFont typeface="Wingdings" panose="05000000000000000000" pitchFamily="2" charset="2"/>
                        <a:buChar char="§"/>
                      </a:pPr>
                      <a:r>
                        <a:rPr lang="en-US" sz="1400" u="none" strike="noStrike" dirty="0">
                          <a:solidFill>
                            <a:schemeClr val="bg1"/>
                          </a:solidFill>
                          <a:effectLst/>
                          <a:latin typeface="+mn-lt"/>
                        </a:rPr>
                        <a:t>Leading to permanent d/c</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48 (20.8)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34 (14.9)</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3545126"/>
                  </a:ext>
                </a:extLst>
              </a:tr>
              <a:tr h="171054">
                <a:tc>
                  <a:txBody>
                    <a:bodyPr/>
                    <a:lstStyle/>
                    <a:p>
                      <a:pPr marL="171450" lvl="1" indent="-171450" algn="l" fontAlgn="ctr">
                        <a:buFont typeface="Wingdings" panose="05000000000000000000" pitchFamily="2" charset="2"/>
                        <a:buChar char="§"/>
                      </a:pPr>
                      <a:r>
                        <a:rPr lang="en-US" sz="1400" u="none" strike="noStrike" dirty="0">
                          <a:solidFill>
                            <a:schemeClr val="bg1"/>
                          </a:solidFill>
                          <a:effectLst/>
                          <a:latin typeface="+mn-lt"/>
                        </a:rPr>
                        <a:t>Leading to dose reduction</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141 (61.0)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109 (47.8)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36486333"/>
                  </a:ext>
                </a:extLst>
              </a:tr>
              <a:tr h="171054">
                <a:tc>
                  <a:txBody>
                    <a:bodyPr/>
                    <a:lstStyle/>
                    <a:p>
                      <a:pPr marL="171450" lvl="1" indent="-171450" algn="l" fontAlgn="ctr">
                        <a:buFont typeface="Wingdings" panose="05000000000000000000" pitchFamily="2" charset="2"/>
                        <a:buChar char="§"/>
                      </a:pPr>
                      <a:r>
                        <a:rPr lang="en-US" sz="1400" u="none" strike="noStrike" dirty="0">
                          <a:solidFill>
                            <a:schemeClr val="bg1"/>
                          </a:solidFill>
                          <a:effectLst/>
                          <a:latin typeface="+mn-lt"/>
                        </a:rPr>
                        <a:t>Leading to dose interruption</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196 (84.8)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146 (64.0)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48030479"/>
                  </a:ext>
                </a:extLst>
              </a:tr>
              <a:tr h="171054">
                <a:tc>
                  <a:txBody>
                    <a:bodyPr/>
                    <a:lstStyle/>
                    <a:p>
                      <a:pPr marL="0" indent="0" algn="l" fontAlgn="ctr">
                        <a:buFont typeface="Wingdings" panose="05000000000000000000" pitchFamily="2" charset="2"/>
                        <a:buNone/>
                      </a:pPr>
                      <a:r>
                        <a:rPr lang="en-US" sz="1400" u="none" strike="noStrike" dirty="0">
                          <a:solidFill>
                            <a:schemeClr val="bg1"/>
                          </a:solidFill>
                          <a:effectLst/>
                          <a:latin typeface="+mn-lt"/>
                        </a:rPr>
                        <a:t>TRAEs</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93544212"/>
                  </a:ext>
                </a:extLst>
              </a:tr>
              <a:tr h="171054">
                <a:tc>
                  <a:txBody>
                    <a:bodyPr/>
                    <a:lstStyle/>
                    <a:p>
                      <a:pPr marL="171450" lvl="0" indent="-171450" algn="l" fontAlgn="ctr">
                        <a:buFont typeface="Wingdings" panose="05000000000000000000" pitchFamily="2" charset="2"/>
                        <a:buChar char="§"/>
                      </a:pPr>
                      <a:r>
                        <a:rPr lang="en-US" sz="1400" u="none" strike="noStrike" dirty="0">
                          <a:solidFill>
                            <a:schemeClr val="bg1"/>
                          </a:solidFill>
                          <a:effectLst/>
                          <a:latin typeface="+mn-lt"/>
                        </a:rPr>
                        <a:t>AE related to any drug</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228 (98.7)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212 (93.0)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71427380"/>
                  </a:ext>
                </a:extLst>
              </a:tr>
              <a:tr h="171054">
                <a:tc>
                  <a:txBody>
                    <a:bodyPr/>
                    <a:lstStyle/>
                    <a:p>
                      <a:pPr marL="171450" lvl="0" indent="-171450" algn="l" fontAlgn="ctr">
                        <a:buFont typeface="Wingdings" panose="05000000000000000000" pitchFamily="2" charset="2"/>
                        <a:buChar char="§"/>
                      </a:pPr>
                      <a:r>
                        <a:rPr lang="en-US" sz="1400" u="none" strike="noStrike">
                          <a:solidFill>
                            <a:schemeClr val="bg1"/>
                          </a:solidFill>
                          <a:effectLst/>
                          <a:latin typeface="+mn-lt"/>
                        </a:rPr>
                        <a:t>Grade 3/4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161 (69.7)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123 (53.9)</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86204788"/>
                  </a:ext>
                </a:extLst>
              </a:tr>
              <a:tr h="171054">
                <a:tc>
                  <a:txBody>
                    <a:bodyPr/>
                    <a:lstStyle/>
                    <a:p>
                      <a:pPr marL="171450" lvl="0" indent="-171450" algn="l" fontAlgn="ctr">
                        <a:buFont typeface="Wingdings" panose="05000000000000000000" pitchFamily="2" charset="2"/>
                        <a:buChar char="§"/>
                      </a:pPr>
                      <a:r>
                        <a:rPr lang="en-US" sz="1400" u="none" strike="noStrike" dirty="0">
                          <a:solidFill>
                            <a:schemeClr val="bg1"/>
                          </a:solidFill>
                          <a:effectLst/>
                          <a:latin typeface="+mn-lt"/>
                        </a:rPr>
                        <a:t>Grade 5</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1 (0.4)*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22102315"/>
                  </a:ext>
                </a:extLst>
              </a:tr>
              <a:tr h="171054">
                <a:tc>
                  <a:txBody>
                    <a:bodyPr/>
                    <a:lstStyle/>
                    <a:p>
                      <a:pPr marL="171450" lvl="0" indent="-171450" algn="l" fontAlgn="ctr">
                        <a:buFont typeface="Wingdings" panose="05000000000000000000" pitchFamily="2" charset="2"/>
                        <a:buChar char="§"/>
                      </a:pPr>
                      <a:r>
                        <a:rPr lang="en-US" sz="1400" u="none" strike="noStrike" dirty="0">
                          <a:solidFill>
                            <a:schemeClr val="bg1"/>
                          </a:solidFill>
                          <a:effectLst/>
                          <a:latin typeface="+mn-lt"/>
                        </a:rPr>
                        <a:t>Serious AE related to any drug</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42 (18.2)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44 (19.3)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59706467"/>
                  </a:ext>
                </a:extLst>
              </a:tr>
            </a:tbl>
          </a:graphicData>
        </a:graphic>
      </p:graphicFrame>
      <p:sp>
        <p:nvSpPr>
          <p:cNvPr id="6" name="TextBox 5">
            <a:extLst>
              <a:ext uri="{FF2B5EF4-FFF2-40B4-BE49-F238E27FC236}">
                <a16:creationId xmlns:a16="http://schemas.microsoft.com/office/drawing/2014/main" id="{1453F69D-C440-0F97-67EE-B7DBB665A460}"/>
              </a:ext>
            </a:extLst>
          </p:cNvPr>
          <p:cNvSpPr txBox="1"/>
          <p:nvPr/>
        </p:nvSpPr>
        <p:spPr bwMode="auto">
          <a:xfrm>
            <a:off x="609759" y="6123350"/>
            <a:ext cx="10924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*Sepsis.</a:t>
            </a:r>
          </a:p>
        </p:txBody>
      </p:sp>
      <p:graphicFrame>
        <p:nvGraphicFramePr>
          <p:cNvPr id="10" name="Table 9">
            <a:extLst>
              <a:ext uri="{FF2B5EF4-FFF2-40B4-BE49-F238E27FC236}">
                <a16:creationId xmlns:a16="http://schemas.microsoft.com/office/drawing/2014/main" id="{3C5C8562-32B8-EF56-3F7B-C7D8FCA51B2F}"/>
              </a:ext>
            </a:extLst>
          </p:cNvPr>
          <p:cNvGraphicFramePr>
            <a:graphicFrameLocks noGrp="1"/>
          </p:cNvGraphicFramePr>
          <p:nvPr>
            <p:extLst>
              <p:ext uri="{D42A27DB-BD31-4B8C-83A1-F6EECF244321}">
                <p14:modId xmlns:p14="http://schemas.microsoft.com/office/powerpoint/2010/main" val="3644846673"/>
              </p:ext>
            </p:extLst>
          </p:nvPr>
        </p:nvGraphicFramePr>
        <p:xfrm>
          <a:off x="6252633" y="1520870"/>
          <a:ext cx="5229569" cy="4175760"/>
        </p:xfrm>
        <a:graphic>
          <a:graphicData uri="http://schemas.openxmlformats.org/drawingml/2006/table">
            <a:tbl>
              <a:tblPr>
                <a:tableStyleId>{93296810-A885-4BE3-A3E7-6D5BEEA58F35}</a:tableStyleId>
              </a:tblPr>
              <a:tblGrid>
                <a:gridCol w="2368853">
                  <a:extLst>
                    <a:ext uri="{9D8B030D-6E8A-4147-A177-3AD203B41FA5}">
                      <a16:colId xmlns:a16="http://schemas.microsoft.com/office/drawing/2014/main" val="1018945425"/>
                    </a:ext>
                  </a:extLst>
                </a:gridCol>
                <a:gridCol w="1671596">
                  <a:extLst>
                    <a:ext uri="{9D8B030D-6E8A-4147-A177-3AD203B41FA5}">
                      <a16:colId xmlns:a16="http://schemas.microsoft.com/office/drawing/2014/main" val="1768942739"/>
                    </a:ext>
                  </a:extLst>
                </a:gridCol>
                <a:gridCol w="1189120">
                  <a:extLst>
                    <a:ext uri="{9D8B030D-6E8A-4147-A177-3AD203B41FA5}">
                      <a16:colId xmlns:a16="http://schemas.microsoft.com/office/drawing/2014/main" val="3208258667"/>
                    </a:ext>
                  </a:extLst>
                </a:gridCol>
              </a:tblGrid>
              <a:tr h="253637">
                <a:tc>
                  <a:txBody>
                    <a:bodyPr/>
                    <a:lstStyle/>
                    <a:p>
                      <a:pPr algn="l" fontAlgn="ctr"/>
                      <a:r>
                        <a:rPr lang="en-US" sz="1400" b="1" u="none" strike="noStrike" dirty="0">
                          <a:solidFill>
                            <a:schemeClr val="tx1"/>
                          </a:solidFill>
                          <a:effectLst/>
                          <a:latin typeface="+mn-lt"/>
                        </a:rPr>
                        <a:t>Patients, n (%)</a:t>
                      </a:r>
                      <a:endParaRPr lang="en-US" sz="14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a:solidFill>
                            <a:schemeClr val="tx1"/>
                          </a:solidFill>
                          <a:effectLst/>
                          <a:latin typeface="+mn-lt"/>
                        </a:rPr>
                        <a:t>EC + mFOLFOX-6 </a:t>
                      </a:r>
                    </a:p>
                    <a:p>
                      <a:pPr algn="ctr" fontAlgn="ctr"/>
                      <a:r>
                        <a:rPr lang="en-US" sz="1400" b="1" u="none" strike="noStrike">
                          <a:solidFill>
                            <a:schemeClr val="tx1"/>
                          </a:solidFill>
                          <a:effectLst/>
                          <a:latin typeface="+mn-lt"/>
                        </a:rPr>
                        <a:t>(n = 231)</a:t>
                      </a:r>
                      <a:endParaRPr lang="en-US" sz="14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a:solidFill>
                            <a:schemeClr val="tx1"/>
                          </a:solidFill>
                          <a:effectLst/>
                          <a:latin typeface="+mn-lt"/>
                        </a:rPr>
                        <a:t>SoC </a:t>
                      </a:r>
                    </a:p>
                    <a:p>
                      <a:pPr algn="ctr" fontAlgn="ctr"/>
                      <a:r>
                        <a:rPr lang="en-US" sz="1400" b="1" u="none" strike="noStrike">
                          <a:solidFill>
                            <a:schemeClr val="tx1"/>
                          </a:solidFill>
                          <a:effectLst/>
                          <a:latin typeface="+mn-lt"/>
                        </a:rPr>
                        <a:t>(n = 228)</a:t>
                      </a:r>
                      <a:endParaRPr lang="en-US" sz="14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48727962"/>
                  </a:ext>
                </a:extLst>
              </a:tr>
              <a:tr h="149198">
                <a:tc>
                  <a:txBody>
                    <a:bodyPr/>
                    <a:lstStyle/>
                    <a:p>
                      <a:pPr algn="l" fontAlgn="ctr"/>
                      <a:r>
                        <a:rPr lang="en-US" sz="1400" u="none" strike="noStrike" dirty="0">
                          <a:solidFill>
                            <a:schemeClr val="bg1"/>
                          </a:solidFill>
                          <a:effectLst/>
                          <a:latin typeface="+mn-lt"/>
                        </a:rPr>
                        <a:t> Discontinuation</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8339347"/>
                  </a:ext>
                </a:extLst>
              </a:tr>
              <a:tr h="149198">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Encorafenib</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27 (11.7)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40722692"/>
                  </a:ext>
                </a:extLst>
              </a:tr>
              <a:tr h="149198">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Cetuximab</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30 (13.0)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7335484"/>
                  </a:ext>
                </a:extLst>
              </a:tr>
              <a:tr h="183451">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Other study intervention</a:t>
                      </a:r>
                      <a:r>
                        <a:rPr lang="en-US" altLang="en-US" sz="1400" b="0" baseline="30000" dirty="0">
                          <a:solidFill>
                            <a:schemeClr val="bg1"/>
                          </a:solidFill>
                          <a:latin typeface="Calibri" panose="020F0502020204030204" pitchFamily="34" charset="0"/>
                        </a:rPr>
                        <a:t>†</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36 (15.6)</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34 (14.9)</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5177754"/>
                  </a:ext>
                </a:extLst>
              </a:tr>
              <a:tr h="149198">
                <a:tc>
                  <a:txBody>
                    <a:bodyPr/>
                    <a:lstStyle/>
                    <a:p>
                      <a:pPr algn="l" fontAlgn="ctr"/>
                      <a:r>
                        <a:rPr lang="en-US" sz="1400" u="none" strike="noStrike" dirty="0">
                          <a:solidFill>
                            <a:schemeClr val="bg1"/>
                          </a:solidFill>
                          <a:effectLst/>
                          <a:latin typeface="+mn-lt"/>
                        </a:rPr>
                        <a:t> Dose reduction</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45473597"/>
                  </a:ext>
                </a:extLst>
              </a:tr>
              <a:tr h="149198">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Encorafenib</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51 (22.1)</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66470920"/>
                  </a:ext>
                </a:extLst>
              </a:tr>
              <a:tr h="149198">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Cetuximab</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14 (6.1)</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33251448"/>
                  </a:ext>
                </a:extLst>
              </a:tr>
              <a:tr h="183451">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Other study intervention</a:t>
                      </a:r>
                      <a:r>
                        <a:rPr lang="en-US" altLang="en-US" sz="1400" b="0" baseline="30000" dirty="0">
                          <a:solidFill>
                            <a:schemeClr val="bg1"/>
                          </a:solidFill>
                          <a:latin typeface="Calibri" panose="020F0502020204030204" pitchFamily="34" charset="0"/>
                        </a:rPr>
                        <a:t>†</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129 (55.8)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u="none" strike="noStrike" dirty="0">
                          <a:solidFill>
                            <a:schemeClr val="bg1"/>
                          </a:solidFill>
                          <a:effectLst/>
                          <a:latin typeface="+mn-lt"/>
                        </a:rPr>
                        <a:t>109 (47.8)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57760583"/>
                  </a:ext>
                </a:extLst>
              </a:tr>
              <a:tr h="149198">
                <a:tc>
                  <a:txBody>
                    <a:bodyPr/>
                    <a:lstStyle/>
                    <a:p>
                      <a:pPr algn="l" fontAlgn="ctr"/>
                      <a:r>
                        <a:rPr lang="en-US" sz="1400" u="none" strike="noStrike" dirty="0">
                          <a:solidFill>
                            <a:schemeClr val="bg1"/>
                          </a:solidFill>
                          <a:effectLst/>
                          <a:latin typeface="+mn-lt"/>
                        </a:rPr>
                        <a:t> Dose interruption</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24176274"/>
                  </a:ext>
                </a:extLst>
              </a:tr>
              <a:tr h="149198">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Encorafenib</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131 (56.7)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19168541"/>
                  </a:ext>
                </a:extLst>
              </a:tr>
              <a:tr h="149198">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Cetuximab</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135 (58.4)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58950053"/>
                  </a:ext>
                </a:extLst>
              </a:tr>
              <a:tr h="183451">
                <a:tc>
                  <a:txBody>
                    <a:bodyPr/>
                    <a:lstStyle/>
                    <a:p>
                      <a:pPr marL="285750" lvl="0" indent="-285750" algn="l" fontAlgn="ctr">
                        <a:buFont typeface="Wingdings" panose="05000000000000000000" pitchFamily="2" charset="2"/>
                        <a:buChar char="§"/>
                      </a:pPr>
                      <a:r>
                        <a:rPr lang="en-US" sz="1400" u="none" strike="noStrike" dirty="0">
                          <a:solidFill>
                            <a:schemeClr val="bg1"/>
                          </a:solidFill>
                          <a:effectLst/>
                          <a:latin typeface="+mn-lt"/>
                        </a:rPr>
                        <a:t>Other study intervention</a:t>
                      </a:r>
                      <a:r>
                        <a:rPr lang="en-US" altLang="en-US" sz="1400" b="0" baseline="30000" dirty="0">
                          <a:solidFill>
                            <a:schemeClr val="bg1"/>
                          </a:solidFill>
                          <a:latin typeface="Calibri" panose="020F0502020204030204" pitchFamily="34" charset="0"/>
                        </a:rPr>
                        <a:t>†</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175 (75.8)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dirty="0">
                          <a:solidFill>
                            <a:schemeClr val="bg1"/>
                          </a:solidFill>
                          <a:effectLst/>
                          <a:latin typeface="+mn-lt"/>
                        </a:rPr>
                        <a:t>146 (64.0)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2462970"/>
                  </a:ext>
                </a:extLst>
              </a:tr>
            </a:tbl>
          </a:graphicData>
        </a:graphic>
      </p:graphicFrame>
      <p:sp>
        <p:nvSpPr>
          <p:cNvPr id="11" name="Text Box 11">
            <a:extLst>
              <a:ext uri="{FF2B5EF4-FFF2-40B4-BE49-F238E27FC236}">
                <a16:creationId xmlns:a16="http://schemas.microsoft.com/office/drawing/2014/main" id="{092CDF01-1674-2E31-1F76-A2D8DD0D34A0}"/>
              </a:ext>
            </a:extLst>
          </p:cNvPr>
          <p:cNvSpPr txBox="1">
            <a:spLocks noChangeArrowheads="1"/>
          </p:cNvSpPr>
          <p:nvPr/>
        </p:nvSpPr>
        <p:spPr bwMode="auto">
          <a:xfrm>
            <a:off x="6252633" y="5696630"/>
            <a:ext cx="52295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Irinotecan, oxaliplatin, leucovorin or levo-leucovorin, fluorouracil, capecitabine, and bevacizumab, depending on treatment group.</a:t>
            </a:r>
          </a:p>
        </p:txBody>
      </p:sp>
    </p:spTree>
    <p:extLst>
      <p:ext uri="{BB962C8B-B14F-4D97-AF65-F5344CB8AC3E}">
        <p14:creationId xmlns:p14="http://schemas.microsoft.com/office/powerpoint/2010/main" val="1281486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970A419A-9DF7-CBB8-AFE8-87C0B0E25D7F}"/>
              </a:ext>
            </a:extLst>
          </p:cNvPr>
          <p:cNvGraphicFramePr>
            <a:graphicFrameLocks noGrp="1"/>
          </p:cNvGraphicFramePr>
          <p:nvPr>
            <p:extLst>
              <p:ext uri="{D42A27DB-BD31-4B8C-83A1-F6EECF244321}">
                <p14:modId xmlns:p14="http://schemas.microsoft.com/office/powerpoint/2010/main" val="1810720592"/>
              </p:ext>
            </p:extLst>
          </p:nvPr>
        </p:nvGraphicFramePr>
        <p:xfrm>
          <a:off x="723899" y="1341440"/>
          <a:ext cx="10753219" cy="4937760"/>
        </p:xfrm>
        <a:graphic>
          <a:graphicData uri="http://schemas.openxmlformats.org/drawingml/2006/table">
            <a:tbl>
              <a:tblPr firstRow="1" bandRow="1">
                <a:tableStyleId>{5C22544A-7EE6-4342-B048-85BDC9FD1C3A}</a:tableStyleId>
              </a:tblPr>
              <a:tblGrid>
                <a:gridCol w="2962324">
                  <a:extLst>
                    <a:ext uri="{9D8B030D-6E8A-4147-A177-3AD203B41FA5}">
                      <a16:colId xmlns:a16="http://schemas.microsoft.com/office/drawing/2014/main" val="748279846"/>
                    </a:ext>
                  </a:extLst>
                </a:gridCol>
                <a:gridCol w="2308084">
                  <a:extLst>
                    <a:ext uri="{9D8B030D-6E8A-4147-A177-3AD203B41FA5}">
                      <a16:colId xmlns:a16="http://schemas.microsoft.com/office/drawing/2014/main" val="3003142347"/>
                    </a:ext>
                  </a:extLst>
                </a:gridCol>
                <a:gridCol w="1729999">
                  <a:extLst>
                    <a:ext uri="{9D8B030D-6E8A-4147-A177-3AD203B41FA5}">
                      <a16:colId xmlns:a16="http://schemas.microsoft.com/office/drawing/2014/main" val="3048797817"/>
                    </a:ext>
                  </a:extLst>
                </a:gridCol>
                <a:gridCol w="2038531">
                  <a:extLst>
                    <a:ext uri="{9D8B030D-6E8A-4147-A177-3AD203B41FA5}">
                      <a16:colId xmlns:a16="http://schemas.microsoft.com/office/drawing/2014/main" val="3462987080"/>
                    </a:ext>
                  </a:extLst>
                </a:gridCol>
                <a:gridCol w="1714281">
                  <a:extLst>
                    <a:ext uri="{9D8B030D-6E8A-4147-A177-3AD203B41FA5}">
                      <a16:colId xmlns:a16="http://schemas.microsoft.com/office/drawing/2014/main" val="210770810"/>
                    </a:ext>
                  </a:extLst>
                </a:gridCol>
              </a:tblGrid>
              <a:tr h="210286">
                <a:tc rowSpan="2">
                  <a:txBody>
                    <a:bodyPr/>
                    <a:lstStyle/>
                    <a:p>
                      <a:r>
                        <a:rPr lang="en-US" sz="1200" dirty="0">
                          <a:latin typeface="Calibri" panose="020F0502020204030204" pitchFamily="34" charset="0"/>
                          <a:ea typeface="Calibri" panose="020F0502020204030204" pitchFamily="34" charset="0"/>
                          <a:cs typeface="Calibri" panose="020F0502020204030204" pitchFamily="34" charset="0"/>
                        </a:rPr>
                        <a:t>TEAEs,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EC + mFOLFOX-6</a:t>
                      </a:r>
                      <a:endParaRPr lang="en-US" sz="12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SoC</a:t>
                      </a:r>
                      <a:endParaRPr lang="en-US" sz="12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670812852"/>
                  </a:ext>
                </a:extLst>
              </a:tr>
              <a:tr h="210286">
                <a:tc vMerge="1">
                  <a:txBody>
                    <a:bodyPr/>
                    <a:lstStyle/>
                    <a:p>
                      <a:endParaRPr lang="en-US"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3"/>
                    </a:solidFill>
                  </a:tcPr>
                </a:tc>
                <a:tc>
                  <a:txBody>
                    <a:bodyPr/>
                    <a:lstStyle/>
                    <a:p>
                      <a:pPr algn="ct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Grade 1/2</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Grade 1/2</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latin typeface="Calibri" panose="020F0502020204030204" pitchFamily="34" charset="0"/>
                          <a:ea typeface="Calibri" panose="020F0502020204030204" pitchFamily="34" charset="0"/>
                          <a:cs typeface="Calibri" panose="020F050202020403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5709661"/>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Nausea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562517"/>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68501458"/>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58730468"/>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Decreased appetite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70946441"/>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Vomiting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29.9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04571424"/>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Decreased neutrophil count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18.2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5197021"/>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Asthenia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97186227"/>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Pyrexia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96162748"/>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Peripheral sensory neuropathy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5909319"/>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Rash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66664523"/>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11881312"/>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Peripheral neuropathy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18.4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00982475"/>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Arthralgia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07398488"/>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Neutropenia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14.7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78412643"/>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Alopecia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21.2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6233259"/>
                  </a:ext>
                </a:extLst>
              </a:tr>
              <a:tr h="210286">
                <a:tc>
                  <a:txBody>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Constipation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19.9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18.9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94770289"/>
                  </a:ext>
                </a:extLst>
              </a:tr>
            </a:tbl>
          </a:graphicData>
        </a:graphic>
      </p:graphicFrame>
      <p:sp>
        <p:nvSpPr>
          <p:cNvPr id="2" name="Title 1">
            <a:extLst>
              <a:ext uri="{FF2B5EF4-FFF2-40B4-BE49-F238E27FC236}">
                <a16:creationId xmlns:a16="http://schemas.microsoft.com/office/drawing/2014/main" id="{74C0497C-61D1-BEAE-ECF7-1117010BD027}"/>
              </a:ext>
            </a:extLst>
          </p:cNvPr>
          <p:cNvSpPr>
            <a:spLocks noGrp="1"/>
          </p:cNvSpPr>
          <p:nvPr>
            <p:ph type="title"/>
          </p:nvPr>
        </p:nvSpPr>
        <p:spPr/>
        <p:txBody>
          <a:bodyPr/>
          <a:lstStyle/>
          <a:p>
            <a:r>
              <a:rPr lang="en-US" altLang="en-US" sz="3600" dirty="0"/>
              <a:t>BREAKWATER: Most Frequent All-Causality TEAEs</a:t>
            </a:r>
            <a:endParaRPr lang="en-US" dirty="0"/>
          </a:p>
        </p:txBody>
      </p:sp>
      <p:sp>
        <p:nvSpPr>
          <p:cNvPr id="8" name="Text Box 11">
            <a:extLst>
              <a:ext uri="{FF2B5EF4-FFF2-40B4-BE49-F238E27FC236}">
                <a16:creationId xmlns:a16="http://schemas.microsoft.com/office/drawing/2014/main" id="{BC6C21B0-EBBD-DECC-B136-95A31EE5561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Kopetz. ASCO GI 2025. Abstr 16.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899165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16FA3-0EF0-2F26-EBEA-5CE0661C5994}"/>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27E32FBE-72E1-ECB9-83FF-86FE4305BDDF}"/>
              </a:ext>
            </a:extLst>
          </p:cNvPr>
          <p:cNvSpPr>
            <a:spLocks noGrp="1" noChangeArrowheads="1"/>
          </p:cNvSpPr>
          <p:nvPr>
            <p:ph type="title"/>
          </p:nvPr>
        </p:nvSpPr>
        <p:spPr/>
        <p:txBody>
          <a:bodyPr/>
          <a:lstStyle/>
          <a:p>
            <a:r>
              <a:rPr lang="en-US" altLang="en-US" sz="3600" dirty="0"/>
              <a:t>BREAKWATER: </a:t>
            </a:r>
            <a:r>
              <a:rPr lang="en-US" dirty="0"/>
              <a:t>Investigators’ Conclusions</a:t>
            </a:r>
            <a:endParaRPr lang="en-US" altLang="en-US" dirty="0"/>
          </a:p>
        </p:txBody>
      </p:sp>
      <p:sp>
        <p:nvSpPr>
          <p:cNvPr id="31747" name="Rectangle 3">
            <a:extLst>
              <a:ext uri="{FF2B5EF4-FFF2-40B4-BE49-F238E27FC236}">
                <a16:creationId xmlns:a16="http://schemas.microsoft.com/office/drawing/2014/main" id="{7C29482B-3C79-8B69-E52A-270B95ED14E9}"/>
              </a:ext>
            </a:extLst>
          </p:cNvPr>
          <p:cNvSpPr>
            <a:spLocks noGrp="1" noChangeArrowheads="1"/>
          </p:cNvSpPr>
          <p:nvPr>
            <p:ph idx="1"/>
          </p:nvPr>
        </p:nvSpPr>
        <p:spPr/>
        <p:txBody>
          <a:bodyPr/>
          <a:lstStyle/>
          <a:p>
            <a:pPr marL="342900" marR="0" indent="-342900">
              <a:buFont typeface="Wingdings" panose="05000000000000000000" pitchFamily="2" charset="2"/>
              <a:buChar char="§"/>
            </a:pPr>
            <a:r>
              <a:rPr lang="en-US" sz="2400" b="0" dirty="0">
                <a:solidFill>
                  <a:srgbClr val="000000"/>
                </a:solidFill>
                <a:effectLst/>
                <a:latin typeface="+mn-lt"/>
                <a:ea typeface="Times New Roman" panose="02020603050405020304" pitchFamily="18" charset="0"/>
                <a:cs typeface="Aptos" panose="020B0004020202020204" pitchFamily="34" charset="0"/>
              </a:rPr>
              <a:t>In the randomized </a:t>
            </a:r>
            <a:r>
              <a:rPr lang="en-US" sz="2400" dirty="0">
                <a:solidFill>
                  <a:srgbClr val="000000"/>
                </a:solidFill>
                <a:latin typeface="+mn-lt"/>
                <a:ea typeface="Times New Roman" panose="02020603050405020304" pitchFamily="18" charset="0"/>
                <a:cs typeface="Aptos" panose="020B0004020202020204" pitchFamily="34" charset="0"/>
              </a:rPr>
              <a:t>phase III </a:t>
            </a:r>
            <a:r>
              <a:rPr lang="en-US" sz="2400" b="0" dirty="0">
                <a:solidFill>
                  <a:srgbClr val="000000"/>
                </a:solidFill>
                <a:effectLst/>
                <a:latin typeface="+mn-lt"/>
                <a:ea typeface="Times New Roman" panose="02020603050405020304" pitchFamily="18" charset="0"/>
                <a:cs typeface="Aptos" panose="020B0004020202020204" pitchFamily="34" charset="0"/>
              </a:rPr>
              <a:t>BREAKWATER trial, EC + mFOLFOX-6 was associated with a statistically significant and clinically meaningful improvement in ORR vs SoC for </a:t>
            </a:r>
            <a:r>
              <a:rPr lang="en-US" sz="2400" b="0" i="1" dirty="0">
                <a:solidFill>
                  <a:srgbClr val="111111"/>
                </a:solidFill>
                <a:effectLst/>
                <a:latin typeface="+mn-lt"/>
              </a:rPr>
              <a:t>BRAF </a:t>
            </a:r>
            <a:r>
              <a:rPr lang="en-US" sz="2400" b="0" i="0" dirty="0">
                <a:solidFill>
                  <a:srgbClr val="111111"/>
                </a:solidFill>
                <a:effectLst/>
                <a:latin typeface="+mn-lt"/>
              </a:rPr>
              <a:t>V600E–mutant mCRC</a:t>
            </a:r>
            <a:endParaRPr lang="en-US" sz="2400" b="0" dirty="0">
              <a:solidFill>
                <a:srgbClr val="000000"/>
              </a:solidFill>
              <a:effectLst/>
              <a:latin typeface="+mn-lt"/>
              <a:ea typeface="Times New Roman" panose="02020603050405020304" pitchFamily="18" charset="0"/>
              <a:cs typeface="Aptos" panose="020B0004020202020204" pitchFamily="34" charset="0"/>
            </a:endParaRPr>
          </a:p>
          <a:p>
            <a:pPr lvl="1"/>
            <a:r>
              <a:rPr lang="en-US" sz="2000" b="0" dirty="0">
                <a:solidFill>
                  <a:srgbClr val="000000"/>
                </a:solidFill>
                <a:effectLst/>
                <a:latin typeface="+mn-lt"/>
                <a:ea typeface="Times New Roman" panose="02020603050405020304" pitchFamily="18" charset="0"/>
                <a:cs typeface="Aptos" panose="020B0004020202020204" pitchFamily="34" charset="0"/>
              </a:rPr>
              <a:t>Data indicate a trend toward improved OS with EC + mFOLFOX-6 vs SoC; analysis of mature PFS and OS data planned</a:t>
            </a:r>
          </a:p>
          <a:p>
            <a:r>
              <a:rPr lang="en-US" sz="2400" b="0" dirty="0">
                <a:solidFill>
                  <a:srgbClr val="000000"/>
                </a:solidFill>
                <a:effectLst/>
                <a:latin typeface="+mn-lt"/>
                <a:ea typeface="Times New Roman" panose="02020603050405020304" pitchFamily="18" charset="0"/>
                <a:cs typeface="Aptos" panose="020B0004020202020204" pitchFamily="34" charset="0"/>
              </a:rPr>
              <a:t>EC + mFOLFOX-6 exhibited a manageable toxicity profile with no new safety signals</a:t>
            </a:r>
          </a:p>
          <a:p>
            <a:pPr lvl="1"/>
            <a:r>
              <a:rPr lang="en-US" sz="2000" b="0" dirty="0">
                <a:solidFill>
                  <a:srgbClr val="000000"/>
                </a:solidFill>
                <a:effectLst/>
                <a:latin typeface="+mn-lt"/>
                <a:ea typeface="Times New Roman" panose="02020603050405020304" pitchFamily="18" charset="0"/>
                <a:cs typeface="Aptos" panose="020B0004020202020204" pitchFamily="34" charset="0"/>
              </a:rPr>
              <a:t>No substantial increase in chemotherapy dose reductions or discontinuations due to AEs vs SoC</a:t>
            </a:r>
          </a:p>
          <a:p>
            <a:r>
              <a:rPr lang="en-US" sz="2400" b="0" dirty="0">
                <a:solidFill>
                  <a:srgbClr val="000000"/>
                </a:solidFill>
                <a:effectLst/>
                <a:latin typeface="+mn-lt"/>
                <a:ea typeface="Times New Roman" panose="02020603050405020304" pitchFamily="18" charset="0"/>
                <a:cs typeface="Aptos" panose="020B0004020202020204" pitchFamily="34" charset="0"/>
              </a:rPr>
              <a:t>Investigators conclude</a:t>
            </a:r>
            <a:r>
              <a:rPr lang="en-US" sz="2400" dirty="0">
                <a:solidFill>
                  <a:srgbClr val="000000"/>
                </a:solidFill>
                <a:latin typeface="+mn-lt"/>
                <a:ea typeface="Times New Roman" panose="02020603050405020304" pitchFamily="18" charset="0"/>
                <a:cs typeface="Aptos" panose="020B0004020202020204" pitchFamily="34" charset="0"/>
              </a:rPr>
              <a:t>d</a:t>
            </a:r>
            <a:r>
              <a:rPr lang="en-US" sz="2400" b="0" dirty="0">
                <a:solidFill>
                  <a:srgbClr val="000000"/>
                </a:solidFill>
                <a:effectLst/>
                <a:latin typeface="+mn-lt"/>
                <a:ea typeface="Times New Roman" panose="02020603050405020304" pitchFamily="18" charset="0"/>
                <a:cs typeface="Aptos" panose="020B0004020202020204" pitchFamily="34" charset="0"/>
              </a:rPr>
              <a:t> that data support </a:t>
            </a:r>
            <a:r>
              <a:rPr lang="en-US" sz="2400" b="0" i="0" dirty="0">
                <a:solidFill>
                  <a:srgbClr val="111111"/>
                </a:solidFill>
                <a:effectLst/>
                <a:latin typeface="+mn-lt"/>
              </a:rPr>
              <a:t>first-line </a:t>
            </a:r>
            <a:r>
              <a:rPr lang="en-US" sz="2400" b="0" dirty="0">
                <a:solidFill>
                  <a:srgbClr val="000000"/>
                </a:solidFill>
                <a:effectLst/>
                <a:latin typeface="+mn-lt"/>
                <a:ea typeface="Times New Roman" panose="02020603050405020304" pitchFamily="18" charset="0"/>
                <a:cs typeface="Aptos" panose="020B0004020202020204" pitchFamily="34" charset="0"/>
              </a:rPr>
              <a:t>EC + mFOLFOX-6 </a:t>
            </a:r>
            <a:r>
              <a:rPr lang="en-US" sz="2400" b="0" i="0" dirty="0">
                <a:solidFill>
                  <a:srgbClr val="111111"/>
                </a:solidFill>
                <a:effectLst/>
                <a:latin typeface="+mn-lt"/>
              </a:rPr>
              <a:t>as a SoC treatment for </a:t>
            </a:r>
            <a:r>
              <a:rPr lang="en-US" sz="2400" b="0" i="1" dirty="0">
                <a:solidFill>
                  <a:srgbClr val="111111"/>
                </a:solidFill>
                <a:effectLst/>
                <a:latin typeface="+mn-lt"/>
              </a:rPr>
              <a:t>BRAF </a:t>
            </a:r>
            <a:r>
              <a:rPr lang="en-US" sz="2400" b="0" i="0" dirty="0">
                <a:solidFill>
                  <a:srgbClr val="111111"/>
                </a:solidFill>
                <a:effectLst/>
                <a:latin typeface="+mn-lt"/>
              </a:rPr>
              <a:t>V600E–mutant mCRC</a:t>
            </a:r>
          </a:p>
          <a:p>
            <a:pPr lvl="1"/>
            <a:r>
              <a:rPr lang="en-US" altLang="en-US" sz="2200" dirty="0">
                <a:latin typeface="+mn-lt"/>
              </a:rPr>
              <a:t>EC + mFOLFOX-6 received accelerated FDA approval for the treatment of patients with mCRC with a </a:t>
            </a:r>
            <a:r>
              <a:rPr lang="en-US" altLang="en-US" sz="2200" i="1" dirty="0">
                <a:latin typeface="+mn-lt"/>
              </a:rPr>
              <a:t>BRAF</a:t>
            </a:r>
            <a:r>
              <a:rPr lang="en-US" altLang="en-US" sz="2200" dirty="0">
                <a:latin typeface="+mn-lt"/>
              </a:rPr>
              <a:t> V600E mutation</a:t>
            </a:r>
          </a:p>
        </p:txBody>
      </p:sp>
      <p:sp>
        <p:nvSpPr>
          <p:cNvPr id="2" name="Text Box 15">
            <a:extLst>
              <a:ext uri="{FF2B5EF4-FFF2-40B4-BE49-F238E27FC236}">
                <a16:creationId xmlns:a16="http://schemas.microsoft.com/office/drawing/2014/main" id="{8854B351-C452-B644-D96F-8EE8BE6A789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Kopetz. ASCO GI 2025. Abstr 16. Kopetz. Nat Med. 2025;[</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 Encorafenib PI.</a:t>
            </a:r>
          </a:p>
        </p:txBody>
      </p:sp>
    </p:spTree>
    <p:extLst>
      <p:ext uri="{BB962C8B-B14F-4D97-AF65-F5344CB8AC3E}">
        <p14:creationId xmlns:p14="http://schemas.microsoft.com/office/powerpoint/2010/main" val="2053411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of </a:t>
            </a:r>
            <a:br>
              <a:rPr lang="en-US" altLang="en-US" sz="4000" dirty="0"/>
            </a:br>
            <a:r>
              <a:rPr lang="en-US" altLang="en-US" sz="4000" dirty="0"/>
              <a:t>ASCO GI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a:t>
            </a:r>
          </a:p>
          <a:p>
            <a:pPr>
              <a:buClr>
                <a:schemeClr val="tx2">
                  <a:lumMod val="20000"/>
                  <a:lumOff val="80000"/>
                </a:schemeClr>
              </a:buClr>
              <a:defRPr/>
            </a:pPr>
            <a:r>
              <a:rPr lang="en-US" sz="2400" dirty="0">
                <a:solidFill>
                  <a:srgbClr val="E1471D"/>
                </a:solidFill>
              </a:rPr>
              <a:t>Additional CME-certified analysis </a:t>
            </a:r>
            <a:r>
              <a:rPr lang="en-US" sz="24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1ACCBEB64CBE4D9E8E618206190DA9" ma:contentTypeVersion="11" ma:contentTypeDescription="Create a new document." ma:contentTypeScope="" ma:versionID="6deae48c5f965127f6ab79814080d9a4">
  <xsd:schema xmlns:xsd="http://www.w3.org/2001/XMLSchema" xmlns:xs="http://www.w3.org/2001/XMLSchema" xmlns:p="http://schemas.microsoft.com/office/2006/metadata/properties" xmlns:ns2="6ec49d5d-4c6c-4314-a2cd-b3e16db621af" xmlns:ns3="22fd6914-46d4-4c7e-bbad-46e82841b69d" targetNamespace="http://schemas.microsoft.com/office/2006/metadata/properties" ma:root="true" ma:fieldsID="7ed8a256ff685328927f53cc61d64379" ns2:_="" ns3:_="">
    <xsd:import namespace="6ec49d5d-4c6c-4314-a2cd-b3e16db621a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49d5d-4c6c-4314-a2cd-b3e16db62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6ec49d5d-4c6c-4314-a2cd-b3e16db621af">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21EAC0E6-932B-4A4C-B49E-1D022D4BB3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c49d5d-4c6c-4314-a2cd-b3e16db621a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6ec49d5d-4c6c-4314-a2cd-b3e16db621af"/>
    <ds:schemaRef ds:uri="http://schemas.microsoft.com/office/2006/documentManagement/types"/>
    <ds:schemaRef ds:uri="http://purl.org/dc/dcmitype/"/>
    <ds:schemaRef ds:uri="http://purl.org/dc/terms/"/>
    <ds:schemaRef ds:uri="http://www.w3.org/XML/1998/namespac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22fd6914-46d4-4c7e-bbad-46e82841b69d"/>
  </ds:schemaRefs>
</ds:datastoreItem>
</file>

<file path=docProps/app.xml><?xml version="1.0" encoding="utf-8"?>
<Properties xmlns="http://schemas.openxmlformats.org/officeDocument/2006/extended-properties" xmlns:vt="http://schemas.openxmlformats.org/officeDocument/2006/docPropsVTypes">
  <Template/>
  <TotalTime>8027</TotalTime>
  <Words>2671</Words>
  <Application>Microsoft Office PowerPoint</Application>
  <PresentationFormat>Widescreen</PresentationFormat>
  <Paragraphs>524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BREAKWATER: Phase III Study of First-line Encorafenib + Cetuximab + Chemotherapy vs  SoC for BRAF V600E–Mutant mCRC</vt:lpstr>
      <vt:lpstr>About These Slides</vt:lpstr>
      <vt:lpstr>BREAKWATER: Background</vt:lpstr>
      <vt:lpstr>BREAKWATER: Study Design</vt:lpstr>
      <vt:lpstr>BREAKWATER: Baseline Characteristics</vt:lpstr>
      <vt:lpstr>BREAKWATER: Response by BICR</vt:lpstr>
      <vt:lpstr>BREAKWATER: ORR by Subgroup</vt:lpstr>
      <vt:lpstr>BREAKWATER: Interim OS</vt:lpstr>
      <vt:lpstr>BREAKWATER: Safety and Dose Modifications</vt:lpstr>
      <vt:lpstr>BREAKWATER: Most Frequent All-Causality TEAEs</vt:lpstr>
      <vt:lpstr>BREAKWATER: Investigators’ Conclusions</vt:lpstr>
      <vt:lpstr>Go Online for More CCO Coverage of  ASCO GI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BREAKWATER: Phase III Study of First-line Encorafenib + Cetuximab + Chemotherapy vs SoC for BRAF V600E–Mutant mCRC</dc:title>
  <dc:creator>Preferred User</dc:creator>
  <cp:lastModifiedBy>Valerie Wenzel</cp:lastModifiedBy>
  <cp:revision>41</cp:revision>
  <cp:lastPrinted>2016-09-26T20:21:49Z</cp:lastPrinted>
  <dcterms:created xsi:type="dcterms:W3CDTF">2005-05-27T15:08:01Z</dcterms:created>
  <dcterms:modified xsi:type="dcterms:W3CDTF">2025-02-04T21:10:46Z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0x010100841ACCBEB64CBE4D9E8E618206190DA9</vt:lpwstr>
  </property>
  <property fmtid="{D5CDD505-2E9C-101B-9397-08002B2CF9AE}" pid="9" name="MediaServiceImageTags">
    <vt:lpwstr/>
  </property>
</Properties>
</file>