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7"/>
  </p:notesMasterIdLst>
  <p:sldIdLst>
    <p:sldId id="321" r:id="rId6"/>
    <p:sldId id="308" r:id="rId7"/>
    <p:sldId id="322" r:id="rId8"/>
    <p:sldId id="323" r:id="rId9"/>
    <p:sldId id="324" r:id="rId10"/>
    <p:sldId id="325" r:id="rId11"/>
    <p:sldId id="326" r:id="rId12"/>
    <p:sldId id="327" r:id="rId13"/>
    <p:sldId id="565" r:id="rId14"/>
    <p:sldId id="563" r:id="rId15"/>
    <p:sldId id="31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egan Capel" initials="MC" lastIdx="3" clrIdx="0"/>
  <p:cmAuthor id="2" name="Sarah Anderson" initials="SA" lastIdx="31" clrIdx="1">
    <p:extLst>
      <p:ext uri="{19B8F6BF-5375-455C-9EA6-DF929625EA0E}">
        <p15:presenceInfo xmlns:p15="http://schemas.microsoft.com/office/powerpoint/2012/main" userId="S::sanderson@clinicaloptions.com::7d462797-b6f8-43ff-95d7-bf66d7ed55ab" providerId="AD"/>
      </p:ext>
    </p:extLst>
  </p:cmAuthor>
  <p:cmAuthor id="3" name="vcarter@clinicaloptions.com" initials="v" lastIdx="27" clrIdx="2">
    <p:extLst>
      <p:ext uri="{19B8F6BF-5375-455C-9EA6-DF929625EA0E}">
        <p15:presenceInfo xmlns:p15="http://schemas.microsoft.com/office/powerpoint/2012/main" userId="vcarter@clinicaloptions.com" providerId="None"/>
      </p:ext>
    </p:extLst>
  </p:cmAuthor>
  <p:cmAuthor id="4" name="mbecker@clinicaloptions.com" initials="m" lastIdx="15" clrIdx="3">
    <p:extLst>
      <p:ext uri="{19B8F6BF-5375-455C-9EA6-DF929625EA0E}">
        <p15:presenceInfo xmlns:p15="http://schemas.microsoft.com/office/powerpoint/2012/main" userId="mbecker@clinicaloptions.com" providerId="None"/>
      </p:ext>
    </p:extLst>
  </p:cmAuthor>
  <p:cmAuthor id="5" name="CLINICALOPTIONS\tquill" initials="C" lastIdx="2" clrIdx="4">
    <p:extLst>
      <p:ext uri="{19B8F6BF-5375-455C-9EA6-DF929625EA0E}">
        <p15:presenceInfo xmlns:p15="http://schemas.microsoft.com/office/powerpoint/2012/main" userId="CLINICALOPTIONS\tquill" providerId="None"/>
      </p:ext>
    </p:extLst>
  </p:cmAuthor>
  <p:cmAuthor id="6" name="Christy Seals" initials="CS" lastIdx="7" clrIdx="5">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9077"/>
    <a:srgbClr val="99CDB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47CE9E-0DC9-4894-B665-E0B36F9BC1DF}" v="49" dt="2024-01-30T15:09:41.8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19" autoAdjust="0"/>
    <p:restoredTop sz="84073" autoAdjust="0"/>
  </p:normalViewPr>
  <p:slideViewPr>
    <p:cSldViewPr snapToGrid="0">
      <p:cViewPr varScale="1">
        <p:scale>
          <a:sx n="72" d="100"/>
          <a:sy n="72" d="100"/>
        </p:scale>
        <p:origin x="864" y="58"/>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BF735B-C328-4727-BB1E-6CC25818CDB4}" type="datetimeFigureOut">
              <a:rPr lang="en-US" smtClean="0"/>
              <a:t>1/30/2024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63BBC3-0113-41AD-B127-5D5EC43B9763}" type="slidenum">
              <a:rPr lang="en-US" smtClean="0"/>
              <a:t>‹#›</a:t>
            </a:fld>
            <a:endParaRPr lang="en-US" dirty="0"/>
          </a:p>
        </p:txBody>
      </p:sp>
    </p:spTree>
    <p:extLst>
      <p:ext uri="{BB962C8B-B14F-4D97-AF65-F5344CB8AC3E}">
        <p14:creationId xmlns:p14="http://schemas.microsoft.com/office/powerpoint/2010/main" val="2171547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2958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HRR, homologous recombination repair; mCRPC, metastatic</a:t>
            </a:r>
            <a:r>
              <a:rPr lang="en-US" i="1" baseline="0" dirty="0"/>
              <a:t> castration-resistant prostate cancer; PFS, progression-free survival; PSA, prostate-specific antigen.</a:t>
            </a:r>
            <a:endParaRPr lang="en-US" i="1" dirty="0"/>
          </a:p>
          <a:p>
            <a:endParaRPr lang="en-US" dirty="0"/>
          </a:p>
        </p:txBody>
      </p:sp>
      <p:sp>
        <p:nvSpPr>
          <p:cNvPr id="4" name="Slide Number Placeholder 3"/>
          <p:cNvSpPr>
            <a:spLocks noGrp="1"/>
          </p:cNvSpPr>
          <p:nvPr>
            <p:ph type="sldNum" sz="quarter" idx="5"/>
          </p:nvPr>
        </p:nvSpPr>
        <p:spPr/>
        <p:txBody>
          <a:bodyPr/>
          <a:lstStyle/>
          <a:p>
            <a:fld id="{CE63BBC3-0113-41AD-B127-5D5EC43B9763}" type="slidenum">
              <a:rPr lang="en-US" smtClean="0"/>
              <a:t>3</a:t>
            </a:fld>
            <a:endParaRPr lang="en-US" dirty="0"/>
          </a:p>
        </p:txBody>
      </p:sp>
    </p:spTree>
    <p:extLst>
      <p:ext uri="{BB962C8B-B14F-4D97-AF65-F5344CB8AC3E}">
        <p14:creationId xmlns:p14="http://schemas.microsoft.com/office/powerpoint/2010/main" val="8020457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AR, androgen receptor; mCRPC, metastatic</a:t>
            </a:r>
            <a:r>
              <a:rPr lang="en-US" b="0" i="1" baseline="0" dirty="0"/>
              <a:t> castration-resistant prostate cancer; NGS, next-generation sequencing; ORR, objective response rate; PARPi, PARP inhibitor; </a:t>
            </a:r>
            <a:r>
              <a:rPr lang="en-US" b="0" i="1" dirty="0"/>
              <a:t>PCWG3, Prostate Cancer Clinical Trials Working Group 3; PFS, progression-free survival; PSA, prostate-specific antigen; RECIST, Response Evaluation Criteria in Solid Tumors; RR, response rate.</a:t>
            </a:r>
          </a:p>
        </p:txBody>
      </p:sp>
      <p:sp>
        <p:nvSpPr>
          <p:cNvPr id="4" name="Slide Number Placeholder 3"/>
          <p:cNvSpPr>
            <a:spLocks noGrp="1"/>
          </p:cNvSpPr>
          <p:nvPr>
            <p:ph type="sldNum" sz="quarter" idx="5"/>
          </p:nvPr>
        </p:nvSpPr>
        <p:spPr/>
        <p:txBody>
          <a:bodyPr/>
          <a:lstStyle/>
          <a:p>
            <a:fld id="{CE63BBC3-0113-41AD-B127-5D5EC43B9763}" type="slidenum">
              <a:rPr lang="en-US" smtClean="0"/>
              <a:t>4</a:t>
            </a:fld>
            <a:endParaRPr lang="en-US" dirty="0"/>
          </a:p>
        </p:txBody>
      </p:sp>
    </p:spTree>
    <p:extLst>
      <p:ext uri="{BB962C8B-B14F-4D97-AF65-F5344CB8AC3E}">
        <p14:creationId xmlns:p14="http://schemas.microsoft.com/office/powerpoint/2010/main" val="33802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ECOG, Eastern Cooperative Oncology Group; IQR, interquartile range; mHSPC, metastatic hormone-sensitive prostate cancer; PS, performance status; PSA, prostate-specific antigen; pTVG-HP, DNA vaccine encoding prostatic acid phosphatase; rhGM-CSF, recombinant human granulocyte-macrophage colony-stimulating factor; tx, treatment.</a:t>
            </a:r>
          </a:p>
        </p:txBody>
      </p:sp>
      <p:sp>
        <p:nvSpPr>
          <p:cNvPr id="4" name="Slide Number Placeholder 3"/>
          <p:cNvSpPr>
            <a:spLocks noGrp="1"/>
          </p:cNvSpPr>
          <p:nvPr>
            <p:ph type="sldNum" sz="quarter" idx="5"/>
          </p:nvPr>
        </p:nvSpPr>
        <p:spPr/>
        <p:txBody>
          <a:bodyPr/>
          <a:lstStyle/>
          <a:p>
            <a:fld id="{CE63BBC3-0113-41AD-B127-5D5EC43B9763}" type="slidenum">
              <a:rPr lang="en-US" smtClean="0"/>
              <a:t>5</a:t>
            </a:fld>
            <a:endParaRPr lang="en-US" dirty="0"/>
          </a:p>
        </p:txBody>
      </p:sp>
    </p:spTree>
    <p:extLst>
      <p:ext uri="{BB962C8B-B14F-4D97-AF65-F5344CB8AC3E}">
        <p14:creationId xmlns:p14="http://schemas.microsoft.com/office/powerpoint/2010/main" val="2575807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NR, not reached; ORR, objective response rate; PFS, progression-free survival; PSA, prostate-specific antigen; RR, response rate.</a:t>
            </a:r>
          </a:p>
        </p:txBody>
      </p:sp>
      <p:sp>
        <p:nvSpPr>
          <p:cNvPr id="4" name="Slide Number Placeholder 3"/>
          <p:cNvSpPr>
            <a:spLocks noGrp="1"/>
          </p:cNvSpPr>
          <p:nvPr>
            <p:ph type="sldNum" sz="quarter" idx="5"/>
          </p:nvPr>
        </p:nvSpPr>
        <p:spPr/>
        <p:txBody>
          <a:bodyPr/>
          <a:lstStyle/>
          <a:p>
            <a:fld id="{CE63BBC3-0113-41AD-B127-5D5EC43B9763}" type="slidenum">
              <a:rPr lang="en-US" smtClean="0"/>
              <a:t>6</a:t>
            </a:fld>
            <a:endParaRPr lang="en-US" dirty="0"/>
          </a:p>
        </p:txBody>
      </p:sp>
    </p:spTree>
    <p:extLst>
      <p:ext uri="{BB962C8B-B14F-4D97-AF65-F5344CB8AC3E}">
        <p14:creationId xmlns:p14="http://schemas.microsoft.com/office/powerpoint/2010/main" val="9961233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NR, not reached; ORR, objective response rate; PFS, progression-free survival; PSA, prostate-specific antigen; RR, response rate.</a:t>
            </a:r>
          </a:p>
          <a:p>
            <a:endParaRPr lang="en-US" dirty="0"/>
          </a:p>
        </p:txBody>
      </p:sp>
      <p:sp>
        <p:nvSpPr>
          <p:cNvPr id="4" name="Slide Number Placeholder 3"/>
          <p:cNvSpPr>
            <a:spLocks noGrp="1"/>
          </p:cNvSpPr>
          <p:nvPr>
            <p:ph type="sldNum" sz="quarter" idx="5"/>
          </p:nvPr>
        </p:nvSpPr>
        <p:spPr/>
        <p:txBody>
          <a:bodyPr/>
          <a:lstStyle/>
          <a:p>
            <a:fld id="{CE63BBC3-0113-41AD-B127-5D5EC43B9763}" type="slidenum">
              <a:rPr lang="en-US" smtClean="0"/>
              <a:t>7</a:t>
            </a:fld>
            <a:endParaRPr lang="en-US" dirty="0"/>
          </a:p>
        </p:txBody>
      </p:sp>
    </p:spTree>
    <p:extLst>
      <p:ext uri="{BB962C8B-B14F-4D97-AF65-F5344CB8AC3E}">
        <p14:creationId xmlns:p14="http://schemas.microsoft.com/office/powerpoint/2010/main" val="3054545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alanine aminotransferase; AST, aspartate aminotransferase.</a:t>
            </a:r>
          </a:p>
        </p:txBody>
      </p:sp>
      <p:sp>
        <p:nvSpPr>
          <p:cNvPr id="4" name="Slide Number Placeholder 3"/>
          <p:cNvSpPr>
            <a:spLocks noGrp="1"/>
          </p:cNvSpPr>
          <p:nvPr>
            <p:ph type="sldNum" sz="quarter" idx="5"/>
          </p:nvPr>
        </p:nvSpPr>
        <p:spPr/>
        <p:txBody>
          <a:bodyPr/>
          <a:lstStyle/>
          <a:p>
            <a:fld id="{CE63BBC3-0113-41AD-B127-5D5EC43B9763}" type="slidenum">
              <a:rPr lang="en-US" smtClean="0"/>
              <a:t>8</a:t>
            </a:fld>
            <a:endParaRPr lang="en-US" dirty="0"/>
          </a:p>
        </p:txBody>
      </p:sp>
    </p:spTree>
    <p:extLst>
      <p:ext uri="{BB962C8B-B14F-4D97-AF65-F5344CB8AC3E}">
        <p14:creationId xmlns:p14="http://schemas.microsoft.com/office/powerpoint/2010/main" val="2205079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E63BBC3-0113-41AD-B127-5D5EC43B9763}" type="slidenum">
              <a:rPr lang="en-US" smtClean="0"/>
              <a:t>9</a:t>
            </a:fld>
            <a:endParaRPr lang="en-US" dirty="0"/>
          </a:p>
        </p:txBody>
      </p:sp>
    </p:spTree>
    <p:extLst>
      <p:ext uri="{BB962C8B-B14F-4D97-AF65-F5344CB8AC3E}">
        <p14:creationId xmlns:p14="http://schemas.microsoft.com/office/powerpoint/2010/main" val="2138190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 androgen receptor; mCRPC, metastatic</a:t>
            </a:r>
            <a:r>
              <a:rPr lang="en-US" i="1" baseline="0" dirty="0"/>
              <a:t> castration-resistant prostate cancer; ORR, objective response rate; PFS, progression-free survival.</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72607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406467445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53488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758510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640288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4445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297981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8577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29450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392646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410400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357429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38388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9610148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5308838"/>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BRCAAway: Phase II Trial of Abiraterone, </a:t>
            </a:r>
            <a:br>
              <a:rPr lang="en-US" altLang="en-US" sz="4000" dirty="0"/>
            </a:br>
            <a:r>
              <a:rPr lang="en-US" altLang="en-US" sz="4000" dirty="0"/>
              <a:t>Olaparib, or Abiraterone + Olaparib in </a:t>
            </a:r>
            <a:br>
              <a:rPr lang="en-US" altLang="en-US" sz="4000" dirty="0"/>
            </a:br>
            <a:r>
              <a:rPr lang="en-US" altLang="en-US" sz="4000" dirty="0"/>
              <a:t>HRR-Mutant Metastatic CRPC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54641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AstraZeneca; Exelixis, Inc.;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and Janssen Biotech, Inc. administered by Janssen Scientific Affairs, LLC.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49" y="3221038"/>
            <a:ext cx="6370401"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2024 ASCO Genitourinary Cancers Symposium, January 25-27, 2024</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2" name="Group 1">
            <a:extLst>
              <a:ext uri="{FF2B5EF4-FFF2-40B4-BE49-F238E27FC236}">
                <a16:creationId xmlns:a16="http://schemas.microsoft.com/office/drawing/2014/main" id="{7DD1BD6A-8B3D-29D5-61E6-00E9B9CE9497}"/>
              </a:ext>
            </a:extLst>
          </p:cNvPr>
          <p:cNvGrpSpPr/>
          <p:nvPr/>
        </p:nvGrpSpPr>
        <p:grpSpPr>
          <a:xfrm>
            <a:off x="3841029" y="3329745"/>
            <a:ext cx="4509943" cy="615278"/>
            <a:chOff x="4156075" y="3330939"/>
            <a:chExt cx="4509943" cy="615278"/>
          </a:xfrm>
        </p:grpSpPr>
        <p:sp>
          <p:nvSpPr>
            <p:cNvPr id="3" name="Rectangle 7">
              <a:extLst>
                <a:ext uri="{FF2B5EF4-FFF2-40B4-BE49-F238E27FC236}">
                  <a16:creationId xmlns:a16="http://schemas.microsoft.com/office/drawing/2014/main" id="{72B4D640-2F5F-1F82-CF0C-B3C3ADF038A2}"/>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a:solidFill>
                    <a:schemeClr val="bg2"/>
                  </a:solidFill>
                  <a:latin typeface="Calibri" panose="020F0502020204030204" pitchFamily="34" charset="0"/>
                </a:rPr>
                <a:t>Slide credit: </a:t>
              </a:r>
              <a:r>
                <a:rPr lang="en-US" altLang="en-US" sz="2000" b="0">
                  <a:solidFill>
                    <a:schemeClr val="bg2"/>
                  </a:solidFill>
                  <a:latin typeface="Calibri" panose="020F0502020204030204" pitchFamily="34" charset="0"/>
                  <a:hlinkClick r:id="rId4"/>
                </a:rPr>
                <a:t>clinicaloptions.com</a:t>
              </a:r>
              <a:endParaRPr lang="en-US" altLang="en-US" sz="2000" b="0">
                <a:solidFill>
                  <a:schemeClr val="bg2"/>
                </a:solidFill>
                <a:latin typeface="Calibri" panose="020F0502020204030204" pitchFamily="34" charset="0"/>
              </a:endParaRPr>
            </a:p>
          </p:txBody>
        </p:sp>
        <p:pic>
          <p:nvPicPr>
            <p:cNvPr id="4" name="Picture 3">
              <a:extLst>
                <a:ext uri="{FF2B5EF4-FFF2-40B4-BE49-F238E27FC236}">
                  <a16:creationId xmlns:a16="http://schemas.microsoft.com/office/drawing/2014/main" id="{A24FA81E-9DDD-0D66-B8C1-DB5ED391471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50BA5-07CC-CF91-6A32-A42304333D52}"/>
              </a:ext>
            </a:extLst>
          </p:cNvPr>
          <p:cNvSpPr>
            <a:spLocks noGrp="1"/>
          </p:cNvSpPr>
          <p:nvPr>
            <p:ph type="title"/>
          </p:nvPr>
        </p:nvSpPr>
        <p:spPr/>
        <p:txBody>
          <a:bodyPr/>
          <a:lstStyle/>
          <a:p>
            <a:r>
              <a:rPr lang="en-US" dirty="0"/>
              <a:t>BRCAAway: Background</a:t>
            </a:r>
          </a:p>
        </p:txBody>
      </p:sp>
      <p:sp>
        <p:nvSpPr>
          <p:cNvPr id="3" name="Content Placeholder 2">
            <a:extLst>
              <a:ext uri="{FF2B5EF4-FFF2-40B4-BE49-F238E27FC236}">
                <a16:creationId xmlns:a16="http://schemas.microsoft.com/office/drawing/2014/main" id="{F9402EAC-81DE-E444-5C40-62BA471343E7}"/>
              </a:ext>
            </a:extLst>
          </p:cNvPr>
          <p:cNvSpPr>
            <a:spLocks noGrp="1"/>
          </p:cNvSpPr>
          <p:nvPr>
            <p:ph idx="1"/>
          </p:nvPr>
        </p:nvSpPr>
        <p:spPr>
          <a:xfrm>
            <a:off x="604675" y="1345782"/>
            <a:ext cx="10877529" cy="4650686"/>
          </a:xfrm>
        </p:spPr>
        <p:txBody>
          <a:bodyPr/>
          <a:lstStyle/>
          <a:p>
            <a:r>
              <a:rPr lang="en-US" altLang="en-US" sz="2200" dirty="0"/>
              <a:t>Olaparib monotherapy is approved for adult patients with deleterious or suspected deleterious germline or somatic HRR gene-mutated mCRPC who have progressed following prior treatment with enzalutamide or abiraterone</a:t>
            </a:r>
            <a:r>
              <a:rPr lang="en-US" altLang="en-US" sz="2200" baseline="30000" dirty="0"/>
              <a:t>1</a:t>
            </a:r>
            <a:endParaRPr lang="en-US" altLang="en-US" sz="2200" dirty="0"/>
          </a:p>
          <a:p>
            <a:r>
              <a:rPr lang="en-US" altLang="en-US" sz="2200" dirty="0"/>
              <a:t>PARP inhibition plus androgen receptor inhibition is synergistic in preclinical models</a:t>
            </a:r>
            <a:r>
              <a:rPr lang="en-US" altLang="en-US" sz="2200" baseline="30000" dirty="0"/>
              <a:t>2</a:t>
            </a:r>
          </a:p>
          <a:p>
            <a:r>
              <a:rPr lang="en-US" altLang="en-US" sz="2200" dirty="0"/>
              <a:t>PARP interacts with androgen signaling</a:t>
            </a:r>
            <a:r>
              <a:rPr lang="en-US" altLang="en-US" sz="2200" baseline="30000" dirty="0"/>
              <a:t>3</a:t>
            </a:r>
            <a:endParaRPr lang="en-US" altLang="en-US" sz="2200" dirty="0"/>
          </a:p>
          <a:p>
            <a:r>
              <a:rPr lang="en-US" altLang="en-US" sz="2200" dirty="0"/>
              <a:t>Phase II BRCAAway trial evaluated abiraterone/prednisone vs olaparib vs abiraterone/prednisone + olaparib as first-line treatment in biomarker-preselected patients with mCRPC and mutations in </a:t>
            </a:r>
            <a:r>
              <a:rPr lang="en-US" altLang="en-US" sz="2200" i="1" dirty="0"/>
              <a:t>BRCA1</a:t>
            </a:r>
            <a:r>
              <a:rPr lang="en-US" altLang="en-US" sz="2200" dirty="0"/>
              <a:t>, </a:t>
            </a:r>
            <a:r>
              <a:rPr lang="en-US" altLang="en-US" sz="2200" i="1" dirty="0"/>
              <a:t>BRCA2</a:t>
            </a:r>
            <a:r>
              <a:rPr lang="en-US" altLang="en-US" sz="2200" dirty="0"/>
              <a:t>, or </a:t>
            </a:r>
            <a:r>
              <a:rPr lang="en-US" altLang="en-US" sz="2200" i="1" dirty="0"/>
              <a:t>ATM</a:t>
            </a:r>
          </a:p>
          <a:p>
            <a:pPr lvl="1"/>
            <a:r>
              <a:rPr lang="en-US" altLang="en-US" sz="2000" dirty="0"/>
              <a:t>Current analysis reports PFS, measurable disease response rate, PSA response rate, and safety</a:t>
            </a:r>
            <a:r>
              <a:rPr lang="en-US" altLang="en-US" sz="2000" baseline="30000" dirty="0"/>
              <a:t>4</a:t>
            </a:r>
          </a:p>
          <a:p>
            <a:pPr lvl="1"/>
            <a:r>
              <a:rPr lang="en-US" altLang="en-US" sz="2000" dirty="0"/>
              <a:t>Since this trial was initiated, FDA has approved olaparib in combination with abiraterone and prednisone or prednisolone for treatment of adult patients with deleterious or suspected deleterious </a:t>
            </a:r>
            <a:r>
              <a:rPr lang="en-US" altLang="en-US" sz="2000" i="1" dirty="0"/>
              <a:t>BRCA-</a:t>
            </a:r>
            <a:r>
              <a:rPr lang="en-US" altLang="en-US" sz="2000" dirty="0"/>
              <a:t>mutated mCRPC based on data from phase III PROpel trial</a:t>
            </a:r>
            <a:r>
              <a:rPr lang="en-US" altLang="en-US" sz="2000" baseline="30000" dirty="0"/>
              <a:t>1,5,6</a:t>
            </a:r>
          </a:p>
          <a:p>
            <a:pPr lvl="1"/>
            <a:endParaRPr lang="en-US" altLang="en-US" sz="2000" baseline="30000" dirty="0"/>
          </a:p>
        </p:txBody>
      </p:sp>
      <p:sp>
        <p:nvSpPr>
          <p:cNvPr id="4" name="Text Box 15">
            <a:extLst>
              <a:ext uri="{FF2B5EF4-FFF2-40B4-BE49-F238E27FC236}">
                <a16:creationId xmlns:a16="http://schemas.microsoft.com/office/drawing/2014/main" id="{C70BC17D-F502-52B6-A82B-06D4D461C22C}"/>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1. Olaparib PI. 2. Asim. Nat Commun. 2017;8:374. 3. Gui. </a:t>
            </a:r>
            <a:r>
              <a:rPr lang="pl-PL" altLang="en-US" sz="1200" b="0" spc="-10" dirty="0">
                <a:solidFill>
                  <a:schemeClr val="bg2"/>
                </a:solidFill>
                <a:latin typeface="Calibri" panose="020F0502020204030204" pitchFamily="34" charset="0"/>
              </a:rPr>
              <a:t>Proc Natl Acad Sci U S A. </a:t>
            </a:r>
            <a:r>
              <a:rPr lang="en-US" altLang="en-US" sz="1200" b="0" spc="-10" dirty="0">
                <a:solidFill>
                  <a:schemeClr val="bg2"/>
                </a:solidFill>
                <a:latin typeface="Calibri" panose="020F0502020204030204" pitchFamily="34" charset="0"/>
              </a:rPr>
              <a:t>2019;116:14573.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4. Hussein. ASCO GU 2024. Abstr 19. 5.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Clarke. NEJM Evid. 2022;1. </a:t>
            </a:r>
            <a:r>
              <a:rPr lang="en-US" altLang="en-US" sz="1200" b="0" spc="-10" dirty="0">
                <a:solidFill>
                  <a:srgbClr val="455560"/>
                </a:solidFill>
                <a:latin typeface="Calibri" panose="020F0502020204030204" pitchFamily="34" charset="0"/>
                <a:cs typeface="Calibri" panose="020F0502020204030204" pitchFamily="34" charset="0"/>
              </a:rPr>
              <a:t>6.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Saad. Lancet Oncol. 2023;24:1094.</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401757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18A6D-72FB-6F2B-C1B2-A588B722D309}"/>
              </a:ext>
            </a:extLst>
          </p:cNvPr>
          <p:cNvSpPr>
            <a:spLocks noGrp="1"/>
          </p:cNvSpPr>
          <p:nvPr>
            <p:ph type="title"/>
          </p:nvPr>
        </p:nvSpPr>
        <p:spPr/>
        <p:txBody>
          <a:bodyPr/>
          <a:lstStyle/>
          <a:p>
            <a:r>
              <a:rPr lang="en-US" dirty="0"/>
              <a:t>BRCAAway: Study Design</a:t>
            </a:r>
          </a:p>
        </p:txBody>
      </p:sp>
      <p:sp>
        <p:nvSpPr>
          <p:cNvPr id="4" name="Content Placeholder 7">
            <a:extLst>
              <a:ext uri="{FF2B5EF4-FFF2-40B4-BE49-F238E27FC236}">
                <a16:creationId xmlns:a16="http://schemas.microsoft.com/office/drawing/2014/main" id="{F836670C-678A-35F3-5C56-8443D9DF5939}"/>
              </a:ext>
            </a:extLst>
          </p:cNvPr>
          <p:cNvSpPr txBox="1">
            <a:spLocks/>
          </p:cNvSpPr>
          <p:nvPr/>
        </p:nvSpPr>
        <p:spPr bwMode="auto">
          <a:xfrm>
            <a:off x="605559" y="1498762"/>
            <a:ext cx="10877529" cy="586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lang="en-US" sz="2000" kern="0" dirty="0">
                <a:solidFill>
                  <a:srgbClr val="000000"/>
                </a:solidFill>
              </a:rPr>
              <a:t>R</a:t>
            </a:r>
            <a:r>
              <a:rPr lang="en-US" sz="2000" b="0" kern="0" dirty="0">
                <a:solidFill>
                  <a:srgbClr val="000000"/>
                </a:solidFill>
              </a:rPr>
              <a:t>andomized, open-label, multicenter phase II trial in patients with mCRPC and germline and/or somatic mutations in </a:t>
            </a:r>
            <a:r>
              <a:rPr lang="en-US" sz="2000" b="0" i="1" kern="0" dirty="0">
                <a:solidFill>
                  <a:srgbClr val="000000"/>
                </a:solidFill>
              </a:rPr>
              <a:t>BRCA1/2</a:t>
            </a:r>
            <a:r>
              <a:rPr lang="en-US" sz="2000" b="0" kern="0" dirty="0">
                <a:solidFill>
                  <a:srgbClr val="000000"/>
                </a:solidFill>
              </a:rPr>
              <a:t> or </a:t>
            </a:r>
            <a:r>
              <a:rPr lang="en-US" sz="2000" b="0" i="1" kern="0" dirty="0">
                <a:solidFill>
                  <a:srgbClr val="000000"/>
                </a:solidFill>
              </a:rPr>
              <a:t>ATM</a:t>
            </a:r>
            <a:endParaRPr kumimoji="0" lang="en-US" sz="2000" b="0" i="1" u="none" strike="noStrike" kern="0" cap="none" spc="0" normalizeH="0" baseline="0" noProof="0" dirty="0">
              <a:ln>
                <a:noFill/>
              </a:ln>
              <a:solidFill>
                <a:srgbClr val="000000"/>
              </a:solidFill>
              <a:effectLst/>
              <a:uLnTx/>
              <a:uFillTx/>
            </a:endParaRPr>
          </a:p>
        </p:txBody>
      </p:sp>
      <p:sp>
        <p:nvSpPr>
          <p:cNvPr id="5" name="TextBox 4">
            <a:extLst>
              <a:ext uri="{FF2B5EF4-FFF2-40B4-BE49-F238E27FC236}">
                <a16:creationId xmlns:a16="http://schemas.microsoft.com/office/drawing/2014/main" id="{98F1D378-DFD1-D8D3-CCD4-3C2660C907BA}"/>
              </a:ext>
            </a:extLst>
          </p:cNvPr>
          <p:cNvSpPr txBox="1"/>
          <p:nvPr/>
        </p:nvSpPr>
        <p:spPr bwMode="auto">
          <a:xfrm>
            <a:off x="4618707" y="4922230"/>
            <a:ext cx="56977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altLang="en-US" sz="1400" dirty="0">
                <a:solidFill>
                  <a:srgbClr val="000000"/>
                </a:solidFill>
                <a:latin typeface="Calibri" panose="020F0502020204030204" pitchFamily="34" charset="0"/>
                <a:cs typeface="Calibri" panose="020F0502020204030204" pitchFamily="34" charset="0"/>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Prednisone (5 mg BID) given with abiraterone. </a:t>
            </a:r>
            <a:endPar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 name="Text Box 45">
            <a:extLst>
              <a:ext uri="{FF2B5EF4-FFF2-40B4-BE49-F238E27FC236}">
                <a16:creationId xmlns:a16="http://schemas.microsoft.com/office/drawing/2014/main" id="{2A434AC6-31D5-35AD-890B-3D0E91A022F9}"/>
              </a:ext>
            </a:extLst>
          </p:cNvPr>
          <p:cNvSpPr txBox="1">
            <a:spLocks noChangeArrowheads="1"/>
          </p:cNvSpPr>
          <p:nvPr/>
        </p:nvSpPr>
        <p:spPr bwMode="auto">
          <a:xfrm>
            <a:off x="732915" y="2846536"/>
            <a:ext cx="3321691"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ctr">
              <a:lnSpc>
                <a:spcPct val="100000"/>
              </a:lnSpc>
              <a:buClrTx/>
              <a:buFontTx/>
              <a:buNone/>
              <a:defRPr sz="1800" b="0">
                <a:solidFill>
                  <a:schemeClr val="bg1"/>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GB" altLang="en-US" sz="1600" dirty="0"/>
              <a:t>Patients with mCRPC and inactivating </a:t>
            </a:r>
            <a:r>
              <a:rPr lang="en-GB" altLang="en-US" sz="1600" i="1" dirty="0"/>
              <a:t>BRCA1/2 </a:t>
            </a:r>
            <a:r>
              <a:rPr lang="en-GB" altLang="en-US" sz="1600" dirty="0"/>
              <a:t>or </a:t>
            </a:r>
            <a:r>
              <a:rPr lang="en-GB" altLang="en-US" sz="1600" i="1" dirty="0"/>
              <a:t>ATM</a:t>
            </a:r>
            <a:r>
              <a:rPr lang="en-GB" altLang="en-US" sz="1600" dirty="0"/>
              <a:t> alterations by NGS; n</a:t>
            </a:r>
            <a:r>
              <a:rPr lang="en-GB" altLang="en-US" sz="1600" b="0" dirty="0">
                <a:solidFill>
                  <a:schemeClr val="bg1"/>
                </a:solidFill>
                <a:latin typeface="Calibri" panose="020F0502020204030204" pitchFamily="34" charset="0"/>
              </a:rPr>
              <a:t>o prior </a:t>
            </a:r>
            <a:r>
              <a:rPr lang="en-US" altLang="en-US" sz="1600" b="0" dirty="0">
                <a:solidFill>
                  <a:schemeClr val="bg1"/>
                </a:solidFill>
                <a:latin typeface="Calibri" panose="020F0502020204030204" pitchFamily="34" charset="0"/>
              </a:rPr>
              <a:t>exposure to PARPi, </a:t>
            </a:r>
            <a:br>
              <a:rPr lang="en-US" altLang="en-US" sz="1600" b="0" dirty="0">
                <a:solidFill>
                  <a:schemeClr val="bg1"/>
                </a:solidFill>
                <a:latin typeface="Calibri" panose="020F0502020204030204" pitchFamily="34" charset="0"/>
              </a:rPr>
            </a:br>
            <a:r>
              <a:rPr lang="en-US" altLang="en-US" sz="1600" b="0" dirty="0">
                <a:solidFill>
                  <a:schemeClr val="bg1"/>
                </a:solidFill>
                <a:latin typeface="Calibri" panose="020F0502020204030204" pitchFamily="34" charset="0"/>
              </a:rPr>
              <a:t>AR inhibitor, or chemotherapy for mCRPC</a:t>
            </a:r>
            <a:r>
              <a:rPr lang="en-US" altLang="en-US" sz="1600" dirty="0"/>
              <a:t>; washout of antiandrogen, radiation, or other</a:t>
            </a:r>
            <a:br>
              <a:rPr lang="en-US" altLang="en-US" sz="1600" dirty="0"/>
            </a:br>
            <a:r>
              <a:rPr lang="en-US" altLang="en-US" sz="1600" dirty="0"/>
              <a:t>investigational agents</a:t>
            </a:r>
          </a:p>
          <a:p>
            <a:r>
              <a:rPr lang="en-GB" altLang="en-US" sz="1600" b="0" dirty="0">
                <a:solidFill>
                  <a:schemeClr val="bg1"/>
                </a:solidFill>
                <a:latin typeface="Calibri" panose="020F0502020204030204" pitchFamily="34" charset="0"/>
              </a:rPr>
              <a:t>(N = 61)</a:t>
            </a:r>
            <a:endParaRPr lang="en-US" altLang="en-US" sz="1600" b="0" dirty="0">
              <a:solidFill>
                <a:schemeClr val="bg1"/>
              </a:solidFill>
              <a:latin typeface="Calibri" panose="020F0502020204030204" pitchFamily="34" charset="0"/>
            </a:endParaRPr>
          </a:p>
        </p:txBody>
      </p:sp>
      <p:sp>
        <p:nvSpPr>
          <p:cNvPr id="7" name="Rectangle 46">
            <a:extLst>
              <a:ext uri="{FF2B5EF4-FFF2-40B4-BE49-F238E27FC236}">
                <a16:creationId xmlns:a16="http://schemas.microsoft.com/office/drawing/2014/main" id="{E6525F33-15D5-0FBF-CBF8-32B52B5749F6}"/>
              </a:ext>
            </a:extLst>
          </p:cNvPr>
          <p:cNvSpPr>
            <a:spLocks noChangeArrowheads="1"/>
          </p:cNvSpPr>
          <p:nvPr/>
        </p:nvSpPr>
        <p:spPr bwMode="auto">
          <a:xfrm>
            <a:off x="8081639" y="2978393"/>
            <a:ext cx="311615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Until radiographic progression or unacceptable toxicity</a:t>
            </a:r>
          </a:p>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Crossover between arms 1 and 2 allowed upon progression</a:t>
            </a:r>
            <a:endPar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 name="Rectangle 49">
            <a:extLst>
              <a:ext uri="{FF2B5EF4-FFF2-40B4-BE49-F238E27FC236}">
                <a16:creationId xmlns:a16="http://schemas.microsoft.com/office/drawing/2014/main" id="{A0D1A70C-5CD7-EF5B-7D27-5F8CD62598A0}"/>
              </a:ext>
            </a:extLst>
          </p:cNvPr>
          <p:cNvSpPr>
            <a:spLocks noChangeArrowheads="1"/>
          </p:cNvSpPr>
          <p:nvPr/>
        </p:nvSpPr>
        <p:spPr bwMode="auto">
          <a:xfrm>
            <a:off x="4724400" y="3115089"/>
            <a:ext cx="2743200" cy="749476"/>
          </a:xfrm>
          <a:prstGeom prst="rect">
            <a:avLst/>
          </a:prstGeom>
          <a:solidFill>
            <a:schemeClr val="accent4"/>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Arm 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Olaparib</a:t>
            </a:r>
            <a:r>
              <a:rPr kumimoji="0" lang="en-US" altLang="en-US" sz="16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 300 mg BID</a:t>
            </a:r>
            <a:endParaRPr kumimoji="0" lang="en-US" altLang="en-US" sz="1600" b="0" i="0" u="none" strike="noStrike" kern="1200" cap="none" spc="0" normalizeH="0" baseline="30000" noProof="0" dirty="0">
              <a:ln>
                <a:noFill/>
              </a:ln>
              <a:solidFill>
                <a:schemeClr val="tx1"/>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(n = 21)</a:t>
            </a:r>
          </a:p>
        </p:txBody>
      </p:sp>
      <p:sp>
        <p:nvSpPr>
          <p:cNvPr id="9" name="Line 52">
            <a:extLst>
              <a:ext uri="{FF2B5EF4-FFF2-40B4-BE49-F238E27FC236}">
                <a16:creationId xmlns:a16="http://schemas.microsoft.com/office/drawing/2014/main" id="{46E69E9C-E6B6-6AE7-7AAD-5746FB60DF7E}"/>
              </a:ext>
            </a:extLst>
          </p:cNvPr>
          <p:cNvSpPr>
            <a:spLocks noChangeShapeType="1"/>
          </p:cNvSpPr>
          <p:nvPr/>
        </p:nvSpPr>
        <p:spPr bwMode="auto">
          <a:xfrm>
            <a:off x="7613407" y="3520823"/>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 name="Rectangle 50">
            <a:extLst>
              <a:ext uri="{FF2B5EF4-FFF2-40B4-BE49-F238E27FC236}">
                <a16:creationId xmlns:a16="http://schemas.microsoft.com/office/drawing/2014/main" id="{727971C7-2B8F-845F-443C-B5BC5B7ED350}"/>
              </a:ext>
            </a:extLst>
          </p:cNvPr>
          <p:cNvSpPr>
            <a:spLocks noChangeArrowheads="1"/>
          </p:cNvSpPr>
          <p:nvPr/>
        </p:nvSpPr>
        <p:spPr bwMode="auto">
          <a:xfrm>
            <a:off x="4724400" y="2241907"/>
            <a:ext cx="2743200" cy="76315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Arm 1</a:t>
            </a:r>
          </a:p>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Abiraterone*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1000 mg QD</a:t>
            </a:r>
            <a:endPar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endParaRPr>
          </a:p>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(n = 19)</a:t>
            </a:r>
          </a:p>
        </p:txBody>
      </p:sp>
      <p:sp>
        <p:nvSpPr>
          <p:cNvPr id="11" name="Line 53">
            <a:extLst>
              <a:ext uri="{FF2B5EF4-FFF2-40B4-BE49-F238E27FC236}">
                <a16:creationId xmlns:a16="http://schemas.microsoft.com/office/drawing/2014/main" id="{86B48930-9164-EEC2-AED3-9DD986155E2F}"/>
              </a:ext>
            </a:extLst>
          </p:cNvPr>
          <p:cNvSpPr>
            <a:spLocks noChangeShapeType="1"/>
          </p:cNvSpPr>
          <p:nvPr/>
        </p:nvSpPr>
        <p:spPr bwMode="auto">
          <a:xfrm>
            <a:off x="4106069" y="3971131"/>
            <a:ext cx="466725"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609493"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12" name="Line 54">
            <a:extLst>
              <a:ext uri="{FF2B5EF4-FFF2-40B4-BE49-F238E27FC236}">
                <a16:creationId xmlns:a16="http://schemas.microsoft.com/office/drawing/2014/main" id="{43A7546F-712D-4F68-63C5-A50529A3CE1D}"/>
              </a:ext>
            </a:extLst>
          </p:cNvPr>
          <p:cNvSpPr>
            <a:spLocks noChangeShapeType="1"/>
          </p:cNvSpPr>
          <p:nvPr/>
        </p:nvSpPr>
        <p:spPr bwMode="auto">
          <a:xfrm flipV="1">
            <a:off x="4106069" y="2744164"/>
            <a:ext cx="466725"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609493"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18" name="Rectangle 3">
            <a:extLst>
              <a:ext uri="{FF2B5EF4-FFF2-40B4-BE49-F238E27FC236}">
                <a16:creationId xmlns:a16="http://schemas.microsoft.com/office/drawing/2014/main" id="{CBDC2B4B-8654-576A-FED9-22BBEA294D2F}"/>
              </a:ext>
            </a:extLst>
          </p:cNvPr>
          <p:cNvSpPr txBox="1">
            <a:spLocks noChangeArrowheads="1"/>
          </p:cNvSpPr>
          <p:nvPr/>
        </p:nvSpPr>
        <p:spPr bwMode="auto">
          <a:xfrm>
            <a:off x="605559" y="5360479"/>
            <a:ext cx="10872444" cy="116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000" b="1" kern="0" dirty="0"/>
              <a:t>Primary endpoint</a:t>
            </a:r>
            <a:r>
              <a:rPr lang="en-US" altLang="en-US" sz="2000" kern="0" dirty="0"/>
              <a:t>:</a:t>
            </a:r>
            <a:r>
              <a:rPr lang="en-US" altLang="en-US" sz="2000" b="0" kern="0" dirty="0"/>
              <a:t> PFS by RECIST 1.1, PCWG3, clinical assessment, or death</a:t>
            </a:r>
          </a:p>
          <a:p>
            <a:r>
              <a:rPr lang="en-US" altLang="en-US" sz="2000" b="1" kern="0" dirty="0"/>
              <a:t>Key secondary endpoints</a:t>
            </a:r>
            <a:r>
              <a:rPr lang="en-US" altLang="en-US" sz="2000" kern="0" dirty="0"/>
              <a:t>: </a:t>
            </a:r>
            <a:r>
              <a:rPr lang="en-US" altLang="en-US" sz="2000" b="0" kern="0" dirty="0"/>
              <a:t>ORR, PSA RR, </a:t>
            </a:r>
            <a:r>
              <a:rPr lang="en-US" altLang="en-US" sz="2000" kern="0" dirty="0"/>
              <a:t>safety</a:t>
            </a:r>
            <a:endParaRPr lang="en-US" altLang="en-US" sz="2000" b="0" kern="0" dirty="0"/>
          </a:p>
        </p:txBody>
      </p:sp>
      <p:sp>
        <p:nvSpPr>
          <p:cNvPr id="20" name="Text Box 15">
            <a:extLst>
              <a:ext uri="{FF2B5EF4-FFF2-40B4-BE49-F238E27FC236}">
                <a16:creationId xmlns:a16="http://schemas.microsoft.com/office/drawing/2014/main" id="{0455548A-200D-7248-4247-FF3CD81815D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Hussein. ASCO GU 2024. Abstr 19.</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21" name="Rectangle 49">
            <a:extLst>
              <a:ext uri="{FF2B5EF4-FFF2-40B4-BE49-F238E27FC236}">
                <a16:creationId xmlns:a16="http://schemas.microsoft.com/office/drawing/2014/main" id="{8283B9AB-4E7D-5243-C387-2BBB319E69F0}"/>
              </a:ext>
            </a:extLst>
          </p:cNvPr>
          <p:cNvSpPr>
            <a:spLocks noChangeArrowheads="1"/>
          </p:cNvSpPr>
          <p:nvPr/>
        </p:nvSpPr>
        <p:spPr bwMode="auto">
          <a:xfrm>
            <a:off x="4724400" y="3971130"/>
            <a:ext cx="2743200" cy="971813"/>
          </a:xfrm>
          <a:prstGeom prst="rect">
            <a:avLst/>
          </a:prstGeom>
          <a:solidFill>
            <a:schemeClr val="accent6"/>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Arm 3</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Olaparib</a:t>
            </a:r>
            <a:r>
              <a:rPr kumimoji="0" lang="en-US" altLang="en-US" sz="16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 300 mg BID +</a:t>
            </a:r>
            <a:br>
              <a:rPr kumimoji="0" lang="en-US" altLang="en-US" sz="16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br>
            <a:r>
              <a:rPr kumimoji="0" lang="en-US" altLang="en-US" sz="1600" b="1"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Abiraterone*</a:t>
            </a:r>
            <a:r>
              <a:rPr kumimoji="0" lang="en-US" altLang="en-US" sz="16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 1000 mg QD</a:t>
            </a:r>
            <a:endParaRPr kumimoji="0" lang="en-US" altLang="en-US" sz="1600" b="0" i="0" u="none" strike="noStrike" kern="1200" cap="none" spc="0" normalizeH="0" baseline="30000" noProof="0" dirty="0">
              <a:ln>
                <a:noFill/>
              </a:ln>
              <a:solidFill>
                <a:schemeClr val="tx1"/>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(n = 21)</a:t>
            </a:r>
          </a:p>
        </p:txBody>
      </p:sp>
      <p:sp>
        <p:nvSpPr>
          <p:cNvPr id="22" name="Line 52">
            <a:extLst>
              <a:ext uri="{FF2B5EF4-FFF2-40B4-BE49-F238E27FC236}">
                <a16:creationId xmlns:a16="http://schemas.microsoft.com/office/drawing/2014/main" id="{5E8314D2-17C8-D966-D90E-36343BB49874}"/>
              </a:ext>
            </a:extLst>
          </p:cNvPr>
          <p:cNvSpPr>
            <a:spLocks noChangeShapeType="1"/>
          </p:cNvSpPr>
          <p:nvPr/>
        </p:nvSpPr>
        <p:spPr bwMode="auto">
          <a:xfrm>
            <a:off x="4093369" y="3486199"/>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697722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13222-504C-D538-E55C-FC308A5FC885}"/>
              </a:ext>
            </a:extLst>
          </p:cNvPr>
          <p:cNvSpPr>
            <a:spLocks noGrp="1"/>
          </p:cNvSpPr>
          <p:nvPr>
            <p:ph type="title"/>
          </p:nvPr>
        </p:nvSpPr>
        <p:spPr/>
        <p:txBody>
          <a:bodyPr/>
          <a:lstStyle/>
          <a:p>
            <a:r>
              <a:rPr lang="en-US" dirty="0"/>
              <a:t>BRCAAway: Baseline Characteristics</a:t>
            </a:r>
          </a:p>
        </p:txBody>
      </p:sp>
      <p:graphicFrame>
        <p:nvGraphicFramePr>
          <p:cNvPr id="4" name="Table 4">
            <a:extLst>
              <a:ext uri="{FF2B5EF4-FFF2-40B4-BE49-F238E27FC236}">
                <a16:creationId xmlns:a16="http://schemas.microsoft.com/office/drawing/2014/main" id="{82DB58F8-65EF-9967-31A0-10E7038672DC}"/>
              </a:ext>
            </a:extLst>
          </p:cNvPr>
          <p:cNvGraphicFramePr>
            <a:graphicFrameLocks noGrp="1"/>
          </p:cNvGraphicFramePr>
          <p:nvPr>
            <p:ph idx="1"/>
            <p:extLst>
              <p:ext uri="{D42A27DB-BD31-4B8C-83A1-F6EECF244321}">
                <p14:modId xmlns:p14="http://schemas.microsoft.com/office/powerpoint/2010/main" val="614369703"/>
              </p:ext>
            </p:extLst>
          </p:nvPr>
        </p:nvGraphicFramePr>
        <p:xfrm>
          <a:off x="609759" y="1123191"/>
          <a:ext cx="5613098" cy="4815840"/>
        </p:xfrm>
        <a:graphic>
          <a:graphicData uri="http://schemas.openxmlformats.org/drawingml/2006/table">
            <a:tbl>
              <a:tblPr firstRow="1" bandRow="1">
                <a:tableStyleId>{5C22544A-7EE6-4342-B048-85BDC9FD1C3A}</a:tableStyleId>
              </a:tblPr>
              <a:tblGrid>
                <a:gridCol w="1645920">
                  <a:extLst>
                    <a:ext uri="{9D8B030D-6E8A-4147-A177-3AD203B41FA5}">
                      <a16:colId xmlns:a16="http://schemas.microsoft.com/office/drawing/2014/main" val="1807066637"/>
                    </a:ext>
                  </a:extLst>
                </a:gridCol>
                <a:gridCol w="1213317">
                  <a:extLst>
                    <a:ext uri="{9D8B030D-6E8A-4147-A177-3AD203B41FA5}">
                      <a16:colId xmlns:a16="http://schemas.microsoft.com/office/drawing/2014/main" val="4022480957"/>
                    </a:ext>
                  </a:extLst>
                </a:gridCol>
                <a:gridCol w="1287409">
                  <a:extLst>
                    <a:ext uri="{9D8B030D-6E8A-4147-A177-3AD203B41FA5}">
                      <a16:colId xmlns:a16="http://schemas.microsoft.com/office/drawing/2014/main" val="1958390294"/>
                    </a:ext>
                  </a:extLst>
                </a:gridCol>
                <a:gridCol w="1466452">
                  <a:extLst>
                    <a:ext uri="{9D8B030D-6E8A-4147-A177-3AD203B41FA5}">
                      <a16:colId xmlns:a16="http://schemas.microsoft.com/office/drawing/2014/main" val="3953879752"/>
                    </a:ext>
                  </a:extLst>
                </a:gridCol>
              </a:tblGrid>
              <a:tr h="370840">
                <a:tc>
                  <a:txBody>
                    <a:bodyPr/>
                    <a:lstStyle/>
                    <a:p>
                      <a:r>
                        <a:rPr lang="en-US" sz="1400" dirty="0"/>
                        <a:t>Characteristic</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75000"/>
                        <a:lumOff val="25000"/>
                      </a:schemeClr>
                    </a:solidFill>
                  </a:tcPr>
                </a:tc>
                <a:tc>
                  <a:txBody>
                    <a:bodyPr/>
                    <a:lstStyle/>
                    <a:p>
                      <a:pPr algn="ctr"/>
                      <a:r>
                        <a:rPr lang="en-US" sz="1400" dirty="0"/>
                        <a:t>Arm 1: Abiraterone (n = 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dirty="0"/>
                        <a:t>Arm 2: </a:t>
                      </a:r>
                    </a:p>
                    <a:p>
                      <a:pPr algn="ctr"/>
                      <a:r>
                        <a:rPr lang="en-US" sz="1400" dirty="0"/>
                        <a:t>Olaparib</a:t>
                      </a:r>
                    </a:p>
                    <a:p>
                      <a:pPr algn="ctr"/>
                      <a:r>
                        <a:rPr lang="en-US" sz="1400" dirty="0"/>
                        <a:t>(n = 21)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a:txBody>
                    <a:bodyPr/>
                    <a:lstStyle/>
                    <a:p>
                      <a:pPr algn="ctr"/>
                      <a:r>
                        <a:rPr lang="en-US" sz="1400" dirty="0"/>
                        <a:t>Arm 3: </a:t>
                      </a:r>
                    </a:p>
                    <a:p>
                      <a:pPr algn="ctr"/>
                      <a:r>
                        <a:rPr lang="en-US" sz="1400" dirty="0"/>
                        <a:t>Abiraterone + Olaparib (n = 21)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545036265"/>
                  </a:ext>
                </a:extLst>
              </a:tr>
              <a:tr h="370840">
                <a:tc>
                  <a:txBody>
                    <a:bodyPr/>
                    <a:lstStyle/>
                    <a:p>
                      <a:r>
                        <a:rPr lang="en-US" sz="1400" dirty="0">
                          <a:solidFill>
                            <a:schemeClr val="bg1"/>
                          </a:solidFill>
                        </a:rPr>
                        <a:t>Median age, </a:t>
                      </a:r>
                      <a:br>
                        <a:rPr lang="en-US" sz="1400" dirty="0">
                          <a:solidFill>
                            <a:schemeClr val="bg1"/>
                          </a:solidFill>
                        </a:rPr>
                      </a:br>
                      <a:r>
                        <a:rPr lang="en-US" sz="1400" dirty="0">
                          <a:solidFill>
                            <a:schemeClr val="bg1"/>
                          </a:solidFill>
                        </a:rPr>
                        <a:t>yr (IQR)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63 (60-69)</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68 (66-72)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69 (62-74)</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75057748"/>
                  </a:ext>
                </a:extLst>
              </a:tr>
              <a:tr h="370840">
                <a:tc>
                  <a:txBody>
                    <a:bodyPr/>
                    <a:lstStyle/>
                    <a:p>
                      <a:r>
                        <a:rPr lang="en-US" sz="1400" noProof="0" dirty="0">
                          <a:solidFill>
                            <a:schemeClr val="bg1"/>
                          </a:solidFill>
                        </a:rPr>
                        <a:t>Race</a:t>
                      </a:r>
                      <a:r>
                        <a:rPr lang="pt-BR" sz="1400" dirty="0">
                          <a:solidFill>
                            <a:schemeClr val="bg1"/>
                          </a:solidFill>
                        </a:rPr>
                        <a:t>, n (%)</a:t>
                      </a:r>
                    </a:p>
                    <a:p>
                      <a:pPr marL="285750" indent="-285750">
                        <a:buFont typeface="Wingdings" panose="05000000000000000000" pitchFamily="2" charset="2"/>
                        <a:buChar char="§"/>
                      </a:pPr>
                      <a:r>
                        <a:rPr lang="pt-BR" sz="1400" dirty="0">
                          <a:solidFill>
                            <a:schemeClr val="bg1"/>
                          </a:solidFill>
                        </a:rPr>
                        <a:t>Black</a:t>
                      </a:r>
                    </a:p>
                    <a:p>
                      <a:pPr marL="285750" indent="-285750">
                        <a:buFont typeface="Wingdings" panose="05000000000000000000" pitchFamily="2" charset="2"/>
                        <a:buChar char="§"/>
                      </a:pPr>
                      <a:r>
                        <a:rPr lang="en-US" sz="1400" noProof="0" dirty="0">
                          <a:solidFill>
                            <a:schemeClr val="bg1"/>
                          </a:solidFill>
                        </a:rPr>
                        <a:t>Hispanic</a:t>
                      </a:r>
                      <a:r>
                        <a:rPr lang="pt-BR" sz="1400" dirty="0">
                          <a:solidFill>
                            <a:schemeClr val="bg1"/>
                          </a:solidFill>
                        </a:rPr>
                        <a:t>/Latino</a:t>
                      </a:r>
                    </a:p>
                    <a:p>
                      <a:pPr marL="285750" indent="-285750">
                        <a:buFont typeface="Wingdings" panose="05000000000000000000" pitchFamily="2" charset="2"/>
                        <a:buChar char="§"/>
                      </a:pPr>
                      <a:r>
                        <a:rPr lang="en-US" sz="1400" noProof="0" dirty="0">
                          <a:solidFill>
                            <a:schemeClr val="bg1"/>
                          </a:solidFill>
                        </a:rPr>
                        <a:t>Non-Hispanic</a:t>
                      </a:r>
                      <a:r>
                        <a:rPr lang="pt-BR" sz="1400" dirty="0">
                          <a:solidFill>
                            <a:schemeClr val="bg1"/>
                          </a:solidFill>
                        </a:rPr>
                        <a:t> White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r>
                        <a:rPr lang="en-US" sz="1400" dirty="0">
                          <a:solidFill>
                            <a:schemeClr val="bg1"/>
                          </a:solidFill>
                        </a:rPr>
                        <a:t>2 (11)</a:t>
                      </a:r>
                    </a:p>
                    <a:p>
                      <a:pPr algn="ctr"/>
                      <a:r>
                        <a:rPr lang="en-US" sz="1400" dirty="0">
                          <a:solidFill>
                            <a:schemeClr val="bg1"/>
                          </a:solidFill>
                        </a:rPr>
                        <a:t>0 (0)</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solidFill>
                          <a:schemeClr val="bg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17 (89)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r>
                        <a:rPr lang="en-US" sz="1400" dirty="0">
                          <a:solidFill>
                            <a:schemeClr val="bg1"/>
                          </a:solidFill>
                        </a:rPr>
                        <a:t>2 (9.5)</a:t>
                      </a:r>
                    </a:p>
                    <a:p>
                      <a:pPr algn="ctr"/>
                      <a:r>
                        <a:rPr lang="en-US" sz="1400" dirty="0">
                          <a:solidFill>
                            <a:schemeClr val="bg1"/>
                          </a:solidFill>
                        </a:rPr>
                        <a:t>0 (0)</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solidFill>
                          <a:schemeClr val="bg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19 (90)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r>
                        <a:rPr lang="en-US" sz="1400" dirty="0">
                          <a:solidFill>
                            <a:schemeClr val="bg1"/>
                          </a:solidFill>
                        </a:rPr>
                        <a:t>2 (9.5)</a:t>
                      </a:r>
                    </a:p>
                    <a:p>
                      <a:pPr algn="ctr"/>
                      <a:r>
                        <a:rPr lang="en-US" sz="1400" dirty="0">
                          <a:solidFill>
                            <a:schemeClr val="bg1"/>
                          </a:solidFill>
                        </a:rPr>
                        <a:t>1 (4.8)</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solidFill>
                          <a:schemeClr val="bg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18 (86)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65974026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400" dirty="0">
                          <a:solidFill>
                            <a:schemeClr val="bg1"/>
                          </a:solidFill>
                        </a:rPr>
                        <a:t>ECOG PS, n (%)</a:t>
                      </a:r>
                    </a:p>
                    <a:p>
                      <a:pPr marL="285750" indent="-285750" algn="l" defTabSz="914400" rtl="0" eaLnBrk="1" latinLnBrk="0" hangingPunct="1">
                        <a:buFont typeface="Wingdings" panose="05000000000000000000" pitchFamily="2" charset="2"/>
                        <a:buChar char="§"/>
                      </a:pPr>
                      <a:r>
                        <a:rPr lang="en-US" sz="1400" kern="1200" dirty="0">
                          <a:solidFill>
                            <a:schemeClr val="bg1"/>
                          </a:solidFill>
                          <a:latin typeface="+mn-lt"/>
                          <a:ea typeface="+mn-ea"/>
                          <a:cs typeface="+mn-cs"/>
                        </a:rPr>
                        <a:t>0/1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lang="en-US" sz="1400" dirty="0">
                          <a:solidFill>
                            <a:schemeClr val="bg1"/>
                          </a:solidFill>
                        </a:rPr>
                      </a:br>
                      <a:r>
                        <a:rPr lang="en-US" sz="1400" dirty="0">
                          <a:solidFill>
                            <a:schemeClr val="bg1"/>
                          </a:solidFill>
                        </a:rPr>
                        <a:t>10 (53)/9 (47)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lang="en-US" sz="1400" dirty="0">
                          <a:solidFill>
                            <a:schemeClr val="bg1"/>
                          </a:solidFill>
                        </a:rPr>
                      </a:br>
                      <a:r>
                        <a:rPr lang="en-US" sz="1400" dirty="0">
                          <a:solidFill>
                            <a:schemeClr val="bg1"/>
                          </a:solidFill>
                        </a:rPr>
                        <a:t>15 (71)/6 (29)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lang="en-US" sz="1400" dirty="0">
                          <a:solidFill>
                            <a:schemeClr val="bg1"/>
                          </a:solidFill>
                        </a:rPr>
                      </a:br>
                      <a:r>
                        <a:rPr lang="en-US" sz="1400" dirty="0">
                          <a:solidFill>
                            <a:schemeClr val="bg1"/>
                          </a:solidFill>
                        </a:rPr>
                        <a:t>16 (76)/5 (24)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60320332"/>
                  </a:ext>
                </a:extLst>
              </a:tr>
              <a:tr h="370840">
                <a:tc>
                  <a:txBody>
                    <a:bodyPr/>
                    <a:lstStyle/>
                    <a:p>
                      <a:r>
                        <a:rPr lang="en-US" sz="1400" dirty="0">
                          <a:solidFill>
                            <a:schemeClr val="bg1"/>
                          </a:solidFill>
                        </a:rPr>
                        <a:t>Median PSA, </a:t>
                      </a:r>
                      <a:br>
                        <a:rPr lang="en-US" sz="1400" dirty="0">
                          <a:solidFill>
                            <a:schemeClr val="bg1"/>
                          </a:solidFill>
                        </a:rPr>
                      </a:br>
                      <a:r>
                        <a:rPr lang="en-US" sz="1400" dirty="0">
                          <a:solidFill>
                            <a:schemeClr val="bg1"/>
                          </a:solidFill>
                        </a:rPr>
                        <a:t>ng/mL (IQR)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14 (3.7-133)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14 (7.7-33)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15 (6.3-39)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69292324"/>
                  </a:ext>
                </a:extLst>
              </a:tr>
              <a:tr h="370840">
                <a:tc>
                  <a:txBody>
                    <a:bodyPr/>
                    <a:lstStyle/>
                    <a:p>
                      <a:r>
                        <a:rPr lang="en-US" sz="1400" dirty="0">
                          <a:solidFill>
                            <a:schemeClr val="bg1"/>
                          </a:solidFill>
                        </a:rPr>
                        <a:t>Metastases sites, </a:t>
                      </a:r>
                      <a:br>
                        <a:rPr lang="en-US" sz="1400" dirty="0">
                          <a:solidFill>
                            <a:schemeClr val="bg1"/>
                          </a:solidFill>
                        </a:rPr>
                      </a:br>
                      <a:r>
                        <a:rPr lang="en-US" sz="1400" dirty="0">
                          <a:solidFill>
                            <a:schemeClr val="bg1"/>
                          </a:solidFill>
                        </a:rPr>
                        <a:t>n (%)</a:t>
                      </a:r>
                    </a:p>
                    <a:p>
                      <a:pPr marL="285750" indent="-285750">
                        <a:buFont typeface="Wingdings" panose="05000000000000000000" pitchFamily="2" charset="2"/>
                        <a:buChar char="§"/>
                      </a:pPr>
                      <a:r>
                        <a:rPr lang="en-US" sz="1400" dirty="0">
                          <a:solidFill>
                            <a:schemeClr val="bg1"/>
                          </a:solidFill>
                        </a:rPr>
                        <a:t>Bone</a:t>
                      </a:r>
                    </a:p>
                    <a:p>
                      <a:pPr marL="285750" indent="-285750">
                        <a:buFont typeface="Wingdings" panose="05000000000000000000" pitchFamily="2" charset="2"/>
                        <a:buChar char="§"/>
                      </a:pPr>
                      <a:r>
                        <a:rPr lang="en-US" sz="1400" dirty="0">
                          <a:solidFill>
                            <a:schemeClr val="bg1"/>
                          </a:solidFill>
                        </a:rPr>
                        <a:t>Lymph node</a:t>
                      </a:r>
                    </a:p>
                    <a:p>
                      <a:pPr marL="285750" indent="-285750">
                        <a:buFont typeface="Wingdings" panose="05000000000000000000" pitchFamily="2" charset="2"/>
                        <a:buChar char="§"/>
                      </a:pPr>
                      <a:r>
                        <a:rPr lang="en-US" sz="1400" dirty="0">
                          <a:solidFill>
                            <a:schemeClr val="bg1"/>
                          </a:solidFill>
                        </a:rPr>
                        <a:t>Visceral*</a:t>
                      </a:r>
                    </a:p>
                    <a:p>
                      <a:pPr marL="285750" indent="-285750">
                        <a:buFont typeface="Wingdings" panose="05000000000000000000" pitchFamily="2" charset="2"/>
                        <a:buChar char="§"/>
                      </a:pPr>
                      <a:r>
                        <a:rPr lang="en-US" sz="1400" dirty="0">
                          <a:solidFill>
                            <a:schemeClr val="bg1"/>
                          </a:solidFill>
                        </a:rPr>
                        <a:t>Other</a:t>
                      </a:r>
                      <a:r>
                        <a:rPr lang="en-US" sz="1400" baseline="30000" dirty="0">
                          <a:solidFill>
                            <a:schemeClr val="bg1"/>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16 (84)</a:t>
                      </a:r>
                    </a:p>
                    <a:p>
                      <a:pPr algn="ctr"/>
                      <a:r>
                        <a:rPr lang="en-US" sz="1400" dirty="0">
                          <a:solidFill>
                            <a:schemeClr val="bg1"/>
                          </a:solidFill>
                        </a:rPr>
                        <a:t>9 (47)</a:t>
                      </a:r>
                    </a:p>
                    <a:p>
                      <a:pPr algn="ctr"/>
                      <a:r>
                        <a:rPr lang="en-US" sz="1400" dirty="0">
                          <a:solidFill>
                            <a:schemeClr val="bg1"/>
                          </a:solidFill>
                        </a:rPr>
                        <a:t>2 (11)</a:t>
                      </a:r>
                    </a:p>
                    <a:p>
                      <a:pPr algn="ctr"/>
                      <a:r>
                        <a:rPr lang="en-US" sz="1400" dirty="0">
                          <a:solidFill>
                            <a:schemeClr val="bg1"/>
                          </a:solidFill>
                        </a:rPr>
                        <a:t>1 (5.3)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12 (57)</a:t>
                      </a:r>
                    </a:p>
                    <a:p>
                      <a:pPr algn="ctr"/>
                      <a:r>
                        <a:rPr lang="en-US" sz="1400" dirty="0">
                          <a:solidFill>
                            <a:schemeClr val="bg1"/>
                          </a:solidFill>
                        </a:rPr>
                        <a:t>12 (57)</a:t>
                      </a:r>
                    </a:p>
                    <a:p>
                      <a:pPr algn="ctr"/>
                      <a:r>
                        <a:rPr lang="en-US" sz="1400" dirty="0">
                          <a:solidFill>
                            <a:schemeClr val="bg1"/>
                          </a:solidFill>
                        </a:rPr>
                        <a:t>3 (14)</a:t>
                      </a:r>
                    </a:p>
                    <a:p>
                      <a:pPr algn="ctr"/>
                      <a:r>
                        <a:rPr lang="en-US" sz="1400" dirty="0">
                          <a:solidFill>
                            <a:schemeClr val="bg1"/>
                          </a:solidFill>
                        </a:rPr>
                        <a:t>2 (9.5)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16 (76)</a:t>
                      </a:r>
                    </a:p>
                    <a:p>
                      <a:pPr algn="ctr"/>
                      <a:r>
                        <a:rPr lang="en-US" sz="1400" dirty="0">
                          <a:solidFill>
                            <a:schemeClr val="bg1"/>
                          </a:solidFill>
                        </a:rPr>
                        <a:t>10 (48)</a:t>
                      </a:r>
                    </a:p>
                    <a:p>
                      <a:pPr algn="ctr"/>
                      <a:r>
                        <a:rPr lang="en-US" sz="1400" dirty="0">
                          <a:solidFill>
                            <a:schemeClr val="bg1"/>
                          </a:solidFill>
                        </a:rPr>
                        <a:t>7 (33)</a:t>
                      </a:r>
                    </a:p>
                    <a:p>
                      <a:pPr algn="ctr"/>
                      <a:r>
                        <a:rPr lang="en-US" sz="14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73388737"/>
                  </a:ext>
                </a:extLst>
              </a:tr>
            </a:tbl>
          </a:graphicData>
        </a:graphic>
      </p:graphicFrame>
      <p:graphicFrame>
        <p:nvGraphicFramePr>
          <p:cNvPr id="5" name="Table 4">
            <a:extLst>
              <a:ext uri="{FF2B5EF4-FFF2-40B4-BE49-F238E27FC236}">
                <a16:creationId xmlns:a16="http://schemas.microsoft.com/office/drawing/2014/main" id="{8463BA1F-54D3-B6EF-CA8A-2112969A75BB}"/>
              </a:ext>
            </a:extLst>
          </p:cNvPr>
          <p:cNvGraphicFramePr>
            <a:graphicFrameLocks/>
          </p:cNvGraphicFramePr>
          <p:nvPr>
            <p:extLst>
              <p:ext uri="{D42A27DB-BD31-4B8C-83A1-F6EECF244321}">
                <p14:modId xmlns:p14="http://schemas.microsoft.com/office/powerpoint/2010/main" val="3298692106"/>
              </p:ext>
            </p:extLst>
          </p:nvPr>
        </p:nvGraphicFramePr>
        <p:xfrm>
          <a:off x="6519338" y="1123191"/>
          <a:ext cx="5133609" cy="4511040"/>
        </p:xfrm>
        <a:graphic>
          <a:graphicData uri="http://schemas.openxmlformats.org/drawingml/2006/table">
            <a:tbl>
              <a:tblPr firstRow="1" bandRow="1">
                <a:tableStyleId>{5C22544A-7EE6-4342-B048-85BDC9FD1C3A}</a:tableStyleId>
              </a:tblPr>
              <a:tblGrid>
                <a:gridCol w="1680301">
                  <a:extLst>
                    <a:ext uri="{9D8B030D-6E8A-4147-A177-3AD203B41FA5}">
                      <a16:colId xmlns:a16="http://schemas.microsoft.com/office/drawing/2014/main" val="1807066637"/>
                    </a:ext>
                  </a:extLst>
                </a:gridCol>
                <a:gridCol w="1129526">
                  <a:extLst>
                    <a:ext uri="{9D8B030D-6E8A-4147-A177-3AD203B41FA5}">
                      <a16:colId xmlns:a16="http://schemas.microsoft.com/office/drawing/2014/main" val="4022480957"/>
                    </a:ext>
                  </a:extLst>
                </a:gridCol>
                <a:gridCol w="860742">
                  <a:extLst>
                    <a:ext uri="{9D8B030D-6E8A-4147-A177-3AD203B41FA5}">
                      <a16:colId xmlns:a16="http://schemas.microsoft.com/office/drawing/2014/main" val="1958390294"/>
                    </a:ext>
                  </a:extLst>
                </a:gridCol>
                <a:gridCol w="1463040">
                  <a:extLst>
                    <a:ext uri="{9D8B030D-6E8A-4147-A177-3AD203B41FA5}">
                      <a16:colId xmlns:a16="http://schemas.microsoft.com/office/drawing/2014/main" val="3953879752"/>
                    </a:ext>
                  </a:extLst>
                </a:gridCol>
              </a:tblGrid>
              <a:tr h="370840">
                <a:tc>
                  <a:txBody>
                    <a:bodyPr/>
                    <a:lstStyle/>
                    <a:p>
                      <a:r>
                        <a:rPr lang="en-US" sz="1400" dirty="0"/>
                        <a:t>Characteristic</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75000"/>
                        <a:lumOff val="25000"/>
                      </a:schemeClr>
                    </a:solidFill>
                  </a:tcPr>
                </a:tc>
                <a:tc>
                  <a:txBody>
                    <a:bodyPr/>
                    <a:lstStyle/>
                    <a:p>
                      <a:pPr algn="ctr"/>
                      <a:r>
                        <a:rPr lang="en-US" sz="1400" dirty="0"/>
                        <a:t>Arm 1: Abiraterone (n = 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dirty="0"/>
                        <a:t>Arm 2:</a:t>
                      </a:r>
                    </a:p>
                    <a:p>
                      <a:pPr algn="ctr"/>
                      <a:r>
                        <a:rPr lang="en-US" sz="1400" dirty="0"/>
                        <a:t>Olaparib</a:t>
                      </a:r>
                    </a:p>
                    <a:p>
                      <a:pPr algn="ctr"/>
                      <a:r>
                        <a:rPr lang="en-US" sz="1400" dirty="0"/>
                        <a:t>(n = 21)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a:txBody>
                    <a:bodyPr/>
                    <a:lstStyle/>
                    <a:p>
                      <a:pPr algn="ctr"/>
                      <a:r>
                        <a:rPr lang="en-US" sz="1400" dirty="0"/>
                        <a:t>Arm 3: </a:t>
                      </a:r>
                    </a:p>
                    <a:p>
                      <a:pPr algn="ctr"/>
                      <a:r>
                        <a:rPr lang="en-US" sz="1400" dirty="0"/>
                        <a:t>Abiraterone + Olaparib (n = 21)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545036265"/>
                  </a:ext>
                </a:extLst>
              </a:tr>
              <a:tr h="370840">
                <a:tc>
                  <a:txBody>
                    <a:bodyPr/>
                    <a:lstStyle/>
                    <a:p>
                      <a:pPr marL="0" indent="0">
                        <a:buFont typeface="Wingdings" panose="05000000000000000000" pitchFamily="2" charset="2"/>
                        <a:buNone/>
                      </a:pPr>
                      <a:r>
                        <a:rPr lang="en-US" sz="1400" baseline="0" dirty="0">
                          <a:solidFill>
                            <a:schemeClr val="bg1"/>
                          </a:solidFill>
                        </a:rPr>
                        <a:t>Measurable disease, n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8 (42)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11 (52)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9 (43)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5117897"/>
                  </a:ext>
                </a:extLst>
              </a:tr>
              <a:tr h="370840">
                <a:tc>
                  <a:txBody>
                    <a:bodyPr/>
                    <a:lstStyle/>
                    <a:p>
                      <a:r>
                        <a:rPr lang="en-US" sz="1400" dirty="0">
                          <a:solidFill>
                            <a:schemeClr val="bg1"/>
                          </a:solidFill>
                        </a:rPr>
                        <a:t>Genetic alteration, </a:t>
                      </a:r>
                      <a:br>
                        <a:rPr lang="en-US" sz="1400" dirty="0">
                          <a:solidFill>
                            <a:schemeClr val="bg1"/>
                          </a:solidFill>
                        </a:rPr>
                      </a:br>
                      <a:r>
                        <a:rPr lang="en-US" sz="1400" dirty="0">
                          <a:solidFill>
                            <a:schemeClr val="bg1"/>
                          </a:solidFill>
                        </a:rPr>
                        <a:t>n (%)</a:t>
                      </a:r>
                    </a:p>
                    <a:p>
                      <a:pPr marL="285750" indent="-285750">
                        <a:buFont typeface="Wingdings" panose="05000000000000000000" pitchFamily="2" charset="2"/>
                        <a:buChar char="§"/>
                      </a:pPr>
                      <a:r>
                        <a:rPr lang="en-US" sz="1400" dirty="0">
                          <a:solidFill>
                            <a:schemeClr val="bg1"/>
                          </a:solidFill>
                        </a:rPr>
                        <a:t>Germline</a:t>
                      </a:r>
                    </a:p>
                    <a:p>
                      <a:pPr marL="285750" indent="-285750">
                        <a:buFont typeface="Wingdings" panose="05000000000000000000" pitchFamily="2" charset="2"/>
                        <a:buChar char="§"/>
                      </a:pPr>
                      <a:r>
                        <a:rPr lang="en-US" sz="1400" dirty="0">
                          <a:solidFill>
                            <a:schemeClr val="bg1"/>
                          </a:solidFill>
                        </a:rPr>
                        <a:t>Somatic</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9 (47)</a:t>
                      </a:r>
                    </a:p>
                    <a:p>
                      <a:pPr algn="ctr"/>
                      <a:r>
                        <a:rPr lang="en-US" sz="1400" dirty="0">
                          <a:solidFill>
                            <a:schemeClr val="bg1"/>
                          </a:solidFill>
                        </a:rPr>
                        <a:t>10 (53)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13 (62)</a:t>
                      </a:r>
                    </a:p>
                    <a:p>
                      <a:pPr algn="ctr"/>
                      <a:r>
                        <a:rPr lang="en-US" sz="1400" dirty="0">
                          <a:solidFill>
                            <a:schemeClr val="bg1"/>
                          </a:solidFill>
                        </a:rPr>
                        <a:t>8 (38)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11 (52)</a:t>
                      </a:r>
                    </a:p>
                    <a:p>
                      <a:pPr algn="ctr"/>
                      <a:r>
                        <a:rPr lang="en-US" sz="1400" dirty="0">
                          <a:solidFill>
                            <a:schemeClr val="bg1"/>
                          </a:solidFill>
                        </a:rPr>
                        <a:t>10 (48)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75057748"/>
                  </a:ext>
                </a:extLst>
              </a:tr>
              <a:tr h="370840">
                <a:tc>
                  <a:txBody>
                    <a:bodyPr/>
                    <a:lstStyle/>
                    <a:p>
                      <a:r>
                        <a:rPr lang="pt-BR" sz="1400" dirty="0">
                          <a:solidFill>
                            <a:schemeClr val="bg1"/>
                          </a:solidFill>
                        </a:rPr>
                        <a:t>Mutation type, n (%)</a:t>
                      </a:r>
                    </a:p>
                    <a:p>
                      <a:pPr marL="285750" indent="-285750">
                        <a:buFont typeface="Wingdings" panose="05000000000000000000" pitchFamily="2" charset="2"/>
                        <a:buChar char="§"/>
                      </a:pPr>
                      <a:r>
                        <a:rPr lang="pt-BR" sz="1400" i="1" dirty="0">
                          <a:solidFill>
                            <a:schemeClr val="bg1"/>
                          </a:solidFill>
                        </a:rPr>
                        <a:t>BRCA1</a:t>
                      </a:r>
                    </a:p>
                    <a:p>
                      <a:pPr marL="285750" indent="-285750">
                        <a:buFont typeface="Wingdings" panose="05000000000000000000" pitchFamily="2" charset="2"/>
                        <a:buChar char="§"/>
                      </a:pPr>
                      <a:r>
                        <a:rPr lang="pt-BR" sz="1400" i="1" dirty="0">
                          <a:solidFill>
                            <a:schemeClr val="bg1"/>
                          </a:solidFill>
                        </a:rPr>
                        <a:t>BRCA2</a:t>
                      </a:r>
                    </a:p>
                    <a:p>
                      <a:pPr marL="285750" indent="-285750">
                        <a:buFont typeface="Wingdings" panose="05000000000000000000" pitchFamily="2" charset="2"/>
                        <a:buChar char="§"/>
                      </a:pPr>
                      <a:r>
                        <a:rPr lang="pt-BR" sz="1400" i="1" dirty="0">
                          <a:solidFill>
                            <a:schemeClr val="bg1"/>
                          </a:solidFill>
                        </a:rPr>
                        <a:t>ATM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400" dirty="0">
                        <a:solidFill>
                          <a:schemeClr val="bg1"/>
                        </a:solidFill>
                      </a:endParaRPr>
                    </a:p>
                    <a:p>
                      <a:pPr algn="ctr"/>
                      <a:r>
                        <a:rPr lang="en-US" sz="1400" dirty="0">
                          <a:solidFill>
                            <a:schemeClr val="bg1"/>
                          </a:solidFill>
                        </a:rPr>
                        <a:t>2 (11)</a:t>
                      </a:r>
                    </a:p>
                    <a:p>
                      <a:pPr algn="ctr"/>
                      <a:r>
                        <a:rPr lang="en-US" sz="1400" dirty="0">
                          <a:solidFill>
                            <a:schemeClr val="bg1"/>
                          </a:solidFill>
                        </a:rPr>
                        <a:t>13 (68)</a:t>
                      </a:r>
                    </a:p>
                    <a:p>
                      <a:pPr algn="ctr"/>
                      <a:r>
                        <a:rPr lang="en-US" sz="1400" dirty="0">
                          <a:solidFill>
                            <a:schemeClr val="bg1"/>
                          </a:solidFill>
                        </a:rPr>
                        <a:t>4 (21)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400" dirty="0">
                        <a:solidFill>
                          <a:schemeClr val="bg1"/>
                        </a:solidFill>
                      </a:endParaRPr>
                    </a:p>
                    <a:p>
                      <a:pPr algn="ctr"/>
                      <a:r>
                        <a:rPr lang="en-US" sz="1400" dirty="0">
                          <a:solidFill>
                            <a:schemeClr val="bg1"/>
                          </a:solidFill>
                        </a:rPr>
                        <a:t>0</a:t>
                      </a:r>
                    </a:p>
                    <a:p>
                      <a:pPr algn="ctr"/>
                      <a:r>
                        <a:rPr lang="en-US" sz="1400" dirty="0">
                          <a:solidFill>
                            <a:schemeClr val="bg1"/>
                          </a:solidFill>
                        </a:rPr>
                        <a:t>19 (90)</a:t>
                      </a:r>
                    </a:p>
                    <a:p>
                      <a:pPr algn="ctr"/>
                      <a:r>
                        <a:rPr lang="en-US" sz="1400" dirty="0">
                          <a:solidFill>
                            <a:schemeClr val="bg1"/>
                          </a:solidFill>
                        </a:rPr>
                        <a:t>3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400" dirty="0">
                        <a:solidFill>
                          <a:schemeClr val="bg1"/>
                        </a:solidFill>
                      </a:endParaRPr>
                    </a:p>
                    <a:p>
                      <a:pPr algn="ctr"/>
                      <a:r>
                        <a:rPr lang="en-US" sz="1400" dirty="0">
                          <a:solidFill>
                            <a:schemeClr val="bg1"/>
                          </a:solidFill>
                        </a:rPr>
                        <a:t>1 (4.8)</a:t>
                      </a:r>
                    </a:p>
                    <a:p>
                      <a:pPr algn="ctr"/>
                      <a:r>
                        <a:rPr lang="en-US" sz="1400" dirty="0">
                          <a:solidFill>
                            <a:schemeClr val="bg1"/>
                          </a:solidFill>
                        </a:rPr>
                        <a:t>15 (71)</a:t>
                      </a:r>
                    </a:p>
                    <a:p>
                      <a:pPr algn="ctr"/>
                      <a:r>
                        <a:rPr lang="en-US" sz="1400" dirty="0">
                          <a:solidFill>
                            <a:schemeClr val="bg1"/>
                          </a:solidFill>
                        </a:rPr>
                        <a:t>5 (24)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59740266"/>
                  </a:ext>
                </a:extLst>
              </a:tr>
              <a:tr h="370840">
                <a:tc>
                  <a:txBody>
                    <a:bodyPr/>
                    <a:lstStyle/>
                    <a:p>
                      <a:r>
                        <a:rPr lang="en-US" sz="1400" dirty="0">
                          <a:solidFill>
                            <a:schemeClr val="bg1"/>
                          </a:solidFill>
                        </a:rPr>
                        <a:t>Previous tx,</a:t>
                      </a:r>
                      <a:r>
                        <a:rPr lang="en-US" sz="1400" baseline="30000" dirty="0">
                          <a:solidFill>
                            <a:schemeClr val="bg1"/>
                          </a:solidFill>
                        </a:rPr>
                        <a:t>‡</a:t>
                      </a:r>
                      <a:r>
                        <a:rPr lang="en-US" sz="1400" dirty="0">
                          <a:solidFill>
                            <a:schemeClr val="bg1"/>
                          </a:solidFill>
                        </a:rPr>
                        <a:t> n (%)</a:t>
                      </a:r>
                    </a:p>
                    <a:p>
                      <a:pPr marL="285750" indent="-285750">
                        <a:buFont typeface="Wingdings" panose="05000000000000000000" pitchFamily="2" charset="2"/>
                        <a:buChar char="§"/>
                      </a:pPr>
                      <a:r>
                        <a:rPr lang="en-US" sz="1400" dirty="0">
                          <a:solidFill>
                            <a:schemeClr val="bg1"/>
                          </a:solidFill>
                        </a:rPr>
                        <a:t>Darolutamide/</a:t>
                      </a:r>
                      <a:br>
                        <a:rPr lang="en-US" sz="1400" dirty="0">
                          <a:solidFill>
                            <a:schemeClr val="bg1"/>
                          </a:solidFill>
                        </a:rPr>
                      </a:br>
                      <a:r>
                        <a:rPr lang="en-US" sz="1400" dirty="0">
                          <a:solidFill>
                            <a:schemeClr val="bg1"/>
                          </a:solidFill>
                        </a:rPr>
                        <a:t>enzalutamide</a:t>
                      </a:r>
                    </a:p>
                    <a:p>
                      <a:pPr marL="285750" indent="-285750">
                        <a:buFont typeface="Wingdings" panose="05000000000000000000" pitchFamily="2" charset="2"/>
                        <a:buChar char="§"/>
                      </a:pPr>
                      <a:r>
                        <a:rPr lang="en-US" sz="1400" dirty="0">
                          <a:solidFill>
                            <a:schemeClr val="bg1"/>
                          </a:solidFill>
                        </a:rPr>
                        <a:t>Docetaxel</a:t>
                      </a:r>
                    </a:p>
                    <a:p>
                      <a:pPr marL="285750" indent="-285750">
                        <a:buFont typeface="Wingdings" panose="05000000000000000000" pitchFamily="2" charset="2"/>
                        <a:buChar char="§"/>
                      </a:pPr>
                      <a:r>
                        <a:rPr lang="en-US" sz="1400" dirty="0">
                          <a:solidFill>
                            <a:schemeClr val="bg1"/>
                          </a:solidFill>
                        </a:rPr>
                        <a:t>Sipuleucel-T</a:t>
                      </a:r>
                    </a:p>
                    <a:p>
                      <a:pPr marL="285750" indent="-285750">
                        <a:buFont typeface="Wingdings" panose="05000000000000000000" pitchFamily="2" charset="2"/>
                        <a:buChar char="§"/>
                      </a:pPr>
                      <a:r>
                        <a:rPr lang="en-US" sz="1400" dirty="0">
                          <a:solidFill>
                            <a:schemeClr val="bg1"/>
                          </a:solidFill>
                        </a:rPr>
                        <a:t>Other agent(s)</a:t>
                      </a:r>
                      <a:r>
                        <a:rPr lang="en-US" sz="1400" baseline="30000" dirty="0">
                          <a:solidFill>
                            <a:schemeClr val="bg1"/>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1 (5.3)</a:t>
                      </a:r>
                    </a:p>
                    <a:p>
                      <a:pPr algn="ctr"/>
                      <a:r>
                        <a:rPr lang="en-US" sz="1400" dirty="0">
                          <a:solidFill>
                            <a:schemeClr val="bg1"/>
                          </a:solidFill>
                        </a:rPr>
                        <a:t>8 (42)</a:t>
                      </a:r>
                    </a:p>
                    <a:p>
                      <a:pPr algn="ctr"/>
                      <a:r>
                        <a:rPr lang="en-US" sz="1400" dirty="0">
                          <a:solidFill>
                            <a:schemeClr val="bg1"/>
                          </a:solidFill>
                        </a:rPr>
                        <a:t>3 (16)</a:t>
                      </a:r>
                    </a:p>
                    <a:p>
                      <a:pPr algn="ctr"/>
                      <a:r>
                        <a:rPr lang="en-US" sz="1400" dirty="0">
                          <a:solidFill>
                            <a:schemeClr val="bg1"/>
                          </a:solidFill>
                        </a:rPr>
                        <a:t>2 (11)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0</a:t>
                      </a:r>
                    </a:p>
                    <a:p>
                      <a:pPr algn="ctr"/>
                      <a:r>
                        <a:rPr lang="en-US" sz="1400" dirty="0">
                          <a:solidFill>
                            <a:schemeClr val="bg1"/>
                          </a:solidFill>
                        </a:rPr>
                        <a:t>4 (19)</a:t>
                      </a:r>
                    </a:p>
                    <a:p>
                      <a:pPr algn="ctr"/>
                      <a:r>
                        <a:rPr lang="en-US" sz="1400" dirty="0">
                          <a:solidFill>
                            <a:schemeClr val="bg1"/>
                          </a:solidFill>
                        </a:rPr>
                        <a:t>4 (19)</a:t>
                      </a:r>
                    </a:p>
                    <a:p>
                      <a:pPr algn="ctr"/>
                      <a:r>
                        <a:rPr lang="en-US" sz="1400" dirty="0">
                          <a:solidFill>
                            <a:schemeClr val="bg1"/>
                          </a:solidFill>
                        </a:rPr>
                        <a:t>2 (9.5)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endParaRPr lang="en-US" sz="1400" dirty="0">
                        <a:solidFill>
                          <a:schemeClr val="bg1"/>
                        </a:solidFill>
                      </a:endParaRPr>
                    </a:p>
                    <a:p>
                      <a:pPr algn="ctr"/>
                      <a:r>
                        <a:rPr lang="en-US" sz="1400" dirty="0">
                          <a:solidFill>
                            <a:schemeClr val="bg1"/>
                          </a:solidFill>
                        </a:rPr>
                        <a:t>1 (4.8)</a:t>
                      </a:r>
                    </a:p>
                    <a:p>
                      <a:pPr algn="ctr"/>
                      <a:r>
                        <a:rPr lang="en-US" sz="1400" dirty="0">
                          <a:solidFill>
                            <a:schemeClr val="bg1"/>
                          </a:solidFill>
                        </a:rPr>
                        <a:t>4 (19)</a:t>
                      </a:r>
                    </a:p>
                    <a:p>
                      <a:pPr algn="ctr"/>
                      <a:r>
                        <a:rPr lang="en-US" sz="1400" dirty="0">
                          <a:solidFill>
                            <a:schemeClr val="bg1"/>
                          </a:solidFill>
                        </a:rPr>
                        <a:t>2 (9.5)</a:t>
                      </a:r>
                    </a:p>
                    <a:p>
                      <a:pPr algn="ctr"/>
                      <a:r>
                        <a:rPr lang="en-US" sz="14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69292324"/>
                  </a:ext>
                </a:extLst>
              </a:tr>
            </a:tbl>
          </a:graphicData>
        </a:graphic>
      </p:graphicFrame>
      <p:sp>
        <p:nvSpPr>
          <p:cNvPr id="6" name="TextBox 5">
            <a:extLst>
              <a:ext uri="{FF2B5EF4-FFF2-40B4-BE49-F238E27FC236}">
                <a16:creationId xmlns:a16="http://schemas.microsoft.com/office/drawing/2014/main" id="{820AB4A7-02C1-5806-6620-BD473CA8B33A}"/>
              </a:ext>
            </a:extLst>
          </p:cNvPr>
          <p:cNvSpPr txBox="1"/>
          <p:nvPr/>
        </p:nvSpPr>
        <p:spPr bwMode="auto">
          <a:xfrm>
            <a:off x="562724" y="5950983"/>
            <a:ext cx="110665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*Lung, liver, lung and liver, or adrenal gland.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Prostate gland, right pelvic sidewall mass.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Received in mHSPC or m0 CRPC setting. </a:t>
            </a:r>
            <a:br>
              <a:rPr lang="en-US" sz="1200" b="0" dirty="0">
                <a:solidFill>
                  <a:schemeClr val="bg1"/>
                </a:solidFill>
                <a:latin typeface="Calibri" panose="020F0502020204030204" pitchFamily="34" charset="0"/>
              </a:rPr>
            </a:b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Nivolumab, pembrolizumab, pTVG-HP/rhGM-CSF, radium-223, or testosterone.</a:t>
            </a:r>
            <a:endParaRPr lang="en-US" sz="1200" b="0" baseline="30000" dirty="0">
              <a:solidFill>
                <a:schemeClr val="bg1"/>
              </a:solidFill>
              <a:latin typeface="Calibri" panose="020F0502020204030204" pitchFamily="34" charset="0"/>
            </a:endParaRPr>
          </a:p>
        </p:txBody>
      </p:sp>
      <p:sp>
        <p:nvSpPr>
          <p:cNvPr id="7" name="Text Box 15">
            <a:extLst>
              <a:ext uri="{FF2B5EF4-FFF2-40B4-BE49-F238E27FC236}">
                <a16:creationId xmlns:a16="http://schemas.microsoft.com/office/drawing/2014/main" id="{A61923BC-9533-2F8D-E6D0-2B1E4323966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Hussein. ASCO GU 2024. Abstr 19.</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367526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8DD6B-B880-604B-6671-6CFD28532DBD}"/>
              </a:ext>
            </a:extLst>
          </p:cNvPr>
          <p:cNvSpPr>
            <a:spLocks noGrp="1"/>
          </p:cNvSpPr>
          <p:nvPr>
            <p:ph type="title"/>
          </p:nvPr>
        </p:nvSpPr>
        <p:spPr/>
        <p:txBody>
          <a:bodyPr/>
          <a:lstStyle/>
          <a:p>
            <a:r>
              <a:rPr lang="en-US" dirty="0"/>
              <a:t>BRCAAway: Efficacy Outcomes</a:t>
            </a:r>
          </a:p>
        </p:txBody>
      </p:sp>
      <p:sp>
        <p:nvSpPr>
          <p:cNvPr id="5" name="Content Placeholder 2">
            <a:extLst>
              <a:ext uri="{FF2B5EF4-FFF2-40B4-BE49-F238E27FC236}">
                <a16:creationId xmlns:a16="http://schemas.microsoft.com/office/drawing/2014/main" id="{C97F2E96-5F51-C7D4-E86E-85FE1AAD71D4}"/>
              </a:ext>
            </a:extLst>
          </p:cNvPr>
          <p:cNvSpPr txBox="1">
            <a:spLocks/>
          </p:cNvSpPr>
          <p:nvPr/>
        </p:nvSpPr>
        <p:spPr bwMode="auto">
          <a:xfrm>
            <a:off x="604674" y="1539835"/>
            <a:ext cx="10877529" cy="4650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None/>
            </a:pPr>
            <a:endParaRPr lang="en-US" sz="2400" kern="0" dirty="0"/>
          </a:p>
          <a:p>
            <a:pPr marL="0" indent="0">
              <a:buNone/>
            </a:pPr>
            <a:endParaRPr lang="en-US" sz="2400" kern="0" dirty="0"/>
          </a:p>
          <a:p>
            <a:endParaRPr lang="en-US" sz="2400" kern="0" dirty="0"/>
          </a:p>
          <a:p>
            <a:endParaRPr lang="en-US" sz="2400" kern="0" dirty="0"/>
          </a:p>
          <a:p>
            <a:endParaRPr lang="en-US" sz="2400" kern="0" dirty="0"/>
          </a:p>
          <a:p>
            <a:r>
              <a:rPr lang="en-US" sz="2400" kern="0" dirty="0"/>
              <a:t>Participants receiving combination therapy had significantly greater PFS compared with those receiving either abiraterone/prednisone or olaparib alone</a:t>
            </a:r>
          </a:p>
          <a:p>
            <a:pPr lvl="1"/>
            <a:r>
              <a:rPr lang="en-US" sz="2200" kern="0" dirty="0"/>
              <a:t>Abiraterone + olaparib vs abiraterone: HR: 0.28 (95% CI: 0.13-0.65)</a:t>
            </a:r>
          </a:p>
          <a:p>
            <a:pPr lvl="1"/>
            <a:r>
              <a:rPr lang="en-US" sz="2200" kern="0" dirty="0"/>
              <a:t>Abiraterone + olaparib vs olaparib: HR: 0.32 (95% CI: 0.14-0.75)</a:t>
            </a:r>
          </a:p>
        </p:txBody>
      </p:sp>
      <p:sp>
        <p:nvSpPr>
          <p:cNvPr id="6" name="Text Box 15">
            <a:extLst>
              <a:ext uri="{FF2B5EF4-FFF2-40B4-BE49-F238E27FC236}">
                <a16:creationId xmlns:a16="http://schemas.microsoft.com/office/drawing/2014/main" id="{05D5E29C-EA43-3A7C-2225-5814ABC41A5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Hussein. ASCO GU 2024. Abstr 19.</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graphicFrame>
        <p:nvGraphicFramePr>
          <p:cNvPr id="4" name="Table 4">
            <a:extLst>
              <a:ext uri="{FF2B5EF4-FFF2-40B4-BE49-F238E27FC236}">
                <a16:creationId xmlns:a16="http://schemas.microsoft.com/office/drawing/2014/main" id="{17A40384-7310-864D-C7B1-D45B2CEA0A75}"/>
              </a:ext>
            </a:extLst>
          </p:cNvPr>
          <p:cNvGraphicFramePr>
            <a:graphicFrameLocks noGrp="1"/>
          </p:cNvGraphicFramePr>
          <p:nvPr>
            <p:ph idx="1"/>
            <p:extLst>
              <p:ext uri="{D42A27DB-BD31-4B8C-83A1-F6EECF244321}">
                <p14:modId xmlns:p14="http://schemas.microsoft.com/office/powerpoint/2010/main" val="2486865805"/>
              </p:ext>
            </p:extLst>
          </p:nvPr>
        </p:nvGraphicFramePr>
        <p:xfrm>
          <a:off x="604838" y="1512888"/>
          <a:ext cx="10877548" cy="2667000"/>
        </p:xfrm>
        <a:graphic>
          <a:graphicData uri="http://schemas.openxmlformats.org/drawingml/2006/table">
            <a:tbl>
              <a:tblPr firstRow="1" bandRow="1">
                <a:tableStyleId>{5C22544A-7EE6-4342-B048-85BDC9FD1C3A}</a:tableStyleId>
              </a:tblPr>
              <a:tblGrid>
                <a:gridCol w="2719387">
                  <a:extLst>
                    <a:ext uri="{9D8B030D-6E8A-4147-A177-3AD203B41FA5}">
                      <a16:colId xmlns:a16="http://schemas.microsoft.com/office/drawing/2014/main" val="2699416792"/>
                    </a:ext>
                  </a:extLst>
                </a:gridCol>
                <a:gridCol w="2719387">
                  <a:extLst>
                    <a:ext uri="{9D8B030D-6E8A-4147-A177-3AD203B41FA5}">
                      <a16:colId xmlns:a16="http://schemas.microsoft.com/office/drawing/2014/main" val="1312158962"/>
                    </a:ext>
                  </a:extLst>
                </a:gridCol>
                <a:gridCol w="2719387">
                  <a:extLst>
                    <a:ext uri="{9D8B030D-6E8A-4147-A177-3AD203B41FA5}">
                      <a16:colId xmlns:a16="http://schemas.microsoft.com/office/drawing/2014/main" val="23625357"/>
                    </a:ext>
                  </a:extLst>
                </a:gridCol>
                <a:gridCol w="2719387">
                  <a:extLst>
                    <a:ext uri="{9D8B030D-6E8A-4147-A177-3AD203B41FA5}">
                      <a16:colId xmlns:a16="http://schemas.microsoft.com/office/drawing/2014/main" val="3373301584"/>
                    </a:ext>
                  </a:extLst>
                </a:gridCol>
              </a:tblGrid>
              <a:tr h="370840">
                <a:tc>
                  <a:txBody>
                    <a:bodyPr/>
                    <a:lstStyle/>
                    <a:p>
                      <a:r>
                        <a:rPr lang="en-US" sz="1800" dirty="0"/>
                        <a:t>Outcome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75000"/>
                        <a:lumOff val="25000"/>
                      </a:schemeClr>
                    </a:solidFill>
                  </a:tcPr>
                </a:tc>
                <a:tc>
                  <a:txBody>
                    <a:bodyPr/>
                    <a:lstStyle/>
                    <a:p>
                      <a:pPr algn="ctr"/>
                      <a:r>
                        <a:rPr lang="en-US" sz="1800" dirty="0"/>
                        <a:t>Arm 1: </a:t>
                      </a:r>
                    </a:p>
                    <a:p>
                      <a:pPr algn="ctr"/>
                      <a:r>
                        <a:rPr lang="en-US" sz="1800" dirty="0"/>
                        <a:t>Abiraterone </a:t>
                      </a:r>
                    </a:p>
                    <a:p>
                      <a:pPr algn="ctr"/>
                      <a:r>
                        <a:rPr lang="en-US" sz="1800" dirty="0"/>
                        <a:t>(n = 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800" dirty="0"/>
                        <a:t>Arm 2: </a:t>
                      </a:r>
                    </a:p>
                    <a:p>
                      <a:pPr algn="ctr"/>
                      <a:r>
                        <a:rPr lang="en-US" sz="1800" dirty="0"/>
                        <a:t>Olaparib</a:t>
                      </a:r>
                    </a:p>
                    <a:p>
                      <a:pPr algn="ctr"/>
                      <a:r>
                        <a:rPr lang="en-US" sz="1800" dirty="0"/>
                        <a:t>(n = 21)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a:txBody>
                    <a:bodyPr/>
                    <a:lstStyle/>
                    <a:p>
                      <a:pPr algn="ctr"/>
                      <a:r>
                        <a:rPr lang="en-US" sz="1800" dirty="0"/>
                        <a:t>Arm 3: </a:t>
                      </a:r>
                    </a:p>
                    <a:p>
                      <a:pPr algn="ctr"/>
                      <a:r>
                        <a:rPr lang="en-US" sz="1800" dirty="0"/>
                        <a:t>Abiraterone + Olaparib </a:t>
                      </a:r>
                      <a:br>
                        <a:rPr lang="en-US" sz="1800" dirty="0"/>
                      </a:br>
                      <a:r>
                        <a:rPr lang="en-US" sz="1800" dirty="0"/>
                        <a:t>(n = 21)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4123050342"/>
                  </a:ext>
                </a:extLst>
              </a:tr>
              <a:tr h="370840">
                <a:tc>
                  <a:txBody>
                    <a:bodyPr/>
                    <a:lstStyle/>
                    <a:p>
                      <a:r>
                        <a:rPr lang="en-US" dirty="0">
                          <a:solidFill>
                            <a:schemeClr val="bg1"/>
                          </a:solidFill>
                        </a:rPr>
                        <a:t>Median PFS, mo (95% CI)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8.4 (2.9-17)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14 (8.4-20)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39 (22-NR)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96316281"/>
                  </a:ext>
                </a:extLst>
              </a:tr>
              <a:tr h="370840">
                <a:tc>
                  <a:txBody>
                    <a:bodyPr/>
                    <a:lstStyle/>
                    <a:p>
                      <a:r>
                        <a:rPr lang="en-US" dirty="0">
                          <a:solidFill>
                            <a:schemeClr val="bg1"/>
                          </a:solidFill>
                        </a:rPr>
                        <a:t>ORR, % (95% CI)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22 (6.4-48)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14 (3-36)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33 (15-57)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17051303"/>
                  </a:ext>
                </a:extLst>
              </a:tr>
              <a:tr h="370840">
                <a:tc>
                  <a:txBody>
                    <a:bodyPr/>
                    <a:lstStyle/>
                    <a:p>
                      <a:r>
                        <a:rPr lang="en-US" dirty="0">
                          <a:solidFill>
                            <a:schemeClr val="bg1"/>
                          </a:solidFill>
                        </a:rPr>
                        <a:t>PSA RR, %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61 (36-83)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67 (43-85)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95 (76-100)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43858210"/>
                  </a:ext>
                </a:extLst>
              </a:tr>
              <a:tr h="370840">
                <a:tc>
                  <a:txBody>
                    <a:bodyPr/>
                    <a:lstStyle/>
                    <a:p>
                      <a:r>
                        <a:rPr lang="en-US" dirty="0">
                          <a:solidFill>
                            <a:schemeClr val="bg1"/>
                          </a:solidFill>
                        </a:rPr>
                        <a:t>Undetectable PSA RR, </a:t>
                      </a:r>
                      <a:br>
                        <a:rPr lang="en-US" dirty="0">
                          <a:solidFill>
                            <a:schemeClr val="bg1"/>
                          </a:solidFill>
                        </a:rPr>
                      </a:br>
                      <a:r>
                        <a:rPr lang="en-US" dirty="0">
                          <a:solidFill>
                            <a:schemeClr val="bg1"/>
                          </a:solidFill>
                        </a:rPr>
                        <a:t>%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17 (3.6-41)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14 (3-36)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33 (15-57)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62352613"/>
                  </a:ext>
                </a:extLst>
              </a:tr>
            </a:tbl>
          </a:graphicData>
        </a:graphic>
      </p:graphicFrame>
    </p:spTree>
    <p:extLst>
      <p:ext uri="{BB962C8B-B14F-4D97-AF65-F5344CB8AC3E}">
        <p14:creationId xmlns:p14="http://schemas.microsoft.com/office/powerpoint/2010/main" val="911528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F0F7B-0B0B-7AD0-27F4-8E23B98A5525}"/>
              </a:ext>
            </a:extLst>
          </p:cNvPr>
          <p:cNvSpPr>
            <a:spLocks noGrp="1"/>
          </p:cNvSpPr>
          <p:nvPr>
            <p:ph type="title"/>
          </p:nvPr>
        </p:nvSpPr>
        <p:spPr/>
        <p:txBody>
          <a:bodyPr/>
          <a:lstStyle/>
          <a:p>
            <a:r>
              <a:rPr lang="en-US" dirty="0"/>
              <a:t>BRCAAway: Efficacy After Crossover Between Abiraterone/Prednisone and Olaparib Arms</a:t>
            </a:r>
          </a:p>
        </p:txBody>
      </p:sp>
      <p:sp>
        <p:nvSpPr>
          <p:cNvPr id="3" name="Content Placeholder 2">
            <a:extLst>
              <a:ext uri="{FF2B5EF4-FFF2-40B4-BE49-F238E27FC236}">
                <a16:creationId xmlns:a16="http://schemas.microsoft.com/office/drawing/2014/main" id="{36B30E8E-9A86-3565-E504-2845D518F1DE}"/>
              </a:ext>
            </a:extLst>
          </p:cNvPr>
          <p:cNvSpPr>
            <a:spLocks noGrp="1"/>
          </p:cNvSpPr>
          <p:nvPr>
            <p:ph idx="1"/>
          </p:nvPr>
        </p:nvSpPr>
        <p:spPr/>
        <p:txBody>
          <a:bodyPr/>
          <a:lstStyle/>
          <a:p>
            <a:r>
              <a:rPr lang="en-US" dirty="0"/>
              <a:t>At progression, n = 16 patients (n = 8 in arm 1 and n = 8 in arm 2) </a:t>
            </a:r>
            <a:br>
              <a:rPr lang="en-US" dirty="0"/>
            </a:br>
            <a:r>
              <a:rPr lang="en-US" dirty="0"/>
              <a:t>crossed over to other arm</a:t>
            </a:r>
          </a:p>
          <a:p>
            <a:endParaRPr lang="en-US" dirty="0"/>
          </a:p>
          <a:p>
            <a:endParaRPr lang="en-US" dirty="0"/>
          </a:p>
          <a:p>
            <a:endParaRPr lang="en-US" dirty="0"/>
          </a:p>
          <a:p>
            <a:pPr marL="0" indent="0">
              <a:buNone/>
            </a:pPr>
            <a:endParaRPr lang="en-US" dirty="0"/>
          </a:p>
          <a:p>
            <a:endParaRPr lang="en-US" dirty="0"/>
          </a:p>
        </p:txBody>
      </p:sp>
      <p:graphicFrame>
        <p:nvGraphicFramePr>
          <p:cNvPr id="4" name="Table 4">
            <a:extLst>
              <a:ext uri="{FF2B5EF4-FFF2-40B4-BE49-F238E27FC236}">
                <a16:creationId xmlns:a16="http://schemas.microsoft.com/office/drawing/2014/main" id="{7A42C1E4-38CA-F736-F884-0F7F65882887}"/>
              </a:ext>
            </a:extLst>
          </p:cNvPr>
          <p:cNvGraphicFramePr>
            <a:graphicFrameLocks/>
          </p:cNvGraphicFramePr>
          <p:nvPr>
            <p:extLst>
              <p:ext uri="{D42A27DB-BD31-4B8C-83A1-F6EECF244321}">
                <p14:modId xmlns:p14="http://schemas.microsoft.com/office/powerpoint/2010/main" val="596187840"/>
              </p:ext>
            </p:extLst>
          </p:nvPr>
        </p:nvGraphicFramePr>
        <p:xfrm>
          <a:off x="709795" y="2542990"/>
          <a:ext cx="10772408" cy="2590800"/>
        </p:xfrm>
        <a:graphic>
          <a:graphicData uri="http://schemas.openxmlformats.org/drawingml/2006/table">
            <a:tbl>
              <a:tblPr firstRow="1" bandRow="1">
                <a:tableStyleId>{5C22544A-7EE6-4342-B048-85BDC9FD1C3A}</a:tableStyleId>
              </a:tblPr>
              <a:tblGrid>
                <a:gridCol w="4690994">
                  <a:extLst>
                    <a:ext uri="{9D8B030D-6E8A-4147-A177-3AD203B41FA5}">
                      <a16:colId xmlns:a16="http://schemas.microsoft.com/office/drawing/2014/main" val="2699416792"/>
                    </a:ext>
                  </a:extLst>
                </a:gridCol>
                <a:gridCol w="3082909">
                  <a:extLst>
                    <a:ext uri="{9D8B030D-6E8A-4147-A177-3AD203B41FA5}">
                      <a16:colId xmlns:a16="http://schemas.microsoft.com/office/drawing/2014/main" val="1312158962"/>
                    </a:ext>
                  </a:extLst>
                </a:gridCol>
                <a:gridCol w="2998505">
                  <a:extLst>
                    <a:ext uri="{9D8B030D-6E8A-4147-A177-3AD203B41FA5}">
                      <a16:colId xmlns:a16="http://schemas.microsoft.com/office/drawing/2014/main" val="23625357"/>
                    </a:ext>
                  </a:extLst>
                </a:gridCol>
              </a:tblGrid>
              <a:tr h="370840">
                <a:tc>
                  <a:txBody>
                    <a:bodyPr/>
                    <a:lstStyle/>
                    <a:p>
                      <a:r>
                        <a:rPr lang="en-US" sz="2000" dirty="0"/>
                        <a:t>Outcome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solidFill>
                            <a:schemeClr val="tx1"/>
                          </a:solidFill>
                        </a:rPr>
                        <a:t>Arm 1: Crossover to</a:t>
                      </a:r>
                      <a:br>
                        <a:rPr lang="en-US" sz="2000" dirty="0">
                          <a:solidFill>
                            <a:schemeClr val="tx1"/>
                          </a:solidFill>
                        </a:rPr>
                      </a:br>
                      <a:r>
                        <a:rPr lang="en-US" sz="2000" dirty="0">
                          <a:solidFill>
                            <a:schemeClr val="tx1"/>
                          </a:solidFill>
                        </a:rPr>
                        <a:t>Olaparib (n = 8)</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solidFill>
                            <a:schemeClr val="tx1"/>
                          </a:solidFill>
                        </a:rPr>
                        <a:t>Arm 2: Crossover to Abiraterone (n = 8)</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4123050342"/>
                  </a:ext>
                </a:extLst>
              </a:tr>
              <a:tr h="370840">
                <a:tc>
                  <a:txBody>
                    <a:bodyPr/>
                    <a:lstStyle/>
                    <a:p>
                      <a:r>
                        <a:rPr lang="en-US" sz="2000" dirty="0">
                          <a:solidFill>
                            <a:schemeClr val="bg1"/>
                          </a:solidFill>
                        </a:rPr>
                        <a:t>Median PFS from crossover, mo (95% CI)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1"/>
                          </a:solidFill>
                        </a:rPr>
                        <a:t>8.3 (5.5-15)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1"/>
                          </a:solidFill>
                        </a:rPr>
                        <a:t>7.2 (2.8-NR)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96316281"/>
                  </a:ext>
                </a:extLst>
              </a:tr>
              <a:tr h="370840">
                <a:tc>
                  <a:txBody>
                    <a:bodyPr/>
                    <a:lstStyle/>
                    <a:p>
                      <a:r>
                        <a:rPr lang="en-US" sz="2000" dirty="0">
                          <a:solidFill>
                            <a:schemeClr val="bg1"/>
                          </a:solidFill>
                        </a:rPr>
                        <a:t>Median PFS from randomization, </a:t>
                      </a:r>
                      <a:br>
                        <a:rPr lang="en-US" sz="2000" dirty="0">
                          <a:solidFill>
                            <a:schemeClr val="bg1"/>
                          </a:solidFill>
                        </a:rPr>
                      </a:br>
                      <a:r>
                        <a:rPr lang="en-US" sz="2000" dirty="0">
                          <a:solidFill>
                            <a:schemeClr val="bg1"/>
                          </a:solidFill>
                        </a:rPr>
                        <a:t>mo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1"/>
                          </a:solidFill>
                        </a:rPr>
                        <a:t>16 (7.8-25)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1"/>
                          </a:solidFill>
                        </a:rPr>
                        <a:t>16 (11-NR)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17051303"/>
                  </a:ext>
                </a:extLst>
              </a:tr>
              <a:tr h="370840">
                <a:tc>
                  <a:txBody>
                    <a:bodyPr/>
                    <a:lstStyle/>
                    <a:p>
                      <a:r>
                        <a:rPr lang="en-US" sz="2000" dirty="0">
                          <a:solidFill>
                            <a:schemeClr val="bg1"/>
                          </a:solidFill>
                        </a:rPr>
                        <a:t>ORR, %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1"/>
                          </a:solidFill>
                        </a:rPr>
                        <a:t>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1"/>
                          </a:solidFill>
                        </a:rPr>
                        <a:t>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78993712"/>
                  </a:ext>
                </a:extLst>
              </a:tr>
              <a:tr h="370840">
                <a:tc>
                  <a:txBody>
                    <a:bodyPr/>
                    <a:lstStyle/>
                    <a:p>
                      <a:r>
                        <a:rPr lang="en-US" sz="2000" dirty="0">
                          <a:solidFill>
                            <a:schemeClr val="bg1"/>
                          </a:solidFill>
                        </a:rPr>
                        <a:t>PSA RR, %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1"/>
                          </a:solidFill>
                        </a:rPr>
                        <a:t>50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1"/>
                          </a:solidFill>
                        </a:rPr>
                        <a:t>63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31213507"/>
                  </a:ext>
                </a:extLst>
              </a:tr>
            </a:tbl>
          </a:graphicData>
        </a:graphic>
      </p:graphicFrame>
      <p:sp>
        <p:nvSpPr>
          <p:cNvPr id="5" name="Text Box 15">
            <a:extLst>
              <a:ext uri="{FF2B5EF4-FFF2-40B4-BE49-F238E27FC236}">
                <a16:creationId xmlns:a16="http://schemas.microsoft.com/office/drawing/2014/main" id="{DFE38134-8499-759A-400A-B647160603D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Hussein. ASCO GU 2024. Abstr 19.</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872481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62013-4380-C8B3-4C4B-F260CD9FDB52}"/>
              </a:ext>
            </a:extLst>
          </p:cNvPr>
          <p:cNvSpPr>
            <a:spLocks noGrp="1"/>
          </p:cNvSpPr>
          <p:nvPr>
            <p:ph type="title"/>
          </p:nvPr>
        </p:nvSpPr>
        <p:spPr/>
        <p:txBody>
          <a:bodyPr/>
          <a:lstStyle/>
          <a:p>
            <a:r>
              <a:rPr lang="en-US" dirty="0"/>
              <a:t>BRCAAway: Adverse Events in &gt;15% of Patients</a:t>
            </a:r>
          </a:p>
        </p:txBody>
      </p:sp>
      <p:graphicFrame>
        <p:nvGraphicFramePr>
          <p:cNvPr id="4" name="Table 4">
            <a:extLst>
              <a:ext uri="{FF2B5EF4-FFF2-40B4-BE49-F238E27FC236}">
                <a16:creationId xmlns:a16="http://schemas.microsoft.com/office/drawing/2014/main" id="{2AD90B52-9F8C-674E-2F81-ED16E88BDC09}"/>
              </a:ext>
            </a:extLst>
          </p:cNvPr>
          <p:cNvGraphicFramePr>
            <a:graphicFrameLocks noGrp="1"/>
          </p:cNvGraphicFramePr>
          <p:nvPr>
            <p:ph idx="1"/>
            <p:extLst>
              <p:ext uri="{D42A27DB-BD31-4B8C-83A1-F6EECF244321}">
                <p14:modId xmlns:p14="http://schemas.microsoft.com/office/powerpoint/2010/main" val="1729063976"/>
              </p:ext>
            </p:extLst>
          </p:nvPr>
        </p:nvGraphicFramePr>
        <p:xfrm>
          <a:off x="423835" y="1341440"/>
          <a:ext cx="11344330" cy="3916680"/>
        </p:xfrm>
        <a:graphic>
          <a:graphicData uri="http://schemas.openxmlformats.org/drawingml/2006/table">
            <a:tbl>
              <a:tblPr firstRow="1" bandRow="1">
                <a:tableStyleId>{5C22544A-7EE6-4342-B048-85BDC9FD1C3A}</a:tableStyleId>
              </a:tblPr>
              <a:tblGrid>
                <a:gridCol w="1743130">
                  <a:extLst>
                    <a:ext uri="{9D8B030D-6E8A-4147-A177-3AD203B41FA5}">
                      <a16:colId xmlns:a16="http://schemas.microsoft.com/office/drawing/2014/main" val="1118752994"/>
                    </a:ext>
                  </a:extLst>
                </a:gridCol>
                <a:gridCol w="1600200">
                  <a:extLst>
                    <a:ext uri="{9D8B030D-6E8A-4147-A177-3AD203B41FA5}">
                      <a16:colId xmlns:a16="http://schemas.microsoft.com/office/drawing/2014/main" val="2160337077"/>
                    </a:ext>
                  </a:extLst>
                </a:gridCol>
                <a:gridCol w="1600200">
                  <a:extLst>
                    <a:ext uri="{9D8B030D-6E8A-4147-A177-3AD203B41FA5}">
                      <a16:colId xmlns:a16="http://schemas.microsoft.com/office/drawing/2014/main" val="442762102"/>
                    </a:ext>
                  </a:extLst>
                </a:gridCol>
                <a:gridCol w="1600200">
                  <a:extLst>
                    <a:ext uri="{9D8B030D-6E8A-4147-A177-3AD203B41FA5}">
                      <a16:colId xmlns:a16="http://schemas.microsoft.com/office/drawing/2014/main" val="26558346"/>
                    </a:ext>
                  </a:extLst>
                </a:gridCol>
                <a:gridCol w="1600200">
                  <a:extLst>
                    <a:ext uri="{9D8B030D-6E8A-4147-A177-3AD203B41FA5}">
                      <a16:colId xmlns:a16="http://schemas.microsoft.com/office/drawing/2014/main" val="3685889608"/>
                    </a:ext>
                  </a:extLst>
                </a:gridCol>
                <a:gridCol w="1600200">
                  <a:extLst>
                    <a:ext uri="{9D8B030D-6E8A-4147-A177-3AD203B41FA5}">
                      <a16:colId xmlns:a16="http://schemas.microsoft.com/office/drawing/2014/main" val="711004274"/>
                    </a:ext>
                  </a:extLst>
                </a:gridCol>
                <a:gridCol w="1600200">
                  <a:extLst>
                    <a:ext uri="{9D8B030D-6E8A-4147-A177-3AD203B41FA5}">
                      <a16:colId xmlns:a16="http://schemas.microsoft.com/office/drawing/2014/main" val="2477829455"/>
                    </a:ext>
                  </a:extLst>
                </a:gridCol>
              </a:tblGrid>
              <a:tr h="370840">
                <a:tc>
                  <a:txBody>
                    <a:bodyPr/>
                    <a:lstStyle/>
                    <a:p>
                      <a:r>
                        <a:rPr lang="en-US" sz="1600" dirty="0"/>
                        <a:t>Adverse Event,</a:t>
                      </a:r>
                      <a:br>
                        <a:rPr lang="en-US" sz="1600" dirty="0"/>
                      </a:br>
                      <a:r>
                        <a:rPr lang="en-US" sz="1600" dirty="0"/>
                        <a:t>n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75000"/>
                        <a:lumOff val="25000"/>
                      </a:schemeClr>
                    </a:solidFill>
                  </a:tcPr>
                </a:tc>
                <a:tc gridSpan="2">
                  <a:txBody>
                    <a:bodyPr/>
                    <a:lstStyle/>
                    <a:p>
                      <a:pPr algn="ctr"/>
                      <a:r>
                        <a:rPr lang="en-US" sz="1600" dirty="0"/>
                        <a:t>Arm 1: Abiraterone </a:t>
                      </a:r>
                      <a:br>
                        <a:rPr lang="en-US" sz="1600" dirty="0"/>
                      </a:br>
                      <a:r>
                        <a:rPr lang="en-US" sz="1600" dirty="0"/>
                        <a:t>(n = 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hMerge="1">
                  <a:txBody>
                    <a:bodyPr/>
                    <a:lstStyle/>
                    <a:p>
                      <a:endParaRPr lang="en-US" sz="1400" dirty="0"/>
                    </a:p>
                  </a:txBody>
                  <a:tcPr>
                    <a:solidFill>
                      <a:schemeClr val="accent3"/>
                    </a:solidFill>
                  </a:tcPr>
                </a:tc>
                <a:tc gridSpan="2">
                  <a:txBody>
                    <a:bodyPr/>
                    <a:lstStyle/>
                    <a:p>
                      <a:pPr algn="ctr"/>
                      <a:r>
                        <a:rPr lang="en-US" sz="1600" dirty="0"/>
                        <a:t>Arm 2: Olaparib </a:t>
                      </a:r>
                      <a:br>
                        <a:rPr lang="en-US" sz="1600" dirty="0"/>
                      </a:br>
                      <a:r>
                        <a:rPr lang="en-US" sz="1600" dirty="0"/>
                        <a:t>(n = 21)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hMerge="1">
                  <a:txBody>
                    <a:bodyPr/>
                    <a:lstStyle/>
                    <a:p>
                      <a:endParaRPr lang="en-US" sz="1400" dirty="0"/>
                    </a:p>
                  </a:txBody>
                  <a:tcPr>
                    <a:solidFill>
                      <a:schemeClr val="accent3"/>
                    </a:solidFill>
                  </a:tcPr>
                </a:tc>
                <a:tc gridSpan="2">
                  <a:txBody>
                    <a:bodyPr/>
                    <a:lstStyle/>
                    <a:p>
                      <a:pPr algn="ctr"/>
                      <a:r>
                        <a:rPr lang="en-US" sz="1600" dirty="0"/>
                        <a:t>Arm 3: Abiraterone + Olaparib </a:t>
                      </a:r>
                      <a:br>
                        <a:rPr lang="en-US" sz="1600" dirty="0"/>
                      </a:br>
                      <a:r>
                        <a:rPr lang="en-US" sz="1600" dirty="0"/>
                        <a:t>(n = 21)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tc hMerge="1">
                  <a:txBody>
                    <a:bodyPr/>
                    <a:lstStyle/>
                    <a:p>
                      <a:endParaRPr lang="en-US" sz="1400" dirty="0"/>
                    </a:p>
                  </a:txBody>
                  <a:tcPr>
                    <a:solidFill>
                      <a:schemeClr val="accent3"/>
                    </a:solidFill>
                  </a:tcPr>
                </a:tc>
                <a:extLst>
                  <a:ext uri="{0D108BD9-81ED-4DB2-BD59-A6C34878D82A}">
                    <a16:rowId xmlns:a16="http://schemas.microsoft.com/office/drawing/2014/main" val="3523643841"/>
                  </a:ext>
                </a:extLst>
              </a:tr>
              <a:tr h="370840">
                <a:tc>
                  <a:txBody>
                    <a:bodyPr/>
                    <a:lstStyle/>
                    <a:p>
                      <a:endParaRPr lang="en-US" sz="16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75000"/>
                        <a:lumOff val="25000"/>
                      </a:schemeClr>
                    </a:solidFill>
                  </a:tcPr>
                </a:tc>
                <a:tc>
                  <a:txBody>
                    <a:bodyPr/>
                    <a:lstStyle/>
                    <a:p>
                      <a:pPr algn="ctr"/>
                      <a:r>
                        <a:rPr lang="en-US" sz="1600" b="1" dirty="0">
                          <a:solidFill>
                            <a:schemeClr val="bg1"/>
                          </a:solidFill>
                        </a:rPr>
                        <a:t>Grade 1-3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2">
                        <a:lumMod val="20000"/>
                        <a:lumOff val="80000"/>
                      </a:schemeClr>
                    </a:solidFill>
                  </a:tcPr>
                </a:tc>
                <a:tc>
                  <a:txBody>
                    <a:bodyPr/>
                    <a:lstStyle/>
                    <a:p>
                      <a:pPr algn="ctr"/>
                      <a:r>
                        <a:rPr lang="en-US" sz="1600" b="1" dirty="0">
                          <a:solidFill>
                            <a:schemeClr val="bg1"/>
                          </a:solidFill>
                        </a:rPr>
                        <a:t>Grade 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2">
                        <a:lumMod val="20000"/>
                        <a:lumOff val="80000"/>
                      </a:schemeClr>
                    </a:solidFill>
                  </a:tcPr>
                </a:tc>
                <a:tc>
                  <a:txBody>
                    <a:bodyPr/>
                    <a:lstStyle/>
                    <a:p>
                      <a:pPr algn="ctr"/>
                      <a:r>
                        <a:rPr lang="en-US" sz="1600" b="1" dirty="0">
                          <a:solidFill>
                            <a:schemeClr val="bg1"/>
                          </a:solidFill>
                        </a:rPr>
                        <a:t>Grade 1-3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4">
                        <a:lumMod val="20000"/>
                        <a:lumOff val="80000"/>
                      </a:schemeClr>
                    </a:solidFill>
                  </a:tcPr>
                </a:tc>
                <a:tc>
                  <a:txBody>
                    <a:bodyPr/>
                    <a:lstStyle/>
                    <a:p>
                      <a:pPr algn="ctr"/>
                      <a:r>
                        <a:rPr lang="en-US" sz="1600" b="1" dirty="0">
                          <a:solidFill>
                            <a:schemeClr val="bg1"/>
                          </a:solidFill>
                        </a:rPr>
                        <a:t>Grade 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4">
                        <a:lumMod val="20000"/>
                        <a:lumOff val="80000"/>
                      </a:schemeClr>
                    </a:solidFill>
                  </a:tcPr>
                </a:tc>
                <a:tc>
                  <a:txBody>
                    <a:bodyPr/>
                    <a:lstStyle/>
                    <a:p>
                      <a:pPr algn="ctr"/>
                      <a:r>
                        <a:rPr lang="en-US" sz="1600" b="1" dirty="0">
                          <a:solidFill>
                            <a:schemeClr val="bg1"/>
                          </a:solidFill>
                        </a:rPr>
                        <a:t>Grade 1-3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lumMod val="20000"/>
                        <a:lumOff val="80000"/>
                      </a:schemeClr>
                    </a:solidFill>
                  </a:tcPr>
                </a:tc>
                <a:tc>
                  <a:txBody>
                    <a:bodyPr/>
                    <a:lstStyle/>
                    <a:p>
                      <a:pPr algn="ctr"/>
                      <a:r>
                        <a:rPr lang="en-US" sz="1600" b="1" dirty="0">
                          <a:solidFill>
                            <a:schemeClr val="bg1"/>
                          </a:solidFill>
                        </a:rPr>
                        <a:t>Grade 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2150370375"/>
                  </a:ext>
                </a:extLst>
              </a:tr>
              <a:tr h="370840">
                <a:tc>
                  <a:txBody>
                    <a:bodyPr/>
                    <a:lstStyle/>
                    <a:p>
                      <a:r>
                        <a:rPr lang="en-US" sz="1600" dirty="0">
                          <a:solidFill>
                            <a:schemeClr val="bg1"/>
                          </a:solidFill>
                        </a:rPr>
                        <a:t>Any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11 (58)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4 (21)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19 (90)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3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20 (95)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4 (19)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117601015"/>
                  </a:ext>
                </a:extLst>
              </a:tr>
              <a:tr h="370840">
                <a:tc>
                  <a:txBody>
                    <a:bodyPr/>
                    <a:lstStyle/>
                    <a:p>
                      <a:r>
                        <a:rPr lang="en-US" sz="1600" dirty="0">
                          <a:solidFill>
                            <a:schemeClr val="bg1"/>
                          </a:solidFill>
                        </a:rPr>
                        <a:t>Anemia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 (5.3)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6 (29)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 (4.8)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6 (29)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 (4.8)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62651191"/>
                  </a:ext>
                </a:extLst>
              </a:tr>
              <a:tr h="370840">
                <a:tc>
                  <a:txBody>
                    <a:bodyPr/>
                    <a:lstStyle/>
                    <a:p>
                      <a:r>
                        <a:rPr lang="en-US" sz="1600" dirty="0">
                          <a:solidFill>
                            <a:schemeClr val="bg1"/>
                          </a:solidFill>
                        </a:rPr>
                        <a:t>Anorexia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2 (9.5)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4 (19.0)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21351085"/>
                  </a:ext>
                </a:extLst>
              </a:tr>
              <a:tr h="370840">
                <a:tc>
                  <a:txBody>
                    <a:bodyPr/>
                    <a:lstStyle/>
                    <a:p>
                      <a:r>
                        <a:rPr lang="en-US" sz="1600" dirty="0">
                          <a:solidFill>
                            <a:schemeClr val="bg1"/>
                          </a:solidFill>
                        </a:rPr>
                        <a:t>Arthralgia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 (5.3)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5 (24)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 (4.8)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 (4.8)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96763270"/>
                  </a:ext>
                </a:extLst>
              </a:tr>
              <a:tr h="370840">
                <a:tc>
                  <a:txBody>
                    <a:bodyPr/>
                    <a:lstStyle/>
                    <a:p>
                      <a:r>
                        <a:rPr lang="en-US" sz="1600" dirty="0">
                          <a:solidFill>
                            <a:schemeClr val="bg1"/>
                          </a:solidFill>
                        </a:rPr>
                        <a:t>Fatigue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3 (16)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 (5.3)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9 (43)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 (4.8)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15 (71)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 (4.8)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53432797"/>
                  </a:ext>
                </a:extLst>
              </a:tr>
              <a:tr h="370840">
                <a:tc>
                  <a:txBody>
                    <a:bodyPr/>
                    <a:lstStyle/>
                    <a:p>
                      <a:r>
                        <a:rPr lang="en-US" sz="1600" dirty="0">
                          <a:solidFill>
                            <a:schemeClr val="bg1"/>
                          </a:solidFill>
                        </a:rPr>
                        <a:t>Nausea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12 (57)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5 (24)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31953565"/>
                  </a:ext>
                </a:extLst>
              </a:tr>
              <a:tr h="370840">
                <a:tc>
                  <a:txBody>
                    <a:bodyPr/>
                    <a:lstStyle/>
                    <a:p>
                      <a:r>
                        <a:rPr lang="en-US" sz="1600" dirty="0">
                          <a:solidFill>
                            <a:schemeClr val="bg1"/>
                          </a:solidFill>
                        </a:rPr>
                        <a:t>Hot flashes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4 (21)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3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39483096"/>
                  </a:ext>
                </a:extLst>
              </a:tr>
              <a:tr h="370840">
                <a:tc>
                  <a:txBody>
                    <a:bodyPr/>
                    <a:lstStyle/>
                    <a:p>
                      <a:r>
                        <a:rPr lang="en-US" sz="1600" dirty="0">
                          <a:solidFill>
                            <a:schemeClr val="bg1"/>
                          </a:solidFill>
                        </a:rPr>
                        <a:t>Hypertension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5 (26)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 (5.3)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 (4.8)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3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99753566"/>
                  </a:ext>
                </a:extLst>
              </a:tr>
            </a:tbl>
          </a:graphicData>
        </a:graphic>
      </p:graphicFrame>
      <p:sp>
        <p:nvSpPr>
          <p:cNvPr id="5" name="Text Box 15">
            <a:extLst>
              <a:ext uri="{FF2B5EF4-FFF2-40B4-BE49-F238E27FC236}">
                <a16:creationId xmlns:a16="http://schemas.microsoft.com/office/drawing/2014/main" id="{910AF5F1-649D-F551-2EB4-6A6851C477E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Hussein. ASCO GU 2024. Abstr 19.</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8" name="TextBox 7">
            <a:extLst>
              <a:ext uri="{FF2B5EF4-FFF2-40B4-BE49-F238E27FC236}">
                <a16:creationId xmlns:a16="http://schemas.microsoft.com/office/drawing/2014/main" id="{DD2DE88C-F782-BF43-ED38-8AA2CBBA3AD2}"/>
              </a:ext>
            </a:extLst>
          </p:cNvPr>
          <p:cNvSpPr txBox="1"/>
          <p:nvPr/>
        </p:nvSpPr>
        <p:spPr bwMode="auto">
          <a:xfrm>
            <a:off x="609760" y="5238742"/>
            <a:ext cx="10869454"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ts val="600"/>
              </a:spcBef>
              <a:spcAft>
                <a:spcPct val="0"/>
              </a:spcAft>
              <a:buClrTx/>
              <a:buFont typeface="Wingdings" panose="05000000000000000000" pitchFamily="2" charset="2"/>
              <a:buChar char="§"/>
            </a:pPr>
            <a:r>
              <a:rPr lang="en-US" sz="2000" b="0" dirty="0">
                <a:solidFill>
                  <a:schemeClr val="bg1"/>
                </a:solidFill>
                <a:latin typeface="Calibri" panose="020F0502020204030204" pitchFamily="34" charset="0"/>
              </a:rPr>
              <a:t>Grade 3 increases in ALT were observed at 11% and in AST at 5.3% in the abiraterone arm</a:t>
            </a:r>
          </a:p>
          <a:p>
            <a:pPr marL="285750" indent="-285750" algn="l">
              <a:lnSpc>
                <a:spcPct val="100000"/>
              </a:lnSpc>
              <a:spcBef>
                <a:spcPts val="600"/>
              </a:spcBef>
              <a:spcAft>
                <a:spcPct val="0"/>
              </a:spcAft>
              <a:buClrTx/>
              <a:buFont typeface="Wingdings" panose="05000000000000000000" pitchFamily="2" charset="2"/>
              <a:buChar char="§"/>
            </a:pPr>
            <a:r>
              <a:rPr lang="en-US" sz="2000" dirty="0">
                <a:solidFill>
                  <a:schemeClr val="bg1"/>
                </a:solidFill>
                <a:latin typeface="Calibri" panose="020F0502020204030204" pitchFamily="34" charset="0"/>
              </a:rPr>
              <a:t>Grade 1-3 limb edema was seen in 11%, 4.8% and 14% in arms 1, 2, and 3, respectively</a:t>
            </a:r>
            <a:endParaRPr lang="en-US" sz="2000" b="0" dirty="0">
              <a:solidFill>
                <a:schemeClr val="bg1"/>
              </a:solidFill>
              <a:latin typeface="Calibri" panose="020F0502020204030204" pitchFamily="34" charset="0"/>
            </a:endParaRPr>
          </a:p>
          <a:p>
            <a:pPr marL="285750" indent="-285750" algn="l">
              <a:lnSpc>
                <a:spcPct val="100000"/>
              </a:lnSpc>
              <a:spcBef>
                <a:spcPts val="600"/>
              </a:spcBef>
              <a:spcAft>
                <a:spcPct val="0"/>
              </a:spcAft>
              <a:buClrTx/>
              <a:buFont typeface="Wingdings" panose="05000000000000000000" pitchFamily="2" charset="2"/>
              <a:buChar char="§"/>
            </a:pPr>
            <a:r>
              <a:rPr lang="en-US" sz="2000" b="0" dirty="0">
                <a:solidFill>
                  <a:schemeClr val="bg1"/>
                </a:solidFill>
                <a:latin typeface="Calibri" panose="020F0502020204030204" pitchFamily="34" charset="0"/>
              </a:rPr>
              <a:t>There were no related grade 4 or 5 adverse events</a:t>
            </a:r>
          </a:p>
        </p:txBody>
      </p:sp>
    </p:spTree>
    <p:extLst>
      <p:ext uri="{BB962C8B-B14F-4D97-AF65-F5344CB8AC3E}">
        <p14:creationId xmlns:p14="http://schemas.microsoft.com/office/powerpoint/2010/main" val="1464935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62013-4380-C8B3-4C4B-F260CD9FDB52}"/>
              </a:ext>
            </a:extLst>
          </p:cNvPr>
          <p:cNvSpPr>
            <a:spLocks noGrp="1"/>
          </p:cNvSpPr>
          <p:nvPr>
            <p:ph type="title"/>
          </p:nvPr>
        </p:nvSpPr>
        <p:spPr/>
        <p:txBody>
          <a:bodyPr/>
          <a:lstStyle/>
          <a:p>
            <a:r>
              <a:rPr lang="en-US" dirty="0"/>
              <a:t>BRCAAway: Adverse Events in &gt;15% of Patients </a:t>
            </a:r>
            <a:br>
              <a:rPr lang="en-US" dirty="0"/>
            </a:br>
            <a:r>
              <a:rPr lang="en-US" dirty="0"/>
              <a:t>Who Crossed Over Between Treatment Arms 1 and 2</a:t>
            </a:r>
          </a:p>
        </p:txBody>
      </p:sp>
      <p:sp>
        <p:nvSpPr>
          <p:cNvPr id="5" name="Text Box 15">
            <a:extLst>
              <a:ext uri="{FF2B5EF4-FFF2-40B4-BE49-F238E27FC236}">
                <a16:creationId xmlns:a16="http://schemas.microsoft.com/office/drawing/2014/main" id="{910AF5F1-649D-F551-2EB4-6A6851C477E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Hussein. ASCO GU 2024. Abstr 19.</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3" name="Content Placeholder 2">
            <a:extLst>
              <a:ext uri="{FF2B5EF4-FFF2-40B4-BE49-F238E27FC236}">
                <a16:creationId xmlns:a16="http://schemas.microsoft.com/office/drawing/2014/main" id="{161537AC-9EF7-4F91-33E9-75A45385A757}"/>
              </a:ext>
            </a:extLst>
          </p:cNvPr>
          <p:cNvSpPr txBox="1">
            <a:spLocks/>
          </p:cNvSpPr>
          <p:nvPr/>
        </p:nvSpPr>
        <p:spPr bwMode="auto">
          <a:xfrm>
            <a:off x="709796" y="1702676"/>
            <a:ext cx="10877529" cy="4487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285750" indent="-285750">
              <a:lnSpc>
                <a:spcPct val="100000"/>
              </a:lnSpc>
              <a:spcBef>
                <a:spcPct val="50000"/>
              </a:spcBef>
              <a:spcAft>
                <a:spcPct val="0"/>
              </a:spcAft>
              <a:buClrTx/>
            </a:pPr>
            <a:endParaRPr lang="en-US" sz="2400" kern="0" dirty="0"/>
          </a:p>
          <a:p>
            <a:pPr marL="285750" indent="-285750">
              <a:lnSpc>
                <a:spcPct val="100000"/>
              </a:lnSpc>
              <a:spcBef>
                <a:spcPct val="50000"/>
              </a:spcBef>
              <a:spcAft>
                <a:spcPct val="0"/>
              </a:spcAft>
              <a:buClrTx/>
            </a:pPr>
            <a:endParaRPr lang="en-US" sz="2400" kern="0" dirty="0"/>
          </a:p>
          <a:p>
            <a:pPr marL="285750" indent="-285750">
              <a:lnSpc>
                <a:spcPct val="100000"/>
              </a:lnSpc>
              <a:spcBef>
                <a:spcPct val="50000"/>
              </a:spcBef>
              <a:spcAft>
                <a:spcPct val="0"/>
              </a:spcAft>
              <a:buClrTx/>
            </a:pPr>
            <a:endParaRPr lang="en-US" sz="2400" kern="0" dirty="0"/>
          </a:p>
          <a:p>
            <a:pPr marL="285750" indent="-285750">
              <a:lnSpc>
                <a:spcPct val="100000"/>
              </a:lnSpc>
              <a:spcBef>
                <a:spcPct val="50000"/>
              </a:spcBef>
              <a:spcAft>
                <a:spcPct val="0"/>
              </a:spcAft>
              <a:buClrTx/>
            </a:pPr>
            <a:endParaRPr lang="en-US" sz="2400" kern="0" dirty="0"/>
          </a:p>
          <a:p>
            <a:pPr marL="285750" indent="-285750">
              <a:lnSpc>
                <a:spcPct val="100000"/>
              </a:lnSpc>
              <a:spcBef>
                <a:spcPct val="50000"/>
              </a:spcBef>
              <a:spcAft>
                <a:spcPct val="0"/>
              </a:spcAft>
              <a:buClrTx/>
            </a:pPr>
            <a:r>
              <a:rPr lang="en-US" sz="2400" kern="0" dirty="0"/>
              <a:t>There were no grade 3 adverse events in crossover to olaparib group</a:t>
            </a:r>
          </a:p>
          <a:p>
            <a:pPr marL="685800" lvl="1">
              <a:lnSpc>
                <a:spcPct val="100000"/>
              </a:lnSpc>
              <a:spcBef>
                <a:spcPct val="50000"/>
              </a:spcBef>
              <a:spcAft>
                <a:spcPct val="0"/>
              </a:spcAft>
              <a:buClrTx/>
            </a:pPr>
            <a:r>
              <a:rPr lang="en-US" sz="2200" kern="0" dirty="0"/>
              <a:t>1 patient in crossover to abiraterone group experienced grade 3 hyperglycemia</a:t>
            </a:r>
          </a:p>
          <a:p>
            <a:pPr marL="285750" indent="-285750">
              <a:lnSpc>
                <a:spcPct val="100000"/>
              </a:lnSpc>
              <a:spcBef>
                <a:spcPct val="50000"/>
              </a:spcBef>
              <a:spcAft>
                <a:spcPct val="0"/>
              </a:spcAft>
              <a:buClrTx/>
            </a:pPr>
            <a:r>
              <a:rPr lang="en-US" sz="2400" kern="0" dirty="0"/>
              <a:t>There were no grade 4 or 5 adverse events</a:t>
            </a:r>
          </a:p>
          <a:p>
            <a:endParaRPr lang="en-US" sz="2400" kern="0" dirty="0"/>
          </a:p>
        </p:txBody>
      </p:sp>
      <p:graphicFrame>
        <p:nvGraphicFramePr>
          <p:cNvPr id="4" name="Table 4">
            <a:extLst>
              <a:ext uri="{FF2B5EF4-FFF2-40B4-BE49-F238E27FC236}">
                <a16:creationId xmlns:a16="http://schemas.microsoft.com/office/drawing/2014/main" id="{2AD90B52-9F8C-674E-2F81-ED16E88BDC09}"/>
              </a:ext>
            </a:extLst>
          </p:cNvPr>
          <p:cNvGraphicFramePr>
            <a:graphicFrameLocks noGrp="1"/>
          </p:cNvGraphicFramePr>
          <p:nvPr>
            <p:ph idx="1"/>
            <p:extLst>
              <p:ext uri="{D42A27DB-BD31-4B8C-83A1-F6EECF244321}">
                <p14:modId xmlns:p14="http://schemas.microsoft.com/office/powerpoint/2010/main" val="1714408799"/>
              </p:ext>
            </p:extLst>
          </p:nvPr>
        </p:nvGraphicFramePr>
        <p:xfrm>
          <a:off x="709796" y="1587199"/>
          <a:ext cx="10769416" cy="2123440"/>
        </p:xfrm>
        <a:graphic>
          <a:graphicData uri="http://schemas.openxmlformats.org/drawingml/2006/table">
            <a:tbl>
              <a:tblPr firstRow="1" bandRow="1">
                <a:tableStyleId>{5C22544A-7EE6-4342-B048-85BDC9FD1C3A}</a:tableStyleId>
              </a:tblPr>
              <a:tblGrid>
                <a:gridCol w="2247916">
                  <a:extLst>
                    <a:ext uri="{9D8B030D-6E8A-4147-A177-3AD203B41FA5}">
                      <a16:colId xmlns:a16="http://schemas.microsoft.com/office/drawing/2014/main" val="1118752994"/>
                    </a:ext>
                  </a:extLst>
                </a:gridCol>
                <a:gridCol w="2059851">
                  <a:extLst>
                    <a:ext uri="{9D8B030D-6E8A-4147-A177-3AD203B41FA5}">
                      <a16:colId xmlns:a16="http://schemas.microsoft.com/office/drawing/2014/main" val="2160337077"/>
                    </a:ext>
                  </a:extLst>
                </a:gridCol>
                <a:gridCol w="2153883">
                  <a:extLst>
                    <a:ext uri="{9D8B030D-6E8A-4147-A177-3AD203B41FA5}">
                      <a16:colId xmlns:a16="http://schemas.microsoft.com/office/drawing/2014/main" val="442762102"/>
                    </a:ext>
                  </a:extLst>
                </a:gridCol>
                <a:gridCol w="2153883">
                  <a:extLst>
                    <a:ext uri="{9D8B030D-6E8A-4147-A177-3AD203B41FA5}">
                      <a16:colId xmlns:a16="http://schemas.microsoft.com/office/drawing/2014/main" val="26558346"/>
                    </a:ext>
                  </a:extLst>
                </a:gridCol>
                <a:gridCol w="2153883">
                  <a:extLst>
                    <a:ext uri="{9D8B030D-6E8A-4147-A177-3AD203B41FA5}">
                      <a16:colId xmlns:a16="http://schemas.microsoft.com/office/drawing/2014/main" val="3685889608"/>
                    </a:ext>
                  </a:extLst>
                </a:gridCol>
              </a:tblGrid>
              <a:tr h="370840">
                <a:tc>
                  <a:txBody>
                    <a:bodyPr/>
                    <a:lstStyle/>
                    <a:p>
                      <a:r>
                        <a:rPr lang="en-US" sz="1800" dirty="0"/>
                        <a:t>Adverse Event, n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algn="ctr"/>
                      <a:r>
                        <a:rPr lang="pt-BR" sz="1800" dirty="0">
                          <a:solidFill>
                            <a:schemeClr val="tx1"/>
                          </a:solidFill>
                        </a:rPr>
                        <a:t>Arm 1: Crossover to </a:t>
                      </a:r>
                      <a:br>
                        <a:rPr lang="pt-BR" sz="1800" dirty="0">
                          <a:solidFill>
                            <a:schemeClr val="tx1"/>
                          </a:solidFill>
                        </a:rPr>
                      </a:br>
                      <a:r>
                        <a:rPr lang="pt-BR" sz="1800" dirty="0">
                          <a:solidFill>
                            <a:schemeClr val="tx1"/>
                          </a:solidFill>
                        </a:rPr>
                        <a:t>Olaparib (n = 8)</a:t>
                      </a:r>
                      <a:endParaRPr lang="en-US" sz="18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sz="1400" dirty="0"/>
                    </a:p>
                  </a:txBody>
                  <a:tcPr>
                    <a:solidFill>
                      <a:schemeClr val="accent3"/>
                    </a:solidFill>
                  </a:tcPr>
                </a:tc>
                <a:tc gridSpan="2">
                  <a:txBody>
                    <a:bodyPr/>
                    <a:lstStyle/>
                    <a:p>
                      <a:pPr algn="ctr"/>
                      <a:r>
                        <a:rPr lang="en-US" sz="1800" dirty="0">
                          <a:solidFill>
                            <a:schemeClr val="tx1"/>
                          </a:solidFill>
                        </a:rPr>
                        <a:t>Arm 2: Crossover to </a:t>
                      </a:r>
                    </a:p>
                    <a:p>
                      <a:pPr algn="ctr"/>
                      <a:r>
                        <a:rPr lang="en-US" sz="1800" dirty="0">
                          <a:solidFill>
                            <a:schemeClr val="tx1"/>
                          </a:solidFill>
                        </a:rPr>
                        <a:t>Abiraterone (n = 8)</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sz="1400" dirty="0"/>
                    </a:p>
                  </a:txBody>
                  <a:tcPr>
                    <a:solidFill>
                      <a:schemeClr val="accent3"/>
                    </a:solidFill>
                  </a:tcPr>
                </a:tc>
                <a:extLst>
                  <a:ext uri="{0D108BD9-81ED-4DB2-BD59-A6C34878D82A}">
                    <a16:rowId xmlns:a16="http://schemas.microsoft.com/office/drawing/2014/main" val="3523643841"/>
                  </a:ext>
                </a:extLst>
              </a:tr>
              <a:tr h="370840">
                <a:tc>
                  <a:txBody>
                    <a:bodyPr/>
                    <a:lstStyle/>
                    <a:p>
                      <a:endParaRPr lang="en-US" sz="180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lumMod val="40000"/>
                        <a:lumOff val="60000"/>
                      </a:schemeClr>
                    </a:solidFill>
                  </a:tcPr>
                </a:tc>
                <a:tc>
                  <a:txBody>
                    <a:bodyPr/>
                    <a:lstStyle/>
                    <a:p>
                      <a:pPr algn="ctr"/>
                      <a:r>
                        <a:rPr lang="en-US" sz="1800" b="1" dirty="0">
                          <a:solidFill>
                            <a:schemeClr val="bg1"/>
                          </a:solidFill>
                        </a:rPr>
                        <a:t>Grade 1-3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lumMod val="40000"/>
                        <a:lumOff val="60000"/>
                      </a:schemeClr>
                    </a:solidFill>
                  </a:tcPr>
                </a:tc>
                <a:tc>
                  <a:txBody>
                    <a:bodyPr/>
                    <a:lstStyle/>
                    <a:p>
                      <a:pPr algn="ctr"/>
                      <a:r>
                        <a:rPr lang="en-US" sz="1800" b="1" dirty="0">
                          <a:solidFill>
                            <a:schemeClr val="bg1"/>
                          </a:solidFill>
                        </a:rPr>
                        <a:t>Grade 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lumMod val="40000"/>
                        <a:lumOff val="60000"/>
                      </a:schemeClr>
                    </a:solidFill>
                  </a:tcPr>
                </a:tc>
                <a:tc>
                  <a:txBody>
                    <a:bodyPr/>
                    <a:lstStyle/>
                    <a:p>
                      <a:pPr algn="ctr"/>
                      <a:r>
                        <a:rPr lang="en-US" sz="1800" b="1" dirty="0">
                          <a:solidFill>
                            <a:schemeClr val="bg1"/>
                          </a:solidFill>
                        </a:rPr>
                        <a:t>Grade 1-3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lumMod val="40000"/>
                        <a:lumOff val="60000"/>
                      </a:schemeClr>
                    </a:solidFill>
                  </a:tcPr>
                </a:tc>
                <a:tc>
                  <a:txBody>
                    <a:bodyPr/>
                    <a:lstStyle/>
                    <a:p>
                      <a:pPr algn="ctr"/>
                      <a:r>
                        <a:rPr lang="en-US" sz="1800" b="1" dirty="0">
                          <a:solidFill>
                            <a:schemeClr val="bg1"/>
                          </a:solidFill>
                        </a:rPr>
                        <a:t>Grade 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150370375"/>
                  </a:ext>
                </a:extLst>
              </a:tr>
              <a:tr h="370840">
                <a:tc>
                  <a:txBody>
                    <a:bodyPr/>
                    <a:lstStyle/>
                    <a:p>
                      <a:r>
                        <a:rPr lang="en-US" sz="1800" dirty="0">
                          <a:solidFill>
                            <a:schemeClr val="bg1"/>
                          </a:solidFill>
                        </a:rPr>
                        <a:t>Any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6 (75)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3 (38)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1 (12)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117601015"/>
                  </a:ext>
                </a:extLst>
              </a:tr>
              <a:tr h="370840">
                <a:tc>
                  <a:txBody>
                    <a:bodyPr/>
                    <a:lstStyle/>
                    <a:p>
                      <a:r>
                        <a:rPr lang="en-US" sz="1800" dirty="0">
                          <a:solidFill>
                            <a:schemeClr val="bg1"/>
                          </a:solidFill>
                        </a:rPr>
                        <a:t>Fatigue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3 (38)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953432797"/>
                  </a:ext>
                </a:extLst>
              </a:tr>
              <a:tr h="370840">
                <a:tc>
                  <a:txBody>
                    <a:bodyPr/>
                    <a:lstStyle/>
                    <a:p>
                      <a:r>
                        <a:rPr lang="en-US" sz="1800" dirty="0">
                          <a:solidFill>
                            <a:schemeClr val="bg1"/>
                          </a:solidFill>
                        </a:rPr>
                        <a:t>Nausea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3 (38)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015639627"/>
                  </a:ext>
                </a:extLst>
              </a:tr>
            </a:tbl>
          </a:graphicData>
        </a:graphic>
      </p:graphicFrame>
    </p:spTree>
    <p:extLst>
      <p:ext uri="{BB962C8B-B14F-4D97-AF65-F5344CB8AC3E}">
        <p14:creationId xmlns:p14="http://schemas.microsoft.com/office/powerpoint/2010/main" val="260729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a:t>BRCAAway: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21514"/>
            <a:ext cx="10877529" cy="4650686"/>
          </a:xfrm>
        </p:spPr>
        <p:txBody>
          <a:bodyPr/>
          <a:lstStyle/>
          <a:p>
            <a:pPr>
              <a:spcBef>
                <a:spcPts val="400"/>
              </a:spcBef>
            </a:pPr>
            <a:r>
              <a:rPr lang="en-US" altLang="en-US" sz="2600" dirty="0"/>
              <a:t>Treatment with abiraterone + </a:t>
            </a:r>
            <a:r>
              <a:rPr lang="en-US" altLang="en-US" sz="2600" dirty="0" err="1"/>
              <a:t>olaparib</a:t>
            </a:r>
            <a:r>
              <a:rPr lang="en-US" altLang="en-US" sz="2600" dirty="0"/>
              <a:t> resulted in longer PFS and higher ORR vs abiraterone or </a:t>
            </a:r>
            <a:r>
              <a:rPr lang="en-US" altLang="en-US" sz="2600" dirty="0" err="1"/>
              <a:t>olaparib</a:t>
            </a:r>
            <a:r>
              <a:rPr lang="en-US" altLang="en-US" sz="2600" dirty="0"/>
              <a:t> alone in </a:t>
            </a:r>
            <a:r>
              <a:rPr lang="en-US" altLang="en-US" sz="2600" dirty="0" err="1"/>
              <a:t>mCRPC</a:t>
            </a:r>
            <a:r>
              <a:rPr lang="en-US" altLang="en-US" sz="2600" dirty="0"/>
              <a:t> with </a:t>
            </a:r>
            <a:r>
              <a:rPr lang="en-US" altLang="en-US" sz="2600" i="1" dirty="0"/>
              <a:t>BRCA1/2</a:t>
            </a:r>
            <a:r>
              <a:rPr lang="en-US" altLang="en-US" sz="2600" dirty="0"/>
              <a:t> or </a:t>
            </a:r>
            <a:r>
              <a:rPr lang="en-US" altLang="en-US" sz="2600" i="1" dirty="0"/>
              <a:t>ATM</a:t>
            </a:r>
            <a:r>
              <a:rPr lang="en-US" altLang="en-US" sz="2600" dirty="0"/>
              <a:t> alterations</a:t>
            </a:r>
          </a:p>
          <a:p>
            <a:pPr lvl="1">
              <a:spcBef>
                <a:spcPts val="400"/>
              </a:spcBef>
            </a:pPr>
            <a:r>
              <a:rPr lang="en-US" altLang="en-US" sz="2400" dirty="0"/>
              <a:t>Median PFS: 39 </a:t>
            </a:r>
            <a:r>
              <a:rPr lang="en-US" altLang="en-US" sz="2400" dirty="0" err="1"/>
              <a:t>mo</a:t>
            </a:r>
            <a:r>
              <a:rPr lang="en-US" altLang="en-US" sz="2400" dirty="0"/>
              <a:t> for abiraterone/</a:t>
            </a:r>
            <a:r>
              <a:rPr lang="en-US" altLang="en-US" sz="2400" dirty="0" err="1"/>
              <a:t>olaparib</a:t>
            </a:r>
            <a:r>
              <a:rPr lang="en-US" altLang="en-US" sz="2400" dirty="0"/>
              <a:t> vs 8.4 </a:t>
            </a:r>
            <a:r>
              <a:rPr lang="en-US" altLang="en-US" sz="2400" dirty="0" err="1"/>
              <a:t>mo</a:t>
            </a:r>
            <a:r>
              <a:rPr lang="en-US" altLang="en-US" sz="2400" dirty="0"/>
              <a:t> for abiraterone and </a:t>
            </a:r>
            <a:br>
              <a:rPr lang="en-US" altLang="en-US" sz="2400" dirty="0"/>
            </a:br>
            <a:r>
              <a:rPr lang="en-US" altLang="en-US" sz="2400" dirty="0"/>
              <a:t>14 </a:t>
            </a:r>
            <a:r>
              <a:rPr lang="en-US" altLang="en-US" sz="2400" dirty="0" err="1"/>
              <a:t>mo</a:t>
            </a:r>
            <a:r>
              <a:rPr lang="en-US" altLang="en-US" sz="2400" dirty="0"/>
              <a:t> for </a:t>
            </a:r>
            <a:r>
              <a:rPr lang="en-US" altLang="en-US" sz="2400" dirty="0" err="1"/>
              <a:t>olaparib</a:t>
            </a:r>
            <a:endParaRPr lang="en-US" altLang="en-US" sz="2400" dirty="0"/>
          </a:p>
          <a:p>
            <a:pPr>
              <a:spcBef>
                <a:spcPts val="400"/>
              </a:spcBef>
            </a:pPr>
            <a:r>
              <a:rPr lang="en-US" altLang="en-US" sz="2600" dirty="0"/>
              <a:t>Sequential treatment with </a:t>
            </a:r>
            <a:r>
              <a:rPr lang="en-US" altLang="en-US" sz="2600" dirty="0" err="1"/>
              <a:t>olaparib</a:t>
            </a:r>
            <a:r>
              <a:rPr lang="en-US" altLang="en-US" sz="2600" dirty="0"/>
              <a:t> and abiraterone or vice versa resulted in shorter median PFS from randomization than combination therapy with </a:t>
            </a:r>
            <a:r>
              <a:rPr lang="en-US" altLang="en-US" sz="2600" dirty="0" err="1"/>
              <a:t>olaparib</a:t>
            </a:r>
            <a:r>
              <a:rPr lang="en-US" altLang="en-US" sz="2600" dirty="0"/>
              <a:t> plus abiraterone </a:t>
            </a:r>
          </a:p>
          <a:p>
            <a:pPr>
              <a:spcBef>
                <a:spcPts val="400"/>
              </a:spcBef>
            </a:pPr>
            <a:r>
              <a:rPr lang="en-US" altLang="en-US" sz="2600" dirty="0"/>
              <a:t>No new safety signals were observed</a:t>
            </a:r>
          </a:p>
          <a:p>
            <a:pPr>
              <a:spcBef>
                <a:spcPts val="400"/>
              </a:spcBef>
            </a:pPr>
            <a:r>
              <a:rPr lang="en-US" altLang="en-US" sz="2600" dirty="0"/>
              <a:t>Data support upfront use of PARP inhibitor and AR inhibitor combination therapy as first-line therapy for </a:t>
            </a:r>
            <a:r>
              <a:rPr lang="en-US" altLang="en-US" sz="2600" dirty="0" err="1"/>
              <a:t>mCRPC</a:t>
            </a:r>
            <a:r>
              <a:rPr lang="en-US" altLang="en-US" sz="2600" dirty="0"/>
              <a:t> with </a:t>
            </a:r>
            <a:r>
              <a:rPr lang="en-US" altLang="en-US" sz="2600" i="1" dirty="0"/>
              <a:t>BRCA1/2</a:t>
            </a:r>
            <a:r>
              <a:rPr lang="en-US" altLang="en-US" sz="2600" dirty="0"/>
              <a:t> or </a:t>
            </a:r>
            <a:r>
              <a:rPr lang="en-US" altLang="en-US" sz="2600" i="1" dirty="0"/>
              <a:t>ATM</a:t>
            </a:r>
            <a:r>
              <a:rPr lang="en-US" altLang="en-US" sz="2600" dirty="0"/>
              <a:t> mutations</a:t>
            </a:r>
          </a:p>
        </p:txBody>
      </p:sp>
      <p:sp>
        <p:nvSpPr>
          <p:cNvPr id="2" name="Text Box 15">
            <a:extLst>
              <a:ext uri="{FF2B5EF4-FFF2-40B4-BE49-F238E27FC236}">
                <a16:creationId xmlns:a16="http://schemas.microsoft.com/office/drawing/2014/main" id="{1487A039-5670-ACA6-3F87-1655E53F074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Hussein. ASCO GU 2024. Abstr 19.</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90125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GU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8" y="1895477"/>
            <a:ext cx="10897297" cy="2605717"/>
          </a:xfrm>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Capsule slideset summaries </a:t>
            </a:r>
            <a:r>
              <a:rPr lang="en-US" sz="2400" b="0" kern="1200" dirty="0"/>
              <a:t>of key studies in:</a:t>
            </a:r>
          </a:p>
          <a:p>
            <a:pPr marL="342900" indent="-342900">
              <a:spcBef>
                <a:spcPts val="600"/>
              </a:spcBef>
              <a:spcAft>
                <a:spcPts val="0"/>
              </a:spcAft>
              <a:buClrTx/>
              <a:buFont typeface="Wingdings" pitchFamily="2" charset="2"/>
              <a:buChar char="§"/>
              <a:defRPr/>
            </a:pPr>
            <a:r>
              <a:rPr lang="en-US" sz="2400" b="0" dirty="0"/>
              <a:t>Bladder cancer</a:t>
            </a:r>
          </a:p>
          <a:p>
            <a:pPr marL="342900" indent="-342900">
              <a:spcBef>
                <a:spcPts val="600"/>
              </a:spcBef>
              <a:spcAft>
                <a:spcPts val="0"/>
              </a:spcAft>
              <a:buClrTx/>
              <a:buFont typeface="Wingdings" pitchFamily="2" charset="2"/>
              <a:buChar char="§"/>
              <a:defRPr/>
            </a:pPr>
            <a:r>
              <a:rPr lang="en-US" sz="2400" b="0" dirty="0"/>
              <a:t>Prostate cancer</a:t>
            </a:r>
          </a:p>
          <a:p>
            <a:pPr marL="342900" indent="-342900">
              <a:spcBef>
                <a:spcPts val="600"/>
              </a:spcBef>
              <a:spcAft>
                <a:spcPts val="0"/>
              </a:spcAft>
              <a:buClrTx/>
              <a:buFont typeface="Wingdings" pitchFamily="2" charset="2"/>
              <a:buChar char="§"/>
              <a:defRPr/>
            </a:pPr>
            <a:r>
              <a:rPr lang="en-US" sz="2400" b="0" dirty="0"/>
              <a:t>Renal cancer</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CME/CNE/ACPE/AAPA-certified expert analysis </a:t>
            </a:r>
            <a:r>
              <a:rPr kumimoji="0" lang="en-US" sz="2400" b="0" i="0" u="none" strike="noStrike" kern="1200" cap="none" spc="0" normalizeH="0" baseline="0" noProof="0" dirty="0">
                <a:ln>
                  <a:noFill/>
                </a:ln>
                <a:effectLst/>
                <a:uLnTx/>
                <a:uFillTx/>
                <a:latin typeface="Calibri" panose="020F0502020204030204" pitchFamily="34" charset="0"/>
                <a:ea typeface="+mn-ea"/>
                <a:cs typeface="+mn-cs"/>
              </a:rPr>
              <a:t>on key studies</a:t>
            </a:r>
            <a:endParaRPr lang="en-US" sz="2200" b="0"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64774C13BC364CA4502EAC5EB32CA5" ma:contentTypeVersion="1" ma:contentTypeDescription="Create a new document." ma:contentTypeScope="" ma:versionID="e70ac552a54f8ebd63491633877f9da2">
  <xsd:schema xmlns:xsd="http://www.w3.org/2001/XMLSchema" xmlns:xs="http://www.w3.org/2001/XMLSchema" xmlns:p="http://schemas.microsoft.com/office/2006/metadata/properties" xmlns:ns2="d54cbe69-32bd-412a-b004-9152f949605e" xmlns:ns3="35202f58-292b-4e52-94a7-296cba825b45" targetNamespace="http://schemas.microsoft.com/office/2006/metadata/properties" ma:root="true" ma:fieldsID="9b13c4ef099b7311163bf5cfadb1644d" ns2:_="" ns3:_="">
    <xsd:import namespace="d54cbe69-32bd-412a-b004-9152f949605e"/>
    <xsd:import namespace="35202f58-292b-4e52-94a7-296cba825b45"/>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5202f58-292b-4e52-94a7-296cba825b45"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ocument_x0020_Category xmlns="35202f58-292b-4e52-94a7-296cba825b45">Conference Capsule Slides</Document_x0020_Category>
    <_dlc_DocId xmlns="d54cbe69-32bd-412a-b004-9152f949605e">56M7VY3CDVN5-451041124-2</_dlc_DocId>
    <_dlc_DocIdUrl xmlns="d54cbe69-32bd-412a-b004-9152f949605e">
      <Url>https://intranet.clinicaloptions.com/mews/oncology/ONC_2024_ASCO_GU_CF_(PRP7069)/Capsule-Slides_Placeholder_2/_layouts/15/DocIdRedir.aspx?ID=56M7VY3CDVN5-451041124-2</Url>
      <Description>56M7VY3CDVN5-451041124-2</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4A6B8F96-76DF-46B5-935A-1CEF97F6EA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35202f58-292b-4e52-94a7-296cba825b4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B4783D-ACBF-4A60-8186-8269DDE65FA3}">
  <ds:schemaRefs>
    <ds:schemaRef ds:uri="http://purl.org/dc/terms/"/>
    <ds:schemaRef ds:uri="http://purl.org/dc/elements/1.1/"/>
    <ds:schemaRef ds:uri="http://purl.org/dc/dcmitype/"/>
    <ds:schemaRef ds:uri="http://schemas.microsoft.com/office/2006/metadata/properties"/>
    <ds:schemaRef ds:uri="d54cbe69-32bd-412a-b004-9152f949605e"/>
    <ds:schemaRef ds:uri="http://schemas.microsoft.com/office/2006/documentManagement/types"/>
    <ds:schemaRef ds:uri="35202f58-292b-4e52-94a7-296cba825b45"/>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CC6714F-C073-4041-9B81-D2BABB57367C}">
  <ds:schemaRefs>
    <ds:schemaRef ds:uri="http://schemas.microsoft.com/sharepoint/v3/contenttype/forms"/>
  </ds:schemaRefs>
</ds:datastoreItem>
</file>

<file path=customXml/itemProps4.xml><?xml version="1.0" encoding="utf-8"?>
<ds:datastoreItem xmlns:ds="http://schemas.openxmlformats.org/officeDocument/2006/customXml" ds:itemID="{FAABBC39-569A-4EDA-9F53-52DE66D1703C}">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763</TotalTime>
  <Words>2157</Words>
  <Application>Microsoft Office PowerPoint</Application>
  <PresentationFormat>Widescreen</PresentationFormat>
  <Paragraphs>361</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BRCAAway: Phase II Trial of Abiraterone,  Olaparib, or Abiraterone + Olaparib in  HRR-Mutant Metastatic CRPC</vt:lpstr>
      <vt:lpstr>About These Slides</vt:lpstr>
      <vt:lpstr>BRCAAway: Background</vt:lpstr>
      <vt:lpstr>BRCAAway: Study Design</vt:lpstr>
      <vt:lpstr>BRCAAway: Baseline Characteristics</vt:lpstr>
      <vt:lpstr>BRCAAway: Efficacy Outcomes</vt:lpstr>
      <vt:lpstr>BRCAAway: Efficacy After Crossover Between Abiraterone/Prednisone and Olaparib Arms</vt:lpstr>
      <vt:lpstr>BRCAAway: Adverse Events in &gt;15% of Patients</vt:lpstr>
      <vt:lpstr>BRCAAway: Adverse Events in &gt;15% of Patients  Who Crossed Over Between Treatment Arms 1 and 2</vt:lpstr>
      <vt:lpstr>BRCAAway: Investigators’ Conclusions</vt:lpstr>
      <vt:lpstr>Go Online for More CCO  Coverage of ASCO GU 2024!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BRCAAway: Phase II Trial of Abiraterone, Olaparib, or Abiraterone + Olaparib in  HRR-Mutant Metastatic CRPC</dc:title>
  <dc:creator>Sarah Anderson</dc:creator>
  <cp:lastModifiedBy>vwenzel@clinicaloptions.com</cp:lastModifiedBy>
  <cp:revision>3</cp:revision>
  <dcterms:created xsi:type="dcterms:W3CDTF">2024-01-25T20:25:20Z</dcterms:created>
  <dcterms:modified xsi:type="dcterms:W3CDTF">2024-01-30T17:03:39Z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0x010100FA64774C13BC364CA4502EAC5EB32CA5</vt:lpwstr>
  </property>
  <property fmtid="{D5CDD505-2E9C-101B-9397-08002B2CF9AE}" pid="3" name="_dlc_DocIdItemGuid">
    <vt:lpwstr>14864c65-191b-4b2d-9f65-65b0bdf314f4</vt:lpwstr>
  </property>
</Properties>
</file>