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1" r:id="rId10"/>
    <p:sldId id="548" r:id="rId11"/>
    <p:sldId id="549" r:id="rId12"/>
    <p:sldId id="550" r:id="rId13"/>
    <p:sldId id="562" r:id="rId14"/>
    <p:sldId id="563" r:id="rId15"/>
    <p:sldId id="551"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Nathan Beach" initials="NB" lastIdx="1" clrIdx="16">
    <p:extLst>
      <p:ext uri="{19B8F6BF-5375-455C-9EA6-DF929625EA0E}">
        <p15:presenceInfo xmlns:p15="http://schemas.microsoft.com/office/powerpoint/2012/main" userId="d1799f50d9fd7357" providerId="Windows Live"/>
      </p:ext>
    </p:extLst>
  </p:cmAuthor>
  <p:cmAuthor id="18" name="htunggal@cealliance.com" initials="h" lastIdx="18" clrIdx="17">
    <p:extLst>
      <p:ext uri="{19B8F6BF-5375-455C-9EA6-DF929625EA0E}">
        <p15:presenceInfo xmlns:p15="http://schemas.microsoft.com/office/powerpoint/2012/main" userId="htunggal@cealliance.com" providerId="None"/>
      </p:ext>
    </p:extLst>
  </p:cmAuthor>
  <p:cmAuthor id="19" name="mbecker@clinicaloptions.com" initials="m" lastIdx="2" clrIdx="18">
    <p:extLst>
      <p:ext uri="{19B8F6BF-5375-455C-9EA6-DF929625EA0E}">
        <p15:presenceInfo xmlns:p15="http://schemas.microsoft.com/office/powerpoint/2012/main" userId="mbecker@clinicaloptions.com" providerId="None"/>
      </p:ext>
    </p:extLst>
  </p:cmAuthor>
  <p:cmAuthor id="20" name="CLINICALOPTIONS\tquill" initials="C" lastIdx="1" clrIdx="19">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C9A19B-9BBC-49A0-AE25-7F8DCCC06B98}" v="34" dt="2023-12-14T15:58:35.19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57" autoAdjust="0"/>
    <p:restoredTop sz="82324" autoAdjust="0"/>
  </p:normalViewPr>
  <p:slideViewPr>
    <p:cSldViewPr snapToGrid="0">
      <p:cViewPr varScale="1">
        <p:scale>
          <a:sx n="55" d="100"/>
          <a:sy n="55" d="100"/>
        </p:scale>
        <p:origin x="1176" y="36"/>
      </p:cViewPr>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01535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cs-EVH, clinically significant extravascular hemolysis; Hgb, hemoglobin; PNH, paroxysmal nocturnal hemoglobinuria.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335290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ARC, absolute reticulocyte count; cs-EVH, clinically significant extravascular hemolysis; FACIT-Fatigue, Functional Assessment of Chronic Illness Therapy</a:t>
            </a:r>
            <a:r>
              <a:rPr lang="en-US" b="0" i="1" dirty="0">
                <a:latin typeface="Calibri" panose="020F0502020204030204" pitchFamily="34" charset="0"/>
                <a:cs typeface="Calibri" panose="020F0502020204030204" pitchFamily="34" charset="0"/>
              </a:rPr>
              <a:t>–</a:t>
            </a:r>
            <a:r>
              <a:rPr lang="en-US" b="0" i="1" dirty="0"/>
              <a:t>Fatigue; Hgb, hemoglobin; LDH, lactate dehydrogenase; PNH, paroxysmal nocturnal hemoglobinuria; RBC, red blood cell.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722783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ARC, absolute reticulocyte count; Hgb, hemoglobin; LDH, lactate dehydrogenase;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986189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Hgb, hemoglobin; LSM, least squares mean; SD, standard deviation; SEM, standard error of mean.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90025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ARC, absolute reticulocyte count; LSM, least squares mean; SD, standard deviation; SEM, standard error of mean.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278943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978232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LDH, lactate dehydrogenase; LSM, least squares mean; SD, standard deviation; SEM, standard error of mean.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39626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d/c, discontinuation; Ev, events; LDH, lactate dehydrogenase; LTE, long-term extension; SAE, serious adverse event; TEAE, treatment-emergent adverse event; TP2, treatment period 2; tx, treatment;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187537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ARC, absolute reticulocyte count; cs-EVH, clinically significant extravascular hemolysis; Hgb, hemoglobin; PNH, paroxysmal nocturnal hemoglobinuria.</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532347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ALPHA: Phase III Long-term Data for Ravulizumab or Eculizumab With Add-on Danicopan or Placebo in Patients With PNH and cs-EVH</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ALPHA Long-term Data: Background </a:t>
            </a:r>
            <a:endParaRPr lang="en-US" altLang="en-US" dirty="0"/>
          </a:p>
        </p:txBody>
      </p:sp>
      <p:sp>
        <p:nvSpPr>
          <p:cNvPr id="3" name="Rectangle 3">
            <a:extLst>
              <a:ext uri="{FF2B5EF4-FFF2-40B4-BE49-F238E27FC236}">
                <a16:creationId xmlns:a16="http://schemas.microsoft.com/office/drawing/2014/main" id="{4BA3FF35-F3AC-06DC-BEC2-7D548A0DCF78}"/>
              </a:ext>
            </a:extLst>
          </p:cNvPr>
          <p:cNvSpPr>
            <a:spLocks noGrp="1" noChangeArrowheads="1"/>
          </p:cNvSpPr>
          <p:nvPr>
            <p:ph idx="1"/>
          </p:nvPr>
        </p:nvSpPr>
        <p:spPr>
          <a:xfrm>
            <a:off x="615185" y="1513047"/>
            <a:ext cx="10877529" cy="4503361"/>
          </a:xfrm>
        </p:spPr>
        <p:txBody>
          <a:bodyPr/>
          <a:lstStyle/>
          <a:p>
            <a:pPr>
              <a:spcBef>
                <a:spcPts val="900"/>
              </a:spcBef>
              <a:spcAft>
                <a:spcPts val="600"/>
              </a:spcAft>
            </a:pPr>
            <a:r>
              <a:rPr lang="en-US" altLang="en-US" sz="2200" dirty="0"/>
              <a:t>PNH is rare hematopoietic stem cell disorder characterized by lack of complement </a:t>
            </a:r>
            <a:br>
              <a:rPr lang="en-US" altLang="en-US" sz="2200" dirty="0"/>
            </a:br>
            <a:r>
              <a:rPr lang="en-US" altLang="en-US" sz="2200" dirty="0"/>
              <a:t>inhibitor proteins on blood cells resulting in thrombosis, hemolytic anemia, and </a:t>
            </a:r>
            <a:br>
              <a:rPr lang="en-US" altLang="en-US" sz="2200" dirty="0"/>
            </a:br>
            <a:r>
              <a:rPr lang="en-US" altLang="en-US" sz="2200" dirty="0"/>
              <a:t>bone marrow failure</a:t>
            </a:r>
            <a:r>
              <a:rPr lang="en-US" altLang="en-US" sz="2200" baseline="30000" dirty="0"/>
              <a:t>1</a:t>
            </a:r>
          </a:p>
          <a:p>
            <a:pPr>
              <a:spcBef>
                <a:spcPts val="900"/>
              </a:spcBef>
              <a:spcAft>
                <a:spcPts val="600"/>
              </a:spcAft>
            </a:pPr>
            <a:r>
              <a:rPr lang="en-US" altLang="en-US" sz="2200" dirty="0"/>
              <a:t>C5 inhibitors eculizumab and ravulizumab have improved clinical outcomes in PNH, </a:t>
            </a:r>
            <a:br>
              <a:rPr lang="en-US" altLang="en-US" sz="2200" dirty="0"/>
            </a:br>
            <a:r>
              <a:rPr lang="en-US" altLang="en-US" sz="2200" dirty="0"/>
              <a:t>but ~10%-20% of patients develop cs-EVH, which can require blood transfusions</a:t>
            </a:r>
            <a:r>
              <a:rPr lang="en-US" altLang="en-US" sz="2200" baseline="30000" dirty="0"/>
              <a:t>2-4</a:t>
            </a:r>
            <a:r>
              <a:rPr lang="en-US" altLang="en-US" sz="2200" dirty="0"/>
              <a:t> </a:t>
            </a:r>
          </a:p>
          <a:p>
            <a:pPr>
              <a:spcBef>
                <a:spcPts val="900"/>
              </a:spcBef>
              <a:spcAft>
                <a:spcPts val="600"/>
              </a:spcAft>
            </a:pPr>
            <a:r>
              <a:rPr lang="en-US" altLang="en-US" sz="2200" dirty="0"/>
              <a:t>Factor D inhibition has been explored as alternative treatment for PNH that may prevent extravascular hemolysis</a:t>
            </a:r>
            <a:r>
              <a:rPr lang="en-US" altLang="en-US" sz="2200" baseline="30000" dirty="0"/>
              <a:t>5,6</a:t>
            </a:r>
          </a:p>
          <a:p>
            <a:pPr lvl="1">
              <a:spcBef>
                <a:spcPts val="900"/>
              </a:spcBef>
              <a:spcAft>
                <a:spcPts val="600"/>
              </a:spcAft>
            </a:pPr>
            <a:r>
              <a:rPr lang="en-US" altLang="en-US" sz="2000" dirty="0"/>
              <a:t>In phase III ALPHA trial, first-in-class oral factor D inhibitor danicopan as add-on therapy to eculizumab or ravulizumab significantly increased Hgb at 12 wk vs placebo with eculizumab or ravulizumab in patients with PNH and cs-EVH</a:t>
            </a:r>
            <a:r>
              <a:rPr lang="en-US" altLang="en-US" sz="2000" baseline="30000" dirty="0"/>
              <a:t>7</a:t>
            </a:r>
          </a:p>
          <a:p>
            <a:pPr>
              <a:spcBef>
                <a:spcPts val="900"/>
              </a:spcBef>
              <a:spcAft>
                <a:spcPts val="600"/>
              </a:spcAft>
            </a:pPr>
            <a:r>
              <a:rPr lang="en-US" altLang="en-US" sz="2200" dirty="0"/>
              <a:t>Current long-term analysis of phase III ALPHA trial reports efficacy and safety of danicopan in open-label treatment period 2 and ongoing long-term extension period</a:t>
            </a:r>
            <a:r>
              <a:rPr lang="en-US" altLang="en-US" sz="2200" baseline="30000" dirty="0"/>
              <a:t>8</a:t>
            </a:r>
          </a:p>
          <a:p>
            <a:endParaRPr lang="en-US" altLang="en-US" dirty="0"/>
          </a:p>
        </p:txBody>
      </p:sp>
      <p:sp>
        <p:nvSpPr>
          <p:cNvPr id="4" name="Text Box 11">
            <a:extLst>
              <a:ext uri="{FF2B5EF4-FFF2-40B4-BE49-F238E27FC236}">
                <a16:creationId xmlns:a16="http://schemas.microsoft.com/office/drawing/2014/main" id="{BD827C5F-5A88-781C-2BB4-274FE45158D7}"/>
              </a:ext>
            </a:extLst>
          </p:cNvPr>
          <p:cNvSpPr txBox="1">
            <a:spLocks noChangeArrowheads="1"/>
          </p:cNvSpPr>
          <p:nvPr/>
        </p:nvSpPr>
        <p:spPr bwMode="auto">
          <a:xfrm>
            <a:off x="414339" y="6016408"/>
            <a:ext cx="84280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Brodsky. Blood. 2014;128:2804. 2. </a:t>
            </a:r>
            <a:r>
              <a:rPr lang="en-US" altLang="en-US" sz="1200" b="0" spc="-10" dirty="0">
                <a:solidFill>
                  <a:schemeClr val="bg2"/>
                </a:solidFill>
                <a:latin typeface="Calibri" panose="020F0502020204030204" pitchFamily="34" charset="0"/>
              </a:rPr>
              <a:t>Hillmen. NEJM. 2006;355:1233. 3. Lee. Blood. 2019;133:530.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Notaro. NEJM. 2022;387:160. 5. Risitano. Haematologica. 2021;106:3188. 6. Kulasekararaj. Blood. 2021;138:1928.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7. Lee. 2023. Lancet Haematol. 2023;10:e955. 8. </a:t>
            </a:r>
            <a:r>
              <a:rPr lang="en-US" altLang="en-US" sz="1200" b="0" dirty="0">
                <a:solidFill>
                  <a:schemeClr val="bg2"/>
                </a:solidFill>
                <a:latin typeface="Calibri" panose="020F0502020204030204" pitchFamily="34" charset="0"/>
              </a:rPr>
              <a:t>Kulasekararaj. ASH 2023. Abstr 576.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ALPHA Long-term Data: </a:t>
            </a:r>
            <a:r>
              <a:rPr lang="en-US" altLang="en-US" dirty="0"/>
              <a:t>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Kulasekararaj. ASH 2023. Abstr 576.</a:t>
            </a:r>
          </a:p>
        </p:txBody>
      </p:sp>
      <p:sp>
        <p:nvSpPr>
          <p:cNvPr id="4" name="Content Placeholder 4">
            <a:extLst>
              <a:ext uri="{FF2B5EF4-FFF2-40B4-BE49-F238E27FC236}">
                <a16:creationId xmlns:a16="http://schemas.microsoft.com/office/drawing/2014/main" id="{44DAC215-7D31-1C95-61F3-E1E5D19748F8}"/>
              </a:ext>
            </a:extLst>
          </p:cNvPr>
          <p:cNvSpPr txBox="1">
            <a:spLocks/>
          </p:cNvSpPr>
          <p:nvPr/>
        </p:nvSpPr>
        <p:spPr>
          <a:xfrm>
            <a:off x="604675" y="1306253"/>
            <a:ext cx="10877529" cy="516191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Randomized, double-blind, placebo-controlled phase III trial (data cutoff: Sept 20, 2022)</a:t>
            </a:r>
          </a:p>
          <a:p>
            <a:endParaRPr lang="en-US" sz="2200" b="0" kern="0" dirty="0"/>
          </a:p>
          <a:p>
            <a:endParaRPr lang="en-US" sz="2200" b="0" kern="0" dirty="0"/>
          </a:p>
          <a:p>
            <a:endParaRPr lang="en-US" sz="2200" b="0" kern="0" dirty="0"/>
          </a:p>
          <a:p>
            <a:endParaRPr lang="en-US" sz="2200" b="0" kern="0" dirty="0"/>
          </a:p>
          <a:p>
            <a:endParaRPr lang="en-US" sz="2200" b="0" kern="0" dirty="0"/>
          </a:p>
          <a:p>
            <a:endParaRPr lang="en-US" sz="2200" b="0" kern="0" dirty="0"/>
          </a:p>
          <a:p>
            <a:r>
              <a:rPr lang="en-US" sz="2200" kern="0" dirty="0"/>
              <a:t>P</a:t>
            </a:r>
            <a:r>
              <a:rPr lang="en-US" sz="2200" b="1" kern="0" dirty="0"/>
              <a:t>rimary endpoint: </a:t>
            </a:r>
            <a:r>
              <a:rPr lang="en-US" sz="2200" b="0" kern="0" dirty="0"/>
              <a:t>change in Hgb from baseline to Wk 12</a:t>
            </a:r>
          </a:p>
          <a:p>
            <a:r>
              <a:rPr lang="en-US" sz="2200" kern="0" dirty="0"/>
              <a:t>Secondary endpoints: </a:t>
            </a:r>
            <a:r>
              <a:rPr lang="en-US" sz="2200" b="0" kern="0" dirty="0"/>
              <a:t>change from baseline to Wk 24 in: Hgb, ARC, LDH, C3 deposition on PNH RBCs, and FACIT-Fatigue scores; proportion of patients with transfusion avoidance or Hgb increase ≥2 g/dL without transfusion, safety</a:t>
            </a:r>
          </a:p>
          <a:p>
            <a:pPr marL="0" indent="0">
              <a:buNone/>
            </a:pPr>
            <a:r>
              <a:rPr lang="en-US" sz="2200" b="0" kern="0" dirty="0"/>
              <a:t> </a:t>
            </a:r>
          </a:p>
        </p:txBody>
      </p:sp>
      <p:sp>
        <p:nvSpPr>
          <p:cNvPr id="5" name="Text Box 45">
            <a:extLst>
              <a:ext uri="{FF2B5EF4-FFF2-40B4-BE49-F238E27FC236}">
                <a16:creationId xmlns:a16="http://schemas.microsoft.com/office/drawing/2014/main" id="{91720C6E-54DD-051A-BA5F-ED1F83713557}"/>
              </a:ext>
            </a:extLst>
          </p:cNvPr>
          <p:cNvSpPr txBox="1">
            <a:spLocks noChangeArrowheads="1"/>
          </p:cNvSpPr>
          <p:nvPr/>
        </p:nvSpPr>
        <p:spPr bwMode="auto">
          <a:xfrm>
            <a:off x="112343" y="2790733"/>
            <a:ext cx="2949208"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Adults (≥18 yr) with PNH and </a:t>
            </a:r>
          </a:p>
          <a:p>
            <a:pPr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cs-EVH*; receiving stable eculizumab or ravulizumab treatment ≥6 mo </a:t>
            </a:r>
          </a:p>
          <a:p>
            <a:pPr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86)</a:t>
            </a:r>
            <a:r>
              <a:rPr lang="en-US" altLang="en-US" sz="1600" b="0" baseline="30000" dirty="0">
                <a:solidFill>
                  <a:srgbClr val="000000"/>
                </a:solidFill>
                <a:latin typeface="Calibri" panose="020F0502020204030204" pitchFamily="34" charset="0"/>
                <a:cs typeface="+mn-cs"/>
              </a:rPr>
              <a:t>†</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Rectangle 49">
            <a:extLst>
              <a:ext uri="{FF2B5EF4-FFF2-40B4-BE49-F238E27FC236}">
                <a16:creationId xmlns:a16="http://schemas.microsoft.com/office/drawing/2014/main" id="{1BD044C8-5685-4289-64C8-35B93302E5FF}"/>
              </a:ext>
            </a:extLst>
          </p:cNvPr>
          <p:cNvSpPr>
            <a:spLocks noChangeArrowheads="1"/>
          </p:cNvSpPr>
          <p:nvPr/>
        </p:nvSpPr>
        <p:spPr bwMode="auto">
          <a:xfrm>
            <a:off x="3572051" y="2482304"/>
            <a:ext cx="2743200"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Danicopan </a:t>
            </a:r>
            <a:r>
              <a:rPr lang="en-US" altLang="en-US" sz="1600" b="0" dirty="0">
                <a:solidFill>
                  <a:srgbClr val="FFFFFF"/>
                </a:solidFill>
                <a:latin typeface="Calibri" panose="020F0502020204030204" pitchFamily="34" charset="0"/>
                <a:cs typeface="+mn-cs"/>
              </a:rPr>
              <a:t>150 mg TID</a:t>
            </a:r>
            <a:r>
              <a:rPr lang="en-US" sz="1600" b="0" i="0" baseline="30000" dirty="0">
                <a:solidFill>
                  <a:schemeClr val="tx1"/>
                </a:solidFill>
                <a:effectLst/>
                <a:latin typeface="Google Sans"/>
              </a:rPr>
              <a:t>‡</a:t>
            </a:r>
            <a:r>
              <a:rPr lang="en-US" altLang="en-US" sz="1600" b="0" dirty="0">
                <a:solidFill>
                  <a:srgbClr val="FFFFFF"/>
                </a:solidFill>
                <a:latin typeface="Calibri" panose="020F0502020204030204" pitchFamily="34" charset="0"/>
                <a:cs typeface="+mn-cs"/>
              </a:rPr>
              <a:t> +</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Eculizumab </a:t>
            </a:r>
            <a:r>
              <a:rPr lang="en-US" altLang="en-US" sz="1600" b="0" dirty="0">
                <a:solidFill>
                  <a:srgbClr val="FFFFFF"/>
                </a:solidFill>
                <a:latin typeface="Calibri" panose="020F0502020204030204" pitchFamily="34" charset="0"/>
                <a:cs typeface="+mn-cs"/>
              </a:rPr>
              <a:t>or</a:t>
            </a:r>
            <a:r>
              <a:rPr lang="en-US" altLang="en-US" sz="1600" dirty="0">
                <a:solidFill>
                  <a:srgbClr val="FFFFFF"/>
                </a:solidFill>
                <a:latin typeface="Calibri" panose="020F0502020204030204" pitchFamily="34" charset="0"/>
                <a:cs typeface="+mn-cs"/>
              </a:rPr>
              <a:t> Ravulizumab</a:t>
            </a:r>
            <a:endParaRPr lang="en-US" altLang="en-US" sz="1600" b="0" dirty="0">
              <a:solidFill>
                <a:srgbClr val="FFFFFF"/>
              </a:solidFill>
              <a:latin typeface="Calibri" panose="020F0502020204030204" pitchFamily="34" charset="0"/>
              <a:cs typeface="+mn-cs"/>
            </a:endParaRPr>
          </a:p>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42)</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p>
        </p:txBody>
      </p:sp>
      <p:sp>
        <p:nvSpPr>
          <p:cNvPr id="7" name="Rectangle 50">
            <a:extLst>
              <a:ext uri="{FF2B5EF4-FFF2-40B4-BE49-F238E27FC236}">
                <a16:creationId xmlns:a16="http://schemas.microsoft.com/office/drawing/2014/main" id="{71B2BA48-27A8-01BF-1F9A-582D799D233F}"/>
              </a:ext>
            </a:extLst>
          </p:cNvPr>
          <p:cNvSpPr>
            <a:spLocks noChangeArrowheads="1"/>
          </p:cNvSpPr>
          <p:nvPr/>
        </p:nvSpPr>
        <p:spPr bwMode="auto">
          <a:xfrm>
            <a:off x="3572052" y="3487785"/>
            <a:ext cx="2743200" cy="905256"/>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Placebo </a:t>
            </a:r>
            <a:r>
              <a:rPr lang="en-US" altLang="en-US" sz="1600" b="0" dirty="0">
                <a:solidFill>
                  <a:srgbClr val="FFFFFF"/>
                </a:solidFill>
                <a:latin typeface="Calibri" panose="020F0502020204030204" pitchFamily="34" charset="0"/>
                <a:cs typeface="+mn-cs"/>
              </a:rPr>
              <a:t>+</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Eculizumab </a:t>
            </a:r>
            <a:r>
              <a:rPr lang="en-US" altLang="en-US" sz="1600" b="0" dirty="0">
                <a:solidFill>
                  <a:srgbClr val="FFFFFF"/>
                </a:solidFill>
                <a:latin typeface="Calibri" panose="020F0502020204030204" pitchFamily="34" charset="0"/>
                <a:cs typeface="+mn-cs"/>
              </a:rPr>
              <a:t>or</a:t>
            </a:r>
            <a:r>
              <a:rPr lang="en-US" altLang="en-US" sz="1600" dirty="0">
                <a:solidFill>
                  <a:srgbClr val="FFFFFF"/>
                </a:solidFill>
                <a:latin typeface="Calibri" panose="020F0502020204030204" pitchFamily="34" charset="0"/>
                <a:cs typeface="+mn-cs"/>
              </a:rPr>
              <a:t> Ravulizumab</a:t>
            </a:r>
            <a:endParaRPr lang="en-US" altLang="en-US" sz="1600" b="0" dirty="0">
              <a:solidFill>
                <a:srgbClr val="FFFFFF"/>
              </a:solidFill>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a:t>
            </a:r>
            <a:r>
              <a:rPr lang="en-US" altLang="en-US" sz="1600" b="0" dirty="0">
                <a:solidFill>
                  <a:srgbClr val="FFFFFF"/>
                </a:solidFill>
                <a:latin typeface="Calibri" panose="020F0502020204030204" pitchFamily="34" charset="0"/>
                <a:cs typeface="+mn-cs"/>
              </a:rPr>
              <a:t>21</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Line 53">
            <a:extLst>
              <a:ext uri="{FF2B5EF4-FFF2-40B4-BE49-F238E27FC236}">
                <a16:creationId xmlns:a16="http://schemas.microsoft.com/office/drawing/2014/main" id="{A97B3029-C1CB-117F-D709-240FC03F0BBB}"/>
              </a:ext>
            </a:extLst>
          </p:cNvPr>
          <p:cNvSpPr>
            <a:spLocks noChangeShapeType="1"/>
          </p:cNvSpPr>
          <p:nvPr/>
        </p:nvSpPr>
        <p:spPr bwMode="auto">
          <a:xfrm>
            <a:off x="2824077" y="3589576"/>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1" name="Line 54">
            <a:extLst>
              <a:ext uri="{FF2B5EF4-FFF2-40B4-BE49-F238E27FC236}">
                <a16:creationId xmlns:a16="http://schemas.microsoft.com/office/drawing/2014/main" id="{FEAA6D80-5BFF-BA33-85D5-BA9FED07D3C6}"/>
              </a:ext>
            </a:extLst>
          </p:cNvPr>
          <p:cNvSpPr>
            <a:spLocks noChangeShapeType="1"/>
          </p:cNvSpPr>
          <p:nvPr/>
        </p:nvSpPr>
        <p:spPr bwMode="auto">
          <a:xfrm flipV="1">
            <a:off x="2824077" y="293558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3356A8EE-7613-D8F9-8E7E-383FF6621300}"/>
              </a:ext>
            </a:extLst>
          </p:cNvPr>
          <p:cNvSpPr txBox="1"/>
          <p:nvPr/>
        </p:nvSpPr>
        <p:spPr bwMode="auto">
          <a:xfrm>
            <a:off x="2940684" y="3232389"/>
            <a:ext cx="4828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4" name="Rectangle 49">
            <a:extLst>
              <a:ext uri="{FF2B5EF4-FFF2-40B4-BE49-F238E27FC236}">
                <a16:creationId xmlns:a16="http://schemas.microsoft.com/office/drawing/2014/main" id="{A5113B0F-9DC9-9B2E-3773-48D45F9C23C5}"/>
              </a:ext>
            </a:extLst>
          </p:cNvPr>
          <p:cNvSpPr>
            <a:spLocks noChangeArrowheads="1"/>
          </p:cNvSpPr>
          <p:nvPr/>
        </p:nvSpPr>
        <p:spPr bwMode="auto">
          <a:xfrm>
            <a:off x="6844666" y="3486478"/>
            <a:ext cx="2743200"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Danicopan </a:t>
            </a:r>
            <a:r>
              <a:rPr lang="en-US" altLang="en-US" sz="1600" b="0" dirty="0">
                <a:solidFill>
                  <a:srgbClr val="FFFFFF"/>
                </a:solidFill>
                <a:latin typeface="Calibri" panose="020F0502020204030204" pitchFamily="34" charset="0"/>
                <a:cs typeface="+mn-cs"/>
              </a:rPr>
              <a:t>150 mg TID</a:t>
            </a:r>
            <a:r>
              <a:rPr lang="en-US" sz="1600" b="0" i="0" baseline="30000" dirty="0">
                <a:solidFill>
                  <a:schemeClr val="tx1"/>
                </a:solidFill>
                <a:effectLst/>
                <a:latin typeface="Google Sans"/>
              </a:rPr>
              <a:t>‡ </a:t>
            </a:r>
            <a:r>
              <a:rPr lang="en-US" altLang="en-US" sz="1600" b="0" dirty="0">
                <a:solidFill>
                  <a:srgbClr val="FFFFFF"/>
                </a:solidFill>
                <a:latin typeface="Calibri" panose="020F0502020204030204" pitchFamily="34" charset="0"/>
                <a:cs typeface="+mn-cs"/>
              </a:rPr>
              <a:t>+</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Eculizumab </a:t>
            </a:r>
            <a:r>
              <a:rPr lang="en-US" altLang="en-US" sz="1600" b="0" dirty="0">
                <a:solidFill>
                  <a:srgbClr val="FFFFFF"/>
                </a:solidFill>
                <a:latin typeface="Calibri" panose="020F0502020204030204" pitchFamily="34" charset="0"/>
                <a:cs typeface="+mn-cs"/>
              </a:rPr>
              <a:t>or</a:t>
            </a:r>
            <a:r>
              <a:rPr lang="en-US" altLang="en-US" sz="1600" dirty="0">
                <a:solidFill>
                  <a:srgbClr val="FFFFFF"/>
                </a:solidFill>
                <a:latin typeface="Calibri" panose="020F0502020204030204" pitchFamily="34" charset="0"/>
                <a:cs typeface="+mn-cs"/>
              </a:rPr>
              <a:t> Ravulizumab</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 = 20)</a:t>
            </a:r>
          </a:p>
        </p:txBody>
      </p:sp>
      <p:sp>
        <p:nvSpPr>
          <p:cNvPr id="15" name="Line 53">
            <a:extLst>
              <a:ext uri="{FF2B5EF4-FFF2-40B4-BE49-F238E27FC236}">
                <a16:creationId xmlns:a16="http://schemas.microsoft.com/office/drawing/2014/main" id="{66219FE4-31D3-C32E-FF98-87C27BAACC59}"/>
              </a:ext>
            </a:extLst>
          </p:cNvPr>
          <p:cNvSpPr>
            <a:spLocks noChangeShapeType="1"/>
          </p:cNvSpPr>
          <p:nvPr/>
        </p:nvSpPr>
        <p:spPr bwMode="auto">
          <a:xfrm flipV="1">
            <a:off x="6379005" y="3940413"/>
            <a:ext cx="43749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6" name="Rectangle 15">
            <a:extLst>
              <a:ext uri="{FF2B5EF4-FFF2-40B4-BE49-F238E27FC236}">
                <a16:creationId xmlns:a16="http://schemas.microsoft.com/office/drawing/2014/main" id="{14EAEA87-53DA-E55C-A21D-7DC704191B59}"/>
              </a:ext>
            </a:extLst>
          </p:cNvPr>
          <p:cNvSpPr/>
          <p:nvPr/>
        </p:nvSpPr>
        <p:spPr>
          <a:xfrm>
            <a:off x="3937271" y="2155309"/>
            <a:ext cx="2068142" cy="30777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cs typeface="+mn-cs"/>
              </a:rPr>
              <a:t>Treatment Period 1</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
        <p:nvSpPr>
          <p:cNvPr id="17" name="Rectangle 16">
            <a:extLst>
              <a:ext uri="{FF2B5EF4-FFF2-40B4-BE49-F238E27FC236}">
                <a16:creationId xmlns:a16="http://schemas.microsoft.com/office/drawing/2014/main" id="{0B91446E-C484-C898-98EA-343846457C41}"/>
              </a:ext>
            </a:extLst>
          </p:cNvPr>
          <p:cNvSpPr/>
          <p:nvPr/>
        </p:nvSpPr>
        <p:spPr>
          <a:xfrm>
            <a:off x="3572051" y="4413227"/>
            <a:ext cx="8420653" cy="523220"/>
          </a:xfrm>
          <a:prstGeom prst="rect">
            <a:avLst/>
          </a:prstGeom>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0" u="none" strike="noStrike" kern="1200" cap="none" spc="0" normalizeH="0" baseline="0" noProof="0" dirty="0">
                <a:ln>
                  <a:noFill/>
                </a:ln>
                <a:solidFill>
                  <a:srgbClr val="000000"/>
                </a:solidFill>
                <a:effectLst/>
                <a:uLnTx/>
                <a:uFillTx/>
                <a:latin typeface="+mn-lt"/>
                <a:ea typeface="+mn-ea"/>
                <a:cs typeface="+mn-cs"/>
              </a:rPr>
              <a:t>*cs-EVH defined as Hgb ≤9.5 g/dL, ARC ≥120 x 10</a:t>
            </a:r>
            <a:r>
              <a:rPr kumimoji="0" lang="en-US" altLang="en-US" sz="1400" b="0" u="none" strike="noStrike" kern="1200" cap="none" spc="0" normalizeH="0" baseline="30000" noProof="0" dirty="0">
                <a:ln>
                  <a:noFill/>
                </a:ln>
                <a:solidFill>
                  <a:srgbClr val="000000"/>
                </a:solidFill>
                <a:effectLst/>
                <a:uLnTx/>
                <a:uFillTx/>
                <a:latin typeface="+mn-lt"/>
                <a:ea typeface="+mn-ea"/>
                <a:cs typeface="+mn-cs"/>
              </a:rPr>
              <a:t>9</a:t>
            </a:r>
            <a:r>
              <a:rPr kumimoji="0" lang="en-US" altLang="en-US" sz="1400" b="0" u="none" strike="noStrike" kern="1200" cap="none" spc="0" normalizeH="0" baseline="0" noProof="0" dirty="0">
                <a:ln>
                  <a:noFill/>
                </a:ln>
                <a:solidFill>
                  <a:srgbClr val="000000"/>
                </a:solidFill>
                <a:effectLst/>
                <a:uLnTx/>
                <a:uFillTx/>
                <a:latin typeface="+mn-lt"/>
                <a:ea typeface="+mn-ea"/>
                <a:cs typeface="+mn-cs"/>
              </a:rPr>
              <a:t>/L</a:t>
            </a:r>
            <a:r>
              <a:rPr lang="en-US" altLang="en-US" sz="1400" b="0" dirty="0">
                <a:solidFill>
                  <a:srgbClr val="000000"/>
                </a:solidFill>
                <a:latin typeface="+mn-lt"/>
                <a:cs typeface="+mn-cs"/>
              </a:rPr>
              <a:t>. </a:t>
            </a:r>
            <a:r>
              <a:rPr lang="en-US" altLang="en-US" sz="1400" b="0" baseline="30000" dirty="0">
                <a:solidFill>
                  <a:srgbClr val="000000"/>
                </a:solidFill>
                <a:latin typeface="+mn-lt"/>
                <a:cs typeface="+mn-cs"/>
              </a:rPr>
              <a:t>†</a:t>
            </a:r>
            <a:r>
              <a:rPr lang="en-US" altLang="en-US" sz="1400" b="0" dirty="0">
                <a:solidFill>
                  <a:srgbClr val="000000"/>
                </a:solidFill>
                <a:latin typeface="+mn-lt"/>
                <a:cs typeface="+mn-cs"/>
              </a:rPr>
              <a:t>n = 23 excluded from prespecified efficacy analysis.</a:t>
            </a:r>
            <a:r>
              <a:rPr lang="en-US" sz="1400" b="0" i="0" baseline="30000" dirty="0">
                <a:solidFill>
                  <a:srgbClr val="040C28"/>
                </a:solidFill>
                <a:effectLst/>
                <a:latin typeface="+mn-lt"/>
              </a:rPr>
              <a:t> ‡</a:t>
            </a:r>
            <a:r>
              <a:rPr lang="en-US" sz="1400" b="0" i="0" dirty="0">
                <a:solidFill>
                  <a:srgbClr val="000000"/>
                </a:solidFill>
                <a:latin typeface="+mn-lt"/>
                <a:cs typeface="+mn-cs"/>
              </a:rPr>
              <a:t>E</a:t>
            </a:r>
            <a:r>
              <a:rPr kumimoji="0" lang="en-US" altLang="en-US" sz="1400" b="0" u="none" strike="noStrike" kern="1200" cap="none" spc="0" normalizeH="0" baseline="0" noProof="0" dirty="0">
                <a:ln>
                  <a:noFill/>
                </a:ln>
                <a:solidFill>
                  <a:srgbClr val="000000"/>
                </a:solidFill>
                <a:effectLst/>
                <a:uLnTx/>
                <a:uFillTx/>
                <a:latin typeface="+mn-lt"/>
                <a:ea typeface="+mn-ea"/>
                <a:cs typeface="+mn-cs"/>
              </a:rPr>
              <a:t>scalation to 200 mg TID at investigator’s discretion </a:t>
            </a:r>
            <a:r>
              <a:rPr lang="en-US" altLang="en-US" sz="1400" b="0" dirty="0">
                <a:solidFill>
                  <a:srgbClr val="000000"/>
                </a:solidFill>
                <a:latin typeface="+mn-lt"/>
                <a:cs typeface="+mn-cs"/>
              </a:rPr>
              <a:t>as per</a:t>
            </a:r>
            <a:r>
              <a:rPr kumimoji="0" lang="en-US" altLang="en-US" sz="1400" b="0" u="none" strike="noStrike" kern="1200" cap="none" spc="0" normalizeH="0" baseline="0" noProof="0" dirty="0">
                <a:ln>
                  <a:noFill/>
                </a:ln>
                <a:solidFill>
                  <a:srgbClr val="000000"/>
                </a:solidFill>
                <a:effectLst/>
                <a:uLnTx/>
                <a:uFillTx/>
                <a:latin typeface="+mn-lt"/>
                <a:ea typeface="+mn-ea"/>
                <a:cs typeface="+mn-cs"/>
              </a:rPr>
              <a:t> clinical response</a:t>
            </a:r>
            <a:r>
              <a:rPr kumimoji="0" lang="en-US" altLang="en-US" sz="1400" b="0" u="none" strike="noStrike" kern="1200" cap="none" spc="0" normalizeH="0" baseline="0" noProof="0" dirty="0">
                <a:ln>
                  <a:noFill/>
                </a:ln>
                <a:solidFill>
                  <a:schemeClr val="bg1"/>
                </a:solidFill>
                <a:effectLst/>
                <a:uLnTx/>
                <a:uFillTx/>
                <a:latin typeface="+mn-lt"/>
                <a:ea typeface="+mn-ea"/>
                <a:cs typeface="+mn-cs"/>
              </a:rPr>
              <a:t>. </a:t>
            </a:r>
            <a:r>
              <a:rPr kumimoji="0" lang="en-US" altLang="en-US" sz="1400" b="0" i="0" u="none" strike="noStrike" kern="1200" cap="none" spc="0" normalizeH="0" baseline="30000" noProof="0" dirty="0">
                <a:ln>
                  <a:noFill/>
                </a:ln>
                <a:solidFill>
                  <a:schemeClr val="bg1"/>
                </a:solidFill>
                <a:effectLst/>
                <a:uLnTx/>
                <a:uFillTx/>
                <a:latin typeface="+mn-lt"/>
                <a:ea typeface="+mn-ea"/>
                <a:cs typeface="+mn-cs"/>
              </a:rPr>
              <a:t>§</a:t>
            </a:r>
            <a:r>
              <a:rPr kumimoji="0" lang="en-US" altLang="en-US" sz="1400" b="0" i="0" u="none" strike="noStrike" kern="1200" cap="none" spc="0" normalizeH="0" noProof="0" dirty="0">
                <a:ln>
                  <a:noFill/>
                </a:ln>
                <a:solidFill>
                  <a:schemeClr val="bg1"/>
                </a:solidFill>
                <a:effectLst/>
                <a:uLnTx/>
                <a:uFillTx/>
                <a:latin typeface="+mn-lt"/>
                <a:ea typeface="+mn-ea"/>
                <a:cs typeface="+mn-cs"/>
              </a:rPr>
              <a:t>Efficacy data set.</a:t>
            </a:r>
            <a:endParaRPr kumimoji="0" lang="en-US" altLang="en-US" sz="1400" b="0" u="none" strike="noStrike" kern="1200" cap="none" spc="0" normalizeH="0" noProof="0" dirty="0">
              <a:ln>
                <a:noFill/>
              </a:ln>
              <a:solidFill>
                <a:schemeClr val="bg1"/>
              </a:solidFill>
              <a:effectLst/>
              <a:uLnTx/>
              <a:uFillTx/>
              <a:latin typeface="+mn-lt"/>
              <a:ea typeface="+mn-ea"/>
              <a:cs typeface="+mn-cs"/>
            </a:endParaRPr>
          </a:p>
        </p:txBody>
      </p:sp>
      <p:sp>
        <p:nvSpPr>
          <p:cNvPr id="18" name="Rectangle 49">
            <a:extLst>
              <a:ext uri="{FF2B5EF4-FFF2-40B4-BE49-F238E27FC236}">
                <a16:creationId xmlns:a16="http://schemas.microsoft.com/office/drawing/2014/main" id="{07CB34EE-D983-3380-3F18-5B3FD6582BC3}"/>
              </a:ext>
            </a:extLst>
          </p:cNvPr>
          <p:cNvSpPr>
            <a:spLocks noChangeArrowheads="1"/>
          </p:cNvSpPr>
          <p:nvPr/>
        </p:nvSpPr>
        <p:spPr bwMode="auto">
          <a:xfrm>
            <a:off x="6844665" y="2482304"/>
            <a:ext cx="2743200"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Danicopan </a:t>
            </a:r>
            <a:r>
              <a:rPr lang="en-US" altLang="en-US" sz="1600" b="0" dirty="0">
                <a:solidFill>
                  <a:srgbClr val="FFFFFF"/>
                </a:solidFill>
                <a:latin typeface="Calibri" panose="020F0502020204030204" pitchFamily="34" charset="0"/>
                <a:cs typeface="+mn-cs"/>
              </a:rPr>
              <a:t>150 mg TID</a:t>
            </a:r>
            <a:r>
              <a:rPr lang="en-US" sz="1600" b="0" i="0" baseline="30000" dirty="0">
                <a:solidFill>
                  <a:schemeClr val="tx1"/>
                </a:solidFill>
                <a:effectLst/>
                <a:latin typeface="Google Sans"/>
              </a:rPr>
              <a:t>‡</a:t>
            </a:r>
            <a:r>
              <a:rPr lang="en-US" altLang="en-US" sz="1600" b="0" baseline="30000" dirty="0">
                <a:solidFill>
                  <a:schemeClr val="tx1"/>
                </a:solidFill>
                <a:latin typeface="Calibri" panose="020F0502020204030204" pitchFamily="34" charset="0"/>
                <a:cs typeface="+mn-cs"/>
              </a:rPr>
              <a:t> </a:t>
            </a:r>
            <a:r>
              <a:rPr lang="en-US" altLang="en-US" sz="1600" b="0" dirty="0">
                <a:solidFill>
                  <a:srgbClr val="FFFFFF"/>
                </a:solidFill>
                <a:latin typeface="Calibri" panose="020F0502020204030204" pitchFamily="34" charset="0"/>
                <a:cs typeface="+mn-cs"/>
              </a:rPr>
              <a:t>+</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Eculizumab </a:t>
            </a:r>
            <a:r>
              <a:rPr lang="en-US" altLang="en-US" sz="1600" b="0" dirty="0">
                <a:solidFill>
                  <a:srgbClr val="FFFFFF"/>
                </a:solidFill>
                <a:latin typeface="Calibri" panose="020F0502020204030204" pitchFamily="34" charset="0"/>
                <a:cs typeface="+mn-cs"/>
              </a:rPr>
              <a:t>or</a:t>
            </a:r>
            <a:r>
              <a:rPr lang="en-US" altLang="en-US" sz="1600" dirty="0">
                <a:solidFill>
                  <a:srgbClr val="FFFFFF"/>
                </a:solidFill>
                <a:latin typeface="Calibri" panose="020F0502020204030204" pitchFamily="34" charset="0"/>
                <a:cs typeface="+mn-cs"/>
              </a:rPr>
              <a:t> Ravulizumab</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 = 40)</a:t>
            </a:r>
          </a:p>
        </p:txBody>
      </p:sp>
      <p:sp>
        <p:nvSpPr>
          <p:cNvPr id="19" name="Line 53">
            <a:extLst>
              <a:ext uri="{FF2B5EF4-FFF2-40B4-BE49-F238E27FC236}">
                <a16:creationId xmlns:a16="http://schemas.microsoft.com/office/drawing/2014/main" id="{766D2F9C-F691-710B-65DE-EEF7C7519B6C}"/>
              </a:ext>
            </a:extLst>
          </p:cNvPr>
          <p:cNvSpPr>
            <a:spLocks noChangeShapeType="1"/>
          </p:cNvSpPr>
          <p:nvPr/>
        </p:nvSpPr>
        <p:spPr bwMode="auto">
          <a:xfrm flipV="1">
            <a:off x="6379004" y="2935585"/>
            <a:ext cx="437491"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0" name="Rectangle 19">
            <a:extLst>
              <a:ext uri="{FF2B5EF4-FFF2-40B4-BE49-F238E27FC236}">
                <a16:creationId xmlns:a16="http://schemas.microsoft.com/office/drawing/2014/main" id="{B56A3D19-5AEF-8551-742A-5AB4D97A6833}"/>
              </a:ext>
            </a:extLst>
          </p:cNvPr>
          <p:cNvSpPr/>
          <p:nvPr/>
        </p:nvSpPr>
        <p:spPr>
          <a:xfrm>
            <a:off x="7242202" y="2156445"/>
            <a:ext cx="2068142" cy="30777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cs typeface="+mn-cs"/>
              </a:rPr>
              <a:t>Treatment Period 2</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
        <p:nvSpPr>
          <p:cNvPr id="22" name="Rectangle 21">
            <a:extLst>
              <a:ext uri="{FF2B5EF4-FFF2-40B4-BE49-F238E27FC236}">
                <a16:creationId xmlns:a16="http://schemas.microsoft.com/office/drawing/2014/main" id="{262D2356-F39A-0B67-AB50-644E81DBAB6F}"/>
              </a:ext>
            </a:extLst>
          </p:cNvPr>
          <p:cNvSpPr/>
          <p:nvPr/>
        </p:nvSpPr>
        <p:spPr>
          <a:xfrm>
            <a:off x="5276647" y="1674151"/>
            <a:ext cx="2068142"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lang="en-US" altLang="en-US" sz="1400" dirty="0">
                <a:solidFill>
                  <a:srgbClr val="000000"/>
                </a:solidFill>
                <a:latin typeface="Calibri" panose="020F0502020204030204" pitchFamily="34" charset="0"/>
                <a:cs typeface="+mn-cs"/>
              </a:rPr>
              <a:t>W</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 12) </a:t>
            </a:r>
          </a:p>
        </p:txBody>
      </p:sp>
      <p:sp>
        <p:nvSpPr>
          <p:cNvPr id="23" name="Rectangle 22">
            <a:extLst>
              <a:ext uri="{FF2B5EF4-FFF2-40B4-BE49-F238E27FC236}">
                <a16:creationId xmlns:a16="http://schemas.microsoft.com/office/drawing/2014/main" id="{845EE0FC-12B4-A7E4-C242-A1E2C67BC7E9}"/>
              </a:ext>
            </a:extLst>
          </p:cNvPr>
          <p:cNvSpPr/>
          <p:nvPr/>
        </p:nvSpPr>
        <p:spPr>
          <a:xfrm>
            <a:off x="8569755" y="1688433"/>
            <a:ext cx="2068142"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cs typeface="+mn-cs"/>
              </a:rPr>
              <a:t>Secondary</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Endpoint</a:t>
            </a:r>
            <a:r>
              <a:rPr lang="en-US" altLang="en-US" sz="1400" dirty="0">
                <a:solidFill>
                  <a:srgbClr val="000000"/>
                </a:solidFill>
                <a:latin typeface="Calibri" panose="020F0502020204030204" pitchFamily="34" charset="0"/>
                <a:cs typeface="+mn-cs"/>
              </a:rPr>
              <a:t>s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cs typeface="+mn-cs"/>
              </a:rPr>
              <a:t>(Wk 24)</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5" name="Line 53">
            <a:extLst>
              <a:ext uri="{FF2B5EF4-FFF2-40B4-BE49-F238E27FC236}">
                <a16:creationId xmlns:a16="http://schemas.microsoft.com/office/drawing/2014/main" id="{43729A88-E0D0-9FE5-C8A4-39B40B3B9949}"/>
              </a:ext>
            </a:extLst>
          </p:cNvPr>
          <p:cNvSpPr>
            <a:spLocks noChangeShapeType="1"/>
          </p:cNvSpPr>
          <p:nvPr/>
        </p:nvSpPr>
        <p:spPr bwMode="auto">
          <a:xfrm flipV="1">
            <a:off x="9629353" y="3940413"/>
            <a:ext cx="43749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6" name="Line 53">
            <a:extLst>
              <a:ext uri="{FF2B5EF4-FFF2-40B4-BE49-F238E27FC236}">
                <a16:creationId xmlns:a16="http://schemas.microsoft.com/office/drawing/2014/main" id="{6D857054-371E-FC4F-1007-DCD6D0E3A946}"/>
              </a:ext>
            </a:extLst>
          </p:cNvPr>
          <p:cNvSpPr>
            <a:spLocks noChangeShapeType="1"/>
          </p:cNvSpPr>
          <p:nvPr/>
        </p:nvSpPr>
        <p:spPr bwMode="auto">
          <a:xfrm flipV="1">
            <a:off x="9629352" y="2935585"/>
            <a:ext cx="437491"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cxnSp>
        <p:nvCxnSpPr>
          <p:cNvPr id="29" name="Straight Arrow Connector 28">
            <a:extLst>
              <a:ext uri="{FF2B5EF4-FFF2-40B4-BE49-F238E27FC236}">
                <a16:creationId xmlns:a16="http://schemas.microsoft.com/office/drawing/2014/main" id="{7394A6CA-2F5A-9414-847F-467AFA8C6A58}"/>
              </a:ext>
            </a:extLst>
          </p:cNvPr>
          <p:cNvCxnSpPr>
            <a:cxnSpLocks/>
          </p:cNvCxnSpPr>
          <p:nvPr/>
        </p:nvCxnSpPr>
        <p:spPr bwMode="auto">
          <a:xfrm>
            <a:off x="9595408" y="2159767"/>
            <a:ext cx="0" cy="32253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F73F1501-C97F-CB8C-B6BA-82B933DD4631}"/>
              </a:ext>
            </a:extLst>
          </p:cNvPr>
          <p:cNvCxnSpPr>
            <a:cxnSpLocks/>
          </p:cNvCxnSpPr>
          <p:nvPr/>
        </p:nvCxnSpPr>
        <p:spPr bwMode="auto">
          <a:xfrm>
            <a:off x="6303051" y="2140549"/>
            <a:ext cx="0" cy="322537"/>
          </a:xfrm>
          <a:prstGeom prst="straightConnector1">
            <a:avLst/>
          </a:prstGeom>
          <a:noFill/>
          <a:ln w="28575" cap="flat" cmpd="sng" algn="ctr">
            <a:solidFill>
              <a:schemeClr val="bg1"/>
            </a:solidFill>
            <a:prstDash val="solid"/>
            <a:round/>
            <a:headEnd type="none" w="med" len="med"/>
            <a:tailEnd type="triangle"/>
          </a:ln>
          <a:effectLst/>
        </p:spPr>
      </p:cxnSp>
      <p:sp>
        <p:nvSpPr>
          <p:cNvPr id="33" name="Rectangle 49">
            <a:extLst>
              <a:ext uri="{FF2B5EF4-FFF2-40B4-BE49-F238E27FC236}">
                <a16:creationId xmlns:a16="http://schemas.microsoft.com/office/drawing/2014/main" id="{96064E69-7F1F-7AC2-9E52-3F598A54C9EA}"/>
              </a:ext>
            </a:extLst>
          </p:cNvPr>
          <p:cNvSpPr>
            <a:spLocks noChangeArrowheads="1"/>
          </p:cNvSpPr>
          <p:nvPr/>
        </p:nvSpPr>
        <p:spPr bwMode="auto">
          <a:xfrm>
            <a:off x="10142283" y="2482304"/>
            <a:ext cx="1616778" cy="191659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2-yr Long-term Extension:</a:t>
            </a:r>
          </a:p>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Danicopan </a:t>
            </a:r>
            <a:r>
              <a:rPr lang="en-US" altLang="en-US" sz="1600" b="0" dirty="0">
                <a:solidFill>
                  <a:srgbClr val="FFFFFF"/>
                </a:solidFill>
                <a:latin typeface="Calibri" panose="020F0502020204030204" pitchFamily="34" charset="0"/>
                <a:cs typeface="+mn-cs"/>
              </a:rPr>
              <a:t>+</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Eculizumab </a:t>
            </a:r>
            <a:r>
              <a:rPr lang="en-US" altLang="en-US" sz="1600" b="0" dirty="0">
                <a:solidFill>
                  <a:srgbClr val="FFFFFF"/>
                </a:solidFill>
                <a:latin typeface="Calibri" panose="020F0502020204030204" pitchFamily="34" charset="0"/>
                <a:cs typeface="+mn-cs"/>
              </a:rPr>
              <a:t>or</a:t>
            </a:r>
            <a:r>
              <a:rPr lang="en-US" altLang="en-US" sz="1600" dirty="0">
                <a:solidFill>
                  <a:srgbClr val="FFFFFF"/>
                </a:solidFill>
                <a:latin typeface="Calibri" panose="020F0502020204030204" pitchFamily="34" charset="0"/>
                <a:cs typeface="+mn-cs"/>
              </a:rPr>
              <a:t> Ravulizumab</a:t>
            </a:r>
            <a:endParaRPr lang="en-US" altLang="en-US" sz="1600" b="0" dirty="0">
              <a:solidFill>
                <a:srgbClr val="FFFFFF"/>
              </a:solidFill>
              <a:latin typeface="Calibri" panose="020F0502020204030204" pitchFamily="34" charset="0"/>
              <a:cs typeface="+mn-cs"/>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ALPHA Long-term Data: Baseline Characteristics</a:t>
            </a:r>
            <a:endParaRPr lang="en-US" altLang="en-US" dirty="0"/>
          </a:p>
        </p:txBody>
      </p:sp>
      <p:sp>
        <p:nvSpPr>
          <p:cNvPr id="2" name="Text Box 11">
            <a:extLst>
              <a:ext uri="{FF2B5EF4-FFF2-40B4-BE49-F238E27FC236}">
                <a16:creationId xmlns:a16="http://schemas.microsoft.com/office/drawing/2014/main" id="{45EC94B0-DAC9-1076-EA4C-52FE88F5DBD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Kulasekararaj. ASH 2023. Abstr 576.</a:t>
            </a:r>
          </a:p>
        </p:txBody>
      </p:sp>
      <p:graphicFrame>
        <p:nvGraphicFramePr>
          <p:cNvPr id="3" name="Group 3">
            <a:extLst>
              <a:ext uri="{FF2B5EF4-FFF2-40B4-BE49-F238E27FC236}">
                <a16:creationId xmlns:a16="http://schemas.microsoft.com/office/drawing/2014/main" id="{20880DE7-A0D1-0D05-F790-2D29A5F045B4}"/>
              </a:ext>
            </a:extLst>
          </p:cNvPr>
          <p:cNvGraphicFramePr>
            <a:graphicFrameLocks/>
          </p:cNvGraphicFramePr>
          <p:nvPr>
            <p:extLst>
              <p:ext uri="{D42A27DB-BD31-4B8C-83A1-F6EECF244321}">
                <p14:modId xmlns:p14="http://schemas.microsoft.com/office/powerpoint/2010/main" val="88936205"/>
              </p:ext>
            </p:extLst>
          </p:nvPr>
        </p:nvGraphicFramePr>
        <p:xfrm>
          <a:off x="723900" y="1615621"/>
          <a:ext cx="10772406" cy="3993024"/>
        </p:xfrm>
        <a:graphic>
          <a:graphicData uri="http://schemas.openxmlformats.org/drawingml/2006/table">
            <a:tbl>
              <a:tblPr/>
              <a:tblGrid>
                <a:gridCol w="4156962">
                  <a:extLst>
                    <a:ext uri="{9D8B030D-6E8A-4147-A177-3AD203B41FA5}">
                      <a16:colId xmlns:a16="http://schemas.microsoft.com/office/drawing/2014/main" val="20000"/>
                    </a:ext>
                  </a:extLst>
                </a:gridCol>
                <a:gridCol w="3483365">
                  <a:extLst>
                    <a:ext uri="{9D8B030D-6E8A-4147-A177-3AD203B41FA5}">
                      <a16:colId xmlns:a16="http://schemas.microsoft.com/office/drawing/2014/main" val="20001"/>
                    </a:ext>
                  </a:extLst>
                </a:gridCol>
                <a:gridCol w="3132079">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Danicopan →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52.8 (20-82)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52.9 (29-77)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(69.0)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48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Hgb (g/dL)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7.67 (0.95)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7.89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ARC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248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17415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LDH (U/L)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304.00 (123.60)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286.40 (93.14)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r h="200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transfusions 6 mo prior to screening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r h="2975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C5 inhibitor,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Ravulizumab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Eculizumab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(63.2)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4610889"/>
                  </a:ext>
                </a:extLst>
              </a:tr>
              <a:tr h="2176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duration C5 inhibitor therapy,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5.13 (3.60)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6.11 (4.22)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57655512"/>
                  </a:ext>
                </a:extLst>
              </a:tr>
            </a:tbl>
          </a:graphicData>
        </a:graphic>
      </p:graphicFrame>
      <p:sp>
        <p:nvSpPr>
          <p:cNvPr id="4" name="Content Placeholder 3">
            <a:extLst>
              <a:ext uri="{FF2B5EF4-FFF2-40B4-BE49-F238E27FC236}">
                <a16:creationId xmlns:a16="http://schemas.microsoft.com/office/drawing/2014/main" id="{13FA8816-38FA-F178-F578-6D1D9DA9FB1C}"/>
              </a:ext>
            </a:extLst>
          </p:cNvPr>
          <p:cNvSpPr txBox="1">
            <a:spLocks/>
          </p:cNvSpPr>
          <p:nvPr/>
        </p:nvSpPr>
        <p:spPr>
          <a:xfrm>
            <a:off x="609759" y="5770594"/>
            <a:ext cx="10642347" cy="4531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400" b="0" kern="0" dirty="0"/>
              <a:t>Demographic and disease characteristics similar between 2 treatment arms</a:t>
            </a:r>
          </a:p>
          <a:p>
            <a:pPr>
              <a:spcBef>
                <a:spcPts val="400"/>
              </a:spcBef>
              <a:spcAft>
                <a:spcPts val="400"/>
              </a:spcAft>
            </a:pPr>
            <a:endParaRPr lang="en-US" sz="2400" b="0" kern="0" dirty="0"/>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ALPHA Long-term Data: Change in Hgb</a:t>
            </a:r>
            <a:endParaRPr lang="en-US" altLang="en-US" dirty="0"/>
          </a:p>
        </p:txBody>
      </p:sp>
      <p:sp>
        <p:nvSpPr>
          <p:cNvPr id="2" name="Text Box 11">
            <a:extLst>
              <a:ext uri="{FF2B5EF4-FFF2-40B4-BE49-F238E27FC236}">
                <a16:creationId xmlns:a16="http://schemas.microsoft.com/office/drawing/2014/main" id="{6FC6815E-1381-20F0-B20F-2273CD40FB9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Kulasekararaj. ASH 2023. Abstr 576.</a:t>
            </a:r>
          </a:p>
        </p:txBody>
      </p:sp>
      <p:graphicFrame>
        <p:nvGraphicFramePr>
          <p:cNvPr id="3" name="Group 3">
            <a:extLst>
              <a:ext uri="{FF2B5EF4-FFF2-40B4-BE49-F238E27FC236}">
                <a16:creationId xmlns:a16="http://schemas.microsoft.com/office/drawing/2014/main" id="{4B054ACD-1910-FF8E-48C7-A03FBABCF278}"/>
              </a:ext>
            </a:extLst>
          </p:cNvPr>
          <p:cNvGraphicFramePr>
            <a:graphicFrameLocks/>
          </p:cNvGraphicFramePr>
          <p:nvPr>
            <p:extLst>
              <p:ext uri="{D42A27DB-BD31-4B8C-83A1-F6EECF244321}">
                <p14:modId xmlns:p14="http://schemas.microsoft.com/office/powerpoint/2010/main" val="2251668433"/>
              </p:ext>
            </p:extLst>
          </p:nvPr>
        </p:nvGraphicFramePr>
        <p:xfrm>
          <a:off x="709797" y="1603375"/>
          <a:ext cx="10772406" cy="3688192"/>
        </p:xfrm>
        <a:graphic>
          <a:graphicData uri="http://schemas.openxmlformats.org/drawingml/2006/table">
            <a:tbl>
              <a:tblPr/>
              <a:tblGrid>
                <a:gridCol w="4156962">
                  <a:extLst>
                    <a:ext uri="{9D8B030D-6E8A-4147-A177-3AD203B41FA5}">
                      <a16:colId xmlns:a16="http://schemas.microsoft.com/office/drawing/2014/main" val="20000"/>
                    </a:ext>
                  </a:extLst>
                </a:gridCol>
                <a:gridCol w="3483365">
                  <a:extLst>
                    <a:ext uri="{9D8B030D-6E8A-4147-A177-3AD203B41FA5}">
                      <a16:colId xmlns:a16="http://schemas.microsoft.com/office/drawing/2014/main" val="20001"/>
                    </a:ext>
                  </a:extLst>
                </a:gridCol>
                <a:gridCol w="3132079">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Change in Hgb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Danicopan </a:t>
                      </a:r>
                      <a:r>
                        <a:rPr lang="en-US" sz="2000" b="0" kern="0" dirty="0"/>
                        <a:t>→</a:t>
                      </a:r>
                      <a:r>
                        <a:rPr kumimoji="0" lang="en-US" sz="20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a:t>
                      </a:r>
                      <a:r>
                        <a:rPr lang="en-US" sz="2000" b="0" kern="0" dirty="0"/>
                        <a:t>→</a:t>
                      </a:r>
                      <a:r>
                        <a:rPr kumimoji="0" lang="en-US" sz="20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Hgb (g/dL) at baseline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7.66 (0.94)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7.74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Hgb (g/dL) at Wk 12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10.75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8.46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48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Hgb (g/dL) at Wk 24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10.78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10.46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Hgb (g/dL) at Wk 48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10.36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10.51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17415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LSM change in Hgb (g/dL) at Wk 12 (SEM)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2.94 (0.21)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0.50 (0.31)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r h="200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LSM change in Hgb (g/dL) at Wk 24 (SEM)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3.17 (0.30)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2.26 (0.34)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bl>
          </a:graphicData>
        </a:graphic>
      </p:graphicFrame>
      <p:sp>
        <p:nvSpPr>
          <p:cNvPr id="4" name="Content Placeholder 3">
            <a:extLst>
              <a:ext uri="{FF2B5EF4-FFF2-40B4-BE49-F238E27FC236}">
                <a16:creationId xmlns:a16="http://schemas.microsoft.com/office/drawing/2014/main" id="{AEF85AF7-C3BF-EAF4-9625-A5B56B255295}"/>
              </a:ext>
            </a:extLst>
          </p:cNvPr>
          <p:cNvSpPr txBox="1">
            <a:spLocks/>
          </p:cNvSpPr>
          <p:nvPr/>
        </p:nvSpPr>
        <p:spPr>
          <a:xfrm>
            <a:off x="609759" y="5558600"/>
            <a:ext cx="10772406" cy="59281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400" b="0" kern="0" dirty="0"/>
              <a:t>Improved Hgb levels at Wk 12 in danicopan-treated arm vs placebo were maintained through Wk 48</a:t>
            </a:r>
          </a:p>
          <a:p>
            <a:pPr>
              <a:spcBef>
                <a:spcPts val="400"/>
              </a:spcBef>
              <a:spcAft>
                <a:spcPts val="400"/>
              </a:spcAft>
            </a:pPr>
            <a:endParaRPr lang="en-US" sz="2400" b="0" kern="0" dirty="0"/>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ALPHA Long-term Data: Change in ARC</a:t>
            </a:r>
            <a:endParaRPr lang="en-US" altLang="en-US" dirty="0"/>
          </a:p>
        </p:txBody>
      </p:sp>
      <p:sp>
        <p:nvSpPr>
          <p:cNvPr id="2" name="Text Box 11">
            <a:extLst>
              <a:ext uri="{FF2B5EF4-FFF2-40B4-BE49-F238E27FC236}">
                <a16:creationId xmlns:a16="http://schemas.microsoft.com/office/drawing/2014/main" id="{F5E04393-51CB-65EA-5CF1-00701ABDA6A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Kulasekararaj. ASH 2023. Abstr 576.</a:t>
            </a:r>
          </a:p>
        </p:txBody>
      </p:sp>
      <p:graphicFrame>
        <p:nvGraphicFramePr>
          <p:cNvPr id="4" name="Group 3">
            <a:extLst>
              <a:ext uri="{FF2B5EF4-FFF2-40B4-BE49-F238E27FC236}">
                <a16:creationId xmlns:a16="http://schemas.microsoft.com/office/drawing/2014/main" id="{3BE1277D-22C3-3E45-EB2A-5E19ABE88D8A}"/>
              </a:ext>
            </a:extLst>
          </p:cNvPr>
          <p:cNvGraphicFramePr>
            <a:graphicFrameLocks/>
          </p:cNvGraphicFramePr>
          <p:nvPr>
            <p:extLst>
              <p:ext uri="{D42A27DB-BD31-4B8C-83A1-F6EECF244321}">
                <p14:modId xmlns:p14="http://schemas.microsoft.com/office/powerpoint/2010/main" val="2758926908"/>
              </p:ext>
            </p:extLst>
          </p:nvPr>
        </p:nvGraphicFramePr>
        <p:xfrm>
          <a:off x="709797" y="1584904"/>
          <a:ext cx="10772406" cy="3688192"/>
        </p:xfrm>
        <a:graphic>
          <a:graphicData uri="http://schemas.openxmlformats.org/drawingml/2006/table">
            <a:tbl>
              <a:tblPr/>
              <a:tblGrid>
                <a:gridCol w="4156962">
                  <a:extLst>
                    <a:ext uri="{9D8B030D-6E8A-4147-A177-3AD203B41FA5}">
                      <a16:colId xmlns:a16="http://schemas.microsoft.com/office/drawing/2014/main" val="20000"/>
                    </a:ext>
                  </a:extLst>
                </a:gridCol>
                <a:gridCol w="3483365">
                  <a:extLst>
                    <a:ext uri="{9D8B030D-6E8A-4147-A177-3AD203B41FA5}">
                      <a16:colId xmlns:a16="http://schemas.microsoft.com/office/drawing/2014/main" val="20001"/>
                    </a:ext>
                  </a:extLst>
                </a:gridCol>
                <a:gridCol w="3132079">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Change in ARC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Danicopan </a:t>
                      </a:r>
                      <a:r>
                        <a:rPr lang="en-US" sz="2000" b="0" kern="0" dirty="0"/>
                        <a:t>→</a:t>
                      </a:r>
                      <a:r>
                        <a:rPr kumimoji="0" lang="en-US" sz="20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a:t>
                      </a:r>
                      <a:r>
                        <a:rPr lang="en-US" sz="2000" b="0" kern="0" dirty="0"/>
                        <a:t>→</a:t>
                      </a:r>
                      <a:r>
                        <a:rPr kumimoji="0" lang="en-US" sz="20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5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ARC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at baseline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236.37 (91.38)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240.64 (120.28)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ARC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at Wk 12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155.45 (57.45)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246.39 (113.98)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48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ARC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at Wk 24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147.69 (59.14)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167.43 (53.80)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ARC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at Wk 48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151.35 (37.24)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137.19 (47.17)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17415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LSM change in ARC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at Wk 12 (SEM)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-83.8 (8.93)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(12.68)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r h="200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LSM change in ARC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at Wk 24 (SEM)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-80.2 (8.75)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-65.2 (12.74)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bl>
          </a:graphicData>
        </a:graphic>
      </p:graphicFrame>
      <p:sp>
        <p:nvSpPr>
          <p:cNvPr id="3" name="Content Placeholder 3">
            <a:extLst>
              <a:ext uri="{FF2B5EF4-FFF2-40B4-BE49-F238E27FC236}">
                <a16:creationId xmlns:a16="http://schemas.microsoft.com/office/drawing/2014/main" id="{021111D9-222A-2D83-286B-3A453210C118}"/>
              </a:ext>
            </a:extLst>
          </p:cNvPr>
          <p:cNvSpPr txBox="1">
            <a:spLocks/>
          </p:cNvSpPr>
          <p:nvPr/>
        </p:nvSpPr>
        <p:spPr>
          <a:xfrm>
            <a:off x="609759" y="5548090"/>
            <a:ext cx="10772406" cy="70597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400" b="0" kern="0" dirty="0"/>
              <a:t>Improved ARC levels at Wk 12 in danicopan-treated arm vs placebo were maintained through Wk 48</a:t>
            </a:r>
          </a:p>
          <a:p>
            <a:pPr>
              <a:spcBef>
                <a:spcPts val="400"/>
              </a:spcBef>
              <a:spcAft>
                <a:spcPts val="400"/>
              </a:spcAft>
            </a:pPr>
            <a:endParaRPr lang="en-US" sz="2400" b="0" kern="0" dirty="0"/>
          </a:p>
        </p:txBody>
      </p:sp>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ALPHA Long-term Data: Transfusion Avoidance and </a:t>
            </a:r>
            <a:br>
              <a:rPr lang="en-US" dirty="0"/>
            </a:br>
            <a:r>
              <a:rPr lang="en-US" dirty="0"/>
              <a:t>C3 Fragment Deposition</a:t>
            </a:r>
            <a:endParaRPr lang="en-US" altLang="en-US" dirty="0"/>
          </a:p>
        </p:txBody>
      </p:sp>
      <p:sp>
        <p:nvSpPr>
          <p:cNvPr id="2" name="Text Box 11">
            <a:extLst>
              <a:ext uri="{FF2B5EF4-FFF2-40B4-BE49-F238E27FC236}">
                <a16:creationId xmlns:a16="http://schemas.microsoft.com/office/drawing/2014/main" id="{F5E04393-51CB-65EA-5CF1-00701ABDA6A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Kulasekararaj. ASH 2023. Abstr 576.</a:t>
            </a:r>
          </a:p>
        </p:txBody>
      </p:sp>
      <p:graphicFrame>
        <p:nvGraphicFramePr>
          <p:cNvPr id="4" name="Group 3">
            <a:extLst>
              <a:ext uri="{FF2B5EF4-FFF2-40B4-BE49-F238E27FC236}">
                <a16:creationId xmlns:a16="http://schemas.microsoft.com/office/drawing/2014/main" id="{3BE1277D-22C3-3E45-EB2A-5E19ABE88D8A}"/>
              </a:ext>
            </a:extLst>
          </p:cNvPr>
          <p:cNvGraphicFramePr>
            <a:graphicFrameLocks/>
          </p:cNvGraphicFramePr>
          <p:nvPr>
            <p:extLst>
              <p:ext uri="{D42A27DB-BD31-4B8C-83A1-F6EECF244321}">
                <p14:modId xmlns:p14="http://schemas.microsoft.com/office/powerpoint/2010/main" val="2782149740"/>
              </p:ext>
            </p:extLst>
          </p:nvPr>
        </p:nvGraphicFramePr>
        <p:xfrm>
          <a:off x="709797" y="1609193"/>
          <a:ext cx="10772406" cy="1737424"/>
        </p:xfrm>
        <a:graphic>
          <a:graphicData uri="http://schemas.openxmlformats.org/drawingml/2006/table">
            <a:tbl>
              <a:tblPr/>
              <a:tblGrid>
                <a:gridCol w="4156962">
                  <a:extLst>
                    <a:ext uri="{9D8B030D-6E8A-4147-A177-3AD203B41FA5}">
                      <a16:colId xmlns:a16="http://schemas.microsoft.com/office/drawing/2014/main" val="20000"/>
                    </a:ext>
                  </a:extLst>
                </a:gridCol>
                <a:gridCol w="3483365">
                  <a:extLst>
                    <a:ext uri="{9D8B030D-6E8A-4147-A177-3AD203B41FA5}">
                      <a16:colId xmlns:a16="http://schemas.microsoft.com/office/drawing/2014/main" val="20001"/>
                    </a:ext>
                  </a:extLst>
                </a:gridCol>
                <a:gridCol w="3132079">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Change in % </a:t>
                      </a:r>
                      <a:r>
                        <a:rPr kumimoji="0" lang="en-GB" sz="1800" b="1" i="0" u="none" strike="noStrike" cap="none" normalizeH="0" baseline="0">
                          <a:ln>
                            <a:noFill/>
                          </a:ln>
                          <a:solidFill>
                            <a:schemeClr val="tx1"/>
                          </a:solidFill>
                          <a:effectLst/>
                          <a:latin typeface="Calibri" panose="020F0502020204030204" pitchFamily="34" charset="0"/>
                        </a:rPr>
                        <a:t>Patients With </a:t>
                      </a:r>
                      <a:br>
                        <a:rPr kumimoji="0" lang="en-GB" sz="1800" b="1" i="0" u="none" strike="noStrike" cap="none" normalizeH="0" baseline="0">
                          <a:ln>
                            <a:noFill/>
                          </a:ln>
                          <a:solidFill>
                            <a:schemeClr val="tx1"/>
                          </a:solidFill>
                          <a:effectLst/>
                          <a:latin typeface="Calibri" panose="020F0502020204030204" pitchFamily="34" charset="0"/>
                        </a:rPr>
                      </a:br>
                      <a:r>
                        <a:rPr kumimoji="0" lang="en-GB" sz="1800" b="1" i="0" u="none" strike="noStrike" cap="none" normalizeH="0" baseline="0">
                          <a:ln>
                            <a:noFill/>
                          </a:ln>
                          <a:solidFill>
                            <a:schemeClr val="tx1"/>
                          </a:solidFill>
                          <a:effectLst/>
                          <a:latin typeface="Calibri" panose="020F0502020204030204" pitchFamily="34" charset="0"/>
                        </a:rPr>
                        <a:t>Transfusion </a:t>
                      </a:r>
                      <a:r>
                        <a:rPr kumimoji="0" lang="en-GB" sz="1800" b="1" i="0" u="none" strike="noStrike" cap="none" normalizeH="0" baseline="0" dirty="0">
                          <a:ln>
                            <a:noFill/>
                          </a:ln>
                          <a:solidFill>
                            <a:schemeClr val="tx1"/>
                          </a:solidFill>
                          <a:effectLst/>
                          <a:latin typeface="Calibri" panose="020F0502020204030204" pitchFamily="34" charset="0"/>
                        </a:rPr>
                        <a:t>Avoidance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Danicopan </a:t>
                      </a:r>
                      <a:r>
                        <a:rPr lang="en-US" sz="1800" b="0" kern="0" dirty="0"/>
                        <a:t>→</a:t>
                      </a:r>
                      <a:r>
                        <a:rPr kumimoji="0" lang="en-US" sz="18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r>
                        <a:rPr lang="en-US" sz="1800" b="0" kern="0" dirty="0"/>
                        <a:t>→</a:t>
                      </a:r>
                      <a:r>
                        <a:rPr kumimoji="0" lang="en-US" sz="18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Proportion at baseline,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Proportion at Wk 12,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48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Proportion at Wk 24,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3" name="Group 3">
            <a:extLst>
              <a:ext uri="{FF2B5EF4-FFF2-40B4-BE49-F238E27FC236}">
                <a16:creationId xmlns:a16="http://schemas.microsoft.com/office/drawing/2014/main" id="{44C69C58-5A52-5792-3346-9E25B9A4EDAD}"/>
              </a:ext>
            </a:extLst>
          </p:cNvPr>
          <p:cNvGraphicFramePr>
            <a:graphicFrameLocks/>
          </p:cNvGraphicFramePr>
          <p:nvPr>
            <p:extLst>
              <p:ext uri="{D42A27DB-BD31-4B8C-83A1-F6EECF244321}">
                <p14:modId xmlns:p14="http://schemas.microsoft.com/office/powerpoint/2010/main" val="1384808141"/>
              </p:ext>
            </p:extLst>
          </p:nvPr>
        </p:nvGraphicFramePr>
        <p:xfrm>
          <a:off x="709797" y="4175051"/>
          <a:ext cx="10772406" cy="1737424"/>
        </p:xfrm>
        <a:graphic>
          <a:graphicData uri="http://schemas.openxmlformats.org/drawingml/2006/table">
            <a:tbl>
              <a:tblPr/>
              <a:tblGrid>
                <a:gridCol w="4156962">
                  <a:extLst>
                    <a:ext uri="{9D8B030D-6E8A-4147-A177-3AD203B41FA5}">
                      <a16:colId xmlns:a16="http://schemas.microsoft.com/office/drawing/2014/main" val="20000"/>
                    </a:ext>
                  </a:extLst>
                </a:gridCol>
                <a:gridCol w="3483365">
                  <a:extLst>
                    <a:ext uri="{9D8B030D-6E8A-4147-A177-3AD203B41FA5}">
                      <a16:colId xmlns:a16="http://schemas.microsoft.com/office/drawing/2014/main" val="20001"/>
                    </a:ext>
                  </a:extLst>
                </a:gridCol>
                <a:gridCol w="3132079">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Change in C3 Fragment Deposition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Danicopan </a:t>
                      </a:r>
                      <a:r>
                        <a:rPr lang="en-US" sz="1800" b="0" kern="0" dirty="0"/>
                        <a:t>→</a:t>
                      </a:r>
                      <a:r>
                        <a:rPr kumimoji="0" lang="en-US" sz="18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Placebo </a:t>
                      </a:r>
                      <a:r>
                        <a:rPr lang="en-US" sz="1800" b="0" kern="0" dirty="0"/>
                        <a:t>→</a:t>
                      </a:r>
                      <a:r>
                        <a:rPr kumimoji="0" lang="en-US" sz="18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at baseline,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at Wk 12,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48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at Wk 24,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5" name="Content Placeholder 3">
            <a:extLst>
              <a:ext uri="{FF2B5EF4-FFF2-40B4-BE49-F238E27FC236}">
                <a16:creationId xmlns:a16="http://schemas.microsoft.com/office/drawing/2014/main" id="{8A231384-809E-18D1-A49C-1CE90286B65E}"/>
              </a:ext>
            </a:extLst>
          </p:cNvPr>
          <p:cNvSpPr txBox="1">
            <a:spLocks/>
          </p:cNvSpPr>
          <p:nvPr/>
        </p:nvSpPr>
        <p:spPr>
          <a:xfrm>
            <a:off x="839856" y="3454247"/>
            <a:ext cx="10642347" cy="68022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000" b="0" kern="0" dirty="0"/>
              <a:t>Proportion of patients with transfusion avoidance maintained in danicopan → danicopan arm and increased from Wk 12 to Wk 24 in placebo → danicopan arm</a:t>
            </a:r>
          </a:p>
          <a:p>
            <a:pPr>
              <a:spcBef>
                <a:spcPts val="400"/>
              </a:spcBef>
              <a:spcAft>
                <a:spcPts val="400"/>
              </a:spcAft>
            </a:pPr>
            <a:endParaRPr lang="en-US" sz="2000" b="0" kern="0" dirty="0"/>
          </a:p>
        </p:txBody>
      </p:sp>
    </p:spTree>
    <p:extLst>
      <p:ext uri="{BB962C8B-B14F-4D97-AF65-F5344CB8AC3E}">
        <p14:creationId xmlns:p14="http://schemas.microsoft.com/office/powerpoint/2010/main" val="2121910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ALPHA Long-term Data: Change in LDH</a:t>
            </a:r>
            <a:endParaRPr lang="en-US" altLang="en-US" dirty="0"/>
          </a:p>
        </p:txBody>
      </p:sp>
      <p:sp>
        <p:nvSpPr>
          <p:cNvPr id="2" name="Text Box 11">
            <a:extLst>
              <a:ext uri="{FF2B5EF4-FFF2-40B4-BE49-F238E27FC236}">
                <a16:creationId xmlns:a16="http://schemas.microsoft.com/office/drawing/2014/main" id="{F5E04393-51CB-65EA-5CF1-00701ABDA6A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Kulasekararaj. ASH 2023. Abstr 576.</a:t>
            </a:r>
          </a:p>
        </p:txBody>
      </p:sp>
      <p:graphicFrame>
        <p:nvGraphicFramePr>
          <p:cNvPr id="7" name="Group 3">
            <a:extLst>
              <a:ext uri="{FF2B5EF4-FFF2-40B4-BE49-F238E27FC236}">
                <a16:creationId xmlns:a16="http://schemas.microsoft.com/office/drawing/2014/main" id="{061E95D0-CD73-7E41-BBA1-AB51977C7581}"/>
              </a:ext>
            </a:extLst>
          </p:cNvPr>
          <p:cNvGraphicFramePr>
            <a:graphicFrameLocks/>
          </p:cNvGraphicFramePr>
          <p:nvPr>
            <p:extLst>
              <p:ext uri="{D42A27DB-BD31-4B8C-83A1-F6EECF244321}">
                <p14:modId xmlns:p14="http://schemas.microsoft.com/office/powerpoint/2010/main" val="3630935613"/>
              </p:ext>
            </p:extLst>
          </p:nvPr>
        </p:nvGraphicFramePr>
        <p:xfrm>
          <a:off x="709797" y="1625208"/>
          <a:ext cx="10772406" cy="3688192"/>
        </p:xfrm>
        <a:graphic>
          <a:graphicData uri="http://schemas.openxmlformats.org/drawingml/2006/table">
            <a:tbl>
              <a:tblPr/>
              <a:tblGrid>
                <a:gridCol w="4156962">
                  <a:extLst>
                    <a:ext uri="{9D8B030D-6E8A-4147-A177-3AD203B41FA5}">
                      <a16:colId xmlns:a16="http://schemas.microsoft.com/office/drawing/2014/main" val="20000"/>
                    </a:ext>
                  </a:extLst>
                </a:gridCol>
                <a:gridCol w="3483365">
                  <a:extLst>
                    <a:ext uri="{9D8B030D-6E8A-4147-A177-3AD203B41FA5}">
                      <a16:colId xmlns:a16="http://schemas.microsoft.com/office/drawing/2014/main" val="20001"/>
                    </a:ext>
                  </a:extLst>
                </a:gridCol>
                <a:gridCol w="3132079">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Change in Hgb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Danicopan </a:t>
                      </a:r>
                      <a:r>
                        <a:rPr lang="en-US" sz="2000" b="0" kern="0" dirty="0"/>
                        <a:t>→</a:t>
                      </a:r>
                      <a:r>
                        <a:rPr kumimoji="0" lang="en-US" sz="20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a:t>
                      </a:r>
                      <a:r>
                        <a:rPr lang="en-US" sz="2000" b="0" kern="0" dirty="0"/>
                        <a:t>→</a:t>
                      </a:r>
                      <a:r>
                        <a:rPr kumimoji="0" lang="en-US" sz="2000" b="1" i="0" u="none" strike="noStrike" cap="none" normalizeH="0" baseline="0" dirty="0">
                          <a:ln>
                            <a:noFill/>
                          </a:ln>
                          <a:solidFill>
                            <a:schemeClr val="tx1"/>
                          </a:solidFill>
                          <a:effectLst/>
                          <a:latin typeface="Calibri" panose="020F0502020204030204" pitchFamily="34" charset="0"/>
                        </a:rPr>
                        <a:t> Danicopan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LDH (U/L) at baseline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298.73 (105.71)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278.25 (68.40)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LDH (U/L) at Wk 12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268.24 (61.38)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328.38 (224.31)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48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LDH (U/L) at Wk 24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279.21 (88.64)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277.55 (64.78)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LDH (U/L) at Wk 48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257.71 (60.72)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237.33 (55.03)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17415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LSM change in LDH (U/L) at Wk 12 (SEM)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-23.49 (8.29)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-2.92 (11.91)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r h="200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LSM change in LDH (U/L) at Wk 24 (SEM)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-17.79 (13.73)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-6.03 (18.77)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bl>
          </a:graphicData>
        </a:graphic>
      </p:graphicFrame>
      <p:sp>
        <p:nvSpPr>
          <p:cNvPr id="8" name="Content Placeholder 3">
            <a:extLst>
              <a:ext uri="{FF2B5EF4-FFF2-40B4-BE49-F238E27FC236}">
                <a16:creationId xmlns:a16="http://schemas.microsoft.com/office/drawing/2014/main" id="{908E67D4-A319-66E2-F7A4-D11B1CF501CC}"/>
              </a:ext>
            </a:extLst>
          </p:cNvPr>
          <p:cNvSpPr txBox="1">
            <a:spLocks/>
          </p:cNvSpPr>
          <p:nvPr/>
        </p:nvSpPr>
        <p:spPr>
          <a:xfrm>
            <a:off x="609759" y="5596768"/>
            <a:ext cx="9456689" cy="45419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400" b="0" kern="0" dirty="0"/>
              <a:t>LDH levels maintained through 48 wk in both treatment arms </a:t>
            </a:r>
          </a:p>
          <a:p>
            <a:pPr>
              <a:spcBef>
                <a:spcPts val="400"/>
              </a:spcBef>
              <a:spcAft>
                <a:spcPts val="400"/>
              </a:spcAft>
            </a:pPr>
            <a:endParaRPr lang="en-US" sz="2400" b="0" kern="0" dirty="0"/>
          </a:p>
        </p:txBody>
      </p:sp>
    </p:spTree>
    <p:extLst>
      <p:ext uri="{BB962C8B-B14F-4D97-AF65-F5344CB8AC3E}">
        <p14:creationId xmlns:p14="http://schemas.microsoft.com/office/powerpoint/2010/main" val="3464922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ALPHA Long-term Data: Safety</a:t>
            </a:r>
            <a:endParaRPr lang="en-US" altLang="en-US" dirty="0"/>
          </a:p>
        </p:txBody>
      </p:sp>
      <p:sp>
        <p:nvSpPr>
          <p:cNvPr id="2" name="Text Box 11">
            <a:extLst>
              <a:ext uri="{FF2B5EF4-FFF2-40B4-BE49-F238E27FC236}">
                <a16:creationId xmlns:a16="http://schemas.microsoft.com/office/drawing/2014/main" id="{F5CCFE1A-9666-E2C5-B74B-3983A88A643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Kulasekararaj. ASH 2023. Abstr 576.</a:t>
            </a:r>
          </a:p>
        </p:txBody>
      </p:sp>
      <p:graphicFrame>
        <p:nvGraphicFramePr>
          <p:cNvPr id="4" name="Group 3">
            <a:extLst>
              <a:ext uri="{FF2B5EF4-FFF2-40B4-BE49-F238E27FC236}">
                <a16:creationId xmlns:a16="http://schemas.microsoft.com/office/drawing/2014/main" id="{BB066F98-C1E7-1284-A6EE-B2BAE9DB5779}"/>
              </a:ext>
            </a:extLst>
          </p:cNvPr>
          <p:cNvGraphicFramePr>
            <a:graphicFrameLocks/>
          </p:cNvGraphicFramePr>
          <p:nvPr>
            <p:extLst>
              <p:ext uri="{D42A27DB-BD31-4B8C-83A1-F6EECF244321}">
                <p14:modId xmlns:p14="http://schemas.microsoft.com/office/powerpoint/2010/main" val="3008419882"/>
              </p:ext>
            </p:extLst>
          </p:nvPr>
        </p:nvGraphicFramePr>
        <p:xfrm>
          <a:off x="723900" y="1402855"/>
          <a:ext cx="5629363" cy="4462024"/>
        </p:xfrm>
        <a:graphic>
          <a:graphicData uri="http://schemas.openxmlformats.org/drawingml/2006/table">
            <a:tbl>
              <a:tblPr/>
              <a:tblGrid>
                <a:gridCol w="2221769">
                  <a:extLst>
                    <a:ext uri="{9D8B030D-6E8A-4147-A177-3AD203B41FA5}">
                      <a16:colId xmlns:a16="http://schemas.microsoft.com/office/drawing/2014/main" val="20000"/>
                    </a:ext>
                  </a:extLst>
                </a:gridCol>
                <a:gridCol w="1611860">
                  <a:extLst>
                    <a:ext uri="{9D8B030D-6E8A-4147-A177-3AD203B41FA5}">
                      <a16:colId xmlns:a16="http://schemas.microsoft.com/office/drawing/2014/main" val="2799482879"/>
                    </a:ext>
                  </a:extLst>
                </a:gridCol>
                <a:gridCol w="1795734">
                  <a:extLst>
                    <a:ext uri="{9D8B030D-6E8A-4147-A177-3AD203B41FA5}">
                      <a16:colId xmlns:a16="http://schemas.microsoft.com/office/drawing/2014/main" val="20001"/>
                    </a:ext>
                  </a:extLst>
                </a:gridCol>
              </a:tblGrid>
              <a:tr h="37313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Danicopan Treated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0627857"/>
                  </a:ext>
                </a:extLst>
              </a:tr>
              <a:tr h="30717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(90), Ev = 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8513116"/>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Common TEAEs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TEAEs by relationship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Related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(23.8),  Ev =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(86.3), Ev = 410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SAEs by relationship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Related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 Ev =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(15.0), Ev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r h="30717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(28.8), Ev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9377448"/>
                  </a:ext>
                </a:extLst>
              </a:tr>
              <a:tr h="30717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TEAEs leading to withdrawal of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(5.0), Ev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1236453"/>
                  </a:ext>
                </a:extLst>
              </a:tr>
              <a:tr h="30717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of special interest</a:t>
                      </a:r>
                      <a:r>
                        <a:rPr lang="en-US" altLang="en-US" sz="1400" b="0" baseline="30000" dirty="0">
                          <a:solidFill>
                            <a:srgbClr val="000000"/>
                          </a:solidFill>
                          <a:latin typeface="Calibri" panose="020F0502020204030204" pitchFamily="34" charset="0"/>
                          <a:cs typeface="+mn-cs"/>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liver enzyme elevation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enzyme elevation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(17.5), Ev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5622142"/>
                  </a:ext>
                </a:extLst>
              </a:tr>
              <a:tr h="30717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TEAEs 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14566554"/>
                  </a:ext>
                </a:extLst>
              </a:tr>
            </a:tbl>
          </a:graphicData>
        </a:graphic>
      </p:graphicFrame>
      <p:sp>
        <p:nvSpPr>
          <p:cNvPr id="5" name="Rectangle 4">
            <a:extLst>
              <a:ext uri="{FF2B5EF4-FFF2-40B4-BE49-F238E27FC236}">
                <a16:creationId xmlns:a16="http://schemas.microsoft.com/office/drawing/2014/main" id="{1841D834-F6F2-1904-5F3F-E5E1FD208117}"/>
              </a:ext>
            </a:extLst>
          </p:cNvPr>
          <p:cNvSpPr/>
          <p:nvPr/>
        </p:nvSpPr>
        <p:spPr>
          <a:xfrm>
            <a:off x="702385" y="5865378"/>
            <a:ext cx="5142364" cy="461665"/>
          </a:xfrm>
          <a:prstGeom prst="rect">
            <a:avLst/>
          </a:prstGeom>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2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*TEAEs occurring in ≥10% of both treatment arms combined</a:t>
            </a:r>
            <a:r>
              <a:rPr lang="en-US" altLang="en-US" sz="1200" b="0" dirty="0">
                <a:solidFill>
                  <a:srgbClr val="000000"/>
                </a:solidFill>
                <a:latin typeface="Calibri" panose="020F0502020204030204" pitchFamily="34" charset="0"/>
                <a:cs typeface="+mn-cs"/>
              </a:rPr>
              <a:t>. </a:t>
            </a:r>
            <a:r>
              <a:rPr lang="en-US" altLang="en-US" sz="1200" b="0" baseline="30000" dirty="0">
                <a:solidFill>
                  <a:srgbClr val="000000"/>
                </a:solidFill>
                <a:latin typeface="Calibri" panose="020F0502020204030204" pitchFamily="34" charset="0"/>
                <a:cs typeface="+mn-cs"/>
              </a:rPr>
              <a:t>†</a:t>
            </a:r>
            <a:r>
              <a:rPr lang="en-US" altLang="en-US" sz="1200" b="0" dirty="0">
                <a:solidFill>
                  <a:srgbClr val="000000"/>
                </a:solidFill>
                <a:latin typeface="Calibri" panose="020F0502020204030204" pitchFamily="34" charset="0"/>
                <a:cs typeface="+mn-cs"/>
              </a:rPr>
              <a:t>In addition, </a:t>
            </a:r>
            <a:br>
              <a:rPr lang="en-US" altLang="en-US" sz="1200" b="0" dirty="0">
                <a:solidFill>
                  <a:srgbClr val="000000"/>
                </a:solidFill>
                <a:latin typeface="Calibri" panose="020F0502020204030204" pitchFamily="34" charset="0"/>
                <a:cs typeface="+mn-cs"/>
              </a:rPr>
            </a:br>
            <a:r>
              <a:rPr lang="en-US" altLang="en-US" sz="1200" b="0" dirty="0">
                <a:solidFill>
                  <a:srgbClr val="000000"/>
                </a:solidFill>
                <a:latin typeface="Calibri" panose="020F0502020204030204" pitchFamily="34" charset="0"/>
                <a:cs typeface="+mn-cs"/>
              </a:rPr>
              <a:t>there were no reported meningococcal infections. </a:t>
            </a:r>
            <a:r>
              <a:rPr lang="en-US" sz="1200" b="0" i="0" baseline="30000" dirty="0">
                <a:solidFill>
                  <a:srgbClr val="040C28"/>
                </a:solidFill>
                <a:effectLst/>
                <a:latin typeface="Google Sans"/>
              </a:rPr>
              <a:t>‡</a:t>
            </a:r>
            <a:r>
              <a:rPr lang="en-US" sz="1200" b="0" i="0" dirty="0">
                <a:solidFill>
                  <a:srgbClr val="000000"/>
                </a:solidFill>
                <a:effectLst/>
                <a:latin typeface="Calibri" panose="020F0502020204030204" pitchFamily="34" charset="0"/>
                <a:cs typeface="+mn-cs"/>
              </a:rPr>
              <a:t>Associat</a:t>
            </a:r>
            <a:r>
              <a:rPr lang="en-US" sz="1200" b="0" i="0" dirty="0">
                <a:solidFill>
                  <a:srgbClr val="000000"/>
                </a:solidFill>
                <a:latin typeface="Calibri" panose="020F0502020204030204" pitchFamily="34" charset="0"/>
                <a:cs typeface="+mn-cs"/>
              </a:rPr>
              <a:t>ed with COVID-19.</a:t>
            </a:r>
            <a:endParaRPr lang="en-US" sz="1200" b="0" i="0" dirty="0">
              <a:solidFill>
                <a:srgbClr val="000000"/>
              </a:solidFill>
              <a:effectLst/>
              <a:latin typeface="Calibri" panose="020F0502020204030204" pitchFamily="34" charset="0"/>
              <a:cs typeface="+mn-cs"/>
            </a:endParaRPr>
          </a:p>
        </p:txBody>
      </p:sp>
      <p:sp>
        <p:nvSpPr>
          <p:cNvPr id="6" name="Content Placeholder 3">
            <a:extLst>
              <a:ext uri="{FF2B5EF4-FFF2-40B4-BE49-F238E27FC236}">
                <a16:creationId xmlns:a16="http://schemas.microsoft.com/office/drawing/2014/main" id="{C76F8731-BDC8-DD80-00F1-B73AB6A0BABF}"/>
              </a:ext>
            </a:extLst>
          </p:cNvPr>
          <p:cNvSpPr txBox="1">
            <a:spLocks/>
          </p:cNvSpPr>
          <p:nvPr/>
        </p:nvSpPr>
        <p:spPr>
          <a:xfrm>
            <a:off x="6509416" y="1524612"/>
            <a:ext cx="5212522" cy="438230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200" b="0" kern="0" dirty="0"/>
              <a:t>Median exposure to danicopan: 37.7 wk</a:t>
            </a:r>
          </a:p>
          <a:p>
            <a:pPr>
              <a:spcBef>
                <a:spcPts val="400"/>
              </a:spcBef>
              <a:spcAft>
                <a:spcPts val="400"/>
              </a:spcAft>
            </a:pPr>
            <a:r>
              <a:rPr lang="en-US" sz="2200" b="0" kern="0" dirty="0"/>
              <a:t>No deaths, meningococcal infections, or tx d/c due to hemolysis</a:t>
            </a:r>
          </a:p>
          <a:p>
            <a:pPr>
              <a:spcBef>
                <a:spcPts val="400"/>
              </a:spcBef>
              <a:spcAft>
                <a:spcPts val="400"/>
              </a:spcAft>
            </a:pPr>
            <a:r>
              <a:rPr lang="en-US" sz="2200" b="0" kern="0" dirty="0"/>
              <a:t>4 breakthrough hemolysis events reported</a:t>
            </a:r>
          </a:p>
          <a:p>
            <a:pPr lvl="1">
              <a:spcBef>
                <a:spcPts val="400"/>
              </a:spcBef>
              <a:spcAft>
                <a:spcPts val="400"/>
              </a:spcAft>
            </a:pPr>
            <a:r>
              <a:rPr lang="en-US" sz="2000" b="0" kern="0" dirty="0"/>
              <a:t>Patient 1: LDH 1.6x ULN in TP2; </a:t>
            </a:r>
            <a:br>
              <a:rPr lang="en-US" sz="2000" b="0" kern="0" dirty="0"/>
            </a:br>
            <a:r>
              <a:rPr lang="en-US" sz="2000" b="0" kern="0" dirty="0"/>
              <a:t>resolved in 30 days</a:t>
            </a:r>
          </a:p>
          <a:p>
            <a:pPr lvl="1">
              <a:spcBef>
                <a:spcPts val="400"/>
              </a:spcBef>
              <a:spcAft>
                <a:spcPts val="400"/>
              </a:spcAft>
            </a:pPr>
            <a:r>
              <a:rPr lang="en-US" sz="2000" b="0" kern="0" dirty="0"/>
              <a:t>Patient 2: LDH 1.9x ULN in TP2; </a:t>
            </a:r>
            <a:br>
              <a:rPr lang="en-US" sz="2000" b="0" kern="0" dirty="0"/>
            </a:br>
            <a:r>
              <a:rPr lang="en-US" sz="2000" b="0" kern="0" dirty="0"/>
              <a:t>resolved in 15 days</a:t>
            </a:r>
          </a:p>
          <a:p>
            <a:pPr lvl="1">
              <a:spcBef>
                <a:spcPts val="400"/>
              </a:spcBef>
              <a:spcAft>
                <a:spcPts val="400"/>
              </a:spcAft>
            </a:pPr>
            <a:r>
              <a:rPr lang="en-US" sz="2000" b="0" kern="0" dirty="0"/>
              <a:t>Patient 3: LDH 2.2x ULN in LTE</a:t>
            </a:r>
            <a:r>
              <a:rPr lang="en-US" sz="2000" b="0" i="0" baseline="30000" dirty="0">
                <a:solidFill>
                  <a:srgbClr val="040C28"/>
                </a:solidFill>
                <a:effectLst/>
                <a:latin typeface="Google Sans"/>
              </a:rPr>
              <a:t>‡</a:t>
            </a:r>
            <a:r>
              <a:rPr lang="en-US" sz="2000" b="0" kern="0" dirty="0"/>
              <a:t>; </a:t>
            </a:r>
            <a:br>
              <a:rPr lang="en-US" sz="2000" b="0" kern="0" dirty="0"/>
            </a:br>
            <a:r>
              <a:rPr lang="en-US" sz="2000" b="0" kern="0" dirty="0"/>
              <a:t>resolved in 33 days</a:t>
            </a:r>
          </a:p>
          <a:p>
            <a:pPr lvl="1">
              <a:spcBef>
                <a:spcPts val="400"/>
              </a:spcBef>
              <a:spcAft>
                <a:spcPts val="400"/>
              </a:spcAft>
            </a:pPr>
            <a:r>
              <a:rPr lang="en-US" sz="2000" b="0" kern="0" dirty="0"/>
              <a:t>Patient 4: LDH 1.5x ULN in LTE; </a:t>
            </a:r>
            <a:br>
              <a:rPr lang="en-US" sz="2000" b="0" kern="0" dirty="0"/>
            </a:br>
            <a:r>
              <a:rPr lang="en-US" sz="2000" b="0" kern="0" dirty="0"/>
              <a:t>resolved in 1 day</a:t>
            </a:r>
          </a:p>
          <a:p>
            <a:pPr lvl="1">
              <a:spcBef>
                <a:spcPts val="400"/>
              </a:spcBef>
              <a:spcAft>
                <a:spcPts val="400"/>
              </a:spcAft>
            </a:pPr>
            <a:endParaRPr lang="en-US" sz="1600" b="0" kern="0" dirty="0"/>
          </a:p>
          <a:p>
            <a:pPr>
              <a:spcBef>
                <a:spcPts val="400"/>
              </a:spcBef>
              <a:spcAft>
                <a:spcPts val="400"/>
              </a:spcAft>
            </a:pPr>
            <a:endParaRPr lang="en-US" sz="1800" b="0" kern="0" dirty="0"/>
          </a:p>
        </p:txBody>
      </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ALPHA Long-term Data: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Bef>
                <a:spcPts val="900"/>
              </a:spcBef>
              <a:spcAft>
                <a:spcPts val="600"/>
              </a:spcAft>
            </a:pPr>
            <a:r>
              <a:rPr lang="en-US" altLang="en-US" sz="2400" dirty="0"/>
              <a:t>Current long-term analysis of phase III ALPHA trial demonstrated that clinical benefit with danicopan add-on treatment to eculizumab or ravulizumab is stable for up to 48 wk in patients with PNH and cs-EVH</a:t>
            </a:r>
          </a:p>
          <a:p>
            <a:pPr lvl="1">
              <a:spcBef>
                <a:spcPts val="900"/>
              </a:spcBef>
              <a:spcAft>
                <a:spcPts val="600"/>
              </a:spcAft>
            </a:pPr>
            <a:r>
              <a:rPr lang="en-US" altLang="en-US" sz="2200" dirty="0"/>
              <a:t>Hgb and ARC levels were significantly improved with danicopan vs placebo</a:t>
            </a:r>
          </a:p>
          <a:p>
            <a:pPr lvl="1">
              <a:spcBef>
                <a:spcPts val="900"/>
              </a:spcBef>
              <a:spcAft>
                <a:spcPts val="600"/>
              </a:spcAft>
            </a:pPr>
            <a:r>
              <a:rPr lang="en-US" altLang="en-US" sz="2200" dirty="0"/>
              <a:t>After Wk 12 switch to danicopan, patients in placebo </a:t>
            </a:r>
            <a:r>
              <a:rPr lang="en-US" altLang="en-US" sz="2200" dirty="0">
                <a:cs typeface="Calibri" panose="020F0502020204030204" pitchFamily="34" charset="0"/>
              </a:rPr>
              <a:t>→</a:t>
            </a:r>
            <a:r>
              <a:rPr lang="en-US" altLang="en-US" sz="2200" dirty="0"/>
              <a:t> danicopan arm had clinically meaningful improvement by 24 wk in Hgb, ARC, transfusion, and C3 deposition levels</a:t>
            </a:r>
          </a:p>
          <a:p>
            <a:pPr>
              <a:spcBef>
                <a:spcPts val="900"/>
              </a:spcBef>
              <a:spcAft>
                <a:spcPts val="600"/>
              </a:spcAft>
            </a:pPr>
            <a:r>
              <a:rPr lang="en-US" altLang="en-US" sz="2400" dirty="0"/>
              <a:t>Favorable benefit</a:t>
            </a:r>
            <a:r>
              <a:rPr lang="en-US" altLang="en-US" sz="2400" dirty="0">
                <a:cs typeface="Calibri" panose="020F0502020204030204" pitchFamily="34" charset="0"/>
              </a:rPr>
              <a:t>–</a:t>
            </a:r>
            <a:r>
              <a:rPr lang="en-US" altLang="en-US" sz="2400" dirty="0"/>
              <a:t>risk profile was seen for danicopan through 24 wk and </a:t>
            </a:r>
            <a:br>
              <a:rPr lang="en-US" altLang="en-US" sz="2400" dirty="0"/>
            </a:br>
            <a:r>
              <a:rPr lang="en-US" altLang="en-US" sz="2400" dirty="0"/>
              <a:t>long-term extension period, with no new safety signals</a:t>
            </a:r>
          </a:p>
          <a:p>
            <a:endParaRPr lang="en-US" altLang="en-US" dirty="0"/>
          </a:p>
        </p:txBody>
      </p:sp>
      <p:sp>
        <p:nvSpPr>
          <p:cNvPr id="2" name="Text Box 11">
            <a:extLst>
              <a:ext uri="{FF2B5EF4-FFF2-40B4-BE49-F238E27FC236}">
                <a16:creationId xmlns:a16="http://schemas.microsoft.com/office/drawing/2014/main" id="{32EE8C5D-EDA5-6C91-C815-BE68C73565E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Kulasekararaj. ASH 2023. Abstr 576.</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aa31fbff-bf4e-4a1f-8847-34594b3c06b0">Conference Capsule Slides</Document_x0020_Category>
    <_dlc_DocId xmlns="d54cbe69-32bd-412a-b004-9152f949605e">56M7VY3CDVN5-1532700508-2</_dlc_DocId>
    <_dlc_DocIdUrl xmlns="d54cbe69-32bd-412a-b004-9152f949605e">
      <Url>https://intranet.clinicaloptions.com/mews/oncology/ONC_2023_ASH_CF_(PRP6554)/NONMALIG_576_Kulasekararaj/_layouts/15/DocIdRedir.aspx?ID=56M7VY3CDVN5-1532700508-2</Url>
      <Description>56M7VY3CDVN5-1532700508-2</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7CA785676DBA1C4B8867DA7CC98DE97E" ma:contentTypeVersion="1" ma:contentTypeDescription="Create a new document." ma:contentTypeScope="" ma:versionID="fc8306554fec917363cff06655f4d674">
  <xsd:schema xmlns:xsd="http://www.w3.org/2001/XMLSchema" xmlns:xs="http://www.w3.org/2001/XMLSchema" xmlns:p="http://schemas.microsoft.com/office/2006/metadata/properties" xmlns:ns2="d54cbe69-32bd-412a-b004-9152f949605e" xmlns:ns3="aa31fbff-bf4e-4a1f-8847-34594b3c06b0" targetNamespace="http://schemas.microsoft.com/office/2006/metadata/properties" ma:root="true" ma:fieldsID="ce53d5d71d40af2ff6735ca89979744b" ns2:_="" ns3:_="">
    <xsd:import namespace="d54cbe69-32bd-412a-b004-9152f949605e"/>
    <xsd:import namespace="aa31fbff-bf4e-4a1f-8847-34594b3c06b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a31fbff-bf4e-4a1f-8847-34594b3c06b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openxmlformats.org/package/2006/metadata/core-properties"/>
    <ds:schemaRef ds:uri="http://purl.org/dc/terms/"/>
    <ds:schemaRef ds:uri="d54cbe69-32bd-412a-b004-9152f949605e"/>
    <ds:schemaRef ds:uri="http://schemas.microsoft.com/office/2006/documentManagement/types"/>
    <ds:schemaRef ds:uri="http://purl.org/dc/elements/1.1/"/>
    <ds:schemaRef ds:uri="http://www.w3.org/XML/1998/namespace"/>
    <ds:schemaRef ds:uri="http://purl.org/dc/dcmitype/"/>
    <ds:schemaRef ds:uri="http://schemas.microsoft.com/office/infopath/2007/PartnerControls"/>
    <ds:schemaRef ds:uri="aa31fbff-bf4e-4a1f-8847-34594b3c06b0"/>
    <ds:schemaRef ds:uri="http://schemas.microsoft.com/office/2006/metadata/properties"/>
  </ds:schemaRefs>
</ds:datastoreItem>
</file>

<file path=customXml/itemProps4.xml><?xml version="1.0" encoding="utf-8"?>
<ds:datastoreItem xmlns:ds="http://schemas.openxmlformats.org/officeDocument/2006/customXml" ds:itemID="{B0ED63D2-5E58-4901-8066-17165ABAEB55}">
  <ds:schemaRefs>
    <ds:schemaRef ds:uri="http://schemas.microsoft.com/sharepoint/events"/>
  </ds:schemaRefs>
</ds:datastoreItem>
</file>

<file path=customXml/itemProps5.xml><?xml version="1.0" encoding="utf-8"?>
<ds:datastoreItem xmlns:ds="http://schemas.openxmlformats.org/officeDocument/2006/customXml" ds:itemID="{0A845964-64DF-4F2D-A925-C686C28314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a31fbff-bf4e-4a1f-8847-34594b3c06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527</TotalTime>
  <Words>2245</Words>
  <Application>Microsoft Office PowerPoint</Application>
  <PresentationFormat>Widescreen</PresentationFormat>
  <Paragraphs>287</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Google Sans</vt:lpstr>
      <vt:lpstr>Times</vt:lpstr>
      <vt:lpstr>Wingdings</vt:lpstr>
      <vt:lpstr>2022_CCO_Template</vt:lpstr>
      <vt:lpstr>ALPHA: Phase III Long-term Data for Ravulizumab or Eculizumab With Add-on Danicopan or Placebo in Patients With PNH and cs-EVH</vt:lpstr>
      <vt:lpstr>About These Slides</vt:lpstr>
      <vt:lpstr>ALPHA Long-term Data: Background </vt:lpstr>
      <vt:lpstr>ALPHA Long-term Data: Study Design</vt:lpstr>
      <vt:lpstr>ALPHA Long-term Data: Baseline Characteristics</vt:lpstr>
      <vt:lpstr>ALPHA Long-term Data: Change in Hgb</vt:lpstr>
      <vt:lpstr>ALPHA Long-term Data: Change in ARC</vt:lpstr>
      <vt:lpstr>ALPHA Long-term Data: Transfusion Avoidance and  C3 Fragment Deposition</vt:lpstr>
      <vt:lpstr>ALPHA Long-term Data: Change in LDH</vt:lpstr>
      <vt:lpstr>ALPHA Long-term Data: Safety</vt:lpstr>
      <vt:lpstr>ALPHA Long-term Data: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ALPHA: Phase III Long-term Data for Ravulizumab or Eculizumab With Add-on Danicopan or Placebo in Patients With PNH and cs-EVH</dc:title>
  <dc:creator>Preferred User</dc:creator>
  <cp:lastModifiedBy>jbuckley@clinicaloptions.com</cp:lastModifiedBy>
  <cp:revision>49</cp:revision>
  <cp:lastPrinted>2016-09-26T20:21:49Z</cp:lastPrinted>
  <dcterms:created xsi:type="dcterms:W3CDTF">2005-05-27T15:08:01Z</dcterms:created>
  <dcterms:modified xsi:type="dcterms:W3CDTF">2023-12-14T22:24:12Z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10a4d13f-fa05-4379-abbf-896013c5e215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0x0101007CA785676DBA1C4B8867DA7CC98DE97E</vt:lpwstr>
  </property>
  <property fmtid="{D5CDD505-2E9C-101B-9397-08002B2CF9AE}" pid="9" name="MediaServiceImageTags">
    <vt:lpwstr/>
  </property>
</Properties>
</file>