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4"/>
  </p:notesMasterIdLst>
  <p:handoutMasterIdLst>
    <p:handoutMasterId r:id="rId25"/>
  </p:handoutMasterIdLst>
  <p:sldIdLst>
    <p:sldId id="321" r:id="rId11"/>
    <p:sldId id="565" r:id="rId12"/>
    <p:sldId id="541" r:id="rId13"/>
    <p:sldId id="566" r:id="rId14"/>
    <p:sldId id="557" r:id="rId15"/>
    <p:sldId id="558" r:id="rId16"/>
    <p:sldId id="559" r:id="rId17"/>
    <p:sldId id="567" r:id="rId18"/>
    <p:sldId id="569" r:id="rId19"/>
    <p:sldId id="563" r:id="rId20"/>
    <p:sldId id="536" r:id="rId21"/>
    <p:sldId id="564" r:id="rId22"/>
    <p:sldId id="318" r:id="rId23"/>
  </p:sldIdLst>
  <p:sldSz cx="12192000" cy="6858000"/>
  <p:notesSz cx="7315200" cy="9601200"/>
  <p:custDataLst>
    <p:tags r:id="rId26"/>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16"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24"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5" clrIdx="3"/>
  <p:cmAuthor id="3" name="ralfieri" initials="ra" lastIdx="2" clrIdx="8"/>
  <p:cmAuthor id="4" name="Megan Capel" initials="MC" lastIdx="18"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Kiran D. Mir-Hudgeons" initials="KDM" lastIdx="17"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2" clrIdx="12">
    <p:extLst>
      <p:ext uri="{19B8F6BF-5375-455C-9EA6-DF929625EA0E}">
        <p15:presenceInfo xmlns:p15="http://schemas.microsoft.com/office/powerpoint/2012/main" userId="S::lfowler@practicingclinicians.com::bdc4c4d6-9ded-467c-b80c-330a0ea8ffe4" providerId="AD"/>
      </p:ext>
    </p:extLst>
  </p:cmAuthor>
  <p:cmAuthor id="14" name="Mindy Tanzola" initials="MT" lastIdx="2" clrIdx="13">
    <p:extLst>
      <p:ext uri="{19B8F6BF-5375-455C-9EA6-DF929625EA0E}">
        <p15:presenceInfo xmlns:p15="http://schemas.microsoft.com/office/powerpoint/2012/main" userId="S::mindy@scienceink.com::e94da788-77e6-4b26-ae6d-484e8c0095ed" providerId="AD"/>
      </p:ext>
    </p:extLst>
  </p:cmAuthor>
  <p:cmAuthor id="15" name="Ryan Topping" initials="RT" lastIdx="3" clrIdx="14">
    <p:extLst>
      <p:ext uri="{19B8F6BF-5375-455C-9EA6-DF929625EA0E}">
        <p15:presenceInfo xmlns:p15="http://schemas.microsoft.com/office/powerpoint/2012/main" userId="Ryan Topping" providerId="None"/>
      </p:ext>
    </p:extLst>
  </p:cmAuthor>
  <p:cmAuthor id="16" name="CLINICALOPTIONS\tquill" initials="C" lastIdx="3" clrIdx="15">
    <p:extLst>
      <p:ext uri="{19B8F6BF-5375-455C-9EA6-DF929625EA0E}">
        <p15:presenceInfo xmlns:p15="http://schemas.microsoft.com/office/powerpoint/2012/main" userId="CLINICALOPTIONS\tquill" providerId="None"/>
      </p:ext>
    </p:extLst>
  </p:cmAuthor>
  <p:cmAuthor id="17" name="Christy Seals" initials="CS" lastIdx="5" clrIdx="16">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36" autoAdjust="0"/>
    <p:restoredTop sz="71786" autoAdjust="0"/>
  </p:normalViewPr>
  <p:slideViewPr>
    <p:cSldViewPr snapToGrid="0" showGuides="1">
      <p:cViewPr varScale="1">
        <p:scale>
          <a:sx n="48" d="100"/>
          <a:sy n="48" d="100"/>
        </p:scale>
        <p:origin x="1280" y="32"/>
      </p:cViewPr>
      <p:guideLst>
        <p:guide orient="horz" pos="4128"/>
        <p:guide orient="horz" pos="1008"/>
        <p:guide orient="horz" pos="4032"/>
        <p:guide orient="horz" pos="151"/>
        <p:guide orient="horz" pos="258"/>
        <p:guide orient="horz" pos="3912"/>
        <p:guide orient="horz"/>
        <p:guide pos="329"/>
        <p:guide pos="7416"/>
        <p:guide pos="3843"/>
        <p:guide pos="453"/>
        <p:guide pos="5112"/>
        <p:guide pos="722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notesMaster" Target="notesMasters/notesMaster1.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presProps" Target="presProps.xml"/><Relationship Id="rId10" Type="http://schemas.openxmlformats.org/officeDocument/2006/relationships/slideMaster" Target="slideMasters/slideMaster5.xml"/><Relationship Id="rId19" Type="http://schemas.openxmlformats.org/officeDocument/2006/relationships/slide" Target="slides/slide9.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MDS, myelodysplastic syndromes.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02740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IPSS, International Prognostic Scoring System; IPSS-M, Molecular International Prognostic Scoring System; IPSS-R, Revised International Prognostic Scoring System; IWG, International Working Group; IWG-PM, International Working Group for the Prognosis of MDS; MDS, myelodysplastic syndromes.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128863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IPSS-M, Molecular International Prognostic Scoring System; MDS, myelodysplastic syndromes; VAF, variable allele frequency;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815561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IPSS-M, Molecular International Prognostic Scoring System; IPSS-R, Revised International Prognostic Scoring System; LFS, leukemia-free survival; LoH, loss of heterozygosity; MDS, myelodysplastic syndromes; OS, overall survival.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608670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IPSS-M, Molecular International Prognostic Scoring System.</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577399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IPSS-M, Molecular International Prognostic Scoring System; LFS, leukemia-free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314598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ANC, absolute neutrophil count; BM, bone marrow; Hg, hemoglobin; IPSS-M, Molecular International Prognostic Scoring System; IPSS-R, Revised International Prognostic Scoring System; MDS, myelodysplastic syndromes.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85773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IPSS-M, Molecular International Prognostic Scoring System.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043257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IPSS-M, Molecular International Prognostic Scoring System; IPSS-R, Revised International Prognostic Scoring System; IWG, International Working Group; MDS, myelodysplastic syndromes.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579716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spcBef>
                <a:spcPts val="0"/>
              </a:spcBef>
              <a:buNone/>
            </a:pPr>
            <a:r>
              <a:rPr lang="en-US" i="1" dirty="0"/>
              <a:t>IPSS-M, Molecular International Prognostic Scoring System.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815472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spcBef>
                <a:spcPts val="0"/>
              </a:spcBef>
              <a:buNone/>
            </a:pPr>
            <a:r>
              <a:rPr lang="en-US" i="1" dirty="0"/>
              <a:t>IPSS-M, Molecular International Prognostic Scoring System; MDS, myelodysplastic syndromes.</a:t>
            </a:r>
          </a:p>
          <a:p>
            <a:pPr marL="457200" lvl="1" indent="0">
              <a:buNone/>
            </a:pP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000125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12/15/2021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6116611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47875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79926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205560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417370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8027827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32927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9313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9306696"/>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Development and Validation of a Molecular International Prognostic Scoring System (IPSS-M) for MDS Risk Stratification</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Development of IPSS-M: Background and Method</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sz="2400" dirty="0"/>
              <a:t>Current risk stratification guidelines, including IPSS/IPSS-R, do not account for mutations that are now recognized to affect prognosis in MDS</a:t>
            </a:r>
            <a:r>
              <a:rPr lang="en-US" sz="2400" baseline="30000" dirty="0"/>
              <a:t>1,2</a:t>
            </a:r>
            <a:endParaRPr lang="en-US" sz="2400" dirty="0"/>
          </a:p>
          <a:p>
            <a:r>
              <a:rPr lang="en-US" sz="2400" dirty="0"/>
              <a:t>Current report details efforts by the IWG-PM to integrate key mutations into the IPSS/IPSS-R, yielding the IPSS-M</a:t>
            </a:r>
          </a:p>
          <a:p>
            <a:pPr lvl="1"/>
            <a:r>
              <a:rPr lang="en-US" sz="2200" dirty="0"/>
              <a:t>Developed in an IWG discovery cohort (n = 2957) and validated in a Japanese cohort </a:t>
            </a:r>
            <a:br>
              <a:rPr lang="en-US" sz="2200" dirty="0"/>
            </a:br>
            <a:r>
              <a:rPr lang="en-US" sz="2200" dirty="0"/>
              <a:t>(n = 754)</a:t>
            </a:r>
          </a:p>
          <a:p>
            <a:pPr lvl="1"/>
            <a:endParaRPr lang="en-US" sz="2200" dirty="0"/>
          </a:p>
          <a:p>
            <a:pPr lvl="2"/>
            <a:endParaRPr lang="en-US" sz="2000" dirty="0"/>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Greenberg. Blood. 1997;89:2079. 2. Greenberg. Blood. 2012;120:2454. 3. Bernard. ASH 2021. Abstr 61.</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F15CB69F-4E1E-4B7A-9FCE-67DF86FE5005}"/>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AC9BFB52-3CE9-4782-BF30-7F2898AF9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561C42CE-87EE-41F3-BE56-2FA92E739A2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629605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Development of IPSS-M: Patient Characteristics and Molecular Characterization in Discovery Cohort</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sz="half" idx="1"/>
          </p:nvPr>
        </p:nvSpPr>
        <p:spPr/>
        <p:txBody>
          <a:bodyPr/>
          <a:lstStyle/>
          <a:p>
            <a:r>
              <a:rPr lang="en-US" sz="2400" dirty="0"/>
              <a:t>Inclusion criteria: diagnostic samples; blasts &lt;20%, WBC &lt;13 x 10</a:t>
            </a:r>
            <a:r>
              <a:rPr lang="en-US" sz="2400" baseline="30000" dirty="0"/>
              <a:t>9</a:t>
            </a:r>
            <a:r>
              <a:rPr lang="en-US" sz="2400" dirty="0"/>
              <a:t>/L</a:t>
            </a:r>
          </a:p>
        </p:txBody>
      </p:sp>
      <p:sp>
        <p:nvSpPr>
          <p:cNvPr id="10" name="Content Placeholder 9">
            <a:extLst>
              <a:ext uri="{FF2B5EF4-FFF2-40B4-BE49-F238E27FC236}">
                <a16:creationId xmlns:a16="http://schemas.microsoft.com/office/drawing/2014/main" id="{2D9F672E-D442-4E5D-A0F9-144B5AE9B53C}"/>
              </a:ext>
            </a:extLst>
          </p:cNvPr>
          <p:cNvSpPr>
            <a:spLocks noGrp="1"/>
          </p:cNvSpPr>
          <p:nvPr>
            <p:ph sz="half" idx="2"/>
          </p:nvPr>
        </p:nvSpPr>
        <p:spPr/>
        <p:txBody>
          <a:bodyPr/>
          <a:lstStyle/>
          <a:p>
            <a:r>
              <a:rPr lang="en-US" sz="2400" dirty="0"/>
              <a:t>Molecular characterization: conventional cytogenetics; assessed oncogenic mutations from 152 genes (VAF &gt;2%)</a:t>
            </a:r>
          </a:p>
          <a:p>
            <a:pPr lvl="1"/>
            <a:r>
              <a:rPr lang="en-US" sz="2200" dirty="0"/>
              <a:t>Findings: 48 genes mutated in ≥1% of patients; ≥1 oncogenic mutation in 94% of patients</a:t>
            </a:r>
          </a:p>
          <a:p>
            <a:endParaRPr lang="en-US" sz="2400" dirty="0"/>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Bernard. ASH 2021. Abstr 61.</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DCEF1BFF-A2A3-884A-8AB6-23DB59B414F0}"/>
              </a:ext>
            </a:extLst>
          </p:cNvPr>
          <p:cNvGraphicFramePr>
            <a:graphicFrameLocks/>
          </p:cNvGraphicFramePr>
          <p:nvPr>
            <p:extLst>
              <p:ext uri="{D42A27DB-BD31-4B8C-83A1-F6EECF244321}">
                <p14:modId xmlns:p14="http://schemas.microsoft.com/office/powerpoint/2010/main" val="2722930968"/>
              </p:ext>
            </p:extLst>
          </p:nvPr>
        </p:nvGraphicFramePr>
        <p:xfrm>
          <a:off x="709796" y="2313229"/>
          <a:ext cx="5309277" cy="3657712"/>
        </p:xfrm>
        <a:graphic>
          <a:graphicData uri="http://schemas.openxmlformats.org/drawingml/2006/table">
            <a:tbl>
              <a:tblPr/>
              <a:tblGrid>
                <a:gridCol w="3112153">
                  <a:extLst>
                    <a:ext uri="{9D8B030D-6E8A-4147-A177-3AD203B41FA5}">
                      <a16:colId xmlns:a16="http://schemas.microsoft.com/office/drawing/2014/main" val="20000"/>
                    </a:ext>
                  </a:extLst>
                </a:gridCol>
                <a:gridCol w="2197124">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2957)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99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(95th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 (39-88)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Therapy-related MDS,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5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Treated with disease-modifying agents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according to guidelines,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follow-up,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3796660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oncogenic lesion,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7911792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number oncogenic lesions per patient,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(0-20)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8824114"/>
                  </a:ext>
                </a:extLst>
              </a:tr>
            </a:tbl>
          </a:graphicData>
        </a:graphic>
      </p:graphicFrame>
      <p:sp>
        <p:nvSpPr>
          <p:cNvPr id="9" name="Text Box 15">
            <a:extLst>
              <a:ext uri="{FF2B5EF4-FFF2-40B4-BE49-F238E27FC236}">
                <a16:creationId xmlns:a16="http://schemas.microsoft.com/office/drawing/2014/main" id="{CD253A34-225D-EC4B-A4C6-048AAA8E0F8C}"/>
              </a:ext>
            </a:extLst>
          </p:cNvPr>
          <p:cNvSpPr txBox="1">
            <a:spLocks noChangeArrowheads="1"/>
          </p:cNvSpPr>
          <p:nvPr/>
        </p:nvSpPr>
        <p:spPr bwMode="auto">
          <a:xfrm>
            <a:off x="709796" y="5950276"/>
            <a:ext cx="5229570" cy="30777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400" b="0" spc="-10" dirty="0">
                <a:solidFill>
                  <a:schemeClr val="bg1"/>
                </a:solidFill>
                <a:latin typeface="Calibri" panose="020F0502020204030204" pitchFamily="34" charset="0"/>
              </a:rPr>
              <a:t>*48 genes mutated in &gt;1% of patients. </a:t>
            </a:r>
            <a:endParaRPr lang="en-US" altLang="en-US" sz="1400" b="0" dirty="0">
              <a:solidFill>
                <a:schemeClr val="bg1"/>
              </a:solidFill>
              <a:latin typeface="Calibri" panose="020F0502020204030204" pitchFamily="34" charset="0"/>
            </a:endParaRPr>
          </a:p>
        </p:txBody>
      </p:sp>
      <p:grpSp>
        <p:nvGrpSpPr>
          <p:cNvPr id="11" name="Group 10">
            <a:extLst>
              <a:ext uri="{FF2B5EF4-FFF2-40B4-BE49-F238E27FC236}">
                <a16:creationId xmlns:a16="http://schemas.microsoft.com/office/drawing/2014/main" id="{849595AA-AA55-4201-9364-54B2944615F6}"/>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CAA33751-9D8A-4F15-9433-C154816912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12">
              <a:extLst>
                <a:ext uri="{FF2B5EF4-FFF2-40B4-BE49-F238E27FC236}">
                  <a16:creationId xmlns:a16="http://schemas.microsoft.com/office/drawing/2014/main" id="{ADBDECD0-9685-4677-94D5-2C4D0387879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525029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Development of IPSS-M: Association Between Gene Mutations and Clinical Endpoints in Discovery Cohort</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dirty="0"/>
              <a:t>After adjusting for age, sex, MDS type (primary vs therapy related), </a:t>
            </a:r>
            <a:br>
              <a:rPr lang="en-US" dirty="0"/>
            </a:br>
            <a:r>
              <a:rPr lang="en-US" dirty="0"/>
              <a:t>and IPSS-R raw score, multiple genes were associated with adverse outcomes including LFS (14 genes), OS (16 genes), and AML transformation (15 genes)</a:t>
            </a:r>
            <a:r>
              <a:rPr lang="en-US" baseline="30000" dirty="0"/>
              <a:t>1</a:t>
            </a:r>
            <a:endParaRPr lang="en-US" dirty="0"/>
          </a:p>
          <a:p>
            <a:r>
              <a:rPr lang="en-US" dirty="0"/>
              <a:t>Strongest associations found with:</a:t>
            </a:r>
          </a:p>
          <a:p>
            <a:pPr lvl="1"/>
            <a:r>
              <a:rPr lang="en-US" i="1" dirty="0"/>
              <a:t>TP53 </a:t>
            </a:r>
            <a:r>
              <a:rPr lang="en-US" dirty="0"/>
              <a:t>multi-hit (multiple mutations, mutation with deletion or </a:t>
            </a:r>
            <a:br>
              <a:rPr lang="en-US" dirty="0"/>
            </a:br>
            <a:r>
              <a:rPr lang="en-US" dirty="0"/>
              <a:t>copy-neutral LoH)</a:t>
            </a:r>
            <a:r>
              <a:rPr lang="en-US" baseline="30000" dirty="0"/>
              <a:t>2 </a:t>
            </a:r>
            <a:r>
              <a:rPr lang="en-US" dirty="0"/>
              <a:t>(7% of patients)</a:t>
            </a:r>
          </a:p>
          <a:p>
            <a:pPr lvl="1"/>
            <a:r>
              <a:rPr lang="en-US" i="1" dirty="0"/>
              <a:t>MLL </a:t>
            </a:r>
            <a:r>
              <a:rPr lang="en-US" dirty="0"/>
              <a:t>partial tandem duplication (2.5% of patients)</a:t>
            </a:r>
          </a:p>
          <a:p>
            <a:pPr lvl="1"/>
            <a:r>
              <a:rPr lang="en-US" i="1" dirty="0"/>
              <a:t>FLT3 </a:t>
            </a:r>
            <a:r>
              <a:rPr lang="en-US" dirty="0"/>
              <a:t>mutations (1.1% of patients)</a:t>
            </a:r>
          </a:p>
          <a:p>
            <a:endParaRPr lang="en-US" dirty="0"/>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Bernard. ASH 2021. Abstr 61. 2. Bernard. Nat Med. 2020. 26:1549.</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7563B803-EDD8-42B4-B91B-1E0392A59C4C}"/>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58ADDD70-6195-4D7E-8BF1-45AA8A134E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EAF39862-E459-487D-ACCE-8B5FDC68982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30272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Development of IPSS-M: Association Between Gene Mutations and Clinical Endpoints in Discovery Cohort</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i="1" dirty="0"/>
              <a:t>SF3B1 </a:t>
            </a:r>
            <a:r>
              <a:rPr lang="en-US" dirty="0"/>
              <a:t>mutations were associated with favorable outcomes, modulated by pattern of comutations</a:t>
            </a:r>
          </a:p>
          <a:p>
            <a:pPr lvl="1"/>
            <a:r>
              <a:rPr lang="en-US" i="1" dirty="0"/>
              <a:t>SF3B1</a:t>
            </a:r>
            <a:r>
              <a:rPr lang="en-US" i="1" baseline="30000" dirty="0"/>
              <a:t>5q</a:t>
            </a:r>
            <a:r>
              <a:rPr lang="en-US" dirty="0"/>
              <a:t>: concomitant isolated del(5q) (7%)</a:t>
            </a:r>
          </a:p>
          <a:p>
            <a:pPr lvl="1"/>
            <a:r>
              <a:rPr lang="en-US" i="1" dirty="0"/>
              <a:t>SF3B1</a:t>
            </a:r>
            <a:r>
              <a:rPr lang="en-US" baseline="30000" dirty="0"/>
              <a:t>𝛽</a:t>
            </a:r>
            <a:r>
              <a:rPr lang="en-US" dirty="0"/>
              <a:t>: co-occurrence of mutations in </a:t>
            </a:r>
            <a:r>
              <a:rPr lang="en-US" i="1" dirty="0"/>
              <a:t>BCOR, BCORL1, RUNX1, NRAS, STAG2, SRSF2 </a:t>
            </a:r>
            <a:r>
              <a:rPr lang="en-US" dirty="0"/>
              <a:t>(15%)  </a:t>
            </a:r>
          </a:p>
          <a:p>
            <a:pPr lvl="1"/>
            <a:r>
              <a:rPr lang="en-US" i="1" dirty="0"/>
              <a:t>SF3B1</a:t>
            </a:r>
            <a:r>
              <a:rPr lang="en-US" baseline="30000" dirty="0"/>
              <a:t>𝛼</a:t>
            </a:r>
            <a:r>
              <a:rPr lang="en-US" dirty="0"/>
              <a:t>: any other </a:t>
            </a:r>
            <a:r>
              <a:rPr lang="en-US" i="1" dirty="0"/>
              <a:t>SF3B1 </a:t>
            </a:r>
            <a:r>
              <a:rPr lang="en-US" dirty="0"/>
              <a:t>mutations</a:t>
            </a:r>
          </a:p>
          <a:p>
            <a:endParaRPr lang="en-US" dirty="0"/>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Bernard. ASH 2021. Abstr 61. </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152F1CF7-9F59-44B3-8BA3-3703B6BDE4BD}"/>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3FA389D5-D7E9-4766-8435-1C8B5084BC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AB678EC3-7D57-4184-B6D5-D5DE78A49A1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375552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Development of IPSS-M: Model Development Steps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dirty="0"/>
              <a:t>LFS used as the primary endpoint</a:t>
            </a:r>
          </a:p>
          <a:p>
            <a:r>
              <a:rPr lang="en-US" dirty="0"/>
              <a:t>Model development</a:t>
            </a:r>
          </a:p>
          <a:p>
            <a:pPr lvl="1"/>
            <a:r>
              <a:rPr lang="en-US" dirty="0"/>
              <a:t>Encoding for clinical and molecular variables</a:t>
            </a:r>
          </a:p>
          <a:p>
            <a:pPr lvl="1"/>
            <a:r>
              <a:rPr lang="en-US" dirty="0"/>
              <a:t>Determination of independent IPSS-M prognostic variables</a:t>
            </a:r>
          </a:p>
          <a:p>
            <a:pPr lvl="1"/>
            <a:r>
              <a:rPr lang="en-US" dirty="0"/>
              <a:t>Construction of IPSS-M risk score as a continuous patient-specific score </a:t>
            </a:r>
          </a:p>
          <a:p>
            <a:pPr lvl="1"/>
            <a:r>
              <a:rPr lang="en-US" dirty="0"/>
              <a:t>Definition of IPSS-M risk categories for discrete risk grouping</a:t>
            </a:r>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Bernard. ASH 2021. Abstr 61. </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0A39E691-C453-4BFB-A95A-F05102992181}"/>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2CCCA3EE-2C12-4D26-8BFE-1BCBC16F47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6FE56D5E-D697-45C3-8B5E-3C25B98FD08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32661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Development of IPSS-M: Model Development </a:t>
            </a:r>
            <a:br>
              <a:rPr lang="en-US" dirty="0"/>
            </a:br>
            <a:r>
              <a:rPr lang="en-US" dirty="0"/>
              <a:t>Steps 1 and 2</a:t>
            </a:r>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Bernard. ASH 2021. Abstr 61. </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0B59C910-2709-4209-BEF8-D3B4AAD7C73E}"/>
              </a:ext>
            </a:extLst>
          </p:cNvPr>
          <p:cNvGraphicFramePr>
            <a:graphicFrameLocks/>
          </p:cNvGraphicFramePr>
          <p:nvPr>
            <p:extLst>
              <p:ext uri="{D42A27DB-BD31-4B8C-83A1-F6EECF244321}">
                <p14:modId xmlns:p14="http://schemas.microsoft.com/office/powerpoint/2010/main" val="2780358050"/>
              </p:ext>
            </p:extLst>
          </p:nvPr>
        </p:nvGraphicFramePr>
        <p:xfrm>
          <a:off x="719137" y="1607933"/>
          <a:ext cx="10757981" cy="4541568"/>
        </p:xfrm>
        <a:graphic>
          <a:graphicData uri="http://schemas.openxmlformats.org/drawingml/2006/table">
            <a:tbl>
              <a:tblPr/>
              <a:tblGrid>
                <a:gridCol w="2559863">
                  <a:extLst>
                    <a:ext uri="{9D8B030D-6E8A-4147-A177-3AD203B41FA5}">
                      <a16:colId xmlns:a16="http://schemas.microsoft.com/office/drawing/2014/main" val="20000"/>
                    </a:ext>
                  </a:extLst>
                </a:gridCol>
                <a:gridCol w="8198118">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Step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Development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99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Encoding for clinical and molecular variables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Continuous encoding of clinical variables; linear function for BM blasts, Hg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Platelet values capped at 250 x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 ANC not included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Maintained 5 IPSS-R cytogenetic categories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Gene mutations incorporated as binary variables aside from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allelic state and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SF3B1</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subsets accounting for comutations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Determination of independent IPSS-M prognostic variables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Model fit with a Cox multivariable regression adjusted for confounder variables (age, sex, primary vs therapy-related MDS)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Continuous clinical parameters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IPSS-R cytogenetic categories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genetic variables from 16 main effect genes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genetic variable from 15 residual genes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BCOR, BCORL1, CEBPA, ETNK1, GATA2, GNB1, IDH1, NF1, PHF6, PPM1D, PRPF8, PTPN11, SETBP1, STAG2, WT1</a:t>
                      </a: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pSp>
        <p:nvGrpSpPr>
          <p:cNvPr id="8" name="Group 7">
            <a:extLst>
              <a:ext uri="{FF2B5EF4-FFF2-40B4-BE49-F238E27FC236}">
                <a16:creationId xmlns:a16="http://schemas.microsoft.com/office/drawing/2014/main" id="{5A9F4ECE-2C6F-41B5-8D9F-6D265820DD16}"/>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9F62D42F-4332-4805-BBAF-1311367F03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8BD2B2D3-7830-4965-864B-E9661A0EAC3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975133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Development of IPSS-M: Model Development </a:t>
            </a:r>
            <a:br>
              <a:rPr lang="en-US" dirty="0"/>
            </a:br>
            <a:r>
              <a:rPr lang="en-US" dirty="0"/>
              <a:t>Steps 3 and 4</a:t>
            </a:r>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Bernard. ASH 2021. Abstr 61. </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0B59C910-2709-4209-BEF8-D3B4AAD7C73E}"/>
              </a:ext>
            </a:extLst>
          </p:cNvPr>
          <p:cNvGraphicFramePr>
            <a:graphicFrameLocks/>
          </p:cNvGraphicFramePr>
          <p:nvPr>
            <p:extLst>
              <p:ext uri="{D42A27DB-BD31-4B8C-83A1-F6EECF244321}">
                <p14:modId xmlns:p14="http://schemas.microsoft.com/office/powerpoint/2010/main" val="2175685446"/>
              </p:ext>
            </p:extLst>
          </p:nvPr>
        </p:nvGraphicFramePr>
        <p:xfrm>
          <a:off x="719137" y="1607933"/>
          <a:ext cx="10757981" cy="3627168"/>
        </p:xfrm>
        <a:graphic>
          <a:graphicData uri="http://schemas.openxmlformats.org/drawingml/2006/table">
            <a:tbl>
              <a:tblPr/>
              <a:tblGrid>
                <a:gridCol w="3123212">
                  <a:extLst>
                    <a:ext uri="{9D8B030D-6E8A-4147-A177-3AD203B41FA5}">
                      <a16:colId xmlns:a16="http://schemas.microsoft.com/office/drawing/2014/main" val="20000"/>
                    </a:ext>
                  </a:extLst>
                </a:gridCol>
                <a:gridCol w="7634769">
                  <a:extLst>
                    <a:ext uri="{9D8B030D-6E8A-4147-A177-3AD203B41FA5}">
                      <a16:colId xmlns:a16="http://schemas.microsoft.com/office/drawing/2014/main" val="20001"/>
                    </a:ext>
                  </a:extLst>
                </a:gridCol>
              </a:tblGrid>
              <a:tr h="2625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Step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Development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664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Construction of IPSS-M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risk score as a continuous patient-specific score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Interpretable risk scoring system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Prominent 0 value established for a hypothetical average patient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unit increase/decrease in risk score = double/half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743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Definition of IPSS-M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risk categories for discrete risk grouping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risk groups established</a:t>
                      </a:r>
                    </a:p>
                    <a:p>
                      <a:pPr marL="800100" marR="0" lvl="1" indent="-342900" algn="l" defTabSz="914400" rtl="0" eaLnBrk="1" fontAlgn="base" latinLnBrk="0" hangingPunct="1">
                        <a:lnSpc>
                          <a:spcPct val="100000"/>
                        </a:lnSpc>
                        <a:spcBef>
                          <a:spcPct val="0"/>
                        </a:spcBef>
                        <a:spcAft>
                          <a:spcPct val="0"/>
                        </a:spcAft>
                        <a:buClrTx/>
                        <a:buSzTx/>
                        <a:buFont typeface="Calibri" panose="020F0502020204030204" pitchFamily="34" charset="0"/>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Very low: 14%</a:t>
                      </a:r>
                    </a:p>
                    <a:p>
                      <a:pPr marL="800100" marR="0" lvl="1" indent="-342900" algn="l" defTabSz="914400" rtl="0" eaLnBrk="1" fontAlgn="base" latinLnBrk="0" hangingPunct="1">
                        <a:lnSpc>
                          <a:spcPct val="100000"/>
                        </a:lnSpc>
                        <a:spcBef>
                          <a:spcPct val="0"/>
                        </a:spcBef>
                        <a:spcAft>
                          <a:spcPct val="0"/>
                        </a:spcAft>
                        <a:buClrTx/>
                        <a:buSzTx/>
                        <a:buFont typeface="Calibri" panose="020F0502020204030204" pitchFamily="34" charset="0"/>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Low: 33%</a:t>
                      </a:r>
                    </a:p>
                    <a:p>
                      <a:pPr marL="800100" marR="0" lvl="1" indent="-342900" algn="l" defTabSz="914400" rtl="0" eaLnBrk="1" fontAlgn="base" latinLnBrk="0" hangingPunct="1">
                        <a:lnSpc>
                          <a:spcPct val="100000"/>
                        </a:lnSpc>
                        <a:spcBef>
                          <a:spcPct val="0"/>
                        </a:spcBef>
                        <a:spcAft>
                          <a:spcPct val="0"/>
                        </a:spcAft>
                        <a:buClrTx/>
                        <a:buSzTx/>
                        <a:buFont typeface="Calibri" panose="020F0502020204030204" pitchFamily="34" charset="0"/>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Moderate low: 11%</a:t>
                      </a:r>
                    </a:p>
                    <a:p>
                      <a:pPr marL="800100" marR="0" lvl="1" indent="-342900" algn="l" defTabSz="914400" rtl="0" eaLnBrk="1" fontAlgn="base" latinLnBrk="0" hangingPunct="1">
                        <a:lnSpc>
                          <a:spcPct val="100000"/>
                        </a:lnSpc>
                        <a:spcBef>
                          <a:spcPct val="0"/>
                        </a:spcBef>
                        <a:spcAft>
                          <a:spcPct val="0"/>
                        </a:spcAft>
                        <a:buClrTx/>
                        <a:buSzTx/>
                        <a:buFont typeface="Calibri" panose="020F0502020204030204" pitchFamily="34" charset="0"/>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Moderate high: 11%</a:t>
                      </a:r>
                    </a:p>
                    <a:p>
                      <a:pPr marL="800100" marR="0" lvl="1" indent="-342900" algn="l" defTabSz="914400" rtl="0" eaLnBrk="1" fontAlgn="base" latinLnBrk="0" hangingPunct="1">
                        <a:lnSpc>
                          <a:spcPct val="100000"/>
                        </a:lnSpc>
                        <a:spcBef>
                          <a:spcPct val="0"/>
                        </a:spcBef>
                        <a:spcAft>
                          <a:spcPct val="0"/>
                        </a:spcAft>
                        <a:buClrTx/>
                        <a:buSzTx/>
                        <a:buFont typeface="Calibri" panose="020F0502020204030204" pitchFamily="34" charset="0"/>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High: 14%</a:t>
                      </a:r>
                    </a:p>
                    <a:p>
                      <a:pPr marL="800100" marR="0" lvl="1" indent="-342900" algn="l" defTabSz="914400" rtl="0" eaLnBrk="1" fontAlgn="base" latinLnBrk="0" hangingPunct="1">
                        <a:lnSpc>
                          <a:spcPct val="100000"/>
                        </a:lnSpc>
                        <a:spcBef>
                          <a:spcPct val="0"/>
                        </a:spcBef>
                        <a:spcAft>
                          <a:spcPct val="0"/>
                        </a:spcAft>
                        <a:buClrTx/>
                        <a:buSzTx/>
                        <a:buFont typeface="Calibri" panose="020F0502020204030204" pitchFamily="34" charset="0"/>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Very high: 17%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pSp>
        <p:nvGrpSpPr>
          <p:cNvPr id="10" name="Group 9">
            <a:extLst>
              <a:ext uri="{FF2B5EF4-FFF2-40B4-BE49-F238E27FC236}">
                <a16:creationId xmlns:a16="http://schemas.microsoft.com/office/drawing/2014/main" id="{A2779D81-3C58-40B3-A2DF-C6EB06197CB8}"/>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C2BF033D-4F3E-40D8-99FD-852DA43F01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12">
              <a:extLst>
                <a:ext uri="{FF2B5EF4-FFF2-40B4-BE49-F238E27FC236}">
                  <a16:creationId xmlns:a16="http://schemas.microsoft.com/office/drawing/2014/main" id="{BDF890E2-F16A-4F54-B9B6-4A9C6379A2F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Content Placeholder 2">
            <a:extLst>
              <a:ext uri="{FF2B5EF4-FFF2-40B4-BE49-F238E27FC236}">
                <a16:creationId xmlns:a16="http://schemas.microsoft.com/office/drawing/2014/main" id="{828F16DE-D1F1-409D-826B-E03FC29A0F21}"/>
              </a:ext>
            </a:extLst>
          </p:cNvPr>
          <p:cNvSpPr>
            <a:spLocks noGrp="1"/>
          </p:cNvSpPr>
          <p:nvPr>
            <p:ph idx="1"/>
          </p:nvPr>
        </p:nvSpPr>
        <p:spPr>
          <a:xfrm>
            <a:off x="604675" y="5226387"/>
            <a:ext cx="10877529" cy="876386"/>
          </a:xfrm>
        </p:spPr>
        <p:txBody>
          <a:bodyPr/>
          <a:lstStyle/>
          <a:p>
            <a:r>
              <a:rPr lang="en-US" sz="2000" dirty="0"/>
              <a:t>IPSS-M demonstrated improved prognostic discrimination vs IPSS-R with 5-point increase in concordance index across all endpoints</a:t>
            </a:r>
          </a:p>
          <a:p>
            <a:r>
              <a:rPr lang="en-US" sz="2000" dirty="0"/>
              <a:t>46% of patients </a:t>
            </a:r>
            <a:r>
              <a:rPr lang="en-US" sz="2000" dirty="0" err="1"/>
              <a:t>restratified</a:t>
            </a:r>
            <a:r>
              <a:rPr lang="en-US" sz="2000" dirty="0"/>
              <a:t> from IPSS-R to IPSS-M, with 7% </a:t>
            </a:r>
            <a:r>
              <a:rPr lang="en-US" sz="2000" dirty="0" err="1"/>
              <a:t>restratified</a:t>
            </a:r>
            <a:r>
              <a:rPr lang="en-US" sz="2000" dirty="0"/>
              <a:t> by &gt;1 strata</a:t>
            </a:r>
          </a:p>
        </p:txBody>
      </p:sp>
    </p:spTree>
    <p:extLst>
      <p:ext uri="{BB962C8B-B14F-4D97-AF65-F5344CB8AC3E}">
        <p14:creationId xmlns:p14="http://schemas.microsoft.com/office/powerpoint/2010/main" val="472292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Development of IPSS-M: Validation</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dirty="0"/>
              <a:t>Japanese MDS cohort (n = 754)</a:t>
            </a:r>
          </a:p>
          <a:p>
            <a:pPr lvl="1"/>
            <a:r>
              <a:rPr lang="en-US" dirty="0"/>
              <a:t>42% of patients restratified from IPSS-R to IPSS-M; same restratification patterns observed in the IWG and Japanese cohorts</a:t>
            </a:r>
          </a:p>
          <a:p>
            <a:r>
              <a:rPr lang="en-US" dirty="0"/>
              <a:t>IPSS-M applicable in various settings</a:t>
            </a:r>
          </a:p>
          <a:p>
            <a:pPr lvl="1"/>
            <a:r>
              <a:rPr lang="en-US" dirty="0"/>
              <a:t>Both sexes</a:t>
            </a:r>
          </a:p>
          <a:p>
            <a:pPr lvl="1"/>
            <a:r>
              <a:rPr lang="en-US" dirty="0"/>
              <a:t>Low-blast-count AML (n = 125)</a:t>
            </a:r>
          </a:p>
          <a:p>
            <a:pPr lvl="1"/>
            <a:r>
              <a:rPr lang="en-US" dirty="0"/>
              <a:t>Therapy-related MDS (n = 234)</a:t>
            </a:r>
          </a:p>
          <a:p>
            <a:pPr lvl="2"/>
            <a:r>
              <a:rPr lang="en-US" dirty="0"/>
              <a:t>Between primary and therapy-related MDS, outcomes were similar within each IPSS-M category</a:t>
            </a:r>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Bernard. ASH 2021. Abstr 61. </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C0B01937-1F63-45FC-946F-F1BAA0AD67E0}"/>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25E7364B-F92B-4950-8902-5D299A190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2306B4A9-61E1-4463-B89E-C48E5C8E30B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211638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Development of IPSS-M: Clinical Applicability</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dirty="0"/>
              <a:t>IPSS-M web calculator returns individualized risk score and category</a:t>
            </a:r>
          </a:p>
          <a:p>
            <a:r>
              <a:rPr lang="en-US" dirty="0"/>
              <a:t>Strategy for missing variables: IPSS-M calculated for best, average, and worst scenarios</a:t>
            </a:r>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Bernard. ASH 2021. Abstr 61. </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CED4FB8D-F5CE-4691-BB43-0F19B1A64687}"/>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9AD4F54-51E4-4E35-A086-11031FCAAE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DC3F75AD-8EEE-48E0-9878-19728AB7973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864893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Development of IPSS-M: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dirty="0"/>
              <a:t>IPSS-M combines conventional parameters with mutations in </a:t>
            </a:r>
            <a:br>
              <a:rPr lang="en-US" dirty="0"/>
            </a:br>
            <a:r>
              <a:rPr lang="en-US" dirty="0"/>
              <a:t>31 key genes to improve MDS risk stratification</a:t>
            </a:r>
          </a:p>
          <a:p>
            <a:r>
              <a:rPr lang="en-US" dirty="0"/>
              <a:t>Risk score is personalized as a continuous score, reproducible, and interpretable, as 1-unit increase in score doubles risk </a:t>
            </a:r>
          </a:p>
          <a:p>
            <a:r>
              <a:rPr lang="en-US" dirty="0"/>
              <a:t>6-category risk schema developed </a:t>
            </a:r>
          </a:p>
          <a:p>
            <a:r>
              <a:rPr lang="en-US" dirty="0"/>
              <a:t>Includes a strategy to handle missing data and a web calculator</a:t>
            </a:r>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Bernard. ASH 2021. Abstr 61. </a:t>
            </a:r>
            <a:endParaRPr lang="en-US" altLang="en-US" sz="1200" b="0" dirty="0">
              <a:solidFill>
                <a:schemeClr val="bg2"/>
              </a:solidFill>
              <a:latin typeface="Calibri" panose="020F0502020204030204" pitchFamily="34" charset="0"/>
            </a:endParaRPr>
          </a:p>
        </p:txBody>
      </p:sp>
      <p:grpSp>
        <p:nvGrpSpPr>
          <p:cNvPr id="8" name="Group 7">
            <a:extLst>
              <a:ext uri="{FF2B5EF4-FFF2-40B4-BE49-F238E27FC236}">
                <a16:creationId xmlns:a16="http://schemas.microsoft.com/office/drawing/2014/main" id="{142012ED-07FE-4CB9-93E3-BF130D69376D}"/>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13C5CB2E-0D2E-46CF-8746-E39C60467A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78EEEC1F-1061-41CF-B4C6-70E795DF256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265315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56M7VY3CDVN5-2040203449-2</_dlc_DocId>
    <_dlc_DocIdUrl xmlns="d54cbe69-32bd-412a-b004-9152f949605e">
      <Url>https://intranet.clinicaloptions.com/mews/oncology/ONC_2021_ASH_CF_(PRP4549)/MDS_MPN/_layouts/15/DocIdRedir.aspx?ID=56M7VY3CDVN5-2040203449-2</Url>
      <Description>56M7VY3CDVN5-2040203449-2</Description>
    </_dlc_DocIdUrl>
    <Document_x0020_Category xmlns="2e6851fc-5df1-4526-8055-147372e89926">Conference Capsule Slides</Document_x0020_Category>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79D5814820BAF54B9CDBEFFA1FBF30E3" ma:contentTypeVersion="1" ma:contentTypeDescription="Create a new document." ma:contentTypeScope="" ma:versionID="d8dcb76c3b88ed1c43f2d030a64f07bc">
  <xsd:schema xmlns:xsd="http://www.w3.org/2001/XMLSchema" xmlns:xs="http://www.w3.org/2001/XMLSchema" xmlns:p="http://schemas.microsoft.com/office/2006/metadata/properties" xmlns:ns2="d54cbe69-32bd-412a-b004-9152f949605e" xmlns:ns3="2e6851fc-5df1-4526-8055-147372e89926" targetNamespace="http://schemas.microsoft.com/office/2006/metadata/properties" ma:root="true" ma:fieldsID="d8ff304240c854c2deb3e41946e0b971" ns2:_="" ns3:_="">
    <xsd:import namespace="d54cbe69-32bd-412a-b004-9152f949605e"/>
    <xsd:import namespace="2e6851fc-5df1-4526-8055-147372e8992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e6851fc-5df1-4526-8055-147372e8992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2e6851fc-5df1-4526-8055-147372e89926"/>
    <ds:schemaRef ds:uri="http://purl.org/dc/elements/1.1/"/>
    <ds:schemaRef ds:uri="http://schemas.microsoft.com/office/2006/metadata/properties"/>
    <ds:schemaRef ds:uri="d54cbe69-32bd-412a-b004-9152f949605e"/>
    <ds:schemaRef ds:uri="http://www.w3.org/XML/1998/namespace"/>
    <ds:schemaRef ds:uri="http://purl.org/dc/dcmitype/"/>
  </ds:schemaRefs>
</ds:datastoreItem>
</file>

<file path=customXml/itemProps5.xml><?xml version="1.0" encoding="utf-8"?>
<ds:datastoreItem xmlns:ds="http://schemas.openxmlformats.org/officeDocument/2006/customXml" ds:itemID="{FB9DA236-CCC9-4706-86C5-F85CD505FF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e6851fc-5df1-4526-8055-147372e899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6596</TotalTime>
  <Words>1609</Words>
  <Application>Microsoft Office PowerPoint</Application>
  <PresentationFormat>Widescreen</PresentationFormat>
  <Paragraphs>151</Paragraphs>
  <Slides>13</Slides>
  <Notes>13</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13</vt:i4>
      </vt:variant>
    </vt:vector>
  </HeadingPairs>
  <TitlesOfParts>
    <vt:vector size="22"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Development and Validation of a Molecular International Prognostic Scoring System (IPSS-M) for MDS Risk Stratification</vt:lpstr>
      <vt:lpstr>About These Slides</vt:lpstr>
      <vt:lpstr>Development of IPSS-M: Background and Method</vt:lpstr>
      <vt:lpstr>Development of IPSS-M: Patient Characteristics and Molecular Characterization in Discovery Cohort</vt:lpstr>
      <vt:lpstr>Development of IPSS-M: Association Between Gene Mutations and Clinical Endpoints in Discovery Cohort</vt:lpstr>
      <vt:lpstr>Development of IPSS-M: Association Between Gene Mutations and Clinical Endpoints in Discovery Cohort</vt:lpstr>
      <vt:lpstr>Development of IPSS-M: Model Development Steps</vt:lpstr>
      <vt:lpstr>Development of IPSS-M: Model Development  Steps 1 and 2</vt:lpstr>
      <vt:lpstr>Development of IPSS-M: Model Development  Steps 3 and 4</vt:lpstr>
      <vt:lpstr>Development of IPSS-M: Validation</vt:lpstr>
      <vt:lpstr>Development of IPSS-M: Clinical Applicability</vt:lpstr>
      <vt:lpstr>Development of IPSS-M: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and Validation of a Molecular International Prognostic Scoring System (IPSS-M) for MDS Risk Stratification</dc:title>
  <dc:creator>Preferred User</dc:creator>
  <cp:lastModifiedBy>Jessica Buckley</cp:lastModifiedBy>
  <cp:revision>583</cp:revision>
  <cp:lastPrinted>2016-09-26T20:21:49Z</cp:lastPrinted>
  <dcterms:created xsi:type="dcterms:W3CDTF">2005-05-27T15:08:01Z</dcterms:created>
  <dcterms:modified xsi:type="dcterms:W3CDTF">2021-12-15T15:12:51Z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36fd7a43-e96f-429b-8301-0a70ac4511db</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0x01010079D5814820BAF54B9CDBEFFA1FBF30E3</vt:lpwstr>
  </property>
</Properties>
</file>