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5"/>
  </p:notesMasterIdLst>
  <p:handoutMasterIdLst>
    <p:handoutMasterId r:id="rId16"/>
  </p:handoutMasterIdLst>
  <p:sldIdLst>
    <p:sldId id="321" r:id="rId7"/>
    <p:sldId id="559" r:id="rId8"/>
    <p:sldId id="560" r:id="rId9"/>
    <p:sldId id="2141411879" r:id="rId10"/>
    <p:sldId id="548" r:id="rId11"/>
    <p:sldId id="549" r:id="rId12"/>
    <p:sldId id="552" r:id="rId13"/>
    <p:sldId id="318" r:id="rId14"/>
  </p:sldIdLst>
  <p:sldSz cx="12192000" cy="6858000"/>
  <p:notesSz cx="7315200" cy="9601200"/>
  <p:custDataLst>
    <p:tags r:id="rId17"/>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24"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Kristen Morrow" initials="KM" lastIdx="3" clrIdx="15">
    <p:extLst>
      <p:ext uri="{19B8F6BF-5375-455C-9EA6-DF929625EA0E}">
        <p15:presenceInfo xmlns:p15="http://schemas.microsoft.com/office/powerpoint/2012/main" userId="41d2ac2a3a2c2d93" providerId="Windows Live"/>
      </p:ext>
    </p:extLst>
  </p:cmAuthor>
  <p:cmAuthor id="17" name="Maddelynne Parker" initials="MP" lastIdx="11" clrIdx="16">
    <p:extLst>
      <p:ext uri="{19B8F6BF-5375-455C-9EA6-DF929625EA0E}">
        <p15:presenceInfo xmlns:p15="http://schemas.microsoft.com/office/powerpoint/2012/main" userId="Maddelynne Parker" providerId="None"/>
      </p:ext>
    </p:extLst>
  </p:cmAuthor>
  <p:cmAuthor id="18" name="kbrandt@clinicaloptions.com" initials="k" lastIdx="13" clrIdx="17">
    <p:extLst>
      <p:ext uri="{19B8F6BF-5375-455C-9EA6-DF929625EA0E}">
        <p15:presenceInfo xmlns:p15="http://schemas.microsoft.com/office/powerpoint/2012/main" userId="kbrandt@clinicaloptions.com" providerId="None"/>
      </p:ext>
    </p:extLst>
  </p:cmAuthor>
  <p:cmAuthor id="19" name="mbecker@clinicaloptions.com" initials="m" lastIdx="4" clrIdx="18">
    <p:extLst>
      <p:ext uri="{19B8F6BF-5375-455C-9EA6-DF929625EA0E}">
        <p15:presenceInfo xmlns:p15="http://schemas.microsoft.com/office/powerpoint/2012/main" userId="mbeck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58" autoAdjust="0"/>
    <p:restoredTop sz="85601" autoAdjust="0"/>
  </p:normalViewPr>
  <p:slideViewPr>
    <p:cSldViewPr snapToGrid="0">
      <p:cViewPr varScale="1">
        <p:scale>
          <a:sx n="57" d="100"/>
          <a:sy n="57" d="100"/>
        </p:scale>
        <p:origin x="1064" y="40"/>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a:t>
            </a:r>
            <a:r>
              <a:rPr lang="en-US" i="1" dirty="0" err="1"/>
              <a:t>pCR</a:t>
            </a:r>
            <a:r>
              <a:rPr lang="en-US" i="1" dirty="0"/>
              <a:t>, pathologic complete response;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a:p>
        </p:txBody>
      </p:sp>
    </p:spTree>
    <p:extLst>
      <p:ext uri="{BB962C8B-B14F-4D97-AF65-F5344CB8AC3E}">
        <p14:creationId xmlns:p14="http://schemas.microsoft.com/office/powerpoint/2010/main" val="1233267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EFS, event-free survival; pCR, pathologic complete response; RCB, residual cancer burden; TIL, tumor-infiltrating lymphocytes;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914520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TIL, tumor-infiltrating lymphocytes.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a:p>
        </p:txBody>
      </p:sp>
    </p:spTree>
    <p:extLst>
      <p:ext uri="{BB962C8B-B14F-4D97-AF65-F5344CB8AC3E}">
        <p14:creationId xmlns:p14="http://schemas.microsoft.com/office/powerpoint/2010/main" val="769504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NR, not reported; OR, odds ratio; pCR, pathologic complete response; RCB, residual cancer burden; TIL, tumor-infiltrating lymphocytes; WHO, World Health Organization.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1037734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EFS, event-free survival; pCR, pathologic complete response;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73571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8</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505969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BCT1902/IBCSG 61-20 Neo-N: Phase II Trial of Concurrent Nivolumab Plus Neoadjuvant Chemotherapy With and Without Lead-In Nivolumab in Stage I/II TNBC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23602"/>
            <a:ext cx="487997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Inc; Gilead Sciences, Inc.; Lilly; Merck Sharp &amp; Dohme LLC;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SABCS Annual Meeting</a:t>
            </a:r>
            <a:r>
              <a:rPr lang="en-US" sz="1600" i="1" kern="0">
                <a:solidFill>
                  <a:schemeClr val="bg2"/>
                </a:solidFill>
                <a:latin typeface="Calibri"/>
                <a:ea typeface="+mj-ea"/>
                <a:cs typeface="Calibri"/>
              </a:rPr>
              <a:t>, December 5-9,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BCT1902/IBCSG 61-20 </a:t>
            </a:r>
            <a:r>
              <a:rPr lang="en-US" dirty="0"/>
              <a:t>Neo-N: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1048845" cy="4650686"/>
          </a:xfrm>
        </p:spPr>
        <p:txBody>
          <a:bodyPr/>
          <a:lstStyle/>
          <a:p>
            <a:r>
              <a:rPr lang="en-US" altLang="en-US" sz="2400" dirty="0"/>
              <a:t>Neoadjuvant CT plus immunotherapy is standard for patients with stage II/III TNBC, though not all patients may need the full KEYNOTE-522 regimen</a:t>
            </a:r>
            <a:r>
              <a:rPr lang="en-US" altLang="en-US" sz="2400" baseline="30000" dirty="0"/>
              <a:t>1-3</a:t>
            </a:r>
            <a:endParaRPr lang="en-US" altLang="en-US" sz="2400" dirty="0"/>
          </a:p>
          <a:p>
            <a:r>
              <a:rPr lang="en-US" altLang="en-US" sz="2400" dirty="0"/>
              <a:t>Phase II data indicate there may be greater pCR benefit with lead-in of immunotherapy vs concurrent neoadjuvant chemoimmunotherapy</a:t>
            </a:r>
          </a:p>
          <a:p>
            <a:pPr lvl="1"/>
            <a:r>
              <a:rPr lang="en-US" altLang="en-US" sz="2400" dirty="0"/>
              <a:t>61% vs 41% pCR rates with lead-in vs concurrent use of durvalumab in GeparNuevo</a:t>
            </a:r>
            <a:r>
              <a:rPr lang="en-US" altLang="en-US" sz="2400" baseline="30000" dirty="0"/>
              <a:t>4</a:t>
            </a:r>
            <a:r>
              <a:rPr lang="en-US" altLang="en-US" sz="2400" dirty="0"/>
              <a:t> </a:t>
            </a:r>
          </a:p>
          <a:p>
            <a:r>
              <a:rPr lang="en-US" altLang="en-US" sz="2400" dirty="0"/>
              <a:t>Data suggest tumors that are immune-enriched may have greater response</a:t>
            </a:r>
          </a:p>
          <a:p>
            <a:r>
              <a:rPr lang="en-US" altLang="en-US" sz="2400" dirty="0" err="1"/>
              <a:t>pCR</a:t>
            </a:r>
            <a:r>
              <a:rPr lang="en-US" altLang="en-US" sz="2400" dirty="0"/>
              <a:t> is associated with good prognosis and may permit chemotherapy de-escalation</a:t>
            </a:r>
            <a:r>
              <a:rPr lang="en-US" altLang="en-US" sz="2400" baseline="30000" dirty="0"/>
              <a:t>5</a:t>
            </a:r>
            <a:endParaRPr lang="en-US" altLang="en-US" sz="2400" dirty="0"/>
          </a:p>
          <a:p>
            <a:r>
              <a:rPr lang="en-US" altLang="en-US" sz="2400" dirty="0"/>
              <a:t>Current analysis of the phase II Neo-N trial reports pCR rates and safety of lead-in vs concurrent nivolumab plus neoadjuvant chemotherapy in stage I/II TNBC</a:t>
            </a:r>
            <a:r>
              <a:rPr lang="en-US" altLang="en-US" sz="2400" baseline="30000" dirty="0"/>
              <a:t>6</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3197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a:t>
            </a:r>
            <a:r>
              <a:rPr lang="en-US" altLang="en-US" sz="1200" b="0" dirty="0" err="1">
                <a:solidFill>
                  <a:schemeClr val="bg2"/>
                </a:solidFill>
                <a:latin typeface="Calibri" panose="020F0502020204030204" pitchFamily="34" charset="0"/>
              </a:rPr>
              <a:t>Curigliano</a:t>
            </a:r>
            <a:r>
              <a:rPr lang="en-US" altLang="en-US" sz="1200" b="0" dirty="0">
                <a:solidFill>
                  <a:schemeClr val="bg2"/>
                </a:solidFill>
                <a:latin typeface="Calibri" panose="020F0502020204030204" pitchFamily="34" charset="0"/>
              </a:rPr>
              <a:t>. Ann Oncol. 2023;34:970. 2. Schmid. NEJM. 2022;386:556. 3. Santa-Maria. JNCCN. 2022;20:738.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a:t>
            </a:r>
            <a:r>
              <a:rPr lang="en-US" altLang="en-US" sz="1200" b="0" dirty="0" err="1">
                <a:solidFill>
                  <a:schemeClr val="bg2"/>
                </a:solidFill>
                <a:latin typeface="Calibri" panose="020F0502020204030204" pitchFamily="34" charset="0"/>
              </a:rPr>
              <a:t>Loibl</a:t>
            </a:r>
            <a:r>
              <a:rPr lang="en-US" altLang="en-US" sz="1200" b="0" dirty="0">
                <a:solidFill>
                  <a:schemeClr val="bg2"/>
                </a:solidFill>
                <a:latin typeface="Calibri" panose="020F0502020204030204" pitchFamily="34" charset="0"/>
              </a:rPr>
              <a:t>. Ann </a:t>
            </a:r>
            <a:r>
              <a:rPr lang="en-US" altLang="en-US" sz="1200" b="0" dirty="0" err="1">
                <a:solidFill>
                  <a:schemeClr val="bg2"/>
                </a:solidFill>
                <a:latin typeface="Calibri" panose="020F0502020204030204" pitchFamily="34" charset="0"/>
              </a:rPr>
              <a:t>Onc</a:t>
            </a:r>
            <a:r>
              <a:rPr lang="en-US" altLang="en-US" sz="1200" b="0" dirty="0">
                <a:solidFill>
                  <a:schemeClr val="bg2"/>
                </a:solidFill>
                <a:latin typeface="Calibri" panose="020F0502020204030204" pitchFamily="34" charset="0"/>
              </a:rPr>
              <a:t>. 2019;30:1279. 5. van den Ende. Int J Mol Sci. 2023;24:2969. 6. </a:t>
            </a:r>
            <a:r>
              <a:rPr lang="en-US" altLang="en-US" sz="1200" b="0" dirty="0" err="1">
                <a:solidFill>
                  <a:schemeClr val="bg2"/>
                </a:solidFill>
                <a:latin typeface="Calibri" panose="020F0502020204030204" pitchFamily="34" charset="0"/>
              </a:rPr>
              <a:t>Loi</a:t>
            </a:r>
            <a:r>
              <a:rPr lang="en-US" altLang="en-US" sz="1200" b="0" dirty="0">
                <a:solidFill>
                  <a:schemeClr val="bg2"/>
                </a:solidFill>
                <a:latin typeface="Calibri" panose="020F0502020204030204" pitchFamily="34" charset="0"/>
              </a:rPr>
              <a:t>. SABCS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LBA01-03.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DE6C2-4EA4-FE4C-AFB0-E41D2D8BBC08}"/>
              </a:ext>
            </a:extLst>
          </p:cNvPr>
          <p:cNvSpPr>
            <a:spLocks noGrp="1"/>
          </p:cNvSpPr>
          <p:nvPr>
            <p:ph type="title"/>
          </p:nvPr>
        </p:nvSpPr>
        <p:spPr/>
        <p:txBody>
          <a:bodyPr/>
          <a:lstStyle/>
          <a:p>
            <a:r>
              <a:rPr lang="en-US" altLang="en-US" sz="3600" dirty="0"/>
              <a:t>BCT1902/IBCSG 61-20 </a:t>
            </a:r>
            <a:r>
              <a:rPr lang="en-US" dirty="0"/>
              <a:t>Neo-N: Study Design</a:t>
            </a:r>
          </a:p>
        </p:txBody>
      </p:sp>
      <p:sp>
        <p:nvSpPr>
          <p:cNvPr id="7" name="Content Placeholder 2">
            <a:extLst>
              <a:ext uri="{FF2B5EF4-FFF2-40B4-BE49-F238E27FC236}">
                <a16:creationId xmlns:a16="http://schemas.microsoft.com/office/drawing/2014/main" id="{02EDB287-36E3-144D-A651-E6DD6E5D1AB5}"/>
              </a:ext>
            </a:extLst>
          </p:cNvPr>
          <p:cNvSpPr>
            <a:spLocks noGrp="1"/>
          </p:cNvSpPr>
          <p:nvPr>
            <p:ph idx="1"/>
          </p:nvPr>
        </p:nvSpPr>
        <p:spPr/>
        <p:txBody>
          <a:bodyPr/>
          <a:lstStyle/>
          <a:p>
            <a:r>
              <a:rPr lang="en-US" sz="2400" dirty="0"/>
              <a:t>Multicenter, randomized, noncomparative phase II trial</a:t>
            </a:r>
          </a:p>
        </p:txBody>
      </p:sp>
      <p:sp>
        <p:nvSpPr>
          <p:cNvPr id="5" name="Text Box 45">
            <a:extLst>
              <a:ext uri="{FF2B5EF4-FFF2-40B4-BE49-F238E27FC236}">
                <a16:creationId xmlns:a16="http://schemas.microsoft.com/office/drawing/2014/main" id="{641BDD96-0B65-774F-885E-F65B22DB2D7E}"/>
              </a:ext>
            </a:extLst>
          </p:cNvPr>
          <p:cNvSpPr txBox="1">
            <a:spLocks noChangeArrowheads="1"/>
          </p:cNvSpPr>
          <p:nvPr/>
        </p:nvSpPr>
        <p:spPr bwMode="auto">
          <a:xfrm>
            <a:off x="739342" y="2932561"/>
            <a:ext cx="144731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Patients with primary </a:t>
            </a:r>
            <a:r>
              <a:rPr lang="en-GB" altLang="en-US" sz="1600" b="0" dirty="0">
                <a:solidFill>
                  <a:srgbClr val="000000"/>
                </a:solidFill>
                <a:latin typeface="Calibri" panose="020F0502020204030204" pitchFamily="34" charset="0"/>
              </a:rPr>
              <a:t>stage I-IIA/B TNBC</a:t>
            </a:r>
          </a:p>
          <a:p>
            <a:pPr marL="0" marR="0" lvl="0" indent="0" algn="ctr" defTabSz="914400" rtl="0" eaLnBrk="1" fontAlgn="auto" latinLnBrk="0" hangingPunct="1">
              <a:lnSpc>
                <a:spcPct val="100000"/>
              </a:lnSpc>
              <a:spcBef>
                <a:spcPct val="0"/>
              </a:spcBef>
              <a:spcAft>
                <a:spcPct val="0"/>
              </a:spcAft>
              <a:buClrTx/>
              <a:buSzTx/>
              <a:buFontTx/>
              <a:buNone/>
              <a:tabLst/>
              <a:defRPr/>
            </a:pPr>
            <a:r>
              <a:rPr lang="en-GB" altLang="en-US" sz="1600" b="0" dirty="0">
                <a:solidFill>
                  <a:srgbClr val="000000"/>
                </a:solidFill>
                <a:latin typeface="Calibri" panose="020F0502020204030204" pitchFamily="34" charset="0"/>
              </a:rPr>
              <a:t>(N = 110)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9" name="Rectangle 49">
            <a:extLst>
              <a:ext uri="{FF2B5EF4-FFF2-40B4-BE49-F238E27FC236}">
                <a16:creationId xmlns:a16="http://schemas.microsoft.com/office/drawing/2014/main" id="{18B6EA00-D0CA-614A-8DF4-114E453122A8}"/>
              </a:ext>
            </a:extLst>
          </p:cNvPr>
          <p:cNvSpPr>
            <a:spLocks noChangeArrowheads="1"/>
          </p:cNvSpPr>
          <p:nvPr/>
        </p:nvSpPr>
        <p:spPr bwMode="auto">
          <a:xfrm>
            <a:off x="2862394" y="2495059"/>
            <a:ext cx="1828947" cy="94966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rPr>
              <a:t>Nivolumab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rPr>
              <a:t>240 mg</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rPr>
              <a:t>lead-in (2 </a:t>
            </a:r>
            <a:r>
              <a:rPr kumimoji="0" lang="en-US" altLang="en-US" sz="1600" b="0" i="0" u="none" strike="noStrike" kern="1200" cap="none" spc="0" normalizeH="0" baseline="0" noProof="0" dirty="0" err="1">
                <a:ln>
                  <a:noFill/>
                </a:ln>
                <a:solidFill>
                  <a:srgbClr val="FFFFFF"/>
                </a:solidFill>
                <a:effectLst/>
                <a:uLnTx/>
                <a:uFillTx/>
                <a:latin typeface="Calibri" panose="020F0502020204030204" pitchFamily="34" charset="0"/>
              </a:rPr>
              <a:t>wk</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rPr>
              <a:t>)</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rPr>
              <a:t>(n = 53)</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ndParaRPr>
          </a:p>
        </p:txBody>
      </p:sp>
      <p:sp>
        <p:nvSpPr>
          <p:cNvPr id="10" name="Rectangle 50">
            <a:extLst>
              <a:ext uri="{FF2B5EF4-FFF2-40B4-BE49-F238E27FC236}">
                <a16:creationId xmlns:a16="http://schemas.microsoft.com/office/drawing/2014/main" id="{29600757-4E4D-384F-B75A-927D42A72AC0}"/>
              </a:ext>
            </a:extLst>
          </p:cNvPr>
          <p:cNvSpPr>
            <a:spLocks noChangeArrowheads="1"/>
          </p:cNvSpPr>
          <p:nvPr/>
        </p:nvSpPr>
        <p:spPr bwMode="auto">
          <a:xfrm>
            <a:off x="6944284" y="3541806"/>
            <a:ext cx="1716377" cy="892056"/>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rPr>
              <a:t>Nivolumab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rPr>
              <a:t>240 mg</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rPr>
              <a:t>(n = 55)</a:t>
            </a:r>
          </a:p>
        </p:txBody>
      </p:sp>
      <p:sp>
        <p:nvSpPr>
          <p:cNvPr id="11" name="Line 52">
            <a:extLst>
              <a:ext uri="{FF2B5EF4-FFF2-40B4-BE49-F238E27FC236}">
                <a16:creationId xmlns:a16="http://schemas.microsoft.com/office/drawing/2014/main" id="{02A98997-9034-8D47-BA05-90C14A20B268}"/>
              </a:ext>
            </a:extLst>
          </p:cNvPr>
          <p:cNvSpPr>
            <a:spLocks noChangeShapeType="1"/>
          </p:cNvSpPr>
          <p:nvPr/>
        </p:nvSpPr>
        <p:spPr bwMode="auto">
          <a:xfrm flipV="1">
            <a:off x="8751004" y="3466193"/>
            <a:ext cx="689469" cy="1172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Line 53">
            <a:extLst>
              <a:ext uri="{FF2B5EF4-FFF2-40B4-BE49-F238E27FC236}">
                <a16:creationId xmlns:a16="http://schemas.microsoft.com/office/drawing/2014/main" id="{AE8D2817-BDB9-464D-9900-2DA16E6DD6F1}"/>
              </a:ext>
            </a:extLst>
          </p:cNvPr>
          <p:cNvSpPr>
            <a:spLocks noChangeShapeType="1"/>
          </p:cNvSpPr>
          <p:nvPr/>
        </p:nvSpPr>
        <p:spPr bwMode="auto">
          <a:xfrm>
            <a:off x="2284250" y="3545260"/>
            <a:ext cx="480553" cy="20629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Line 54">
            <a:extLst>
              <a:ext uri="{FF2B5EF4-FFF2-40B4-BE49-F238E27FC236}">
                <a16:creationId xmlns:a16="http://schemas.microsoft.com/office/drawing/2014/main" id="{AE8DD343-639F-2D45-8B6C-105CCA574A99}"/>
              </a:ext>
            </a:extLst>
          </p:cNvPr>
          <p:cNvSpPr>
            <a:spLocks noChangeShapeType="1"/>
          </p:cNvSpPr>
          <p:nvPr/>
        </p:nvSpPr>
        <p:spPr bwMode="auto">
          <a:xfrm flipV="1">
            <a:off x="2260326" y="3046277"/>
            <a:ext cx="528399" cy="22908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Rectangle 46">
            <a:extLst>
              <a:ext uri="{FF2B5EF4-FFF2-40B4-BE49-F238E27FC236}">
                <a16:creationId xmlns:a16="http://schemas.microsoft.com/office/drawing/2014/main" id="{D5BA90B8-237C-E14D-91BF-53257472F0F6}"/>
              </a:ext>
            </a:extLst>
          </p:cNvPr>
          <p:cNvSpPr>
            <a:spLocks noChangeArrowheads="1"/>
          </p:cNvSpPr>
          <p:nvPr/>
        </p:nvSpPr>
        <p:spPr bwMode="auto">
          <a:xfrm>
            <a:off x="2862394" y="4443761"/>
            <a:ext cx="3934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1" fontAlgn="auto" latinLnBrk="0" hangingPunct="1">
              <a:lnSpc>
                <a:spcPct val="100000"/>
              </a:lnSpc>
              <a:spcBef>
                <a:spcPct val="0"/>
              </a:spcBef>
              <a:spcAft>
                <a:spcPct val="0"/>
              </a:spcAft>
              <a:buClrTx/>
              <a:buSzTx/>
              <a:buFontTx/>
              <a:buNone/>
              <a:tabLst/>
              <a:defRPr/>
            </a:pPr>
            <a:r>
              <a:rPr kumimoji="0" lang="en-US" altLang="en-US" sz="12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*Surgery 14-28 d after last paclitaxel or nivolumab dose.</a:t>
            </a:r>
          </a:p>
        </p:txBody>
      </p:sp>
      <p:sp>
        <p:nvSpPr>
          <p:cNvPr id="21" name="Rectangle 49">
            <a:extLst>
              <a:ext uri="{FF2B5EF4-FFF2-40B4-BE49-F238E27FC236}">
                <a16:creationId xmlns:a16="http://schemas.microsoft.com/office/drawing/2014/main" id="{EEAB4286-65E0-C84F-80DB-92114CFADDAE}"/>
              </a:ext>
            </a:extLst>
          </p:cNvPr>
          <p:cNvSpPr>
            <a:spLocks noChangeArrowheads="1"/>
          </p:cNvSpPr>
          <p:nvPr/>
        </p:nvSpPr>
        <p:spPr bwMode="auto">
          <a:xfrm>
            <a:off x="4765010" y="2495059"/>
            <a:ext cx="3931920" cy="95097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rPr>
              <a:t>Nivolumab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rPr>
              <a:t>360 mg D1 + </a:t>
            </a:r>
            <a:r>
              <a:rPr lang="en-US" altLang="en-US" sz="1600" dirty="0">
                <a:solidFill>
                  <a:srgbClr val="FFFFFF"/>
                </a:solidFill>
                <a:latin typeface="Calibri" panose="020F0502020204030204" pitchFamily="34" charset="0"/>
              </a:rPr>
              <a:t>carboplatin </a:t>
            </a:r>
            <a:r>
              <a:rPr lang="en-US" altLang="en-US" sz="1600" b="0" dirty="0">
                <a:solidFill>
                  <a:srgbClr val="FFFFFF"/>
                </a:solidFill>
                <a:latin typeface="Calibri" panose="020F0502020204030204" pitchFamily="34" charset="0"/>
              </a:rPr>
              <a:t>AUC5 D1 </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rPr>
              <a:t>+ </a:t>
            </a:r>
            <a:r>
              <a:rPr lang="en-US" altLang="en-US" sz="1600" dirty="0">
                <a:solidFill>
                  <a:srgbClr val="FFFFFF"/>
                </a:solidFill>
                <a:latin typeface="Calibri" panose="020F0502020204030204" pitchFamily="34" charset="0"/>
              </a:rPr>
              <a:t>paclitaxel </a:t>
            </a:r>
            <a:r>
              <a:rPr lang="en-US" altLang="en-US" sz="1600" b="0" dirty="0">
                <a:solidFill>
                  <a:srgbClr val="FFFFFF"/>
                </a:solidFill>
                <a:latin typeface="Calibri" panose="020F0502020204030204" pitchFamily="34" charset="0"/>
              </a:rPr>
              <a:t>80 mg/m</a:t>
            </a:r>
            <a:r>
              <a:rPr lang="en-US" altLang="en-US" sz="1600" b="0" baseline="30000" dirty="0">
                <a:solidFill>
                  <a:srgbClr val="FFFFFF"/>
                </a:solidFill>
                <a:latin typeface="Calibri" panose="020F0502020204030204" pitchFamily="34" charset="0"/>
              </a:rPr>
              <a:t>2</a:t>
            </a:r>
            <a:r>
              <a:rPr lang="en-US" altLang="en-US" sz="1600" b="0" dirty="0">
                <a:solidFill>
                  <a:srgbClr val="FFFFFF"/>
                </a:solidFill>
                <a:latin typeface="Calibri" panose="020F0502020204030204" pitchFamily="34" charset="0"/>
              </a:rPr>
              <a:t> D1, 8, 15 Q3W x 4</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rPr>
              <a:t>(n = 53)</a:t>
            </a:r>
          </a:p>
        </p:txBody>
      </p:sp>
      <p:sp>
        <p:nvSpPr>
          <p:cNvPr id="23" name="Rectangle 50">
            <a:extLst>
              <a:ext uri="{FF2B5EF4-FFF2-40B4-BE49-F238E27FC236}">
                <a16:creationId xmlns:a16="http://schemas.microsoft.com/office/drawing/2014/main" id="{D051A94F-1A90-6F4E-B711-6CE5C8BCE4D5}"/>
              </a:ext>
            </a:extLst>
          </p:cNvPr>
          <p:cNvSpPr>
            <a:spLocks noChangeArrowheads="1"/>
          </p:cNvSpPr>
          <p:nvPr/>
        </p:nvSpPr>
        <p:spPr bwMode="auto">
          <a:xfrm>
            <a:off x="2862392" y="3541806"/>
            <a:ext cx="3931920" cy="887718"/>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rPr>
              <a:t>Nivolumab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rPr>
              <a:t>360 mg D1 + </a:t>
            </a:r>
            <a:r>
              <a:rPr lang="en-US" altLang="en-US" sz="1600" dirty="0">
                <a:solidFill>
                  <a:srgbClr val="FFFFFF"/>
                </a:solidFill>
                <a:latin typeface="Calibri" panose="020F0502020204030204" pitchFamily="34" charset="0"/>
              </a:rPr>
              <a:t>carboplatin </a:t>
            </a:r>
            <a:r>
              <a:rPr lang="en-US" altLang="en-US" sz="1600" b="0" dirty="0">
                <a:solidFill>
                  <a:srgbClr val="FFFFFF"/>
                </a:solidFill>
                <a:latin typeface="Calibri" panose="020F0502020204030204" pitchFamily="34" charset="0"/>
              </a:rPr>
              <a:t>AUC5 D1 </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rPr>
              <a:t>+ </a:t>
            </a:r>
            <a:r>
              <a:rPr lang="en-US" altLang="en-US" sz="1600" dirty="0">
                <a:solidFill>
                  <a:srgbClr val="FFFFFF"/>
                </a:solidFill>
                <a:latin typeface="Calibri" panose="020F0502020204030204" pitchFamily="34" charset="0"/>
              </a:rPr>
              <a:t>paclitaxel </a:t>
            </a:r>
            <a:r>
              <a:rPr lang="en-US" altLang="en-US" sz="1600" b="0" dirty="0">
                <a:solidFill>
                  <a:srgbClr val="FFFFFF"/>
                </a:solidFill>
                <a:latin typeface="Calibri" panose="020F0502020204030204" pitchFamily="34" charset="0"/>
              </a:rPr>
              <a:t>80 mg/m</a:t>
            </a:r>
            <a:r>
              <a:rPr lang="en-US" altLang="en-US" sz="1600" b="0" baseline="30000" dirty="0">
                <a:solidFill>
                  <a:srgbClr val="FFFFFF"/>
                </a:solidFill>
                <a:latin typeface="Calibri" panose="020F0502020204030204" pitchFamily="34" charset="0"/>
              </a:rPr>
              <a:t>2</a:t>
            </a:r>
            <a:r>
              <a:rPr lang="en-US" altLang="en-US" sz="1600" b="0" dirty="0">
                <a:solidFill>
                  <a:srgbClr val="FFFFFF"/>
                </a:solidFill>
                <a:latin typeface="Calibri" panose="020F0502020204030204" pitchFamily="34" charset="0"/>
              </a:rPr>
              <a:t> D1, 8, 15 Q3W x 4</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rPr>
              <a:t>(n = 55)</a:t>
            </a:r>
          </a:p>
        </p:txBody>
      </p:sp>
      <p:sp>
        <p:nvSpPr>
          <p:cNvPr id="27" name="Content Placeholder 2">
            <a:extLst>
              <a:ext uri="{FF2B5EF4-FFF2-40B4-BE49-F238E27FC236}">
                <a16:creationId xmlns:a16="http://schemas.microsoft.com/office/drawing/2014/main" id="{47999F58-E105-0C99-7DAF-7D927B787B0D}"/>
              </a:ext>
            </a:extLst>
          </p:cNvPr>
          <p:cNvSpPr txBox="1">
            <a:spLocks/>
          </p:cNvSpPr>
          <p:nvPr/>
        </p:nvSpPr>
        <p:spPr bwMode="auto">
          <a:xfrm>
            <a:off x="596127" y="4811344"/>
            <a:ext cx="10877529" cy="1268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342900" indent="-342900" eaLnBrk="1" hangingPunct="1">
              <a:lnSpc>
                <a:spcPct val="90000"/>
              </a:lnSpc>
              <a:spcBef>
                <a:spcPts val="1000"/>
              </a:spcBef>
              <a:spcAft>
                <a:spcPts val="700"/>
              </a:spcAft>
              <a:buClr>
                <a:schemeClr val="bg1"/>
              </a:buClr>
              <a:buFont typeface="Wingdings" panose="05000000000000000000" pitchFamily="2" charset="2"/>
              <a:buChar char="§"/>
              <a:defRPr sz="2000" kern="0">
                <a:solidFill>
                  <a:schemeClr val="bg1"/>
                </a:solidFill>
                <a:latin typeface="Calibri" panose="020F0502020204030204" pitchFamily="34" charset="0"/>
                <a:cs typeface="+mn-cs"/>
              </a:defRPr>
            </a:lvl1pPr>
            <a:lvl2pPr marL="742950" indent="-285750" eaLnBrk="1"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eaLnBrk="1"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eaLnBrk="1"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eaLnBrk="1"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atin typeface="+mn-lt"/>
              </a:defRPr>
            </a:lvl6pPr>
            <a:lvl7pPr marL="2971800" indent="-228600" fontAlgn="base">
              <a:lnSpc>
                <a:spcPct val="90000"/>
              </a:lnSpc>
              <a:spcBef>
                <a:spcPct val="35000"/>
              </a:spcBef>
              <a:spcAft>
                <a:spcPct val="25000"/>
              </a:spcAft>
              <a:buClr>
                <a:schemeClr val="accent2"/>
              </a:buClr>
              <a:buFont typeface="Arial" charset="0"/>
              <a:buChar char="–"/>
              <a:defRPr sz="1400">
                <a:latin typeface="+mn-lt"/>
              </a:defRPr>
            </a:lvl7pPr>
            <a:lvl8pPr marL="3429000" indent="-228600" fontAlgn="base">
              <a:lnSpc>
                <a:spcPct val="90000"/>
              </a:lnSpc>
              <a:spcBef>
                <a:spcPct val="35000"/>
              </a:spcBef>
              <a:spcAft>
                <a:spcPct val="25000"/>
              </a:spcAft>
              <a:buClr>
                <a:schemeClr val="accent2"/>
              </a:buClr>
              <a:buFont typeface="Arial" charset="0"/>
              <a:buChar char="–"/>
              <a:defRPr sz="1400">
                <a:latin typeface="+mn-lt"/>
              </a:defRPr>
            </a:lvl8pPr>
            <a:lvl9pPr marL="3886200" indent="-228600" fontAlgn="base">
              <a:lnSpc>
                <a:spcPct val="90000"/>
              </a:lnSpc>
              <a:spcBef>
                <a:spcPct val="35000"/>
              </a:spcBef>
              <a:spcAft>
                <a:spcPct val="25000"/>
              </a:spcAft>
              <a:buClr>
                <a:schemeClr val="accent2"/>
              </a:buClr>
              <a:buFont typeface="Arial" charset="0"/>
              <a:buChar char="–"/>
              <a:defRPr sz="1400">
                <a:latin typeface="+mn-lt"/>
              </a:defRPr>
            </a:lvl9pPr>
          </a:lstStyle>
          <a:p>
            <a:r>
              <a:rPr lang="en-US" sz="2400" dirty="0"/>
              <a:t>Primary endpoint: </a:t>
            </a:r>
            <a:r>
              <a:rPr lang="en-US" sz="2400" b="0" dirty="0"/>
              <a:t>pCR (ypT0/is ypN0)</a:t>
            </a:r>
          </a:p>
          <a:p>
            <a:r>
              <a:rPr lang="en-US" sz="2400" dirty="0"/>
              <a:t>Secondary endpoints: </a:t>
            </a:r>
            <a:r>
              <a:rPr lang="en-US" sz="2400" b="0" dirty="0"/>
              <a:t>EFS, RCB, </a:t>
            </a:r>
            <a:r>
              <a:rPr lang="en-US" sz="2400" b="0" dirty="0" err="1"/>
              <a:t>pCR</a:t>
            </a:r>
            <a:r>
              <a:rPr lang="en-US" sz="2400" b="0" dirty="0"/>
              <a:t> by PD-L1 expression and TIL status, safety</a:t>
            </a:r>
            <a:endParaRPr lang="en-US" sz="2400" dirty="0"/>
          </a:p>
        </p:txBody>
      </p:sp>
      <p:sp>
        <p:nvSpPr>
          <p:cNvPr id="4" name="Text Box 11">
            <a:extLst>
              <a:ext uri="{FF2B5EF4-FFF2-40B4-BE49-F238E27FC236}">
                <a16:creationId xmlns:a16="http://schemas.microsoft.com/office/drawing/2014/main" id="{B097B1E8-4C35-5928-8E08-E146C4826F2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Loi</a:t>
            </a:r>
            <a:r>
              <a:rPr lang="en-US" altLang="en-US" sz="1200" b="0" dirty="0">
                <a:solidFill>
                  <a:schemeClr val="bg2"/>
                </a:solidFill>
                <a:latin typeface="Calibri" panose="020F0502020204030204" pitchFamily="34" charset="0"/>
              </a:rPr>
              <a:t>. SABCS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LBA01-03.</a:t>
            </a:r>
          </a:p>
        </p:txBody>
      </p:sp>
      <p:sp>
        <p:nvSpPr>
          <p:cNvPr id="8" name="TextBox 7">
            <a:extLst>
              <a:ext uri="{FF2B5EF4-FFF2-40B4-BE49-F238E27FC236}">
                <a16:creationId xmlns:a16="http://schemas.microsoft.com/office/drawing/2014/main" id="{5A54208C-A0F0-7745-F52C-FDDD8122E855}"/>
              </a:ext>
            </a:extLst>
          </p:cNvPr>
          <p:cNvSpPr txBox="1"/>
          <p:nvPr/>
        </p:nvSpPr>
        <p:spPr bwMode="auto">
          <a:xfrm>
            <a:off x="876916" y="2071972"/>
            <a:ext cx="33430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Stratified by age (&lt;40 </a:t>
            </a:r>
            <a:r>
              <a:rPr lang="en-US" sz="1600" b="0" i="1" dirty="0" err="1">
                <a:solidFill>
                  <a:schemeClr val="bg1"/>
                </a:solidFill>
                <a:latin typeface="Calibri" panose="020F0502020204030204" pitchFamily="34" charset="0"/>
              </a:rPr>
              <a:t>yr</a:t>
            </a:r>
            <a:r>
              <a:rPr lang="en-US" sz="1600" b="0" i="1" dirty="0">
                <a:solidFill>
                  <a:schemeClr val="bg1"/>
                </a:solidFill>
                <a:latin typeface="Calibri" panose="020F0502020204030204" pitchFamily="34" charset="0"/>
              </a:rPr>
              <a:t> vs ≥40 </a:t>
            </a:r>
            <a:r>
              <a:rPr lang="en-US" sz="1600" b="0" i="1" dirty="0" err="1">
                <a:solidFill>
                  <a:schemeClr val="bg1"/>
                </a:solidFill>
                <a:latin typeface="Calibri" panose="020F0502020204030204" pitchFamily="34" charset="0"/>
              </a:rPr>
              <a:t>yr</a:t>
            </a:r>
            <a:r>
              <a:rPr lang="en-US" sz="1600" b="0" i="1" dirty="0">
                <a:solidFill>
                  <a:schemeClr val="bg1"/>
                </a:solidFill>
                <a:latin typeface="Calibri" panose="020F0502020204030204" pitchFamily="34" charset="0"/>
              </a:rPr>
              <a:t>)</a:t>
            </a:r>
          </a:p>
        </p:txBody>
      </p:sp>
      <p:cxnSp>
        <p:nvCxnSpPr>
          <p:cNvPr id="16" name="Straight Arrow Connector 15">
            <a:extLst>
              <a:ext uri="{FF2B5EF4-FFF2-40B4-BE49-F238E27FC236}">
                <a16:creationId xmlns:a16="http://schemas.microsoft.com/office/drawing/2014/main" id="{F86597D6-94B6-8298-88A8-80B30601BB5C}"/>
              </a:ext>
            </a:extLst>
          </p:cNvPr>
          <p:cNvCxnSpPr>
            <a:cxnSpLocks/>
          </p:cNvCxnSpPr>
          <p:nvPr/>
        </p:nvCxnSpPr>
        <p:spPr bwMode="auto">
          <a:xfrm>
            <a:off x="2445239" y="2456450"/>
            <a:ext cx="0" cy="513443"/>
          </a:xfrm>
          <a:prstGeom prst="straightConnector1">
            <a:avLst/>
          </a:prstGeom>
          <a:noFill/>
          <a:ln w="28575" cap="flat" cmpd="sng" algn="ctr">
            <a:solidFill>
              <a:schemeClr val="bg1"/>
            </a:solidFill>
            <a:prstDash val="sysDot"/>
            <a:round/>
            <a:headEnd type="none" w="med" len="med"/>
            <a:tailEnd type="triangle"/>
          </a:ln>
          <a:effectLst/>
        </p:spPr>
      </p:cxnSp>
      <p:sp>
        <p:nvSpPr>
          <p:cNvPr id="29" name="TextBox 28">
            <a:extLst>
              <a:ext uri="{FF2B5EF4-FFF2-40B4-BE49-F238E27FC236}">
                <a16:creationId xmlns:a16="http://schemas.microsoft.com/office/drawing/2014/main" id="{2F9F6D1F-6B21-4CA0-A76D-B5DB65C5C669}"/>
              </a:ext>
            </a:extLst>
          </p:cNvPr>
          <p:cNvSpPr txBox="1"/>
          <p:nvPr/>
        </p:nvSpPr>
        <p:spPr bwMode="auto">
          <a:xfrm>
            <a:off x="9387922" y="2632743"/>
            <a:ext cx="224966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End-of-treatment visit 30 d post surgery; Follow-up 100 d post study treatment final dose and up to 36 </a:t>
            </a:r>
            <a:r>
              <a:rPr lang="en-US" b="0" dirty="0" err="1">
                <a:solidFill>
                  <a:schemeClr val="bg1"/>
                </a:solidFill>
                <a:latin typeface="Calibri" panose="020F0502020204030204" pitchFamily="34" charset="0"/>
              </a:rPr>
              <a:t>mo</a:t>
            </a:r>
            <a:r>
              <a:rPr lang="en-US" b="0" dirty="0">
                <a:solidFill>
                  <a:schemeClr val="bg1"/>
                </a:solidFill>
                <a:latin typeface="Calibri" panose="020F0502020204030204" pitchFamily="34" charset="0"/>
              </a:rPr>
              <a:t> post randomization</a:t>
            </a:r>
          </a:p>
        </p:txBody>
      </p:sp>
      <p:sp>
        <p:nvSpPr>
          <p:cNvPr id="6" name="Rectangle 46">
            <a:extLst>
              <a:ext uri="{FF2B5EF4-FFF2-40B4-BE49-F238E27FC236}">
                <a16:creationId xmlns:a16="http://schemas.microsoft.com/office/drawing/2014/main" id="{B9DB928F-F9F0-1CD0-9734-C6F182A04739}"/>
              </a:ext>
            </a:extLst>
          </p:cNvPr>
          <p:cNvSpPr>
            <a:spLocks noChangeArrowheads="1"/>
          </p:cNvSpPr>
          <p:nvPr/>
        </p:nvSpPr>
        <p:spPr bwMode="auto">
          <a:xfrm>
            <a:off x="8550362" y="3092445"/>
            <a:ext cx="1051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Surgery*</a:t>
            </a:r>
          </a:p>
        </p:txBody>
      </p:sp>
    </p:spTree>
    <p:extLst>
      <p:ext uri="{BB962C8B-B14F-4D97-AF65-F5344CB8AC3E}">
        <p14:creationId xmlns:p14="http://schemas.microsoft.com/office/powerpoint/2010/main" val="2389587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BCT1902/IBCSG 61-20 </a:t>
            </a:r>
            <a:r>
              <a:rPr lang="en-US" dirty="0"/>
              <a:t>Neo-N: Baseline Characteristics</a:t>
            </a:r>
            <a:endParaRPr lang="en-US" altLang="en-US" dirty="0"/>
          </a:p>
        </p:txBody>
      </p:sp>
      <p:sp>
        <p:nvSpPr>
          <p:cNvPr id="3" name="Text Box 11">
            <a:extLst>
              <a:ext uri="{FF2B5EF4-FFF2-40B4-BE49-F238E27FC236}">
                <a16:creationId xmlns:a16="http://schemas.microsoft.com/office/drawing/2014/main" id="{73599745-DD90-A92F-6E4C-7EF30719E1B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Loi</a:t>
            </a:r>
            <a:r>
              <a:rPr lang="en-US" altLang="en-US" sz="1200" b="0" dirty="0">
                <a:solidFill>
                  <a:schemeClr val="bg2"/>
                </a:solidFill>
                <a:latin typeface="Calibri" panose="020F0502020204030204" pitchFamily="34" charset="0"/>
              </a:rPr>
              <a:t>. SABCS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LBA01-03.</a:t>
            </a:r>
          </a:p>
        </p:txBody>
      </p:sp>
      <p:graphicFrame>
        <p:nvGraphicFramePr>
          <p:cNvPr id="7" name="Group 3">
            <a:extLst>
              <a:ext uri="{FF2B5EF4-FFF2-40B4-BE49-F238E27FC236}">
                <a16:creationId xmlns:a16="http://schemas.microsoft.com/office/drawing/2014/main" id="{247B2D61-8313-87F2-FB91-DF44653F3DC7}"/>
              </a:ext>
            </a:extLst>
          </p:cNvPr>
          <p:cNvGraphicFramePr>
            <a:graphicFrameLocks/>
          </p:cNvGraphicFramePr>
          <p:nvPr>
            <p:extLst>
              <p:ext uri="{D42A27DB-BD31-4B8C-83A1-F6EECF244321}">
                <p14:modId xmlns:p14="http://schemas.microsoft.com/office/powerpoint/2010/main" val="1448222855"/>
              </p:ext>
            </p:extLst>
          </p:nvPr>
        </p:nvGraphicFramePr>
        <p:xfrm>
          <a:off x="723899" y="1607992"/>
          <a:ext cx="10758303" cy="3688096"/>
        </p:xfrm>
        <a:graphic>
          <a:graphicData uri="http://schemas.openxmlformats.org/drawingml/2006/table">
            <a:tbl>
              <a:tblPr/>
              <a:tblGrid>
                <a:gridCol w="3481799">
                  <a:extLst>
                    <a:ext uri="{9D8B030D-6E8A-4147-A177-3AD203B41FA5}">
                      <a16:colId xmlns:a16="http://schemas.microsoft.com/office/drawing/2014/main" val="20000"/>
                    </a:ext>
                  </a:extLst>
                </a:gridCol>
                <a:gridCol w="3847743">
                  <a:extLst>
                    <a:ext uri="{9D8B030D-6E8A-4147-A177-3AD203B41FA5}">
                      <a16:colId xmlns:a16="http://schemas.microsoft.com/office/drawing/2014/main" val="20001"/>
                    </a:ext>
                  </a:extLst>
                </a:gridCol>
                <a:gridCol w="3428761">
                  <a:extLst>
                    <a:ext uri="{9D8B030D-6E8A-4147-A177-3AD203B41FA5}">
                      <a16:colId xmlns:a16="http://schemas.microsoft.com/office/drawing/2014/main" val="20002"/>
                    </a:ext>
                  </a:extLst>
                </a:gridCol>
              </a:tblGrid>
              <a:tr h="3430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Lead-in With Nivolumab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Concurrent Nivolumab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93866">
                <a:tc>
                  <a:txBody>
                    <a:bodyPr/>
                    <a:lstStyle/>
                    <a:p>
                      <a:r>
                        <a:rPr lang="en-US" sz="2000" b="0" i="0" dirty="0">
                          <a:solidFill>
                            <a:srgbClr val="000000"/>
                          </a:solidFill>
                          <a:effectLst/>
                          <a:latin typeface="Calibri" panose="020F0502020204030204" pitchFamily="34" charset="0"/>
                          <a:cs typeface="Calibri" panose="020F0502020204030204" pitchFamily="34" charset="0"/>
                        </a:rPr>
                        <a:t>Age &lt;40 </a:t>
                      </a:r>
                      <a:r>
                        <a:rPr lang="en-US" sz="2000" b="0" i="0" dirty="0" err="1">
                          <a:solidFill>
                            <a:srgbClr val="000000"/>
                          </a:solidFill>
                          <a:effectLst/>
                          <a:latin typeface="Calibri" panose="020F0502020204030204" pitchFamily="34" charset="0"/>
                          <a:cs typeface="Calibri" panose="020F0502020204030204" pitchFamily="34" charset="0"/>
                        </a:rPr>
                        <a:t>yr</a:t>
                      </a:r>
                      <a:endParaRPr lang="en-US" sz="20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b="0" i="0" dirty="0">
                          <a:solidFill>
                            <a:srgbClr val="000000"/>
                          </a:solidFill>
                          <a:effectLst/>
                          <a:latin typeface="Calibri" panose="020F0502020204030204" pitchFamily="34" charset="0"/>
                          <a:cs typeface="Calibri" panose="020F0502020204030204" pitchFamily="34" charset="0"/>
                        </a:rPr>
                        <a:t>26</a:t>
                      </a:r>
                      <a:endParaRPr lang="en-US" sz="20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b="0" i="0" dirty="0">
                          <a:solidFill>
                            <a:srgbClr val="000000"/>
                          </a:solidFill>
                          <a:effectLst/>
                          <a:latin typeface="Calibri" panose="020F0502020204030204" pitchFamily="34" charset="0"/>
                          <a:cs typeface="Calibri" panose="020F0502020204030204" pitchFamily="34" charset="0"/>
                        </a:rPr>
                        <a:t>16</a:t>
                      </a:r>
                      <a:endParaRPr lang="en-US" sz="20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3866">
                <a:tc>
                  <a:txBody>
                    <a:bodyPr/>
                    <a:lstStyle/>
                    <a:p>
                      <a:r>
                        <a:rPr lang="en-US" sz="2000" b="0" i="0" dirty="0">
                          <a:solidFill>
                            <a:srgbClr val="000000"/>
                          </a:solidFill>
                          <a:effectLst/>
                          <a:latin typeface="Calibri" panose="020F0502020204030204" pitchFamily="34" charset="0"/>
                          <a:cs typeface="Calibri" panose="020F0502020204030204" pitchFamily="34" charset="0"/>
                        </a:rPr>
                        <a:t>Pre/perimenopausal</a:t>
                      </a:r>
                      <a:endParaRPr lang="en-US" sz="20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b="0" i="0" dirty="0">
                          <a:solidFill>
                            <a:srgbClr val="000000"/>
                          </a:solidFill>
                          <a:effectLst/>
                          <a:latin typeface="Calibri" panose="020F0502020204030204" pitchFamily="34" charset="0"/>
                          <a:cs typeface="Calibri" panose="020F0502020204030204" pitchFamily="34" charset="0"/>
                        </a:rPr>
                        <a:t>53</a:t>
                      </a:r>
                      <a:endParaRPr lang="en-US" sz="20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b="0" i="0" dirty="0">
                          <a:solidFill>
                            <a:srgbClr val="000000"/>
                          </a:solidFill>
                          <a:effectLst/>
                          <a:latin typeface="Calibri" panose="020F0502020204030204" pitchFamily="34" charset="0"/>
                          <a:cs typeface="Calibri" panose="020F0502020204030204" pitchFamily="34" charset="0"/>
                        </a:rPr>
                        <a:t>55</a:t>
                      </a:r>
                      <a:endParaRPr lang="en-US" sz="20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921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Tumor Stage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II/III</a:t>
                      </a:r>
                      <a:r>
                        <a:rPr kumimoji="0" lang="en-US" sz="20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2000" b="0" i="0" dirty="0">
                        <a:solidFill>
                          <a:srgbClr val="000000"/>
                        </a:solidFill>
                        <a:effectLst/>
                        <a:latin typeface="Calibri" panose="020F0502020204030204" pitchFamily="34" charset="0"/>
                        <a:cs typeface="Calibri" panose="020F0502020204030204" pitchFamily="34" charset="0"/>
                      </a:endParaRPr>
                    </a:p>
                    <a:p>
                      <a:pPr algn="ctr"/>
                      <a:r>
                        <a:rPr lang="en-US" sz="2000" b="0" i="0" dirty="0">
                          <a:solidFill>
                            <a:srgbClr val="000000"/>
                          </a:solidFill>
                          <a:effectLst/>
                          <a:latin typeface="Calibri" panose="020F0502020204030204" pitchFamily="34" charset="0"/>
                          <a:cs typeface="Calibri" panose="020F0502020204030204" pitchFamily="34" charset="0"/>
                        </a:rPr>
                        <a:t>34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i="0" dirty="0">
                          <a:solidFill>
                            <a:srgbClr val="000000"/>
                          </a:solidFill>
                          <a:effectLst/>
                          <a:latin typeface="Calibri" panose="020F0502020204030204" pitchFamily="34" charset="0"/>
                          <a:cs typeface="Calibri" panose="020F0502020204030204" pitchFamily="34" charset="0"/>
                        </a:rPr>
                        <a:t>66</a:t>
                      </a:r>
                      <a:endParaRPr lang="en-US" sz="20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2000" b="0" i="0" dirty="0">
                        <a:solidFill>
                          <a:srgbClr val="000000"/>
                        </a:solidFill>
                        <a:effectLst/>
                        <a:latin typeface="Calibri" panose="020F0502020204030204" pitchFamily="34" charset="0"/>
                        <a:cs typeface="Calibri" panose="020F0502020204030204" pitchFamily="34" charset="0"/>
                      </a:endParaRPr>
                    </a:p>
                    <a:p>
                      <a:pPr algn="ctr"/>
                      <a:r>
                        <a:rPr lang="en-US" sz="2000" b="0" i="0" dirty="0">
                          <a:solidFill>
                            <a:srgbClr val="000000"/>
                          </a:solidFill>
                          <a:effectLst/>
                          <a:latin typeface="Calibri" panose="020F0502020204030204" pitchFamily="34" charset="0"/>
                          <a:cs typeface="Calibri" panose="020F0502020204030204" pitchFamily="34" charset="0"/>
                        </a:rPr>
                        <a:t>35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i="0" dirty="0">
                          <a:solidFill>
                            <a:srgbClr val="000000"/>
                          </a:solidFill>
                          <a:effectLst/>
                          <a:latin typeface="Calibri" panose="020F0502020204030204" pitchFamily="34" charset="0"/>
                          <a:cs typeface="Calibri" panose="020F0502020204030204" pitchFamily="34" charset="0"/>
                        </a:rPr>
                        <a:t>65</a:t>
                      </a:r>
                      <a:endParaRPr lang="en-US" sz="20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93866">
                <a:tc>
                  <a:txBody>
                    <a:bodyPr/>
                    <a:lstStyle/>
                    <a:p>
                      <a:r>
                        <a:rPr lang="en-US" sz="2000" b="0" i="0" dirty="0">
                          <a:solidFill>
                            <a:srgbClr val="000000"/>
                          </a:solidFill>
                          <a:effectLst/>
                          <a:latin typeface="Calibri" panose="020F0502020204030204" pitchFamily="34" charset="0"/>
                          <a:cs typeface="Calibri" panose="020F0502020204030204" pitchFamily="34" charset="0"/>
                        </a:rPr>
                        <a:t>TILs ≥30%</a:t>
                      </a:r>
                      <a:endParaRPr lang="en-US" sz="20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b="0" i="0" dirty="0">
                          <a:solidFill>
                            <a:srgbClr val="000000"/>
                          </a:solidFill>
                          <a:effectLst/>
                          <a:latin typeface="Calibri" panose="020F0502020204030204" pitchFamily="34" charset="0"/>
                          <a:cs typeface="Calibri" panose="020F0502020204030204" pitchFamily="34" charset="0"/>
                        </a:rPr>
                        <a:t>34</a:t>
                      </a:r>
                      <a:endParaRPr lang="en-US" sz="20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b="0" i="0" dirty="0">
                          <a:solidFill>
                            <a:srgbClr val="000000"/>
                          </a:solidFill>
                          <a:effectLst/>
                          <a:latin typeface="Calibri" panose="020F0502020204030204" pitchFamily="34" charset="0"/>
                          <a:cs typeface="Calibri" panose="020F0502020204030204" pitchFamily="34" charset="0"/>
                        </a:rPr>
                        <a:t>33</a:t>
                      </a:r>
                      <a:endParaRPr lang="en-US" sz="20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46168456"/>
                  </a:ext>
                </a:extLst>
              </a:tr>
              <a:tr h="193866">
                <a:tc>
                  <a:txBody>
                    <a:bodyPr/>
                    <a:lstStyle/>
                    <a:p>
                      <a:r>
                        <a:rPr lang="en-US" sz="2000" b="0" i="0" dirty="0">
                          <a:solidFill>
                            <a:srgbClr val="000000"/>
                          </a:solidFill>
                          <a:effectLst/>
                          <a:latin typeface="Calibri" panose="020F0502020204030204" pitchFamily="34" charset="0"/>
                          <a:cs typeface="Calibri" panose="020F0502020204030204" pitchFamily="34" charset="0"/>
                        </a:rPr>
                        <a:t>PD-L1 ≥1%*</a:t>
                      </a:r>
                      <a:endParaRPr lang="en-US" sz="20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b="0" i="0" dirty="0">
                          <a:solidFill>
                            <a:srgbClr val="000000"/>
                          </a:solidFill>
                          <a:effectLst/>
                          <a:latin typeface="Calibri" panose="020F0502020204030204" pitchFamily="34" charset="0"/>
                          <a:cs typeface="Calibri" panose="020F0502020204030204" pitchFamily="34" charset="0"/>
                        </a:rPr>
                        <a:t>43</a:t>
                      </a:r>
                      <a:endParaRPr lang="en-US" sz="20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b="0" i="0" dirty="0">
                          <a:solidFill>
                            <a:srgbClr val="000000"/>
                          </a:solidFill>
                          <a:effectLst/>
                          <a:latin typeface="Calibri" panose="020F0502020204030204" pitchFamily="34" charset="0"/>
                          <a:cs typeface="Calibri" panose="020F0502020204030204" pitchFamily="34" charset="0"/>
                        </a:rPr>
                        <a:t>51</a:t>
                      </a:r>
                      <a:endParaRPr lang="en-US" sz="20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75042278"/>
                  </a:ext>
                </a:extLst>
              </a:tr>
              <a:tr h="193866">
                <a:tc>
                  <a:txBody>
                    <a:bodyPr/>
                    <a:lstStyle/>
                    <a:p>
                      <a:r>
                        <a:rPr lang="en-US" sz="2000" b="0" i="0" dirty="0">
                          <a:solidFill>
                            <a:srgbClr val="000000"/>
                          </a:solidFill>
                          <a:effectLst/>
                          <a:latin typeface="Calibri" panose="020F0502020204030204" pitchFamily="34" charset="0"/>
                          <a:cs typeface="Calibri" panose="020F0502020204030204" pitchFamily="34" charset="0"/>
                        </a:rPr>
                        <a:t>Median Ki67</a:t>
                      </a:r>
                      <a:endParaRPr lang="en-US" sz="20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b="0" i="0" dirty="0">
                          <a:solidFill>
                            <a:srgbClr val="000000"/>
                          </a:solidFill>
                          <a:effectLst/>
                          <a:latin typeface="Calibri" panose="020F0502020204030204" pitchFamily="34" charset="0"/>
                          <a:cs typeface="Calibri" panose="020F0502020204030204" pitchFamily="34" charset="0"/>
                        </a:rPr>
                        <a:t>70</a:t>
                      </a:r>
                      <a:endParaRPr lang="en-US" sz="20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b="0" i="0" dirty="0">
                          <a:solidFill>
                            <a:srgbClr val="000000"/>
                          </a:solidFill>
                          <a:effectLst/>
                          <a:latin typeface="Calibri" panose="020F0502020204030204" pitchFamily="34" charset="0"/>
                          <a:cs typeface="Calibri" panose="020F0502020204030204" pitchFamily="34" charset="0"/>
                        </a:rPr>
                        <a:t>70</a:t>
                      </a:r>
                      <a:endParaRPr lang="en-US" sz="20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5584241"/>
                  </a:ext>
                </a:extLst>
              </a:tr>
            </a:tbl>
          </a:graphicData>
        </a:graphic>
      </p:graphicFrame>
      <p:sp>
        <p:nvSpPr>
          <p:cNvPr id="8" name="TextBox 7">
            <a:extLst>
              <a:ext uri="{FF2B5EF4-FFF2-40B4-BE49-F238E27FC236}">
                <a16:creationId xmlns:a16="http://schemas.microsoft.com/office/drawing/2014/main" id="{A2502FBF-B0A1-893D-9ADC-3CD66C9D7FC1}"/>
              </a:ext>
            </a:extLst>
          </p:cNvPr>
          <p:cNvSpPr txBox="1"/>
          <p:nvPr/>
        </p:nvSpPr>
        <p:spPr bwMode="auto">
          <a:xfrm>
            <a:off x="609759" y="5296088"/>
            <a:ext cx="782669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1"/>
                </a:solidFill>
                <a:latin typeface="+mn-lt"/>
              </a:rPr>
              <a:t>2 patients not included in analysis as they have yet to start treatment. </a:t>
            </a:r>
            <a:endParaRPr lang="en-US" sz="1200" b="0" i="0" dirty="0">
              <a:solidFill>
                <a:srgbClr val="000000"/>
              </a:solidFill>
              <a:effectLst/>
              <a:latin typeface="Calibri" panose="020F0502020204030204" pitchFamily="34" charset="0"/>
              <a:cs typeface="Calibri" panose="020F0502020204030204" pitchFamily="34" charset="0"/>
            </a:endParaRPr>
          </a:p>
          <a:p>
            <a:pPr algn="l">
              <a:lnSpc>
                <a:spcPct val="100000"/>
              </a:lnSpc>
              <a:spcBef>
                <a:spcPct val="50000"/>
              </a:spcBef>
              <a:spcAft>
                <a:spcPct val="0"/>
              </a:spcAft>
              <a:buClrTx/>
              <a:buFontTx/>
              <a:buNone/>
            </a:pPr>
            <a:r>
              <a:rPr lang="en-US" sz="1200" b="0" i="0" dirty="0">
                <a:solidFill>
                  <a:srgbClr val="000000"/>
                </a:solidFill>
                <a:effectLst/>
                <a:latin typeface="Calibri" panose="020F0502020204030204" pitchFamily="34" charset="0"/>
                <a:cs typeface="Calibri" panose="020F0502020204030204" pitchFamily="34" charset="0"/>
              </a:rPr>
              <a:t>*PD-L1 expression measured with SP-142 assay. </a:t>
            </a:r>
            <a:r>
              <a:rPr lang="en-US" sz="1200" b="0" i="0" baseline="30000" dirty="0">
                <a:solidFill>
                  <a:srgbClr val="000000"/>
                </a:solidFill>
                <a:effectLst/>
                <a:latin typeface="Calibri" panose="020F0502020204030204" pitchFamily="34" charset="0"/>
                <a:cs typeface="Calibri" panose="020F0502020204030204" pitchFamily="34" charset="0"/>
              </a:rPr>
              <a:t>†</a:t>
            </a:r>
            <a:r>
              <a:rPr lang="en-US" sz="1200" b="0" i="0" dirty="0">
                <a:solidFill>
                  <a:srgbClr val="000000"/>
                </a:solidFill>
                <a:effectLst/>
                <a:latin typeface="Calibri" panose="020F0502020204030204" pitchFamily="34" charset="0"/>
                <a:cs typeface="Calibri" panose="020F0502020204030204" pitchFamily="34" charset="0"/>
              </a:rPr>
              <a:t>n = 1 stage </a:t>
            </a:r>
            <a:r>
              <a:rPr lang="en-US" sz="1200" b="0" dirty="0">
                <a:solidFill>
                  <a:srgbClr val="000000"/>
                </a:solidFill>
                <a:latin typeface="Calibri" panose="020F0502020204030204" pitchFamily="34" charset="0"/>
                <a:cs typeface="Calibri" panose="020F0502020204030204" pitchFamily="34" charset="0"/>
              </a:rPr>
              <a:t>III patient mistakenly enrolled but included within the analysis.</a:t>
            </a:r>
            <a:endParaRPr lang="en-US" sz="1200" b="0" baseline="300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BCT1902/IBCSG 61-20 </a:t>
            </a:r>
            <a:r>
              <a:rPr lang="en-US" dirty="0"/>
              <a:t>Neo-N: </a:t>
            </a:r>
            <a:r>
              <a:rPr lang="en-US" dirty="0" err="1"/>
              <a:t>pCR</a:t>
            </a:r>
            <a:endParaRPr lang="en-US" altLang="en-US" dirty="0"/>
          </a:p>
        </p:txBody>
      </p:sp>
      <p:sp>
        <p:nvSpPr>
          <p:cNvPr id="7" name="Content Placeholder 6">
            <a:extLst>
              <a:ext uri="{FF2B5EF4-FFF2-40B4-BE49-F238E27FC236}">
                <a16:creationId xmlns:a16="http://schemas.microsoft.com/office/drawing/2014/main" id="{DF67A092-5F55-58A1-3026-7854C6F8F955}"/>
              </a:ext>
            </a:extLst>
          </p:cNvPr>
          <p:cNvSpPr>
            <a:spLocks noGrp="1"/>
          </p:cNvSpPr>
          <p:nvPr>
            <p:ph idx="1"/>
          </p:nvPr>
        </p:nvSpPr>
        <p:spPr>
          <a:xfrm>
            <a:off x="609759" y="5730240"/>
            <a:ext cx="10877529" cy="407044"/>
          </a:xfrm>
        </p:spPr>
        <p:txBody>
          <a:bodyPr/>
          <a:lstStyle/>
          <a:p>
            <a:r>
              <a:rPr lang="en-US" sz="2400" b="0" dirty="0">
                <a:solidFill>
                  <a:schemeClr val="bg1"/>
                </a:solidFill>
                <a:latin typeface="Calibri" panose="020F0502020204030204" pitchFamily="34" charset="0"/>
              </a:rPr>
              <a:t>High TILs only predictor of pCR in multivariable logistic regression model (OR: 2.47)</a:t>
            </a:r>
          </a:p>
        </p:txBody>
      </p:sp>
      <p:sp>
        <p:nvSpPr>
          <p:cNvPr id="3" name="Text Box 11">
            <a:extLst>
              <a:ext uri="{FF2B5EF4-FFF2-40B4-BE49-F238E27FC236}">
                <a16:creationId xmlns:a16="http://schemas.microsoft.com/office/drawing/2014/main" id="{17CCC94E-AA66-3929-F309-367391B08B7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Loi</a:t>
            </a:r>
            <a:r>
              <a:rPr lang="en-US" altLang="en-US" sz="1200" b="0" dirty="0">
                <a:solidFill>
                  <a:schemeClr val="bg2"/>
                </a:solidFill>
                <a:latin typeface="Calibri" panose="020F0502020204030204" pitchFamily="34" charset="0"/>
              </a:rPr>
              <a:t>. SABCS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LBA01-03.</a:t>
            </a:r>
          </a:p>
        </p:txBody>
      </p:sp>
      <p:graphicFrame>
        <p:nvGraphicFramePr>
          <p:cNvPr id="6" name="Group 3">
            <a:extLst>
              <a:ext uri="{FF2B5EF4-FFF2-40B4-BE49-F238E27FC236}">
                <a16:creationId xmlns:a16="http://schemas.microsoft.com/office/drawing/2014/main" id="{C9B1BA55-3B83-9B9F-2563-F9B35F2285DD}"/>
              </a:ext>
            </a:extLst>
          </p:cNvPr>
          <p:cNvGraphicFramePr>
            <a:graphicFrameLocks/>
          </p:cNvGraphicFramePr>
          <p:nvPr>
            <p:extLst>
              <p:ext uri="{D42A27DB-BD31-4B8C-83A1-F6EECF244321}">
                <p14:modId xmlns:p14="http://schemas.microsoft.com/office/powerpoint/2010/main" val="961465458"/>
              </p:ext>
            </p:extLst>
          </p:nvPr>
        </p:nvGraphicFramePr>
        <p:xfrm>
          <a:off x="723899" y="1589896"/>
          <a:ext cx="10755313" cy="4053952"/>
        </p:xfrm>
        <a:graphic>
          <a:graphicData uri="http://schemas.openxmlformats.org/drawingml/2006/table">
            <a:tbl>
              <a:tblPr/>
              <a:tblGrid>
                <a:gridCol w="2639575">
                  <a:extLst>
                    <a:ext uri="{9D8B030D-6E8A-4147-A177-3AD203B41FA5}">
                      <a16:colId xmlns:a16="http://schemas.microsoft.com/office/drawing/2014/main" val="20000"/>
                    </a:ext>
                  </a:extLst>
                </a:gridCol>
                <a:gridCol w="2917002">
                  <a:extLst>
                    <a:ext uri="{9D8B030D-6E8A-4147-A177-3AD203B41FA5}">
                      <a16:colId xmlns:a16="http://schemas.microsoft.com/office/drawing/2014/main" val="20001"/>
                    </a:ext>
                  </a:extLst>
                </a:gridCol>
                <a:gridCol w="2599368">
                  <a:extLst>
                    <a:ext uri="{9D8B030D-6E8A-4147-A177-3AD203B41FA5}">
                      <a16:colId xmlns:a16="http://schemas.microsoft.com/office/drawing/2014/main" val="20002"/>
                    </a:ext>
                  </a:extLst>
                </a:gridCol>
                <a:gridCol w="2599368">
                  <a:extLst>
                    <a:ext uri="{9D8B030D-6E8A-4147-A177-3AD203B41FA5}">
                      <a16:colId xmlns:a16="http://schemas.microsoft.com/office/drawing/2014/main" val="2224358076"/>
                    </a:ext>
                  </a:extLst>
                </a:gridCol>
              </a:tblGrid>
              <a:tr h="4433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Lead-in With Nivolumab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Concurrent Nivolumab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Total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67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 (90%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0" i="0" dirty="0">
                          <a:solidFill>
                            <a:schemeClr val="bg1"/>
                          </a:solidFill>
                          <a:effectLst/>
                          <a:latin typeface="Calibri" panose="020F0502020204030204" pitchFamily="34" charset="0"/>
                          <a:cs typeface="Calibri" panose="020F0502020204030204" pitchFamily="34" charset="0"/>
                        </a:rPr>
                        <a:t>51 (39-63)</a:t>
                      </a:r>
                      <a:endParaRPr lang="en-US" sz="16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0" i="0" dirty="0">
                          <a:solidFill>
                            <a:schemeClr val="bg1"/>
                          </a:solidFill>
                          <a:effectLst/>
                          <a:latin typeface="Calibri" panose="020F0502020204030204" pitchFamily="34" charset="0"/>
                          <a:cs typeface="Calibri" panose="020F0502020204030204" pitchFamily="34" charset="0"/>
                        </a:rPr>
                        <a:t>54 (43-66)</a:t>
                      </a:r>
                      <a:endParaRPr lang="en-US" sz="16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0" i="0" dirty="0">
                          <a:solidFill>
                            <a:schemeClr val="bg1"/>
                          </a:solidFill>
                          <a:effectLst/>
                          <a:latin typeface="Calibri" panose="020F0502020204030204" pitchFamily="34" charset="0"/>
                          <a:cs typeface="Calibri" panose="020F0502020204030204" pitchFamily="34" charset="0"/>
                        </a:rPr>
                        <a:t>53 (44-61)</a:t>
                      </a:r>
                      <a:endParaRPr lang="en-US" sz="16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300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Tumor stage: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600" dirty="0">
                        <a:solidFill>
                          <a:schemeClr val="bg1"/>
                        </a:solidFill>
                        <a:effectLst/>
                        <a:latin typeface="Calibri" panose="020F0502020204030204" pitchFamily="34" charset="0"/>
                        <a:cs typeface="Calibri" panose="020F0502020204030204" pitchFamily="34" charset="0"/>
                      </a:endParaRPr>
                    </a:p>
                    <a:p>
                      <a:pPr algn="ctr"/>
                      <a:r>
                        <a:rPr lang="en-US" sz="1600" dirty="0">
                          <a:solidFill>
                            <a:schemeClr val="bg1"/>
                          </a:solidFill>
                          <a:effectLst/>
                          <a:latin typeface="Calibri" panose="020F0502020204030204" pitchFamily="34" charset="0"/>
                          <a:cs typeface="Calibri" panose="020F0502020204030204" pitchFamily="34" charset="0"/>
                        </a:rPr>
                        <a:t>NR</a:t>
                      </a:r>
                    </a:p>
                    <a:p>
                      <a:pPr algn="ctr"/>
                      <a:r>
                        <a:rPr lang="en-US" sz="1600" dirty="0">
                          <a:solidFill>
                            <a:schemeClr val="bg1"/>
                          </a:solidFill>
                          <a:effectLst/>
                          <a:latin typeface="Calibri" panose="020F0502020204030204" pitchFamily="34" charset="0"/>
                          <a:cs typeface="Calibri" panose="020F0502020204030204" pitchFamily="34" charset="0"/>
                        </a:rPr>
                        <a:t>NR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600" dirty="0">
                        <a:solidFill>
                          <a:schemeClr val="bg1"/>
                        </a:solidFill>
                        <a:effectLst/>
                        <a:latin typeface="Calibri" panose="020F0502020204030204" pitchFamily="34" charset="0"/>
                        <a:cs typeface="Calibri" panose="020F0502020204030204" pitchFamily="34" charset="0"/>
                      </a:endParaRPr>
                    </a:p>
                    <a:p>
                      <a:pPr algn="ctr"/>
                      <a:r>
                        <a:rPr lang="en-US" sz="1600" dirty="0">
                          <a:solidFill>
                            <a:schemeClr val="bg1"/>
                          </a:solidFill>
                          <a:effectLst/>
                          <a:latin typeface="Calibri" panose="020F0502020204030204" pitchFamily="34" charset="0"/>
                          <a:cs typeface="Calibri" panose="020F0502020204030204" pitchFamily="34" charset="0"/>
                        </a:rPr>
                        <a:t>NR</a:t>
                      </a:r>
                    </a:p>
                    <a:p>
                      <a:pPr algn="ctr"/>
                      <a:r>
                        <a:rPr lang="en-US" sz="1600" dirty="0">
                          <a:solidFill>
                            <a:schemeClr val="bg1"/>
                          </a:solidFill>
                          <a:effectLst/>
                          <a:latin typeface="Calibri" panose="020F0502020204030204" pitchFamily="34" charset="0"/>
                          <a:cs typeface="Calibri" panose="020F0502020204030204" pitchFamily="34" charset="0"/>
                        </a:rPr>
                        <a:t>NR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600" b="0" i="0" dirty="0">
                        <a:solidFill>
                          <a:schemeClr val="bg1"/>
                        </a:solidFill>
                        <a:effectLst/>
                        <a:latin typeface="Calibri" panose="020F0502020204030204" pitchFamily="34" charset="0"/>
                        <a:cs typeface="Calibri" panose="020F0502020204030204" pitchFamily="34" charset="0"/>
                      </a:endParaRPr>
                    </a:p>
                    <a:p>
                      <a:pPr algn="ctr"/>
                      <a:r>
                        <a:rPr lang="en-US" sz="1600" b="0" i="0" dirty="0">
                          <a:solidFill>
                            <a:schemeClr val="bg1"/>
                          </a:solidFill>
                          <a:effectLst/>
                          <a:latin typeface="Calibri" panose="020F0502020204030204" pitchFamily="34" charset="0"/>
                          <a:cs typeface="Calibri" panose="020F0502020204030204" pitchFamily="34" charset="0"/>
                        </a:rPr>
                        <a:t>49</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chemeClr val="bg1"/>
                          </a:solidFill>
                          <a:effectLst/>
                          <a:latin typeface="Calibri" panose="020F0502020204030204" pitchFamily="34" charset="0"/>
                          <a:cs typeface="Calibri" panose="020F0502020204030204" pitchFamily="34" charset="0"/>
                        </a:rPr>
                        <a:t>55</a:t>
                      </a:r>
                      <a:endParaRPr lang="en-US" sz="16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300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TILs: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600" b="0" i="0" dirty="0">
                        <a:solidFill>
                          <a:schemeClr val="bg1"/>
                        </a:solidFill>
                        <a:effectLst/>
                        <a:latin typeface="Calibri" panose="020F0502020204030204" pitchFamily="34" charset="0"/>
                        <a:cs typeface="Calibri" panose="020F0502020204030204" pitchFamily="34" charset="0"/>
                      </a:endParaRPr>
                    </a:p>
                    <a:p>
                      <a:pPr algn="ctr"/>
                      <a:r>
                        <a:rPr lang="en-US" sz="1600" b="0" i="0" dirty="0">
                          <a:solidFill>
                            <a:schemeClr val="bg1"/>
                          </a:solidFill>
                          <a:effectLst/>
                          <a:latin typeface="Calibri" panose="020F0502020204030204" pitchFamily="34" charset="0"/>
                          <a:cs typeface="Calibri" panose="020F0502020204030204" pitchFamily="34" charset="0"/>
                        </a:rPr>
                        <a:t>72</a:t>
                      </a:r>
                    </a:p>
                    <a:p>
                      <a:pPr algn="ctr"/>
                      <a:r>
                        <a:rPr lang="en-US" sz="1600" b="0" i="0" dirty="0">
                          <a:solidFill>
                            <a:schemeClr val="bg1"/>
                          </a:solidFill>
                          <a:effectLst/>
                          <a:latin typeface="Calibri" panose="020F0502020204030204" pitchFamily="34" charset="0"/>
                          <a:cs typeface="Calibri" panose="020F0502020204030204" pitchFamily="34" charset="0"/>
                        </a:rPr>
                        <a:t>NR</a:t>
                      </a:r>
                      <a:endParaRPr lang="en-US" sz="16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600" b="0" i="0" dirty="0">
                        <a:solidFill>
                          <a:schemeClr val="bg1"/>
                        </a:solidFill>
                        <a:effectLst/>
                        <a:latin typeface="Calibri" panose="020F0502020204030204" pitchFamily="34" charset="0"/>
                        <a:cs typeface="Calibri" panose="020F0502020204030204" pitchFamily="34" charset="0"/>
                      </a:endParaRPr>
                    </a:p>
                    <a:p>
                      <a:pPr algn="ctr"/>
                      <a:r>
                        <a:rPr lang="en-US" sz="1600" b="0" i="0" dirty="0">
                          <a:solidFill>
                            <a:schemeClr val="bg1"/>
                          </a:solidFill>
                          <a:effectLst/>
                          <a:latin typeface="Calibri" panose="020F0502020204030204" pitchFamily="34" charset="0"/>
                          <a:cs typeface="Calibri" panose="020F0502020204030204" pitchFamily="34" charset="0"/>
                        </a:rPr>
                        <a:t>61</a:t>
                      </a:r>
                    </a:p>
                    <a:p>
                      <a:pPr algn="ctr"/>
                      <a:r>
                        <a:rPr lang="en-US" sz="1600" b="0" i="0" dirty="0">
                          <a:solidFill>
                            <a:schemeClr val="bg1"/>
                          </a:solidFill>
                          <a:effectLst/>
                          <a:latin typeface="Calibri" panose="020F0502020204030204" pitchFamily="34" charset="0"/>
                          <a:cs typeface="Calibri" panose="020F0502020204030204" pitchFamily="34" charset="0"/>
                        </a:rPr>
                        <a:t>NR</a:t>
                      </a:r>
                      <a:endParaRPr lang="en-US" sz="16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600" b="0" i="0" dirty="0">
                        <a:solidFill>
                          <a:schemeClr val="bg1"/>
                        </a:solidFill>
                        <a:effectLst/>
                        <a:latin typeface="Calibri" panose="020F0502020204030204" pitchFamily="34" charset="0"/>
                        <a:cs typeface="Calibri" panose="020F0502020204030204" pitchFamily="34" charset="0"/>
                      </a:endParaRPr>
                    </a:p>
                    <a:p>
                      <a:pPr algn="ctr"/>
                      <a:r>
                        <a:rPr lang="en-US" sz="1600" b="0" i="0" dirty="0">
                          <a:solidFill>
                            <a:schemeClr val="bg1"/>
                          </a:solidFill>
                          <a:effectLst/>
                          <a:latin typeface="Calibri" panose="020F0502020204030204" pitchFamily="34" charset="0"/>
                          <a:cs typeface="Calibri" panose="020F0502020204030204" pitchFamily="34" charset="0"/>
                        </a:rPr>
                        <a:t>67</a:t>
                      </a:r>
                    </a:p>
                    <a:p>
                      <a:pPr algn="ctr"/>
                      <a:r>
                        <a:rPr lang="en-US" sz="1600" b="0" i="0" dirty="0">
                          <a:solidFill>
                            <a:schemeClr val="bg1"/>
                          </a:solidFill>
                          <a:effectLst/>
                          <a:latin typeface="Calibri" panose="020F0502020204030204" pitchFamily="34" charset="0"/>
                          <a:cs typeface="Calibri" panose="020F0502020204030204" pitchFamily="34" charset="0"/>
                        </a:rPr>
                        <a:t>46</a:t>
                      </a:r>
                      <a:endParaRPr lang="en-US" sz="16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300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PD-L1: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600" b="0" i="0" dirty="0">
                        <a:solidFill>
                          <a:schemeClr val="bg1"/>
                        </a:solidFill>
                        <a:effectLst/>
                        <a:latin typeface="Calibri" panose="020F0502020204030204" pitchFamily="34" charset="0"/>
                        <a:cs typeface="Calibri" panose="020F0502020204030204" pitchFamily="34" charset="0"/>
                      </a:endParaRPr>
                    </a:p>
                    <a:p>
                      <a:pPr algn="ctr"/>
                      <a:r>
                        <a:rPr lang="en-US" sz="1600" b="0" i="0" dirty="0">
                          <a:solidFill>
                            <a:schemeClr val="bg1"/>
                          </a:solidFill>
                          <a:effectLst/>
                          <a:latin typeface="Calibri" panose="020F0502020204030204" pitchFamily="34" charset="0"/>
                          <a:cs typeface="Calibri" panose="020F0502020204030204" pitchFamily="34" charset="0"/>
                        </a:rPr>
                        <a:t>70</a:t>
                      </a:r>
                    </a:p>
                    <a:p>
                      <a:pPr algn="ctr"/>
                      <a:r>
                        <a:rPr lang="en-US" sz="1600" b="0" i="0" dirty="0">
                          <a:solidFill>
                            <a:schemeClr val="bg1"/>
                          </a:solidFill>
                          <a:effectLst/>
                          <a:latin typeface="Calibri" panose="020F0502020204030204" pitchFamily="34" charset="0"/>
                          <a:cs typeface="Calibri" panose="020F0502020204030204" pitchFamily="34" charset="0"/>
                        </a:rPr>
                        <a:t>NR</a:t>
                      </a:r>
                      <a:endParaRPr lang="en-US" sz="16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600" b="0" i="0" dirty="0">
                        <a:solidFill>
                          <a:schemeClr val="bg1"/>
                        </a:solidFill>
                        <a:effectLst/>
                        <a:latin typeface="Calibri" panose="020F0502020204030204" pitchFamily="34" charset="0"/>
                        <a:cs typeface="Calibri" panose="020F0502020204030204" pitchFamily="34" charset="0"/>
                      </a:endParaRPr>
                    </a:p>
                    <a:p>
                      <a:pPr algn="ctr"/>
                      <a:r>
                        <a:rPr lang="en-US" sz="1600" b="0" i="0" dirty="0">
                          <a:solidFill>
                            <a:schemeClr val="bg1"/>
                          </a:solidFill>
                          <a:effectLst/>
                          <a:latin typeface="Calibri" panose="020F0502020204030204" pitchFamily="34" charset="0"/>
                          <a:cs typeface="Calibri" panose="020F0502020204030204" pitchFamily="34" charset="0"/>
                        </a:rPr>
                        <a:t>71</a:t>
                      </a:r>
                    </a:p>
                    <a:p>
                      <a:pPr algn="ctr"/>
                      <a:r>
                        <a:rPr lang="en-US" sz="1600" b="0" i="0" dirty="0">
                          <a:solidFill>
                            <a:schemeClr val="bg1"/>
                          </a:solidFill>
                          <a:effectLst/>
                          <a:latin typeface="Calibri" panose="020F0502020204030204" pitchFamily="34" charset="0"/>
                          <a:cs typeface="Calibri" panose="020F0502020204030204" pitchFamily="34" charset="0"/>
                        </a:rPr>
                        <a:t>NR</a:t>
                      </a:r>
                      <a:endParaRPr lang="en-US" sz="16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600" b="0" i="0" dirty="0">
                        <a:solidFill>
                          <a:schemeClr val="bg1"/>
                        </a:solidFill>
                        <a:effectLst/>
                        <a:latin typeface="Calibri" panose="020F0502020204030204" pitchFamily="34" charset="0"/>
                        <a:cs typeface="Calibri" panose="020F0502020204030204" pitchFamily="34" charset="0"/>
                      </a:endParaRPr>
                    </a:p>
                    <a:p>
                      <a:pPr algn="ctr"/>
                      <a:r>
                        <a:rPr lang="en-US" sz="1600" b="0" i="0" dirty="0">
                          <a:solidFill>
                            <a:schemeClr val="bg1"/>
                          </a:solidFill>
                          <a:effectLst/>
                          <a:latin typeface="Calibri" panose="020F0502020204030204" pitchFamily="34" charset="0"/>
                          <a:cs typeface="Calibri" panose="020F0502020204030204" pitchFamily="34" charset="0"/>
                        </a:rPr>
                        <a:t>71</a:t>
                      </a:r>
                    </a:p>
                    <a:p>
                      <a:pPr algn="ctr"/>
                      <a:r>
                        <a:rPr lang="en-US" sz="1600" b="0" i="0" dirty="0">
                          <a:solidFill>
                            <a:schemeClr val="bg1"/>
                          </a:solidFill>
                          <a:effectLst/>
                          <a:latin typeface="Calibri" panose="020F0502020204030204" pitchFamily="34" charset="0"/>
                          <a:cs typeface="Calibri" panose="020F0502020204030204" pitchFamily="34" charset="0"/>
                        </a:rPr>
                        <a:t>33</a:t>
                      </a:r>
                      <a:endParaRPr lang="en-US" sz="16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46168456"/>
                  </a:ext>
                </a:extLst>
              </a:tr>
              <a:tr h="2567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RCB 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0" i="0" dirty="0">
                          <a:solidFill>
                            <a:schemeClr val="bg1"/>
                          </a:solidFill>
                          <a:effectLst/>
                          <a:latin typeface="Calibri" panose="020F0502020204030204" pitchFamily="34" charset="0"/>
                          <a:cs typeface="Calibri" panose="020F0502020204030204" pitchFamily="34" charset="0"/>
                        </a:rPr>
                        <a:t>64</a:t>
                      </a:r>
                      <a:endParaRPr lang="en-US" sz="16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0" i="0" dirty="0">
                          <a:solidFill>
                            <a:schemeClr val="bg1"/>
                          </a:solidFill>
                          <a:effectLst/>
                          <a:latin typeface="Calibri" panose="020F0502020204030204" pitchFamily="34" charset="0"/>
                          <a:cs typeface="Calibri" panose="020F0502020204030204" pitchFamily="34" charset="0"/>
                        </a:rPr>
                        <a:t>73</a:t>
                      </a:r>
                      <a:endParaRPr lang="en-US" sz="16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0" i="0" dirty="0">
                          <a:solidFill>
                            <a:schemeClr val="bg1"/>
                          </a:solidFill>
                          <a:effectLst/>
                          <a:latin typeface="Calibri" panose="020F0502020204030204" pitchFamily="34" charset="0"/>
                          <a:cs typeface="Calibri" panose="020F0502020204030204" pitchFamily="34" charset="0"/>
                        </a:rPr>
                        <a:t>69</a:t>
                      </a:r>
                      <a:endParaRPr lang="en-US" sz="16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75042278"/>
                  </a:ext>
                </a:extLst>
              </a:tr>
              <a:tr h="2567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WHO complete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b="0" i="0" dirty="0">
                          <a:solidFill>
                            <a:schemeClr val="bg1"/>
                          </a:solidFill>
                          <a:effectLst/>
                          <a:latin typeface="Calibri" panose="020F0502020204030204" pitchFamily="34" charset="0"/>
                          <a:cs typeface="Calibri" panose="020F0502020204030204" pitchFamily="34" charset="0"/>
                        </a:rPr>
                        <a:t>23</a:t>
                      </a:r>
                      <a:endParaRPr lang="en-US" sz="16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b="0" i="0" dirty="0">
                          <a:solidFill>
                            <a:schemeClr val="bg1"/>
                          </a:solidFill>
                          <a:effectLst/>
                          <a:latin typeface="Calibri" panose="020F0502020204030204" pitchFamily="34" charset="0"/>
                          <a:cs typeface="Calibri" panose="020F0502020204030204" pitchFamily="34" charset="0"/>
                        </a:rPr>
                        <a:t>36</a:t>
                      </a:r>
                      <a:endParaRPr lang="en-US" sz="16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b="0" i="0" dirty="0">
                          <a:solidFill>
                            <a:schemeClr val="bg1"/>
                          </a:solidFill>
                          <a:effectLst/>
                          <a:latin typeface="Calibri" panose="020F0502020204030204" pitchFamily="34" charset="0"/>
                          <a:cs typeface="Calibri" panose="020F0502020204030204" pitchFamily="34" charset="0"/>
                        </a:rPr>
                        <a:t>30</a:t>
                      </a:r>
                      <a:endParaRPr lang="en-US" sz="16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5584241"/>
                  </a:ext>
                </a:extLst>
              </a:tr>
            </a:tbl>
          </a:graphicData>
        </a:graphic>
      </p:graphicFrame>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BCT1902/IBCSG 61-20 </a:t>
            </a:r>
            <a:r>
              <a:rPr lang="en-US" dirty="0"/>
              <a:t>Neo-N: Investigator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In this analysis of patients with stage I/II TNBC, lead-in and concurrent nivolumab plus neoadjuvant CT were associated with similar </a:t>
            </a:r>
            <a:r>
              <a:rPr lang="en-US" altLang="en-US" dirty="0" err="1"/>
              <a:t>pCR</a:t>
            </a:r>
            <a:r>
              <a:rPr lang="en-US" altLang="en-US" dirty="0"/>
              <a:t> rates (51% vs 54%)</a:t>
            </a:r>
          </a:p>
          <a:p>
            <a:pPr lvl="1"/>
            <a:r>
              <a:rPr lang="en-US" altLang="en-US" dirty="0"/>
              <a:t>High </a:t>
            </a:r>
            <a:r>
              <a:rPr lang="en-US" altLang="en-US" dirty="0" err="1"/>
              <a:t>pCR</a:t>
            </a:r>
            <a:r>
              <a:rPr lang="en-US" altLang="en-US" dirty="0"/>
              <a:t> rates observed in patients with PD-L1–positive tumors and increased TILs (immune-enriched tumors)</a:t>
            </a:r>
          </a:p>
          <a:p>
            <a:r>
              <a:rPr lang="en-US" altLang="en-US" dirty="0"/>
              <a:t>No new safety signals reported; treatment was well tolerated </a:t>
            </a:r>
          </a:p>
          <a:p>
            <a:r>
              <a:rPr lang="en-US" altLang="en-US" dirty="0"/>
              <a:t>EFS data remains immature and translational research is ongoing</a:t>
            </a:r>
          </a:p>
          <a:p>
            <a:r>
              <a:rPr lang="en-US" altLang="en-US" dirty="0"/>
              <a:t>Investigators concluded that the &gt;50% </a:t>
            </a:r>
            <a:r>
              <a:rPr lang="en-US" altLang="en-US" dirty="0" err="1"/>
              <a:t>pCR</a:t>
            </a:r>
            <a:r>
              <a:rPr lang="en-US" altLang="en-US" dirty="0"/>
              <a:t> rates support a 12-wk regimen of nivolumab plus neoadjuvant non-anthracycline chemotherapy to treat stage I/II TNBC</a:t>
            </a:r>
          </a:p>
        </p:txBody>
      </p:sp>
      <p:sp>
        <p:nvSpPr>
          <p:cNvPr id="3" name="Text Box 11">
            <a:extLst>
              <a:ext uri="{FF2B5EF4-FFF2-40B4-BE49-F238E27FC236}">
                <a16:creationId xmlns:a16="http://schemas.microsoft.com/office/drawing/2014/main" id="{C194A64E-58E4-5323-C6FE-F065BFC5051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Loi</a:t>
            </a:r>
            <a:r>
              <a:rPr lang="en-US" altLang="en-US" sz="1200" b="0" dirty="0">
                <a:solidFill>
                  <a:schemeClr val="bg2"/>
                </a:solidFill>
                <a:latin typeface="Calibri" panose="020F0502020204030204" pitchFamily="34" charset="0"/>
              </a:rPr>
              <a:t>. SABCS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LBA01-03.</a:t>
            </a:r>
          </a:p>
        </p:txBody>
      </p:sp>
    </p:spTree>
    <p:extLst>
      <p:ext uri="{BB962C8B-B14F-4D97-AF65-F5344CB8AC3E}">
        <p14:creationId xmlns:p14="http://schemas.microsoft.com/office/powerpoint/2010/main" val="2627868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SABCS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from the conference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extLst>
      <p:ext uri="{BB962C8B-B14F-4D97-AF65-F5344CB8AC3E}">
        <p14:creationId xmlns:p14="http://schemas.microsoft.com/office/powerpoint/2010/main" val="7307729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480B4C8E67FBF46A07D87CA643E70BA" ma:contentTypeVersion="1" ma:contentTypeDescription="Create a new document." ma:contentTypeScope="" ma:versionID="42d65c9785d51d4f5492901ef88c4e01">
  <xsd:schema xmlns:xsd="http://www.w3.org/2001/XMLSchema" xmlns:xs="http://www.w3.org/2001/XMLSchema" xmlns:p="http://schemas.microsoft.com/office/2006/metadata/properties" xmlns:ns2="d54cbe69-32bd-412a-b004-9152f949605e" xmlns:ns3="96506563-8eb1-49fc-9ad9-bd34f3819f7c" targetNamespace="http://schemas.microsoft.com/office/2006/metadata/properties" ma:root="true" ma:fieldsID="9136a092253285145a2e613bd45cca75" ns2:_="" ns3:_="">
    <xsd:import namespace="d54cbe69-32bd-412a-b004-9152f949605e"/>
    <xsd:import namespace="96506563-8eb1-49fc-9ad9-bd34f3819f7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6506563-8eb1-49fc-9ad9-bd34f3819f7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56M7VY3CDVN5-110803868-2</_dlc_DocId>
    <_dlc_DocIdUrl xmlns="d54cbe69-32bd-412a-b004-9152f949605e">
      <Url>https://intranet.clinicaloptions.com/mews/oncology/ONC_2023_Breast_SABCS_CF_(PRP6838)/Capsule_Slideset__11/_layouts/15/DocIdRedir.aspx?ID=56M7VY3CDVN5-110803868-2</Url>
      <Description>56M7VY3CDVN5-110803868-2</Description>
    </_dlc_DocIdUrl>
    <Document_x0020_Category xmlns="96506563-8eb1-49fc-9ad9-bd34f3819f7c">Conference Capsule Slides</Document_x0020_Category>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6CF9EC00-76A9-41D3-9909-DE07EB5FED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6506563-8eb1-49fc-9ad9-bd34f3819f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3398EC4-B772-4D6E-AD81-DC015E375202}">
  <ds:schemaRefs>
    <ds:schemaRef ds:uri="http://schemas.microsoft.com/sharepoint/event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5BA55BC3-5A03-47C2-8EC3-D964C3B5E779}">
  <ds:schemaRefs>
    <ds:schemaRef ds:uri="http://purl.org/dc/terms/"/>
    <ds:schemaRef ds:uri="http://schemas.microsoft.com/office/2006/documentManagement/types"/>
    <ds:schemaRef ds:uri="http://www.w3.org/XML/1998/namespace"/>
    <ds:schemaRef ds:uri="http://purl.org/dc/dcmitype/"/>
    <ds:schemaRef ds:uri="http://schemas.microsoft.com/office/infopath/2007/PartnerControls"/>
    <ds:schemaRef ds:uri="http://schemas.openxmlformats.org/package/2006/metadata/core-properties"/>
    <ds:schemaRef ds:uri="http://purl.org/dc/elements/1.1/"/>
    <ds:schemaRef ds:uri="96506563-8eb1-49fc-9ad9-bd34f3819f7c"/>
    <ds:schemaRef ds:uri="d54cbe69-32bd-412a-b004-9152f949605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1564</TotalTime>
  <Words>1114</Words>
  <Application>Microsoft Office PowerPoint</Application>
  <PresentationFormat>Widescreen</PresentationFormat>
  <Paragraphs>154</Paragraphs>
  <Slides>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Times</vt:lpstr>
      <vt:lpstr>Wingdings</vt:lpstr>
      <vt:lpstr>2022_CCO_Template</vt:lpstr>
      <vt:lpstr>BCT1902/IBCSG 61-20 Neo-N: Phase II Trial of Concurrent Nivolumab Plus Neoadjuvant Chemotherapy With and Without Lead-In Nivolumab in Stage I/II TNBC</vt:lpstr>
      <vt:lpstr>About These Slides</vt:lpstr>
      <vt:lpstr>BCT1902/IBCSG 61-20 Neo-N: Background</vt:lpstr>
      <vt:lpstr>BCT1902/IBCSG 61-20 Neo-N: Study Design</vt:lpstr>
      <vt:lpstr>BCT1902/IBCSG 61-20 Neo-N: Baseline Characteristics</vt:lpstr>
      <vt:lpstr>BCT1902/IBCSG 61-20 Neo-N: pCR</vt:lpstr>
      <vt:lpstr>BCT1902/IBCSG 61-20 Neo-N: Investigator Conclusions</vt:lpstr>
      <vt:lpstr>Go Online for More CCO  Coverage of SABCS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BCT1902/IBCSG 61-20 Neo-N: Phase II Trial of Concurrent Nivolumab Plus Neoadjuvant Chemotherapy With and Without Lead-In Nivolumab in Stage I/II TNBC</dc:title>
  <dc:creator>Preferred User</dc:creator>
  <cp:lastModifiedBy>jbuckley@clinicaloptions.com</cp:lastModifiedBy>
  <cp:revision>67</cp:revision>
  <cp:lastPrinted>2016-09-26T20:21:49Z</cp:lastPrinted>
  <dcterms:created xsi:type="dcterms:W3CDTF">2005-05-27T15:08:01Z</dcterms:created>
  <dcterms:modified xsi:type="dcterms:W3CDTF">2023-12-10T21:03:22Z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ddfdde90-4a6a-4d0f-96ad-b82c2a8fd2e0</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0x010100D480B4C8E67FBF46A07D87CA643E70BA</vt:lpwstr>
  </property>
  <property fmtid="{D5CDD505-2E9C-101B-9397-08002B2CF9AE}" pid="9" name="MediaServiceImageTags">
    <vt:lpwstr/>
  </property>
</Properties>
</file>