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notesSlides/notesSlide2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7.xml" ContentType="application/vnd.openxmlformats-officedocument.presentationml.notesSlide+xml"/>
  <Override PartName="/ppt/charts/chart6.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5"/>
  </p:sldMasterIdLst>
  <p:notesMasterIdLst>
    <p:notesMasterId r:id="rId47"/>
  </p:notesMasterIdLst>
  <p:handoutMasterIdLst>
    <p:handoutMasterId r:id="rId48"/>
  </p:handoutMasterIdLst>
  <p:sldIdLst>
    <p:sldId id="273" r:id="rId6"/>
    <p:sldId id="13067" r:id="rId7"/>
    <p:sldId id="296" r:id="rId8"/>
    <p:sldId id="312" r:id="rId9"/>
    <p:sldId id="326" r:id="rId10"/>
    <p:sldId id="13049" r:id="rId11"/>
    <p:sldId id="321" r:id="rId12"/>
    <p:sldId id="324" r:id="rId13"/>
    <p:sldId id="275" r:id="rId14"/>
    <p:sldId id="279" r:id="rId15"/>
    <p:sldId id="308" r:id="rId16"/>
    <p:sldId id="289" r:id="rId17"/>
    <p:sldId id="316" r:id="rId18"/>
    <p:sldId id="317" r:id="rId19"/>
    <p:sldId id="13065" r:id="rId20"/>
    <p:sldId id="322" r:id="rId21"/>
    <p:sldId id="13051" r:id="rId22"/>
    <p:sldId id="13058" r:id="rId23"/>
    <p:sldId id="13061" r:id="rId24"/>
    <p:sldId id="13064" r:id="rId25"/>
    <p:sldId id="13059" r:id="rId26"/>
    <p:sldId id="327" r:id="rId27"/>
    <p:sldId id="13050" r:id="rId28"/>
    <p:sldId id="281" r:id="rId29"/>
    <p:sldId id="282" r:id="rId30"/>
    <p:sldId id="283" r:id="rId31"/>
    <p:sldId id="286" r:id="rId32"/>
    <p:sldId id="290" r:id="rId33"/>
    <p:sldId id="292" r:id="rId34"/>
    <p:sldId id="293" r:id="rId35"/>
    <p:sldId id="298" r:id="rId36"/>
    <p:sldId id="299" r:id="rId37"/>
    <p:sldId id="295" r:id="rId38"/>
    <p:sldId id="302" r:id="rId39"/>
    <p:sldId id="13063" r:id="rId40"/>
    <p:sldId id="13052" r:id="rId41"/>
    <p:sldId id="13066" r:id="rId42"/>
    <p:sldId id="546" r:id="rId43"/>
    <p:sldId id="303" r:id="rId44"/>
    <p:sldId id="306" r:id="rId45"/>
    <p:sldId id="318" r:id="rId46"/>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5pPr>
    <a:lvl6pPr marL="2286000" algn="l" defTabSz="457200" rtl="0" eaLnBrk="1" latinLnBrk="0" hangingPunct="1">
      <a:defRPr sz="2400" kern="1200">
        <a:solidFill>
          <a:schemeClr val="tx1"/>
        </a:solidFill>
        <a:latin typeface="Franklin Gothic Book" charset="0"/>
        <a:ea typeface="ＭＳ Ｐゴシック" charset="0"/>
        <a:cs typeface="ＭＳ Ｐゴシック" charset="0"/>
      </a:defRPr>
    </a:lvl6pPr>
    <a:lvl7pPr marL="2743200" algn="l" defTabSz="457200" rtl="0" eaLnBrk="1" latinLnBrk="0" hangingPunct="1">
      <a:defRPr sz="2400" kern="1200">
        <a:solidFill>
          <a:schemeClr val="tx1"/>
        </a:solidFill>
        <a:latin typeface="Franklin Gothic Book" charset="0"/>
        <a:ea typeface="ＭＳ Ｐゴシック" charset="0"/>
        <a:cs typeface="ＭＳ Ｐゴシック" charset="0"/>
      </a:defRPr>
    </a:lvl7pPr>
    <a:lvl8pPr marL="3200400" algn="l" defTabSz="457200" rtl="0" eaLnBrk="1" latinLnBrk="0" hangingPunct="1">
      <a:defRPr sz="2400" kern="1200">
        <a:solidFill>
          <a:schemeClr val="tx1"/>
        </a:solidFill>
        <a:latin typeface="Franklin Gothic Book" charset="0"/>
        <a:ea typeface="ＭＳ Ｐゴシック" charset="0"/>
        <a:cs typeface="ＭＳ Ｐゴシック" charset="0"/>
      </a:defRPr>
    </a:lvl8pPr>
    <a:lvl9pPr marL="3657600" algn="l" defTabSz="457200" rtl="0" eaLnBrk="1" latinLnBrk="0" hangingPunct="1">
      <a:defRPr sz="2400" kern="1200">
        <a:solidFill>
          <a:schemeClr val="tx1"/>
        </a:solidFill>
        <a:latin typeface="Franklin Gothic Book" charset="0"/>
        <a:ea typeface="ＭＳ Ｐゴシック" charset="0"/>
        <a:cs typeface="ＭＳ Ｐゴシック" charset="0"/>
      </a:defRPr>
    </a:lvl9pPr>
  </p:defaultTextStyle>
  <p:extLst>
    <p:ext uri="{521415D9-36F7-43E2-AB2F-B90AF26B5E84}">
      <p14:sectionLst xmlns:p14="http://schemas.microsoft.com/office/powerpoint/2010/main">
        <p14:section name="Introduction" id="{7C2F6CF6-2D8E-40CA-9122-99744C59E313}">
          <p14:sldIdLst>
            <p14:sldId id="273"/>
            <p14:sldId id="13067"/>
            <p14:sldId id="296"/>
          </p14:sldIdLst>
        </p14:section>
        <p14:section name="Overview of Severe HTG" id="{A481B9DF-037D-46B9-B840-5A25764B4EB3}">
          <p14:sldIdLst>
            <p14:sldId id="312"/>
            <p14:sldId id="326"/>
            <p14:sldId id="13049"/>
            <p14:sldId id="321"/>
            <p14:sldId id="324"/>
            <p14:sldId id="275"/>
            <p14:sldId id="279"/>
            <p14:sldId id="308"/>
            <p14:sldId id="289"/>
          </p14:sldIdLst>
        </p14:section>
        <p14:section name="Treatment of Severe HTG" id="{4F58460B-E344-419C-A55D-A17773511482}">
          <p14:sldIdLst>
            <p14:sldId id="316"/>
            <p14:sldId id="317"/>
            <p14:sldId id="13065"/>
            <p14:sldId id="322"/>
            <p14:sldId id="13051"/>
            <p14:sldId id="13058"/>
            <p14:sldId id="13061"/>
            <p14:sldId id="13064"/>
            <p14:sldId id="13059"/>
            <p14:sldId id="327"/>
            <p14:sldId id="13050"/>
          </p14:sldIdLst>
        </p14:section>
        <p14:section name="FCS" id="{0B82DA03-DDD2-4334-9877-4DF98B2B129A}">
          <p14:sldIdLst>
            <p14:sldId id="281"/>
            <p14:sldId id="282"/>
            <p14:sldId id="283"/>
            <p14:sldId id="286"/>
            <p14:sldId id="290"/>
            <p14:sldId id="292"/>
            <p14:sldId id="293"/>
            <p14:sldId id="298"/>
            <p14:sldId id="299"/>
            <p14:sldId id="295"/>
            <p14:sldId id="302"/>
            <p14:sldId id="13063"/>
            <p14:sldId id="13052"/>
            <p14:sldId id="13066"/>
            <p14:sldId id="546"/>
            <p14:sldId id="303"/>
            <p14:sldId id="306"/>
            <p14:sldId id="318"/>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gina Eustaquio" initials="RSE" lastIdx="1" clrIdx="0"/>
  <p:cmAuthor id="7" name="aboecler@clinicaloptions.com" initials="a" lastIdx="2" clrIdx="7">
    <p:extLst>
      <p:ext uri="{19B8F6BF-5375-455C-9EA6-DF929625EA0E}">
        <p15:presenceInfo xmlns:p15="http://schemas.microsoft.com/office/powerpoint/2012/main" userId="aboecler@clinicaloptions.com" providerId="None"/>
      </p:ext>
    </p:extLst>
  </p:cmAuthor>
  <p:cmAuthor id="1" name="Sarah Kessler" initials="SK" lastIdx="26" clrIdx="1">
    <p:extLst>
      <p:ext uri="{19B8F6BF-5375-455C-9EA6-DF929625EA0E}">
        <p15:presenceInfo xmlns:p15="http://schemas.microsoft.com/office/powerpoint/2012/main" userId="S::skessler@clinicaloptions.com::34c07e64-e39a-45e1-8a42-1aeb7eb4acb5" providerId="AD"/>
      </p:ext>
    </p:extLst>
  </p:cmAuthor>
  <p:cmAuthor id="8" name="Andrea Boecler" initials="AB" lastIdx="12" clrIdx="8">
    <p:extLst>
      <p:ext uri="{19B8F6BF-5375-455C-9EA6-DF929625EA0E}">
        <p15:presenceInfo xmlns:p15="http://schemas.microsoft.com/office/powerpoint/2012/main" userId="S::aboecler@clinicaloptions.com::28e82037-1239-4052-943b-ae184e0bc2af" providerId="AD"/>
      </p:ext>
    </p:extLst>
  </p:cmAuthor>
  <p:cmAuthor id="2" name="Dussadee Royal" initials="DR" lastIdx="29" clrIdx="2">
    <p:extLst>
      <p:ext uri="{19B8F6BF-5375-455C-9EA6-DF929625EA0E}">
        <p15:presenceInfo xmlns:p15="http://schemas.microsoft.com/office/powerpoint/2012/main" userId="S::droyal@clinicaloptions.com::51beead8-6fa0-4b98-aeba-37044af35e17" providerId="AD"/>
      </p:ext>
    </p:extLst>
  </p:cmAuthor>
  <p:cmAuthor id="9" name="htunggal@cealliance.com" initials="h" lastIdx="12" clrIdx="9">
    <p:extLst>
      <p:ext uri="{19B8F6BF-5375-455C-9EA6-DF929625EA0E}">
        <p15:presenceInfo xmlns:p15="http://schemas.microsoft.com/office/powerpoint/2012/main" userId="htunggal@cealliance.com" providerId="None"/>
      </p:ext>
    </p:extLst>
  </p:cmAuthor>
  <p:cmAuthor id="3" name="Jennifer Eimers" initials="JE" lastIdx="1" clrIdx="3">
    <p:extLst>
      <p:ext uri="{19B8F6BF-5375-455C-9EA6-DF929625EA0E}">
        <p15:presenceInfo xmlns:p15="http://schemas.microsoft.com/office/powerpoint/2012/main" userId="S::jeimers@clinicaloptions.com::e496f3f7-6a48-4339-9b0c-9f426a43f948" providerId="AD"/>
      </p:ext>
    </p:extLst>
  </p:cmAuthor>
  <p:cmAuthor id="10" name=" " initials="MAC" lastIdx="1" clrIdx="10"/>
  <p:cmAuthor id="4" name="skessler@clinicaloptions.com" initials="s" lastIdx="61" clrIdx="4">
    <p:extLst>
      <p:ext uri="{19B8F6BF-5375-455C-9EA6-DF929625EA0E}">
        <p15:presenceInfo xmlns:p15="http://schemas.microsoft.com/office/powerpoint/2012/main" userId="skessler@clinicaloptions.com" providerId="None"/>
      </p:ext>
    </p:extLst>
  </p:cmAuthor>
  <p:cmAuthor id="11" name="Taryn Gross" initials="TG" lastIdx="1" clrIdx="11"/>
  <p:cmAuthor id="5" name="Maddelynne Parker" initials="MP" lastIdx="48" clrIdx="5">
    <p:extLst>
      <p:ext uri="{19B8F6BF-5375-455C-9EA6-DF929625EA0E}">
        <p15:presenceInfo xmlns:p15="http://schemas.microsoft.com/office/powerpoint/2012/main" userId="Maddelynne Parker" providerId="None"/>
      </p:ext>
    </p:extLst>
  </p:cmAuthor>
  <p:cmAuthor id="6" name="CLINICALOPTIONS\tquill" initials="C" lastIdx="11" clrIdx="6">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1E41"/>
    <a:srgbClr val="00A8E2"/>
    <a:srgbClr val="1F86B6"/>
    <a:srgbClr val="000B8C"/>
    <a:srgbClr val="5F504E"/>
    <a:srgbClr val="5F5F5F"/>
    <a:srgbClr val="243C96"/>
    <a:srgbClr val="00B5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7" autoAdjust="0"/>
    <p:restoredTop sz="68163" autoAdjust="0"/>
  </p:normalViewPr>
  <p:slideViewPr>
    <p:cSldViewPr snapToGrid="0">
      <p:cViewPr varScale="1">
        <p:scale>
          <a:sx n="80" d="100"/>
          <a:sy n="80" d="100"/>
        </p:scale>
        <p:origin x="2352" y="192"/>
      </p:cViewPr>
      <p:guideLst>
        <p:guide pos="3840"/>
        <p:guide orient="horz" pos="2160"/>
      </p:guideLst>
    </p:cSldViewPr>
  </p:slideViewPr>
  <p:notesTextViewPr>
    <p:cViewPr>
      <p:scale>
        <a:sx n="100" d="100"/>
        <a:sy n="100" d="100"/>
      </p:scale>
      <p:origin x="0" y="0"/>
    </p:cViewPr>
  </p:notesTextViewPr>
  <p:sorterViewPr>
    <p:cViewPr varScale="1">
      <p:scale>
        <a:sx n="100" d="100"/>
        <a:sy n="100" d="100"/>
      </p:scale>
      <p:origin x="0" y="-6414"/>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73727126193701"/>
          <c:y val="4.0443513265378199E-2"/>
          <c:w val="0.84626269366902196"/>
          <c:h val="0.73148253263214102"/>
        </c:manualLayout>
      </c:layout>
      <c:barChart>
        <c:barDir val="col"/>
        <c:grouping val="clustered"/>
        <c:varyColors val="0"/>
        <c:ser>
          <c:idx val="0"/>
          <c:order val="0"/>
          <c:tx>
            <c:strRef>
              <c:f>Sheet1!$B$1</c:f>
              <c:strCache>
                <c:ptCount val="1"/>
                <c:pt idx="0">
                  <c:v>TG &lt;150 mg/dL
(n = 115)</c:v>
                </c:pt>
              </c:strCache>
            </c:strRef>
          </c:tx>
          <c:spPr>
            <a:solidFill>
              <a:schemeClr val="accent1"/>
            </a:solidFill>
            <a:ln>
              <a:solidFill>
                <a:schemeClr val="bg1"/>
              </a:solidFill>
            </a:ln>
            <a:effectLst/>
          </c:spPr>
          <c:invertIfNegative val="0"/>
          <c:dLbls>
            <c:spPr>
              <a:noFill/>
              <a:ln>
                <a:noFill/>
              </a:ln>
              <a:effectLst/>
            </c:spPr>
            <c:txPr>
              <a:bodyPr rot="0" vert="horz"/>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Need for 
intensive care</c:v>
                </c:pt>
                <c:pt idx="1">
                  <c:v>Pancreatic 
necrosis</c:v>
                </c:pt>
                <c:pt idx="2">
                  <c:v>Persistent organ 
failure</c:v>
                </c:pt>
                <c:pt idx="3">
                  <c:v>Mortality</c:v>
                </c:pt>
              </c:strCache>
            </c:strRef>
          </c:cat>
          <c:val>
            <c:numRef>
              <c:f>Sheet1!$B$2:$B$5</c:f>
              <c:numCache>
                <c:formatCode>0%</c:formatCode>
                <c:ptCount val="4"/>
                <c:pt idx="0">
                  <c:v>0.23</c:v>
                </c:pt>
                <c:pt idx="1">
                  <c:v>0.36</c:v>
                </c:pt>
                <c:pt idx="2">
                  <c:v>0.17</c:v>
                </c:pt>
                <c:pt idx="3">
                  <c:v>0.03</c:v>
                </c:pt>
              </c:numCache>
            </c:numRef>
          </c:val>
          <c:extLst>
            <c:ext xmlns:c16="http://schemas.microsoft.com/office/drawing/2014/chart" uri="{C3380CC4-5D6E-409C-BE32-E72D297353CC}">
              <c16:uniqueId val="{00000000-2F62-40D8-9D6F-54507900E7FE}"/>
            </c:ext>
          </c:extLst>
        </c:ser>
        <c:ser>
          <c:idx val="1"/>
          <c:order val="1"/>
          <c:tx>
            <c:strRef>
              <c:f>Sheet1!$C$1</c:f>
              <c:strCache>
                <c:ptCount val="1"/>
                <c:pt idx="0">
                  <c:v>TG ≥1000 mg/dL
(n = 25)</c:v>
                </c:pt>
              </c:strCache>
            </c:strRef>
          </c:tx>
          <c:spPr>
            <a:solidFill>
              <a:schemeClr val="accent3"/>
            </a:solidFill>
            <a:ln>
              <a:solidFill>
                <a:schemeClr val="bg1"/>
              </a:solidFill>
            </a:ln>
            <a:effectLst/>
          </c:spPr>
          <c:invertIfNegative val="0"/>
          <c:dLbls>
            <c:spPr>
              <a:noFill/>
              <a:ln>
                <a:noFill/>
              </a:ln>
              <a:effectLst/>
            </c:spPr>
            <c:txPr>
              <a:bodyPr rot="0" vert="horz"/>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Need for 
intensive care</c:v>
                </c:pt>
                <c:pt idx="1">
                  <c:v>Pancreatic 
necrosis</c:v>
                </c:pt>
                <c:pt idx="2">
                  <c:v>Persistent organ 
failure</c:v>
                </c:pt>
                <c:pt idx="3">
                  <c:v>Mortality</c:v>
                </c:pt>
              </c:strCache>
            </c:strRef>
          </c:cat>
          <c:val>
            <c:numRef>
              <c:f>Sheet1!$C$2:$C$5</c:f>
              <c:numCache>
                <c:formatCode>0%</c:formatCode>
                <c:ptCount val="4"/>
                <c:pt idx="0">
                  <c:v>0.6</c:v>
                </c:pt>
                <c:pt idx="1">
                  <c:v>0.5</c:v>
                </c:pt>
                <c:pt idx="2">
                  <c:v>0.48</c:v>
                </c:pt>
                <c:pt idx="3">
                  <c:v>0.08</c:v>
                </c:pt>
              </c:numCache>
            </c:numRef>
          </c:val>
          <c:extLst>
            <c:ext xmlns:c16="http://schemas.microsoft.com/office/drawing/2014/chart" uri="{C3380CC4-5D6E-409C-BE32-E72D297353CC}">
              <c16:uniqueId val="{00000001-2F62-40D8-9D6F-54507900E7FE}"/>
            </c:ext>
          </c:extLst>
        </c:ser>
        <c:dLbls>
          <c:showLegendKey val="0"/>
          <c:showVal val="0"/>
          <c:showCatName val="0"/>
          <c:showSerName val="0"/>
          <c:showPercent val="0"/>
          <c:showBubbleSize val="0"/>
        </c:dLbls>
        <c:gapWidth val="219"/>
        <c:overlap val="-27"/>
        <c:axId val="297789600"/>
        <c:axId val="297789992"/>
      </c:barChart>
      <c:catAx>
        <c:axId val="297789600"/>
        <c:scaling>
          <c:orientation val="minMax"/>
        </c:scaling>
        <c:delete val="1"/>
        <c:axPos val="b"/>
        <c:numFmt formatCode="General" sourceLinked="1"/>
        <c:majorTickMark val="none"/>
        <c:minorTickMark val="none"/>
        <c:tickLblPos val="nextTo"/>
        <c:crossAx val="297789992"/>
        <c:crosses val="autoZero"/>
        <c:auto val="1"/>
        <c:lblAlgn val="ctr"/>
        <c:lblOffset val="200"/>
        <c:noMultiLvlLbl val="0"/>
      </c:catAx>
      <c:valAx>
        <c:axId val="297789992"/>
        <c:scaling>
          <c:orientation val="minMax"/>
          <c:max val="1"/>
        </c:scaling>
        <c:delete val="0"/>
        <c:axPos val="l"/>
        <c:title>
          <c:tx>
            <c:rich>
              <a:bodyPr rot="-5400000" vert="horz"/>
              <a:lstStyle/>
              <a:p>
                <a:pPr algn="ctr" rtl="0">
                  <a:defRPr sz="1800"/>
                </a:pPr>
                <a:r>
                  <a:rPr lang="en-US" sz="1800" dirty="0"/>
                  <a:t>Patients (%)</a:t>
                </a:r>
              </a:p>
            </c:rich>
          </c:tx>
          <c:overlay val="0"/>
          <c:spPr>
            <a:noFill/>
            <a:ln>
              <a:noFill/>
            </a:ln>
            <a:effectLst/>
          </c:spPr>
        </c:title>
        <c:numFmt formatCode="0%" sourceLinked="1"/>
        <c:majorTickMark val="out"/>
        <c:minorTickMark val="none"/>
        <c:tickLblPos val="nextTo"/>
        <c:spPr>
          <a:noFill/>
          <a:ln w="28575">
            <a:solidFill>
              <a:schemeClr val="bg1"/>
            </a:solidFill>
          </a:ln>
          <a:effectLst/>
        </c:spPr>
        <c:txPr>
          <a:bodyPr rot="-60000000" vert="horz"/>
          <a:lstStyle/>
          <a:p>
            <a:pPr algn="ctr">
              <a:defRPr/>
            </a:pPr>
            <a:endParaRPr lang="en-US"/>
          </a:p>
        </c:txPr>
        <c:crossAx val="297789600"/>
        <c:crosses val="autoZero"/>
        <c:crossBetween val="between"/>
        <c:majorUnit val="0.2"/>
      </c:valAx>
      <c:spPr>
        <a:noFill/>
        <a:ln>
          <a:noFill/>
        </a:ln>
        <a:effectLst/>
      </c:spPr>
    </c:plotArea>
    <c:legend>
      <c:legendPos val="t"/>
      <c:layout>
        <c:manualLayout>
          <c:xMode val="edge"/>
          <c:yMode val="edge"/>
          <c:x val="0.2976175305411628"/>
          <c:y val="0.12226460046604458"/>
          <c:w val="0.48910622853610097"/>
          <c:h val="0.15485861413273505"/>
        </c:manualLayout>
      </c:layout>
      <c:overlay val="0"/>
      <c:spPr>
        <a:noFill/>
        <a:ln>
          <a:noFill/>
        </a:ln>
        <a:effectLst/>
      </c:spPr>
      <c:txPr>
        <a:bodyPr rot="0" vert="horz"/>
        <a:lstStyle/>
        <a:p>
          <a:pPr>
            <a:defRPr sz="1600"/>
          </a:pPr>
          <a:endParaRPr lang="en-US"/>
        </a:p>
      </c:txPr>
    </c:legend>
    <c:plotVisOnly val="1"/>
    <c:dispBlanksAs val="gap"/>
    <c:showDLblsOverMax val="0"/>
  </c:chart>
  <c:spPr>
    <a:noFill/>
    <a:ln>
      <a:noFill/>
    </a:ln>
    <a:effectLst/>
  </c:spPr>
  <c:txPr>
    <a:bodyPr/>
    <a:lstStyle/>
    <a:p>
      <a:pPr>
        <a:defRPr sz="1200">
          <a:solidFill>
            <a:schemeClr val="bg1"/>
          </a:solidFill>
          <a:latin typeface="+mn-lt"/>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237252690043201"/>
          <c:y val="5.55706058646342E-2"/>
          <c:w val="0.53326019541153302"/>
          <c:h val="0.754824688222966"/>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spPr>
              <a:noFill/>
              <a:ln>
                <a:noFill/>
              </a:ln>
              <a:effectLst/>
            </c:spPr>
            <c:txPr>
              <a:bodyPr rot="0" vert="horz"/>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Median Hospital Stay</c:v>
                </c:pt>
              </c:strCache>
            </c:strRef>
          </c:cat>
          <c:val>
            <c:numRef>
              <c:f>Sheet1!$B$2</c:f>
              <c:numCache>
                <c:formatCode>General</c:formatCode>
                <c:ptCount val="1"/>
                <c:pt idx="0">
                  <c:v>7</c:v>
                </c:pt>
              </c:numCache>
            </c:numRef>
          </c:val>
          <c:extLst>
            <c:ext xmlns:c16="http://schemas.microsoft.com/office/drawing/2014/chart" uri="{C3380CC4-5D6E-409C-BE32-E72D297353CC}">
              <c16:uniqueId val="{00000000-656E-4808-AFB4-1E6A80B5C109}"/>
            </c:ext>
          </c:extLst>
        </c:ser>
        <c:ser>
          <c:idx val="1"/>
          <c:order val="1"/>
          <c:tx>
            <c:strRef>
              <c:f>Sheet1!$C$1</c:f>
              <c:strCache>
                <c:ptCount val="1"/>
                <c:pt idx="0">
                  <c:v>Series 2</c:v>
                </c:pt>
              </c:strCache>
            </c:strRef>
          </c:tx>
          <c:spPr>
            <a:solidFill>
              <a:schemeClr val="accent3"/>
            </a:solidFill>
            <a:ln>
              <a:solidFill>
                <a:schemeClr val="bg1"/>
              </a:solidFill>
            </a:ln>
            <a:effectLst/>
          </c:spPr>
          <c:invertIfNegative val="0"/>
          <c:dLbls>
            <c:spPr>
              <a:noFill/>
              <a:ln>
                <a:noFill/>
              </a:ln>
              <a:effectLst/>
            </c:spPr>
            <c:txPr>
              <a:bodyPr rot="0" vert="horz"/>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Median Hospital Stay</c:v>
                </c:pt>
              </c:strCache>
            </c:strRef>
          </c:cat>
          <c:val>
            <c:numRef>
              <c:f>Sheet1!$C$2</c:f>
              <c:numCache>
                <c:formatCode>General</c:formatCode>
                <c:ptCount val="1"/>
                <c:pt idx="0">
                  <c:v>17</c:v>
                </c:pt>
              </c:numCache>
            </c:numRef>
          </c:val>
          <c:extLst>
            <c:ext xmlns:c16="http://schemas.microsoft.com/office/drawing/2014/chart" uri="{C3380CC4-5D6E-409C-BE32-E72D297353CC}">
              <c16:uniqueId val="{00000001-656E-4808-AFB4-1E6A80B5C109}"/>
            </c:ext>
          </c:extLst>
        </c:ser>
        <c:dLbls>
          <c:showLegendKey val="0"/>
          <c:showVal val="0"/>
          <c:showCatName val="0"/>
          <c:showSerName val="0"/>
          <c:showPercent val="0"/>
          <c:showBubbleSize val="0"/>
        </c:dLbls>
        <c:gapWidth val="391"/>
        <c:overlap val="-35"/>
        <c:axId val="297788424"/>
        <c:axId val="297788816"/>
      </c:barChart>
      <c:catAx>
        <c:axId val="297788424"/>
        <c:scaling>
          <c:orientation val="minMax"/>
        </c:scaling>
        <c:delete val="1"/>
        <c:axPos val="b"/>
        <c:numFmt formatCode="General" sourceLinked="1"/>
        <c:majorTickMark val="none"/>
        <c:minorTickMark val="none"/>
        <c:tickLblPos val="nextTo"/>
        <c:crossAx val="297788816"/>
        <c:crosses val="autoZero"/>
        <c:auto val="1"/>
        <c:lblAlgn val="ctr"/>
        <c:lblOffset val="200"/>
        <c:noMultiLvlLbl val="0"/>
      </c:catAx>
      <c:valAx>
        <c:axId val="297788816"/>
        <c:scaling>
          <c:orientation val="minMax"/>
          <c:max val="20"/>
        </c:scaling>
        <c:delete val="0"/>
        <c:axPos val="l"/>
        <c:numFmt formatCode="General" sourceLinked="1"/>
        <c:majorTickMark val="out"/>
        <c:minorTickMark val="none"/>
        <c:tickLblPos val="nextTo"/>
        <c:spPr>
          <a:noFill/>
          <a:ln w="28575">
            <a:solidFill>
              <a:schemeClr val="bg1"/>
            </a:solidFill>
          </a:ln>
          <a:effectLst/>
        </c:spPr>
        <c:txPr>
          <a:bodyPr rot="-60000000" vert="horz"/>
          <a:lstStyle/>
          <a:p>
            <a:pPr algn="ctr">
              <a:defRPr sz="1800"/>
            </a:pPr>
            <a:endParaRPr lang="en-US"/>
          </a:p>
        </c:txPr>
        <c:crossAx val="297788424"/>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bg1"/>
          </a:solidFill>
          <a:latin typeface="+mn-lt"/>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751736852143"/>
          <c:y val="5.9484498031496101E-2"/>
          <c:w val="0.83791486927065795"/>
          <c:h val="0.81884342946822797"/>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1-B1A7-4FC7-8F2E-FA834495F79E}"/>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B1A7-4FC7-8F2E-FA834495F79E}"/>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1DCC-4793-9B9B-2840437695F3}"/>
              </c:ext>
            </c:extLst>
          </c:dPt>
          <c:cat>
            <c:strRef>
              <c:f>Sheet1!$A$2:$A$4</c:f>
              <c:strCache>
                <c:ptCount val="3"/>
                <c:pt idx="0">
                  <c:v>Moderate HTG</c:v>
                </c:pt>
                <c:pt idx="1">
                  <c:v>All</c:v>
                </c:pt>
                <c:pt idx="2">
                  <c:v>LPLD*</c:v>
                </c:pt>
              </c:strCache>
            </c:strRef>
          </c:cat>
          <c:val>
            <c:numRef>
              <c:f>Sheet1!$B$2:$B$4</c:f>
              <c:numCache>
                <c:formatCode>General</c:formatCode>
                <c:ptCount val="3"/>
                <c:pt idx="0">
                  <c:v>15.8</c:v>
                </c:pt>
                <c:pt idx="1">
                  <c:v>55.8</c:v>
                </c:pt>
                <c:pt idx="2">
                  <c:v>361.4</c:v>
                </c:pt>
              </c:numCache>
            </c:numRef>
          </c:val>
          <c:extLst xmlns:c16r3="http://schemas.microsoft.com/office/drawing/2017/03/chart">
            <c:ext xmlns:c16="http://schemas.microsoft.com/office/drawing/2014/chart" uri="{C3380CC4-5D6E-409C-BE32-E72D297353CC}">
              <c16:uniqueId val="{00000000-2336-44E4-BD8D-0AB1DF7CEF1C}"/>
            </c:ext>
          </c:extLst>
        </c:ser>
        <c:dLbls>
          <c:showLegendKey val="0"/>
          <c:showVal val="0"/>
          <c:showCatName val="0"/>
          <c:showSerName val="0"/>
          <c:showPercent val="0"/>
          <c:showBubbleSize val="0"/>
        </c:dLbls>
        <c:gapWidth val="81"/>
        <c:overlap val="49"/>
        <c:axId val="295132424"/>
        <c:axId val="295132816"/>
      </c:barChart>
      <c:catAx>
        <c:axId val="295132424"/>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vert="horz"/>
          <a:lstStyle/>
          <a:p>
            <a:pPr>
              <a:defRPr b="1"/>
            </a:pPr>
            <a:endParaRPr lang="en-US"/>
          </a:p>
        </c:txPr>
        <c:crossAx val="295132816"/>
        <c:crosses val="autoZero"/>
        <c:auto val="1"/>
        <c:lblAlgn val="ctr"/>
        <c:lblOffset val="100"/>
        <c:noMultiLvlLbl val="0"/>
      </c:catAx>
      <c:valAx>
        <c:axId val="295132816"/>
        <c:scaling>
          <c:orientation val="minMax"/>
        </c:scaling>
        <c:delete val="0"/>
        <c:axPos val="l"/>
        <c:majorGridlines>
          <c:spPr>
            <a:ln w="3175" cap="flat" cmpd="sng" algn="ctr">
              <a:noFill/>
              <a:round/>
            </a:ln>
            <a:effectLst/>
          </c:spPr>
        </c:majorGridlines>
        <c:title>
          <c:tx>
            <c:rich>
              <a:bodyPr rot="-5400000" vert="horz"/>
              <a:lstStyle/>
              <a:p>
                <a:pPr>
                  <a:defRPr/>
                </a:pPr>
                <a:r>
                  <a:rPr lang="en-US" dirty="0"/>
                  <a:t>Odds Ratio</a:t>
                </a:r>
              </a:p>
            </c:rich>
          </c:tx>
          <c:layout>
            <c:manualLayout>
              <c:xMode val="edge"/>
              <c:yMode val="edge"/>
              <c:x val="2.65085260898653E-3"/>
              <c:y val="0.24968427138268801"/>
            </c:manualLayout>
          </c:layout>
          <c:overlay val="0"/>
        </c:title>
        <c:numFmt formatCode="General" sourceLinked="1"/>
        <c:majorTickMark val="out"/>
        <c:minorTickMark val="none"/>
        <c:tickLblPos val="nextTo"/>
        <c:spPr>
          <a:noFill/>
          <a:ln w="28575">
            <a:solidFill>
              <a:schemeClr val="bg1"/>
            </a:solidFill>
          </a:ln>
          <a:effectLst/>
        </c:spPr>
        <c:txPr>
          <a:bodyPr rot="-60000000" vert="horz"/>
          <a:lstStyle/>
          <a:p>
            <a:pPr>
              <a:defRPr/>
            </a:pPr>
            <a:endParaRPr lang="en-US"/>
          </a:p>
        </c:txPr>
        <c:crossAx val="295132424"/>
        <c:crosses val="autoZero"/>
        <c:crossBetween val="between"/>
      </c:valAx>
      <c:spPr>
        <a:noFill/>
        <a:ln>
          <a:noFill/>
        </a:ln>
        <a:effectLst/>
      </c:spPr>
    </c:plotArea>
    <c:plotVisOnly val="1"/>
    <c:dispBlanksAs val="gap"/>
    <c:showDLblsOverMax val="0"/>
  </c:chart>
  <c:spPr>
    <a:noFill/>
    <a:ln>
      <a:noFill/>
    </a:ln>
    <a:effectLst/>
  </c:spPr>
  <c:txPr>
    <a:bodyPr/>
    <a:lstStyle/>
    <a:p>
      <a:pPr>
        <a:defRPr sz="1800">
          <a:solidFill>
            <a:schemeClr val="bg1"/>
          </a:solidFill>
          <a:latin typeface="+mn-lt"/>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Category 1</c:v>
                </c:pt>
              </c:strCache>
            </c:strRef>
          </c:tx>
          <c:spPr>
            <a:solidFill>
              <a:schemeClr val="accent3"/>
            </a:solidFill>
            <a:ln w="12700">
              <a:solidFill>
                <a:schemeClr val="tx1"/>
              </a:solidFill>
            </a:ln>
          </c:spPr>
          <c:invertIfNegative val="0"/>
          <c:dPt>
            <c:idx val="0"/>
            <c:invertIfNegative val="0"/>
            <c:bubble3D val="0"/>
            <c:spPr>
              <a:solidFill>
                <a:schemeClr val="accent3"/>
              </a:solidFill>
              <a:ln w="12700">
                <a:noFill/>
              </a:ln>
            </c:spPr>
            <c:extLst xmlns:c16r3="http://schemas.microsoft.com/office/drawing/2017/03/chart">
              <c:ext xmlns:c16="http://schemas.microsoft.com/office/drawing/2014/chart" uri="{C3380CC4-5D6E-409C-BE32-E72D297353CC}">
                <c16:uniqueId val="{00000001-A575-465A-B37A-EEC6669E19E8}"/>
              </c:ext>
            </c:extLst>
          </c:dPt>
          <c:dLbls>
            <c:dLbl>
              <c:idx val="0"/>
              <c:layout>
                <c:manualLayout>
                  <c:x val="3.4629307700173801E-3"/>
                  <c:y val="-0.165931172994642"/>
                </c:manualLayout>
              </c:layout>
              <c:tx>
                <c:rich>
                  <a:bodyPr/>
                  <a:lstStyle/>
                  <a:p>
                    <a:pPr>
                      <a:defRPr b="1">
                        <a:solidFill>
                          <a:schemeClr val="tx1"/>
                        </a:solidFill>
                      </a:defRPr>
                    </a:pPr>
                    <a:r>
                      <a:rPr lang="en-US" b="1" dirty="0">
                        <a:solidFill>
                          <a:schemeClr val="tx1"/>
                        </a:solidFill>
                      </a:rPr>
                      <a:t>57%</a:t>
                    </a:r>
                  </a:p>
                </c:rich>
              </c:tx>
              <c:spPr/>
              <c:showLegendKey val="0"/>
              <c:showVal val="1"/>
              <c:showCatName val="0"/>
              <c:showSerName val="0"/>
              <c:showPercent val="0"/>
              <c:showBubbleSize val="0"/>
              <c:extLst xmlns:c16r3="http://schemas.microsoft.com/office/drawing/2017/03/chart">
                <c:ext xmlns:c15="http://schemas.microsoft.com/office/drawing/2012/chart" uri="{CE6537A1-D6FC-4f65-9D91-7224C49458BB}">
                  <c15:showDataLabelsRange val="0"/>
                </c:ext>
                <c:ext xmlns:c16="http://schemas.microsoft.com/office/drawing/2014/chart" uri="{C3380CC4-5D6E-409C-BE32-E72D297353CC}">
                  <c16:uniqueId val="{00000001-A575-465A-B37A-EEC6669E19E8}"/>
                </c:ext>
              </c:extLst>
            </c:dLbl>
            <c:spPr>
              <a:noFill/>
              <a:ln>
                <a:noFill/>
              </a:ln>
              <a:effectLst/>
            </c:spPr>
            <c:txPr>
              <a:bodyPr/>
              <a:lstStyle/>
              <a:p>
                <a:pPr>
                  <a:defRPr b="1">
                    <a:solidFill>
                      <a:schemeClr val="tx1"/>
                    </a:solidFill>
                  </a:defRPr>
                </a:pPr>
                <a:endParaRPr lang="en-US"/>
              </a:p>
            </c:txPr>
            <c:showLegendKey val="0"/>
            <c:showVal val="1"/>
            <c:showCatName val="0"/>
            <c:showSerName val="0"/>
            <c:showPercent val="0"/>
            <c:showBubbleSize val="0"/>
            <c:showLeaderLines val="0"/>
            <c:extLst xmlns:c16r3="http://schemas.microsoft.com/office/drawing/2017/03/chart">
              <c:ext xmlns:c15="http://schemas.microsoft.com/office/drawing/2012/chart" uri="{CE6537A1-D6FC-4f65-9D91-7224C49458BB}">
                <c15:showLeaderLines val="0"/>
              </c:ext>
            </c:extLst>
          </c:dLbls>
          <c:cat>
            <c:strRef>
              <c:f>Sheet1!$B$1</c:f>
              <c:strCache>
                <c:ptCount val="1"/>
                <c:pt idx="0">
                  <c:v>Recurrent Abdominal Pain
Without Hospitalization</c:v>
                </c:pt>
              </c:strCache>
            </c:strRef>
          </c:cat>
          <c:val>
            <c:numRef>
              <c:f>Sheet1!$B$2</c:f>
              <c:numCache>
                <c:formatCode>General</c:formatCode>
                <c:ptCount val="1"/>
                <c:pt idx="0">
                  <c:v>57</c:v>
                </c:pt>
              </c:numCache>
            </c:numRef>
          </c:val>
          <c:extLst xmlns:c16r3="http://schemas.microsoft.com/office/drawing/2017/03/chart">
            <c:ext xmlns:c16="http://schemas.microsoft.com/office/drawing/2014/chart" uri="{C3380CC4-5D6E-409C-BE32-E72D297353CC}">
              <c16:uniqueId val="{00000002-A575-465A-B37A-EEC6669E19E8}"/>
            </c:ext>
          </c:extLst>
        </c:ser>
        <c:ser>
          <c:idx val="1"/>
          <c:order val="1"/>
          <c:tx>
            <c:strRef>
              <c:f>Sheet1!$A$3</c:f>
              <c:strCache>
                <c:ptCount val="1"/>
                <c:pt idx="0">
                  <c:v>Category 2</c:v>
                </c:pt>
              </c:strCache>
            </c:strRef>
          </c:tx>
          <c:spPr>
            <a:solidFill>
              <a:schemeClr val="accent1"/>
            </a:solidFill>
          </c:spPr>
          <c:invertIfNegative val="0"/>
          <c:dPt>
            <c:idx val="0"/>
            <c:invertIfNegative val="0"/>
            <c:bubble3D val="0"/>
            <c:spPr>
              <a:solidFill>
                <a:schemeClr val="accent1"/>
              </a:solidFill>
              <a:ln w="12700">
                <a:noFill/>
              </a:ln>
            </c:spPr>
            <c:extLst xmlns:c16r3="http://schemas.microsoft.com/office/drawing/2017/03/chart">
              <c:ext xmlns:c16="http://schemas.microsoft.com/office/drawing/2014/chart" uri="{C3380CC4-5D6E-409C-BE32-E72D297353CC}">
                <c16:uniqueId val="{00000004-A575-465A-B37A-EEC6669E19E8}"/>
              </c:ext>
            </c:extLst>
          </c:dPt>
          <c:cat>
            <c:strRef>
              <c:f>Sheet1!$B$1</c:f>
              <c:strCache>
                <c:ptCount val="1"/>
                <c:pt idx="0">
                  <c:v>Recurrent Abdominal Pain
Without Hospitalization</c:v>
                </c:pt>
              </c:strCache>
            </c:strRef>
          </c:cat>
          <c:val>
            <c:numRef>
              <c:f>Sheet1!$B$3</c:f>
              <c:numCache>
                <c:formatCode>General</c:formatCode>
                <c:ptCount val="1"/>
                <c:pt idx="0">
                  <c:v>43</c:v>
                </c:pt>
              </c:numCache>
            </c:numRef>
          </c:val>
          <c:extLst xmlns:c16r3="http://schemas.microsoft.com/office/drawing/2017/03/chart">
            <c:ext xmlns:c16="http://schemas.microsoft.com/office/drawing/2014/chart" uri="{C3380CC4-5D6E-409C-BE32-E72D297353CC}">
              <c16:uniqueId val="{00000005-A575-465A-B37A-EEC6669E19E8}"/>
            </c:ext>
          </c:extLst>
        </c:ser>
        <c:dLbls>
          <c:showLegendKey val="0"/>
          <c:showVal val="0"/>
          <c:showCatName val="0"/>
          <c:showSerName val="0"/>
          <c:showPercent val="0"/>
          <c:showBubbleSize val="0"/>
        </c:dLbls>
        <c:gapWidth val="150"/>
        <c:overlap val="100"/>
        <c:axId val="297791168"/>
        <c:axId val="297791560"/>
      </c:barChart>
      <c:catAx>
        <c:axId val="297791168"/>
        <c:scaling>
          <c:orientation val="minMax"/>
        </c:scaling>
        <c:delete val="0"/>
        <c:axPos val="b"/>
        <c:numFmt formatCode="General" sourceLinked="0"/>
        <c:majorTickMark val="none"/>
        <c:minorTickMark val="none"/>
        <c:tickLblPos val="nextTo"/>
        <c:spPr>
          <a:ln w="28575">
            <a:solidFill>
              <a:schemeClr val="bg1"/>
            </a:solidFill>
          </a:ln>
        </c:spPr>
        <c:txPr>
          <a:bodyPr/>
          <a:lstStyle/>
          <a:p>
            <a:pPr>
              <a:defRPr sz="1600" b="1"/>
            </a:pPr>
            <a:endParaRPr lang="en-US"/>
          </a:p>
        </c:txPr>
        <c:crossAx val="297791560"/>
        <c:crosses val="autoZero"/>
        <c:auto val="1"/>
        <c:lblAlgn val="ctr"/>
        <c:lblOffset val="10"/>
        <c:noMultiLvlLbl val="0"/>
      </c:catAx>
      <c:valAx>
        <c:axId val="297791560"/>
        <c:scaling>
          <c:orientation val="minMax"/>
        </c:scaling>
        <c:delete val="0"/>
        <c:axPos val="l"/>
        <c:numFmt formatCode="0%" sourceLinked="1"/>
        <c:majorTickMark val="out"/>
        <c:minorTickMark val="none"/>
        <c:tickLblPos val="nextTo"/>
        <c:spPr>
          <a:ln w="28575">
            <a:solidFill>
              <a:schemeClr val="bg1"/>
            </a:solidFill>
          </a:ln>
        </c:spPr>
        <c:txPr>
          <a:bodyPr/>
          <a:lstStyle/>
          <a:p>
            <a:pPr>
              <a:defRPr sz="1600"/>
            </a:pPr>
            <a:endParaRPr lang="en-US"/>
          </a:p>
        </c:txPr>
        <c:crossAx val="297791168"/>
        <c:crosses val="autoZero"/>
        <c:crossBetween val="between"/>
        <c:majorUnit val="0.2"/>
      </c:valAx>
    </c:plotArea>
    <c:plotVisOnly val="1"/>
    <c:dispBlanksAs val="gap"/>
    <c:showDLblsOverMax val="0"/>
  </c:chart>
  <c:txPr>
    <a:bodyPr/>
    <a:lstStyle/>
    <a:p>
      <a:pPr>
        <a:defRPr sz="1800">
          <a:solidFill>
            <a:schemeClr val="bg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Category 1</c:v>
                </c:pt>
              </c:strCache>
            </c:strRef>
          </c:tx>
          <c:spPr>
            <a:solidFill>
              <a:schemeClr val="accent3"/>
            </a:solidFill>
            <a:ln w="12700">
              <a:noFill/>
            </a:ln>
          </c:spPr>
          <c:invertIfNegative val="0"/>
          <c:dPt>
            <c:idx val="0"/>
            <c:invertIfNegative val="0"/>
            <c:bubble3D val="0"/>
            <c:extLst>
              <c:ext xmlns:c16="http://schemas.microsoft.com/office/drawing/2014/chart" uri="{C3380CC4-5D6E-409C-BE32-E72D297353CC}">
                <c16:uniqueId val="{00000000-DA77-4FE1-ADE5-6225728AF350}"/>
              </c:ext>
            </c:extLst>
          </c:dPt>
          <c:dLbls>
            <c:dLbl>
              <c:idx val="0"/>
              <c:layout>
                <c:manualLayout>
                  <c:x val="0"/>
                  <c:y val="-0.12158636355628701"/>
                </c:manualLayout>
              </c:layout>
              <c:tx>
                <c:rich>
                  <a:bodyPr/>
                  <a:lstStyle/>
                  <a:p>
                    <a:pPr>
                      <a:defRPr sz="1800" b="1">
                        <a:solidFill>
                          <a:schemeClr val="tx1"/>
                        </a:solidFill>
                      </a:defRPr>
                    </a:pPr>
                    <a:r>
                      <a:rPr lang="en-US" sz="1800" b="1" dirty="0">
                        <a:solidFill>
                          <a:schemeClr val="tx1"/>
                        </a:solidFill>
                      </a:rPr>
                      <a:t>50%</a:t>
                    </a:r>
                  </a:p>
                </c:rich>
              </c:tx>
              <c:spPr/>
              <c:showLegendKey val="0"/>
              <c:showVal val="1"/>
              <c:showCatName val="0"/>
              <c:showSerName val="0"/>
              <c:showPercent val="0"/>
              <c:showBubbleSize val="0"/>
              <c:extLst xmlns:c16r3="http://schemas.microsoft.com/office/drawing/2017/03/chart">
                <c:ext xmlns:c15="http://schemas.microsoft.com/office/drawing/2012/chart" uri="{CE6537A1-D6FC-4f65-9D91-7224C49458BB}">
                  <c15:showDataLabelsRange val="0"/>
                </c:ext>
                <c:ext xmlns:c16="http://schemas.microsoft.com/office/drawing/2014/chart" uri="{C3380CC4-5D6E-409C-BE32-E72D297353CC}">
                  <c16:uniqueId val="{00000000-DA77-4FE1-ADE5-6225728AF350}"/>
                </c:ext>
              </c:extLst>
            </c:dLbl>
            <c:spPr>
              <a:noFill/>
              <a:ln>
                <a:noFill/>
              </a:ln>
              <a:effectLst/>
            </c:spPr>
            <c:txPr>
              <a:bodyPr wrap="square" lIns="38100" tIns="19050" rIns="38100" bIns="19050" anchor="ctr">
                <a:spAutoFit/>
              </a:bodyPr>
              <a:lstStyle/>
              <a:p>
                <a:pPr>
                  <a:defRPr sz="1800">
                    <a:solidFill>
                      <a:schemeClr val="tx1"/>
                    </a:solidFill>
                  </a:defRPr>
                </a:pPr>
                <a:endParaRPr lang="en-US"/>
              </a:p>
            </c:txPr>
            <c:showLegendKey val="0"/>
            <c:showVal val="1"/>
            <c:showCatName val="0"/>
            <c:showSerName val="0"/>
            <c:showPercent val="0"/>
            <c:showBubbleSize val="0"/>
            <c:showLeaderLines val="0"/>
            <c:extLst xmlns:c16r3="http://schemas.microsoft.com/office/drawing/2017/03/chart">
              <c:ext xmlns:c15="http://schemas.microsoft.com/office/drawing/2012/chart" uri="{CE6537A1-D6FC-4f65-9D91-7224C49458BB}">
                <c15:showLeaderLines val="0"/>
              </c:ext>
            </c:extLst>
          </c:dLbls>
          <c:cat>
            <c:strRef>
              <c:f>Sheet1!$C$1</c:f>
              <c:strCache>
                <c:ptCount val="1"/>
                <c:pt idx="0">
                  <c:v>Recurrent Acute Pancreatitis
(2-96 Hospitalizations)</c:v>
                </c:pt>
              </c:strCache>
            </c:strRef>
          </c:cat>
          <c:val>
            <c:numRef>
              <c:f>Sheet1!$C$2</c:f>
              <c:numCache>
                <c:formatCode>General</c:formatCode>
                <c:ptCount val="1"/>
                <c:pt idx="0">
                  <c:v>50</c:v>
                </c:pt>
              </c:numCache>
            </c:numRef>
          </c:val>
          <c:extLst xmlns:c16r3="http://schemas.microsoft.com/office/drawing/2017/03/chart">
            <c:ext xmlns:c16="http://schemas.microsoft.com/office/drawing/2014/chart" uri="{C3380CC4-5D6E-409C-BE32-E72D297353CC}">
              <c16:uniqueId val="{00000001-DA77-4FE1-ADE5-6225728AF350}"/>
            </c:ext>
          </c:extLst>
        </c:ser>
        <c:ser>
          <c:idx val="1"/>
          <c:order val="1"/>
          <c:tx>
            <c:strRef>
              <c:f>Sheet1!$A$3</c:f>
              <c:strCache>
                <c:ptCount val="1"/>
                <c:pt idx="0">
                  <c:v>Category 2</c:v>
                </c:pt>
              </c:strCache>
            </c:strRef>
          </c:tx>
          <c:spPr>
            <a:solidFill>
              <a:schemeClr val="accent1"/>
            </a:solidFill>
            <a:ln w="12700">
              <a:noFill/>
            </a:ln>
          </c:spPr>
          <c:invertIfNegative val="0"/>
          <c:dPt>
            <c:idx val="0"/>
            <c:invertIfNegative val="0"/>
            <c:bubble3D val="0"/>
            <c:extLst xmlns:c16r3="http://schemas.microsoft.com/office/drawing/2017/03/chart">
              <c:ext xmlns:c16="http://schemas.microsoft.com/office/drawing/2014/chart" uri="{C3380CC4-5D6E-409C-BE32-E72D297353CC}">
                <c16:uniqueId val="{00000002-DA77-4FE1-ADE5-6225728AF350}"/>
              </c:ext>
            </c:extLst>
          </c:dPt>
          <c:cat>
            <c:strRef>
              <c:f>Sheet1!$C$1</c:f>
              <c:strCache>
                <c:ptCount val="1"/>
                <c:pt idx="0">
                  <c:v>Recurrent Acute Pancreatitis
(2-96 Hospitalizations)</c:v>
                </c:pt>
              </c:strCache>
            </c:strRef>
          </c:cat>
          <c:val>
            <c:numRef>
              <c:f>Sheet1!$C$3</c:f>
              <c:numCache>
                <c:formatCode>General</c:formatCode>
                <c:ptCount val="1"/>
                <c:pt idx="0">
                  <c:v>50</c:v>
                </c:pt>
              </c:numCache>
            </c:numRef>
          </c:val>
          <c:extLst xmlns:c16r3="http://schemas.microsoft.com/office/drawing/2017/03/chart">
            <c:ext xmlns:c16="http://schemas.microsoft.com/office/drawing/2014/chart" uri="{C3380CC4-5D6E-409C-BE32-E72D297353CC}">
              <c16:uniqueId val="{00000003-DA77-4FE1-ADE5-6225728AF350}"/>
            </c:ext>
          </c:extLst>
        </c:ser>
        <c:dLbls>
          <c:showLegendKey val="0"/>
          <c:showVal val="0"/>
          <c:showCatName val="0"/>
          <c:showSerName val="0"/>
          <c:showPercent val="0"/>
          <c:showBubbleSize val="0"/>
        </c:dLbls>
        <c:gapWidth val="150"/>
        <c:overlap val="100"/>
        <c:axId val="298678752"/>
        <c:axId val="298679144"/>
      </c:barChart>
      <c:catAx>
        <c:axId val="298678752"/>
        <c:scaling>
          <c:orientation val="minMax"/>
        </c:scaling>
        <c:delete val="0"/>
        <c:axPos val="b"/>
        <c:numFmt formatCode="General" sourceLinked="0"/>
        <c:majorTickMark val="none"/>
        <c:minorTickMark val="none"/>
        <c:tickLblPos val="nextTo"/>
        <c:spPr>
          <a:ln w="28575">
            <a:solidFill>
              <a:schemeClr val="bg1"/>
            </a:solidFill>
          </a:ln>
        </c:spPr>
        <c:txPr>
          <a:bodyPr/>
          <a:lstStyle/>
          <a:p>
            <a:pPr>
              <a:defRPr sz="1600" b="1">
                <a:solidFill>
                  <a:schemeClr val="bg1"/>
                </a:solidFill>
              </a:defRPr>
            </a:pPr>
            <a:endParaRPr lang="en-US"/>
          </a:p>
        </c:txPr>
        <c:crossAx val="298679144"/>
        <c:crosses val="autoZero"/>
        <c:auto val="1"/>
        <c:lblAlgn val="ctr"/>
        <c:lblOffset val="10"/>
        <c:noMultiLvlLbl val="0"/>
      </c:catAx>
      <c:valAx>
        <c:axId val="298679144"/>
        <c:scaling>
          <c:orientation val="minMax"/>
        </c:scaling>
        <c:delete val="1"/>
        <c:axPos val="l"/>
        <c:numFmt formatCode="0%" sourceLinked="1"/>
        <c:majorTickMark val="out"/>
        <c:minorTickMark val="none"/>
        <c:tickLblPos val="nextTo"/>
        <c:crossAx val="2986787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270394713321499"/>
          <c:y val="6.1956899311293903E-2"/>
          <c:w val="0.72406077535191504"/>
          <c:h val="0.72617473892251005"/>
        </c:manualLayout>
      </c:layout>
      <c:lineChart>
        <c:grouping val="standard"/>
        <c:varyColors val="0"/>
        <c:ser>
          <c:idx val="0"/>
          <c:order val="0"/>
          <c:tx>
            <c:strRef>
              <c:f>Sheet1!$B$1</c:f>
              <c:strCache>
                <c:ptCount val="1"/>
                <c:pt idx="0">
                  <c:v>Total Cholesterol</c:v>
                </c:pt>
              </c:strCache>
            </c:strRef>
          </c:tx>
          <c:spPr>
            <a:ln w="28575" cap="rnd" cmpd="sng" algn="ctr">
              <a:solidFill>
                <a:schemeClr val="accent4"/>
              </a:solidFill>
              <a:prstDash val="solid"/>
              <a:round/>
            </a:ln>
            <a:effectLst/>
          </c:spPr>
          <c:marker>
            <c:symbol val="none"/>
          </c:marker>
          <c:cat>
            <c:numRef>
              <c:f>Sheet1!$A$10:$A$26</c:f>
              <c:numCache>
                <c:formatCode>General</c:formatCode>
                <c:ptCount val="17"/>
                <c:pt idx="0">
                  <c:v>-4</c:v>
                </c:pt>
                <c:pt idx="1">
                  <c:v>-3</c:v>
                </c:pt>
                <c:pt idx="2">
                  <c:v>-2</c:v>
                </c:pt>
                <c:pt idx="3">
                  <c:v>-1</c:v>
                </c:pt>
                <c:pt idx="4">
                  <c:v>1</c:v>
                </c:pt>
                <c:pt idx="5">
                  <c:v>2</c:v>
                </c:pt>
                <c:pt idx="6">
                  <c:v>3</c:v>
                </c:pt>
                <c:pt idx="7">
                  <c:v>4</c:v>
                </c:pt>
                <c:pt idx="8">
                  <c:v>5</c:v>
                </c:pt>
                <c:pt idx="9">
                  <c:v>6</c:v>
                </c:pt>
                <c:pt idx="10">
                  <c:v>7</c:v>
                </c:pt>
                <c:pt idx="11">
                  <c:v>8</c:v>
                </c:pt>
                <c:pt idx="12">
                  <c:v>9</c:v>
                </c:pt>
                <c:pt idx="13">
                  <c:v>10</c:v>
                </c:pt>
                <c:pt idx="14">
                  <c:v>11</c:v>
                </c:pt>
                <c:pt idx="15">
                  <c:v>12</c:v>
                </c:pt>
                <c:pt idx="16">
                  <c:v>13</c:v>
                </c:pt>
              </c:numCache>
            </c:numRef>
          </c:cat>
          <c:val>
            <c:numRef>
              <c:f>Sheet1!$B$10:$B$26</c:f>
              <c:numCache>
                <c:formatCode>General</c:formatCode>
                <c:ptCount val="17"/>
                <c:pt idx="0">
                  <c:v>-0.486618004866187</c:v>
                </c:pt>
                <c:pt idx="1">
                  <c:v>2.4939172749391689</c:v>
                </c:pt>
                <c:pt idx="2">
                  <c:v>-1.763990267639906</c:v>
                </c:pt>
                <c:pt idx="3">
                  <c:v>0</c:v>
                </c:pt>
                <c:pt idx="4">
                  <c:v>-1.459854014598543</c:v>
                </c:pt>
                <c:pt idx="5">
                  <c:v>-8.029197080291981</c:v>
                </c:pt>
                <c:pt idx="6">
                  <c:v>3.041362530413624</c:v>
                </c:pt>
                <c:pt idx="7">
                  <c:v>14.5985401459854</c:v>
                </c:pt>
                <c:pt idx="8">
                  <c:v>25.30413625304136</c:v>
                </c:pt>
                <c:pt idx="9">
                  <c:v>36.861313868613102</c:v>
                </c:pt>
                <c:pt idx="10">
                  <c:v>38.686131386861312</c:v>
                </c:pt>
                <c:pt idx="11">
                  <c:v>43.552311435523109</c:v>
                </c:pt>
                <c:pt idx="12">
                  <c:v>45.133819951338182</c:v>
                </c:pt>
                <c:pt idx="13">
                  <c:v>22.871046228710458</c:v>
                </c:pt>
                <c:pt idx="14">
                  <c:v>13.44282238442822</c:v>
                </c:pt>
                <c:pt idx="15">
                  <c:v>9.4890510948905007</c:v>
                </c:pt>
                <c:pt idx="16">
                  <c:v>5.2311435523114316</c:v>
                </c:pt>
              </c:numCache>
            </c:numRef>
          </c:val>
          <c:smooth val="0"/>
          <c:extLst xmlns:c16r3="http://schemas.microsoft.com/office/drawing/2017/03/chart">
            <c:ext xmlns:c16="http://schemas.microsoft.com/office/drawing/2014/chart" uri="{C3380CC4-5D6E-409C-BE32-E72D297353CC}">
              <c16:uniqueId val="{00000000-5689-4EBD-91A9-7B79D4F14262}"/>
            </c:ext>
          </c:extLst>
        </c:ser>
        <c:ser>
          <c:idx val="1"/>
          <c:order val="1"/>
          <c:tx>
            <c:strRef>
              <c:f>Sheet1!$C$1</c:f>
              <c:strCache>
                <c:ptCount val="1"/>
                <c:pt idx="0">
                  <c:v>Low-density Lipoprotein</c:v>
                </c:pt>
              </c:strCache>
            </c:strRef>
          </c:tx>
          <c:spPr>
            <a:ln w="28575" cap="rnd" cmpd="sng" algn="ctr">
              <a:solidFill>
                <a:schemeClr val="accent1"/>
              </a:solidFill>
              <a:prstDash val="solid"/>
              <a:round/>
            </a:ln>
            <a:effectLst/>
          </c:spPr>
          <c:marker>
            <c:symbol val="none"/>
          </c:marker>
          <c:cat>
            <c:numRef>
              <c:f>Sheet1!$A$10:$A$26</c:f>
              <c:numCache>
                <c:formatCode>General</c:formatCode>
                <c:ptCount val="17"/>
                <c:pt idx="0">
                  <c:v>-4</c:v>
                </c:pt>
                <c:pt idx="1">
                  <c:v>-3</c:v>
                </c:pt>
                <c:pt idx="2">
                  <c:v>-2</c:v>
                </c:pt>
                <c:pt idx="3">
                  <c:v>-1</c:v>
                </c:pt>
                <c:pt idx="4">
                  <c:v>1</c:v>
                </c:pt>
                <c:pt idx="5">
                  <c:v>2</c:v>
                </c:pt>
                <c:pt idx="6">
                  <c:v>3</c:v>
                </c:pt>
                <c:pt idx="7">
                  <c:v>4</c:v>
                </c:pt>
                <c:pt idx="8">
                  <c:v>5</c:v>
                </c:pt>
                <c:pt idx="9">
                  <c:v>6</c:v>
                </c:pt>
                <c:pt idx="10">
                  <c:v>7</c:v>
                </c:pt>
                <c:pt idx="11">
                  <c:v>8</c:v>
                </c:pt>
                <c:pt idx="12">
                  <c:v>9</c:v>
                </c:pt>
                <c:pt idx="13">
                  <c:v>10</c:v>
                </c:pt>
                <c:pt idx="14">
                  <c:v>11</c:v>
                </c:pt>
                <c:pt idx="15">
                  <c:v>12</c:v>
                </c:pt>
                <c:pt idx="16">
                  <c:v>13</c:v>
                </c:pt>
              </c:numCache>
            </c:numRef>
          </c:cat>
          <c:val>
            <c:numRef>
              <c:f>Sheet1!$C$10:$C$26</c:f>
              <c:numCache>
                <c:formatCode>General</c:formatCode>
                <c:ptCount val="17"/>
                <c:pt idx="0">
                  <c:v>1.626016260162596</c:v>
                </c:pt>
                <c:pt idx="1">
                  <c:v>5.6910569105690954</c:v>
                </c:pt>
                <c:pt idx="2">
                  <c:v>-4.4715447154471599</c:v>
                </c:pt>
                <c:pt idx="3">
                  <c:v>0</c:v>
                </c:pt>
                <c:pt idx="4">
                  <c:v>-0.406504065040656</c:v>
                </c:pt>
                <c:pt idx="5">
                  <c:v>-13.00813008130082</c:v>
                </c:pt>
                <c:pt idx="6">
                  <c:v>-4.4715447154471599</c:v>
                </c:pt>
                <c:pt idx="7">
                  <c:v>3.658536585365848</c:v>
                </c:pt>
                <c:pt idx="8">
                  <c:v>14.83739837398373</c:v>
                </c:pt>
                <c:pt idx="9">
                  <c:v>24.999999999999989</c:v>
                </c:pt>
                <c:pt idx="10">
                  <c:v>32.113821138211343</c:v>
                </c:pt>
                <c:pt idx="11">
                  <c:v>37.195121951219512</c:v>
                </c:pt>
                <c:pt idx="12">
                  <c:v>36.077235772357731</c:v>
                </c:pt>
                <c:pt idx="13">
                  <c:v>34.654471544715392</c:v>
                </c:pt>
                <c:pt idx="14">
                  <c:v>14.83739837398373</c:v>
                </c:pt>
                <c:pt idx="15">
                  <c:v>8.2317073170731607</c:v>
                </c:pt>
                <c:pt idx="16">
                  <c:v>4.1666666666666607</c:v>
                </c:pt>
              </c:numCache>
            </c:numRef>
          </c:val>
          <c:smooth val="0"/>
          <c:extLst xmlns:c16r3="http://schemas.microsoft.com/office/drawing/2017/03/chart">
            <c:ext xmlns:c16="http://schemas.microsoft.com/office/drawing/2014/chart" uri="{C3380CC4-5D6E-409C-BE32-E72D297353CC}">
              <c16:uniqueId val="{00000001-5689-4EBD-91A9-7B79D4F14262}"/>
            </c:ext>
          </c:extLst>
        </c:ser>
        <c:ser>
          <c:idx val="2"/>
          <c:order val="2"/>
          <c:tx>
            <c:strRef>
              <c:f>Sheet1!$D$1</c:f>
              <c:strCache>
                <c:ptCount val="1"/>
                <c:pt idx="0">
                  <c:v>Triglycerides</c:v>
                </c:pt>
              </c:strCache>
            </c:strRef>
          </c:tx>
          <c:spPr>
            <a:ln w="28575" cap="rnd" cmpd="sng" algn="ctr">
              <a:solidFill>
                <a:schemeClr val="accent3"/>
              </a:solidFill>
              <a:prstDash val="solid"/>
              <a:round/>
            </a:ln>
            <a:effectLst/>
          </c:spPr>
          <c:marker>
            <c:symbol val="none"/>
          </c:marker>
          <c:cat>
            <c:numRef>
              <c:f>Sheet1!$A$10:$A$26</c:f>
              <c:numCache>
                <c:formatCode>General</c:formatCode>
                <c:ptCount val="17"/>
                <c:pt idx="0">
                  <c:v>-4</c:v>
                </c:pt>
                <c:pt idx="1">
                  <c:v>-3</c:v>
                </c:pt>
                <c:pt idx="2">
                  <c:v>-2</c:v>
                </c:pt>
                <c:pt idx="3">
                  <c:v>-1</c:v>
                </c:pt>
                <c:pt idx="4">
                  <c:v>1</c:v>
                </c:pt>
                <c:pt idx="5">
                  <c:v>2</c:v>
                </c:pt>
                <c:pt idx="6">
                  <c:v>3</c:v>
                </c:pt>
                <c:pt idx="7">
                  <c:v>4</c:v>
                </c:pt>
                <c:pt idx="8">
                  <c:v>5</c:v>
                </c:pt>
                <c:pt idx="9">
                  <c:v>6</c:v>
                </c:pt>
                <c:pt idx="10">
                  <c:v>7</c:v>
                </c:pt>
                <c:pt idx="11">
                  <c:v>8</c:v>
                </c:pt>
                <c:pt idx="12">
                  <c:v>9</c:v>
                </c:pt>
                <c:pt idx="13">
                  <c:v>10</c:v>
                </c:pt>
                <c:pt idx="14">
                  <c:v>11</c:v>
                </c:pt>
                <c:pt idx="15">
                  <c:v>12</c:v>
                </c:pt>
                <c:pt idx="16">
                  <c:v>13</c:v>
                </c:pt>
              </c:numCache>
            </c:numRef>
          </c:cat>
          <c:val>
            <c:numRef>
              <c:f>Sheet1!$D$10:$D$26</c:f>
              <c:numCache>
                <c:formatCode>General</c:formatCode>
                <c:ptCount val="17"/>
                <c:pt idx="0">
                  <c:v>-4.9676025917926507</c:v>
                </c:pt>
                <c:pt idx="1">
                  <c:v>-3.3477321814254801</c:v>
                </c:pt>
                <c:pt idx="2">
                  <c:v>1.5118790496760319</c:v>
                </c:pt>
                <c:pt idx="3">
                  <c:v>0</c:v>
                </c:pt>
                <c:pt idx="4">
                  <c:v>-9.2872570194384405</c:v>
                </c:pt>
                <c:pt idx="5">
                  <c:v>-16.41468682505398</c:v>
                </c:pt>
                <c:pt idx="6">
                  <c:v>5.8315334773218206</c:v>
                </c:pt>
                <c:pt idx="7">
                  <c:v>30.669546436285099</c:v>
                </c:pt>
                <c:pt idx="8">
                  <c:v>60.367170626349903</c:v>
                </c:pt>
                <c:pt idx="9">
                  <c:v>87.365010799136073</c:v>
                </c:pt>
                <c:pt idx="10">
                  <c:v>100.32397408207341</c:v>
                </c:pt>
                <c:pt idx="11">
                  <c:v>126.78185745140389</c:v>
                </c:pt>
                <c:pt idx="12">
                  <c:v>157.45140388768911</c:v>
                </c:pt>
                <c:pt idx="13">
                  <c:v>61.987041036717009</c:v>
                </c:pt>
                <c:pt idx="14">
                  <c:v>11.23110151187905</c:v>
                </c:pt>
                <c:pt idx="15">
                  <c:v>15.010799136069121</c:v>
                </c:pt>
                <c:pt idx="16">
                  <c:v>4.7516198704103738</c:v>
                </c:pt>
              </c:numCache>
            </c:numRef>
          </c:val>
          <c:smooth val="0"/>
          <c:extLst xmlns:c16r3="http://schemas.microsoft.com/office/drawing/2017/03/chart">
            <c:ext xmlns:c16="http://schemas.microsoft.com/office/drawing/2014/chart" uri="{C3380CC4-5D6E-409C-BE32-E72D297353CC}">
              <c16:uniqueId val="{00000002-5689-4EBD-91A9-7B79D4F14262}"/>
            </c:ext>
          </c:extLst>
        </c:ser>
        <c:ser>
          <c:idx val="3"/>
          <c:order val="3"/>
          <c:tx>
            <c:strRef>
              <c:f>Sheet1!$E$1</c:f>
              <c:strCache>
                <c:ptCount val="1"/>
                <c:pt idx="0">
                  <c:v>High-density Lipoprotein</c:v>
                </c:pt>
              </c:strCache>
            </c:strRef>
          </c:tx>
          <c:spPr>
            <a:ln w="28575" cap="rnd" cmpd="sng" algn="ctr">
              <a:solidFill>
                <a:schemeClr val="accent6"/>
              </a:solidFill>
              <a:prstDash val="solid"/>
              <a:round/>
            </a:ln>
            <a:effectLst/>
          </c:spPr>
          <c:marker>
            <c:symbol val="none"/>
          </c:marker>
          <c:cat>
            <c:numRef>
              <c:f>Sheet1!$A$10:$A$26</c:f>
              <c:numCache>
                <c:formatCode>General</c:formatCode>
                <c:ptCount val="17"/>
                <c:pt idx="0">
                  <c:v>-4</c:v>
                </c:pt>
                <c:pt idx="1">
                  <c:v>-3</c:v>
                </c:pt>
                <c:pt idx="2">
                  <c:v>-2</c:v>
                </c:pt>
                <c:pt idx="3">
                  <c:v>-1</c:v>
                </c:pt>
                <c:pt idx="4">
                  <c:v>1</c:v>
                </c:pt>
                <c:pt idx="5">
                  <c:v>2</c:v>
                </c:pt>
                <c:pt idx="6">
                  <c:v>3</c:v>
                </c:pt>
                <c:pt idx="7">
                  <c:v>4</c:v>
                </c:pt>
                <c:pt idx="8">
                  <c:v>5</c:v>
                </c:pt>
                <c:pt idx="9">
                  <c:v>6</c:v>
                </c:pt>
                <c:pt idx="10">
                  <c:v>7</c:v>
                </c:pt>
                <c:pt idx="11">
                  <c:v>8</c:v>
                </c:pt>
                <c:pt idx="12">
                  <c:v>9</c:v>
                </c:pt>
                <c:pt idx="13">
                  <c:v>10</c:v>
                </c:pt>
                <c:pt idx="14">
                  <c:v>11</c:v>
                </c:pt>
                <c:pt idx="15">
                  <c:v>12</c:v>
                </c:pt>
                <c:pt idx="16">
                  <c:v>13</c:v>
                </c:pt>
              </c:numCache>
            </c:numRef>
          </c:cat>
          <c:val>
            <c:numRef>
              <c:f>Sheet1!$E$10:$E$26</c:f>
              <c:numCache>
                <c:formatCode>General</c:formatCode>
                <c:ptCount val="17"/>
                <c:pt idx="0">
                  <c:v>2.2267206477732828</c:v>
                </c:pt>
                <c:pt idx="1">
                  <c:v>4.2510121457489909</c:v>
                </c:pt>
                <c:pt idx="2">
                  <c:v>2.2267206477732828</c:v>
                </c:pt>
                <c:pt idx="3">
                  <c:v>0</c:v>
                </c:pt>
                <c:pt idx="4">
                  <c:v>2.2267206477732828</c:v>
                </c:pt>
                <c:pt idx="5">
                  <c:v>5.2631578947368451</c:v>
                </c:pt>
                <c:pt idx="6">
                  <c:v>19.4331983805668</c:v>
                </c:pt>
                <c:pt idx="7">
                  <c:v>27.530364372469641</c:v>
                </c:pt>
                <c:pt idx="8">
                  <c:v>31.578947368421051</c:v>
                </c:pt>
                <c:pt idx="9">
                  <c:v>29.554655870445341</c:v>
                </c:pt>
                <c:pt idx="10">
                  <c:v>34.615384615384571</c:v>
                </c:pt>
                <c:pt idx="11">
                  <c:v>34.615384615384571</c:v>
                </c:pt>
                <c:pt idx="12">
                  <c:v>29.554655870445341</c:v>
                </c:pt>
                <c:pt idx="13">
                  <c:v>14.372469635627549</c:v>
                </c:pt>
                <c:pt idx="14">
                  <c:v>9.3117408906882702</c:v>
                </c:pt>
                <c:pt idx="15">
                  <c:v>11.33603238866397</c:v>
                </c:pt>
                <c:pt idx="16">
                  <c:v>5.2631578947368451</c:v>
                </c:pt>
              </c:numCache>
            </c:numRef>
          </c:val>
          <c:smooth val="0"/>
          <c:extLst xmlns:c16r3="http://schemas.microsoft.com/office/drawing/2017/03/chart">
            <c:ext xmlns:c16="http://schemas.microsoft.com/office/drawing/2014/chart" uri="{C3380CC4-5D6E-409C-BE32-E72D297353CC}">
              <c16:uniqueId val="{00000003-5689-4EBD-91A9-7B79D4F14262}"/>
            </c:ext>
          </c:extLst>
        </c:ser>
        <c:dLbls>
          <c:showLegendKey val="0"/>
          <c:showVal val="0"/>
          <c:showCatName val="0"/>
          <c:showSerName val="0"/>
          <c:showPercent val="0"/>
          <c:showBubbleSize val="0"/>
        </c:dLbls>
        <c:smooth val="0"/>
        <c:axId val="298680320"/>
        <c:axId val="298680712"/>
      </c:lineChart>
      <c:catAx>
        <c:axId val="298680320"/>
        <c:scaling>
          <c:orientation val="minMax"/>
        </c:scaling>
        <c:delete val="0"/>
        <c:axPos val="b"/>
        <c:title>
          <c:tx>
            <c:rich>
              <a:bodyPr rot="0" vert="horz"/>
              <a:lstStyle/>
              <a:p>
                <a:pPr algn="l">
                  <a:defRPr sz="1600"/>
                </a:pPr>
                <a:r>
                  <a:rPr lang="en-US" sz="1600" dirty="0"/>
                  <a:t>Mo Post</a:t>
                </a:r>
                <a:r>
                  <a:rPr lang="en-US" sz="1600" baseline="0" dirty="0"/>
                  <a:t> </a:t>
                </a:r>
                <a:r>
                  <a:rPr lang="en-US" sz="1600" dirty="0"/>
                  <a:t>Conception</a:t>
                </a:r>
              </a:p>
            </c:rich>
          </c:tx>
          <c:layout>
            <c:manualLayout>
              <c:xMode val="edge"/>
              <c:yMode val="edge"/>
              <c:x val="0.50765698627195843"/>
              <c:y val="0.86113487305061931"/>
            </c:manualLayout>
          </c:layout>
          <c:overlay val="0"/>
          <c:spPr>
            <a:noFill/>
            <a:ln>
              <a:noFill/>
            </a:ln>
            <a:effectLst/>
          </c:spPr>
        </c:title>
        <c:numFmt formatCode="General" sourceLinked="1"/>
        <c:majorTickMark val="none"/>
        <c:minorTickMark val="none"/>
        <c:tickLblPos val="low"/>
        <c:spPr>
          <a:noFill/>
          <a:ln w="28575" cap="flat" cmpd="sng" algn="ctr">
            <a:solidFill>
              <a:schemeClr val="bg1"/>
            </a:solidFill>
            <a:prstDash val="solid"/>
            <a:round/>
          </a:ln>
          <a:effectLst/>
        </c:spPr>
        <c:txPr>
          <a:bodyPr rot="-60000000" vert="horz"/>
          <a:lstStyle/>
          <a:p>
            <a:pPr>
              <a:defRPr sz="1600"/>
            </a:pPr>
            <a:endParaRPr lang="en-US"/>
          </a:p>
        </c:txPr>
        <c:crossAx val="298680712"/>
        <c:crosses val="autoZero"/>
        <c:auto val="1"/>
        <c:lblAlgn val="ctr"/>
        <c:lblOffset val="0"/>
        <c:noMultiLvlLbl val="0"/>
      </c:catAx>
      <c:valAx>
        <c:axId val="298680712"/>
        <c:scaling>
          <c:orientation val="minMax"/>
          <c:max val="160"/>
          <c:min val="-20"/>
        </c:scaling>
        <c:delete val="0"/>
        <c:axPos val="l"/>
        <c:title>
          <c:tx>
            <c:rich>
              <a:bodyPr rot="-5400000" vert="horz"/>
              <a:lstStyle/>
              <a:p>
                <a:pPr>
                  <a:defRPr sz="1600">
                    <a:solidFill>
                      <a:schemeClr val="bg1"/>
                    </a:solidFill>
                  </a:defRPr>
                </a:pPr>
                <a:r>
                  <a:rPr lang="en-US" sz="1600" dirty="0">
                    <a:solidFill>
                      <a:schemeClr val="bg1"/>
                    </a:solidFill>
                  </a:rPr>
                  <a:t>Mean Change</a:t>
                </a:r>
                <a:r>
                  <a:rPr lang="en-US" sz="1600" baseline="0" dirty="0">
                    <a:solidFill>
                      <a:schemeClr val="bg1"/>
                    </a:solidFill>
                  </a:rPr>
                  <a:t> (%)</a:t>
                </a:r>
                <a:endParaRPr lang="en-US" sz="1600" dirty="0">
                  <a:solidFill>
                    <a:schemeClr val="bg1"/>
                  </a:solidFill>
                </a:endParaRPr>
              </a:p>
            </c:rich>
          </c:tx>
          <c:layout>
            <c:manualLayout>
              <c:xMode val="edge"/>
              <c:yMode val="edge"/>
              <c:x val="0.1224548673429475"/>
              <c:y val="0.2540830450089705"/>
            </c:manualLayout>
          </c:layout>
          <c:overlay val="0"/>
          <c:spPr>
            <a:noFill/>
            <a:ln>
              <a:noFill/>
            </a:ln>
            <a:effectLst/>
          </c:spPr>
        </c:title>
        <c:numFmt formatCode="General" sourceLinked="1"/>
        <c:majorTickMark val="out"/>
        <c:minorTickMark val="none"/>
        <c:tickLblPos val="low"/>
        <c:spPr>
          <a:noFill/>
          <a:ln w="28575" cap="flat" cmpd="sng" algn="ctr">
            <a:solidFill>
              <a:schemeClr val="bg1"/>
            </a:solidFill>
            <a:prstDash val="solid"/>
            <a:round/>
          </a:ln>
          <a:effectLst/>
        </c:spPr>
        <c:txPr>
          <a:bodyPr rot="-60000000" vert="horz"/>
          <a:lstStyle/>
          <a:p>
            <a:pPr>
              <a:defRPr sz="1600"/>
            </a:pPr>
            <a:endParaRPr lang="en-US"/>
          </a:p>
        </c:txPr>
        <c:crossAx val="298680320"/>
        <c:crosses val="autoZero"/>
        <c:crossBetween val="between"/>
        <c:majorUnit val="20"/>
      </c:valAx>
      <c:spPr>
        <a:noFill/>
        <a:ln>
          <a:noFill/>
        </a:ln>
        <a:effectLst/>
      </c:spPr>
    </c:plotArea>
    <c:plotVisOnly val="1"/>
    <c:dispBlanksAs val="gap"/>
    <c:showDLblsOverMax val="0"/>
  </c:chart>
  <c:spPr>
    <a:noFill/>
    <a:ln w="9525" cap="flat" cmpd="sng" algn="ctr">
      <a:noFill/>
      <a:prstDash val="solid"/>
    </a:ln>
    <a:effectLst/>
  </c:spPr>
  <c:txPr>
    <a:bodyPr/>
    <a:lstStyle/>
    <a:p>
      <a:pPr>
        <a:defRPr sz="1200">
          <a:solidFill>
            <a:schemeClr val="bg1"/>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1FAEA-B015-40E5-9B78-0E7F8D83ECB2}" type="doc">
      <dgm:prSet loTypeId="urn:microsoft.com/office/officeart/2008/layout/PictureStrips" loCatId="list" qsTypeId="urn:microsoft.com/office/officeart/2005/8/quickstyle/simple1" qsCatId="simple" csTypeId="urn:microsoft.com/office/officeart/2005/8/colors/colorful1" csCatId="colorful" phldr="1"/>
      <dgm:spPr/>
      <dgm:t>
        <a:bodyPr/>
        <a:lstStyle/>
        <a:p>
          <a:endParaRPr lang="en-US"/>
        </a:p>
      </dgm:t>
    </dgm:pt>
    <dgm:pt modelId="{585351E7-77DF-4517-9CF5-EDE7063342C5}">
      <dgm:prSet phldrT="[Text]"/>
      <dgm:spPr/>
      <dgm:t>
        <a:bodyPr/>
        <a:lstStyle/>
        <a:p>
          <a:r>
            <a:rPr lang="en-US" dirty="0">
              <a:solidFill>
                <a:schemeClr val="bg1"/>
              </a:solidFill>
            </a:rPr>
            <a:t>Used to establish a diagnosis of metabolic syndrome </a:t>
          </a:r>
          <a:br>
            <a:rPr lang="en-US" dirty="0">
              <a:solidFill>
                <a:schemeClr val="bg1"/>
              </a:solidFill>
            </a:rPr>
          </a:br>
          <a:r>
            <a:rPr lang="en-US" dirty="0">
              <a:solidFill>
                <a:schemeClr val="bg1"/>
              </a:solidFill>
            </a:rPr>
            <a:t>(TG ≥150 mg/dL)</a:t>
          </a:r>
        </a:p>
      </dgm:t>
    </dgm:pt>
    <dgm:pt modelId="{1FE96FE1-34B5-4127-B36D-D6571F1D4219}" type="parTrans" cxnId="{D87A5497-1D3A-48ED-BBBD-EDA9E6FE758B}">
      <dgm:prSet/>
      <dgm:spPr/>
      <dgm:t>
        <a:bodyPr/>
        <a:lstStyle/>
        <a:p>
          <a:endParaRPr lang="en-US"/>
        </a:p>
      </dgm:t>
    </dgm:pt>
    <dgm:pt modelId="{6B7A1BD9-0823-4C6A-A8A5-84325F203494}" type="sibTrans" cxnId="{D87A5497-1D3A-48ED-BBBD-EDA9E6FE758B}">
      <dgm:prSet/>
      <dgm:spPr/>
      <dgm:t>
        <a:bodyPr/>
        <a:lstStyle/>
        <a:p>
          <a:endParaRPr lang="en-US"/>
        </a:p>
      </dgm:t>
    </dgm:pt>
    <dgm:pt modelId="{F58AD84E-B010-49E0-A74B-D7D0D9BE6EEA}">
      <dgm:prSet phldrT="[Text]"/>
      <dgm:spPr/>
      <dgm:t>
        <a:bodyPr/>
        <a:lstStyle/>
        <a:p>
          <a:r>
            <a:rPr lang="en-US" dirty="0">
              <a:solidFill>
                <a:schemeClr val="bg1"/>
              </a:solidFill>
            </a:rPr>
            <a:t>Used to identify lipid disorders in individuals without clinical ASCVD </a:t>
          </a:r>
          <a:br>
            <a:rPr lang="en-US" dirty="0">
              <a:solidFill>
                <a:schemeClr val="bg1"/>
              </a:solidFill>
            </a:rPr>
          </a:br>
          <a:r>
            <a:rPr lang="en-US" dirty="0">
              <a:solidFill>
                <a:schemeClr val="bg1"/>
              </a:solidFill>
            </a:rPr>
            <a:t>but a family history</a:t>
          </a:r>
        </a:p>
      </dgm:t>
    </dgm:pt>
    <dgm:pt modelId="{50FAA9FB-12E2-40D9-8B16-EF17337E023F}" type="parTrans" cxnId="{967CC1E7-C479-4130-91C1-FF254AED5873}">
      <dgm:prSet/>
      <dgm:spPr/>
      <dgm:t>
        <a:bodyPr/>
        <a:lstStyle/>
        <a:p>
          <a:endParaRPr lang="en-US"/>
        </a:p>
      </dgm:t>
    </dgm:pt>
    <dgm:pt modelId="{6A640DE8-E287-46B2-BF59-AE4607EE3446}" type="sibTrans" cxnId="{967CC1E7-C479-4130-91C1-FF254AED5873}">
      <dgm:prSet/>
      <dgm:spPr/>
      <dgm:t>
        <a:bodyPr/>
        <a:lstStyle/>
        <a:p>
          <a:endParaRPr lang="en-US"/>
        </a:p>
      </dgm:t>
    </dgm:pt>
    <dgm:pt modelId="{21E676D4-C654-40AC-9C3B-70082D38564E}">
      <dgm:prSet phldrT="[Text]"/>
      <dgm:spPr/>
      <dgm:t>
        <a:bodyPr/>
        <a:lstStyle/>
        <a:p>
          <a:r>
            <a:rPr lang="en-US" dirty="0">
              <a:solidFill>
                <a:schemeClr val="bg1"/>
              </a:solidFill>
            </a:rPr>
            <a:t>Used to assess adherence in individuals being treated for ASCVD risk reduction</a:t>
          </a:r>
        </a:p>
      </dgm:t>
    </dgm:pt>
    <dgm:pt modelId="{291EC2DA-E574-4271-8F30-E0BE25D54BCA}" type="parTrans" cxnId="{D2BE23AA-210E-48C6-AA10-B4D31FCC34E6}">
      <dgm:prSet/>
      <dgm:spPr/>
      <dgm:t>
        <a:bodyPr/>
        <a:lstStyle/>
        <a:p>
          <a:endParaRPr lang="en-US"/>
        </a:p>
      </dgm:t>
    </dgm:pt>
    <dgm:pt modelId="{B39A88DE-007C-4783-A62B-433B98FD0F04}" type="sibTrans" cxnId="{D2BE23AA-210E-48C6-AA10-B4D31FCC34E6}">
      <dgm:prSet/>
      <dgm:spPr/>
      <dgm:t>
        <a:bodyPr/>
        <a:lstStyle/>
        <a:p>
          <a:endParaRPr lang="en-US"/>
        </a:p>
      </dgm:t>
    </dgm:pt>
    <dgm:pt modelId="{291A079C-7760-4274-A603-2EF9905CAF1A}">
      <dgm:prSet phldrT="[Text]"/>
      <dgm:spPr/>
      <dgm:t>
        <a:bodyPr/>
        <a:lstStyle/>
        <a:p>
          <a:r>
            <a:rPr lang="en-US" dirty="0">
              <a:solidFill>
                <a:schemeClr val="bg1"/>
              </a:solidFill>
            </a:rPr>
            <a:t>Used to identify individuals </a:t>
          </a:r>
          <a:br>
            <a:rPr lang="en-US" dirty="0">
              <a:solidFill>
                <a:schemeClr val="bg1"/>
              </a:solidFill>
            </a:rPr>
          </a:br>
          <a:r>
            <a:rPr lang="en-US" dirty="0">
              <a:solidFill>
                <a:schemeClr val="bg1"/>
              </a:solidFill>
            </a:rPr>
            <a:t>at risk of HTG-induced pancreatitis (TG ≥500 mg/dL)</a:t>
          </a:r>
        </a:p>
      </dgm:t>
    </dgm:pt>
    <dgm:pt modelId="{CF4A8C3B-0F2E-455E-9BDD-7E7CDD0CC3ED}" type="parTrans" cxnId="{D432B438-5FE2-49C4-B6F8-58EA45B0D395}">
      <dgm:prSet/>
      <dgm:spPr/>
      <dgm:t>
        <a:bodyPr/>
        <a:lstStyle/>
        <a:p>
          <a:endParaRPr lang="en-US"/>
        </a:p>
      </dgm:t>
    </dgm:pt>
    <dgm:pt modelId="{B9DD3AD5-54DD-4900-BCBA-7F1E2CE6F7C3}" type="sibTrans" cxnId="{D432B438-5FE2-49C4-B6F8-58EA45B0D395}">
      <dgm:prSet/>
      <dgm:spPr/>
      <dgm:t>
        <a:bodyPr/>
        <a:lstStyle/>
        <a:p>
          <a:endParaRPr lang="en-US"/>
        </a:p>
      </dgm:t>
    </dgm:pt>
    <dgm:pt modelId="{EE3FB751-F642-4628-AAB2-1CB4FC4DA967}" type="pres">
      <dgm:prSet presAssocID="{6A81FAEA-B015-40E5-9B78-0E7F8D83ECB2}" presName="Name0" presStyleCnt="0">
        <dgm:presLayoutVars>
          <dgm:dir/>
          <dgm:resizeHandles val="exact"/>
        </dgm:presLayoutVars>
      </dgm:prSet>
      <dgm:spPr/>
    </dgm:pt>
    <dgm:pt modelId="{965D760D-9484-49BF-8C8A-F59BCCFD9E2A}" type="pres">
      <dgm:prSet presAssocID="{585351E7-77DF-4517-9CF5-EDE7063342C5}" presName="composite" presStyleCnt="0"/>
      <dgm:spPr/>
    </dgm:pt>
    <dgm:pt modelId="{99F40DB3-B5D3-4D81-AEA0-116B7E5D35B7}" type="pres">
      <dgm:prSet presAssocID="{585351E7-77DF-4517-9CF5-EDE7063342C5}" presName="rect1" presStyleLbl="trAlignAcc1" presStyleIdx="0" presStyleCnt="4">
        <dgm:presLayoutVars>
          <dgm:bulletEnabled val="1"/>
        </dgm:presLayoutVars>
      </dgm:prSet>
      <dgm:spPr/>
    </dgm:pt>
    <dgm:pt modelId="{D457DA50-1D4D-4E82-8A1E-FB97E3BFBDA6}" type="pres">
      <dgm:prSet presAssocID="{585351E7-77DF-4517-9CF5-EDE7063342C5}" presName="rect2" presStyleLbl="fgImgPlace1" presStyleIdx="0" presStyleCnt="4"/>
      <dgm:spPr/>
    </dgm:pt>
    <dgm:pt modelId="{FC3CFA26-9A8C-4828-949B-2992BB7FBD76}" type="pres">
      <dgm:prSet presAssocID="{6B7A1BD9-0823-4C6A-A8A5-84325F203494}" presName="sibTrans" presStyleCnt="0"/>
      <dgm:spPr/>
    </dgm:pt>
    <dgm:pt modelId="{36E52C1D-EADB-477A-8837-BC7CF283DD90}" type="pres">
      <dgm:prSet presAssocID="{F58AD84E-B010-49E0-A74B-D7D0D9BE6EEA}" presName="composite" presStyleCnt="0"/>
      <dgm:spPr/>
    </dgm:pt>
    <dgm:pt modelId="{5059A94B-0B66-4716-B402-B4E3DC8C7179}" type="pres">
      <dgm:prSet presAssocID="{F58AD84E-B010-49E0-A74B-D7D0D9BE6EEA}" presName="rect1" presStyleLbl="trAlignAcc1" presStyleIdx="1" presStyleCnt="4">
        <dgm:presLayoutVars>
          <dgm:bulletEnabled val="1"/>
        </dgm:presLayoutVars>
      </dgm:prSet>
      <dgm:spPr/>
    </dgm:pt>
    <dgm:pt modelId="{AE235D80-734D-4F76-A276-A18C96414DDE}" type="pres">
      <dgm:prSet presAssocID="{F58AD84E-B010-49E0-A74B-D7D0D9BE6EEA}" presName="rect2" presStyleLbl="fgImgPlace1" presStyleIdx="1" presStyleCnt="4"/>
      <dgm:spPr/>
    </dgm:pt>
    <dgm:pt modelId="{D8670509-78D4-4D2A-BB8E-4BB16A5FAC0D}" type="pres">
      <dgm:prSet presAssocID="{6A640DE8-E287-46B2-BF59-AE4607EE3446}" presName="sibTrans" presStyleCnt="0"/>
      <dgm:spPr/>
    </dgm:pt>
    <dgm:pt modelId="{781511EB-61BB-4A18-8292-6CCBB51A4939}" type="pres">
      <dgm:prSet presAssocID="{21E676D4-C654-40AC-9C3B-70082D38564E}" presName="composite" presStyleCnt="0"/>
      <dgm:spPr/>
    </dgm:pt>
    <dgm:pt modelId="{F2D4C492-05D5-4FC2-96B0-35E3189516B6}" type="pres">
      <dgm:prSet presAssocID="{21E676D4-C654-40AC-9C3B-70082D38564E}" presName="rect1" presStyleLbl="trAlignAcc1" presStyleIdx="2" presStyleCnt="4">
        <dgm:presLayoutVars>
          <dgm:bulletEnabled val="1"/>
        </dgm:presLayoutVars>
      </dgm:prSet>
      <dgm:spPr/>
    </dgm:pt>
    <dgm:pt modelId="{D219EE86-FD67-40A0-90D0-8CDF6ABFBB60}" type="pres">
      <dgm:prSet presAssocID="{21E676D4-C654-40AC-9C3B-70082D38564E}" presName="rect2" presStyleLbl="fgImgPlace1" presStyleIdx="2" presStyleCnt="4"/>
      <dgm:spPr/>
    </dgm:pt>
    <dgm:pt modelId="{2DECA6EF-E9AA-457D-AD3E-DF437D239F89}" type="pres">
      <dgm:prSet presAssocID="{B39A88DE-007C-4783-A62B-433B98FD0F04}" presName="sibTrans" presStyleCnt="0"/>
      <dgm:spPr/>
    </dgm:pt>
    <dgm:pt modelId="{DA94F8B8-EA09-44CE-A648-2BC61751ABA0}" type="pres">
      <dgm:prSet presAssocID="{291A079C-7760-4274-A603-2EF9905CAF1A}" presName="composite" presStyleCnt="0"/>
      <dgm:spPr/>
    </dgm:pt>
    <dgm:pt modelId="{4B3D710A-F69F-4EFE-BBF5-7783F9E31012}" type="pres">
      <dgm:prSet presAssocID="{291A079C-7760-4274-A603-2EF9905CAF1A}" presName="rect1" presStyleLbl="trAlignAcc1" presStyleIdx="3" presStyleCnt="4">
        <dgm:presLayoutVars>
          <dgm:bulletEnabled val="1"/>
        </dgm:presLayoutVars>
      </dgm:prSet>
      <dgm:spPr/>
    </dgm:pt>
    <dgm:pt modelId="{44C8E861-DADB-4A78-B17C-9144E0183E5F}" type="pres">
      <dgm:prSet presAssocID="{291A079C-7760-4274-A603-2EF9905CAF1A}" presName="rect2" presStyleLbl="fgImgPlace1" presStyleIdx="3" presStyleCnt="4"/>
      <dgm:spPr/>
    </dgm:pt>
  </dgm:ptLst>
  <dgm:cxnLst>
    <dgm:cxn modelId="{1341F02A-3E90-4FAE-979E-4EDFAF58D815}" type="presOf" srcId="{585351E7-77DF-4517-9CF5-EDE7063342C5}" destId="{99F40DB3-B5D3-4D81-AEA0-116B7E5D35B7}" srcOrd="0" destOrd="0" presId="urn:microsoft.com/office/officeart/2008/layout/PictureStrips"/>
    <dgm:cxn modelId="{D432B438-5FE2-49C4-B6F8-58EA45B0D395}" srcId="{6A81FAEA-B015-40E5-9B78-0E7F8D83ECB2}" destId="{291A079C-7760-4274-A603-2EF9905CAF1A}" srcOrd="3" destOrd="0" parTransId="{CF4A8C3B-0F2E-455E-9BDD-7E7CDD0CC3ED}" sibTransId="{B9DD3AD5-54DD-4900-BCBA-7F1E2CE6F7C3}"/>
    <dgm:cxn modelId="{5C7C1F5E-26DE-42A8-B958-2719DBF39161}" type="presOf" srcId="{F58AD84E-B010-49E0-A74B-D7D0D9BE6EEA}" destId="{5059A94B-0B66-4716-B402-B4E3DC8C7179}" srcOrd="0" destOrd="0" presId="urn:microsoft.com/office/officeart/2008/layout/PictureStrips"/>
    <dgm:cxn modelId="{45B5257E-1D2D-4583-93D7-F9AE98922251}" type="presOf" srcId="{291A079C-7760-4274-A603-2EF9905CAF1A}" destId="{4B3D710A-F69F-4EFE-BBF5-7783F9E31012}" srcOrd="0" destOrd="0" presId="urn:microsoft.com/office/officeart/2008/layout/PictureStrips"/>
    <dgm:cxn modelId="{8C421F92-34FF-47B7-98BE-ED5167A35B7B}" type="presOf" srcId="{21E676D4-C654-40AC-9C3B-70082D38564E}" destId="{F2D4C492-05D5-4FC2-96B0-35E3189516B6}" srcOrd="0" destOrd="0" presId="urn:microsoft.com/office/officeart/2008/layout/PictureStrips"/>
    <dgm:cxn modelId="{D87A5497-1D3A-48ED-BBBD-EDA9E6FE758B}" srcId="{6A81FAEA-B015-40E5-9B78-0E7F8D83ECB2}" destId="{585351E7-77DF-4517-9CF5-EDE7063342C5}" srcOrd="0" destOrd="0" parTransId="{1FE96FE1-34B5-4127-B36D-D6571F1D4219}" sibTransId="{6B7A1BD9-0823-4C6A-A8A5-84325F203494}"/>
    <dgm:cxn modelId="{D2BE23AA-210E-48C6-AA10-B4D31FCC34E6}" srcId="{6A81FAEA-B015-40E5-9B78-0E7F8D83ECB2}" destId="{21E676D4-C654-40AC-9C3B-70082D38564E}" srcOrd="2" destOrd="0" parTransId="{291EC2DA-E574-4271-8F30-E0BE25D54BCA}" sibTransId="{B39A88DE-007C-4783-A62B-433B98FD0F04}"/>
    <dgm:cxn modelId="{3A2D69E0-4498-4B50-B1A5-4CB4FEF3F1BE}" type="presOf" srcId="{6A81FAEA-B015-40E5-9B78-0E7F8D83ECB2}" destId="{EE3FB751-F642-4628-AAB2-1CB4FC4DA967}" srcOrd="0" destOrd="0" presId="urn:microsoft.com/office/officeart/2008/layout/PictureStrips"/>
    <dgm:cxn modelId="{967CC1E7-C479-4130-91C1-FF254AED5873}" srcId="{6A81FAEA-B015-40E5-9B78-0E7F8D83ECB2}" destId="{F58AD84E-B010-49E0-A74B-D7D0D9BE6EEA}" srcOrd="1" destOrd="0" parTransId="{50FAA9FB-12E2-40D9-8B16-EF17337E023F}" sibTransId="{6A640DE8-E287-46B2-BF59-AE4607EE3446}"/>
    <dgm:cxn modelId="{1ABEFE28-E41D-4A77-A835-7834846EA6D9}" type="presParOf" srcId="{EE3FB751-F642-4628-AAB2-1CB4FC4DA967}" destId="{965D760D-9484-49BF-8C8A-F59BCCFD9E2A}" srcOrd="0" destOrd="0" presId="urn:microsoft.com/office/officeart/2008/layout/PictureStrips"/>
    <dgm:cxn modelId="{69CC18AC-5652-4FDA-9225-C6F73683E95A}" type="presParOf" srcId="{965D760D-9484-49BF-8C8A-F59BCCFD9E2A}" destId="{99F40DB3-B5D3-4D81-AEA0-116B7E5D35B7}" srcOrd="0" destOrd="0" presId="urn:microsoft.com/office/officeart/2008/layout/PictureStrips"/>
    <dgm:cxn modelId="{96849EA8-F832-4D13-A458-F2AC5AAD6169}" type="presParOf" srcId="{965D760D-9484-49BF-8C8A-F59BCCFD9E2A}" destId="{D457DA50-1D4D-4E82-8A1E-FB97E3BFBDA6}" srcOrd="1" destOrd="0" presId="urn:microsoft.com/office/officeart/2008/layout/PictureStrips"/>
    <dgm:cxn modelId="{B3915ECF-BF63-4752-B996-D0B5F740ECA1}" type="presParOf" srcId="{EE3FB751-F642-4628-AAB2-1CB4FC4DA967}" destId="{FC3CFA26-9A8C-4828-949B-2992BB7FBD76}" srcOrd="1" destOrd="0" presId="urn:microsoft.com/office/officeart/2008/layout/PictureStrips"/>
    <dgm:cxn modelId="{396DCC98-4DE9-4DE1-8C3F-F5837BA3DD60}" type="presParOf" srcId="{EE3FB751-F642-4628-AAB2-1CB4FC4DA967}" destId="{36E52C1D-EADB-477A-8837-BC7CF283DD90}" srcOrd="2" destOrd="0" presId="urn:microsoft.com/office/officeart/2008/layout/PictureStrips"/>
    <dgm:cxn modelId="{7735A21B-A5BE-4F68-AF4B-5B99CB84732A}" type="presParOf" srcId="{36E52C1D-EADB-477A-8837-BC7CF283DD90}" destId="{5059A94B-0B66-4716-B402-B4E3DC8C7179}" srcOrd="0" destOrd="0" presId="urn:microsoft.com/office/officeart/2008/layout/PictureStrips"/>
    <dgm:cxn modelId="{F5FD7899-2068-42F9-ACA2-737A7076DFF2}" type="presParOf" srcId="{36E52C1D-EADB-477A-8837-BC7CF283DD90}" destId="{AE235D80-734D-4F76-A276-A18C96414DDE}" srcOrd="1" destOrd="0" presId="urn:microsoft.com/office/officeart/2008/layout/PictureStrips"/>
    <dgm:cxn modelId="{C81E28C0-D3C8-4CDA-B916-AF2C31244113}" type="presParOf" srcId="{EE3FB751-F642-4628-AAB2-1CB4FC4DA967}" destId="{D8670509-78D4-4D2A-BB8E-4BB16A5FAC0D}" srcOrd="3" destOrd="0" presId="urn:microsoft.com/office/officeart/2008/layout/PictureStrips"/>
    <dgm:cxn modelId="{B7360B8B-29BA-4A7E-B920-A31DFBB95EC9}" type="presParOf" srcId="{EE3FB751-F642-4628-AAB2-1CB4FC4DA967}" destId="{781511EB-61BB-4A18-8292-6CCBB51A4939}" srcOrd="4" destOrd="0" presId="urn:microsoft.com/office/officeart/2008/layout/PictureStrips"/>
    <dgm:cxn modelId="{F8B77FBB-352E-4DFE-9AF6-83BE42E61E8D}" type="presParOf" srcId="{781511EB-61BB-4A18-8292-6CCBB51A4939}" destId="{F2D4C492-05D5-4FC2-96B0-35E3189516B6}" srcOrd="0" destOrd="0" presId="urn:microsoft.com/office/officeart/2008/layout/PictureStrips"/>
    <dgm:cxn modelId="{155F2CD2-AACD-43A6-BFDE-E1DA6C3DD498}" type="presParOf" srcId="{781511EB-61BB-4A18-8292-6CCBB51A4939}" destId="{D219EE86-FD67-40A0-90D0-8CDF6ABFBB60}" srcOrd="1" destOrd="0" presId="urn:microsoft.com/office/officeart/2008/layout/PictureStrips"/>
    <dgm:cxn modelId="{F02EE12D-4B4D-40EE-9A6C-81A361F5C0E0}" type="presParOf" srcId="{EE3FB751-F642-4628-AAB2-1CB4FC4DA967}" destId="{2DECA6EF-E9AA-457D-AD3E-DF437D239F89}" srcOrd="5" destOrd="0" presId="urn:microsoft.com/office/officeart/2008/layout/PictureStrips"/>
    <dgm:cxn modelId="{C58793B1-E9DB-4737-84B0-0FA1BB70E5CD}" type="presParOf" srcId="{EE3FB751-F642-4628-AAB2-1CB4FC4DA967}" destId="{DA94F8B8-EA09-44CE-A648-2BC61751ABA0}" srcOrd="6" destOrd="0" presId="urn:microsoft.com/office/officeart/2008/layout/PictureStrips"/>
    <dgm:cxn modelId="{C8CFBE9E-8472-4677-9497-EEB77BF4D4DF}" type="presParOf" srcId="{DA94F8B8-EA09-44CE-A648-2BC61751ABA0}" destId="{4B3D710A-F69F-4EFE-BBF5-7783F9E31012}" srcOrd="0" destOrd="0" presId="urn:microsoft.com/office/officeart/2008/layout/PictureStrips"/>
    <dgm:cxn modelId="{26544094-5B99-4433-ABC1-2DD588CE45A5}" type="presParOf" srcId="{DA94F8B8-EA09-44CE-A648-2BC61751ABA0}" destId="{44C8E861-DADB-4A78-B17C-9144E0183E5F}"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87AC43-B614-44CA-8598-B23F0BA9C465}"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B6787A09-8795-492D-9825-A9EAB5AB240B}">
      <dgm:prSet phldrT="[Text]" custT="1"/>
      <dgm:spPr/>
      <dgm:t>
        <a:bodyPr/>
        <a:lstStyle/>
        <a:p>
          <a:r>
            <a:rPr lang="en-US" sz="2800" dirty="0"/>
            <a:t>Evinacumab</a:t>
          </a:r>
        </a:p>
      </dgm:t>
    </dgm:pt>
    <dgm:pt modelId="{5AD2D92A-5CA2-4425-ABD5-2E0E0B0FB4CC}" type="parTrans" cxnId="{0BCB55DB-BDE5-4F7F-A542-342A9DD4C6DA}">
      <dgm:prSet/>
      <dgm:spPr/>
      <dgm:t>
        <a:bodyPr/>
        <a:lstStyle/>
        <a:p>
          <a:endParaRPr lang="en-US" sz="1400"/>
        </a:p>
      </dgm:t>
    </dgm:pt>
    <dgm:pt modelId="{BC2070DD-D8E6-46AB-8F88-4E91AA8A3AD0}" type="sibTrans" cxnId="{0BCB55DB-BDE5-4F7F-A542-342A9DD4C6DA}">
      <dgm:prSet/>
      <dgm:spPr/>
      <dgm:t>
        <a:bodyPr/>
        <a:lstStyle/>
        <a:p>
          <a:endParaRPr lang="en-US" sz="1400"/>
        </a:p>
      </dgm:t>
    </dgm:pt>
    <dgm:pt modelId="{12F3FBCE-3793-4DAB-AE8E-F5A6AFAA9EE1}">
      <dgm:prSet phldrT="[Text]" custT="1"/>
      <dgm:spPr/>
      <dgm:t>
        <a:bodyPr/>
        <a:lstStyle/>
        <a:p>
          <a:pPr>
            <a:buFont typeface="Wingdings" panose="05000000000000000000" pitchFamily="2" charset="2"/>
            <a:buChar char="§"/>
          </a:pPr>
          <a:r>
            <a:rPr lang="en-US" sz="2000" dirty="0">
              <a:solidFill>
                <a:schemeClr val="bg1"/>
              </a:solidFill>
            </a:rPr>
            <a:t>Monoclonal antibody that binds to and inhibits ANGPTL3</a:t>
          </a:r>
        </a:p>
      </dgm:t>
    </dgm:pt>
    <dgm:pt modelId="{C862A44A-67B6-40DE-9EA9-C59FEF90D14B}" type="parTrans" cxnId="{84C24D24-C3B5-47AA-B54C-58083A041658}">
      <dgm:prSet/>
      <dgm:spPr/>
      <dgm:t>
        <a:bodyPr/>
        <a:lstStyle/>
        <a:p>
          <a:endParaRPr lang="en-US"/>
        </a:p>
      </dgm:t>
    </dgm:pt>
    <dgm:pt modelId="{C0211DBC-1D0E-4DCC-A3B7-C7955F1C6E41}" type="sibTrans" cxnId="{84C24D24-C3B5-47AA-B54C-58083A041658}">
      <dgm:prSet/>
      <dgm:spPr/>
      <dgm:t>
        <a:bodyPr/>
        <a:lstStyle/>
        <a:p>
          <a:endParaRPr lang="en-US"/>
        </a:p>
      </dgm:t>
    </dgm:pt>
    <dgm:pt modelId="{4D516F15-1E96-4B1F-90D2-001743B4FAF3}">
      <dgm:prSet phldrT="[Text]" custT="1"/>
      <dgm:spPr/>
      <dgm:t>
        <a:bodyPr/>
        <a:lstStyle/>
        <a:p>
          <a:r>
            <a:rPr lang="en-US" sz="2800" dirty="0"/>
            <a:t>Volanesorsen*</a:t>
          </a:r>
        </a:p>
      </dgm:t>
    </dgm:pt>
    <dgm:pt modelId="{FA23D1DE-DC26-4177-A70E-AAFC5EB3B473}" type="parTrans" cxnId="{4AB45FDC-F833-43D7-883B-02B2D65BA774}">
      <dgm:prSet/>
      <dgm:spPr/>
      <dgm:t>
        <a:bodyPr/>
        <a:lstStyle/>
        <a:p>
          <a:endParaRPr lang="en-US"/>
        </a:p>
      </dgm:t>
    </dgm:pt>
    <dgm:pt modelId="{B7057897-0390-4E39-BA5B-ADA9CE7171C1}" type="sibTrans" cxnId="{4AB45FDC-F833-43D7-883B-02B2D65BA774}">
      <dgm:prSet/>
      <dgm:spPr/>
      <dgm:t>
        <a:bodyPr/>
        <a:lstStyle/>
        <a:p>
          <a:endParaRPr lang="en-US"/>
        </a:p>
      </dgm:t>
    </dgm:pt>
    <dgm:pt modelId="{692DAEEE-0A31-43D9-B10C-D1F7E1DA5750}">
      <dgm:prSet phldrT="[Text]"/>
      <dgm:spPr/>
      <dgm:t>
        <a:bodyPr/>
        <a:lstStyle/>
        <a:p>
          <a:pPr>
            <a:buFont typeface="Wingdings" panose="05000000000000000000" pitchFamily="2" charset="2"/>
            <a:buChar char="§"/>
          </a:pPr>
          <a:r>
            <a:rPr lang="en-US" dirty="0">
              <a:solidFill>
                <a:schemeClr val="bg1"/>
              </a:solidFill>
            </a:rPr>
            <a:t>Antisense oligonucleotide targeting APOC3</a:t>
          </a:r>
        </a:p>
      </dgm:t>
    </dgm:pt>
    <dgm:pt modelId="{70E5BDA6-182C-4665-89E5-815923CA52D5}" type="parTrans" cxnId="{6D549D61-CE7A-45BD-90F5-06F3F38D5F12}">
      <dgm:prSet/>
      <dgm:spPr/>
      <dgm:t>
        <a:bodyPr/>
        <a:lstStyle/>
        <a:p>
          <a:endParaRPr lang="en-US"/>
        </a:p>
      </dgm:t>
    </dgm:pt>
    <dgm:pt modelId="{F2A3B7EC-DC65-4453-9C37-E292B1602409}" type="sibTrans" cxnId="{6D549D61-CE7A-45BD-90F5-06F3F38D5F12}">
      <dgm:prSet/>
      <dgm:spPr/>
      <dgm:t>
        <a:bodyPr/>
        <a:lstStyle/>
        <a:p>
          <a:endParaRPr lang="en-US"/>
        </a:p>
      </dgm:t>
    </dgm:pt>
    <dgm:pt modelId="{B05992DD-06B0-4151-8E7B-57F58ECC8BBF}">
      <dgm:prSet phldrT="[Text]" custT="1"/>
      <dgm:spPr/>
      <dgm:t>
        <a:bodyPr/>
        <a:lstStyle/>
        <a:p>
          <a:r>
            <a:rPr lang="en-US" sz="2800" dirty="0">
              <a:solidFill>
                <a:schemeClr val="bg1"/>
              </a:solidFill>
            </a:rPr>
            <a:t>Olezarsen</a:t>
          </a:r>
        </a:p>
      </dgm:t>
    </dgm:pt>
    <dgm:pt modelId="{61E7E8E6-58DB-41DE-9020-220400E8489C}" type="parTrans" cxnId="{D0D2F74A-6353-4B60-A56B-0D3A65953FF4}">
      <dgm:prSet/>
      <dgm:spPr/>
      <dgm:t>
        <a:bodyPr/>
        <a:lstStyle/>
        <a:p>
          <a:endParaRPr lang="en-US"/>
        </a:p>
      </dgm:t>
    </dgm:pt>
    <dgm:pt modelId="{FA5BDF72-71ED-46C9-A4F9-356786A13DD9}" type="sibTrans" cxnId="{D0D2F74A-6353-4B60-A56B-0D3A65953FF4}">
      <dgm:prSet/>
      <dgm:spPr/>
      <dgm:t>
        <a:bodyPr/>
        <a:lstStyle/>
        <a:p>
          <a:endParaRPr lang="en-US"/>
        </a:p>
      </dgm:t>
    </dgm:pt>
    <dgm:pt modelId="{C2D069E5-DB9A-41A8-8166-94F2D44704A0}">
      <dgm:prSet phldrT="[Text]"/>
      <dgm:spPr/>
      <dgm:t>
        <a:bodyPr/>
        <a:lstStyle/>
        <a:p>
          <a:pPr>
            <a:buFont typeface="Wingdings" panose="05000000000000000000" pitchFamily="2" charset="2"/>
            <a:buChar char="§"/>
          </a:pPr>
          <a:r>
            <a:rPr lang="en-US" dirty="0">
              <a:solidFill>
                <a:schemeClr val="bg1"/>
              </a:solidFill>
            </a:rPr>
            <a:t>N-acetyl-galactosamine–conjugated antisense oligonucleotide targeted to hepatic APOC3 mRNA to inhibit apolipoprotein C-III </a:t>
          </a:r>
        </a:p>
      </dgm:t>
    </dgm:pt>
    <dgm:pt modelId="{56EA3C63-D5D6-4EF3-AB4E-508B694B661B}" type="parTrans" cxnId="{B5B9AF41-CBA8-4FC7-BD5E-F08AB7F22755}">
      <dgm:prSet/>
      <dgm:spPr/>
      <dgm:t>
        <a:bodyPr/>
        <a:lstStyle/>
        <a:p>
          <a:endParaRPr lang="en-US"/>
        </a:p>
      </dgm:t>
    </dgm:pt>
    <dgm:pt modelId="{56E16CAE-E13E-4F0B-B2D8-67624DB7B566}" type="sibTrans" cxnId="{B5B9AF41-CBA8-4FC7-BD5E-F08AB7F22755}">
      <dgm:prSet/>
      <dgm:spPr/>
      <dgm:t>
        <a:bodyPr/>
        <a:lstStyle/>
        <a:p>
          <a:endParaRPr lang="en-US"/>
        </a:p>
      </dgm:t>
    </dgm:pt>
    <dgm:pt modelId="{6D3A2D94-9F23-4E46-8F92-03715B44A074}">
      <dgm:prSet phldrT="[Text]" custT="1"/>
      <dgm:spPr/>
      <dgm:t>
        <a:bodyPr/>
        <a:lstStyle/>
        <a:p>
          <a:r>
            <a:rPr lang="en-US" sz="2800" dirty="0"/>
            <a:t>Pegozafermin</a:t>
          </a:r>
        </a:p>
      </dgm:t>
    </dgm:pt>
    <dgm:pt modelId="{DA1B3F8B-8C1A-493D-9F80-E1B209C5E7B0}" type="parTrans" cxnId="{E13C0856-5F13-4497-BEDA-8A2F377A9AB9}">
      <dgm:prSet/>
      <dgm:spPr/>
      <dgm:t>
        <a:bodyPr/>
        <a:lstStyle/>
        <a:p>
          <a:endParaRPr lang="en-US"/>
        </a:p>
      </dgm:t>
    </dgm:pt>
    <dgm:pt modelId="{65F8EF30-1367-47B3-83C6-F309C7405CBF}" type="sibTrans" cxnId="{E13C0856-5F13-4497-BEDA-8A2F377A9AB9}">
      <dgm:prSet/>
      <dgm:spPr/>
      <dgm:t>
        <a:bodyPr/>
        <a:lstStyle/>
        <a:p>
          <a:endParaRPr lang="en-US"/>
        </a:p>
      </dgm:t>
    </dgm:pt>
    <dgm:pt modelId="{7A1FD2FC-F610-4F7B-9D16-05DFC8BBF614}">
      <dgm:prSet phldrT="[Text]"/>
      <dgm:spPr/>
      <dgm:t>
        <a:bodyPr/>
        <a:lstStyle/>
        <a:p>
          <a:pPr>
            <a:buFont typeface="Wingdings" panose="05000000000000000000" pitchFamily="2" charset="2"/>
            <a:buChar char="§"/>
          </a:pPr>
          <a:r>
            <a:rPr lang="en-US" dirty="0">
              <a:solidFill>
                <a:schemeClr val="bg1"/>
              </a:solidFill>
            </a:rPr>
            <a:t>Long-acting </a:t>
          </a:r>
          <a:r>
            <a:rPr lang="en-US" dirty="0" err="1">
              <a:solidFill>
                <a:schemeClr val="bg1"/>
              </a:solidFill>
            </a:rPr>
            <a:t>glycopegylated</a:t>
          </a:r>
          <a:r>
            <a:rPr lang="en-US" dirty="0">
              <a:solidFill>
                <a:schemeClr val="bg1"/>
              </a:solidFill>
            </a:rPr>
            <a:t> analog of human fibroblast growth factor 21</a:t>
          </a:r>
        </a:p>
      </dgm:t>
    </dgm:pt>
    <dgm:pt modelId="{052B1ABA-1810-4452-99EE-4C3FF7FCDA12}" type="parTrans" cxnId="{ADA280F5-3D56-413D-A00F-B8EBD3EC5B66}">
      <dgm:prSet/>
      <dgm:spPr/>
      <dgm:t>
        <a:bodyPr/>
        <a:lstStyle/>
        <a:p>
          <a:endParaRPr lang="en-US"/>
        </a:p>
      </dgm:t>
    </dgm:pt>
    <dgm:pt modelId="{E07E003E-607A-48AD-B5EB-5AA446450478}" type="sibTrans" cxnId="{ADA280F5-3D56-413D-A00F-B8EBD3EC5B66}">
      <dgm:prSet/>
      <dgm:spPr/>
      <dgm:t>
        <a:bodyPr/>
        <a:lstStyle/>
        <a:p>
          <a:endParaRPr lang="en-US"/>
        </a:p>
      </dgm:t>
    </dgm:pt>
    <dgm:pt modelId="{47E84AAB-6164-4C55-AB8F-A254F5769C1F}" type="pres">
      <dgm:prSet presAssocID="{FD87AC43-B614-44CA-8598-B23F0BA9C465}" presName="Name0" presStyleCnt="0">
        <dgm:presLayoutVars>
          <dgm:dir/>
          <dgm:animLvl val="lvl"/>
          <dgm:resizeHandles val="exact"/>
        </dgm:presLayoutVars>
      </dgm:prSet>
      <dgm:spPr/>
    </dgm:pt>
    <dgm:pt modelId="{11CF3BC6-2BF3-49B2-8D5C-5CBA56E09161}" type="pres">
      <dgm:prSet presAssocID="{B6787A09-8795-492D-9825-A9EAB5AB240B}" presName="linNode" presStyleCnt="0"/>
      <dgm:spPr/>
    </dgm:pt>
    <dgm:pt modelId="{52C628AE-91FD-4CBA-B8CB-1515D4D0A379}" type="pres">
      <dgm:prSet presAssocID="{B6787A09-8795-492D-9825-A9EAB5AB240B}" presName="parentText" presStyleLbl="node1" presStyleIdx="0" presStyleCnt="4">
        <dgm:presLayoutVars>
          <dgm:chMax val="1"/>
          <dgm:bulletEnabled val="1"/>
        </dgm:presLayoutVars>
      </dgm:prSet>
      <dgm:spPr/>
    </dgm:pt>
    <dgm:pt modelId="{116AE4FC-0A09-4008-BB03-0B22615FD943}" type="pres">
      <dgm:prSet presAssocID="{B6787A09-8795-492D-9825-A9EAB5AB240B}" presName="descendantText" presStyleLbl="alignAccFollowNode1" presStyleIdx="0" presStyleCnt="4">
        <dgm:presLayoutVars>
          <dgm:bulletEnabled val="1"/>
        </dgm:presLayoutVars>
      </dgm:prSet>
      <dgm:spPr/>
    </dgm:pt>
    <dgm:pt modelId="{A924759F-63F3-4801-BB53-78A016ADDDEA}" type="pres">
      <dgm:prSet presAssocID="{BC2070DD-D8E6-46AB-8F88-4E91AA8A3AD0}" presName="sp" presStyleCnt="0"/>
      <dgm:spPr/>
    </dgm:pt>
    <dgm:pt modelId="{05DC21B2-D48A-486C-8467-414056CC8E7D}" type="pres">
      <dgm:prSet presAssocID="{6D3A2D94-9F23-4E46-8F92-03715B44A074}" presName="linNode" presStyleCnt="0"/>
      <dgm:spPr/>
    </dgm:pt>
    <dgm:pt modelId="{00F2F77E-DF47-4B7E-AD33-991E4D8248C3}" type="pres">
      <dgm:prSet presAssocID="{6D3A2D94-9F23-4E46-8F92-03715B44A074}" presName="parentText" presStyleLbl="node1" presStyleIdx="1" presStyleCnt="4">
        <dgm:presLayoutVars>
          <dgm:chMax val="1"/>
          <dgm:bulletEnabled val="1"/>
        </dgm:presLayoutVars>
      </dgm:prSet>
      <dgm:spPr/>
    </dgm:pt>
    <dgm:pt modelId="{44098A3F-9CDF-42DB-BCAE-0752BEDD7BC7}" type="pres">
      <dgm:prSet presAssocID="{6D3A2D94-9F23-4E46-8F92-03715B44A074}" presName="descendantText" presStyleLbl="alignAccFollowNode1" presStyleIdx="1" presStyleCnt="4">
        <dgm:presLayoutVars>
          <dgm:bulletEnabled val="1"/>
        </dgm:presLayoutVars>
      </dgm:prSet>
      <dgm:spPr/>
    </dgm:pt>
    <dgm:pt modelId="{2E8A77A3-F870-4E93-A71D-12B25D8EB0A0}" type="pres">
      <dgm:prSet presAssocID="{65F8EF30-1367-47B3-83C6-F309C7405CBF}" presName="sp" presStyleCnt="0"/>
      <dgm:spPr/>
    </dgm:pt>
    <dgm:pt modelId="{FB7ACE6F-8FFF-40E7-BB2F-C8E552886379}" type="pres">
      <dgm:prSet presAssocID="{4D516F15-1E96-4B1F-90D2-001743B4FAF3}" presName="linNode" presStyleCnt="0"/>
      <dgm:spPr/>
    </dgm:pt>
    <dgm:pt modelId="{D59A02EB-2307-4692-AF5C-28A9EE02EE93}" type="pres">
      <dgm:prSet presAssocID="{4D516F15-1E96-4B1F-90D2-001743B4FAF3}" presName="parentText" presStyleLbl="node1" presStyleIdx="2" presStyleCnt="4">
        <dgm:presLayoutVars>
          <dgm:chMax val="1"/>
          <dgm:bulletEnabled val="1"/>
        </dgm:presLayoutVars>
      </dgm:prSet>
      <dgm:spPr/>
    </dgm:pt>
    <dgm:pt modelId="{C672AC29-43C8-4A17-9319-7CB46154656F}" type="pres">
      <dgm:prSet presAssocID="{4D516F15-1E96-4B1F-90D2-001743B4FAF3}" presName="descendantText" presStyleLbl="alignAccFollowNode1" presStyleIdx="2" presStyleCnt="4">
        <dgm:presLayoutVars>
          <dgm:bulletEnabled val="1"/>
        </dgm:presLayoutVars>
      </dgm:prSet>
      <dgm:spPr/>
    </dgm:pt>
    <dgm:pt modelId="{36D12D2C-0C0B-4E69-AD65-BA996B3F3FAD}" type="pres">
      <dgm:prSet presAssocID="{B7057897-0390-4E39-BA5B-ADA9CE7171C1}" presName="sp" presStyleCnt="0"/>
      <dgm:spPr/>
    </dgm:pt>
    <dgm:pt modelId="{40558746-C753-466F-8A63-819EDCA1F258}" type="pres">
      <dgm:prSet presAssocID="{B05992DD-06B0-4151-8E7B-57F58ECC8BBF}" presName="linNode" presStyleCnt="0"/>
      <dgm:spPr/>
    </dgm:pt>
    <dgm:pt modelId="{CE8F6DBA-90AA-49F7-AB21-FC9A428BE776}" type="pres">
      <dgm:prSet presAssocID="{B05992DD-06B0-4151-8E7B-57F58ECC8BBF}" presName="parentText" presStyleLbl="node1" presStyleIdx="3" presStyleCnt="4">
        <dgm:presLayoutVars>
          <dgm:chMax val="1"/>
          <dgm:bulletEnabled val="1"/>
        </dgm:presLayoutVars>
      </dgm:prSet>
      <dgm:spPr/>
    </dgm:pt>
    <dgm:pt modelId="{7B174595-F5BE-4A9C-B9B5-6545E42D8E38}" type="pres">
      <dgm:prSet presAssocID="{B05992DD-06B0-4151-8E7B-57F58ECC8BBF}" presName="descendantText" presStyleLbl="alignAccFollowNode1" presStyleIdx="3" presStyleCnt="4">
        <dgm:presLayoutVars>
          <dgm:bulletEnabled val="1"/>
        </dgm:presLayoutVars>
      </dgm:prSet>
      <dgm:spPr/>
    </dgm:pt>
  </dgm:ptLst>
  <dgm:cxnLst>
    <dgm:cxn modelId="{D774D100-4E1E-4401-BEB7-0725DA58F9DB}" type="presOf" srcId="{7A1FD2FC-F610-4F7B-9D16-05DFC8BBF614}" destId="{44098A3F-9CDF-42DB-BCAE-0752BEDD7BC7}" srcOrd="0" destOrd="0" presId="urn:microsoft.com/office/officeart/2005/8/layout/vList5"/>
    <dgm:cxn modelId="{84C24D24-C3B5-47AA-B54C-58083A041658}" srcId="{B6787A09-8795-492D-9825-A9EAB5AB240B}" destId="{12F3FBCE-3793-4DAB-AE8E-F5A6AFAA9EE1}" srcOrd="0" destOrd="0" parTransId="{C862A44A-67B6-40DE-9EA9-C59FEF90D14B}" sibTransId="{C0211DBC-1D0E-4DCC-A3B7-C7955F1C6E41}"/>
    <dgm:cxn modelId="{5A8ED432-E1A2-47DF-B8D0-3C8D98D03F13}" type="presOf" srcId="{B05992DD-06B0-4151-8E7B-57F58ECC8BBF}" destId="{CE8F6DBA-90AA-49F7-AB21-FC9A428BE776}" srcOrd="0" destOrd="0" presId="urn:microsoft.com/office/officeart/2005/8/layout/vList5"/>
    <dgm:cxn modelId="{B5B9AF41-CBA8-4FC7-BD5E-F08AB7F22755}" srcId="{B05992DD-06B0-4151-8E7B-57F58ECC8BBF}" destId="{C2D069E5-DB9A-41A8-8166-94F2D44704A0}" srcOrd="0" destOrd="0" parTransId="{56EA3C63-D5D6-4EF3-AB4E-508B694B661B}" sibTransId="{56E16CAE-E13E-4F0B-B2D8-67624DB7B566}"/>
    <dgm:cxn modelId="{D0D2F74A-6353-4B60-A56B-0D3A65953FF4}" srcId="{FD87AC43-B614-44CA-8598-B23F0BA9C465}" destId="{B05992DD-06B0-4151-8E7B-57F58ECC8BBF}" srcOrd="3" destOrd="0" parTransId="{61E7E8E6-58DB-41DE-9020-220400E8489C}" sibTransId="{FA5BDF72-71ED-46C9-A4F9-356786A13DD9}"/>
    <dgm:cxn modelId="{E13C0856-5F13-4497-BEDA-8A2F377A9AB9}" srcId="{FD87AC43-B614-44CA-8598-B23F0BA9C465}" destId="{6D3A2D94-9F23-4E46-8F92-03715B44A074}" srcOrd="1" destOrd="0" parTransId="{DA1B3F8B-8C1A-493D-9F80-E1B209C5E7B0}" sibTransId="{65F8EF30-1367-47B3-83C6-F309C7405CBF}"/>
    <dgm:cxn modelId="{7F2EDB5B-B7CC-4ED4-A025-7D7767185E92}" type="presOf" srcId="{12F3FBCE-3793-4DAB-AE8E-F5A6AFAA9EE1}" destId="{116AE4FC-0A09-4008-BB03-0B22615FD943}" srcOrd="0" destOrd="0" presId="urn:microsoft.com/office/officeart/2005/8/layout/vList5"/>
    <dgm:cxn modelId="{B6DAE85C-4BF3-4C24-9F77-DF834A1E4671}" type="presOf" srcId="{692DAEEE-0A31-43D9-B10C-D1F7E1DA5750}" destId="{C672AC29-43C8-4A17-9319-7CB46154656F}" srcOrd="0" destOrd="0" presId="urn:microsoft.com/office/officeart/2005/8/layout/vList5"/>
    <dgm:cxn modelId="{6D549D61-CE7A-45BD-90F5-06F3F38D5F12}" srcId="{4D516F15-1E96-4B1F-90D2-001743B4FAF3}" destId="{692DAEEE-0A31-43D9-B10C-D1F7E1DA5750}" srcOrd="0" destOrd="0" parTransId="{70E5BDA6-182C-4665-89E5-815923CA52D5}" sibTransId="{F2A3B7EC-DC65-4453-9C37-E292B1602409}"/>
    <dgm:cxn modelId="{FF116A62-411D-4C73-8F85-2819D7BC6CE8}" type="presOf" srcId="{6D3A2D94-9F23-4E46-8F92-03715B44A074}" destId="{00F2F77E-DF47-4B7E-AD33-991E4D8248C3}" srcOrd="0" destOrd="0" presId="urn:microsoft.com/office/officeart/2005/8/layout/vList5"/>
    <dgm:cxn modelId="{3B4E747D-2ED0-4AF1-895B-CB76856F5F70}" type="presOf" srcId="{4D516F15-1E96-4B1F-90D2-001743B4FAF3}" destId="{D59A02EB-2307-4692-AF5C-28A9EE02EE93}" srcOrd="0" destOrd="0" presId="urn:microsoft.com/office/officeart/2005/8/layout/vList5"/>
    <dgm:cxn modelId="{E2DB85DA-C7E5-4385-850B-7423DD12075E}" type="presOf" srcId="{C2D069E5-DB9A-41A8-8166-94F2D44704A0}" destId="{7B174595-F5BE-4A9C-B9B5-6545E42D8E38}" srcOrd="0" destOrd="0" presId="urn:microsoft.com/office/officeart/2005/8/layout/vList5"/>
    <dgm:cxn modelId="{0BCB55DB-BDE5-4F7F-A542-342A9DD4C6DA}" srcId="{FD87AC43-B614-44CA-8598-B23F0BA9C465}" destId="{B6787A09-8795-492D-9825-A9EAB5AB240B}" srcOrd="0" destOrd="0" parTransId="{5AD2D92A-5CA2-4425-ABD5-2E0E0B0FB4CC}" sibTransId="{BC2070DD-D8E6-46AB-8F88-4E91AA8A3AD0}"/>
    <dgm:cxn modelId="{4AB45FDC-F833-43D7-883B-02B2D65BA774}" srcId="{FD87AC43-B614-44CA-8598-B23F0BA9C465}" destId="{4D516F15-1E96-4B1F-90D2-001743B4FAF3}" srcOrd="2" destOrd="0" parTransId="{FA23D1DE-DC26-4177-A70E-AAFC5EB3B473}" sibTransId="{B7057897-0390-4E39-BA5B-ADA9CE7171C1}"/>
    <dgm:cxn modelId="{1A5CE7E3-E003-4DF5-9C66-E2A09595D7DE}" type="presOf" srcId="{B6787A09-8795-492D-9825-A9EAB5AB240B}" destId="{52C628AE-91FD-4CBA-B8CB-1515D4D0A379}" srcOrd="0" destOrd="0" presId="urn:microsoft.com/office/officeart/2005/8/layout/vList5"/>
    <dgm:cxn modelId="{355DB1E8-9E61-4449-BB2E-04A4E46D1D19}" type="presOf" srcId="{FD87AC43-B614-44CA-8598-B23F0BA9C465}" destId="{47E84AAB-6164-4C55-AB8F-A254F5769C1F}" srcOrd="0" destOrd="0" presId="urn:microsoft.com/office/officeart/2005/8/layout/vList5"/>
    <dgm:cxn modelId="{ADA280F5-3D56-413D-A00F-B8EBD3EC5B66}" srcId="{6D3A2D94-9F23-4E46-8F92-03715B44A074}" destId="{7A1FD2FC-F610-4F7B-9D16-05DFC8BBF614}" srcOrd="0" destOrd="0" parTransId="{052B1ABA-1810-4452-99EE-4C3FF7FCDA12}" sibTransId="{E07E003E-607A-48AD-B5EB-5AA446450478}"/>
    <dgm:cxn modelId="{26EEA9DE-6472-45F2-91F6-4E464511562A}" type="presParOf" srcId="{47E84AAB-6164-4C55-AB8F-A254F5769C1F}" destId="{11CF3BC6-2BF3-49B2-8D5C-5CBA56E09161}" srcOrd="0" destOrd="0" presId="urn:microsoft.com/office/officeart/2005/8/layout/vList5"/>
    <dgm:cxn modelId="{B78DA6DA-9A4B-4AE1-8DA0-15F4EAAA2E78}" type="presParOf" srcId="{11CF3BC6-2BF3-49B2-8D5C-5CBA56E09161}" destId="{52C628AE-91FD-4CBA-B8CB-1515D4D0A379}" srcOrd="0" destOrd="0" presId="urn:microsoft.com/office/officeart/2005/8/layout/vList5"/>
    <dgm:cxn modelId="{9F602A30-E015-4701-A70E-1161D8053EA0}" type="presParOf" srcId="{11CF3BC6-2BF3-49B2-8D5C-5CBA56E09161}" destId="{116AE4FC-0A09-4008-BB03-0B22615FD943}" srcOrd="1" destOrd="0" presId="urn:microsoft.com/office/officeart/2005/8/layout/vList5"/>
    <dgm:cxn modelId="{D90FD93B-ECCD-4AAA-A4B1-3D2092E3BE01}" type="presParOf" srcId="{47E84AAB-6164-4C55-AB8F-A254F5769C1F}" destId="{A924759F-63F3-4801-BB53-78A016ADDDEA}" srcOrd="1" destOrd="0" presId="urn:microsoft.com/office/officeart/2005/8/layout/vList5"/>
    <dgm:cxn modelId="{BE59689A-80FD-4EF2-B647-708784B26461}" type="presParOf" srcId="{47E84AAB-6164-4C55-AB8F-A254F5769C1F}" destId="{05DC21B2-D48A-486C-8467-414056CC8E7D}" srcOrd="2" destOrd="0" presId="urn:microsoft.com/office/officeart/2005/8/layout/vList5"/>
    <dgm:cxn modelId="{812C1E0E-6860-4F8A-839B-466F19507F7B}" type="presParOf" srcId="{05DC21B2-D48A-486C-8467-414056CC8E7D}" destId="{00F2F77E-DF47-4B7E-AD33-991E4D8248C3}" srcOrd="0" destOrd="0" presId="urn:microsoft.com/office/officeart/2005/8/layout/vList5"/>
    <dgm:cxn modelId="{22A91935-EC46-4E5C-B242-E4FF6C1B1251}" type="presParOf" srcId="{05DC21B2-D48A-486C-8467-414056CC8E7D}" destId="{44098A3F-9CDF-42DB-BCAE-0752BEDD7BC7}" srcOrd="1" destOrd="0" presId="urn:microsoft.com/office/officeart/2005/8/layout/vList5"/>
    <dgm:cxn modelId="{7C557E66-1891-4FD8-8C5D-CDECE2409BF3}" type="presParOf" srcId="{47E84AAB-6164-4C55-AB8F-A254F5769C1F}" destId="{2E8A77A3-F870-4E93-A71D-12B25D8EB0A0}" srcOrd="3" destOrd="0" presId="urn:microsoft.com/office/officeart/2005/8/layout/vList5"/>
    <dgm:cxn modelId="{E5974552-4126-42DB-BD2A-0D6E32944E76}" type="presParOf" srcId="{47E84AAB-6164-4C55-AB8F-A254F5769C1F}" destId="{FB7ACE6F-8FFF-40E7-BB2F-C8E552886379}" srcOrd="4" destOrd="0" presId="urn:microsoft.com/office/officeart/2005/8/layout/vList5"/>
    <dgm:cxn modelId="{F2F55EF2-1CA6-46E3-8829-FF0ECE442D4F}" type="presParOf" srcId="{FB7ACE6F-8FFF-40E7-BB2F-C8E552886379}" destId="{D59A02EB-2307-4692-AF5C-28A9EE02EE93}" srcOrd="0" destOrd="0" presId="urn:microsoft.com/office/officeart/2005/8/layout/vList5"/>
    <dgm:cxn modelId="{3F2AA00B-8465-448A-8CBC-2EF2F0EE4B3E}" type="presParOf" srcId="{FB7ACE6F-8FFF-40E7-BB2F-C8E552886379}" destId="{C672AC29-43C8-4A17-9319-7CB46154656F}" srcOrd="1" destOrd="0" presId="urn:microsoft.com/office/officeart/2005/8/layout/vList5"/>
    <dgm:cxn modelId="{F9FC66D4-78E2-4B6D-BDA4-69B10EA3A7AD}" type="presParOf" srcId="{47E84AAB-6164-4C55-AB8F-A254F5769C1F}" destId="{36D12D2C-0C0B-4E69-AD65-BA996B3F3FAD}" srcOrd="5" destOrd="0" presId="urn:microsoft.com/office/officeart/2005/8/layout/vList5"/>
    <dgm:cxn modelId="{21E2422D-C3CD-411E-8DDF-0B432EC6C476}" type="presParOf" srcId="{47E84AAB-6164-4C55-AB8F-A254F5769C1F}" destId="{40558746-C753-466F-8A63-819EDCA1F258}" srcOrd="6" destOrd="0" presId="urn:microsoft.com/office/officeart/2005/8/layout/vList5"/>
    <dgm:cxn modelId="{EA2FEBF2-C099-40D6-B51C-D0C7D65AE6D6}" type="presParOf" srcId="{40558746-C753-466F-8A63-819EDCA1F258}" destId="{CE8F6DBA-90AA-49F7-AB21-FC9A428BE776}" srcOrd="0" destOrd="0" presId="urn:microsoft.com/office/officeart/2005/8/layout/vList5"/>
    <dgm:cxn modelId="{958A670C-EF73-4658-B324-E74D746AF3AA}" type="presParOf" srcId="{40558746-C753-466F-8A63-819EDCA1F258}" destId="{7B174595-F5BE-4A9C-B9B5-6545E42D8E3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FE4CF4-4FF6-4828-A519-71C5E0A2B1A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7879C66A-567C-4AD2-BC67-DD1F2B2B3771}">
      <dgm:prSet phldrT="[Text]" custT="1"/>
      <dgm:spPr/>
      <dgm:t>
        <a:bodyPr/>
        <a:lstStyle/>
        <a:p>
          <a:r>
            <a:rPr lang="en-US" sz="5400" dirty="0"/>
            <a:t>CORE</a:t>
          </a:r>
          <a:endParaRPr lang="en-US" sz="6500" dirty="0"/>
        </a:p>
      </dgm:t>
    </dgm:pt>
    <dgm:pt modelId="{795CD234-1D03-40E8-85E3-2751D9FD28AC}" type="parTrans" cxnId="{F05D8CEC-C638-4576-9992-D5E12365E011}">
      <dgm:prSet/>
      <dgm:spPr/>
      <dgm:t>
        <a:bodyPr/>
        <a:lstStyle/>
        <a:p>
          <a:endParaRPr lang="en-US"/>
        </a:p>
      </dgm:t>
    </dgm:pt>
    <dgm:pt modelId="{C4DFB43B-1C9E-4BC5-B9B7-208BC6A938BC}" type="sibTrans" cxnId="{F05D8CEC-C638-4576-9992-D5E12365E011}">
      <dgm:prSet/>
      <dgm:spPr/>
      <dgm:t>
        <a:bodyPr/>
        <a:lstStyle/>
        <a:p>
          <a:endParaRPr lang="en-US"/>
        </a:p>
      </dgm:t>
    </dgm:pt>
    <dgm:pt modelId="{1F79C2E0-1AE5-4E77-A6C9-203F749FCD58}">
      <dgm:prSet phldrT="[Text]"/>
      <dgm:spPr/>
      <dgm:t>
        <a:bodyPr/>
        <a:lstStyle/>
        <a:p>
          <a:pPr>
            <a:buFont typeface="Wingdings" panose="05000000000000000000" pitchFamily="2" charset="2"/>
            <a:buChar char="§"/>
          </a:pPr>
          <a:r>
            <a:rPr lang="en-US" dirty="0">
              <a:solidFill>
                <a:schemeClr val="bg1"/>
              </a:solidFill>
            </a:rPr>
            <a:t>Evaluate the efficacy of olezarsen vs placebo on the percent change in fasting TG from baseline</a:t>
          </a:r>
        </a:p>
      </dgm:t>
    </dgm:pt>
    <dgm:pt modelId="{A6CCE120-65CF-407B-B2C6-3B69FB162E99}" type="parTrans" cxnId="{8A8CA534-D9F9-49CE-A074-884B2D94F7F9}">
      <dgm:prSet/>
      <dgm:spPr/>
      <dgm:t>
        <a:bodyPr/>
        <a:lstStyle/>
        <a:p>
          <a:endParaRPr lang="en-US"/>
        </a:p>
      </dgm:t>
    </dgm:pt>
    <dgm:pt modelId="{443407AE-66FB-4552-9A83-494DD83751AE}" type="sibTrans" cxnId="{8A8CA534-D9F9-49CE-A074-884B2D94F7F9}">
      <dgm:prSet/>
      <dgm:spPr/>
      <dgm:t>
        <a:bodyPr/>
        <a:lstStyle/>
        <a:p>
          <a:endParaRPr lang="en-US"/>
        </a:p>
      </dgm:t>
    </dgm:pt>
    <dgm:pt modelId="{948B24FD-98DA-4DF5-84C6-721865A47AF2}" type="pres">
      <dgm:prSet presAssocID="{6CFE4CF4-4FF6-4828-A519-71C5E0A2B1A2}" presName="Name0" presStyleCnt="0">
        <dgm:presLayoutVars>
          <dgm:dir/>
          <dgm:animLvl val="lvl"/>
          <dgm:resizeHandles/>
        </dgm:presLayoutVars>
      </dgm:prSet>
      <dgm:spPr/>
    </dgm:pt>
    <dgm:pt modelId="{89158A1D-8543-4D11-89E8-AB3D74039061}" type="pres">
      <dgm:prSet presAssocID="{7879C66A-567C-4AD2-BC67-DD1F2B2B3771}" presName="linNode" presStyleCnt="0"/>
      <dgm:spPr/>
    </dgm:pt>
    <dgm:pt modelId="{47F12134-89D5-49ED-8575-E56AF76B50EF}" type="pres">
      <dgm:prSet presAssocID="{7879C66A-567C-4AD2-BC67-DD1F2B2B3771}" presName="parentShp" presStyleLbl="node1" presStyleIdx="0" presStyleCnt="1" custScaleX="88113">
        <dgm:presLayoutVars>
          <dgm:bulletEnabled val="1"/>
        </dgm:presLayoutVars>
      </dgm:prSet>
      <dgm:spPr/>
    </dgm:pt>
    <dgm:pt modelId="{74A219F6-8252-41B4-9298-A17DC19058DA}" type="pres">
      <dgm:prSet presAssocID="{7879C66A-567C-4AD2-BC67-DD1F2B2B3771}" presName="childShp" presStyleLbl="bgAccFollowNode1" presStyleIdx="0" presStyleCnt="1">
        <dgm:presLayoutVars>
          <dgm:bulletEnabled val="1"/>
        </dgm:presLayoutVars>
      </dgm:prSet>
      <dgm:spPr/>
    </dgm:pt>
  </dgm:ptLst>
  <dgm:cxnLst>
    <dgm:cxn modelId="{E4828917-6451-4843-9CAC-BC1E805A5EAB}" type="presOf" srcId="{1F79C2E0-1AE5-4E77-A6C9-203F749FCD58}" destId="{74A219F6-8252-41B4-9298-A17DC19058DA}" srcOrd="0" destOrd="0" presId="urn:microsoft.com/office/officeart/2005/8/layout/vList6"/>
    <dgm:cxn modelId="{8A8CA534-D9F9-49CE-A074-884B2D94F7F9}" srcId="{7879C66A-567C-4AD2-BC67-DD1F2B2B3771}" destId="{1F79C2E0-1AE5-4E77-A6C9-203F749FCD58}" srcOrd="0" destOrd="0" parTransId="{A6CCE120-65CF-407B-B2C6-3B69FB162E99}" sibTransId="{443407AE-66FB-4552-9A83-494DD83751AE}"/>
    <dgm:cxn modelId="{594F0F3C-CF85-4BC7-B2CC-7C15FEC589BE}" type="presOf" srcId="{6CFE4CF4-4FF6-4828-A519-71C5E0A2B1A2}" destId="{948B24FD-98DA-4DF5-84C6-721865A47AF2}" srcOrd="0" destOrd="0" presId="urn:microsoft.com/office/officeart/2005/8/layout/vList6"/>
    <dgm:cxn modelId="{63746DEA-1467-4342-A777-FAF942F98778}" type="presOf" srcId="{7879C66A-567C-4AD2-BC67-DD1F2B2B3771}" destId="{47F12134-89D5-49ED-8575-E56AF76B50EF}" srcOrd="0" destOrd="0" presId="urn:microsoft.com/office/officeart/2005/8/layout/vList6"/>
    <dgm:cxn modelId="{F05D8CEC-C638-4576-9992-D5E12365E011}" srcId="{6CFE4CF4-4FF6-4828-A519-71C5E0A2B1A2}" destId="{7879C66A-567C-4AD2-BC67-DD1F2B2B3771}" srcOrd="0" destOrd="0" parTransId="{795CD234-1D03-40E8-85E3-2751D9FD28AC}" sibTransId="{C4DFB43B-1C9E-4BC5-B9B7-208BC6A938BC}"/>
    <dgm:cxn modelId="{75ADEB85-8A17-4C1A-BF17-56208A82EE68}" type="presParOf" srcId="{948B24FD-98DA-4DF5-84C6-721865A47AF2}" destId="{89158A1D-8543-4D11-89E8-AB3D74039061}" srcOrd="0" destOrd="0" presId="urn:microsoft.com/office/officeart/2005/8/layout/vList6"/>
    <dgm:cxn modelId="{260E1AC6-8433-431A-BFB5-A7F6AD110889}" type="presParOf" srcId="{89158A1D-8543-4D11-89E8-AB3D74039061}" destId="{47F12134-89D5-49ED-8575-E56AF76B50EF}" srcOrd="0" destOrd="0" presId="urn:microsoft.com/office/officeart/2005/8/layout/vList6"/>
    <dgm:cxn modelId="{2E1A2AB2-CA55-4210-BB79-640A43CC0C75}" type="presParOf" srcId="{89158A1D-8543-4D11-89E8-AB3D74039061}" destId="{74A219F6-8252-41B4-9298-A17DC19058DA}"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64E75A-2E00-4CEA-866F-B09B206B1CDE}" type="doc">
      <dgm:prSet loTypeId="urn:microsoft.com/office/officeart/2005/8/layout/gear1" loCatId="cycle" qsTypeId="urn:microsoft.com/office/officeart/2005/8/quickstyle/simple1" qsCatId="simple" csTypeId="urn:microsoft.com/office/officeart/2005/8/colors/colorful1" csCatId="colorful" phldr="1"/>
      <dgm:spPr/>
    </dgm:pt>
    <dgm:pt modelId="{E5EACE3D-B077-4530-8D5F-1CCCE7208AC6}">
      <dgm:prSet phldrT="[Text]" custT="1"/>
      <dgm:spPr>
        <a:solidFill>
          <a:schemeClr val="accent1"/>
        </a:solidFill>
      </dgm:spPr>
      <dgm:t>
        <a:bodyPr/>
        <a:lstStyle/>
        <a:p>
          <a:r>
            <a:rPr lang="en-US" sz="2000" b="1" dirty="0"/>
            <a:t>ASCVD risk</a:t>
          </a:r>
        </a:p>
      </dgm:t>
    </dgm:pt>
    <dgm:pt modelId="{7C427FB9-4876-4B62-93D1-6D26D13AE0DB}" type="parTrans" cxnId="{8EE80D89-2F3B-4403-9840-E556318DEFCC}">
      <dgm:prSet/>
      <dgm:spPr/>
      <dgm:t>
        <a:bodyPr/>
        <a:lstStyle/>
        <a:p>
          <a:endParaRPr lang="en-US"/>
        </a:p>
      </dgm:t>
    </dgm:pt>
    <dgm:pt modelId="{E1BA0114-B8F3-462C-B064-9271F1F1ADCC}" type="sibTrans" cxnId="{8EE80D89-2F3B-4403-9840-E556318DEFCC}">
      <dgm:prSet/>
      <dgm:spPr>
        <a:solidFill>
          <a:schemeClr val="accent1"/>
        </a:solidFill>
      </dgm:spPr>
      <dgm:t>
        <a:bodyPr/>
        <a:lstStyle/>
        <a:p>
          <a:endParaRPr lang="en-US"/>
        </a:p>
      </dgm:t>
    </dgm:pt>
    <dgm:pt modelId="{4DFF05E4-57B2-4D05-BE22-62824FE5791B}">
      <dgm:prSet phldrT="[Text]" custT="1"/>
      <dgm:spPr/>
      <dgm:t>
        <a:bodyPr/>
        <a:lstStyle/>
        <a:p>
          <a:r>
            <a:rPr lang="en-US" sz="1400" b="1" dirty="0"/>
            <a:t>Risk of pancreatitis</a:t>
          </a:r>
        </a:p>
      </dgm:t>
    </dgm:pt>
    <dgm:pt modelId="{7E39965F-81B1-431A-8965-D7E76151118D}" type="parTrans" cxnId="{FA11C746-2611-4C0A-A012-C10CA8D5137B}">
      <dgm:prSet/>
      <dgm:spPr/>
      <dgm:t>
        <a:bodyPr/>
        <a:lstStyle/>
        <a:p>
          <a:endParaRPr lang="en-US"/>
        </a:p>
      </dgm:t>
    </dgm:pt>
    <dgm:pt modelId="{87A9E2C8-B5C4-46B7-BBB6-A12790D1F3D5}" type="sibTrans" cxnId="{FA11C746-2611-4C0A-A012-C10CA8D5137B}">
      <dgm:prSet/>
      <dgm:spPr/>
      <dgm:t>
        <a:bodyPr/>
        <a:lstStyle/>
        <a:p>
          <a:endParaRPr lang="en-US"/>
        </a:p>
      </dgm:t>
    </dgm:pt>
    <dgm:pt modelId="{B038C0B8-CBC8-4BBE-B76D-7D84E52A468E}" type="pres">
      <dgm:prSet presAssocID="{FB64E75A-2E00-4CEA-866F-B09B206B1CDE}" presName="composite" presStyleCnt="0">
        <dgm:presLayoutVars>
          <dgm:chMax val="3"/>
          <dgm:animLvl val="lvl"/>
          <dgm:resizeHandles val="exact"/>
        </dgm:presLayoutVars>
      </dgm:prSet>
      <dgm:spPr/>
    </dgm:pt>
    <dgm:pt modelId="{0FB83C13-9CC8-4911-B033-9811283C7D0C}" type="pres">
      <dgm:prSet presAssocID="{E5EACE3D-B077-4530-8D5F-1CCCE7208AC6}" presName="gear1" presStyleLbl="node1" presStyleIdx="0" presStyleCnt="2">
        <dgm:presLayoutVars>
          <dgm:chMax val="1"/>
          <dgm:bulletEnabled val="1"/>
        </dgm:presLayoutVars>
      </dgm:prSet>
      <dgm:spPr/>
    </dgm:pt>
    <dgm:pt modelId="{CCB7CCDD-DC1C-4E99-B953-DCB3625E6F2F}" type="pres">
      <dgm:prSet presAssocID="{E5EACE3D-B077-4530-8D5F-1CCCE7208AC6}" presName="gear1srcNode" presStyleLbl="node1" presStyleIdx="0" presStyleCnt="2"/>
      <dgm:spPr/>
    </dgm:pt>
    <dgm:pt modelId="{50813225-4AEC-49FC-884D-97BA727D2A14}" type="pres">
      <dgm:prSet presAssocID="{E5EACE3D-B077-4530-8D5F-1CCCE7208AC6}" presName="gear1dstNode" presStyleLbl="node1" presStyleIdx="0" presStyleCnt="2"/>
      <dgm:spPr/>
    </dgm:pt>
    <dgm:pt modelId="{9805FC25-0A6F-4D24-8A08-A11DE99C6D59}" type="pres">
      <dgm:prSet presAssocID="{4DFF05E4-57B2-4D05-BE22-62824FE5791B}" presName="gear2" presStyleLbl="node1" presStyleIdx="1" presStyleCnt="2">
        <dgm:presLayoutVars>
          <dgm:chMax val="1"/>
          <dgm:bulletEnabled val="1"/>
        </dgm:presLayoutVars>
      </dgm:prSet>
      <dgm:spPr/>
    </dgm:pt>
    <dgm:pt modelId="{C1DD4B7B-02C7-4756-89A4-70708AB79B69}" type="pres">
      <dgm:prSet presAssocID="{4DFF05E4-57B2-4D05-BE22-62824FE5791B}" presName="gear2srcNode" presStyleLbl="node1" presStyleIdx="1" presStyleCnt="2"/>
      <dgm:spPr/>
    </dgm:pt>
    <dgm:pt modelId="{6AF073EE-3A5E-49A1-B6BA-05FD6EC84C59}" type="pres">
      <dgm:prSet presAssocID="{4DFF05E4-57B2-4D05-BE22-62824FE5791B}" presName="gear2dstNode" presStyleLbl="node1" presStyleIdx="1" presStyleCnt="2"/>
      <dgm:spPr/>
    </dgm:pt>
    <dgm:pt modelId="{873694E7-367E-441A-B936-F951264762AE}" type="pres">
      <dgm:prSet presAssocID="{E1BA0114-B8F3-462C-B064-9271F1F1ADCC}" presName="connector1" presStyleLbl="sibTrans2D1" presStyleIdx="0" presStyleCnt="2"/>
      <dgm:spPr/>
    </dgm:pt>
    <dgm:pt modelId="{1529A3B0-3707-45D0-89E0-A2E7DAB48680}" type="pres">
      <dgm:prSet presAssocID="{87A9E2C8-B5C4-46B7-BBB6-A12790D1F3D5}" presName="connector2" presStyleLbl="sibTrans2D1" presStyleIdx="1" presStyleCnt="2"/>
      <dgm:spPr/>
    </dgm:pt>
  </dgm:ptLst>
  <dgm:cxnLst>
    <dgm:cxn modelId="{1287281F-90EA-4A91-9D5B-6BEEB3406227}" type="presOf" srcId="{E1BA0114-B8F3-462C-B064-9271F1F1ADCC}" destId="{873694E7-367E-441A-B936-F951264762AE}" srcOrd="0" destOrd="0" presId="urn:microsoft.com/office/officeart/2005/8/layout/gear1"/>
    <dgm:cxn modelId="{E216DC2E-9471-4630-BC7C-0E094CF23154}" type="presOf" srcId="{E5EACE3D-B077-4530-8D5F-1CCCE7208AC6}" destId="{CCB7CCDD-DC1C-4E99-B953-DCB3625E6F2F}" srcOrd="1" destOrd="0" presId="urn:microsoft.com/office/officeart/2005/8/layout/gear1"/>
    <dgm:cxn modelId="{4C566245-A759-4F63-80D2-4E404C1300C9}" type="presOf" srcId="{4DFF05E4-57B2-4D05-BE22-62824FE5791B}" destId="{C1DD4B7B-02C7-4756-89A4-70708AB79B69}" srcOrd="1" destOrd="0" presId="urn:microsoft.com/office/officeart/2005/8/layout/gear1"/>
    <dgm:cxn modelId="{FA11C746-2611-4C0A-A012-C10CA8D5137B}" srcId="{FB64E75A-2E00-4CEA-866F-B09B206B1CDE}" destId="{4DFF05E4-57B2-4D05-BE22-62824FE5791B}" srcOrd="1" destOrd="0" parTransId="{7E39965F-81B1-431A-8965-D7E76151118D}" sibTransId="{87A9E2C8-B5C4-46B7-BBB6-A12790D1F3D5}"/>
    <dgm:cxn modelId="{8EE80D89-2F3B-4403-9840-E556318DEFCC}" srcId="{FB64E75A-2E00-4CEA-866F-B09B206B1CDE}" destId="{E5EACE3D-B077-4530-8D5F-1CCCE7208AC6}" srcOrd="0" destOrd="0" parTransId="{7C427FB9-4876-4B62-93D1-6D26D13AE0DB}" sibTransId="{E1BA0114-B8F3-462C-B064-9271F1F1ADCC}"/>
    <dgm:cxn modelId="{936EA690-0686-488A-8B83-96242EB0CD37}" type="presOf" srcId="{FB64E75A-2E00-4CEA-866F-B09B206B1CDE}" destId="{B038C0B8-CBC8-4BBE-B76D-7D84E52A468E}" srcOrd="0" destOrd="0" presId="urn:microsoft.com/office/officeart/2005/8/layout/gear1"/>
    <dgm:cxn modelId="{E4FA1DA8-A9BB-40A1-B3D3-153B36ABE272}" type="presOf" srcId="{4DFF05E4-57B2-4D05-BE22-62824FE5791B}" destId="{6AF073EE-3A5E-49A1-B6BA-05FD6EC84C59}" srcOrd="2" destOrd="0" presId="urn:microsoft.com/office/officeart/2005/8/layout/gear1"/>
    <dgm:cxn modelId="{5548B2AA-73CC-4D93-9492-E22FF1148983}" type="presOf" srcId="{4DFF05E4-57B2-4D05-BE22-62824FE5791B}" destId="{9805FC25-0A6F-4D24-8A08-A11DE99C6D59}" srcOrd="0" destOrd="0" presId="urn:microsoft.com/office/officeart/2005/8/layout/gear1"/>
    <dgm:cxn modelId="{5D4192DD-E9C9-4D07-B6A9-A7BE50D264E0}" type="presOf" srcId="{E5EACE3D-B077-4530-8D5F-1CCCE7208AC6}" destId="{0FB83C13-9CC8-4911-B033-9811283C7D0C}" srcOrd="0" destOrd="0" presId="urn:microsoft.com/office/officeart/2005/8/layout/gear1"/>
    <dgm:cxn modelId="{A4BF17ED-C63D-4C3E-8C53-FE91954344AF}" type="presOf" srcId="{87A9E2C8-B5C4-46B7-BBB6-A12790D1F3D5}" destId="{1529A3B0-3707-45D0-89E0-A2E7DAB48680}" srcOrd="0" destOrd="0" presId="urn:microsoft.com/office/officeart/2005/8/layout/gear1"/>
    <dgm:cxn modelId="{E03650F8-255C-438A-B087-72C1DBBC3D91}" type="presOf" srcId="{E5EACE3D-B077-4530-8D5F-1CCCE7208AC6}" destId="{50813225-4AEC-49FC-884D-97BA727D2A14}" srcOrd="2" destOrd="0" presId="urn:microsoft.com/office/officeart/2005/8/layout/gear1"/>
    <dgm:cxn modelId="{07B405B1-40E5-48DB-A54F-D4E202FAB908}" type="presParOf" srcId="{B038C0B8-CBC8-4BBE-B76D-7D84E52A468E}" destId="{0FB83C13-9CC8-4911-B033-9811283C7D0C}" srcOrd="0" destOrd="0" presId="urn:microsoft.com/office/officeart/2005/8/layout/gear1"/>
    <dgm:cxn modelId="{3CC4FDAA-709C-4CC2-B12C-785F75BD0622}" type="presParOf" srcId="{B038C0B8-CBC8-4BBE-B76D-7D84E52A468E}" destId="{CCB7CCDD-DC1C-4E99-B953-DCB3625E6F2F}" srcOrd="1" destOrd="0" presId="urn:microsoft.com/office/officeart/2005/8/layout/gear1"/>
    <dgm:cxn modelId="{242E667B-2C91-4578-BB5D-F2A148E076BF}" type="presParOf" srcId="{B038C0B8-CBC8-4BBE-B76D-7D84E52A468E}" destId="{50813225-4AEC-49FC-884D-97BA727D2A14}" srcOrd="2" destOrd="0" presId="urn:microsoft.com/office/officeart/2005/8/layout/gear1"/>
    <dgm:cxn modelId="{18BB5EB6-A3A3-4CCF-BF57-EFD7FCBF2991}" type="presParOf" srcId="{B038C0B8-CBC8-4BBE-B76D-7D84E52A468E}" destId="{9805FC25-0A6F-4D24-8A08-A11DE99C6D59}" srcOrd="3" destOrd="0" presId="urn:microsoft.com/office/officeart/2005/8/layout/gear1"/>
    <dgm:cxn modelId="{EFCC0097-BF3E-4D59-B302-BA9F3015D07A}" type="presParOf" srcId="{B038C0B8-CBC8-4BBE-B76D-7D84E52A468E}" destId="{C1DD4B7B-02C7-4756-89A4-70708AB79B69}" srcOrd="4" destOrd="0" presId="urn:microsoft.com/office/officeart/2005/8/layout/gear1"/>
    <dgm:cxn modelId="{6774264E-66DC-43EC-BBCF-3ADFA3ECC37C}" type="presParOf" srcId="{B038C0B8-CBC8-4BBE-B76D-7D84E52A468E}" destId="{6AF073EE-3A5E-49A1-B6BA-05FD6EC84C59}" srcOrd="5" destOrd="0" presId="urn:microsoft.com/office/officeart/2005/8/layout/gear1"/>
    <dgm:cxn modelId="{1E7027C3-9574-420C-AEEE-B11DCDD46835}" type="presParOf" srcId="{B038C0B8-CBC8-4BBE-B76D-7D84E52A468E}" destId="{873694E7-367E-441A-B936-F951264762AE}" srcOrd="6" destOrd="0" presId="urn:microsoft.com/office/officeart/2005/8/layout/gear1"/>
    <dgm:cxn modelId="{F981D824-8C6F-4541-922F-AAE7D02A8967}" type="presParOf" srcId="{B038C0B8-CBC8-4BBE-B76D-7D84E52A468E}" destId="{1529A3B0-3707-45D0-89E0-A2E7DAB48680}" srcOrd="7"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87AC43-B614-44CA-8598-B23F0BA9C465}" type="doc">
      <dgm:prSet loTypeId="urn:microsoft.com/office/officeart/2005/8/layout/vList5" loCatId="list" qsTypeId="urn:microsoft.com/office/officeart/2005/8/quickstyle/simple1" qsCatId="simple" csTypeId="urn:microsoft.com/office/officeart/2005/8/colors/accent1_5" csCatId="accent1" phldr="1"/>
      <dgm:spPr/>
      <dgm:t>
        <a:bodyPr/>
        <a:lstStyle/>
        <a:p>
          <a:endParaRPr lang="en-US"/>
        </a:p>
      </dgm:t>
    </dgm:pt>
    <dgm:pt modelId="{99DB4182-6A5D-469C-8734-78F44670540F}">
      <dgm:prSet phldrT="[Text]" custT="1"/>
      <dgm:spPr/>
      <dgm:t>
        <a:bodyPr/>
        <a:lstStyle/>
        <a:p>
          <a:r>
            <a:rPr lang="en-US" sz="3600" dirty="0"/>
            <a:t>Volanesorsen*</a:t>
          </a:r>
        </a:p>
      </dgm:t>
    </dgm:pt>
    <dgm:pt modelId="{CECF9028-A8E7-4B0C-B843-8A77EF77A94E}" type="parTrans" cxnId="{3CC6D816-CAE3-4227-A46F-A909246AC4E4}">
      <dgm:prSet/>
      <dgm:spPr/>
      <dgm:t>
        <a:bodyPr/>
        <a:lstStyle/>
        <a:p>
          <a:endParaRPr lang="en-US" sz="1400"/>
        </a:p>
      </dgm:t>
    </dgm:pt>
    <dgm:pt modelId="{C2A5278C-A92F-4E94-A119-BD33AFC803EA}" type="sibTrans" cxnId="{3CC6D816-CAE3-4227-A46F-A909246AC4E4}">
      <dgm:prSet/>
      <dgm:spPr/>
      <dgm:t>
        <a:bodyPr/>
        <a:lstStyle/>
        <a:p>
          <a:endParaRPr lang="en-US" sz="1400"/>
        </a:p>
      </dgm:t>
    </dgm:pt>
    <dgm:pt modelId="{CA1FAF6E-061E-4122-B185-423D17237769}">
      <dgm:prSet phldrT="[Text]" custT="1"/>
      <dgm:spPr/>
      <dgm:t>
        <a:bodyPr/>
        <a:lstStyle/>
        <a:p>
          <a:r>
            <a:rPr lang="en-US" sz="3600" dirty="0"/>
            <a:t>Olezarsen</a:t>
          </a:r>
        </a:p>
      </dgm:t>
    </dgm:pt>
    <dgm:pt modelId="{8F6F3722-1470-4372-84E0-6FF26C45478C}" type="parTrans" cxnId="{8BE42499-54C2-48B0-8B2F-645093FFA396}">
      <dgm:prSet/>
      <dgm:spPr/>
      <dgm:t>
        <a:bodyPr/>
        <a:lstStyle/>
        <a:p>
          <a:endParaRPr lang="en-US" sz="1400"/>
        </a:p>
      </dgm:t>
    </dgm:pt>
    <dgm:pt modelId="{31918E12-AF8B-4948-A909-6EA4DB5221D0}" type="sibTrans" cxnId="{8BE42499-54C2-48B0-8B2F-645093FFA396}">
      <dgm:prSet/>
      <dgm:spPr/>
      <dgm:t>
        <a:bodyPr/>
        <a:lstStyle/>
        <a:p>
          <a:endParaRPr lang="en-US" sz="1400"/>
        </a:p>
      </dgm:t>
    </dgm:pt>
    <dgm:pt modelId="{FBD4906A-FF63-4B0A-A7CC-A7A0A2F3B7C9}">
      <dgm:prSet phldrT="[Text]" custT="1"/>
      <dgm:spPr/>
      <dgm:t>
        <a:bodyPr/>
        <a:lstStyle/>
        <a:p>
          <a:pPr>
            <a:buFont typeface="Wingdings" panose="05000000000000000000" pitchFamily="2" charset="2"/>
            <a:buChar char="§"/>
          </a:pPr>
          <a:r>
            <a:rPr lang="en-US" sz="2800" dirty="0">
              <a:solidFill>
                <a:schemeClr val="bg1"/>
              </a:solidFill>
            </a:rPr>
            <a:t>Antisense oligonucleotide targeting APOC3</a:t>
          </a:r>
        </a:p>
      </dgm:t>
    </dgm:pt>
    <dgm:pt modelId="{E1F64F72-C422-4F8A-81C0-AA6C5BFFEB9E}" type="parTrans" cxnId="{40AD3696-64E5-4802-9027-77CA496735DD}">
      <dgm:prSet/>
      <dgm:spPr/>
      <dgm:t>
        <a:bodyPr/>
        <a:lstStyle/>
        <a:p>
          <a:endParaRPr lang="en-US"/>
        </a:p>
      </dgm:t>
    </dgm:pt>
    <dgm:pt modelId="{49640DEE-CE36-4A96-847B-AB524C7D5061}" type="sibTrans" cxnId="{40AD3696-64E5-4802-9027-77CA496735DD}">
      <dgm:prSet/>
      <dgm:spPr/>
      <dgm:t>
        <a:bodyPr/>
        <a:lstStyle/>
        <a:p>
          <a:endParaRPr lang="en-US"/>
        </a:p>
      </dgm:t>
    </dgm:pt>
    <dgm:pt modelId="{0081E5F9-72F9-4C95-AB68-CE324D2BE17B}">
      <dgm:prSet phldrT="[Text]" custT="1"/>
      <dgm:spPr/>
      <dgm:t>
        <a:bodyPr/>
        <a:lstStyle/>
        <a:p>
          <a:pPr>
            <a:buFont typeface="Wingdings" panose="05000000000000000000" pitchFamily="2" charset="2"/>
            <a:buChar char="§"/>
          </a:pPr>
          <a:r>
            <a:rPr lang="en-US" sz="2800" dirty="0">
              <a:solidFill>
                <a:schemeClr val="bg1"/>
              </a:solidFill>
            </a:rPr>
            <a:t>Antisense oligonucleotide targeting APOC3</a:t>
          </a:r>
        </a:p>
      </dgm:t>
    </dgm:pt>
    <dgm:pt modelId="{DF44A724-FA59-46D1-A9D9-C0C98ECD468A}" type="parTrans" cxnId="{619E5F01-DE5F-49AC-A923-F7CC410EB1E9}">
      <dgm:prSet/>
      <dgm:spPr/>
      <dgm:t>
        <a:bodyPr/>
        <a:lstStyle/>
        <a:p>
          <a:endParaRPr lang="en-US"/>
        </a:p>
      </dgm:t>
    </dgm:pt>
    <dgm:pt modelId="{3EBCC597-455A-4195-853B-33DC92DD795D}" type="sibTrans" cxnId="{619E5F01-DE5F-49AC-A923-F7CC410EB1E9}">
      <dgm:prSet/>
      <dgm:spPr/>
      <dgm:t>
        <a:bodyPr/>
        <a:lstStyle/>
        <a:p>
          <a:endParaRPr lang="en-US"/>
        </a:p>
      </dgm:t>
    </dgm:pt>
    <dgm:pt modelId="{32F5DB3F-409C-4ED6-9097-D01F6CD3CA58}">
      <dgm:prSet phldrT="[Text]" custT="1"/>
      <dgm:spPr/>
      <dgm:t>
        <a:bodyPr/>
        <a:lstStyle/>
        <a:p>
          <a:r>
            <a:rPr lang="en-US" sz="3600" dirty="0"/>
            <a:t>Plozasiran</a:t>
          </a:r>
          <a:endParaRPr lang="en-US" sz="2800" dirty="0"/>
        </a:p>
      </dgm:t>
    </dgm:pt>
    <dgm:pt modelId="{E8CD6566-EF6C-40D2-9198-39C84B4807C4}" type="parTrans" cxnId="{BE08AAAC-D4A3-444B-B2A4-00A7C273EEC9}">
      <dgm:prSet/>
      <dgm:spPr/>
      <dgm:t>
        <a:bodyPr/>
        <a:lstStyle/>
        <a:p>
          <a:endParaRPr lang="en-US"/>
        </a:p>
      </dgm:t>
    </dgm:pt>
    <dgm:pt modelId="{C7BA1127-9F44-40D8-917B-8C5695958E47}" type="sibTrans" cxnId="{BE08AAAC-D4A3-444B-B2A4-00A7C273EEC9}">
      <dgm:prSet/>
      <dgm:spPr/>
      <dgm:t>
        <a:bodyPr/>
        <a:lstStyle/>
        <a:p>
          <a:endParaRPr lang="en-US"/>
        </a:p>
      </dgm:t>
    </dgm:pt>
    <dgm:pt modelId="{178E9358-58E4-47B0-BCC6-C0561C714154}">
      <dgm:prSet phldrT="[Text]" custT="1"/>
      <dgm:spPr/>
      <dgm:t>
        <a:bodyPr/>
        <a:lstStyle/>
        <a:p>
          <a:pPr>
            <a:buFont typeface="Wingdings" panose="05000000000000000000" pitchFamily="2" charset="2"/>
            <a:buChar char="§"/>
          </a:pPr>
          <a:r>
            <a:rPr lang="en-US" sz="2800" dirty="0">
              <a:solidFill>
                <a:schemeClr val="bg1"/>
              </a:solidFill>
            </a:rPr>
            <a:t>Small interfering RNA targeting APOC3</a:t>
          </a:r>
        </a:p>
      </dgm:t>
    </dgm:pt>
    <dgm:pt modelId="{ABA440FE-1211-40EE-9D94-E4AD9DA969AB}" type="parTrans" cxnId="{EAC50DBF-6AFF-4757-A76E-224970F0D5BA}">
      <dgm:prSet/>
      <dgm:spPr/>
      <dgm:t>
        <a:bodyPr/>
        <a:lstStyle/>
        <a:p>
          <a:endParaRPr lang="en-US"/>
        </a:p>
      </dgm:t>
    </dgm:pt>
    <dgm:pt modelId="{D498C045-A970-40E6-AE7D-26831AC33F2E}" type="sibTrans" cxnId="{EAC50DBF-6AFF-4757-A76E-224970F0D5BA}">
      <dgm:prSet/>
      <dgm:spPr/>
      <dgm:t>
        <a:bodyPr/>
        <a:lstStyle/>
        <a:p>
          <a:endParaRPr lang="en-US"/>
        </a:p>
      </dgm:t>
    </dgm:pt>
    <dgm:pt modelId="{47E84AAB-6164-4C55-AB8F-A254F5769C1F}" type="pres">
      <dgm:prSet presAssocID="{FD87AC43-B614-44CA-8598-B23F0BA9C465}" presName="Name0" presStyleCnt="0">
        <dgm:presLayoutVars>
          <dgm:dir/>
          <dgm:animLvl val="lvl"/>
          <dgm:resizeHandles val="exact"/>
        </dgm:presLayoutVars>
      </dgm:prSet>
      <dgm:spPr/>
    </dgm:pt>
    <dgm:pt modelId="{954645A9-583D-4A7E-B61E-F37AC95B2886}" type="pres">
      <dgm:prSet presAssocID="{99DB4182-6A5D-469C-8734-78F44670540F}" presName="linNode" presStyleCnt="0"/>
      <dgm:spPr/>
    </dgm:pt>
    <dgm:pt modelId="{7CF43877-2A8D-4D86-944A-9B18B7542783}" type="pres">
      <dgm:prSet presAssocID="{99DB4182-6A5D-469C-8734-78F44670540F}" presName="parentText" presStyleLbl="node1" presStyleIdx="0" presStyleCnt="3">
        <dgm:presLayoutVars>
          <dgm:chMax val="1"/>
          <dgm:bulletEnabled val="1"/>
        </dgm:presLayoutVars>
      </dgm:prSet>
      <dgm:spPr/>
    </dgm:pt>
    <dgm:pt modelId="{330110FD-3928-4A95-949A-11CF777E7DB5}" type="pres">
      <dgm:prSet presAssocID="{99DB4182-6A5D-469C-8734-78F44670540F}" presName="descendantText" presStyleLbl="alignAccFollowNode1" presStyleIdx="0" presStyleCnt="3">
        <dgm:presLayoutVars>
          <dgm:bulletEnabled val="1"/>
        </dgm:presLayoutVars>
      </dgm:prSet>
      <dgm:spPr/>
    </dgm:pt>
    <dgm:pt modelId="{E30FA2CF-DB6F-4EC5-A840-041FD4B5C08D}" type="pres">
      <dgm:prSet presAssocID="{C2A5278C-A92F-4E94-A119-BD33AFC803EA}" presName="sp" presStyleCnt="0"/>
      <dgm:spPr/>
    </dgm:pt>
    <dgm:pt modelId="{86E3F473-95B4-4A67-981C-198F89CF13BC}" type="pres">
      <dgm:prSet presAssocID="{CA1FAF6E-061E-4122-B185-423D17237769}" presName="linNode" presStyleCnt="0"/>
      <dgm:spPr/>
    </dgm:pt>
    <dgm:pt modelId="{51FFF3BC-82F4-43AE-9BA2-2098CB07F97D}" type="pres">
      <dgm:prSet presAssocID="{CA1FAF6E-061E-4122-B185-423D17237769}" presName="parentText" presStyleLbl="node1" presStyleIdx="1" presStyleCnt="3">
        <dgm:presLayoutVars>
          <dgm:chMax val="1"/>
          <dgm:bulletEnabled val="1"/>
        </dgm:presLayoutVars>
      </dgm:prSet>
      <dgm:spPr/>
    </dgm:pt>
    <dgm:pt modelId="{E5627073-51F5-42E6-A4B9-830288DDF68C}" type="pres">
      <dgm:prSet presAssocID="{CA1FAF6E-061E-4122-B185-423D17237769}" presName="descendantText" presStyleLbl="alignAccFollowNode1" presStyleIdx="1" presStyleCnt="3">
        <dgm:presLayoutVars>
          <dgm:bulletEnabled val="1"/>
        </dgm:presLayoutVars>
      </dgm:prSet>
      <dgm:spPr/>
    </dgm:pt>
    <dgm:pt modelId="{8E6C8A34-A33F-4F6B-9ABB-EF908EBA0079}" type="pres">
      <dgm:prSet presAssocID="{31918E12-AF8B-4948-A909-6EA4DB5221D0}" presName="sp" presStyleCnt="0"/>
      <dgm:spPr/>
    </dgm:pt>
    <dgm:pt modelId="{D07BEE26-8832-448B-89F8-3318EE72498D}" type="pres">
      <dgm:prSet presAssocID="{32F5DB3F-409C-4ED6-9097-D01F6CD3CA58}" presName="linNode" presStyleCnt="0"/>
      <dgm:spPr/>
    </dgm:pt>
    <dgm:pt modelId="{B3E43C02-94E5-4B24-BA3B-130EC97BF0C6}" type="pres">
      <dgm:prSet presAssocID="{32F5DB3F-409C-4ED6-9097-D01F6CD3CA58}" presName="parentText" presStyleLbl="node1" presStyleIdx="2" presStyleCnt="3">
        <dgm:presLayoutVars>
          <dgm:chMax val="1"/>
          <dgm:bulletEnabled val="1"/>
        </dgm:presLayoutVars>
      </dgm:prSet>
      <dgm:spPr/>
    </dgm:pt>
    <dgm:pt modelId="{8C53D26E-E6F5-4286-8241-69CBDB286E8D}" type="pres">
      <dgm:prSet presAssocID="{32F5DB3F-409C-4ED6-9097-D01F6CD3CA58}" presName="descendantText" presStyleLbl="alignAccFollowNode1" presStyleIdx="2" presStyleCnt="3">
        <dgm:presLayoutVars>
          <dgm:bulletEnabled val="1"/>
        </dgm:presLayoutVars>
      </dgm:prSet>
      <dgm:spPr/>
    </dgm:pt>
  </dgm:ptLst>
  <dgm:cxnLst>
    <dgm:cxn modelId="{619E5F01-DE5F-49AC-A923-F7CC410EB1E9}" srcId="{CA1FAF6E-061E-4122-B185-423D17237769}" destId="{0081E5F9-72F9-4C95-AB68-CE324D2BE17B}" srcOrd="0" destOrd="0" parTransId="{DF44A724-FA59-46D1-A9D9-C0C98ECD468A}" sibTransId="{3EBCC597-455A-4195-853B-33DC92DD795D}"/>
    <dgm:cxn modelId="{3CC6D816-CAE3-4227-A46F-A909246AC4E4}" srcId="{FD87AC43-B614-44CA-8598-B23F0BA9C465}" destId="{99DB4182-6A5D-469C-8734-78F44670540F}" srcOrd="0" destOrd="0" parTransId="{CECF9028-A8E7-4B0C-B843-8A77EF77A94E}" sibTransId="{C2A5278C-A92F-4E94-A119-BD33AFC803EA}"/>
    <dgm:cxn modelId="{ED7BAE1A-E0C6-4685-9764-F615BE72333A}" type="presOf" srcId="{178E9358-58E4-47B0-BCC6-C0561C714154}" destId="{8C53D26E-E6F5-4286-8241-69CBDB286E8D}" srcOrd="0" destOrd="0" presId="urn:microsoft.com/office/officeart/2005/8/layout/vList5"/>
    <dgm:cxn modelId="{4451E387-B01A-4617-8A67-66E7F5B5A458}" type="presOf" srcId="{CA1FAF6E-061E-4122-B185-423D17237769}" destId="{51FFF3BC-82F4-43AE-9BA2-2098CB07F97D}" srcOrd="0" destOrd="0" presId="urn:microsoft.com/office/officeart/2005/8/layout/vList5"/>
    <dgm:cxn modelId="{40AD3696-64E5-4802-9027-77CA496735DD}" srcId="{99DB4182-6A5D-469C-8734-78F44670540F}" destId="{FBD4906A-FF63-4B0A-A7CC-A7A0A2F3B7C9}" srcOrd="0" destOrd="0" parTransId="{E1F64F72-C422-4F8A-81C0-AA6C5BFFEB9E}" sibTransId="{49640DEE-CE36-4A96-847B-AB524C7D5061}"/>
    <dgm:cxn modelId="{8BE42499-54C2-48B0-8B2F-645093FFA396}" srcId="{FD87AC43-B614-44CA-8598-B23F0BA9C465}" destId="{CA1FAF6E-061E-4122-B185-423D17237769}" srcOrd="1" destOrd="0" parTransId="{8F6F3722-1470-4372-84E0-6FF26C45478C}" sibTransId="{31918E12-AF8B-4948-A909-6EA4DB5221D0}"/>
    <dgm:cxn modelId="{BE08AAAC-D4A3-444B-B2A4-00A7C273EEC9}" srcId="{FD87AC43-B614-44CA-8598-B23F0BA9C465}" destId="{32F5DB3F-409C-4ED6-9097-D01F6CD3CA58}" srcOrd="2" destOrd="0" parTransId="{E8CD6566-EF6C-40D2-9198-39C84B4807C4}" sibTransId="{C7BA1127-9F44-40D8-917B-8C5695958E47}"/>
    <dgm:cxn modelId="{EAC50DBF-6AFF-4757-A76E-224970F0D5BA}" srcId="{32F5DB3F-409C-4ED6-9097-D01F6CD3CA58}" destId="{178E9358-58E4-47B0-BCC6-C0561C714154}" srcOrd="0" destOrd="0" parTransId="{ABA440FE-1211-40EE-9D94-E4AD9DA969AB}" sibTransId="{D498C045-A970-40E6-AE7D-26831AC33F2E}"/>
    <dgm:cxn modelId="{DE0885CA-C709-4E89-A277-5680DF714BE7}" type="presOf" srcId="{99DB4182-6A5D-469C-8734-78F44670540F}" destId="{7CF43877-2A8D-4D86-944A-9B18B7542783}" srcOrd="0" destOrd="0" presId="urn:microsoft.com/office/officeart/2005/8/layout/vList5"/>
    <dgm:cxn modelId="{387352D2-87EB-4047-BA51-B98C3D9D249E}" type="presOf" srcId="{32F5DB3F-409C-4ED6-9097-D01F6CD3CA58}" destId="{B3E43C02-94E5-4B24-BA3B-130EC97BF0C6}" srcOrd="0" destOrd="0" presId="urn:microsoft.com/office/officeart/2005/8/layout/vList5"/>
    <dgm:cxn modelId="{D15FF1DE-D792-4745-A7E9-CF8A5F0A6DB8}" type="presOf" srcId="{0081E5F9-72F9-4C95-AB68-CE324D2BE17B}" destId="{E5627073-51F5-42E6-A4B9-830288DDF68C}" srcOrd="0" destOrd="0" presId="urn:microsoft.com/office/officeart/2005/8/layout/vList5"/>
    <dgm:cxn modelId="{AE9772E8-B3A0-4D5E-BC7E-AB25E5940A10}" type="presOf" srcId="{FBD4906A-FF63-4B0A-A7CC-A7A0A2F3B7C9}" destId="{330110FD-3928-4A95-949A-11CF777E7DB5}" srcOrd="0" destOrd="0" presId="urn:microsoft.com/office/officeart/2005/8/layout/vList5"/>
    <dgm:cxn modelId="{355DB1E8-9E61-4449-BB2E-04A4E46D1D19}" type="presOf" srcId="{FD87AC43-B614-44CA-8598-B23F0BA9C465}" destId="{47E84AAB-6164-4C55-AB8F-A254F5769C1F}" srcOrd="0" destOrd="0" presId="urn:microsoft.com/office/officeart/2005/8/layout/vList5"/>
    <dgm:cxn modelId="{FA050763-1C1A-4A73-B441-504A09B8EA9D}" type="presParOf" srcId="{47E84AAB-6164-4C55-AB8F-A254F5769C1F}" destId="{954645A9-583D-4A7E-B61E-F37AC95B2886}" srcOrd="0" destOrd="0" presId="urn:microsoft.com/office/officeart/2005/8/layout/vList5"/>
    <dgm:cxn modelId="{9DF06308-C413-473D-B8CB-6F0602B4CDB8}" type="presParOf" srcId="{954645A9-583D-4A7E-B61E-F37AC95B2886}" destId="{7CF43877-2A8D-4D86-944A-9B18B7542783}" srcOrd="0" destOrd="0" presId="urn:microsoft.com/office/officeart/2005/8/layout/vList5"/>
    <dgm:cxn modelId="{C9862064-4E9D-4C2B-969F-6A171319B5A4}" type="presParOf" srcId="{954645A9-583D-4A7E-B61E-F37AC95B2886}" destId="{330110FD-3928-4A95-949A-11CF777E7DB5}" srcOrd="1" destOrd="0" presId="urn:microsoft.com/office/officeart/2005/8/layout/vList5"/>
    <dgm:cxn modelId="{0A7AE5AF-09E9-4420-8804-352B6933B3C6}" type="presParOf" srcId="{47E84AAB-6164-4C55-AB8F-A254F5769C1F}" destId="{E30FA2CF-DB6F-4EC5-A840-041FD4B5C08D}" srcOrd="1" destOrd="0" presId="urn:microsoft.com/office/officeart/2005/8/layout/vList5"/>
    <dgm:cxn modelId="{5F5F1D6D-60D3-41F8-AD9E-2854A7B83817}" type="presParOf" srcId="{47E84AAB-6164-4C55-AB8F-A254F5769C1F}" destId="{86E3F473-95B4-4A67-981C-198F89CF13BC}" srcOrd="2" destOrd="0" presId="urn:microsoft.com/office/officeart/2005/8/layout/vList5"/>
    <dgm:cxn modelId="{700C7596-80E8-4131-B8F7-5C695A55A1FC}" type="presParOf" srcId="{86E3F473-95B4-4A67-981C-198F89CF13BC}" destId="{51FFF3BC-82F4-43AE-9BA2-2098CB07F97D}" srcOrd="0" destOrd="0" presId="urn:microsoft.com/office/officeart/2005/8/layout/vList5"/>
    <dgm:cxn modelId="{48697929-5AFC-4E14-A6FF-1BB536DA0933}" type="presParOf" srcId="{86E3F473-95B4-4A67-981C-198F89CF13BC}" destId="{E5627073-51F5-42E6-A4B9-830288DDF68C}" srcOrd="1" destOrd="0" presId="urn:microsoft.com/office/officeart/2005/8/layout/vList5"/>
    <dgm:cxn modelId="{C4C5460D-A4DE-4B88-82C5-4750A193DAF9}" type="presParOf" srcId="{47E84AAB-6164-4C55-AB8F-A254F5769C1F}" destId="{8E6C8A34-A33F-4F6B-9ABB-EF908EBA0079}" srcOrd="3" destOrd="0" presId="urn:microsoft.com/office/officeart/2005/8/layout/vList5"/>
    <dgm:cxn modelId="{B9A197DD-208A-4514-8495-ED3F0D8185AD}" type="presParOf" srcId="{47E84AAB-6164-4C55-AB8F-A254F5769C1F}" destId="{D07BEE26-8832-448B-89F8-3318EE72498D}" srcOrd="4" destOrd="0" presId="urn:microsoft.com/office/officeart/2005/8/layout/vList5"/>
    <dgm:cxn modelId="{E08D0352-3ABD-4F79-8E17-19A71F03B617}" type="presParOf" srcId="{D07BEE26-8832-448B-89F8-3318EE72498D}" destId="{B3E43C02-94E5-4B24-BA3B-130EC97BF0C6}" srcOrd="0" destOrd="0" presId="urn:microsoft.com/office/officeart/2005/8/layout/vList5"/>
    <dgm:cxn modelId="{1BBCAB8A-C432-4460-B9F6-714EBF5EABD2}" type="presParOf" srcId="{D07BEE26-8832-448B-89F8-3318EE72498D}" destId="{8C53D26E-E6F5-4286-8241-69CBDB286E8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FE4CF4-4FF6-4828-A519-71C5E0A2B1A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0D7B619B-48DD-4225-B383-BFEB6F7A8A1F}">
      <dgm:prSet phldrT="[Text]" custT="1"/>
      <dgm:spPr/>
      <dgm:t>
        <a:bodyPr/>
        <a:lstStyle/>
        <a:p>
          <a:r>
            <a:rPr lang="en-US" sz="5400" dirty="0"/>
            <a:t>BALANCE</a:t>
          </a:r>
          <a:endParaRPr lang="en-US" sz="6500" dirty="0"/>
        </a:p>
      </dgm:t>
    </dgm:pt>
    <dgm:pt modelId="{57B643E2-83AB-414F-A4AB-14E7BFB0307F}" type="parTrans" cxnId="{481ABAD8-BA03-46A2-97DA-19C5CCAE3CB8}">
      <dgm:prSet/>
      <dgm:spPr/>
      <dgm:t>
        <a:bodyPr/>
        <a:lstStyle/>
        <a:p>
          <a:endParaRPr lang="en-US"/>
        </a:p>
      </dgm:t>
    </dgm:pt>
    <dgm:pt modelId="{424A67E1-4778-4069-AA5C-8226D6D47E12}" type="sibTrans" cxnId="{481ABAD8-BA03-46A2-97DA-19C5CCAE3CB8}">
      <dgm:prSet/>
      <dgm:spPr/>
      <dgm:t>
        <a:bodyPr/>
        <a:lstStyle/>
        <a:p>
          <a:endParaRPr lang="en-US"/>
        </a:p>
      </dgm:t>
    </dgm:pt>
    <dgm:pt modelId="{4019003F-70BF-43B9-B03F-A3D868DF5241}">
      <dgm:prSet phldrT="[Text]" custT="1"/>
      <dgm:spPr/>
      <dgm:t>
        <a:bodyPr/>
        <a:lstStyle/>
        <a:p>
          <a:pPr>
            <a:buFont typeface="Wingdings" panose="05000000000000000000" pitchFamily="2" charset="2"/>
            <a:buChar char="§"/>
          </a:pPr>
          <a:r>
            <a:rPr lang="en-US" sz="3600" dirty="0">
              <a:solidFill>
                <a:schemeClr val="bg1"/>
              </a:solidFill>
            </a:rPr>
            <a:t>Evaluate the efficacy of olezarsen vs placebo on the percent change in fasting TG</a:t>
          </a:r>
        </a:p>
      </dgm:t>
    </dgm:pt>
    <dgm:pt modelId="{6AA7D540-2D24-4EEA-9E4D-2106CD189130}" type="parTrans" cxnId="{2912DF10-A65D-4C08-BA32-B56D0497203F}">
      <dgm:prSet/>
      <dgm:spPr/>
      <dgm:t>
        <a:bodyPr/>
        <a:lstStyle/>
        <a:p>
          <a:endParaRPr lang="en-US"/>
        </a:p>
      </dgm:t>
    </dgm:pt>
    <dgm:pt modelId="{C4328BEE-E517-4059-87C5-5B8E0E60B452}" type="sibTrans" cxnId="{2912DF10-A65D-4C08-BA32-B56D0497203F}">
      <dgm:prSet/>
      <dgm:spPr/>
      <dgm:t>
        <a:bodyPr/>
        <a:lstStyle/>
        <a:p>
          <a:endParaRPr lang="en-US"/>
        </a:p>
      </dgm:t>
    </dgm:pt>
    <dgm:pt modelId="{948B24FD-98DA-4DF5-84C6-721865A47AF2}" type="pres">
      <dgm:prSet presAssocID="{6CFE4CF4-4FF6-4828-A519-71C5E0A2B1A2}" presName="Name0" presStyleCnt="0">
        <dgm:presLayoutVars>
          <dgm:dir/>
          <dgm:animLvl val="lvl"/>
          <dgm:resizeHandles/>
        </dgm:presLayoutVars>
      </dgm:prSet>
      <dgm:spPr/>
    </dgm:pt>
    <dgm:pt modelId="{FBF226E4-A9DB-4E81-AC7A-73F7492C9BA5}" type="pres">
      <dgm:prSet presAssocID="{0D7B619B-48DD-4225-B383-BFEB6F7A8A1F}" presName="linNode" presStyleCnt="0"/>
      <dgm:spPr/>
    </dgm:pt>
    <dgm:pt modelId="{D108FFB8-BDD7-46D1-9815-A9A962A2AF41}" type="pres">
      <dgm:prSet presAssocID="{0D7B619B-48DD-4225-B383-BFEB6F7A8A1F}" presName="parentShp" presStyleLbl="node1" presStyleIdx="0" presStyleCnt="1" custScaleX="88113">
        <dgm:presLayoutVars>
          <dgm:bulletEnabled val="1"/>
        </dgm:presLayoutVars>
      </dgm:prSet>
      <dgm:spPr/>
    </dgm:pt>
    <dgm:pt modelId="{EB06E3E6-FD77-4AE9-98BD-08496C7F886D}" type="pres">
      <dgm:prSet presAssocID="{0D7B619B-48DD-4225-B383-BFEB6F7A8A1F}" presName="childShp" presStyleLbl="bgAccFollowNode1" presStyleIdx="0" presStyleCnt="1">
        <dgm:presLayoutVars>
          <dgm:bulletEnabled val="1"/>
        </dgm:presLayoutVars>
      </dgm:prSet>
      <dgm:spPr/>
    </dgm:pt>
  </dgm:ptLst>
  <dgm:cxnLst>
    <dgm:cxn modelId="{2912DF10-A65D-4C08-BA32-B56D0497203F}" srcId="{0D7B619B-48DD-4225-B383-BFEB6F7A8A1F}" destId="{4019003F-70BF-43B9-B03F-A3D868DF5241}" srcOrd="0" destOrd="0" parTransId="{6AA7D540-2D24-4EEA-9E4D-2106CD189130}" sibTransId="{C4328BEE-E517-4059-87C5-5B8E0E60B452}"/>
    <dgm:cxn modelId="{D5B39B17-F5F1-4443-A5A1-4AE2DEC4002A}" type="presOf" srcId="{4019003F-70BF-43B9-B03F-A3D868DF5241}" destId="{EB06E3E6-FD77-4AE9-98BD-08496C7F886D}" srcOrd="0" destOrd="0" presId="urn:microsoft.com/office/officeart/2005/8/layout/vList6"/>
    <dgm:cxn modelId="{594F0F3C-CF85-4BC7-B2CC-7C15FEC589BE}" type="presOf" srcId="{6CFE4CF4-4FF6-4828-A519-71C5E0A2B1A2}" destId="{948B24FD-98DA-4DF5-84C6-721865A47AF2}" srcOrd="0" destOrd="0" presId="urn:microsoft.com/office/officeart/2005/8/layout/vList6"/>
    <dgm:cxn modelId="{D9F85CD2-3FE4-4DA1-90E1-D8CF71FDDB43}" type="presOf" srcId="{0D7B619B-48DD-4225-B383-BFEB6F7A8A1F}" destId="{D108FFB8-BDD7-46D1-9815-A9A962A2AF41}" srcOrd="0" destOrd="0" presId="urn:microsoft.com/office/officeart/2005/8/layout/vList6"/>
    <dgm:cxn modelId="{481ABAD8-BA03-46A2-97DA-19C5CCAE3CB8}" srcId="{6CFE4CF4-4FF6-4828-A519-71C5E0A2B1A2}" destId="{0D7B619B-48DD-4225-B383-BFEB6F7A8A1F}" srcOrd="0" destOrd="0" parTransId="{57B643E2-83AB-414F-A4AB-14E7BFB0307F}" sibTransId="{424A67E1-4778-4069-AA5C-8226D6D47E12}"/>
    <dgm:cxn modelId="{E1B638AD-CE92-49F9-9748-B16A3514EB26}" type="presParOf" srcId="{948B24FD-98DA-4DF5-84C6-721865A47AF2}" destId="{FBF226E4-A9DB-4E81-AC7A-73F7492C9BA5}" srcOrd="0" destOrd="0" presId="urn:microsoft.com/office/officeart/2005/8/layout/vList6"/>
    <dgm:cxn modelId="{F00F618A-9A76-43B5-AD22-D2B43F5CFB6C}" type="presParOf" srcId="{FBF226E4-A9DB-4E81-AC7A-73F7492C9BA5}" destId="{D108FFB8-BDD7-46D1-9815-A9A962A2AF41}" srcOrd="0" destOrd="0" presId="urn:microsoft.com/office/officeart/2005/8/layout/vList6"/>
    <dgm:cxn modelId="{62C43E05-D652-419A-9E0C-BC9665807AF3}" type="presParOf" srcId="{FBF226E4-A9DB-4E81-AC7A-73F7492C9BA5}" destId="{EB06E3E6-FD77-4AE9-98BD-08496C7F886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8ABA375-F0F8-456D-A777-E1FF9B17EC2E}" type="doc">
      <dgm:prSet loTypeId="urn:microsoft.com/office/officeart/2005/8/layout/target3" loCatId="list" qsTypeId="urn:microsoft.com/office/officeart/2005/8/quickstyle/simple1" qsCatId="simple" csTypeId="urn:microsoft.com/office/officeart/2005/8/colors/accent1_3" csCatId="accent1" phldr="1"/>
      <dgm:spPr/>
      <dgm:t>
        <a:bodyPr/>
        <a:lstStyle/>
        <a:p>
          <a:endParaRPr lang="en-US"/>
        </a:p>
      </dgm:t>
    </dgm:pt>
    <dgm:pt modelId="{F013CED8-5835-4C30-B664-53A99162C200}">
      <dgm:prSet phldrT="[Text]"/>
      <dgm:spPr>
        <a:ln>
          <a:solidFill>
            <a:schemeClr val="accent2"/>
          </a:solidFill>
        </a:ln>
      </dgm:spPr>
      <dgm:t>
        <a:bodyPr/>
        <a:lstStyle/>
        <a:p>
          <a:r>
            <a:rPr lang="en-US" dirty="0">
              <a:solidFill>
                <a:schemeClr val="bg1"/>
              </a:solidFill>
            </a:rPr>
            <a:t>Gastroenterologists, pancreatologists</a:t>
          </a:r>
        </a:p>
      </dgm:t>
    </dgm:pt>
    <dgm:pt modelId="{1B866F15-3AD6-4BF5-89E6-26E0FF400611}" type="parTrans" cxnId="{52118DD1-1363-45B7-8112-EC74D080B32B}">
      <dgm:prSet/>
      <dgm:spPr/>
      <dgm:t>
        <a:bodyPr/>
        <a:lstStyle/>
        <a:p>
          <a:endParaRPr lang="en-US">
            <a:solidFill>
              <a:schemeClr val="bg1"/>
            </a:solidFill>
          </a:endParaRPr>
        </a:p>
      </dgm:t>
    </dgm:pt>
    <dgm:pt modelId="{6056E8DA-CC4B-4D25-8801-8B20693E3F84}" type="sibTrans" cxnId="{52118DD1-1363-45B7-8112-EC74D080B32B}">
      <dgm:prSet/>
      <dgm:spPr/>
      <dgm:t>
        <a:bodyPr/>
        <a:lstStyle/>
        <a:p>
          <a:endParaRPr lang="en-US">
            <a:solidFill>
              <a:schemeClr val="bg1"/>
            </a:solidFill>
          </a:endParaRPr>
        </a:p>
      </dgm:t>
    </dgm:pt>
    <dgm:pt modelId="{D6BACE77-73F3-4683-A97D-CDFE7737006D}">
      <dgm:prSet phldrT="[Text]"/>
      <dgm:spPr/>
      <dgm:t>
        <a:bodyPr/>
        <a:lstStyle/>
        <a:p>
          <a:endParaRPr lang="en-US" dirty="0">
            <a:solidFill>
              <a:schemeClr val="bg1"/>
            </a:solidFill>
          </a:endParaRPr>
        </a:p>
      </dgm:t>
    </dgm:pt>
    <dgm:pt modelId="{B56DEF74-F7BE-4DFD-94EA-F87277271BC7}" type="parTrans" cxnId="{D53CD335-01A9-4599-83B7-60A49F5B1B22}">
      <dgm:prSet/>
      <dgm:spPr/>
      <dgm:t>
        <a:bodyPr/>
        <a:lstStyle/>
        <a:p>
          <a:endParaRPr lang="en-US">
            <a:solidFill>
              <a:schemeClr val="bg1"/>
            </a:solidFill>
          </a:endParaRPr>
        </a:p>
      </dgm:t>
    </dgm:pt>
    <dgm:pt modelId="{070769C7-A6AC-46D1-BACB-4A2E46738986}" type="sibTrans" cxnId="{D53CD335-01A9-4599-83B7-60A49F5B1B22}">
      <dgm:prSet/>
      <dgm:spPr/>
      <dgm:t>
        <a:bodyPr/>
        <a:lstStyle/>
        <a:p>
          <a:endParaRPr lang="en-US">
            <a:solidFill>
              <a:schemeClr val="bg1"/>
            </a:solidFill>
          </a:endParaRPr>
        </a:p>
      </dgm:t>
    </dgm:pt>
    <dgm:pt modelId="{D3CFC155-B030-441B-8693-9F0269A2FCDD}">
      <dgm:prSet phldrT="[Text]"/>
      <dgm:spPr>
        <a:ln>
          <a:solidFill>
            <a:schemeClr val="accent1"/>
          </a:solidFill>
        </a:ln>
      </dgm:spPr>
      <dgm:t>
        <a:bodyPr/>
        <a:lstStyle/>
        <a:p>
          <a:r>
            <a:rPr lang="en-US" dirty="0">
              <a:solidFill>
                <a:schemeClr val="bg1"/>
              </a:solidFill>
            </a:rPr>
            <a:t>Endocrinologists, cardiologists, lipid Specialists</a:t>
          </a:r>
        </a:p>
      </dgm:t>
    </dgm:pt>
    <dgm:pt modelId="{C13FF6B3-0E24-454F-B798-296A73988B49}" type="parTrans" cxnId="{A0BA59C4-0EA9-4A9B-8FB4-03FC432C9C0C}">
      <dgm:prSet/>
      <dgm:spPr/>
      <dgm:t>
        <a:bodyPr/>
        <a:lstStyle/>
        <a:p>
          <a:endParaRPr lang="en-US">
            <a:solidFill>
              <a:schemeClr val="bg1"/>
            </a:solidFill>
          </a:endParaRPr>
        </a:p>
      </dgm:t>
    </dgm:pt>
    <dgm:pt modelId="{2B43257C-AE08-467D-9714-530EC5DA2A58}" type="sibTrans" cxnId="{A0BA59C4-0EA9-4A9B-8FB4-03FC432C9C0C}">
      <dgm:prSet/>
      <dgm:spPr/>
      <dgm:t>
        <a:bodyPr/>
        <a:lstStyle/>
        <a:p>
          <a:endParaRPr lang="en-US">
            <a:solidFill>
              <a:schemeClr val="bg1"/>
            </a:solidFill>
          </a:endParaRPr>
        </a:p>
      </dgm:t>
    </dgm:pt>
    <dgm:pt modelId="{ABC04F30-B320-4D2C-AF29-622044490536}">
      <dgm:prSet phldrT="[Text]"/>
      <dgm:spPr>
        <a:ln>
          <a:solidFill>
            <a:schemeClr val="accent3"/>
          </a:solidFill>
        </a:ln>
      </dgm:spPr>
      <dgm:t>
        <a:bodyPr/>
        <a:lstStyle/>
        <a:p>
          <a:r>
            <a:rPr lang="en-US" b="1" dirty="0">
              <a:solidFill>
                <a:schemeClr val="bg1"/>
              </a:solidFill>
            </a:rPr>
            <a:t>Engaged patient</a:t>
          </a:r>
        </a:p>
      </dgm:t>
    </dgm:pt>
    <dgm:pt modelId="{1273493C-4093-4914-A1C9-A5E9CB787C57}" type="parTrans" cxnId="{D9A400B0-C703-4F36-8F0A-B81A148F0A22}">
      <dgm:prSet/>
      <dgm:spPr/>
      <dgm:t>
        <a:bodyPr/>
        <a:lstStyle/>
        <a:p>
          <a:endParaRPr lang="en-US">
            <a:solidFill>
              <a:schemeClr val="bg1"/>
            </a:solidFill>
          </a:endParaRPr>
        </a:p>
      </dgm:t>
    </dgm:pt>
    <dgm:pt modelId="{5149F648-CB60-413C-846B-BD9BB309B5C4}" type="sibTrans" cxnId="{D9A400B0-C703-4F36-8F0A-B81A148F0A22}">
      <dgm:prSet/>
      <dgm:spPr/>
      <dgm:t>
        <a:bodyPr/>
        <a:lstStyle/>
        <a:p>
          <a:endParaRPr lang="en-US">
            <a:solidFill>
              <a:schemeClr val="bg1"/>
            </a:solidFill>
          </a:endParaRPr>
        </a:p>
      </dgm:t>
    </dgm:pt>
    <dgm:pt modelId="{A425FE2A-A43B-4017-8847-8192EE3DBC81}">
      <dgm:prSet phldrT="[Text]"/>
      <dgm:spPr/>
      <dgm:t>
        <a:bodyPr/>
        <a:lstStyle/>
        <a:p>
          <a:endParaRPr lang="en-US" dirty="0">
            <a:solidFill>
              <a:schemeClr val="bg1"/>
            </a:solidFill>
          </a:endParaRPr>
        </a:p>
      </dgm:t>
    </dgm:pt>
    <dgm:pt modelId="{CA420ABA-A382-4731-B7A8-0BD9952257A0}" type="parTrans" cxnId="{79E30ABA-6F8B-45BD-94AD-A4AE9B8B54D6}">
      <dgm:prSet/>
      <dgm:spPr/>
      <dgm:t>
        <a:bodyPr/>
        <a:lstStyle/>
        <a:p>
          <a:endParaRPr lang="en-US">
            <a:solidFill>
              <a:schemeClr val="bg1"/>
            </a:solidFill>
          </a:endParaRPr>
        </a:p>
      </dgm:t>
    </dgm:pt>
    <dgm:pt modelId="{26E2AD7A-C07E-422D-BF3A-22B3A895D9F2}" type="sibTrans" cxnId="{79E30ABA-6F8B-45BD-94AD-A4AE9B8B54D6}">
      <dgm:prSet/>
      <dgm:spPr/>
      <dgm:t>
        <a:bodyPr/>
        <a:lstStyle/>
        <a:p>
          <a:endParaRPr lang="en-US">
            <a:solidFill>
              <a:schemeClr val="bg1"/>
            </a:solidFill>
          </a:endParaRPr>
        </a:p>
      </dgm:t>
    </dgm:pt>
    <dgm:pt modelId="{334FFC0C-EBB0-48C3-865F-383F6430E660}">
      <dgm:prSet phldrT="[Text]"/>
      <dgm:spPr/>
      <dgm:t>
        <a:bodyPr/>
        <a:lstStyle/>
        <a:p>
          <a:endParaRPr lang="en-US" dirty="0">
            <a:solidFill>
              <a:schemeClr val="bg1"/>
            </a:solidFill>
          </a:endParaRPr>
        </a:p>
      </dgm:t>
    </dgm:pt>
    <dgm:pt modelId="{D65DA02A-B334-4F4F-BA1F-70E7CBCEFB18}" type="parTrans" cxnId="{613D72EB-F11E-4EAA-ACED-4F376520A7EE}">
      <dgm:prSet/>
      <dgm:spPr/>
      <dgm:t>
        <a:bodyPr/>
        <a:lstStyle/>
        <a:p>
          <a:endParaRPr lang="en-US">
            <a:solidFill>
              <a:schemeClr val="bg1"/>
            </a:solidFill>
          </a:endParaRPr>
        </a:p>
      </dgm:t>
    </dgm:pt>
    <dgm:pt modelId="{8717624C-6709-41D5-A9E0-8210424D38AE}" type="sibTrans" cxnId="{613D72EB-F11E-4EAA-ACED-4F376520A7EE}">
      <dgm:prSet/>
      <dgm:spPr/>
      <dgm:t>
        <a:bodyPr/>
        <a:lstStyle/>
        <a:p>
          <a:endParaRPr lang="en-US">
            <a:solidFill>
              <a:schemeClr val="bg1"/>
            </a:solidFill>
          </a:endParaRPr>
        </a:p>
      </dgm:t>
    </dgm:pt>
    <dgm:pt modelId="{45574A4D-CE27-4B25-8E9D-3EC6099F3371}" type="pres">
      <dgm:prSet presAssocID="{48ABA375-F0F8-456D-A777-E1FF9B17EC2E}" presName="Name0" presStyleCnt="0">
        <dgm:presLayoutVars>
          <dgm:chMax val="7"/>
          <dgm:dir/>
          <dgm:animLvl val="lvl"/>
          <dgm:resizeHandles val="exact"/>
        </dgm:presLayoutVars>
      </dgm:prSet>
      <dgm:spPr/>
    </dgm:pt>
    <dgm:pt modelId="{0C715D85-01C3-48FB-8893-002CA5ECE4D0}" type="pres">
      <dgm:prSet presAssocID="{F013CED8-5835-4C30-B664-53A99162C200}" presName="circle1" presStyleLbl="node1" presStyleIdx="0" presStyleCnt="3"/>
      <dgm:spPr>
        <a:solidFill>
          <a:schemeClr val="accent2"/>
        </a:solidFill>
      </dgm:spPr>
    </dgm:pt>
    <dgm:pt modelId="{37C2E5DE-1ABD-4F48-AE81-225ADDE306CD}" type="pres">
      <dgm:prSet presAssocID="{F013CED8-5835-4C30-B664-53A99162C200}" presName="space" presStyleCnt="0"/>
      <dgm:spPr/>
    </dgm:pt>
    <dgm:pt modelId="{9B6B97BC-2E0C-42D7-B920-5CAE2F9C7B43}" type="pres">
      <dgm:prSet presAssocID="{F013CED8-5835-4C30-B664-53A99162C200}" presName="rect1" presStyleLbl="alignAcc1" presStyleIdx="0" presStyleCnt="3"/>
      <dgm:spPr/>
    </dgm:pt>
    <dgm:pt modelId="{C36F0574-52CD-4E57-A24D-479CF6289E41}" type="pres">
      <dgm:prSet presAssocID="{D3CFC155-B030-441B-8693-9F0269A2FCDD}" presName="vertSpace2" presStyleLbl="node1" presStyleIdx="0" presStyleCnt="3"/>
      <dgm:spPr/>
    </dgm:pt>
    <dgm:pt modelId="{E2BEF615-FCE9-4F75-91D2-23C62D1720CE}" type="pres">
      <dgm:prSet presAssocID="{D3CFC155-B030-441B-8693-9F0269A2FCDD}" presName="circle2" presStyleLbl="node1" presStyleIdx="1" presStyleCnt="3"/>
      <dgm:spPr>
        <a:solidFill>
          <a:schemeClr val="accent1"/>
        </a:solidFill>
      </dgm:spPr>
    </dgm:pt>
    <dgm:pt modelId="{47A982C1-CCDD-4A72-8E88-618B630EBA82}" type="pres">
      <dgm:prSet presAssocID="{D3CFC155-B030-441B-8693-9F0269A2FCDD}" presName="rect2" presStyleLbl="alignAcc1" presStyleIdx="1" presStyleCnt="3"/>
      <dgm:spPr/>
    </dgm:pt>
    <dgm:pt modelId="{1734DB6E-B5A8-408C-8F61-687D49E7410E}" type="pres">
      <dgm:prSet presAssocID="{ABC04F30-B320-4D2C-AF29-622044490536}" presName="vertSpace3" presStyleLbl="node1" presStyleIdx="1" presStyleCnt="3"/>
      <dgm:spPr/>
    </dgm:pt>
    <dgm:pt modelId="{18C6AED3-81D5-44BF-8CB8-5520F8844819}" type="pres">
      <dgm:prSet presAssocID="{ABC04F30-B320-4D2C-AF29-622044490536}" presName="circle3" presStyleLbl="node1" presStyleIdx="2" presStyleCnt="3"/>
      <dgm:spPr>
        <a:solidFill>
          <a:schemeClr val="accent3"/>
        </a:solidFill>
      </dgm:spPr>
    </dgm:pt>
    <dgm:pt modelId="{C6E06A04-7975-477E-8EE4-B1CDBB0D7268}" type="pres">
      <dgm:prSet presAssocID="{ABC04F30-B320-4D2C-AF29-622044490536}" presName="rect3" presStyleLbl="alignAcc1" presStyleIdx="2" presStyleCnt="3"/>
      <dgm:spPr/>
    </dgm:pt>
    <dgm:pt modelId="{BAA1C04B-59C5-4A87-BA5E-6E66F900D4AC}" type="pres">
      <dgm:prSet presAssocID="{F013CED8-5835-4C30-B664-53A99162C200}" presName="rect1ParTx" presStyleLbl="alignAcc1" presStyleIdx="2" presStyleCnt="3">
        <dgm:presLayoutVars>
          <dgm:chMax val="1"/>
          <dgm:bulletEnabled val="1"/>
        </dgm:presLayoutVars>
      </dgm:prSet>
      <dgm:spPr/>
    </dgm:pt>
    <dgm:pt modelId="{D534F41E-A46A-41F1-8F88-D1F1AD4D7671}" type="pres">
      <dgm:prSet presAssocID="{F013CED8-5835-4C30-B664-53A99162C200}" presName="rect1ChTx" presStyleLbl="alignAcc1" presStyleIdx="2" presStyleCnt="3">
        <dgm:presLayoutVars>
          <dgm:bulletEnabled val="1"/>
        </dgm:presLayoutVars>
      </dgm:prSet>
      <dgm:spPr/>
    </dgm:pt>
    <dgm:pt modelId="{1F5EC86A-1D33-49B0-87A3-76FDA52BECC5}" type="pres">
      <dgm:prSet presAssocID="{D3CFC155-B030-441B-8693-9F0269A2FCDD}" presName="rect2ParTx" presStyleLbl="alignAcc1" presStyleIdx="2" presStyleCnt="3">
        <dgm:presLayoutVars>
          <dgm:chMax val="1"/>
          <dgm:bulletEnabled val="1"/>
        </dgm:presLayoutVars>
      </dgm:prSet>
      <dgm:spPr/>
    </dgm:pt>
    <dgm:pt modelId="{7C793E7F-B5DD-460A-A53D-DBE6645C240E}" type="pres">
      <dgm:prSet presAssocID="{D3CFC155-B030-441B-8693-9F0269A2FCDD}" presName="rect2ChTx" presStyleLbl="alignAcc1" presStyleIdx="2" presStyleCnt="3">
        <dgm:presLayoutVars>
          <dgm:bulletEnabled val="1"/>
        </dgm:presLayoutVars>
      </dgm:prSet>
      <dgm:spPr/>
    </dgm:pt>
    <dgm:pt modelId="{6F5E8E5D-EE7A-4B15-8212-10CB495A9130}" type="pres">
      <dgm:prSet presAssocID="{ABC04F30-B320-4D2C-AF29-622044490536}" presName="rect3ParTx" presStyleLbl="alignAcc1" presStyleIdx="2" presStyleCnt="3">
        <dgm:presLayoutVars>
          <dgm:chMax val="1"/>
          <dgm:bulletEnabled val="1"/>
        </dgm:presLayoutVars>
      </dgm:prSet>
      <dgm:spPr/>
    </dgm:pt>
    <dgm:pt modelId="{B829A657-3D23-4F52-9FBA-E08C99D2926B}" type="pres">
      <dgm:prSet presAssocID="{ABC04F30-B320-4D2C-AF29-622044490536}" presName="rect3ChTx" presStyleLbl="alignAcc1" presStyleIdx="2" presStyleCnt="3">
        <dgm:presLayoutVars>
          <dgm:bulletEnabled val="1"/>
        </dgm:presLayoutVars>
      </dgm:prSet>
      <dgm:spPr/>
    </dgm:pt>
  </dgm:ptLst>
  <dgm:cxnLst>
    <dgm:cxn modelId="{2EEAE30E-F088-5345-B97C-08BA9DA04CAE}" type="presOf" srcId="{D3CFC155-B030-441B-8693-9F0269A2FCDD}" destId="{1F5EC86A-1D33-49B0-87A3-76FDA52BECC5}" srcOrd="1" destOrd="0" presId="urn:microsoft.com/office/officeart/2005/8/layout/target3"/>
    <dgm:cxn modelId="{D53CD335-01A9-4599-83B7-60A49F5B1B22}" srcId="{F013CED8-5835-4C30-B664-53A99162C200}" destId="{D6BACE77-73F3-4683-A97D-CDFE7737006D}" srcOrd="0" destOrd="0" parTransId="{B56DEF74-F7BE-4DFD-94EA-F87277271BC7}" sibTransId="{070769C7-A6AC-46D1-BACB-4A2E46738986}"/>
    <dgm:cxn modelId="{82F09058-2EF4-824F-B44E-791D6E7CCC35}" type="presOf" srcId="{A425FE2A-A43B-4017-8847-8192EE3DBC81}" destId="{B829A657-3D23-4F52-9FBA-E08C99D2926B}" srcOrd="0" destOrd="0" presId="urn:microsoft.com/office/officeart/2005/8/layout/target3"/>
    <dgm:cxn modelId="{80530762-CD71-CC46-95A5-0B03DCEE3BB0}" type="presOf" srcId="{ABC04F30-B320-4D2C-AF29-622044490536}" destId="{C6E06A04-7975-477E-8EE4-B1CDBB0D7268}" srcOrd="0" destOrd="0" presId="urn:microsoft.com/office/officeart/2005/8/layout/target3"/>
    <dgm:cxn modelId="{AD7E456F-417D-AF48-9807-221317FC9889}" type="presOf" srcId="{48ABA375-F0F8-456D-A777-E1FF9B17EC2E}" destId="{45574A4D-CE27-4B25-8E9D-3EC6099F3371}" srcOrd="0" destOrd="0" presId="urn:microsoft.com/office/officeart/2005/8/layout/target3"/>
    <dgm:cxn modelId="{12466374-C353-CD4C-B34B-70C5549FEEAE}" type="presOf" srcId="{D6BACE77-73F3-4683-A97D-CDFE7737006D}" destId="{D534F41E-A46A-41F1-8F88-D1F1AD4D7671}" srcOrd="0" destOrd="0" presId="urn:microsoft.com/office/officeart/2005/8/layout/target3"/>
    <dgm:cxn modelId="{A71792A7-FCC0-B340-B16B-87AF2DC5E5FF}" type="presOf" srcId="{334FFC0C-EBB0-48C3-865F-383F6430E660}" destId="{7C793E7F-B5DD-460A-A53D-DBE6645C240E}" srcOrd="0" destOrd="0" presId="urn:microsoft.com/office/officeart/2005/8/layout/target3"/>
    <dgm:cxn modelId="{D9A400B0-C703-4F36-8F0A-B81A148F0A22}" srcId="{48ABA375-F0F8-456D-A777-E1FF9B17EC2E}" destId="{ABC04F30-B320-4D2C-AF29-622044490536}" srcOrd="2" destOrd="0" parTransId="{1273493C-4093-4914-A1C9-A5E9CB787C57}" sibTransId="{5149F648-CB60-413C-846B-BD9BB309B5C4}"/>
    <dgm:cxn modelId="{5393B8B3-E236-7442-939A-1B45D07FCDC3}" type="presOf" srcId="{ABC04F30-B320-4D2C-AF29-622044490536}" destId="{6F5E8E5D-EE7A-4B15-8212-10CB495A9130}" srcOrd="1" destOrd="0" presId="urn:microsoft.com/office/officeart/2005/8/layout/target3"/>
    <dgm:cxn modelId="{79E30ABA-6F8B-45BD-94AD-A4AE9B8B54D6}" srcId="{ABC04F30-B320-4D2C-AF29-622044490536}" destId="{A425FE2A-A43B-4017-8847-8192EE3DBC81}" srcOrd="0" destOrd="0" parTransId="{CA420ABA-A382-4731-B7A8-0BD9952257A0}" sibTransId="{26E2AD7A-C07E-422D-BF3A-22B3A895D9F2}"/>
    <dgm:cxn modelId="{CDB735BF-87E9-7A4B-A3B1-AC6CC1764F59}" type="presOf" srcId="{F013CED8-5835-4C30-B664-53A99162C200}" destId="{9B6B97BC-2E0C-42D7-B920-5CAE2F9C7B43}" srcOrd="0" destOrd="0" presId="urn:microsoft.com/office/officeart/2005/8/layout/target3"/>
    <dgm:cxn modelId="{C371E6C0-927D-4142-BBD5-38C274609CAE}" type="presOf" srcId="{D3CFC155-B030-441B-8693-9F0269A2FCDD}" destId="{47A982C1-CCDD-4A72-8E88-618B630EBA82}" srcOrd="0" destOrd="0" presId="urn:microsoft.com/office/officeart/2005/8/layout/target3"/>
    <dgm:cxn modelId="{A0BA59C4-0EA9-4A9B-8FB4-03FC432C9C0C}" srcId="{48ABA375-F0F8-456D-A777-E1FF9B17EC2E}" destId="{D3CFC155-B030-441B-8693-9F0269A2FCDD}" srcOrd="1" destOrd="0" parTransId="{C13FF6B3-0E24-454F-B798-296A73988B49}" sibTransId="{2B43257C-AE08-467D-9714-530EC5DA2A58}"/>
    <dgm:cxn modelId="{52118DD1-1363-45B7-8112-EC74D080B32B}" srcId="{48ABA375-F0F8-456D-A777-E1FF9B17EC2E}" destId="{F013CED8-5835-4C30-B664-53A99162C200}" srcOrd="0" destOrd="0" parTransId="{1B866F15-3AD6-4BF5-89E6-26E0FF400611}" sibTransId="{6056E8DA-CC4B-4D25-8801-8B20693E3F84}"/>
    <dgm:cxn modelId="{613D72EB-F11E-4EAA-ACED-4F376520A7EE}" srcId="{D3CFC155-B030-441B-8693-9F0269A2FCDD}" destId="{334FFC0C-EBB0-48C3-865F-383F6430E660}" srcOrd="0" destOrd="0" parTransId="{D65DA02A-B334-4F4F-BA1F-70E7CBCEFB18}" sibTransId="{8717624C-6709-41D5-A9E0-8210424D38AE}"/>
    <dgm:cxn modelId="{56D556F0-73D5-BF43-B4A6-70F9B0A099EA}" type="presOf" srcId="{F013CED8-5835-4C30-B664-53A99162C200}" destId="{BAA1C04B-59C5-4A87-BA5E-6E66F900D4AC}" srcOrd="1" destOrd="0" presId="urn:microsoft.com/office/officeart/2005/8/layout/target3"/>
    <dgm:cxn modelId="{F965B7D8-C09E-DE42-A7B2-95BC5CE63329}" type="presParOf" srcId="{45574A4D-CE27-4B25-8E9D-3EC6099F3371}" destId="{0C715D85-01C3-48FB-8893-002CA5ECE4D0}" srcOrd="0" destOrd="0" presId="urn:microsoft.com/office/officeart/2005/8/layout/target3"/>
    <dgm:cxn modelId="{C48AEB3C-77AA-C74E-9541-BDF32FD8E6DA}" type="presParOf" srcId="{45574A4D-CE27-4B25-8E9D-3EC6099F3371}" destId="{37C2E5DE-1ABD-4F48-AE81-225ADDE306CD}" srcOrd="1" destOrd="0" presId="urn:microsoft.com/office/officeart/2005/8/layout/target3"/>
    <dgm:cxn modelId="{0076654D-8A71-CA40-ABB1-E95E7E3101D4}" type="presParOf" srcId="{45574A4D-CE27-4B25-8E9D-3EC6099F3371}" destId="{9B6B97BC-2E0C-42D7-B920-5CAE2F9C7B43}" srcOrd="2" destOrd="0" presId="urn:microsoft.com/office/officeart/2005/8/layout/target3"/>
    <dgm:cxn modelId="{D9A28B44-BB3B-B24E-AB37-80DB64646AF5}" type="presParOf" srcId="{45574A4D-CE27-4B25-8E9D-3EC6099F3371}" destId="{C36F0574-52CD-4E57-A24D-479CF6289E41}" srcOrd="3" destOrd="0" presId="urn:microsoft.com/office/officeart/2005/8/layout/target3"/>
    <dgm:cxn modelId="{F1E3C2DC-9375-5B44-B636-56C7ACB8032D}" type="presParOf" srcId="{45574A4D-CE27-4B25-8E9D-3EC6099F3371}" destId="{E2BEF615-FCE9-4F75-91D2-23C62D1720CE}" srcOrd="4" destOrd="0" presId="urn:microsoft.com/office/officeart/2005/8/layout/target3"/>
    <dgm:cxn modelId="{039BAF4C-6A1E-5145-BE51-3A5C68F86A29}" type="presParOf" srcId="{45574A4D-CE27-4B25-8E9D-3EC6099F3371}" destId="{47A982C1-CCDD-4A72-8E88-618B630EBA82}" srcOrd="5" destOrd="0" presId="urn:microsoft.com/office/officeart/2005/8/layout/target3"/>
    <dgm:cxn modelId="{68A4DE06-CBBE-7845-A6F0-6FBAC3CA20BA}" type="presParOf" srcId="{45574A4D-CE27-4B25-8E9D-3EC6099F3371}" destId="{1734DB6E-B5A8-408C-8F61-687D49E7410E}" srcOrd="6" destOrd="0" presId="urn:microsoft.com/office/officeart/2005/8/layout/target3"/>
    <dgm:cxn modelId="{A113B96C-5CC9-E24A-9E5A-3DD7488E9A8E}" type="presParOf" srcId="{45574A4D-CE27-4B25-8E9D-3EC6099F3371}" destId="{18C6AED3-81D5-44BF-8CB8-5520F8844819}" srcOrd="7" destOrd="0" presId="urn:microsoft.com/office/officeart/2005/8/layout/target3"/>
    <dgm:cxn modelId="{9F254660-A68C-2F41-AA94-90F769550907}" type="presParOf" srcId="{45574A4D-CE27-4B25-8E9D-3EC6099F3371}" destId="{C6E06A04-7975-477E-8EE4-B1CDBB0D7268}" srcOrd="8" destOrd="0" presId="urn:microsoft.com/office/officeart/2005/8/layout/target3"/>
    <dgm:cxn modelId="{0DAD468D-11BE-FB41-B864-260446D586EC}" type="presParOf" srcId="{45574A4D-CE27-4B25-8E9D-3EC6099F3371}" destId="{BAA1C04B-59C5-4A87-BA5E-6E66F900D4AC}" srcOrd="9" destOrd="0" presId="urn:microsoft.com/office/officeart/2005/8/layout/target3"/>
    <dgm:cxn modelId="{0A666753-9A93-2340-B529-AA8F38958A6A}" type="presParOf" srcId="{45574A4D-CE27-4B25-8E9D-3EC6099F3371}" destId="{D534F41E-A46A-41F1-8F88-D1F1AD4D7671}" srcOrd="10" destOrd="0" presId="urn:microsoft.com/office/officeart/2005/8/layout/target3"/>
    <dgm:cxn modelId="{A7FAF563-AADA-2E4C-B168-A90A3171A606}" type="presParOf" srcId="{45574A4D-CE27-4B25-8E9D-3EC6099F3371}" destId="{1F5EC86A-1D33-49B0-87A3-76FDA52BECC5}" srcOrd="11" destOrd="0" presId="urn:microsoft.com/office/officeart/2005/8/layout/target3"/>
    <dgm:cxn modelId="{01F4ED2B-A5DE-2A4A-94AE-5704397E351A}" type="presParOf" srcId="{45574A4D-CE27-4B25-8E9D-3EC6099F3371}" destId="{7C793E7F-B5DD-460A-A53D-DBE6645C240E}" srcOrd="12" destOrd="0" presId="urn:microsoft.com/office/officeart/2005/8/layout/target3"/>
    <dgm:cxn modelId="{FB8B8B67-D7DC-D340-8A73-F58283052289}" type="presParOf" srcId="{45574A4D-CE27-4B25-8E9D-3EC6099F3371}" destId="{6F5E8E5D-EE7A-4B15-8212-10CB495A9130}" srcOrd="13" destOrd="0" presId="urn:microsoft.com/office/officeart/2005/8/layout/target3"/>
    <dgm:cxn modelId="{E9E8A22D-51BD-9E47-90BF-FAF54036F1E2}" type="presParOf" srcId="{45574A4D-CE27-4B25-8E9D-3EC6099F3371}" destId="{B829A657-3D23-4F52-9FBA-E08C99D2926B}"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40DB3-B5D3-4D81-AEA0-116B7E5D35B7}">
      <dsp:nvSpPr>
        <dsp:cNvPr id="0" name=""/>
        <dsp:cNvSpPr/>
      </dsp:nvSpPr>
      <dsp:spPr>
        <a:xfrm>
          <a:off x="215939" y="637749"/>
          <a:ext cx="5109049" cy="159657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81415"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Used to establish a diagnosis of metabolic syndrome </a:t>
          </a:r>
          <a:br>
            <a:rPr lang="en-US" sz="2500" kern="1200" dirty="0">
              <a:solidFill>
                <a:schemeClr val="bg1"/>
              </a:solidFill>
            </a:rPr>
          </a:br>
          <a:r>
            <a:rPr lang="en-US" sz="2500" kern="1200" dirty="0">
              <a:solidFill>
                <a:schemeClr val="bg1"/>
              </a:solidFill>
            </a:rPr>
            <a:t>(TG ≥150 mg/dL)</a:t>
          </a:r>
        </a:p>
      </dsp:txBody>
      <dsp:txXfrm>
        <a:off x="215939" y="637749"/>
        <a:ext cx="5109049" cy="1596577"/>
      </dsp:txXfrm>
    </dsp:sp>
    <dsp:sp modelId="{D457DA50-1D4D-4E82-8A1E-FB97E3BFBDA6}">
      <dsp:nvSpPr>
        <dsp:cNvPr id="0" name=""/>
        <dsp:cNvSpPr/>
      </dsp:nvSpPr>
      <dsp:spPr>
        <a:xfrm>
          <a:off x="3062" y="407133"/>
          <a:ext cx="1117604" cy="1676406"/>
        </a:xfrm>
        <a:prstGeom prst="rect">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59A94B-0B66-4716-B402-B4E3DC8C7179}">
      <dsp:nvSpPr>
        <dsp:cNvPr id="0" name=""/>
        <dsp:cNvSpPr/>
      </dsp:nvSpPr>
      <dsp:spPr>
        <a:xfrm>
          <a:off x="5765438" y="637749"/>
          <a:ext cx="5109049" cy="159657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81415"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Used to identify lipid disorders in individuals without clinical ASCVD </a:t>
          </a:r>
          <a:br>
            <a:rPr lang="en-US" sz="2500" kern="1200" dirty="0">
              <a:solidFill>
                <a:schemeClr val="bg1"/>
              </a:solidFill>
            </a:rPr>
          </a:br>
          <a:r>
            <a:rPr lang="en-US" sz="2500" kern="1200" dirty="0">
              <a:solidFill>
                <a:schemeClr val="bg1"/>
              </a:solidFill>
            </a:rPr>
            <a:t>but a family history</a:t>
          </a:r>
        </a:p>
      </dsp:txBody>
      <dsp:txXfrm>
        <a:off x="5765438" y="637749"/>
        <a:ext cx="5109049" cy="1596577"/>
      </dsp:txXfrm>
    </dsp:sp>
    <dsp:sp modelId="{AE235D80-734D-4F76-A276-A18C96414DDE}">
      <dsp:nvSpPr>
        <dsp:cNvPr id="0" name=""/>
        <dsp:cNvSpPr/>
      </dsp:nvSpPr>
      <dsp:spPr>
        <a:xfrm>
          <a:off x="5552561" y="407133"/>
          <a:ext cx="1117604" cy="1676406"/>
        </a:xfrm>
        <a:prstGeom prst="rect">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D4C492-05D5-4FC2-96B0-35E3189516B6}">
      <dsp:nvSpPr>
        <dsp:cNvPr id="0" name=""/>
        <dsp:cNvSpPr/>
      </dsp:nvSpPr>
      <dsp:spPr>
        <a:xfrm>
          <a:off x="215939" y="2647664"/>
          <a:ext cx="5109049" cy="159657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81415"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Used to assess adherence in individuals being treated for ASCVD risk reduction</a:t>
          </a:r>
        </a:p>
      </dsp:txBody>
      <dsp:txXfrm>
        <a:off x="215939" y="2647664"/>
        <a:ext cx="5109049" cy="1596577"/>
      </dsp:txXfrm>
    </dsp:sp>
    <dsp:sp modelId="{D219EE86-FD67-40A0-90D0-8CDF6ABFBB60}">
      <dsp:nvSpPr>
        <dsp:cNvPr id="0" name=""/>
        <dsp:cNvSpPr/>
      </dsp:nvSpPr>
      <dsp:spPr>
        <a:xfrm>
          <a:off x="3062" y="2417047"/>
          <a:ext cx="1117604" cy="1676406"/>
        </a:xfrm>
        <a:prstGeom prst="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3D710A-F69F-4EFE-BBF5-7783F9E31012}">
      <dsp:nvSpPr>
        <dsp:cNvPr id="0" name=""/>
        <dsp:cNvSpPr/>
      </dsp:nvSpPr>
      <dsp:spPr>
        <a:xfrm>
          <a:off x="5765438" y="2647664"/>
          <a:ext cx="5109049" cy="159657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81415"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Used to identify individuals </a:t>
          </a:r>
          <a:br>
            <a:rPr lang="en-US" sz="2500" kern="1200" dirty="0">
              <a:solidFill>
                <a:schemeClr val="bg1"/>
              </a:solidFill>
            </a:rPr>
          </a:br>
          <a:r>
            <a:rPr lang="en-US" sz="2500" kern="1200" dirty="0">
              <a:solidFill>
                <a:schemeClr val="bg1"/>
              </a:solidFill>
            </a:rPr>
            <a:t>at risk of HTG-induced pancreatitis (TG ≥500 mg/dL)</a:t>
          </a:r>
        </a:p>
      </dsp:txBody>
      <dsp:txXfrm>
        <a:off x="5765438" y="2647664"/>
        <a:ext cx="5109049" cy="1596577"/>
      </dsp:txXfrm>
    </dsp:sp>
    <dsp:sp modelId="{44C8E861-DADB-4A78-B17C-9144E0183E5F}">
      <dsp:nvSpPr>
        <dsp:cNvPr id="0" name=""/>
        <dsp:cNvSpPr/>
      </dsp:nvSpPr>
      <dsp:spPr>
        <a:xfrm>
          <a:off x="5552561" y="2417047"/>
          <a:ext cx="1117604" cy="1676406"/>
        </a:xfrm>
        <a:prstGeom prst="rect">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AE4FC-0A09-4008-BB03-0B22615FD943}">
      <dsp:nvSpPr>
        <dsp:cNvPr id="0" name=""/>
        <dsp:cNvSpPr/>
      </dsp:nvSpPr>
      <dsp:spPr>
        <a:xfrm rot="5400000">
          <a:off x="6948857" y="-2918642"/>
          <a:ext cx="895753" cy="6961632"/>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83820" rIns="167640" bIns="83820"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Monoclonal antibody that binds to and inhibits ANGPTL3</a:t>
          </a:r>
        </a:p>
      </dsp:txBody>
      <dsp:txXfrm rot="-5400000">
        <a:off x="3915918" y="158024"/>
        <a:ext cx="6917905" cy="808299"/>
      </dsp:txXfrm>
    </dsp:sp>
    <dsp:sp modelId="{52C628AE-91FD-4CBA-B8CB-1515D4D0A379}">
      <dsp:nvSpPr>
        <dsp:cNvPr id="0" name=""/>
        <dsp:cNvSpPr/>
      </dsp:nvSpPr>
      <dsp:spPr>
        <a:xfrm>
          <a:off x="0" y="2327"/>
          <a:ext cx="3915918" cy="111969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Evinacumab</a:t>
          </a:r>
        </a:p>
      </dsp:txBody>
      <dsp:txXfrm>
        <a:off x="54659" y="56986"/>
        <a:ext cx="3806600" cy="1010373"/>
      </dsp:txXfrm>
    </dsp:sp>
    <dsp:sp modelId="{44098A3F-9CDF-42DB-BCAE-0752BEDD7BC7}">
      <dsp:nvSpPr>
        <dsp:cNvPr id="0" name=""/>
        <dsp:cNvSpPr/>
      </dsp:nvSpPr>
      <dsp:spPr>
        <a:xfrm rot="5400000">
          <a:off x="6948857" y="-1742966"/>
          <a:ext cx="895753" cy="6961632"/>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Long-acting </a:t>
          </a:r>
          <a:r>
            <a:rPr lang="en-US" sz="2000" kern="1200" dirty="0" err="1">
              <a:solidFill>
                <a:schemeClr val="bg1"/>
              </a:solidFill>
            </a:rPr>
            <a:t>glycopegylated</a:t>
          </a:r>
          <a:r>
            <a:rPr lang="en-US" sz="2000" kern="1200" dirty="0">
              <a:solidFill>
                <a:schemeClr val="bg1"/>
              </a:solidFill>
            </a:rPr>
            <a:t> analog of human fibroblast growth factor 21</a:t>
          </a:r>
        </a:p>
      </dsp:txBody>
      <dsp:txXfrm rot="-5400000">
        <a:off x="3915918" y="1333700"/>
        <a:ext cx="6917905" cy="808299"/>
      </dsp:txXfrm>
    </dsp:sp>
    <dsp:sp modelId="{00F2F77E-DF47-4B7E-AD33-991E4D8248C3}">
      <dsp:nvSpPr>
        <dsp:cNvPr id="0" name=""/>
        <dsp:cNvSpPr/>
      </dsp:nvSpPr>
      <dsp:spPr>
        <a:xfrm>
          <a:off x="0" y="1178003"/>
          <a:ext cx="3915918" cy="111969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Pegozafermin</a:t>
          </a:r>
        </a:p>
      </dsp:txBody>
      <dsp:txXfrm>
        <a:off x="54659" y="1232662"/>
        <a:ext cx="3806600" cy="1010373"/>
      </dsp:txXfrm>
    </dsp:sp>
    <dsp:sp modelId="{C672AC29-43C8-4A17-9319-7CB46154656F}">
      <dsp:nvSpPr>
        <dsp:cNvPr id="0" name=""/>
        <dsp:cNvSpPr/>
      </dsp:nvSpPr>
      <dsp:spPr>
        <a:xfrm rot="5400000">
          <a:off x="6948857" y="-567290"/>
          <a:ext cx="895753" cy="6961632"/>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Antisense oligonucleotide targeting APOC3</a:t>
          </a:r>
        </a:p>
      </dsp:txBody>
      <dsp:txXfrm rot="-5400000">
        <a:off x="3915918" y="2509376"/>
        <a:ext cx="6917905" cy="808299"/>
      </dsp:txXfrm>
    </dsp:sp>
    <dsp:sp modelId="{D59A02EB-2307-4692-AF5C-28A9EE02EE93}">
      <dsp:nvSpPr>
        <dsp:cNvPr id="0" name=""/>
        <dsp:cNvSpPr/>
      </dsp:nvSpPr>
      <dsp:spPr>
        <a:xfrm>
          <a:off x="0" y="2353679"/>
          <a:ext cx="3915918" cy="111969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Volanesorsen*</a:t>
          </a:r>
        </a:p>
      </dsp:txBody>
      <dsp:txXfrm>
        <a:off x="54659" y="2408338"/>
        <a:ext cx="3806600" cy="1010373"/>
      </dsp:txXfrm>
    </dsp:sp>
    <dsp:sp modelId="{7B174595-F5BE-4A9C-B9B5-6545E42D8E38}">
      <dsp:nvSpPr>
        <dsp:cNvPr id="0" name=""/>
        <dsp:cNvSpPr/>
      </dsp:nvSpPr>
      <dsp:spPr>
        <a:xfrm rot="5400000">
          <a:off x="6948857" y="608385"/>
          <a:ext cx="895753" cy="6961632"/>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N-acetyl-galactosamine–conjugated antisense oligonucleotide targeted to hepatic APOC3 mRNA to inhibit apolipoprotein C-III </a:t>
          </a:r>
        </a:p>
      </dsp:txBody>
      <dsp:txXfrm rot="-5400000">
        <a:off x="3915918" y="3685052"/>
        <a:ext cx="6917905" cy="808299"/>
      </dsp:txXfrm>
    </dsp:sp>
    <dsp:sp modelId="{CE8F6DBA-90AA-49F7-AB21-FC9A428BE776}">
      <dsp:nvSpPr>
        <dsp:cNvPr id="0" name=""/>
        <dsp:cNvSpPr/>
      </dsp:nvSpPr>
      <dsp:spPr>
        <a:xfrm>
          <a:off x="0" y="3529355"/>
          <a:ext cx="3915918" cy="111969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Olezarsen</a:t>
          </a:r>
        </a:p>
      </dsp:txBody>
      <dsp:txXfrm>
        <a:off x="54659" y="3584014"/>
        <a:ext cx="3806600" cy="1010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219F6-8252-41B4-9298-A17DC19058DA}">
      <dsp:nvSpPr>
        <dsp:cNvPr id="0" name=""/>
        <dsp:cNvSpPr/>
      </dsp:nvSpPr>
      <dsp:spPr>
        <a:xfrm>
          <a:off x="4177174" y="0"/>
          <a:ext cx="6661699" cy="287773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95" tIns="23495" rIns="23495" bIns="23495" numCol="1" spcCol="1270" anchor="t" anchorCtr="0">
          <a:noAutofit/>
        </a:bodyPr>
        <a:lstStyle/>
        <a:p>
          <a:pPr marL="285750" lvl="1" indent="-285750" algn="l" defTabSz="1644650">
            <a:lnSpc>
              <a:spcPct val="90000"/>
            </a:lnSpc>
            <a:spcBef>
              <a:spcPct val="0"/>
            </a:spcBef>
            <a:spcAft>
              <a:spcPct val="15000"/>
            </a:spcAft>
            <a:buFont typeface="Wingdings" panose="05000000000000000000" pitchFamily="2" charset="2"/>
            <a:buChar char="§"/>
          </a:pPr>
          <a:r>
            <a:rPr lang="en-US" sz="3700" kern="1200" dirty="0">
              <a:solidFill>
                <a:schemeClr val="bg1"/>
              </a:solidFill>
            </a:rPr>
            <a:t>Evaluate the efficacy of olezarsen vs placebo on the percent change in fasting TG from baseline</a:t>
          </a:r>
        </a:p>
      </dsp:txBody>
      <dsp:txXfrm>
        <a:off x="4177174" y="359717"/>
        <a:ext cx="5582550" cy="2158299"/>
      </dsp:txXfrm>
    </dsp:sp>
    <dsp:sp modelId="{47F12134-89D5-49ED-8575-E56AF76B50EF}">
      <dsp:nvSpPr>
        <dsp:cNvPr id="0" name=""/>
        <dsp:cNvSpPr/>
      </dsp:nvSpPr>
      <dsp:spPr>
        <a:xfrm>
          <a:off x="263958" y="0"/>
          <a:ext cx="3913215" cy="28777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CORE</a:t>
          </a:r>
          <a:endParaRPr lang="en-US" sz="6500" kern="1200" dirty="0"/>
        </a:p>
      </dsp:txBody>
      <dsp:txXfrm>
        <a:off x="404437" y="140479"/>
        <a:ext cx="3632257" cy="2596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83C13-9CC8-4911-B033-9811283C7D0C}">
      <dsp:nvSpPr>
        <dsp:cNvPr id="0" name=""/>
        <dsp:cNvSpPr/>
      </dsp:nvSpPr>
      <dsp:spPr>
        <a:xfrm>
          <a:off x="5655846" y="2139155"/>
          <a:ext cx="3361529" cy="3361529"/>
        </a:xfrm>
        <a:prstGeom prst="gear9">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ASCVD risk</a:t>
          </a:r>
        </a:p>
      </dsp:txBody>
      <dsp:txXfrm>
        <a:off x="6331663" y="2926577"/>
        <a:ext cx="2009895" cy="1727895"/>
      </dsp:txXfrm>
    </dsp:sp>
    <dsp:sp modelId="{9805FC25-0A6F-4D24-8A08-A11DE99C6D59}">
      <dsp:nvSpPr>
        <dsp:cNvPr id="0" name=""/>
        <dsp:cNvSpPr/>
      </dsp:nvSpPr>
      <dsp:spPr>
        <a:xfrm>
          <a:off x="3700047" y="1344611"/>
          <a:ext cx="2444748" cy="2444748"/>
        </a:xfrm>
        <a:prstGeom prst="gear6">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Risk of pancreatitis</a:t>
          </a:r>
        </a:p>
      </dsp:txBody>
      <dsp:txXfrm>
        <a:off x="4315520" y="1963804"/>
        <a:ext cx="1213802" cy="1206362"/>
      </dsp:txXfrm>
    </dsp:sp>
    <dsp:sp modelId="{873694E7-367E-441A-B936-F951264762AE}">
      <dsp:nvSpPr>
        <dsp:cNvPr id="0" name=""/>
        <dsp:cNvSpPr/>
      </dsp:nvSpPr>
      <dsp:spPr>
        <a:xfrm>
          <a:off x="5873959" y="1533253"/>
          <a:ext cx="4134681" cy="4134681"/>
        </a:xfrm>
        <a:prstGeom prst="circularArrow">
          <a:avLst>
            <a:gd name="adj1" fmla="val 4878"/>
            <a:gd name="adj2" fmla="val 312630"/>
            <a:gd name="adj3" fmla="val 3262803"/>
            <a:gd name="adj4" fmla="val 15065261"/>
            <a:gd name="adj5" fmla="val 5691"/>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1529A3B0-3707-45D0-89E0-A2E7DAB48680}">
      <dsp:nvSpPr>
        <dsp:cNvPr id="0" name=""/>
        <dsp:cNvSpPr/>
      </dsp:nvSpPr>
      <dsp:spPr>
        <a:xfrm>
          <a:off x="3267087" y="795452"/>
          <a:ext cx="3126222" cy="3126222"/>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110FD-3928-4A95-949A-11CF777E7DB5}">
      <dsp:nvSpPr>
        <dsp:cNvPr id="0" name=""/>
        <dsp:cNvSpPr/>
      </dsp:nvSpPr>
      <dsp:spPr>
        <a:xfrm rot="5400000">
          <a:off x="6797142" y="-2729055"/>
          <a:ext cx="1199182" cy="696163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Font typeface="Wingdings" panose="05000000000000000000" pitchFamily="2" charset="2"/>
            <a:buChar char="§"/>
          </a:pPr>
          <a:r>
            <a:rPr lang="en-US" sz="2800" kern="1200" dirty="0">
              <a:solidFill>
                <a:schemeClr val="bg1"/>
              </a:solidFill>
            </a:rPr>
            <a:t>Antisense oligonucleotide targeting APOC3</a:t>
          </a:r>
        </a:p>
      </dsp:txBody>
      <dsp:txXfrm rot="-5400000">
        <a:off x="3915918" y="210708"/>
        <a:ext cx="6903093" cy="1082104"/>
      </dsp:txXfrm>
    </dsp:sp>
    <dsp:sp modelId="{7CF43877-2A8D-4D86-944A-9B18B7542783}">
      <dsp:nvSpPr>
        <dsp:cNvPr id="0" name=""/>
        <dsp:cNvSpPr/>
      </dsp:nvSpPr>
      <dsp:spPr>
        <a:xfrm>
          <a:off x="0" y="2271"/>
          <a:ext cx="3915918" cy="1498978"/>
        </a:xfrm>
        <a:prstGeom prst="round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Volanesorsen*</a:t>
          </a:r>
        </a:p>
      </dsp:txBody>
      <dsp:txXfrm>
        <a:off x="73174" y="75445"/>
        <a:ext cx="3769570" cy="1352630"/>
      </dsp:txXfrm>
    </dsp:sp>
    <dsp:sp modelId="{E5627073-51F5-42E6-A4B9-830288DDF68C}">
      <dsp:nvSpPr>
        <dsp:cNvPr id="0" name=""/>
        <dsp:cNvSpPr/>
      </dsp:nvSpPr>
      <dsp:spPr>
        <a:xfrm rot="5400000">
          <a:off x="6797142" y="-1155128"/>
          <a:ext cx="1199182" cy="696163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Font typeface="Wingdings" panose="05000000000000000000" pitchFamily="2" charset="2"/>
            <a:buChar char="§"/>
          </a:pPr>
          <a:r>
            <a:rPr lang="en-US" sz="2800" kern="1200" dirty="0">
              <a:solidFill>
                <a:schemeClr val="bg1"/>
              </a:solidFill>
            </a:rPr>
            <a:t>Antisense oligonucleotide targeting APOC3</a:t>
          </a:r>
        </a:p>
      </dsp:txBody>
      <dsp:txXfrm rot="-5400000">
        <a:off x="3915918" y="1784635"/>
        <a:ext cx="6903093" cy="1082104"/>
      </dsp:txXfrm>
    </dsp:sp>
    <dsp:sp modelId="{51FFF3BC-82F4-43AE-9BA2-2098CB07F97D}">
      <dsp:nvSpPr>
        <dsp:cNvPr id="0" name=""/>
        <dsp:cNvSpPr/>
      </dsp:nvSpPr>
      <dsp:spPr>
        <a:xfrm>
          <a:off x="0" y="1576198"/>
          <a:ext cx="3915918" cy="1498978"/>
        </a:xfrm>
        <a:prstGeom prst="roundRect">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Olezarsen</a:t>
          </a:r>
        </a:p>
      </dsp:txBody>
      <dsp:txXfrm>
        <a:off x="73174" y="1649372"/>
        <a:ext cx="3769570" cy="1352630"/>
      </dsp:txXfrm>
    </dsp:sp>
    <dsp:sp modelId="{8C53D26E-E6F5-4286-8241-69CBDB286E8D}">
      <dsp:nvSpPr>
        <dsp:cNvPr id="0" name=""/>
        <dsp:cNvSpPr/>
      </dsp:nvSpPr>
      <dsp:spPr>
        <a:xfrm rot="5400000">
          <a:off x="6797142" y="418798"/>
          <a:ext cx="1199182" cy="696163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Font typeface="Wingdings" panose="05000000000000000000" pitchFamily="2" charset="2"/>
            <a:buChar char="§"/>
          </a:pPr>
          <a:r>
            <a:rPr lang="en-US" sz="2800" kern="1200" dirty="0">
              <a:solidFill>
                <a:schemeClr val="bg1"/>
              </a:solidFill>
            </a:rPr>
            <a:t>Small interfering RNA targeting APOC3</a:t>
          </a:r>
        </a:p>
      </dsp:txBody>
      <dsp:txXfrm rot="-5400000">
        <a:off x="3915918" y="3358562"/>
        <a:ext cx="6903093" cy="1082104"/>
      </dsp:txXfrm>
    </dsp:sp>
    <dsp:sp modelId="{B3E43C02-94E5-4B24-BA3B-130EC97BF0C6}">
      <dsp:nvSpPr>
        <dsp:cNvPr id="0" name=""/>
        <dsp:cNvSpPr/>
      </dsp:nvSpPr>
      <dsp:spPr>
        <a:xfrm>
          <a:off x="0" y="3150125"/>
          <a:ext cx="3915918" cy="1498978"/>
        </a:xfrm>
        <a:prstGeom prst="roundRec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Plozasiran</a:t>
          </a:r>
          <a:endParaRPr lang="en-US" sz="2800" kern="1200" dirty="0"/>
        </a:p>
      </dsp:txBody>
      <dsp:txXfrm>
        <a:off x="73174" y="3223299"/>
        <a:ext cx="3769570" cy="13526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06E3E6-FD77-4AE9-98BD-08496C7F886D}">
      <dsp:nvSpPr>
        <dsp:cNvPr id="0" name=""/>
        <dsp:cNvSpPr/>
      </dsp:nvSpPr>
      <dsp:spPr>
        <a:xfrm>
          <a:off x="4177174" y="0"/>
          <a:ext cx="6661699" cy="242705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285750" lvl="1" indent="-285750" algn="l" defTabSz="1600200">
            <a:lnSpc>
              <a:spcPct val="90000"/>
            </a:lnSpc>
            <a:spcBef>
              <a:spcPct val="0"/>
            </a:spcBef>
            <a:spcAft>
              <a:spcPct val="15000"/>
            </a:spcAft>
            <a:buFont typeface="Wingdings" panose="05000000000000000000" pitchFamily="2" charset="2"/>
            <a:buChar char="§"/>
          </a:pPr>
          <a:r>
            <a:rPr lang="en-US" sz="3600" kern="1200" dirty="0">
              <a:solidFill>
                <a:schemeClr val="bg1"/>
              </a:solidFill>
            </a:rPr>
            <a:t>Evaluate the efficacy of olezarsen vs placebo on the percent change in fasting TG</a:t>
          </a:r>
        </a:p>
      </dsp:txBody>
      <dsp:txXfrm>
        <a:off x="4177174" y="303381"/>
        <a:ext cx="5751555" cy="1820289"/>
      </dsp:txXfrm>
    </dsp:sp>
    <dsp:sp modelId="{D108FFB8-BDD7-46D1-9815-A9A962A2AF41}">
      <dsp:nvSpPr>
        <dsp:cNvPr id="0" name=""/>
        <dsp:cNvSpPr/>
      </dsp:nvSpPr>
      <dsp:spPr>
        <a:xfrm>
          <a:off x="263958" y="0"/>
          <a:ext cx="3913215" cy="2427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BALANCE</a:t>
          </a:r>
          <a:endParaRPr lang="en-US" sz="6500" kern="1200" dirty="0"/>
        </a:p>
      </dsp:txBody>
      <dsp:txXfrm>
        <a:off x="382437" y="118479"/>
        <a:ext cx="3676257" cy="21900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15D85-01C3-48FB-8893-002CA5ECE4D0}">
      <dsp:nvSpPr>
        <dsp:cNvPr id="0" name=""/>
        <dsp:cNvSpPr/>
      </dsp:nvSpPr>
      <dsp:spPr>
        <a:xfrm>
          <a:off x="0" y="0"/>
          <a:ext cx="4063999" cy="4063999"/>
        </a:xfrm>
        <a:prstGeom prst="pie">
          <a:avLst>
            <a:gd name="adj1" fmla="val 5400000"/>
            <a:gd name="adj2" fmla="val 1620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6B97BC-2E0C-42D7-B920-5CAE2F9C7B43}">
      <dsp:nvSpPr>
        <dsp:cNvPr id="0" name=""/>
        <dsp:cNvSpPr/>
      </dsp:nvSpPr>
      <dsp:spPr>
        <a:xfrm>
          <a:off x="2031999" y="0"/>
          <a:ext cx="5417789" cy="4063999"/>
        </a:xfrm>
        <a:prstGeom prst="rect">
          <a:avLst/>
        </a:prstGeom>
        <a:solidFill>
          <a:schemeClr val="lt1">
            <a:alpha val="90000"/>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Gastroenterologists, pancreatologists</a:t>
          </a:r>
        </a:p>
      </dsp:txBody>
      <dsp:txXfrm>
        <a:off x="2031999" y="0"/>
        <a:ext cx="2708894" cy="1219202"/>
      </dsp:txXfrm>
    </dsp:sp>
    <dsp:sp modelId="{E2BEF615-FCE9-4F75-91D2-23C62D1720CE}">
      <dsp:nvSpPr>
        <dsp:cNvPr id="0" name=""/>
        <dsp:cNvSpPr/>
      </dsp:nvSpPr>
      <dsp:spPr>
        <a:xfrm>
          <a:off x="711201" y="1219202"/>
          <a:ext cx="2641597" cy="2641597"/>
        </a:xfrm>
        <a:prstGeom prst="pie">
          <a:avLst>
            <a:gd name="adj1" fmla="val 5400000"/>
            <a:gd name="adj2" fmla="val 1620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A982C1-CCDD-4A72-8E88-618B630EBA82}">
      <dsp:nvSpPr>
        <dsp:cNvPr id="0" name=""/>
        <dsp:cNvSpPr/>
      </dsp:nvSpPr>
      <dsp:spPr>
        <a:xfrm>
          <a:off x="2031999" y="1219202"/>
          <a:ext cx="5417789" cy="2641597"/>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Endocrinologists, cardiologists, lipid Specialists</a:t>
          </a:r>
        </a:p>
      </dsp:txBody>
      <dsp:txXfrm>
        <a:off x="2031999" y="1219202"/>
        <a:ext cx="2708894" cy="1219198"/>
      </dsp:txXfrm>
    </dsp:sp>
    <dsp:sp modelId="{18C6AED3-81D5-44BF-8CB8-5520F8844819}">
      <dsp:nvSpPr>
        <dsp:cNvPr id="0" name=""/>
        <dsp:cNvSpPr/>
      </dsp:nvSpPr>
      <dsp:spPr>
        <a:xfrm>
          <a:off x="1422400" y="2438401"/>
          <a:ext cx="1219198" cy="1219198"/>
        </a:xfrm>
        <a:prstGeom prst="pie">
          <a:avLst>
            <a:gd name="adj1" fmla="val 5400000"/>
            <a:gd name="adj2" fmla="val 1620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E06A04-7975-477E-8EE4-B1CDBB0D7268}">
      <dsp:nvSpPr>
        <dsp:cNvPr id="0" name=""/>
        <dsp:cNvSpPr/>
      </dsp:nvSpPr>
      <dsp:spPr>
        <a:xfrm>
          <a:off x="2031999" y="2438401"/>
          <a:ext cx="5417789" cy="1219198"/>
        </a:xfrm>
        <a:prstGeom prst="rect">
          <a:avLst/>
        </a:prstGeom>
        <a:solidFill>
          <a:schemeClr val="lt1">
            <a:alpha val="90000"/>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1"/>
              </a:solidFill>
            </a:rPr>
            <a:t>Engaged patient</a:t>
          </a:r>
        </a:p>
      </dsp:txBody>
      <dsp:txXfrm>
        <a:off x="2031999" y="2438401"/>
        <a:ext cx="2708894" cy="1219198"/>
      </dsp:txXfrm>
    </dsp:sp>
    <dsp:sp modelId="{D534F41E-A46A-41F1-8F88-D1F1AD4D7671}">
      <dsp:nvSpPr>
        <dsp:cNvPr id="0" name=""/>
        <dsp:cNvSpPr/>
      </dsp:nvSpPr>
      <dsp:spPr>
        <a:xfrm>
          <a:off x="4740894" y="0"/>
          <a:ext cx="2708894" cy="121920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285750" lvl="1" indent="-285750" algn="l" defTabSz="2489200">
            <a:lnSpc>
              <a:spcPct val="90000"/>
            </a:lnSpc>
            <a:spcBef>
              <a:spcPct val="0"/>
            </a:spcBef>
            <a:spcAft>
              <a:spcPct val="15000"/>
            </a:spcAft>
            <a:buChar char="•"/>
          </a:pPr>
          <a:endParaRPr lang="en-US" sz="5600" kern="1200" dirty="0">
            <a:solidFill>
              <a:schemeClr val="bg1"/>
            </a:solidFill>
          </a:endParaRPr>
        </a:p>
      </dsp:txBody>
      <dsp:txXfrm>
        <a:off x="4740894" y="0"/>
        <a:ext cx="2708894" cy="1219202"/>
      </dsp:txXfrm>
    </dsp:sp>
    <dsp:sp modelId="{7C793E7F-B5DD-460A-A53D-DBE6645C240E}">
      <dsp:nvSpPr>
        <dsp:cNvPr id="0" name=""/>
        <dsp:cNvSpPr/>
      </dsp:nvSpPr>
      <dsp:spPr>
        <a:xfrm>
          <a:off x="4740894" y="1219202"/>
          <a:ext cx="2708894" cy="12191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285750" lvl="1" indent="-285750" algn="l" defTabSz="2489200">
            <a:lnSpc>
              <a:spcPct val="90000"/>
            </a:lnSpc>
            <a:spcBef>
              <a:spcPct val="0"/>
            </a:spcBef>
            <a:spcAft>
              <a:spcPct val="15000"/>
            </a:spcAft>
            <a:buChar char="•"/>
          </a:pPr>
          <a:endParaRPr lang="en-US" sz="5600" kern="1200" dirty="0">
            <a:solidFill>
              <a:schemeClr val="bg1"/>
            </a:solidFill>
          </a:endParaRPr>
        </a:p>
      </dsp:txBody>
      <dsp:txXfrm>
        <a:off x="4740894" y="1219202"/>
        <a:ext cx="2708894" cy="1219198"/>
      </dsp:txXfrm>
    </dsp:sp>
    <dsp:sp modelId="{B829A657-3D23-4F52-9FBA-E08C99D2926B}">
      <dsp:nvSpPr>
        <dsp:cNvPr id="0" name=""/>
        <dsp:cNvSpPr/>
      </dsp:nvSpPr>
      <dsp:spPr>
        <a:xfrm>
          <a:off x="4740894" y="2438401"/>
          <a:ext cx="2708894" cy="12191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13360" tIns="213360" rIns="213360" bIns="213360" numCol="1" spcCol="1270" anchor="ctr" anchorCtr="0">
          <a:noAutofit/>
        </a:bodyPr>
        <a:lstStyle/>
        <a:p>
          <a:pPr marL="285750" lvl="1" indent="-285750" algn="l" defTabSz="2489200">
            <a:lnSpc>
              <a:spcPct val="90000"/>
            </a:lnSpc>
            <a:spcBef>
              <a:spcPct val="0"/>
            </a:spcBef>
            <a:spcAft>
              <a:spcPct val="15000"/>
            </a:spcAft>
            <a:buChar char="•"/>
          </a:pPr>
          <a:endParaRPr lang="en-US" sz="5600" kern="1200" dirty="0">
            <a:solidFill>
              <a:schemeClr val="bg1"/>
            </a:solidFill>
          </a:endParaRPr>
        </a:p>
      </dsp:txBody>
      <dsp:txXfrm>
        <a:off x="4740894" y="2438401"/>
        <a:ext cx="2708894" cy="1219198"/>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1</cdr:x>
      <cdr:y>0.25024</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B013BC40-4DDA-4745-B03F-ACB11C2E8315}"/>
            </a:ext>
          </a:extLst>
        </cdr:cNvPr>
        <cdr:cNvCxnSpPr>
          <a:cxnSpLocks xmlns:a="http://schemas.openxmlformats.org/drawingml/2006/main"/>
        </cdr:cNvCxnSpPr>
      </cdr:nvCxnSpPr>
      <cdr:spPr>
        <a:xfrm xmlns:a="http://schemas.openxmlformats.org/drawingml/2006/main" flipV="1">
          <a:off x="7188004" y="1197386"/>
          <a:ext cx="0" cy="3587564"/>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946" cy="464345"/>
          </a:xfrm>
          <a:prstGeom prst="rect">
            <a:avLst/>
          </a:prstGeom>
        </p:spPr>
        <p:txBody>
          <a:bodyPr vert="horz" lIns="91257" tIns="45629" rIns="91257" bIns="4562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871" y="0"/>
            <a:ext cx="3037946" cy="464345"/>
          </a:xfrm>
          <a:prstGeom prst="rect">
            <a:avLst/>
          </a:prstGeom>
        </p:spPr>
        <p:txBody>
          <a:bodyPr vert="horz" lIns="91257" tIns="45629" rIns="91257" bIns="45629" rtlCol="0"/>
          <a:lstStyle>
            <a:lvl1pPr algn="r" fontAlgn="auto">
              <a:spcBef>
                <a:spcPts val="0"/>
              </a:spcBef>
              <a:spcAft>
                <a:spcPts val="0"/>
              </a:spcAft>
              <a:defRPr sz="1200">
                <a:latin typeface="+mn-lt"/>
                <a:ea typeface="+mn-ea"/>
                <a:cs typeface="+mn-cs"/>
              </a:defRPr>
            </a:lvl1pPr>
          </a:lstStyle>
          <a:p>
            <a:pPr>
              <a:defRPr/>
            </a:pPr>
            <a:fld id="{DD01F5F8-EEF8-8249-9BEE-FBE13C5B6853}" type="datetimeFigureOut">
              <a:rPr lang="en-US"/>
              <a:pPr>
                <a:defRPr/>
              </a:pPr>
              <a:t>1/29/24</a:t>
            </a:fld>
            <a:endParaRPr lang="en-US" dirty="0"/>
          </a:p>
        </p:txBody>
      </p:sp>
      <p:sp>
        <p:nvSpPr>
          <p:cNvPr id="4" name="Footer Placeholder 3"/>
          <p:cNvSpPr>
            <a:spLocks noGrp="1"/>
          </p:cNvSpPr>
          <p:nvPr>
            <p:ph type="ftr" sz="quarter" idx="2"/>
          </p:nvPr>
        </p:nvSpPr>
        <p:spPr>
          <a:xfrm>
            <a:off x="0" y="8830471"/>
            <a:ext cx="3037946" cy="464345"/>
          </a:xfrm>
          <a:prstGeom prst="rect">
            <a:avLst/>
          </a:prstGeom>
        </p:spPr>
        <p:txBody>
          <a:bodyPr vert="horz" lIns="91257" tIns="45629" rIns="91257" bIns="4562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871" y="8830471"/>
            <a:ext cx="3037946" cy="464345"/>
          </a:xfrm>
          <a:prstGeom prst="rect">
            <a:avLst/>
          </a:prstGeom>
        </p:spPr>
        <p:txBody>
          <a:bodyPr vert="horz" lIns="91257" tIns="45629" rIns="91257" bIns="45629" rtlCol="0" anchor="b"/>
          <a:lstStyle>
            <a:lvl1pPr algn="r" fontAlgn="auto">
              <a:spcBef>
                <a:spcPts val="0"/>
              </a:spcBef>
              <a:spcAft>
                <a:spcPts val="0"/>
              </a:spcAft>
              <a:defRPr sz="1200">
                <a:latin typeface="+mn-lt"/>
                <a:ea typeface="+mn-ea"/>
                <a:cs typeface="+mn-cs"/>
              </a:defRPr>
            </a:lvl1pPr>
          </a:lstStyle>
          <a:p>
            <a:pPr>
              <a:defRPr/>
            </a:pPr>
            <a:fld id="{327FD2DB-8908-AB4F-9BFA-5C5D21011240}" type="slidenum">
              <a:rPr lang="en-US"/>
              <a:pPr>
                <a:defRPr/>
              </a:pPr>
              <a:t>‹#›</a:t>
            </a:fld>
            <a:endParaRPr lang="en-US" dirty="0"/>
          </a:p>
        </p:txBody>
      </p:sp>
    </p:spTree>
    <p:extLst>
      <p:ext uri="{BB962C8B-B14F-4D97-AF65-F5344CB8AC3E}">
        <p14:creationId xmlns:p14="http://schemas.microsoft.com/office/powerpoint/2010/main" val="15276724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946" cy="464345"/>
          </a:xfrm>
          <a:prstGeom prst="rect">
            <a:avLst/>
          </a:prstGeom>
        </p:spPr>
        <p:txBody>
          <a:bodyPr vert="horz" lIns="93173" tIns="46587" rIns="93173" bIns="46587"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871" y="0"/>
            <a:ext cx="3037946" cy="464345"/>
          </a:xfrm>
          <a:prstGeom prst="rect">
            <a:avLst/>
          </a:prstGeom>
        </p:spPr>
        <p:txBody>
          <a:bodyPr vert="horz" lIns="93173" tIns="46587" rIns="93173" bIns="46587" rtlCol="0"/>
          <a:lstStyle>
            <a:lvl1pPr algn="r" fontAlgn="auto">
              <a:spcBef>
                <a:spcPts val="0"/>
              </a:spcBef>
              <a:spcAft>
                <a:spcPts val="0"/>
              </a:spcAft>
              <a:defRPr sz="1200">
                <a:latin typeface="+mn-lt"/>
                <a:ea typeface="+mn-ea"/>
                <a:cs typeface="+mn-cs"/>
              </a:defRPr>
            </a:lvl1pPr>
          </a:lstStyle>
          <a:p>
            <a:pPr>
              <a:defRPr/>
            </a:pPr>
            <a:fld id="{0F8ED4E4-581C-454F-B32C-469767F111E8}" type="datetimeFigureOut">
              <a:rPr lang="en-US"/>
              <a:pPr>
                <a:defRPr/>
              </a:pPr>
              <a:t>1/29/24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3" tIns="46587" rIns="93173" bIns="46587" rtlCol="0" anchor="ctr"/>
          <a:lstStyle/>
          <a:p>
            <a:pPr lvl="0"/>
            <a:endParaRPr lang="en-US" noProof="0" dirty="0"/>
          </a:p>
        </p:txBody>
      </p:sp>
      <p:sp>
        <p:nvSpPr>
          <p:cNvPr id="5" name="Notes Placeholder 4"/>
          <p:cNvSpPr>
            <a:spLocks noGrp="1"/>
          </p:cNvSpPr>
          <p:nvPr>
            <p:ph type="body" sz="quarter" idx="3"/>
          </p:nvPr>
        </p:nvSpPr>
        <p:spPr>
          <a:xfrm>
            <a:off x="701674" y="4415236"/>
            <a:ext cx="5607053" cy="4183855"/>
          </a:xfrm>
          <a:prstGeom prst="rect">
            <a:avLst/>
          </a:prstGeom>
        </p:spPr>
        <p:txBody>
          <a:bodyPr vert="horz" lIns="93173" tIns="46587" rIns="93173" bIns="4658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471"/>
            <a:ext cx="3037946" cy="464345"/>
          </a:xfrm>
          <a:prstGeom prst="rect">
            <a:avLst/>
          </a:prstGeom>
        </p:spPr>
        <p:txBody>
          <a:bodyPr vert="horz" lIns="93173" tIns="46587" rIns="93173" bIns="46587"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871" y="8830471"/>
            <a:ext cx="3037946" cy="464345"/>
          </a:xfrm>
          <a:prstGeom prst="rect">
            <a:avLst/>
          </a:prstGeom>
        </p:spPr>
        <p:txBody>
          <a:bodyPr vert="horz" lIns="93173" tIns="46587" rIns="93173" bIns="46587" rtlCol="0" anchor="b"/>
          <a:lstStyle>
            <a:lvl1pPr algn="r" fontAlgn="auto">
              <a:spcBef>
                <a:spcPts val="0"/>
              </a:spcBef>
              <a:spcAft>
                <a:spcPts val="0"/>
              </a:spcAft>
              <a:defRPr sz="1200">
                <a:latin typeface="+mn-lt"/>
                <a:ea typeface="+mn-ea"/>
                <a:cs typeface="+mn-cs"/>
              </a:defRPr>
            </a:lvl1pPr>
          </a:lstStyle>
          <a:p>
            <a:pPr>
              <a:defRPr/>
            </a:pPr>
            <a:fld id="{3BBDBEEB-B926-9A4E-8933-79481951C46F}" type="slidenum">
              <a:rPr lang="en-US"/>
              <a:pPr>
                <a:defRPr/>
              </a:pPr>
              <a:t>‹#›</a:t>
            </a:fld>
            <a:endParaRPr lang="en-US" dirty="0"/>
          </a:p>
        </p:txBody>
      </p:sp>
    </p:spTree>
    <p:extLst>
      <p:ext uri="{BB962C8B-B14F-4D97-AF65-F5344CB8AC3E}">
        <p14:creationId xmlns:p14="http://schemas.microsoft.com/office/powerpoint/2010/main" val="111356983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TG, triglyceride</a:t>
            </a:r>
            <a:r>
              <a:rPr lang="en-US" dirty="0"/>
              <a:t>.</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5</a:t>
            </a:fld>
            <a:endParaRPr lang="en-US" dirty="0"/>
          </a:p>
        </p:txBody>
      </p:sp>
    </p:spTree>
    <p:extLst>
      <p:ext uri="{BB962C8B-B14F-4D97-AF65-F5344CB8AC3E}">
        <p14:creationId xmlns:p14="http://schemas.microsoft.com/office/powerpoint/2010/main" val="735156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249BC-CE26-4FA9-95ED-7836D7DF6F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78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ASCVD, </a:t>
            </a:r>
            <a:r>
              <a:rPr lang="en-US" b="0" i="1" dirty="0">
                <a:solidFill>
                  <a:srgbClr val="040C28"/>
                </a:solidFill>
                <a:effectLst/>
                <a:latin typeface="Google Sans"/>
              </a:rPr>
              <a:t>atherosclerotic cardiovascular disease; LDL-C, low-density lipoprotein cholesterol; TG, triglyceride</a:t>
            </a:r>
            <a:r>
              <a:rPr lang="en-US" b="0" i="0" dirty="0">
                <a:solidFill>
                  <a:srgbClr val="4D5156"/>
                </a:solidFill>
                <a:effectLst/>
                <a:latin typeface="Roboto" panose="02000000000000000000" pitchFamily="2" charset="0"/>
              </a:rPr>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7</a:t>
            </a:fld>
            <a:endParaRPr lang="en-US" dirty="0"/>
          </a:p>
        </p:txBody>
      </p:sp>
    </p:spTree>
    <p:extLst>
      <p:ext uri="{BB962C8B-B14F-4D97-AF65-F5344CB8AC3E}">
        <p14:creationId xmlns:p14="http://schemas.microsoft.com/office/powerpoint/2010/main" val="1670645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ASCVD, </a:t>
            </a:r>
            <a:r>
              <a:rPr lang="en-US" b="0" i="1" dirty="0">
                <a:solidFill>
                  <a:srgbClr val="040C28"/>
                </a:solidFill>
                <a:effectLst/>
                <a:latin typeface="Google Sans"/>
              </a:rPr>
              <a:t>atherosclerotic cardiovascular disease; HTG, hypertriglyceridemia; TG, triglyceride</a:t>
            </a:r>
            <a:r>
              <a:rPr lang="en-US" b="0" i="0" dirty="0">
                <a:solidFill>
                  <a:srgbClr val="4D5156"/>
                </a:solidFill>
                <a:effectLst/>
                <a:latin typeface="Roboto" panose="02000000000000000000" pitchFamily="2" charset="0"/>
              </a:rPr>
              <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8</a:t>
            </a:fld>
            <a:endParaRPr lang="en-US" dirty="0"/>
          </a:p>
        </p:txBody>
      </p:sp>
    </p:spTree>
    <p:extLst>
      <p:ext uri="{BB962C8B-B14F-4D97-AF65-F5344CB8AC3E}">
        <p14:creationId xmlns:p14="http://schemas.microsoft.com/office/powerpoint/2010/main" val="2993901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CKD, chronic kidney disease HTG, hypertriglyceridemia; NAFLD, nonalcoholic fatty liver disease; NASH, nonalcoholic steatohepatitis</a:t>
            </a:r>
            <a:r>
              <a:rPr lang="en-US" b="0" i="0" dirty="0">
                <a:solidFill>
                  <a:srgbClr val="4D5156"/>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9</a:t>
            </a:fld>
            <a:endParaRPr lang="en-US" dirty="0"/>
          </a:p>
        </p:txBody>
      </p:sp>
    </p:spTree>
    <p:extLst>
      <p:ext uri="{BB962C8B-B14F-4D97-AF65-F5344CB8AC3E}">
        <p14:creationId xmlns:p14="http://schemas.microsoft.com/office/powerpoint/2010/main" val="203758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sz="1200" b="0" i="1" dirty="0">
                <a:solidFill>
                  <a:schemeClr val="bg1"/>
                </a:solidFill>
                <a:latin typeface="+mn-lt"/>
                <a:cs typeface="Arial"/>
              </a:rPr>
              <a:t>familial chylomicronemia syndrome; </a:t>
            </a:r>
            <a:r>
              <a:rPr lang="en-US" sz="1200" i="1" dirty="0">
                <a:solidFill>
                  <a:schemeClr val="bg2"/>
                </a:solidFill>
                <a:cs typeface="+mn-cs"/>
              </a:rPr>
              <a:t>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10</a:t>
            </a:fld>
            <a:endParaRPr lang="en-US" dirty="0"/>
          </a:p>
        </p:txBody>
      </p:sp>
    </p:spTree>
    <p:extLst>
      <p:ext uri="{BB962C8B-B14F-4D97-AF65-F5344CB8AC3E}">
        <p14:creationId xmlns:p14="http://schemas.microsoft.com/office/powerpoint/2010/main" val="3556538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rPr>
              <a:t>TG, triglycerides.</a:t>
            </a:r>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11</a:t>
            </a:fld>
            <a:endParaRPr lang="en-US" dirty="0"/>
          </a:p>
        </p:txBody>
      </p:sp>
    </p:spTree>
    <p:extLst>
      <p:ext uri="{BB962C8B-B14F-4D97-AF65-F5344CB8AC3E}">
        <p14:creationId xmlns:p14="http://schemas.microsoft.com/office/powerpoint/2010/main" val="3144379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rPr>
              <a:t>HTG, hypertriglyceridemia; 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12</a:t>
            </a:fld>
            <a:endParaRPr lang="en-US" dirty="0"/>
          </a:p>
        </p:txBody>
      </p:sp>
    </p:spTree>
    <p:extLst>
      <p:ext uri="{BB962C8B-B14F-4D97-AF65-F5344CB8AC3E}">
        <p14:creationId xmlns:p14="http://schemas.microsoft.com/office/powerpoint/2010/main" val="448183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ASCVD, </a:t>
            </a:r>
            <a:r>
              <a:rPr lang="en-US" b="0" i="1" dirty="0">
                <a:solidFill>
                  <a:srgbClr val="040C28"/>
                </a:solidFill>
                <a:effectLst/>
                <a:latin typeface="Google Sans"/>
              </a:rPr>
              <a:t>atherosclerotic cardiovascular disease; HCP, healthcare professional; </a:t>
            </a:r>
            <a:r>
              <a:rPr lang="en-US" b="0" i="1" dirty="0">
                <a:solidFill>
                  <a:srgbClr val="4D5156"/>
                </a:solidFill>
                <a:effectLst/>
                <a:latin typeface="Roboto" panose="02000000000000000000" pitchFamily="2" charset="0"/>
              </a:rPr>
              <a:t>TG, triglycerides</a:t>
            </a:r>
            <a:r>
              <a:rPr lang="en-US" b="0" i="0" dirty="0">
                <a:solidFill>
                  <a:srgbClr val="4D5156"/>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13</a:t>
            </a:fld>
            <a:endParaRPr lang="en-US" dirty="0"/>
          </a:p>
        </p:txBody>
      </p:sp>
    </p:spTree>
    <p:extLst>
      <p:ext uri="{BB962C8B-B14F-4D97-AF65-F5344CB8AC3E}">
        <p14:creationId xmlns:p14="http://schemas.microsoft.com/office/powerpoint/2010/main" val="356313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ASCVD, </a:t>
            </a:r>
            <a:r>
              <a:rPr lang="en-US" b="0" i="1" dirty="0">
                <a:solidFill>
                  <a:srgbClr val="040C28"/>
                </a:solidFill>
                <a:effectLst/>
                <a:latin typeface="Google Sans"/>
              </a:rPr>
              <a:t>atherosclerotic cardiovascular disease; </a:t>
            </a:r>
            <a:r>
              <a:rPr lang="en-US" b="0" i="1" dirty="0">
                <a:solidFill>
                  <a:srgbClr val="4D5156"/>
                </a:solidFill>
                <a:effectLst/>
                <a:latin typeface="Roboto" panose="02000000000000000000" pitchFamily="2" charset="0"/>
              </a:rPr>
              <a:t>TG, triglycerides</a:t>
            </a:r>
            <a:r>
              <a:rPr lang="en-US" b="0" i="0" dirty="0">
                <a:solidFill>
                  <a:srgbClr val="4D5156"/>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14</a:t>
            </a:fld>
            <a:endParaRPr lang="en-US" dirty="0"/>
          </a:p>
        </p:txBody>
      </p:sp>
    </p:spTree>
    <p:extLst>
      <p:ext uri="{BB962C8B-B14F-4D97-AF65-F5344CB8AC3E}">
        <p14:creationId xmlns:p14="http://schemas.microsoft.com/office/powerpoint/2010/main" val="1502171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NNT, number needed to treat; </a:t>
            </a:r>
            <a:r>
              <a:rPr lang="en-US" b="0" i="1" dirty="0" err="1">
                <a:solidFill>
                  <a:srgbClr val="4D5156"/>
                </a:solidFill>
                <a:effectLst/>
                <a:latin typeface="Roboto" panose="02000000000000000000" pitchFamily="2" charset="0"/>
              </a:rPr>
              <a:t>sHTG</a:t>
            </a:r>
            <a:r>
              <a:rPr lang="en-US" b="0" i="1" dirty="0">
                <a:solidFill>
                  <a:srgbClr val="4D5156"/>
                </a:solidFill>
                <a:effectLst/>
                <a:latin typeface="Roboto" panose="02000000000000000000" pitchFamily="2" charset="0"/>
              </a:rPr>
              <a:t>, severe hypertriglyceridemia; TG, triglycerides.</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15</a:t>
            </a:fld>
            <a:endParaRPr lang="en-US" dirty="0"/>
          </a:p>
        </p:txBody>
      </p:sp>
    </p:spTree>
    <p:extLst>
      <p:ext uri="{BB962C8B-B14F-4D97-AF65-F5344CB8AC3E}">
        <p14:creationId xmlns:p14="http://schemas.microsoft.com/office/powerpoint/2010/main" val="3165798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4D5156"/>
                </a:solidFill>
                <a:effectLst/>
                <a:latin typeface="Roboto" panose="02000000000000000000" pitchFamily="2" charset="0"/>
              </a:rPr>
              <a:t>mRNA, messenger RNA; sHTG, severe hypertriglyceridemia</a:t>
            </a:r>
            <a:r>
              <a:rPr lang="en-US" b="0" i="0" dirty="0">
                <a:solidFill>
                  <a:srgbClr val="4D5156"/>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16</a:t>
            </a:fld>
            <a:endParaRPr lang="en-US" dirty="0"/>
          </a:p>
        </p:txBody>
      </p:sp>
    </p:spTree>
    <p:extLst>
      <p:ext uri="{BB962C8B-B14F-4D97-AF65-F5344CB8AC3E}">
        <p14:creationId xmlns:p14="http://schemas.microsoft.com/office/powerpoint/2010/main" val="2661196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DBTP, double-blind treatment period; </a:t>
            </a:r>
            <a:r>
              <a:rPr lang="en-US" sz="1200" i="1" dirty="0">
                <a:solidFill>
                  <a:schemeClr val="bg2"/>
                </a:solidFill>
                <a:cs typeface="+mn-cs"/>
              </a:rPr>
              <a:t>FCS, </a:t>
            </a:r>
            <a:r>
              <a:rPr lang="en-US" sz="1200" b="0" i="1" dirty="0">
                <a:solidFill>
                  <a:schemeClr val="bg1"/>
                </a:solidFill>
                <a:latin typeface="+mn-lt"/>
                <a:cs typeface="Arial"/>
              </a:rPr>
              <a:t>familial chylomicronemia syndrome; LOF, loss of function; MCM, multifactorial chylomicronemia, </a:t>
            </a:r>
            <a:r>
              <a:rPr lang="en-US" i="1" dirty="0"/>
              <a:t>SBTP, single-blind treatment period; </a:t>
            </a:r>
            <a:r>
              <a:rPr lang="en-US" b="0" i="1" dirty="0">
                <a:solidFill>
                  <a:srgbClr val="4D5156"/>
                </a:solidFill>
                <a:effectLst/>
                <a:latin typeface="Roboto" panose="02000000000000000000" pitchFamily="2" charset="0"/>
              </a:rPr>
              <a:t>sHTG, severe hypertriglyceridemia; </a:t>
            </a:r>
            <a:r>
              <a:rPr lang="en-US" i="1" dirty="0"/>
              <a:t>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17</a:t>
            </a:fld>
            <a:endParaRPr lang="en-US" dirty="0"/>
          </a:p>
        </p:txBody>
      </p:sp>
    </p:spTree>
    <p:extLst>
      <p:ext uri="{BB962C8B-B14F-4D97-AF65-F5344CB8AC3E}">
        <p14:creationId xmlns:p14="http://schemas.microsoft.com/office/powerpoint/2010/main" val="406109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PGZ, pegozafermin; sHTG, severe hypertriglyceridemia</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18</a:t>
            </a:fld>
            <a:endParaRPr lang="en-US" dirty="0"/>
          </a:p>
        </p:txBody>
      </p:sp>
    </p:spTree>
    <p:extLst>
      <p:ext uri="{BB962C8B-B14F-4D97-AF65-F5344CB8AC3E}">
        <p14:creationId xmlns:p14="http://schemas.microsoft.com/office/powerpoint/2010/main" val="2053710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19</a:t>
            </a:fld>
            <a:endParaRPr lang="en-US" dirty="0"/>
          </a:p>
        </p:txBody>
      </p:sp>
    </p:spTree>
    <p:extLst>
      <p:ext uri="{BB962C8B-B14F-4D97-AF65-F5344CB8AC3E}">
        <p14:creationId xmlns:p14="http://schemas.microsoft.com/office/powerpoint/2010/main" val="909214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20</a:t>
            </a:fld>
            <a:endParaRPr lang="en-US" dirty="0"/>
          </a:p>
        </p:txBody>
      </p:sp>
    </p:spTree>
    <p:extLst>
      <p:ext uri="{BB962C8B-B14F-4D97-AF65-F5344CB8AC3E}">
        <p14:creationId xmlns:p14="http://schemas.microsoft.com/office/powerpoint/2010/main" val="689290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sHTG, severe hypertriglyceridemia; TG, triglycerides.</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21</a:t>
            </a:fld>
            <a:endParaRPr lang="en-US" dirty="0"/>
          </a:p>
        </p:txBody>
      </p:sp>
    </p:spTree>
    <p:extLst>
      <p:ext uri="{BB962C8B-B14F-4D97-AF65-F5344CB8AC3E}">
        <p14:creationId xmlns:p14="http://schemas.microsoft.com/office/powerpoint/2010/main" val="3654588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ASCVD, </a:t>
            </a:r>
            <a:r>
              <a:rPr lang="en-US" b="0" i="1" dirty="0">
                <a:solidFill>
                  <a:srgbClr val="040C28"/>
                </a:solidFill>
                <a:effectLst/>
                <a:latin typeface="Google Sans"/>
              </a:rPr>
              <a:t>atherosclerotic cardiovascular disease.</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22</a:t>
            </a:fld>
            <a:endParaRPr lang="en-US" dirty="0"/>
          </a:p>
        </p:txBody>
      </p:sp>
    </p:spTree>
    <p:extLst>
      <p:ext uri="{BB962C8B-B14F-4D97-AF65-F5344CB8AC3E}">
        <p14:creationId xmlns:p14="http://schemas.microsoft.com/office/powerpoint/2010/main" val="1204580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TG, triglycerides.</a:t>
            </a:r>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23</a:t>
            </a:fld>
            <a:endParaRPr lang="en-US" dirty="0"/>
          </a:p>
        </p:txBody>
      </p:sp>
    </p:spTree>
    <p:extLst>
      <p:ext uri="{BB962C8B-B14F-4D97-AF65-F5344CB8AC3E}">
        <p14:creationId xmlns:p14="http://schemas.microsoft.com/office/powerpoint/2010/main" val="2915713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a:t>
            </a:r>
            <a:r>
              <a:rPr lang="en-US" sz="1200" i="1" dirty="0">
                <a:solidFill>
                  <a:schemeClr val="bg2"/>
                </a:solidFill>
                <a:cs typeface="+mn-cs"/>
              </a:rPr>
              <a:t>TG, triglycerides.</a:t>
            </a:r>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24</a:t>
            </a:fld>
            <a:endParaRPr lang="en-US" dirty="0"/>
          </a:p>
        </p:txBody>
      </p:sp>
    </p:spTree>
    <p:extLst>
      <p:ext uri="{BB962C8B-B14F-4D97-AF65-F5344CB8AC3E}">
        <p14:creationId xmlns:p14="http://schemas.microsoft.com/office/powerpoint/2010/main" val="2310964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a:t>
            </a:r>
            <a:r>
              <a:rPr lang="en-US" i="1" dirty="0">
                <a:latin typeface="+mn-lt"/>
              </a:rPr>
              <a:t>LPL, lipoprotein lipase; </a:t>
            </a:r>
            <a:r>
              <a:rPr lang="en-US" sz="1200" i="1" dirty="0">
                <a:solidFill>
                  <a:schemeClr val="bg2"/>
                </a:solidFill>
                <a:cs typeface="+mn-cs"/>
              </a:rPr>
              <a:t>TG, triglycerides</a:t>
            </a:r>
            <a:r>
              <a:rPr lang="en-US" sz="1200" dirty="0">
                <a:solidFill>
                  <a:schemeClr val="bg2"/>
                </a:solidFill>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bg2"/>
              </a:solidFill>
              <a:cs typeface="+mn-cs"/>
            </a:endParaRPr>
          </a:p>
          <a:p>
            <a:r>
              <a:rPr lang="en-US" sz="1200" dirty="0">
                <a:solidFill>
                  <a:schemeClr val="bg2"/>
                </a:solidFill>
                <a:cs typeface="+mn-cs"/>
              </a:rPr>
              <a:t>Gene products and their functions: LPL: Hydrolysis of TGs and peripheral uptake of FFA; ApoC-II: Required cofactor of LPL; GPI-HBP1: Stabilizes the binding of chylomicrons near LPL; apoA-V: Enhancer of LPL activity; LMF1: Chaperone molecule required for proper LPL folding5</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25</a:t>
            </a:fld>
            <a:endParaRPr lang="en-US" dirty="0"/>
          </a:p>
        </p:txBody>
      </p:sp>
    </p:spTree>
    <p:extLst>
      <p:ext uri="{BB962C8B-B14F-4D97-AF65-F5344CB8AC3E}">
        <p14:creationId xmlns:p14="http://schemas.microsoft.com/office/powerpoint/2010/main" val="1739569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a:t>
            </a:r>
            <a:r>
              <a:rPr lang="en-US" sz="1200" i="1" dirty="0">
                <a:solidFill>
                  <a:schemeClr val="bg2"/>
                </a:solidFill>
                <a:cs typeface="+mn-cs"/>
              </a:rPr>
              <a:t>TG, triglycerides.</a:t>
            </a:r>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26</a:t>
            </a:fld>
            <a:endParaRPr lang="en-US" dirty="0"/>
          </a:p>
        </p:txBody>
      </p:sp>
    </p:spTree>
    <p:extLst>
      <p:ext uri="{BB962C8B-B14F-4D97-AF65-F5344CB8AC3E}">
        <p14:creationId xmlns:p14="http://schemas.microsoft.com/office/powerpoint/2010/main" val="2576634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 HTG, hypertriglyceridemia; LPL, lipoprotein lipase; LPLD, </a:t>
            </a:r>
            <a:r>
              <a:rPr lang="en-US" sz="1200" b="0" i="1" dirty="0">
                <a:solidFill>
                  <a:schemeClr val="bg1"/>
                </a:solidFill>
                <a:latin typeface="+mn-lt"/>
              </a:rPr>
              <a:t>lipoprotein lipase deficiency; TG, triglycerides.</a:t>
            </a:r>
            <a:endParaRPr lang="en-US" b="0" i="1"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27</a:t>
            </a:fld>
            <a:endParaRPr lang="en-US" dirty="0"/>
          </a:p>
        </p:txBody>
      </p:sp>
    </p:spTree>
    <p:extLst>
      <p:ext uri="{BB962C8B-B14F-4D97-AF65-F5344CB8AC3E}">
        <p14:creationId xmlns:p14="http://schemas.microsoft.com/office/powerpoint/2010/main" val="2017515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28</a:t>
            </a:fld>
            <a:endParaRPr lang="en-US" dirty="0"/>
          </a:p>
        </p:txBody>
      </p:sp>
    </p:spTree>
    <p:extLst>
      <p:ext uri="{BB962C8B-B14F-4D97-AF65-F5344CB8AC3E}">
        <p14:creationId xmlns:p14="http://schemas.microsoft.com/office/powerpoint/2010/main" val="2704224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HDL, high-density lipoprotein; LDL, low-density lipoprotein; TG, triglycerides.</a:t>
            </a:r>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29</a:t>
            </a:fld>
            <a:endParaRPr lang="en-US" dirty="0"/>
          </a:p>
        </p:txBody>
      </p:sp>
    </p:spTree>
    <p:extLst>
      <p:ext uri="{BB962C8B-B14F-4D97-AF65-F5344CB8AC3E}">
        <p14:creationId xmlns:p14="http://schemas.microsoft.com/office/powerpoint/2010/main" val="979354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30</a:t>
            </a:fld>
            <a:endParaRPr lang="en-US" dirty="0"/>
          </a:p>
        </p:txBody>
      </p:sp>
    </p:spTree>
    <p:extLst>
      <p:ext uri="{BB962C8B-B14F-4D97-AF65-F5344CB8AC3E}">
        <p14:creationId xmlns:p14="http://schemas.microsoft.com/office/powerpoint/2010/main" val="4160925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 HCP, healthcare professionals.</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31</a:t>
            </a:fld>
            <a:endParaRPr lang="en-US" dirty="0"/>
          </a:p>
        </p:txBody>
      </p:sp>
    </p:spTree>
    <p:extLst>
      <p:ext uri="{BB962C8B-B14F-4D97-AF65-F5344CB8AC3E}">
        <p14:creationId xmlns:p14="http://schemas.microsoft.com/office/powerpoint/2010/main" val="33405620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a:t>
            </a:r>
            <a:r>
              <a:rPr lang="en-US" sz="1200" i="1" dirty="0">
                <a:solidFill>
                  <a:schemeClr val="bg2"/>
                </a:solidFill>
                <a:cs typeface="+mn-cs"/>
              </a:rPr>
              <a:t>HTG, hypertriglyceridemia; TG, triglycerides.</a:t>
            </a:r>
          </a:p>
          <a:p>
            <a:endParaRPr lang="en-US" dirty="0"/>
          </a:p>
          <a:p>
            <a:pPr marL="0" indent="0">
              <a:lnSpc>
                <a:spcPct val="90000"/>
              </a:lnSpc>
              <a:spcBef>
                <a:spcPts val="200"/>
              </a:spcBef>
              <a:buClr>
                <a:schemeClr val="accent2"/>
              </a:buClr>
              <a:buNone/>
            </a:pPr>
            <a:r>
              <a:rPr lang="en-US" sz="1200" dirty="0">
                <a:solidFill>
                  <a:schemeClr val="bg2"/>
                </a:solidFill>
                <a:cs typeface="+mn-cs"/>
              </a:rPr>
              <a:t>a. For example, atypical antipsychotic agents, beta-blockers, bile acid binding resins, corticosteroids, L-asparaginase, protease inhibitors, retinoids, sirolimus, oral estrogens, tamoxifen7</a:t>
            </a:r>
          </a:p>
          <a:p>
            <a:pPr marL="0" indent="0">
              <a:lnSpc>
                <a:spcPct val="90000"/>
              </a:lnSpc>
              <a:spcBef>
                <a:spcPts val="200"/>
              </a:spcBef>
              <a:buClr>
                <a:schemeClr val="accent2"/>
              </a:buClr>
              <a:buNone/>
            </a:pPr>
            <a:r>
              <a:rPr lang="en-US" sz="1200" dirty="0">
                <a:solidFill>
                  <a:schemeClr val="bg2"/>
                </a:solidFill>
                <a:cs typeface="+mn-cs"/>
              </a:rPr>
              <a:t>b. For example, chronic renal failure, Cushing syndrome, diabetes mellitus, HIV infection, insulin resistance, metabolic syndrome, nonalcoholic fatty liver disease, systemic lupus erythematosus.7 </a:t>
            </a:r>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32</a:t>
            </a:fld>
            <a:endParaRPr lang="en-US" dirty="0"/>
          </a:p>
        </p:txBody>
      </p:sp>
    </p:spTree>
    <p:extLst>
      <p:ext uri="{BB962C8B-B14F-4D97-AF65-F5344CB8AC3E}">
        <p14:creationId xmlns:p14="http://schemas.microsoft.com/office/powerpoint/2010/main" val="1521265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 TG, triglycerides.</a:t>
            </a:r>
            <a:endParaRPr lang="en-US" dirty="0"/>
          </a:p>
        </p:txBody>
      </p:sp>
      <p:sp>
        <p:nvSpPr>
          <p:cNvPr id="4" name="Slide Number Placeholder 3"/>
          <p:cNvSpPr>
            <a:spLocks noGrp="1"/>
          </p:cNvSpPr>
          <p:nvPr>
            <p:ph type="sldNum" sz="quarter" idx="10"/>
          </p:nvPr>
        </p:nvSpPr>
        <p:spPr/>
        <p:txBody>
          <a:bodyPr/>
          <a:lstStyle/>
          <a:p>
            <a:pPr>
              <a:defRPr/>
            </a:pPr>
            <a:fld id="{3BBDBEEB-B926-9A4E-8933-79481951C46F}" type="slidenum">
              <a:rPr lang="en-US" smtClean="0"/>
              <a:pPr>
                <a:defRPr/>
              </a:pPr>
              <a:t>33</a:t>
            </a:fld>
            <a:endParaRPr lang="en-US" dirty="0"/>
          </a:p>
        </p:txBody>
      </p:sp>
    </p:spTree>
    <p:extLst>
      <p:ext uri="{BB962C8B-B14F-4D97-AF65-F5344CB8AC3E}">
        <p14:creationId xmlns:p14="http://schemas.microsoft.com/office/powerpoint/2010/main" val="2264830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 TG, triglycerides.</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34</a:t>
            </a:fld>
            <a:endParaRPr lang="en-US" dirty="0"/>
          </a:p>
        </p:txBody>
      </p:sp>
    </p:spTree>
    <p:extLst>
      <p:ext uri="{BB962C8B-B14F-4D97-AF65-F5344CB8AC3E}">
        <p14:creationId xmlns:p14="http://schemas.microsoft.com/office/powerpoint/2010/main" val="2927258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a:t>
            </a:r>
            <a:r>
              <a:rPr lang="en-US" b="0" i="1" dirty="0">
                <a:solidFill>
                  <a:srgbClr val="4D5156"/>
                </a:solidFill>
                <a:effectLst/>
                <a:latin typeface="Roboto" panose="02000000000000000000" pitchFamily="2" charset="0"/>
              </a:rPr>
              <a:t>sHTG, severe hypertriglyceridemia</a:t>
            </a:r>
            <a:r>
              <a:rPr lang="en-US" b="0" i="0" dirty="0">
                <a:solidFill>
                  <a:srgbClr val="4D5156"/>
                </a:solidFill>
                <a:effectLst/>
                <a:latin typeface="Roboto" panose="02000000000000000000" pitchFamily="2" charset="0"/>
              </a:rPr>
              <a:t>.</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35</a:t>
            </a:fld>
            <a:endParaRPr lang="en-US" dirty="0"/>
          </a:p>
        </p:txBody>
      </p:sp>
    </p:spTree>
    <p:extLst>
      <p:ext uri="{BB962C8B-B14F-4D97-AF65-F5344CB8AC3E}">
        <p14:creationId xmlns:p14="http://schemas.microsoft.com/office/powerpoint/2010/main" val="2047377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cs typeface="+mn-cs"/>
              </a:rPr>
              <a:t>FCS, </a:t>
            </a:r>
            <a:r>
              <a:rPr lang="en-US" i="1" dirty="0"/>
              <a:t>familial chylomicronemia syndrome; sHTG, severe hypertriglyceridemia; TG, triglycerides.</a:t>
            </a:r>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36</a:t>
            </a:fld>
            <a:endParaRPr lang="en-US" dirty="0"/>
          </a:p>
        </p:txBody>
      </p:sp>
    </p:spTree>
    <p:extLst>
      <p:ext uri="{BB962C8B-B14F-4D97-AF65-F5344CB8AC3E}">
        <p14:creationId xmlns:p14="http://schemas.microsoft.com/office/powerpoint/2010/main" val="2397900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TG, triglycerides.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37</a:t>
            </a:fld>
            <a:endParaRPr lang="en-US" dirty="0"/>
          </a:p>
        </p:txBody>
      </p:sp>
    </p:spTree>
    <p:extLst>
      <p:ext uri="{BB962C8B-B14F-4D97-AF65-F5344CB8AC3E}">
        <p14:creationId xmlns:p14="http://schemas.microsoft.com/office/powerpoint/2010/main" val="1156897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 HDL-C, high-density lipoprotein cholesterol; TG, triglycerides.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38</a:t>
            </a:fld>
            <a:endParaRPr lang="en-US" dirty="0"/>
          </a:p>
        </p:txBody>
      </p:sp>
    </p:spTree>
    <p:extLst>
      <p:ext uri="{BB962C8B-B14F-4D97-AF65-F5344CB8AC3E}">
        <p14:creationId xmlns:p14="http://schemas.microsoft.com/office/powerpoint/2010/main" val="611323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cs typeface="+mn-cs"/>
              </a:rPr>
              <a:t>FCS, </a:t>
            </a:r>
            <a:r>
              <a:rPr lang="en-US" i="1" dirty="0"/>
              <a:t>familial chylomicronemia syndrome.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3BBDBEEB-B926-9A4E-8933-79481951C46F}" type="slidenum">
              <a:rPr lang="en-US" smtClean="0"/>
              <a:pPr>
                <a:defRPr/>
              </a:pPr>
              <a:t>40</a:t>
            </a:fld>
            <a:endParaRPr lang="en-US" dirty="0"/>
          </a:p>
        </p:txBody>
      </p:sp>
    </p:spTree>
    <p:extLst>
      <p:ext uri="{BB962C8B-B14F-4D97-AF65-F5344CB8AC3E}">
        <p14:creationId xmlns:p14="http://schemas.microsoft.com/office/powerpoint/2010/main" val="4015141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071011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003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DA55373-38E2-89B9-F6FA-C3FF3B53CEB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E0C9048B-D01E-89AD-E5EF-8C614944324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38C02EF-D73E-50FF-2345-12AE0BBF4A0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500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6789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7792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B8354C1-D8E6-930D-044E-F895E402A5EA}"/>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E5C8EA3A-D3F9-8B55-496F-4291B425EF52}"/>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F3DA09E9-E18D-1DBB-72AD-EEF616AF28A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231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5124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9EBFC4E4-1FFB-41B8-D1B1-8247085C7310}"/>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5E10E979-AB3A-988E-E911-8824C69DEAB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87561866-BE6C-D2C4-3622-18687A7C51A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5965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7396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73F3C722-D6BD-9A32-DDAE-AB6A917ACB5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FC3B7192-8E78-8624-6CCD-5873766C4AE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898F26DF-3AAE-565B-DC50-08BECC9B144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75068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390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2CBC15-66FE-F571-EE95-7D8F5103676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C9A1CD6F-BFA2-4481-26BF-B724E8ED126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8B935E75-5D7E-52E8-E37B-DCD4B5E4DDF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48272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579614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031605"/>
      </p:ext>
    </p:extLst>
  </p:cSld>
  <p:clrMap bg1="dk2" tx1="lt1" bg2="dk1"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8.svg"/><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7.pn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wmf"/><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D3E3C4BE-FD57-A70B-D994-2AB1BDD6B928}"/>
              </a:ext>
            </a:extLst>
          </p:cNvPr>
          <p:cNvSpPr>
            <a:spLocks noGrp="1"/>
          </p:cNvSpPr>
          <p:nvPr>
            <p:ph type="subTitle" idx="1"/>
          </p:nvPr>
        </p:nvSpPr>
        <p:spPr/>
        <p:txBody>
          <a:bodyPr/>
          <a:lstStyle/>
          <a:p>
            <a:pPr>
              <a:spcBef>
                <a:spcPts val="0"/>
              </a:spcBef>
              <a:spcAft>
                <a:spcPts val="0"/>
              </a:spcAft>
            </a:pPr>
            <a:r>
              <a:rPr lang="en-US" dirty="0"/>
              <a:t>Michael Miller, MD, FACC, FAHA</a:t>
            </a:r>
          </a:p>
          <a:p>
            <a:pPr>
              <a:spcBef>
                <a:spcPts val="0"/>
              </a:spcBef>
              <a:spcAft>
                <a:spcPts val="0"/>
              </a:spcAft>
            </a:pPr>
            <a:r>
              <a:rPr lang="en-US" sz="1600" b="0" dirty="0"/>
              <a:t>Professor of Medicine</a:t>
            </a:r>
          </a:p>
          <a:p>
            <a:pPr>
              <a:spcBef>
                <a:spcPts val="0"/>
              </a:spcBef>
              <a:spcAft>
                <a:spcPts val="0"/>
              </a:spcAft>
            </a:pPr>
            <a:r>
              <a:rPr lang="en-US" sz="1600" b="0" dirty="0"/>
              <a:t>Hospital of the University of Pennsylvania</a:t>
            </a:r>
          </a:p>
          <a:p>
            <a:pPr>
              <a:spcBef>
                <a:spcPts val="0"/>
              </a:spcBef>
              <a:spcAft>
                <a:spcPts val="0"/>
              </a:spcAft>
            </a:pPr>
            <a:r>
              <a:rPr lang="en-US" sz="1600" b="0" dirty="0"/>
              <a:t>Philadelphia, Pennsylvania</a:t>
            </a:r>
          </a:p>
          <a:p>
            <a:pPr>
              <a:spcBef>
                <a:spcPts val="0"/>
              </a:spcBef>
              <a:spcAft>
                <a:spcPts val="0"/>
              </a:spcAft>
            </a:pPr>
            <a:endParaRPr lang="en-US" dirty="0"/>
          </a:p>
        </p:txBody>
      </p:sp>
      <p:sp>
        <p:nvSpPr>
          <p:cNvPr id="6" name="Title 5"/>
          <p:cNvSpPr>
            <a:spLocks noGrp="1"/>
          </p:cNvSpPr>
          <p:nvPr>
            <p:ph type="ctrTitle"/>
          </p:nvPr>
        </p:nvSpPr>
        <p:spPr>
          <a:xfrm>
            <a:off x="609600" y="1600200"/>
            <a:ext cx="11264901" cy="2057400"/>
          </a:xfrm>
        </p:spPr>
        <p:txBody>
          <a:bodyPr>
            <a:normAutofit/>
          </a:bodyPr>
          <a:lstStyle/>
          <a:p>
            <a:r>
              <a:rPr lang="en-US" dirty="0"/>
              <a:t>Current Challenges and Emerging Treatments for the Management of Severe Hypertriglyceridemia</a:t>
            </a:r>
          </a:p>
        </p:txBody>
      </p:sp>
      <p:sp>
        <p:nvSpPr>
          <p:cNvPr id="4" name="Text Placeholder 3"/>
          <p:cNvSpPr txBox="1">
            <a:spLocks/>
          </p:cNvSpPr>
          <p:nvPr/>
        </p:nvSpPr>
        <p:spPr>
          <a:xfrm>
            <a:off x="5255194" y="4055146"/>
            <a:ext cx="4747490" cy="624087"/>
          </a:xfrm>
          <a:prstGeom prst="rect">
            <a:avLst/>
          </a:prstGeom>
        </p:spPr>
        <p:txBody>
          <a:bodyPr vert="horz" lIns="91440" tIns="45720" rIns="91440" bIns="45720" rtlCol="0" anchor="t">
            <a:noAutofit/>
          </a:bodyPr>
          <a:lstStyle>
            <a:lvl1pPr marL="227013" indent="-227013" algn="l" defTabSz="457200" rtl="0" eaLnBrk="1" latinLnBrk="0" hangingPunct="1">
              <a:lnSpc>
                <a:spcPct val="95000"/>
              </a:lnSpc>
              <a:spcBef>
                <a:spcPts val="1200"/>
              </a:spcBef>
              <a:buClr>
                <a:schemeClr val="accent1"/>
              </a:buClr>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5000"/>
              </a:lnSpc>
              <a:spcBef>
                <a:spcPts val="600"/>
              </a:spcBef>
              <a:spcAft>
                <a:spcPts val="600"/>
              </a:spcAft>
              <a:buClr>
                <a:schemeClr val="accent1"/>
              </a:buClr>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5000"/>
              </a:lnSpc>
              <a:spcBef>
                <a:spcPts val="0"/>
              </a:spcBef>
              <a:spcAft>
                <a:spcPts val="600"/>
              </a:spcAft>
              <a:buClr>
                <a:schemeClr val="accent1"/>
              </a:buClr>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5000"/>
              </a:lnSpc>
              <a:spcBef>
                <a:spcPts val="0"/>
              </a:spcBef>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5000"/>
              </a:lnSpc>
              <a:spcBef>
                <a:spcPts val="1200"/>
              </a:spcBef>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600" dirty="0"/>
          </a:p>
        </p:txBody>
      </p:sp>
      <p:sp>
        <p:nvSpPr>
          <p:cNvPr id="7" name="Text Box 19">
            <a:extLst>
              <a:ext uri="{FF2B5EF4-FFF2-40B4-BE49-F238E27FC236}">
                <a16:creationId xmlns:a16="http://schemas.microsoft.com/office/drawing/2014/main" id="{AAEB821E-2DE4-DD34-3C30-6D9D57FA4E0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8" name="Text Box 21">
            <a:extLst>
              <a:ext uri="{FF2B5EF4-FFF2-40B4-BE49-F238E27FC236}">
                <a16:creationId xmlns:a16="http://schemas.microsoft.com/office/drawing/2014/main" id="{1C199A16-4B2D-D690-9155-8A6A4824905D}"/>
              </a:ext>
            </a:extLst>
          </p:cNvPr>
          <p:cNvSpPr txBox="1">
            <a:spLocks noChangeArrowheads="1"/>
          </p:cNvSpPr>
          <p:nvPr/>
        </p:nvSpPr>
        <p:spPr bwMode="auto">
          <a:xfrm>
            <a:off x="413995" y="637266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Ionis Pharmaceuticals, Inc.</a:t>
            </a:r>
          </a:p>
        </p:txBody>
      </p:sp>
    </p:spTree>
    <p:extLst>
      <p:ext uri="{BB962C8B-B14F-4D97-AF65-F5344CB8AC3E}">
        <p14:creationId xmlns:p14="http://schemas.microsoft.com/office/powerpoint/2010/main" val="798564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 typeface="Wingdings" panose="05000000000000000000" pitchFamily="2" charset="2"/>
              <a:buNone/>
              <a:tabLst/>
              <a:defRPr/>
            </a:pP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 </a:t>
            </a:r>
            <a:r>
              <a:rPr kumimoji="0" lang="en-US" sz="2800" b="1"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faculty</a:t>
            </a: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reported the following relevant financial relationships or relationships to products or devices they have with ineligible companies related to the content of this educational activity:</a:t>
            </a:r>
            <a:endParaRPr lang="en-US" sz="2600" b="1" dirty="0">
              <a:solidFill>
                <a:srgbClr val="E1471D"/>
              </a:solidFill>
              <a:latin typeface="+mn-lt"/>
              <a:cs typeface="Calibri"/>
            </a:endParaRPr>
          </a:p>
          <a:p>
            <a:pPr marL="0" indent="0">
              <a:buClr>
                <a:schemeClr val="accent6"/>
              </a:buClr>
              <a:buNone/>
              <a:defRPr/>
            </a:pPr>
            <a:r>
              <a:rPr lang="en-US" sz="2600" b="1" dirty="0">
                <a:solidFill>
                  <a:srgbClr val="E1471D"/>
                </a:solidFill>
                <a:latin typeface="+mn-lt"/>
                <a:cs typeface="Calibri"/>
              </a:rPr>
              <a:t>Michael Miller, MD, MHSc: </a:t>
            </a:r>
            <a:r>
              <a:rPr lang="en-US" sz="2600" i="1" dirty="0">
                <a:latin typeface="Calibri"/>
                <a:cs typeface="Calibri"/>
              </a:rPr>
              <a:t>consultant/advisor/speaker</a:t>
            </a:r>
            <a:r>
              <a:rPr lang="en-US" sz="2600" dirty="0">
                <a:latin typeface="Calibri"/>
                <a:cs typeface="Calibri"/>
              </a:rPr>
              <a:t>: Amarin, Ionis, 89Bio.</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ADD4DE-3E75-7EE4-85B3-B9057ABCA7BD}"/>
              </a:ext>
            </a:extLst>
          </p:cNvPr>
          <p:cNvSpPr>
            <a:spLocks noGrp="1"/>
          </p:cNvSpPr>
          <p:nvPr>
            <p:ph type="title"/>
          </p:nvPr>
        </p:nvSpPr>
        <p:spPr/>
        <p:txBody>
          <a:bodyPr/>
          <a:lstStyle/>
          <a:p>
            <a:r>
              <a:rPr lang="en-US" dirty="0"/>
              <a:t>Hypertriglyceridemia in the United States (2009-2012)</a:t>
            </a:r>
          </a:p>
        </p:txBody>
      </p:sp>
      <p:sp>
        <p:nvSpPr>
          <p:cNvPr id="6" name="Rectangle 5">
            <a:extLst>
              <a:ext uri="{FF2B5EF4-FFF2-40B4-BE49-F238E27FC236}">
                <a16:creationId xmlns:a16="http://schemas.microsoft.com/office/drawing/2014/main" id="{250A155D-1734-E61B-B01C-81B9C936A9AF}"/>
              </a:ext>
            </a:extLst>
          </p:cNvPr>
          <p:cNvSpPr/>
          <p:nvPr/>
        </p:nvSpPr>
        <p:spPr>
          <a:xfrm>
            <a:off x="495300" y="6135013"/>
            <a:ext cx="7498080" cy="462443"/>
          </a:xfrm>
          <a:prstGeom prst="rect">
            <a:avLst/>
          </a:prstGeom>
        </p:spPr>
        <p:txBody>
          <a:bodyPr vert="horz" wrap="square" lIns="0" tIns="0" rIns="0" bIns="0" rtlCol="0" anchor="b" anchorCtr="0">
            <a:noAutofit/>
          </a:bodyPr>
          <a:lstStyle/>
          <a:p>
            <a:pPr>
              <a:lnSpc>
                <a:spcPct val="90000"/>
              </a:lnSpc>
              <a:spcBef>
                <a:spcPts val="200"/>
              </a:spcBef>
              <a:buClr>
                <a:schemeClr val="accent2"/>
              </a:buClr>
              <a:buSzPct val="110000"/>
            </a:pPr>
            <a:r>
              <a:rPr lang="en-US" sz="1200" dirty="0">
                <a:solidFill>
                  <a:schemeClr val="bg2"/>
                </a:solidFill>
                <a:latin typeface="+mn-lt"/>
              </a:rPr>
              <a:t>www.cdc.gov/nchs/products/databriefs/db198.htm.</a:t>
            </a:r>
          </a:p>
        </p:txBody>
      </p:sp>
      <p:sp>
        <p:nvSpPr>
          <p:cNvPr id="4" name="TextBox 3">
            <a:extLst>
              <a:ext uri="{FF2B5EF4-FFF2-40B4-BE49-F238E27FC236}">
                <a16:creationId xmlns:a16="http://schemas.microsoft.com/office/drawing/2014/main" id="{95FCA8A0-4C5B-A6F5-8073-3B31E18A5841}"/>
              </a:ext>
            </a:extLst>
          </p:cNvPr>
          <p:cNvSpPr txBox="1"/>
          <p:nvPr/>
        </p:nvSpPr>
        <p:spPr bwMode="auto">
          <a:xfrm>
            <a:off x="2346960" y="1482473"/>
            <a:ext cx="7498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American Adults Aged ≥20 Yr With Elevated Triglycerides ≥150 mg/dL </a:t>
            </a:r>
          </a:p>
        </p:txBody>
      </p:sp>
      <p:sp>
        <p:nvSpPr>
          <p:cNvPr id="2" name="TextBox 1">
            <a:extLst>
              <a:ext uri="{FF2B5EF4-FFF2-40B4-BE49-F238E27FC236}">
                <a16:creationId xmlns:a16="http://schemas.microsoft.com/office/drawing/2014/main" id="{4733776E-1CB3-7824-65BE-7463A721C407}"/>
              </a:ext>
            </a:extLst>
          </p:cNvPr>
          <p:cNvSpPr txBox="1"/>
          <p:nvPr/>
        </p:nvSpPr>
        <p:spPr bwMode="auto">
          <a:xfrm rot="16200000">
            <a:off x="1515388" y="3781981"/>
            <a:ext cx="1293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Persons (%)</a:t>
            </a:r>
          </a:p>
        </p:txBody>
      </p:sp>
      <p:sp>
        <p:nvSpPr>
          <p:cNvPr id="7" name="TextBox 6">
            <a:extLst>
              <a:ext uri="{FF2B5EF4-FFF2-40B4-BE49-F238E27FC236}">
                <a16:creationId xmlns:a16="http://schemas.microsoft.com/office/drawing/2014/main" id="{9DC02D25-95AC-B0C8-E84C-50A3D274D0AF}"/>
              </a:ext>
            </a:extLst>
          </p:cNvPr>
          <p:cNvSpPr txBox="1"/>
          <p:nvPr/>
        </p:nvSpPr>
        <p:spPr bwMode="auto">
          <a:xfrm>
            <a:off x="3326595" y="5941540"/>
            <a:ext cx="1222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Both Sexes</a:t>
            </a:r>
          </a:p>
        </p:txBody>
      </p:sp>
      <p:sp>
        <p:nvSpPr>
          <p:cNvPr id="8" name="TextBox 7">
            <a:extLst>
              <a:ext uri="{FF2B5EF4-FFF2-40B4-BE49-F238E27FC236}">
                <a16:creationId xmlns:a16="http://schemas.microsoft.com/office/drawing/2014/main" id="{57D7D9D7-4826-0B6C-57AC-CE308FC5BAFF}"/>
              </a:ext>
            </a:extLst>
          </p:cNvPr>
          <p:cNvSpPr txBox="1"/>
          <p:nvPr/>
        </p:nvSpPr>
        <p:spPr bwMode="auto">
          <a:xfrm>
            <a:off x="6072412" y="5941540"/>
            <a:ext cx="62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Men</a:t>
            </a:r>
          </a:p>
        </p:txBody>
      </p:sp>
      <p:sp>
        <p:nvSpPr>
          <p:cNvPr id="9" name="TextBox 8">
            <a:extLst>
              <a:ext uri="{FF2B5EF4-FFF2-40B4-BE49-F238E27FC236}">
                <a16:creationId xmlns:a16="http://schemas.microsoft.com/office/drawing/2014/main" id="{2C1FCAAE-7F62-3590-88F7-F5046819C856}"/>
              </a:ext>
            </a:extLst>
          </p:cNvPr>
          <p:cNvSpPr txBox="1"/>
          <p:nvPr/>
        </p:nvSpPr>
        <p:spPr bwMode="auto">
          <a:xfrm>
            <a:off x="8329911" y="5941540"/>
            <a:ext cx="935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Women</a:t>
            </a:r>
          </a:p>
        </p:txBody>
      </p:sp>
      <p:grpSp>
        <p:nvGrpSpPr>
          <p:cNvPr id="18" name="Group 17">
            <a:extLst>
              <a:ext uri="{FF2B5EF4-FFF2-40B4-BE49-F238E27FC236}">
                <a16:creationId xmlns:a16="http://schemas.microsoft.com/office/drawing/2014/main" id="{E84C76BA-6D51-1AB7-E27C-A0FDB80215AE}"/>
              </a:ext>
            </a:extLst>
          </p:cNvPr>
          <p:cNvGrpSpPr/>
          <p:nvPr/>
        </p:nvGrpSpPr>
        <p:grpSpPr>
          <a:xfrm>
            <a:off x="2280607" y="2168206"/>
            <a:ext cx="418704" cy="3958000"/>
            <a:chOff x="2280607" y="2168206"/>
            <a:chExt cx="418704" cy="3958000"/>
          </a:xfrm>
        </p:grpSpPr>
        <p:sp>
          <p:nvSpPr>
            <p:cNvPr id="10" name="TextBox 9">
              <a:extLst>
                <a:ext uri="{FF2B5EF4-FFF2-40B4-BE49-F238E27FC236}">
                  <a16:creationId xmlns:a16="http://schemas.microsoft.com/office/drawing/2014/main" id="{5BFB72B6-B4F0-2C4E-BB3A-9670B907AA27}"/>
                </a:ext>
              </a:extLst>
            </p:cNvPr>
            <p:cNvSpPr txBox="1"/>
            <p:nvPr/>
          </p:nvSpPr>
          <p:spPr bwMode="auto">
            <a:xfrm>
              <a:off x="2397626" y="57568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4E65F213-6D06-EBDE-FD08-0C9D80EA18BF}"/>
                </a:ext>
              </a:extLst>
            </p:cNvPr>
            <p:cNvSpPr txBox="1"/>
            <p:nvPr/>
          </p:nvSpPr>
          <p:spPr bwMode="auto">
            <a:xfrm>
              <a:off x="2397626" y="52463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5</a:t>
              </a:r>
            </a:p>
          </p:txBody>
        </p:sp>
        <p:sp>
          <p:nvSpPr>
            <p:cNvPr id="12" name="TextBox 11">
              <a:extLst>
                <a:ext uri="{FF2B5EF4-FFF2-40B4-BE49-F238E27FC236}">
                  <a16:creationId xmlns:a16="http://schemas.microsoft.com/office/drawing/2014/main" id="{56D08F9F-F24D-6208-AD81-8EF02EC2D5EB}"/>
                </a:ext>
              </a:extLst>
            </p:cNvPr>
            <p:cNvSpPr txBox="1"/>
            <p:nvPr/>
          </p:nvSpPr>
          <p:spPr bwMode="auto">
            <a:xfrm>
              <a:off x="2280607" y="47358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a:t>
              </a:r>
            </a:p>
          </p:txBody>
        </p:sp>
        <p:sp>
          <p:nvSpPr>
            <p:cNvPr id="13" name="TextBox 12">
              <a:extLst>
                <a:ext uri="{FF2B5EF4-FFF2-40B4-BE49-F238E27FC236}">
                  <a16:creationId xmlns:a16="http://schemas.microsoft.com/office/drawing/2014/main" id="{B856C5E1-FC70-ADCF-DCB7-ECF56E694D5E}"/>
                </a:ext>
              </a:extLst>
            </p:cNvPr>
            <p:cNvSpPr txBox="1"/>
            <p:nvPr/>
          </p:nvSpPr>
          <p:spPr bwMode="auto">
            <a:xfrm>
              <a:off x="2280607" y="42253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15</a:t>
              </a:r>
            </a:p>
          </p:txBody>
        </p:sp>
        <p:sp>
          <p:nvSpPr>
            <p:cNvPr id="14" name="TextBox 13">
              <a:extLst>
                <a:ext uri="{FF2B5EF4-FFF2-40B4-BE49-F238E27FC236}">
                  <a16:creationId xmlns:a16="http://schemas.microsoft.com/office/drawing/2014/main" id="{D73FECAD-A7C9-4A34-C58D-1EF6DAC6F729}"/>
                </a:ext>
              </a:extLst>
            </p:cNvPr>
            <p:cNvSpPr txBox="1"/>
            <p:nvPr/>
          </p:nvSpPr>
          <p:spPr bwMode="auto">
            <a:xfrm>
              <a:off x="2280607" y="36997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B9742E7A-F4B3-A49C-F496-F948EAD7BF5B}"/>
                </a:ext>
              </a:extLst>
            </p:cNvPr>
            <p:cNvSpPr txBox="1"/>
            <p:nvPr/>
          </p:nvSpPr>
          <p:spPr bwMode="auto">
            <a:xfrm>
              <a:off x="2280607" y="31892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25</a:t>
              </a:r>
            </a:p>
          </p:txBody>
        </p:sp>
        <p:sp>
          <p:nvSpPr>
            <p:cNvPr id="16" name="TextBox 15">
              <a:extLst>
                <a:ext uri="{FF2B5EF4-FFF2-40B4-BE49-F238E27FC236}">
                  <a16:creationId xmlns:a16="http://schemas.microsoft.com/office/drawing/2014/main" id="{B865959E-6E1E-A1A6-0C1E-1F0D92016F6B}"/>
                </a:ext>
              </a:extLst>
            </p:cNvPr>
            <p:cNvSpPr txBox="1"/>
            <p:nvPr/>
          </p:nvSpPr>
          <p:spPr bwMode="auto">
            <a:xfrm>
              <a:off x="2280607" y="26787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30</a:t>
              </a:r>
            </a:p>
          </p:txBody>
        </p:sp>
        <p:sp>
          <p:nvSpPr>
            <p:cNvPr id="17" name="TextBox 16">
              <a:extLst>
                <a:ext uri="{FF2B5EF4-FFF2-40B4-BE49-F238E27FC236}">
                  <a16:creationId xmlns:a16="http://schemas.microsoft.com/office/drawing/2014/main" id="{4B7E48FD-4891-D2C8-3C94-23F501762A96}"/>
                </a:ext>
              </a:extLst>
            </p:cNvPr>
            <p:cNvSpPr txBox="1"/>
            <p:nvPr/>
          </p:nvSpPr>
          <p:spPr bwMode="auto">
            <a:xfrm>
              <a:off x="2280607" y="21682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35</a:t>
              </a:r>
            </a:p>
          </p:txBody>
        </p:sp>
      </p:grpSp>
      <p:sp>
        <p:nvSpPr>
          <p:cNvPr id="19" name="TextBox 18">
            <a:extLst>
              <a:ext uri="{FF2B5EF4-FFF2-40B4-BE49-F238E27FC236}">
                <a16:creationId xmlns:a16="http://schemas.microsoft.com/office/drawing/2014/main" id="{9EA69949-869D-7F93-C833-259BE0A31EA5}"/>
              </a:ext>
            </a:extLst>
          </p:cNvPr>
          <p:cNvSpPr txBox="1"/>
          <p:nvPr/>
        </p:nvSpPr>
        <p:spPr bwMode="auto">
          <a:xfrm>
            <a:off x="2902837" y="300457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25.1</a:t>
            </a:r>
          </a:p>
        </p:txBody>
      </p:sp>
      <p:sp>
        <p:nvSpPr>
          <p:cNvPr id="20" name="TextBox 19">
            <a:extLst>
              <a:ext uri="{FF2B5EF4-FFF2-40B4-BE49-F238E27FC236}">
                <a16:creationId xmlns:a16="http://schemas.microsoft.com/office/drawing/2014/main" id="{4AB613DD-525A-3E52-18D0-343752474705}"/>
              </a:ext>
            </a:extLst>
          </p:cNvPr>
          <p:cNvSpPr txBox="1"/>
          <p:nvPr/>
        </p:nvSpPr>
        <p:spPr bwMode="auto">
          <a:xfrm>
            <a:off x="3387798" y="3549301"/>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19.9</a:t>
            </a:r>
          </a:p>
        </p:txBody>
      </p:sp>
      <p:sp>
        <p:nvSpPr>
          <p:cNvPr id="21" name="TextBox 20">
            <a:extLst>
              <a:ext uri="{FF2B5EF4-FFF2-40B4-BE49-F238E27FC236}">
                <a16:creationId xmlns:a16="http://schemas.microsoft.com/office/drawing/2014/main" id="{8A063022-5E4E-271C-CB87-FB6A9ADF78C8}"/>
              </a:ext>
            </a:extLst>
          </p:cNvPr>
          <p:cNvSpPr txBox="1"/>
          <p:nvPr/>
        </p:nvSpPr>
        <p:spPr bwMode="auto">
          <a:xfrm>
            <a:off x="3873499" y="263911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28.8</a:t>
            </a:r>
          </a:p>
        </p:txBody>
      </p:sp>
      <p:sp>
        <p:nvSpPr>
          <p:cNvPr id="22" name="TextBox 21">
            <a:extLst>
              <a:ext uri="{FF2B5EF4-FFF2-40B4-BE49-F238E27FC236}">
                <a16:creationId xmlns:a16="http://schemas.microsoft.com/office/drawing/2014/main" id="{7B598B52-65EE-DD2C-B737-B89E7B9B0373}"/>
              </a:ext>
            </a:extLst>
          </p:cNvPr>
          <p:cNvSpPr txBox="1"/>
          <p:nvPr/>
        </p:nvSpPr>
        <p:spPr bwMode="auto">
          <a:xfrm>
            <a:off x="4375344" y="2707411"/>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28.2</a:t>
            </a:r>
          </a:p>
        </p:txBody>
      </p:sp>
      <p:sp>
        <p:nvSpPr>
          <p:cNvPr id="23" name="TextBox 22">
            <a:extLst>
              <a:ext uri="{FF2B5EF4-FFF2-40B4-BE49-F238E27FC236}">
                <a16:creationId xmlns:a16="http://schemas.microsoft.com/office/drawing/2014/main" id="{14B29790-FD9D-1412-0408-25C56A724FE9}"/>
              </a:ext>
            </a:extLst>
          </p:cNvPr>
          <p:cNvSpPr txBox="1"/>
          <p:nvPr/>
        </p:nvSpPr>
        <p:spPr bwMode="auto">
          <a:xfrm>
            <a:off x="5341519" y="2650293"/>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28.7</a:t>
            </a:r>
          </a:p>
        </p:txBody>
      </p:sp>
      <p:sp>
        <p:nvSpPr>
          <p:cNvPr id="24" name="TextBox 23">
            <a:extLst>
              <a:ext uri="{FF2B5EF4-FFF2-40B4-BE49-F238E27FC236}">
                <a16:creationId xmlns:a16="http://schemas.microsoft.com/office/drawing/2014/main" id="{D98E4BEA-4942-AB59-E65B-F9DE70B5A091}"/>
              </a:ext>
            </a:extLst>
          </p:cNvPr>
          <p:cNvSpPr txBox="1"/>
          <p:nvPr/>
        </p:nvSpPr>
        <p:spPr bwMode="auto">
          <a:xfrm>
            <a:off x="5830325" y="3011042"/>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25.1</a:t>
            </a:r>
          </a:p>
        </p:txBody>
      </p:sp>
      <p:sp>
        <p:nvSpPr>
          <p:cNvPr id="25" name="TextBox 24">
            <a:extLst>
              <a:ext uri="{FF2B5EF4-FFF2-40B4-BE49-F238E27FC236}">
                <a16:creationId xmlns:a16="http://schemas.microsoft.com/office/drawing/2014/main" id="{E47711D9-380B-5ABB-CA7A-6D9200EED2F3}"/>
              </a:ext>
            </a:extLst>
          </p:cNvPr>
          <p:cNvSpPr txBox="1"/>
          <p:nvPr/>
        </p:nvSpPr>
        <p:spPr bwMode="auto">
          <a:xfrm>
            <a:off x="6322313" y="202361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34.9</a:t>
            </a:r>
          </a:p>
        </p:txBody>
      </p:sp>
      <p:sp>
        <p:nvSpPr>
          <p:cNvPr id="26" name="TextBox 25">
            <a:extLst>
              <a:ext uri="{FF2B5EF4-FFF2-40B4-BE49-F238E27FC236}">
                <a16:creationId xmlns:a16="http://schemas.microsoft.com/office/drawing/2014/main" id="{1FC5F4BC-A549-0F68-934A-FB4B4140B061}"/>
              </a:ext>
            </a:extLst>
          </p:cNvPr>
          <p:cNvSpPr txBox="1"/>
          <p:nvPr/>
        </p:nvSpPr>
        <p:spPr bwMode="auto">
          <a:xfrm>
            <a:off x="6826726" y="304805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24.8</a:t>
            </a:r>
          </a:p>
        </p:txBody>
      </p:sp>
      <p:sp>
        <p:nvSpPr>
          <p:cNvPr id="27" name="TextBox 26">
            <a:extLst>
              <a:ext uri="{FF2B5EF4-FFF2-40B4-BE49-F238E27FC236}">
                <a16:creationId xmlns:a16="http://schemas.microsoft.com/office/drawing/2014/main" id="{0EC7CAB4-25D7-CDA7-11E5-D5272956CFFE}"/>
              </a:ext>
            </a:extLst>
          </p:cNvPr>
          <p:cNvSpPr txBox="1"/>
          <p:nvPr/>
        </p:nvSpPr>
        <p:spPr bwMode="auto">
          <a:xfrm>
            <a:off x="7773389" y="3364635"/>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21.5</a:t>
            </a:r>
          </a:p>
        </p:txBody>
      </p:sp>
      <p:sp>
        <p:nvSpPr>
          <p:cNvPr id="28" name="TextBox 27">
            <a:extLst>
              <a:ext uri="{FF2B5EF4-FFF2-40B4-BE49-F238E27FC236}">
                <a16:creationId xmlns:a16="http://schemas.microsoft.com/office/drawing/2014/main" id="{8DC13028-CF71-939D-4068-9A85AEC08411}"/>
              </a:ext>
            </a:extLst>
          </p:cNvPr>
          <p:cNvSpPr txBox="1"/>
          <p:nvPr/>
        </p:nvSpPr>
        <p:spPr bwMode="auto">
          <a:xfrm>
            <a:off x="8271066" y="409015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14.7</a:t>
            </a:r>
          </a:p>
        </p:txBody>
      </p:sp>
      <p:sp>
        <p:nvSpPr>
          <p:cNvPr id="29" name="TextBox 28">
            <a:extLst>
              <a:ext uri="{FF2B5EF4-FFF2-40B4-BE49-F238E27FC236}">
                <a16:creationId xmlns:a16="http://schemas.microsoft.com/office/drawing/2014/main" id="{F0AB88E0-AFCF-5224-91C4-6528680C70A0}"/>
              </a:ext>
            </a:extLst>
          </p:cNvPr>
          <p:cNvSpPr txBox="1"/>
          <p:nvPr/>
        </p:nvSpPr>
        <p:spPr bwMode="auto">
          <a:xfrm>
            <a:off x="8737876" y="3232722"/>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23.0</a:t>
            </a:r>
          </a:p>
        </p:txBody>
      </p:sp>
      <p:sp>
        <p:nvSpPr>
          <p:cNvPr id="30" name="TextBox 29">
            <a:extLst>
              <a:ext uri="{FF2B5EF4-FFF2-40B4-BE49-F238E27FC236}">
                <a16:creationId xmlns:a16="http://schemas.microsoft.com/office/drawing/2014/main" id="{9338CA08-02F0-717F-29FC-CE0853EA5F3F}"/>
              </a:ext>
            </a:extLst>
          </p:cNvPr>
          <p:cNvSpPr txBox="1"/>
          <p:nvPr/>
        </p:nvSpPr>
        <p:spPr bwMode="auto">
          <a:xfrm>
            <a:off x="9223001" y="242183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30.9</a:t>
            </a:r>
          </a:p>
        </p:txBody>
      </p:sp>
      <p:grpSp>
        <p:nvGrpSpPr>
          <p:cNvPr id="36" name="Group 35">
            <a:extLst>
              <a:ext uri="{FF2B5EF4-FFF2-40B4-BE49-F238E27FC236}">
                <a16:creationId xmlns:a16="http://schemas.microsoft.com/office/drawing/2014/main" id="{599F5E6D-8F1C-EE2E-18B1-308CF510D661}"/>
              </a:ext>
            </a:extLst>
          </p:cNvPr>
          <p:cNvGrpSpPr/>
          <p:nvPr/>
        </p:nvGrpSpPr>
        <p:grpSpPr>
          <a:xfrm>
            <a:off x="10135145" y="2164767"/>
            <a:ext cx="1514155" cy="2031325"/>
            <a:chOff x="10260129" y="1898924"/>
            <a:chExt cx="1514155" cy="2031325"/>
          </a:xfrm>
        </p:grpSpPr>
        <p:sp>
          <p:nvSpPr>
            <p:cNvPr id="31" name="TextBox 30">
              <a:extLst>
                <a:ext uri="{FF2B5EF4-FFF2-40B4-BE49-F238E27FC236}">
                  <a16:creationId xmlns:a16="http://schemas.microsoft.com/office/drawing/2014/main" id="{EB507531-28BA-18F4-DE29-21F9DB935C90}"/>
                </a:ext>
              </a:extLst>
            </p:cNvPr>
            <p:cNvSpPr txBox="1"/>
            <p:nvPr/>
          </p:nvSpPr>
          <p:spPr bwMode="auto">
            <a:xfrm>
              <a:off x="10403396" y="1898924"/>
              <a:ext cx="137088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Age, Yr</a:t>
              </a:r>
            </a:p>
            <a:p>
              <a:pP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 and older</a:t>
              </a:r>
            </a:p>
            <a:p>
              <a:pP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20-39</a:t>
              </a:r>
            </a:p>
            <a:p>
              <a:pP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40-59</a:t>
              </a:r>
            </a:p>
            <a:p>
              <a:pPr>
                <a:lnSpc>
                  <a:spcPct val="100000"/>
                </a:lnSpc>
                <a:spcBef>
                  <a:spcPct val="50000"/>
                </a:spcBef>
                <a:spcAft>
                  <a:spcPct val="0"/>
                </a:spcAft>
                <a:buClrTx/>
                <a:buFontTx/>
                <a:buNone/>
              </a:pPr>
              <a:r>
                <a:rPr lang="en-US" sz="1800" dirty="0">
                  <a:solidFill>
                    <a:schemeClr val="bg1"/>
                  </a:solidFill>
                  <a:latin typeface="Calibri" panose="020F0502020204030204" pitchFamily="34" charset="0"/>
                </a:rPr>
                <a:t>60 or older</a:t>
              </a:r>
            </a:p>
          </p:txBody>
        </p:sp>
        <p:sp>
          <p:nvSpPr>
            <p:cNvPr id="32" name="Rectangle 31">
              <a:extLst>
                <a:ext uri="{FF2B5EF4-FFF2-40B4-BE49-F238E27FC236}">
                  <a16:creationId xmlns:a16="http://schemas.microsoft.com/office/drawing/2014/main" id="{0F3E4A86-687E-34FC-B5A6-018C458B54C9}"/>
                </a:ext>
              </a:extLst>
            </p:cNvPr>
            <p:cNvSpPr/>
            <p:nvPr/>
          </p:nvSpPr>
          <p:spPr bwMode="auto">
            <a:xfrm>
              <a:off x="10260129" y="2392948"/>
              <a:ext cx="182880"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775728A-5703-4F96-3C0B-1D0CF9E91CB6}"/>
                </a:ext>
              </a:extLst>
            </p:cNvPr>
            <p:cNvSpPr/>
            <p:nvPr/>
          </p:nvSpPr>
          <p:spPr bwMode="auto">
            <a:xfrm>
              <a:off x="10260129" y="2800637"/>
              <a:ext cx="18288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A1DD7FC6-9542-DF9A-0775-BF23E2069936}"/>
                </a:ext>
              </a:extLst>
            </p:cNvPr>
            <p:cNvSpPr/>
            <p:nvPr/>
          </p:nvSpPr>
          <p:spPr bwMode="auto">
            <a:xfrm>
              <a:off x="10260129" y="3232722"/>
              <a:ext cx="182880"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F3DEDD4C-554B-B9F9-5551-FEFA4D6307FA}"/>
                </a:ext>
              </a:extLst>
            </p:cNvPr>
            <p:cNvSpPr/>
            <p:nvPr/>
          </p:nvSpPr>
          <p:spPr bwMode="auto">
            <a:xfrm>
              <a:off x="10260129" y="3640411"/>
              <a:ext cx="182880" cy="18288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8" name="Freeform: Shape 37">
            <a:extLst>
              <a:ext uri="{FF2B5EF4-FFF2-40B4-BE49-F238E27FC236}">
                <a16:creationId xmlns:a16="http://schemas.microsoft.com/office/drawing/2014/main" id="{7C32F07E-AEFE-EC91-3944-22FF33322D5A}"/>
              </a:ext>
            </a:extLst>
          </p:cNvPr>
          <p:cNvSpPr/>
          <p:nvPr/>
        </p:nvSpPr>
        <p:spPr bwMode="auto">
          <a:xfrm>
            <a:off x="2711450" y="2324100"/>
            <a:ext cx="7315200" cy="3625850"/>
          </a:xfrm>
          <a:custGeom>
            <a:avLst/>
            <a:gdLst>
              <a:gd name="connsiteX0" fmla="*/ 0 w 7112000"/>
              <a:gd name="connsiteY0" fmla="*/ 0 h 3625850"/>
              <a:gd name="connsiteX1" fmla="*/ 0 w 7112000"/>
              <a:gd name="connsiteY1" fmla="*/ 3625850 h 3625850"/>
              <a:gd name="connsiteX2" fmla="*/ 7112000 w 7112000"/>
              <a:gd name="connsiteY2" fmla="*/ 3625850 h 3625850"/>
            </a:gdLst>
            <a:ahLst/>
            <a:cxnLst>
              <a:cxn ang="0">
                <a:pos x="connsiteX0" y="connsiteY0"/>
              </a:cxn>
              <a:cxn ang="0">
                <a:pos x="connsiteX1" y="connsiteY1"/>
              </a:cxn>
              <a:cxn ang="0">
                <a:pos x="connsiteX2" y="connsiteY2"/>
              </a:cxn>
            </a:cxnLst>
            <a:rect l="l" t="t" r="r" b="b"/>
            <a:pathLst>
              <a:path w="7112000" h="3625850">
                <a:moveTo>
                  <a:pt x="0" y="0"/>
                </a:moveTo>
                <a:lnTo>
                  <a:pt x="0" y="3625850"/>
                </a:lnTo>
                <a:lnTo>
                  <a:pt x="7112000" y="3625850"/>
                </a:lnTo>
              </a:path>
            </a:pathLst>
          </a:custGeom>
          <a:noFill/>
          <a:ln w="28575">
            <a:solidFill>
              <a:schemeClr val="bg1"/>
            </a:solidFill>
            <a:miter lim="800000"/>
            <a:headEnd/>
            <a:tailEnd/>
          </a:ln>
        </p:spPr>
        <p:txBody>
          <a:bodyPr rtlCol="0" anchor="ctr"/>
          <a:lstStyle/>
          <a:p>
            <a:pPr algn="ctr"/>
            <a:endParaRPr lang="en-US" dirty="0"/>
          </a:p>
        </p:txBody>
      </p:sp>
      <p:grpSp>
        <p:nvGrpSpPr>
          <p:cNvPr id="48" name="Group 47">
            <a:extLst>
              <a:ext uri="{FF2B5EF4-FFF2-40B4-BE49-F238E27FC236}">
                <a16:creationId xmlns:a16="http://schemas.microsoft.com/office/drawing/2014/main" id="{8DD08461-9683-DF53-C119-70A4B24CD920}"/>
              </a:ext>
            </a:extLst>
          </p:cNvPr>
          <p:cNvGrpSpPr/>
          <p:nvPr/>
        </p:nvGrpSpPr>
        <p:grpSpPr>
          <a:xfrm>
            <a:off x="2635250" y="2324100"/>
            <a:ext cx="83471" cy="3626685"/>
            <a:chOff x="2477790" y="2324100"/>
            <a:chExt cx="678011" cy="3626685"/>
          </a:xfrm>
        </p:grpSpPr>
        <p:cxnSp>
          <p:nvCxnSpPr>
            <p:cNvPr id="40" name="Straight Connector 39">
              <a:extLst>
                <a:ext uri="{FF2B5EF4-FFF2-40B4-BE49-F238E27FC236}">
                  <a16:creationId xmlns:a16="http://schemas.microsoft.com/office/drawing/2014/main" id="{00934A2F-9761-E9ED-ED64-231C2FC6E1FC}"/>
                </a:ext>
              </a:extLst>
            </p:cNvPr>
            <p:cNvCxnSpPr/>
            <p:nvPr/>
          </p:nvCxnSpPr>
          <p:spPr bwMode="auto">
            <a:xfrm>
              <a:off x="2477790" y="232410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4D599E2-A09E-FE00-E26D-342641803494}"/>
                </a:ext>
              </a:extLst>
            </p:cNvPr>
            <p:cNvCxnSpPr/>
            <p:nvPr/>
          </p:nvCxnSpPr>
          <p:spPr bwMode="auto">
            <a:xfrm>
              <a:off x="2477790" y="285115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B564FD-ED6B-4A6A-766F-A6D29B5280AD}"/>
                </a:ext>
              </a:extLst>
            </p:cNvPr>
            <p:cNvCxnSpPr/>
            <p:nvPr/>
          </p:nvCxnSpPr>
          <p:spPr bwMode="auto">
            <a:xfrm>
              <a:off x="2477790" y="335363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FCC98B4-430E-0C03-9D00-B9EB7D6FCF82}"/>
                </a:ext>
              </a:extLst>
            </p:cNvPr>
            <p:cNvCxnSpPr/>
            <p:nvPr/>
          </p:nvCxnSpPr>
          <p:spPr bwMode="auto">
            <a:xfrm>
              <a:off x="2477790" y="388068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B9C0DAB-8BCF-2BD8-9787-171BE0626ECD}"/>
                </a:ext>
              </a:extLst>
            </p:cNvPr>
            <p:cNvCxnSpPr/>
            <p:nvPr/>
          </p:nvCxnSpPr>
          <p:spPr bwMode="auto">
            <a:xfrm>
              <a:off x="2477790" y="439420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D07A45E-3F12-D762-21C8-D2756A949D21}"/>
                </a:ext>
              </a:extLst>
            </p:cNvPr>
            <p:cNvCxnSpPr/>
            <p:nvPr/>
          </p:nvCxnSpPr>
          <p:spPr bwMode="auto">
            <a:xfrm>
              <a:off x="2477790" y="492125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29D02F3-BE99-12F2-0706-A20C8D4A66F6}"/>
                </a:ext>
              </a:extLst>
            </p:cNvPr>
            <p:cNvCxnSpPr/>
            <p:nvPr/>
          </p:nvCxnSpPr>
          <p:spPr bwMode="auto">
            <a:xfrm>
              <a:off x="2477790" y="542373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A99EC93-96E6-C819-3CE0-6E334A339C10}"/>
                </a:ext>
              </a:extLst>
            </p:cNvPr>
            <p:cNvCxnSpPr/>
            <p:nvPr/>
          </p:nvCxnSpPr>
          <p:spPr bwMode="auto">
            <a:xfrm>
              <a:off x="2477790" y="5950785"/>
              <a:ext cx="6780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9D8180E-1492-ACEB-3C1D-5EDFABB90A95}"/>
              </a:ext>
            </a:extLst>
          </p:cNvPr>
          <p:cNvGrpSpPr/>
          <p:nvPr/>
        </p:nvGrpSpPr>
        <p:grpSpPr>
          <a:xfrm>
            <a:off x="2936935" y="2959100"/>
            <a:ext cx="1995429" cy="2999657"/>
            <a:chOff x="2936935" y="2959100"/>
            <a:chExt cx="1995429" cy="2999657"/>
          </a:xfrm>
        </p:grpSpPr>
        <p:sp>
          <p:nvSpPr>
            <p:cNvPr id="37" name="Rectangle 36">
              <a:extLst>
                <a:ext uri="{FF2B5EF4-FFF2-40B4-BE49-F238E27FC236}">
                  <a16:creationId xmlns:a16="http://schemas.microsoft.com/office/drawing/2014/main" id="{9729EE20-39AD-6AC1-A208-74D6E3DFB200}"/>
                </a:ext>
              </a:extLst>
            </p:cNvPr>
            <p:cNvSpPr/>
            <p:nvPr/>
          </p:nvSpPr>
          <p:spPr bwMode="auto">
            <a:xfrm>
              <a:off x="2936935" y="3340100"/>
              <a:ext cx="495870" cy="26186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1CD9A932-9D89-919F-9A70-796350357570}"/>
                </a:ext>
              </a:extLst>
            </p:cNvPr>
            <p:cNvSpPr/>
            <p:nvPr/>
          </p:nvSpPr>
          <p:spPr bwMode="auto">
            <a:xfrm>
              <a:off x="3440513" y="3892550"/>
              <a:ext cx="495870" cy="20662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BE84BD3F-2B68-0698-D1C8-898890B729C5}"/>
                </a:ext>
              </a:extLst>
            </p:cNvPr>
            <p:cNvSpPr/>
            <p:nvPr/>
          </p:nvSpPr>
          <p:spPr bwMode="auto">
            <a:xfrm>
              <a:off x="3939129" y="2959100"/>
              <a:ext cx="495870" cy="299965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ADA63B4E-7938-0C0A-F46F-993B3E1C6035}"/>
                </a:ext>
              </a:extLst>
            </p:cNvPr>
            <p:cNvSpPr/>
            <p:nvPr/>
          </p:nvSpPr>
          <p:spPr bwMode="auto">
            <a:xfrm>
              <a:off x="4436494" y="3028950"/>
              <a:ext cx="495870" cy="292980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E5A4487A-62DD-5199-B60F-643EC6206D46}"/>
              </a:ext>
            </a:extLst>
          </p:cNvPr>
          <p:cNvGrpSpPr/>
          <p:nvPr/>
        </p:nvGrpSpPr>
        <p:grpSpPr>
          <a:xfrm>
            <a:off x="5387443" y="2330450"/>
            <a:ext cx="1995429" cy="3628307"/>
            <a:chOff x="2936935" y="2330450"/>
            <a:chExt cx="1995429" cy="3628307"/>
          </a:xfrm>
        </p:grpSpPr>
        <p:sp>
          <p:nvSpPr>
            <p:cNvPr id="54" name="Rectangle 53">
              <a:extLst>
                <a:ext uri="{FF2B5EF4-FFF2-40B4-BE49-F238E27FC236}">
                  <a16:creationId xmlns:a16="http://schemas.microsoft.com/office/drawing/2014/main" id="{4BF13305-DF0C-65AC-AC4A-2DF9E8C15C7F}"/>
                </a:ext>
              </a:extLst>
            </p:cNvPr>
            <p:cNvSpPr/>
            <p:nvPr/>
          </p:nvSpPr>
          <p:spPr bwMode="auto">
            <a:xfrm>
              <a:off x="2936935" y="2965450"/>
              <a:ext cx="495870" cy="29933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6051A3C-D7A8-551F-7606-F8EE8F24D031}"/>
                </a:ext>
              </a:extLst>
            </p:cNvPr>
            <p:cNvSpPr/>
            <p:nvPr/>
          </p:nvSpPr>
          <p:spPr bwMode="auto">
            <a:xfrm>
              <a:off x="3440513" y="3333750"/>
              <a:ext cx="495870" cy="26250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D49E412-5D98-357F-BF23-B84F9563F0AD}"/>
                </a:ext>
              </a:extLst>
            </p:cNvPr>
            <p:cNvSpPr/>
            <p:nvPr/>
          </p:nvSpPr>
          <p:spPr bwMode="auto">
            <a:xfrm>
              <a:off x="3939129" y="2330450"/>
              <a:ext cx="495870" cy="36283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F93A9DF-B77C-0733-C1C8-86DB67DDB02E}"/>
                </a:ext>
              </a:extLst>
            </p:cNvPr>
            <p:cNvSpPr/>
            <p:nvPr/>
          </p:nvSpPr>
          <p:spPr bwMode="auto">
            <a:xfrm>
              <a:off x="4436494" y="3384550"/>
              <a:ext cx="495870" cy="257420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5094732A-A9CA-3A0B-4D55-F3B385679F37}"/>
              </a:ext>
            </a:extLst>
          </p:cNvPr>
          <p:cNvGrpSpPr/>
          <p:nvPr/>
        </p:nvGrpSpPr>
        <p:grpSpPr>
          <a:xfrm>
            <a:off x="7807292" y="2749550"/>
            <a:ext cx="1995429" cy="3209207"/>
            <a:chOff x="2936935" y="2749550"/>
            <a:chExt cx="1995429" cy="3209207"/>
          </a:xfrm>
        </p:grpSpPr>
        <p:sp>
          <p:nvSpPr>
            <p:cNvPr id="59" name="Rectangle 58">
              <a:extLst>
                <a:ext uri="{FF2B5EF4-FFF2-40B4-BE49-F238E27FC236}">
                  <a16:creationId xmlns:a16="http://schemas.microsoft.com/office/drawing/2014/main" id="{6B616D1F-F4ED-CEF0-CEB0-AF3A6B4F3E85}"/>
                </a:ext>
              </a:extLst>
            </p:cNvPr>
            <p:cNvSpPr/>
            <p:nvPr/>
          </p:nvSpPr>
          <p:spPr bwMode="auto">
            <a:xfrm>
              <a:off x="2936935" y="3714750"/>
              <a:ext cx="495870" cy="22440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DA9FC9C-F6AF-AB37-2DF9-474E7B48CB74}"/>
                </a:ext>
              </a:extLst>
            </p:cNvPr>
            <p:cNvSpPr/>
            <p:nvPr/>
          </p:nvSpPr>
          <p:spPr bwMode="auto">
            <a:xfrm>
              <a:off x="3440513" y="4413250"/>
              <a:ext cx="495870" cy="15455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2EDCCD7-A342-7E5E-7894-165157D4A926}"/>
                </a:ext>
              </a:extLst>
            </p:cNvPr>
            <p:cNvSpPr/>
            <p:nvPr/>
          </p:nvSpPr>
          <p:spPr bwMode="auto">
            <a:xfrm>
              <a:off x="3939129" y="3562350"/>
              <a:ext cx="495870" cy="23964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E69726A-F410-5D30-4F60-A45A89E2C2DC}"/>
                </a:ext>
              </a:extLst>
            </p:cNvPr>
            <p:cNvSpPr/>
            <p:nvPr/>
          </p:nvSpPr>
          <p:spPr bwMode="auto">
            <a:xfrm>
              <a:off x="4436494" y="2749550"/>
              <a:ext cx="495870" cy="320920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5DD8F400-7FC5-DFA9-0BA6-28EFC500234D}"/>
              </a:ext>
            </a:extLst>
          </p:cNvPr>
          <p:cNvGrpSpPr/>
          <p:nvPr/>
        </p:nvGrpSpPr>
        <p:grpSpPr>
          <a:xfrm>
            <a:off x="2718797" y="5943600"/>
            <a:ext cx="7312025" cy="114300"/>
            <a:chOff x="2718797" y="5016000"/>
            <a:chExt cx="7312025" cy="1156200"/>
          </a:xfrm>
        </p:grpSpPr>
        <p:cxnSp>
          <p:nvCxnSpPr>
            <p:cNvPr id="64" name="Straight Connector 63">
              <a:extLst>
                <a:ext uri="{FF2B5EF4-FFF2-40B4-BE49-F238E27FC236}">
                  <a16:creationId xmlns:a16="http://schemas.microsoft.com/office/drawing/2014/main" id="{3086A1F3-E445-5C80-33D5-809872FD1FDA}"/>
                </a:ext>
              </a:extLst>
            </p:cNvPr>
            <p:cNvCxnSpPr/>
            <p:nvPr/>
          </p:nvCxnSpPr>
          <p:spPr bwMode="auto">
            <a:xfrm>
              <a:off x="2718797" y="5016000"/>
              <a:ext cx="0" cy="115620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D8614B2-A64F-181A-8C06-A943FC54A7F3}"/>
                </a:ext>
              </a:extLst>
            </p:cNvPr>
            <p:cNvCxnSpPr/>
            <p:nvPr/>
          </p:nvCxnSpPr>
          <p:spPr bwMode="auto">
            <a:xfrm>
              <a:off x="5166722" y="5016000"/>
              <a:ext cx="0" cy="115620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744C966-7B5F-2151-A6E2-C6265E8638F7}"/>
                </a:ext>
              </a:extLst>
            </p:cNvPr>
            <p:cNvCxnSpPr/>
            <p:nvPr/>
          </p:nvCxnSpPr>
          <p:spPr bwMode="auto">
            <a:xfrm>
              <a:off x="7586072" y="5016000"/>
              <a:ext cx="0" cy="115620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15FA572-5A8E-AB8A-8624-8A01F4931EFE}"/>
                </a:ext>
              </a:extLst>
            </p:cNvPr>
            <p:cNvCxnSpPr/>
            <p:nvPr/>
          </p:nvCxnSpPr>
          <p:spPr bwMode="auto">
            <a:xfrm>
              <a:off x="10030822" y="5016000"/>
              <a:ext cx="0" cy="115620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531456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FDD1-5295-FD0F-30BF-2DA93596E642}"/>
              </a:ext>
            </a:extLst>
          </p:cNvPr>
          <p:cNvSpPr>
            <a:spLocks noGrp="1"/>
          </p:cNvSpPr>
          <p:nvPr>
            <p:ph type="title"/>
          </p:nvPr>
        </p:nvSpPr>
        <p:spPr/>
        <p:txBody>
          <a:bodyPr/>
          <a:lstStyle/>
          <a:p>
            <a:r>
              <a:rPr lang="en-US" dirty="0"/>
              <a:t>Elevated Triglycerides Convey Cardiovascular Risk</a:t>
            </a:r>
          </a:p>
        </p:txBody>
      </p:sp>
      <p:sp>
        <p:nvSpPr>
          <p:cNvPr id="6" name="Text Placeholder 4">
            <a:extLst>
              <a:ext uri="{FF2B5EF4-FFF2-40B4-BE49-F238E27FC236}">
                <a16:creationId xmlns:a16="http://schemas.microsoft.com/office/drawing/2014/main" id="{0FA9ED05-14C2-4619-DE02-DA367D74021B}"/>
              </a:ext>
            </a:extLst>
          </p:cNvPr>
          <p:cNvSpPr txBox="1">
            <a:spLocks/>
          </p:cNvSpPr>
          <p:nvPr/>
        </p:nvSpPr>
        <p:spPr>
          <a:xfrm>
            <a:off x="484751" y="6462731"/>
            <a:ext cx="7772400" cy="14773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Aberra. J Clin Lipidol. 2020;14:438.</a:t>
            </a:r>
          </a:p>
        </p:txBody>
      </p:sp>
      <p:sp>
        <p:nvSpPr>
          <p:cNvPr id="3" name="TextBox 2">
            <a:extLst>
              <a:ext uri="{FF2B5EF4-FFF2-40B4-BE49-F238E27FC236}">
                <a16:creationId xmlns:a16="http://schemas.microsoft.com/office/drawing/2014/main" id="{AE23BF9E-E3C1-EF58-CB14-DB232EB22665}"/>
              </a:ext>
            </a:extLst>
          </p:cNvPr>
          <p:cNvSpPr txBox="1"/>
          <p:nvPr/>
        </p:nvSpPr>
        <p:spPr bwMode="auto">
          <a:xfrm>
            <a:off x="5088099" y="6014429"/>
            <a:ext cx="274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Yr From Baseline</a:t>
            </a:r>
          </a:p>
        </p:txBody>
      </p:sp>
      <p:sp>
        <p:nvSpPr>
          <p:cNvPr id="4" name="TextBox 3">
            <a:extLst>
              <a:ext uri="{FF2B5EF4-FFF2-40B4-BE49-F238E27FC236}">
                <a16:creationId xmlns:a16="http://schemas.microsoft.com/office/drawing/2014/main" id="{670B3EB7-E88E-2C2C-9D37-5371047A06DA}"/>
              </a:ext>
            </a:extLst>
          </p:cNvPr>
          <p:cNvSpPr txBox="1"/>
          <p:nvPr/>
        </p:nvSpPr>
        <p:spPr bwMode="auto">
          <a:xfrm rot="16200000">
            <a:off x="779308" y="3679319"/>
            <a:ext cx="274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Event Probability (%)</a:t>
            </a:r>
          </a:p>
        </p:txBody>
      </p:sp>
      <p:sp>
        <p:nvSpPr>
          <p:cNvPr id="9" name="TextBox 8">
            <a:extLst>
              <a:ext uri="{FF2B5EF4-FFF2-40B4-BE49-F238E27FC236}">
                <a16:creationId xmlns:a16="http://schemas.microsoft.com/office/drawing/2014/main" id="{AF927CCA-71C3-6D39-CC9F-EE5B47882E6D}"/>
              </a:ext>
            </a:extLst>
          </p:cNvPr>
          <p:cNvSpPr txBox="1"/>
          <p:nvPr/>
        </p:nvSpPr>
        <p:spPr bwMode="auto">
          <a:xfrm>
            <a:off x="3309129" y="1509848"/>
            <a:ext cx="61039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000" b="1" dirty="0">
                <a:solidFill>
                  <a:schemeClr val="bg1"/>
                </a:solidFill>
                <a:latin typeface="+mn-lt"/>
              </a:rPr>
              <a:t>Time to CVD Event by Quartile of Average TG</a:t>
            </a:r>
          </a:p>
        </p:txBody>
      </p:sp>
      <p:grpSp>
        <p:nvGrpSpPr>
          <p:cNvPr id="8" name="Group 7">
            <a:extLst>
              <a:ext uri="{FF2B5EF4-FFF2-40B4-BE49-F238E27FC236}">
                <a16:creationId xmlns:a16="http://schemas.microsoft.com/office/drawing/2014/main" id="{CB7206EE-E8CA-CCEA-F1C8-929DFAFA54BA}"/>
              </a:ext>
            </a:extLst>
          </p:cNvPr>
          <p:cNvGrpSpPr/>
          <p:nvPr/>
        </p:nvGrpSpPr>
        <p:grpSpPr>
          <a:xfrm>
            <a:off x="2225826" y="1722120"/>
            <a:ext cx="418704" cy="4617719"/>
            <a:chOff x="2280607" y="3699760"/>
            <a:chExt cx="418704" cy="2426446"/>
          </a:xfrm>
        </p:grpSpPr>
        <p:sp>
          <p:nvSpPr>
            <p:cNvPr id="10" name="TextBox 9">
              <a:extLst>
                <a:ext uri="{FF2B5EF4-FFF2-40B4-BE49-F238E27FC236}">
                  <a16:creationId xmlns:a16="http://schemas.microsoft.com/office/drawing/2014/main" id="{DEB64B59-BFC6-3EAC-89CE-A1745E7B1CE4}"/>
                </a:ext>
              </a:extLst>
            </p:cNvPr>
            <p:cNvSpPr txBox="1"/>
            <p:nvPr/>
          </p:nvSpPr>
          <p:spPr bwMode="auto">
            <a:xfrm>
              <a:off x="2397626" y="57568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8C79E25E-B990-7A38-EF22-180BBD74B114}"/>
                </a:ext>
              </a:extLst>
            </p:cNvPr>
            <p:cNvSpPr txBox="1"/>
            <p:nvPr/>
          </p:nvSpPr>
          <p:spPr bwMode="auto">
            <a:xfrm>
              <a:off x="2397626" y="52463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a:t>
              </a:r>
            </a:p>
          </p:txBody>
        </p:sp>
        <p:sp>
          <p:nvSpPr>
            <p:cNvPr id="12" name="TextBox 11">
              <a:extLst>
                <a:ext uri="{FF2B5EF4-FFF2-40B4-BE49-F238E27FC236}">
                  <a16:creationId xmlns:a16="http://schemas.microsoft.com/office/drawing/2014/main" id="{5B9E9E75-E53D-714D-3DBD-230EE78E335E}"/>
                </a:ext>
              </a:extLst>
            </p:cNvPr>
            <p:cNvSpPr txBox="1"/>
            <p:nvPr/>
          </p:nvSpPr>
          <p:spPr bwMode="auto">
            <a:xfrm>
              <a:off x="2397626" y="473583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a:t>
              </a:r>
            </a:p>
          </p:txBody>
        </p:sp>
        <p:sp>
          <p:nvSpPr>
            <p:cNvPr id="13" name="TextBox 12">
              <a:extLst>
                <a:ext uri="{FF2B5EF4-FFF2-40B4-BE49-F238E27FC236}">
                  <a16:creationId xmlns:a16="http://schemas.microsoft.com/office/drawing/2014/main" id="{27E3EFA5-D2BC-08D5-F646-0A40DAB4C936}"/>
                </a:ext>
              </a:extLst>
            </p:cNvPr>
            <p:cNvSpPr txBox="1"/>
            <p:nvPr/>
          </p:nvSpPr>
          <p:spPr bwMode="auto">
            <a:xfrm>
              <a:off x="2280607" y="42253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12</a:t>
              </a:r>
            </a:p>
          </p:txBody>
        </p:sp>
        <p:sp>
          <p:nvSpPr>
            <p:cNvPr id="14" name="TextBox 13">
              <a:extLst>
                <a:ext uri="{FF2B5EF4-FFF2-40B4-BE49-F238E27FC236}">
                  <a16:creationId xmlns:a16="http://schemas.microsoft.com/office/drawing/2014/main" id="{597F5F6B-DDCA-A8AF-AB2F-B72BE1D0ADBC}"/>
                </a:ext>
              </a:extLst>
            </p:cNvPr>
            <p:cNvSpPr txBox="1"/>
            <p:nvPr/>
          </p:nvSpPr>
          <p:spPr bwMode="auto">
            <a:xfrm>
              <a:off x="2280607" y="36997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16</a:t>
              </a:r>
            </a:p>
          </p:txBody>
        </p:sp>
      </p:grpSp>
      <p:sp>
        <p:nvSpPr>
          <p:cNvPr id="18" name="Freeform: Shape 17">
            <a:extLst>
              <a:ext uri="{FF2B5EF4-FFF2-40B4-BE49-F238E27FC236}">
                <a16:creationId xmlns:a16="http://schemas.microsoft.com/office/drawing/2014/main" id="{DDE07E78-CB7E-92A5-2117-7C0DCDB6068E}"/>
              </a:ext>
            </a:extLst>
          </p:cNvPr>
          <p:cNvSpPr/>
          <p:nvPr/>
        </p:nvSpPr>
        <p:spPr bwMode="auto">
          <a:xfrm>
            <a:off x="2689412" y="1837765"/>
            <a:ext cx="7422775" cy="3983244"/>
          </a:xfrm>
          <a:custGeom>
            <a:avLst/>
            <a:gdLst>
              <a:gd name="connsiteX0" fmla="*/ 0 w 7112000"/>
              <a:gd name="connsiteY0" fmla="*/ 0 h 3625850"/>
              <a:gd name="connsiteX1" fmla="*/ 0 w 7112000"/>
              <a:gd name="connsiteY1" fmla="*/ 3625850 h 3625850"/>
              <a:gd name="connsiteX2" fmla="*/ 7112000 w 7112000"/>
              <a:gd name="connsiteY2" fmla="*/ 3625850 h 3625850"/>
            </a:gdLst>
            <a:ahLst/>
            <a:cxnLst>
              <a:cxn ang="0">
                <a:pos x="connsiteX0" y="connsiteY0"/>
              </a:cxn>
              <a:cxn ang="0">
                <a:pos x="connsiteX1" y="connsiteY1"/>
              </a:cxn>
              <a:cxn ang="0">
                <a:pos x="connsiteX2" y="connsiteY2"/>
              </a:cxn>
            </a:cxnLst>
            <a:rect l="l" t="t" r="r" b="b"/>
            <a:pathLst>
              <a:path w="7112000" h="3625850">
                <a:moveTo>
                  <a:pt x="0" y="0"/>
                </a:moveTo>
                <a:lnTo>
                  <a:pt x="0" y="3625850"/>
                </a:lnTo>
                <a:lnTo>
                  <a:pt x="7112000" y="3625850"/>
                </a:lnTo>
              </a:path>
            </a:pathLst>
          </a:custGeom>
          <a:noFill/>
          <a:ln w="28575">
            <a:solidFill>
              <a:schemeClr val="bg1"/>
            </a:solidFill>
            <a:miter lim="800000"/>
            <a:headEnd/>
            <a:tailEnd/>
          </a:ln>
        </p:spPr>
        <p:txBody>
          <a:bodyPr rtlCol="0" anchor="ctr"/>
          <a:lstStyle/>
          <a:p>
            <a:pPr algn="ctr"/>
            <a:endParaRPr lang="en-US" dirty="0"/>
          </a:p>
        </p:txBody>
      </p:sp>
      <p:grpSp>
        <p:nvGrpSpPr>
          <p:cNvPr id="19" name="Group 18">
            <a:extLst>
              <a:ext uri="{FF2B5EF4-FFF2-40B4-BE49-F238E27FC236}">
                <a16:creationId xmlns:a16="http://schemas.microsoft.com/office/drawing/2014/main" id="{DDCE3D11-8385-3EEB-7FD3-CE36B3A3D8A4}"/>
              </a:ext>
            </a:extLst>
          </p:cNvPr>
          <p:cNvGrpSpPr/>
          <p:nvPr/>
        </p:nvGrpSpPr>
        <p:grpSpPr>
          <a:xfrm>
            <a:off x="2575560" y="1912620"/>
            <a:ext cx="129540" cy="3908389"/>
            <a:chOff x="2477790" y="3880685"/>
            <a:chExt cx="678011" cy="2070100"/>
          </a:xfrm>
        </p:grpSpPr>
        <p:cxnSp>
          <p:nvCxnSpPr>
            <p:cNvPr id="23" name="Straight Connector 22">
              <a:extLst>
                <a:ext uri="{FF2B5EF4-FFF2-40B4-BE49-F238E27FC236}">
                  <a16:creationId xmlns:a16="http://schemas.microsoft.com/office/drawing/2014/main" id="{7466B7A8-7242-40BB-15B7-C1F8728EC9B0}"/>
                </a:ext>
              </a:extLst>
            </p:cNvPr>
            <p:cNvCxnSpPr/>
            <p:nvPr/>
          </p:nvCxnSpPr>
          <p:spPr bwMode="auto">
            <a:xfrm>
              <a:off x="2477790" y="388068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FEBF002-4E02-5C8A-C17C-B8447CF95797}"/>
                </a:ext>
              </a:extLst>
            </p:cNvPr>
            <p:cNvCxnSpPr/>
            <p:nvPr/>
          </p:nvCxnSpPr>
          <p:spPr bwMode="auto">
            <a:xfrm>
              <a:off x="2477790" y="439420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ADFB7A4-E5D0-100D-9037-3E314173FD5C}"/>
                </a:ext>
              </a:extLst>
            </p:cNvPr>
            <p:cNvCxnSpPr/>
            <p:nvPr/>
          </p:nvCxnSpPr>
          <p:spPr bwMode="auto">
            <a:xfrm>
              <a:off x="2477790" y="492125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1247FB4-333B-8C61-24D4-FC5FD4548FC1}"/>
                </a:ext>
              </a:extLst>
            </p:cNvPr>
            <p:cNvCxnSpPr/>
            <p:nvPr/>
          </p:nvCxnSpPr>
          <p:spPr bwMode="auto">
            <a:xfrm>
              <a:off x="2477790" y="542373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95B7760-1396-2463-70C0-C5F2894D87CC}"/>
                </a:ext>
              </a:extLst>
            </p:cNvPr>
            <p:cNvCxnSpPr/>
            <p:nvPr/>
          </p:nvCxnSpPr>
          <p:spPr bwMode="auto">
            <a:xfrm>
              <a:off x="2477790" y="5950785"/>
              <a:ext cx="6780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CE80B43E-066F-1FB9-1B16-9D6A679E21AF}"/>
              </a:ext>
            </a:extLst>
          </p:cNvPr>
          <p:cNvGrpSpPr/>
          <p:nvPr/>
        </p:nvGrpSpPr>
        <p:grpSpPr>
          <a:xfrm>
            <a:off x="2858860" y="5837383"/>
            <a:ext cx="7144941" cy="369332"/>
            <a:chOff x="2858860" y="5837383"/>
            <a:chExt cx="7144941" cy="369332"/>
          </a:xfrm>
        </p:grpSpPr>
        <p:sp>
          <p:nvSpPr>
            <p:cNvPr id="28" name="TextBox 27">
              <a:extLst>
                <a:ext uri="{FF2B5EF4-FFF2-40B4-BE49-F238E27FC236}">
                  <a16:creationId xmlns:a16="http://schemas.microsoft.com/office/drawing/2014/main" id="{CB80BF02-FEF2-9D06-674F-63AAAD3D95F7}"/>
                </a:ext>
              </a:extLst>
            </p:cNvPr>
            <p:cNvSpPr txBox="1"/>
            <p:nvPr/>
          </p:nvSpPr>
          <p:spPr bwMode="auto">
            <a:xfrm>
              <a:off x="2858860" y="5837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176689BD-E386-FE3E-4976-89B8DFD2B308}"/>
                </a:ext>
              </a:extLst>
            </p:cNvPr>
            <p:cNvSpPr txBox="1"/>
            <p:nvPr/>
          </p:nvSpPr>
          <p:spPr bwMode="auto">
            <a:xfrm>
              <a:off x="4220108" y="5837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a:t>
              </a:r>
            </a:p>
          </p:txBody>
        </p:sp>
        <p:sp>
          <p:nvSpPr>
            <p:cNvPr id="30" name="TextBox 29">
              <a:extLst>
                <a:ext uri="{FF2B5EF4-FFF2-40B4-BE49-F238E27FC236}">
                  <a16:creationId xmlns:a16="http://schemas.microsoft.com/office/drawing/2014/main" id="{E4F4BA62-EA1E-19E1-4797-4D36FFDDFA7E}"/>
                </a:ext>
              </a:extLst>
            </p:cNvPr>
            <p:cNvSpPr txBox="1"/>
            <p:nvPr/>
          </p:nvSpPr>
          <p:spPr bwMode="auto">
            <a:xfrm>
              <a:off x="5575102" y="5837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a:t>
              </a:r>
            </a:p>
          </p:txBody>
        </p:sp>
        <p:sp>
          <p:nvSpPr>
            <p:cNvPr id="31" name="TextBox 30">
              <a:extLst>
                <a:ext uri="{FF2B5EF4-FFF2-40B4-BE49-F238E27FC236}">
                  <a16:creationId xmlns:a16="http://schemas.microsoft.com/office/drawing/2014/main" id="{72B2846F-EA8D-8DBB-7D5D-163F5C7C94A0}"/>
                </a:ext>
              </a:extLst>
            </p:cNvPr>
            <p:cNvSpPr txBox="1"/>
            <p:nvPr/>
          </p:nvSpPr>
          <p:spPr bwMode="auto">
            <a:xfrm>
              <a:off x="6936350" y="5837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0ADF86A6-824B-2360-2EB7-340520151595}"/>
                </a:ext>
              </a:extLst>
            </p:cNvPr>
            <p:cNvSpPr txBox="1"/>
            <p:nvPr/>
          </p:nvSpPr>
          <p:spPr bwMode="auto">
            <a:xfrm>
              <a:off x="8282358" y="5837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D6522BE5-8824-428E-8548-0DD0D8336EF5}"/>
                </a:ext>
              </a:extLst>
            </p:cNvPr>
            <p:cNvSpPr txBox="1"/>
            <p:nvPr/>
          </p:nvSpPr>
          <p:spPr bwMode="auto">
            <a:xfrm>
              <a:off x="9585097" y="5837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a:t>
              </a:r>
            </a:p>
          </p:txBody>
        </p:sp>
      </p:grpSp>
      <p:grpSp>
        <p:nvGrpSpPr>
          <p:cNvPr id="35" name="Group 34">
            <a:extLst>
              <a:ext uri="{FF2B5EF4-FFF2-40B4-BE49-F238E27FC236}">
                <a16:creationId xmlns:a16="http://schemas.microsoft.com/office/drawing/2014/main" id="{9A0E18DF-2511-F642-0AEA-CB366056FF71}"/>
              </a:ext>
            </a:extLst>
          </p:cNvPr>
          <p:cNvGrpSpPr/>
          <p:nvPr/>
        </p:nvGrpSpPr>
        <p:grpSpPr>
          <a:xfrm rot="5400000">
            <a:off x="6343217" y="2487494"/>
            <a:ext cx="107348" cy="6774377"/>
            <a:chOff x="2477790" y="3366086"/>
            <a:chExt cx="678013" cy="2584699"/>
          </a:xfrm>
        </p:grpSpPr>
        <p:cxnSp>
          <p:nvCxnSpPr>
            <p:cNvPr id="36" name="Straight Connector 35">
              <a:extLst>
                <a:ext uri="{FF2B5EF4-FFF2-40B4-BE49-F238E27FC236}">
                  <a16:creationId xmlns:a16="http://schemas.microsoft.com/office/drawing/2014/main" id="{FF4C4F05-6977-C887-9E67-78808E8EA9CE}"/>
                </a:ext>
              </a:extLst>
            </p:cNvPr>
            <p:cNvCxnSpPr/>
            <p:nvPr/>
          </p:nvCxnSpPr>
          <p:spPr bwMode="auto">
            <a:xfrm>
              <a:off x="2477790" y="388068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0ADC394-0761-A266-2234-BD2121EABE80}"/>
                </a:ext>
              </a:extLst>
            </p:cNvPr>
            <p:cNvCxnSpPr/>
            <p:nvPr/>
          </p:nvCxnSpPr>
          <p:spPr bwMode="auto">
            <a:xfrm>
              <a:off x="2477790" y="439420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E54549B-9FFB-7EC9-EA10-F48A8DD2594F}"/>
                </a:ext>
              </a:extLst>
            </p:cNvPr>
            <p:cNvCxnSpPr/>
            <p:nvPr/>
          </p:nvCxnSpPr>
          <p:spPr bwMode="auto">
            <a:xfrm>
              <a:off x="2477790" y="4921250"/>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AE4354C-0DB2-A90F-B102-2A4052AC1965}"/>
                </a:ext>
              </a:extLst>
            </p:cNvPr>
            <p:cNvCxnSpPr/>
            <p:nvPr/>
          </p:nvCxnSpPr>
          <p:spPr bwMode="auto">
            <a:xfrm>
              <a:off x="2477790" y="542373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0BD3830-6787-EE75-FAAD-8F94A07D86B5}"/>
                </a:ext>
              </a:extLst>
            </p:cNvPr>
            <p:cNvCxnSpPr/>
            <p:nvPr/>
          </p:nvCxnSpPr>
          <p:spPr bwMode="auto">
            <a:xfrm>
              <a:off x="2477790" y="5950785"/>
              <a:ext cx="6780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7653E27-14AE-6A30-C931-CB4FA4A98F7A}"/>
                </a:ext>
              </a:extLst>
            </p:cNvPr>
            <p:cNvCxnSpPr/>
            <p:nvPr/>
          </p:nvCxnSpPr>
          <p:spPr bwMode="auto">
            <a:xfrm>
              <a:off x="2477792" y="3366086"/>
              <a:ext cx="6780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FE69F83F-EE51-46B2-2FC7-39DCDB79F82F}"/>
              </a:ext>
            </a:extLst>
          </p:cNvPr>
          <p:cNvGrpSpPr/>
          <p:nvPr/>
        </p:nvGrpSpPr>
        <p:grpSpPr>
          <a:xfrm>
            <a:off x="3028759" y="2049895"/>
            <a:ext cx="3556384" cy="1200329"/>
            <a:chOff x="3028759" y="2049895"/>
            <a:chExt cx="3556384" cy="1200329"/>
          </a:xfrm>
        </p:grpSpPr>
        <p:sp>
          <p:nvSpPr>
            <p:cNvPr id="7" name="TextBox 6">
              <a:extLst>
                <a:ext uri="{FF2B5EF4-FFF2-40B4-BE49-F238E27FC236}">
                  <a16:creationId xmlns:a16="http://schemas.microsoft.com/office/drawing/2014/main" id="{9915C4BB-0269-B15F-DE2B-AAE6995A7C71}"/>
                </a:ext>
              </a:extLst>
            </p:cNvPr>
            <p:cNvSpPr txBox="1"/>
            <p:nvPr/>
          </p:nvSpPr>
          <p:spPr bwMode="auto">
            <a:xfrm>
              <a:off x="3454155" y="2049895"/>
              <a:ext cx="3130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Q1: ≤81.8 mg/dL</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Q2: 81.8 to &lt;110.2 mg/dL</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Q3: 110.2 to &lt;153.5 mg/dL</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Q4: ≥153.5 </a:t>
              </a:r>
              <a:r>
                <a:rPr lang="en-US" sz="1800" dirty="0">
                  <a:solidFill>
                    <a:schemeClr val="bg1"/>
                  </a:solidFill>
                  <a:latin typeface="Calibri" panose="020F0502020204030204" pitchFamily="34" charset="0"/>
                </a:rPr>
                <a:t>mg/dl</a:t>
              </a:r>
              <a:endParaRPr lang="en-US" sz="1800" b="0" dirty="0">
                <a:solidFill>
                  <a:schemeClr val="bg1"/>
                </a:solidFill>
                <a:latin typeface="Calibri" panose="020F0502020204030204" pitchFamily="34" charset="0"/>
              </a:endParaRPr>
            </a:p>
          </p:txBody>
        </p:sp>
        <p:cxnSp>
          <p:nvCxnSpPr>
            <p:cNvPr id="43" name="Straight Connector 42">
              <a:extLst>
                <a:ext uri="{FF2B5EF4-FFF2-40B4-BE49-F238E27FC236}">
                  <a16:creationId xmlns:a16="http://schemas.microsoft.com/office/drawing/2014/main" id="{A1A625E9-8677-7606-8843-5A542D801B90}"/>
                </a:ext>
              </a:extLst>
            </p:cNvPr>
            <p:cNvCxnSpPr>
              <a:cxnSpLocks/>
            </p:cNvCxnSpPr>
            <p:nvPr/>
          </p:nvCxnSpPr>
          <p:spPr bwMode="auto">
            <a:xfrm>
              <a:off x="3028759" y="2229410"/>
              <a:ext cx="482600"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E8B9148-6EA7-5ED7-D858-563A70A1CF5F}"/>
                </a:ext>
              </a:extLst>
            </p:cNvPr>
            <p:cNvCxnSpPr>
              <a:cxnSpLocks/>
            </p:cNvCxnSpPr>
            <p:nvPr/>
          </p:nvCxnSpPr>
          <p:spPr bwMode="auto">
            <a:xfrm>
              <a:off x="3028759" y="2508810"/>
              <a:ext cx="482600" cy="0"/>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0ADA978-29DE-50E5-2267-F6A19E8976A6}"/>
                </a:ext>
              </a:extLst>
            </p:cNvPr>
            <p:cNvCxnSpPr>
              <a:cxnSpLocks/>
            </p:cNvCxnSpPr>
            <p:nvPr/>
          </p:nvCxnSpPr>
          <p:spPr bwMode="auto">
            <a:xfrm>
              <a:off x="3028759" y="2775510"/>
              <a:ext cx="482600" cy="0"/>
            </a:xfrm>
            <a:prstGeom prst="line">
              <a:avLst/>
            </a:prstGeom>
            <a:noFill/>
            <a:ln w="28575"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D6F9342-8154-5D45-A97C-5A76285BB2BD}"/>
                </a:ext>
              </a:extLst>
            </p:cNvPr>
            <p:cNvCxnSpPr>
              <a:cxnSpLocks/>
            </p:cNvCxnSpPr>
            <p:nvPr/>
          </p:nvCxnSpPr>
          <p:spPr bwMode="auto">
            <a:xfrm>
              <a:off x="3028759" y="3054910"/>
              <a:ext cx="482600" cy="0"/>
            </a:xfrm>
            <a:prstGeom prst="line">
              <a:avLst/>
            </a:prstGeom>
            <a:noFill/>
            <a:ln w="28575" cap="flat" cmpd="sng" algn="ctr">
              <a:solidFill>
                <a:schemeClr val="accent6"/>
              </a:solidFill>
              <a:prstDash val="solid"/>
              <a:round/>
              <a:headEnd type="none" w="med" len="med"/>
              <a:tailEnd type="none" w="med" len="med"/>
            </a:ln>
            <a:effectLst/>
          </p:spPr>
        </p:cxnSp>
      </p:grpSp>
      <p:sp>
        <p:nvSpPr>
          <p:cNvPr id="48" name="Freeform: Shape 47">
            <a:extLst>
              <a:ext uri="{FF2B5EF4-FFF2-40B4-BE49-F238E27FC236}">
                <a16:creationId xmlns:a16="http://schemas.microsoft.com/office/drawing/2014/main" id="{127E2556-2410-7227-74E6-3D3F75384672}"/>
              </a:ext>
            </a:extLst>
          </p:cNvPr>
          <p:cNvSpPr/>
          <p:nvPr/>
        </p:nvSpPr>
        <p:spPr bwMode="auto">
          <a:xfrm>
            <a:off x="3319463" y="4710113"/>
            <a:ext cx="6481762" cy="1062037"/>
          </a:xfrm>
          <a:custGeom>
            <a:avLst/>
            <a:gdLst>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9050 w 6481762"/>
              <a:gd name="connsiteY64" fmla="*/ 519112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33400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33812 w 6481762"/>
              <a:gd name="connsiteY64" fmla="*/ 50482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33400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7462 w 6481762"/>
              <a:gd name="connsiteY64" fmla="*/ 488949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33400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507999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33400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33400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23875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33462 w 6481762"/>
              <a:gd name="connsiteY116" fmla="*/ 876300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23875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27112 w 6481762"/>
              <a:gd name="connsiteY116" fmla="*/ 866775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0062 w 6481762"/>
              <a:gd name="connsiteY128" fmla="*/ 971550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23875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27112 w 6481762"/>
              <a:gd name="connsiteY116" fmla="*/ 866775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9587 w 6481762"/>
              <a:gd name="connsiteY128" fmla="*/ 955675 h 1062037"/>
              <a:gd name="connsiteX129" fmla="*/ 376237 w 6481762"/>
              <a:gd name="connsiteY129" fmla="*/ 957262 h 1062037"/>
              <a:gd name="connsiteX130" fmla="*/ 366712 w 6481762"/>
              <a:gd name="connsiteY130" fmla="*/ 976312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23875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27112 w 6481762"/>
              <a:gd name="connsiteY116" fmla="*/ 866775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9587 w 6481762"/>
              <a:gd name="connsiteY128" fmla="*/ 955675 h 1062037"/>
              <a:gd name="connsiteX129" fmla="*/ 376237 w 6481762"/>
              <a:gd name="connsiteY129" fmla="*/ 957262 h 1062037"/>
              <a:gd name="connsiteX130" fmla="*/ 366712 w 6481762"/>
              <a:gd name="connsiteY130" fmla="*/ 962025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 name="connsiteX0" fmla="*/ 6481762 w 6481762"/>
              <a:gd name="connsiteY0" fmla="*/ 0 h 1062037"/>
              <a:gd name="connsiteX1" fmla="*/ 6424612 w 6481762"/>
              <a:gd name="connsiteY1" fmla="*/ 14287 h 1062037"/>
              <a:gd name="connsiteX2" fmla="*/ 6405562 w 6481762"/>
              <a:gd name="connsiteY2" fmla="*/ 42862 h 1062037"/>
              <a:gd name="connsiteX3" fmla="*/ 6400800 w 6481762"/>
              <a:gd name="connsiteY3" fmla="*/ 57150 h 1062037"/>
              <a:gd name="connsiteX4" fmla="*/ 6343650 w 6481762"/>
              <a:gd name="connsiteY4" fmla="*/ 57150 h 1062037"/>
              <a:gd name="connsiteX5" fmla="*/ 6343650 w 6481762"/>
              <a:gd name="connsiteY5" fmla="*/ 66675 h 1062037"/>
              <a:gd name="connsiteX6" fmla="*/ 6319837 w 6481762"/>
              <a:gd name="connsiteY6" fmla="*/ 66675 h 1062037"/>
              <a:gd name="connsiteX7" fmla="*/ 6291262 w 6481762"/>
              <a:gd name="connsiteY7" fmla="*/ 66675 h 1062037"/>
              <a:gd name="connsiteX8" fmla="*/ 6296025 w 6481762"/>
              <a:gd name="connsiteY8" fmla="*/ 90487 h 1062037"/>
              <a:gd name="connsiteX9" fmla="*/ 6196012 w 6481762"/>
              <a:gd name="connsiteY9" fmla="*/ 90487 h 1062037"/>
              <a:gd name="connsiteX10" fmla="*/ 6191250 w 6481762"/>
              <a:gd name="connsiteY10" fmla="*/ 95249 h 1062037"/>
              <a:gd name="connsiteX11" fmla="*/ 6105525 w 6481762"/>
              <a:gd name="connsiteY11" fmla="*/ 95250 h 1062037"/>
              <a:gd name="connsiteX12" fmla="*/ 6091237 w 6481762"/>
              <a:gd name="connsiteY12" fmla="*/ 109537 h 1062037"/>
              <a:gd name="connsiteX13" fmla="*/ 6053137 w 6481762"/>
              <a:gd name="connsiteY13" fmla="*/ 100012 h 1062037"/>
              <a:gd name="connsiteX14" fmla="*/ 6043612 w 6481762"/>
              <a:gd name="connsiteY14" fmla="*/ 123825 h 1062037"/>
              <a:gd name="connsiteX15" fmla="*/ 5905500 w 6481762"/>
              <a:gd name="connsiteY15" fmla="*/ 123825 h 1062037"/>
              <a:gd name="connsiteX16" fmla="*/ 5886450 w 6481762"/>
              <a:gd name="connsiteY16" fmla="*/ 138112 h 1062037"/>
              <a:gd name="connsiteX17" fmla="*/ 5862637 w 6481762"/>
              <a:gd name="connsiteY17" fmla="*/ 128587 h 1062037"/>
              <a:gd name="connsiteX18" fmla="*/ 5838825 w 6481762"/>
              <a:gd name="connsiteY18" fmla="*/ 157162 h 1062037"/>
              <a:gd name="connsiteX19" fmla="*/ 5762625 w 6481762"/>
              <a:gd name="connsiteY19" fmla="*/ 161925 h 1062037"/>
              <a:gd name="connsiteX20" fmla="*/ 5762625 w 6481762"/>
              <a:gd name="connsiteY20" fmla="*/ 180975 h 1062037"/>
              <a:gd name="connsiteX21" fmla="*/ 5729287 w 6481762"/>
              <a:gd name="connsiteY21" fmla="*/ 180975 h 1062037"/>
              <a:gd name="connsiteX22" fmla="*/ 5724525 w 6481762"/>
              <a:gd name="connsiteY22" fmla="*/ 200025 h 1062037"/>
              <a:gd name="connsiteX23" fmla="*/ 5662612 w 6481762"/>
              <a:gd name="connsiteY23" fmla="*/ 200025 h 1062037"/>
              <a:gd name="connsiteX24" fmla="*/ 5638800 w 6481762"/>
              <a:gd name="connsiteY24" fmla="*/ 214312 h 1062037"/>
              <a:gd name="connsiteX25" fmla="*/ 5548312 w 6481762"/>
              <a:gd name="connsiteY25" fmla="*/ 214312 h 1062037"/>
              <a:gd name="connsiteX26" fmla="*/ 5548312 w 6481762"/>
              <a:gd name="connsiteY26" fmla="*/ 238125 h 1062037"/>
              <a:gd name="connsiteX27" fmla="*/ 5453062 w 6481762"/>
              <a:gd name="connsiteY27" fmla="*/ 238125 h 1062037"/>
              <a:gd name="connsiteX28" fmla="*/ 5453062 w 6481762"/>
              <a:gd name="connsiteY28" fmla="*/ 252412 h 1062037"/>
              <a:gd name="connsiteX29" fmla="*/ 5419725 w 6481762"/>
              <a:gd name="connsiteY29" fmla="*/ 252412 h 1062037"/>
              <a:gd name="connsiteX30" fmla="*/ 5419725 w 6481762"/>
              <a:gd name="connsiteY30" fmla="*/ 261937 h 1062037"/>
              <a:gd name="connsiteX31" fmla="*/ 5129212 w 6481762"/>
              <a:gd name="connsiteY31" fmla="*/ 261937 h 1062037"/>
              <a:gd name="connsiteX32" fmla="*/ 5129212 w 6481762"/>
              <a:gd name="connsiteY32" fmla="*/ 280987 h 1062037"/>
              <a:gd name="connsiteX33" fmla="*/ 5072062 w 6481762"/>
              <a:gd name="connsiteY33" fmla="*/ 280987 h 1062037"/>
              <a:gd name="connsiteX34" fmla="*/ 5072062 w 6481762"/>
              <a:gd name="connsiteY34" fmla="*/ 300037 h 1062037"/>
              <a:gd name="connsiteX35" fmla="*/ 4962525 w 6481762"/>
              <a:gd name="connsiteY35" fmla="*/ 300037 h 1062037"/>
              <a:gd name="connsiteX36" fmla="*/ 4953000 w 6481762"/>
              <a:gd name="connsiteY36" fmla="*/ 309562 h 1062037"/>
              <a:gd name="connsiteX37" fmla="*/ 4791075 w 6481762"/>
              <a:gd name="connsiteY37" fmla="*/ 309562 h 1062037"/>
              <a:gd name="connsiteX38" fmla="*/ 4791075 w 6481762"/>
              <a:gd name="connsiteY38" fmla="*/ 333375 h 1062037"/>
              <a:gd name="connsiteX39" fmla="*/ 4676775 w 6481762"/>
              <a:gd name="connsiteY39" fmla="*/ 333375 h 1062037"/>
              <a:gd name="connsiteX40" fmla="*/ 4667250 w 6481762"/>
              <a:gd name="connsiteY40" fmla="*/ 342900 h 1062037"/>
              <a:gd name="connsiteX41" fmla="*/ 4629150 w 6481762"/>
              <a:gd name="connsiteY41" fmla="*/ 342900 h 1062037"/>
              <a:gd name="connsiteX42" fmla="*/ 4605337 w 6481762"/>
              <a:gd name="connsiteY42" fmla="*/ 366712 h 1062037"/>
              <a:gd name="connsiteX43" fmla="*/ 4576762 w 6481762"/>
              <a:gd name="connsiteY43" fmla="*/ 366712 h 1062037"/>
              <a:gd name="connsiteX44" fmla="*/ 4576762 w 6481762"/>
              <a:gd name="connsiteY44" fmla="*/ 376237 h 1062037"/>
              <a:gd name="connsiteX45" fmla="*/ 4505325 w 6481762"/>
              <a:gd name="connsiteY45" fmla="*/ 376237 h 1062037"/>
              <a:gd name="connsiteX46" fmla="*/ 4491037 w 6481762"/>
              <a:gd name="connsiteY46" fmla="*/ 390525 h 1062037"/>
              <a:gd name="connsiteX47" fmla="*/ 4452937 w 6481762"/>
              <a:gd name="connsiteY47" fmla="*/ 390525 h 1062037"/>
              <a:gd name="connsiteX48" fmla="*/ 4443412 w 6481762"/>
              <a:gd name="connsiteY48" fmla="*/ 400050 h 1062037"/>
              <a:gd name="connsiteX49" fmla="*/ 4352925 w 6481762"/>
              <a:gd name="connsiteY49" fmla="*/ 400050 h 1062037"/>
              <a:gd name="connsiteX50" fmla="*/ 4352925 w 6481762"/>
              <a:gd name="connsiteY50" fmla="*/ 414337 h 1062037"/>
              <a:gd name="connsiteX51" fmla="*/ 4176712 w 6481762"/>
              <a:gd name="connsiteY51" fmla="*/ 414337 h 1062037"/>
              <a:gd name="connsiteX52" fmla="*/ 4176712 w 6481762"/>
              <a:gd name="connsiteY52" fmla="*/ 433387 h 1062037"/>
              <a:gd name="connsiteX53" fmla="*/ 4138612 w 6481762"/>
              <a:gd name="connsiteY53" fmla="*/ 433387 h 1062037"/>
              <a:gd name="connsiteX54" fmla="*/ 4119562 w 6481762"/>
              <a:gd name="connsiteY54" fmla="*/ 433387 h 1062037"/>
              <a:gd name="connsiteX55" fmla="*/ 4029075 w 6481762"/>
              <a:gd name="connsiteY55" fmla="*/ 433387 h 1062037"/>
              <a:gd name="connsiteX56" fmla="*/ 4014787 w 6481762"/>
              <a:gd name="connsiteY56" fmla="*/ 447675 h 1062037"/>
              <a:gd name="connsiteX57" fmla="*/ 3929062 w 6481762"/>
              <a:gd name="connsiteY57" fmla="*/ 447675 h 1062037"/>
              <a:gd name="connsiteX58" fmla="*/ 3929062 w 6481762"/>
              <a:gd name="connsiteY58" fmla="*/ 471487 h 1062037"/>
              <a:gd name="connsiteX59" fmla="*/ 3900487 w 6481762"/>
              <a:gd name="connsiteY59" fmla="*/ 471487 h 1062037"/>
              <a:gd name="connsiteX60" fmla="*/ 3895724 w 6481762"/>
              <a:gd name="connsiteY60" fmla="*/ 476250 h 1062037"/>
              <a:gd name="connsiteX61" fmla="*/ 3867150 w 6481762"/>
              <a:gd name="connsiteY61" fmla="*/ 476250 h 1062037"/>
              <a:gd name="connsiteX62" fmla="*/ 3848100 w 6481762"/>
              <a:gd name="connsiteY62" fmla="*/ 495300 h 1062037"/>
              <a:gd name="connsiteX63" fmla="*/ 3829050 w 6481762"/>
              <a:gd name="connsiteY63" fmla="*/ 495300 h 1062037"/>
              <a:gd name="connsiteX64" fmla="*/ 3821112 w 6481762"/>
              <a:gd name="connsiteY64" fmla="*/ 498474 h 1062037"/>
              <a:gd name="connsiteX65" fmla="*/ 3652837 w 6481762"/>
              <a:gd name="connsiteY65" fmla="*/ 495300 h 1062037"/>
              <a:gd name="connsiteX66" fmla="*/ 3633787 w 6481762"/>
              <a:gd name="connsiteY66" fmla="*/ 519112 h 1062037"/>
              <a:gd name="connsiteX67" fmla="*/ 3433762 w 6481762"/>
              <a:gd name="connsiteY67" fmla="*/ 519112 h 1062037"/>
              <a:gd name="connsiteX68" fmla="*/ 3433762 w 6481762"/>
              <a:gd name="connsiteY68" fmla="*/ 523875 h 1062037"/>
              <a:gd name="connsiteX69" fmla="*/ 3381375 w 6481762"/>
              <a:gd name="connsiteY69" fmla="*/ 523875 h 1062037"/>
              <a:gd name="connsiteX70" fmla="*/ 3371850 w 6481762"/>
              <a:gd name="connsiteY70" fmla="*/ 538162 h 1062037"/>
              <a:gd name="connsiteX71" fmla="*/ 3276600 w 6481762"/>
              <a:gd name="connsiteY71" fmla="*/ 538162 h 1062037"/>
              <a:gd name="connsiteX72" fmla="*/ 3267075 w 6481762"/>
              <a:gd name="connsiteY72" fmla="*/ 557212 h 1062037"/>
              <a:gd name="connsiteX73" fmla="*/ 3267075 w 6481762"/>
              <a:gd name="connsiteY73" fmla="*/ 566737 h 1062037"/>
              <a:gd name="connsiteX74" fmla="*/ 3248025 w 6481762"/>
              <a:gd name="connsiteY74" fmla="*/ 576262 h 1062037"/>
              <a:gd name="connsiteX75" fmla="*/ 3243262 w 6481762"/>
              <a:gd name="connsiteY75" fmla="*/ 581025 h 1062037"/>
              <a:gd name="connsiteX76" fmla="*/ 3200400 w 6481762"/>
              <a:gd name="connsiteY76" fmla="*/ 576262 h 1062037"/>
              <a:gd name="connsiteX77" fmla="*/ 3200400 w 6481762"/>
              <a:gd name="connsiteY77" fmla="*/ 590550 h 1062037"/>
              <a:gd name="connsiteX78" fmla="*/ 3071812 w 6481762"/>
              <a:gd name="connsiteY78" fmla="*/ 590550 h 1062037"/>
              <a:gd name="connsiteX79" fmla="*/ 3052762 w 6481762"/>
              <a:gd name="connsiteY79" fmla="*/ 623887 h 1062037"/>
              <a:gd name="connsiteX80" fmla="*/ 2967037 w 6481762"/>
              <a:gd name="connsiteY80" fmla="*/ 619125 h 1062037"/>
              <a:gd name="connsiteX81" fmla="*/ 2962275 w 6481762"/>
              <a:gd name="connsiteY81" fmla="*/ 628650 h 1062037"/>
              <a:gd name="connsiteX82" fmla="*/ 2843212 w 6481762"/>
              <a:gd name="connsiteY82" fmla="*/ 628650 h 1062037"/>
              <a:gd name="connsiteX83" fmla="*/ 2838450 w 6481762"/>
              <a:gd name="connsiteY83" fmla="*/ 642937 h 1062037"/>
              <a:gd name="connsiteX84" fmla="*/ 2771775 w 6481762"/>
              <a:gd name="connsiteY84" fmla="*/ 642937 h 1062037"/>
              <a:gd name="connsiteX85" fmla="*/ 2743200 w 6481762"/>
              <a:gd name="connsiteY85" fmla="*/ 638175 h 1062037"/>
              <a:gd name="connsiteX86" fmla="*/ 2738437 w 6481762"/>
              <a:gd name="connsiteY86" fmla="*/ 657225 h 1062037"/>
              <a:gd name="connsiteX87" fmla="*/ 2667000 w 6481762"/>
              <a:gd name="connsiteY87" fmla="*/ 652462 h 1062037"/>
              <a:gd name="connsiteX88" fmla="*/ 2667000 w 6481762"/>
              <a:gd name="connsiteY88" fmla="*/ 652462 h 1062037"/>
              <a:gd name="connsiteX89" fmla="*/ 2662237 w 6481762"/>
              <a:gd name="connsiteY89" fmla="*/ 676275 h 1062037"/>
              <a:gd name="connsiteX90" fmla="*/ 2524125 w 6481762"/>
              <a:gd name="connsiteY90" fmla="*/ 676275 h 1062037"/>
              <a:gd name="connsiteX91" fmla="*/ 2500312 w 6481762"/>
              <a:gd name="connsiteY91" fmla="*/ 676275 h 1062037"/>
              <a:gd name="connsiteX92" fmla="*/ 2443162 w 6481762"/>
              <a:gd name="connsiteY92" fmla="*/ 676275 h 1062037"/>
              <a:gd name="connsiteX93" fmla="*/ 2433637 w 6481762"/>
              <a:gd name="connsiteY93" fmla="*/ 685800 h 1062037"/>
              <a:gd name="connsiteX94" fmla="*/ 2366962 w 6481762"/>
              <a:gd name="connsiteY94" fmla="*/ 685800 h 1062037"/>
              <a:gd name="connsiteX95" fmla="*/ 2366962 w 6481762"/>
              <a:gd name="connsiteY95" fmla="*/ 685800 h 1062037"/>
              <a:gd name="connsiteX96" fmla="*/ 2338387 w 6481762"/>
              <a:gd name="connsiteY96" fmla="*/ 723900 h 1062037"/>
              <a:gd name="connsiteX97" fmla="*/ 2281237 w 6481762"/>
              <a:gd name="connsiteY97" fmla="*/ 719137 h 1062037"/>
              <a:gd name="connsiteX98" fmla="*/ 2281237 w 6481762"/>
              <a:gd name="connsiteY98" fmla="*/ 733425 h 1062037"/>
              <a:gd name="connsiteX99" fmla="*/ 2233612 w 6481762"/>
              <a:gd name="connsiteY99" fmla="*/ 738187 h 1062037"/>
              <a:gd name="connsiteX100" fmla="*/ 2233612 w 6481762"/>
              <a:gd name="connsiteY100" fmla="*/ 757237 h 1062037"/>
              <a:gd name="connsiteX101" fmla="*/ 2181225 w 6481762"/>
              <a:gd name="connsiteY101" fmla="*/ 757237 h 1062037"/>
              <a:gd name="connsiteX102" fmla="*/ 2162175 w 6481762"/>
              <a:gd name="connsiteY102" fmla="*/ 771525 h 1062037"/>
              <a:gd name="connsiteX103" fmla="*/ 1990725 w 6481762"/>
              <a:gd name="connsiteY103" fmla="*/ 766762 h 1062037"/>
              <a:gd name="connsiteX104" fmla="*/ 1976437 w 6481762"/>
              <a:gd name="connsiteY104" fmla="*/ 781050 h 1062037"/>
              <a:gd name="connsiteX105" fmla="*/ 1666875 w 6481762"/>
              <a:gd name="connsiteY105" fmla="*/ 781050 h 1062037"/>
              <a:gd name="connsiteX106" fmla="*/ 1666875 w 6481762"/>
              <a:gd name="connsiteY106" fmla="*/ 795337 h 1062037"/>
              <a:gd name="connsiteX107" fmla="*/ 1557337 w 6481762"/>
              <a:gd name="connsiteY107" fmla="*/ 790575 h 1062037"/>
              <a:gd name="connsiteX108" fmla="*/ 1543050 w 6481762"/>
              <a:gd name="connsiteY108" fmla="*/ 804862 h 1062037"/>
              <a:gd name="connsiteX109" fmla="*/ 1457325 w 6481762"/>
              <a:gd name="connsiteY109" fmla="*/ 809625 h 1062037"/>
              <a:gd name="connsiteX110" fmla="*/ 1447800 w 6481762"/>
              <a:gd name="connsiteY110" fmla="*/ 819150 h 1062037"/>
              <a:gd name="connsiteX111" fmla="*/ 1404937 w 6481762"/>
              <a:gd name="connsiteY111" fmla="*/ 819150 h 1062037"/>
              <a:gd name="connsiteX112" fmla="*/ 1400175 w 6481762"/>
              <a:gd name="connsiteY112" fmla="*/ 828675 h 1062037"/>
              <a:gd name="connsiteX113" fmla="*/ 1147762 w 6481762"/>
              <a:gd name="connsiteY113" fmla="*/ 828675 h 1062037"/>
              <a:gd name="connsiteX114" fmla="*/ 1133475 w 6481762"/>
              <a:gd name="connsiteY114" fmla="*/ 857250 h 1062037"/>
              <a:gd name="connsiteX115" fmla="*/ 1033462 w 6481762"/>
              <a:gd name="connsiteY115" fmla="*/ 852487 h 1062037"/>
              <a:gd name="connsiteX116" fmla="*/ 1027112 w 6481762"/>
              <a:gd name="connsiteY116" fmla="*/ 866775 h 1062037"/>
              <a:gd name="connsiteX117" fmla="*/ 957262 w 6481762"/>
              <a:gd name="connsiteY117" fmla="*/ 857250 h 1062037"/>
              <a:gd name="connsiteX118" fmla="*/ 947737 w 6481762"/>
              <a:gd name="connsiteY118" fmla="*/ 876300 h 1062037"/>
              <a:gd name="connsiteX119" fmla="*/ 828675 w 6481762"/>
              <a:gd name="connsiteY119" fmla="*/ 871537 h 1062037"/>
              <a:gd name="connsiteX120" fmla="*/ 828675 w 6481762"/>
              <a:gd name="connsiteY120" fmla="*/ 895350 h 1062037"/>
              <a:gd name="connsiteX121" fmla="*/ 714375 w 6481762"/>
              <a:gd name="connsiteY121" fmla="*/ 890587 h 1062037"/>
              <a:gd name="connsiteX122" fmla="*/ 690562 w 6481762"/>
              <a:gd name="connsiteY122" fmla="*/ 909637 h 1062037"/>
              <a:gd name="connsiteX123" fmla="*/ 661987 w 6481762"/>
              <a:gd name="connsiteY123" fmla="*/ 900112 h 1062037"/>
              <a:gd name="connsiteX124" fmla="*/ 652462 w 6481762"/>
              <a:gd name="connsiteY124" fmla="*/ 919162 h 1062037"/>
              <a:gd name="connsiteX125" fmla="*/ 557212 w 6481762"/>
              <a:gd name="connsiteY125" fmla="*/ 909637 h 1062037"/>
              <a:gd name="connsiteX126" fmla="*/ 557212 w 6481762"/>
              <a:gd name="connsiteY126" fmla="*/ 928687 h 1062037"/>
              <a:gd name="connsiteX127" fmla="*/ 514350 w 6481762"/>
              <a:gd name="connsiteY127" fmla="*/ 919162 h 1062037"/>
              <a:gd name="connsiteX128" fmla="*/ 509587 w 6481762"/>
              <a:gd name="connsiteY128" fmla="*/ 955675 h 1062037"/>
              <a:gd name="connsiteX129" fmla="*/ 376237 w 6481762"/>
              <a:gd name="connsiteY129" fmla="*/ 957262 h 1062037"/>
              <a:gd name="connsiteX130" fmla="*/ 369093 w 6481762"/>
              <a:gd name="connsiteY130" fmla="*/ 969169 h 1062037"/>
              <a:gd name="connsiteX131" fmla="*/ 323850 w 6481762"/>
              <a:gd name="connsiteY131" fmla="*/ 966787 h 1062037"/>
              <a:gd name="connsiteX132" fmla="*/ 323850 w 6481762"/>
              <a:gd name="connsiteY132" fmla="*/ 985837 h 1062037"/>
              <a:gd name="connsiteX133" fmla="*/ 252412 w 6481762"/>
              <a:gd name="connsiteY133" fmla="*/ 985837 h 1062037"/>
              <a:gd name="connsiteX134" fmla="*/ 238125 w 6481762"/>
              <a:gd name="connsiteY134" fmla="*/ 1009650 h 1062037"/>
              <a:gd name="connsiteX135" fmla="*/ 142875 w 6481762"/>
              <a:gd name="connsiteY135" fmla="*/ 1009650 h 1062037"/>
              <a:gd name="connsiteX136" fmla="*/ 119062 w 6481762"/>
              <a:gd name="connsiteY136" fmla="*/ 1057275 h 1062037"/>
              <a:gd name="connsiteX137" fmla="*/ 0 w 6481762"/>
              <a:gd name="connsiteY137" fmla="*/ 1062037 h 106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6481762" h="1062037">
                <a:moveTo>
                  <a:pt x="6481762" y="0"/>
                </a:moveTo>
                <a:lnTo>
                  <a:pt x="6424612" y="14287"/>
                </a:lnTo>
                <a:lnTo>
                  <a:pt x="6405562" y="42862"/>
                </a:lnTo>
                <a:lnTo>
                  <a:pt x="6400800" y="57150"/>
                </a:lnTo>
                <a:lnTo>
                  <a:pt x="6343650" y="57150"/>
                </a:lnTo>
                <a:lnTo>
                  <a:pt x="6343650" y="66675"/>
                </a:lnTo>
                <a:lnTo>
                  <a:pt x="6319837" y="66675"/>
                </a:lnTo>
                <a:lnTo>
                  <a:pt x="6291262" y="66675"/>
                </a:lnTo>
                <a:lnTo>
                  <a:pt x="6296025" y="90487"/>
                </a:lnTo>
                <a:lnTo>
                  <a:pt x="6196012" y="90487"/>
                </a:lnTo>
                <a:lnTo>
                  <a:pt x="6191250" y="95249"/>
                </a:lnTo>
                <a:lnTo>
                  <a:pt x="6105525" y="95250"/>
                </a:lnTo>
                <a:lnTo>
                  <a:pt x="6091237" y="109537"/>
                </a:lnTo>
                <a:lnTo>
                  <a:pt x="6053137" y="100012"/>
                </a:lnTo>
                <a:lnTo>
                  <a:pt x="6043612" y="123825"/>
                </a:lnTo>
                <a:lnTo>
                  <a:pt x="5905500" y="123825"/>
                </a:lnTo>
                <a:lnTo>
                  <a:pt x="5886450" y="138112"/>
                </a:lnTo>
                <a:lnTo>
                  <a:pt x="5862637" y="128587"/>
                </a:lnTo>
                <a:lnTo>
                  <a:pt x="5838825" y="157162"/>
                </a:lnTo>
                <a:lnTo>
                  <a:pt x="5762625" y="161925"/>
                </a:lnTo>
                <a:lnTo>
                  <a:pt x="5762625" y="180975"/>
                </a:lnTo>
                <a:lnTo>
                  <a:pt x="5729287" y="180975"/>
                </a:lnTo>
                <a:lnTo>
                  <a:pt x="5724525" y="200025"/>
                </a:lnTo>
                <a:lnTo>
                  <a:pt x="5662612" y="200025"/>
                </a:lnTo>
                <a:lnTo>
                  <a:pt x="5638800" y="214312"/>
                </a:lnTo>
                <a:lnTo>
                  <a:pt x="5548312" y="214312"/>
                </a:lnTo>
                <a:lnTo>
                  <a:pt x="5548312" y="238125"/>
                </a:lnTo>
                <a:lnTo>
                  <a:pt x="5453062" y="238125"/>
                </a:lnTo>
                <a:lnTo>
                  <a:pt x="5453062" y="252412"/>
                </a:lnTo>
                <a:lnTo>
                  <a:pt x="5419725" y="252412"/>
                </a:lnTo>
                <a:lnTo>
                  <a:pt x="5419725" y="261937"/>
                </a:lnTo>
                <a:lnTo>
                  <a:pt x="5129212" y="261937"/>
                </a:lnTo>
                <a:lnTo>
                  <a:pt x="5129212" y="280987"/>
                </a:lnTo>
                <a:lnTo>
                  <a:pt x="5072062" y="280987"/>
                </a:lnTo>
                <a:lnTo>
                  <a:pt x="5072062" y="300037"/>
                </a:lnTo>
                <a:lnTo>
                  <a:pt x="4962525" y="300037"/>
                </a:lnTo>
                <a:lnTo>
                  <a:pt x="4953000" y="309562"/>
                </a:lnTo>
                <a:lnTo>
                  <a:pt x="4791075" y="309562"/>
                </a:lnTo>
                <a:lnTo>
                  <a:pt x="4791075" y="333375"/>
                </a:lnTo>
                <a:lnTo>
                  <a:pt x="4676775" y="333375"/>
                </a:lnTo>
                <a:lnTo>
                  <a:pt x="4667250" y="342900"/>
                </a:lnTo>
                <a:lnTo>
                  <a:pt x="4629150" y="342900"/>
                </a:lnTo>
                <a:lnTo>
                  <a:pt x="4605337" y="366712"/>
                </a:lnTo>
                <a:lnTo>
                  <a:pt x="4576762" y="366712"/>
                </a:lnTo>
                <a:lnTo>
                  <a:pt x="4576762" y="376237"/>
                </a:lnTo>
                <a:lnTo>
                  <a:pt x="4505325" y="376237"/>
                </a:lnTo>
                <a:lnTo>
                  <a:pt x="4491037" y="390525"/>
                </a:lnTo>
                <a:lnTo>
                  <a:pt x="4452937" y="390525"/>
                </a:lnTo>
                <a:lnTo>
                  <a:pt x="4443412" y="400050"/>
                </a:lnTo>
                <a:lnTo>
                  <a:pt x="4352925" y="400050"/>
                </a:lnTo>
                <a:lnTo>
                  <a:pt x="4352925" y="414337"/>
                </a:lnTo>
                <a:lnTo>
                  <a:pt x="4176712" y="414337"/>
                </a:lnTo>
                <a:lnTo>
                  <a:pt x="4176712" y="433387"/>
                </a:lnTo>
                <a:lnTo>
                  <a:pt x="4138612" y="433387"/>
                </a:lnTo>
                <a:lnTo>
                  <a:pt x="4119562" y="433387"/>
                </a:lnTo>
                <a:lnTo>
                  <a:pt x="4029075" y="433387"/>
                </a:lnTo>
                <a:lnTo>
                  <a:pt x="4014787" y="447675"/>
                </a:lnTo>
                <a:lnTo>
                  <a:pt x="3929062" y="447675"/>
                </a:lnTo>
                <a:lnTo>
                  <a:pt x="3929062" y="471487"/>
                </a:lnTo>
                <a:lnTo>
                  <a:pt x="3900487" y="471487"/>
                </a:lnTo>
                <a:lnTo>
                  <a:pt x="3895724" y="476250"/>
                </a:lnTo>
                <a:lnTo>
                  <a:pt x="3867150" y="476250"/>
                </a:lnTo>
                <a:lnTo>
                  <a:pt x="3848100" y="495300"/>
                </a:lnTo>
                <a:lnTo>
                  <a:pt x="3829050" y="495300"/>
                </a:lnTo>
                <a:lnTo>
                  <a:pt x="3821112" y="498474"/>
                </a:lnTo>
                <a:lnTo>
                  <a:pt x="3652837" y="495300"/>
                </a:lnTo>
                <a:lnTo>
                  <a:pt x="3633787" y="519112"/>
                </a:lnTo>
                <a:lnTo>
                  <a:pt x="3433762" y="519112"/>
                </a:lnTo>
                <a:lnTo>
                  <a:pt x="3433762" y="523875"/>
                </a:lnTo>
                <a:lnTo>
                  <a:pt x="3381375" y="523875"/>
                </a:lnTo>
                <a:lnTo>
                  <a:pt x="3371850" y="538162"/>
                </a:lnTo>
                <a:lnTo>
                  <a:pt x="3276600" y="538162"/>
                </a:lnTo>
                <a:lnTo>
                  <a:pt x="3267075" y="557212"/>
                </a:lnTo>
                <a:lnTo>
                  <a:pt x="3267075" y="566737"/>
                </a:lnTo>
                <a:lnTo>
                  <a:pt x="3248025" y="576262"/>
                </a:lnTo>
                <a:lnTo>
                  <a:pt x="3243262" y="581025"/>
                </a:lnTo>
                <a:lnTo>
                  <a:pt x="3200400" y="576262"/>
                </a:lnTo>
                <a:lnTo>
                  <a:pt x="3200400" y="590550"/>
                </a:lnTo>
                <a:lnTo>
                  <a:pt x="3071812" y="590550"/>
                </a:lnTo>
                <a:lnTo>
                  <a:pt x="3052762" y="623887"/>
                </a:lnTo>
                <a:lnTo>
                  <a:pt x="2967037" y="619125"/>
                </a:lnTo>
                <a:lnTo>
                  <a:pt x="2962275" y="628650"/>
                </a:lnTo>
                <a:lnTo>
                  <a:pt x="2843212" y="628650"/>
                </a:lnTo>
                <a:lnTo>
                  <a:pt x="2838450" y="642937"/>
                </a:lnTo>
                <a:lnTo>
                  <a:pt x="2771775" y="642937"/>
                </a:lnTo>
                <a:lnTo>
                  <a:pt x="2743200" y="638175"/>
                </a:lnTo>
                <a:lnTo>
                  <a:pt x="2738437" y="657225"/>
                </a:lnTo>
                <a:lnTo>
                  <a:pt x="2667000" y="652462"/>
                </a:lnTo>
                <a:lnTo>
                  <a:pt x="2667000" y="652462"/>
                </a:lnTo>
                <a:lnTo>
                  <a:pt x="2662237" y="676275"/>
                </a:lnTo>
                <a:lnTo>
                  <a:pt x="2524125" y="676275"/>
                </a:lnTo>
                <a:lnTo>
                  <a:pt x="2500312" y="676275"/>
                </a:lnTo>
                <a:lnTo>
                  <a:pt x="2443162" y="676275"/>
                </a:lnTo>
                <a:lnTo>
                  <a:pt x="2433637" y="685800"/>
                </a:lnTo>
                <a:lnTo>
                  <a:pt x="2366962" y="685800"/>
                </a:lnTo>
                <a:lnTo>
                  <a:pt x="2366962" y="685800"/>
                </a:lnTo>
                <a:lnTo>
                  <a:pt x="2338387" y="723900"/>
                </a:lnTo>
                <a:lnTo>
                  <a:pt x="2281237" y="719137"/>
                </a:lnTo>
                <a:lnTo>
                  <a:pt x="2281237" y="733425"/>
                </a:lnTo>
                <a:lnTo>
                  <a:pt x="2233612" y="738187"/>
                </a:lnTo>
                <a:lnTo>
                  <a:pt x="2233612" y="757237"/>
                </a:lnTo>
                <a:lnTo>
                  <a:pt x="2181225" y="757237"/>
                </a:lnTo>
                <a:lnTo>
                  <a:pt x="2162175" y="771525"/>
                </a:lnTo>
                <a:lnTo>
                  <a:pt x="1990725" y="766762"/>
                </a:lnTo>
                <a:lnTo>
                  <a:pt x="1976437" y="781050"/>
                </a:lnTo>
                <a:lnTo>
                  <a:pt x="1666875" y="781050"/>
                </a:lnTo>
                <a:lnTo>
                  <a:pt x="1666875" y="795337"/>
                </a:lnTo>
                <a:lnTo>
                  <a:pt x="1557337" y="790575"/>
                </a:lnTo>
                <a:lnTo>
                  <a:pt x="1543050" y="804862"/>
                </a:lnTo>
                <a:lnTo>
                  <a:pt x="1457325" y="809625"/>
                </a:lnTo>
                <a:lnTo>
                  <a:pt x="1447800" y="819150"/>
                </a:lnTo>
                <a:lnTo>
                  <a:pt x="1404937" y="819150"/>
                </a:lnTo>
                <a:lnTo>
                  <a:pt x="1400175" y="828675"/>
                </a:lnTo>
                <a:lnTo>
                  <a:pt x="1147762" y="828675"/>
                </a:lnTo>
                <a:lnTo>
                  <a:pt x="1133475" y="857250"/>
                </a:lnTo>
                <a:lnTo>
                  <a:pt x="1033462" y="852487"/>
                </a:lnTo>
                <a:lnTo>
                  <a:pt x="1027112" y="866775"/>
                </a:lnTo>
                <a:lnTo>
                  <a:pt x="957262" y="857250"/>
                </a:lnTo>
                <a:lnTo>
                  <a:pt x="947737" y="876300"/>
                </a:lnTo>
                <a:lnTo>
                  <a:pt x="828675" y="871537"/>
                </a:lnTo>
                <a:lnTo>
                  <a:pt x="828675" y="895350"/>
                </a:lnTo>
                <a:lnTo>
                  <a:pt x="714375" y="890587"/>
                </a:lnTo>
                <a:lnTo>
                  <a:pt x="690562" y="909637"/>
                </a:lnTo>
                <a:lnTo>
                  <a:pt x="661987" y="900112"/>
                </a:lnTo>
                <a:lnTo>
                  <a:pt x="652462" y="919162"/>
                </a:lnTo>
                <a:lnTo>
                  <a:pt x="557212" y="909637"/>
                </a:lnTo>
                <a:lnTo>
                  <a:pt x="557212" y="928687"/>
                </a:lnTo>
                <a:lnTo>
                  <a:pt x="514350" y="919162"/>
                </a:lnTo>
                <a:lnTo>
                  <a:pt x="509587" y="955675"/>
                </a:lnTo>
                <a:lnTo>
                  <a:pt x="376237" y="957262"/>
                </a:lnTo>
                <a:lnTo>
                  <a:pt x="369093" y="969169"/>
                </a:lnTo>
                <a:lnTo>
                  <a:pt x="323850" y="966787"/>
                </a:lnTo>
                <a:lnTo>
                  <a:pt x="323850" y="985837"/>
                </a:lnTo>
                <a:lnTo>
                  <a:pt x="252412" y="985837"/>
                </a:lnTo>
                <a:lnTo>
                  <a:pt x="238125" y="1009650"/>
                </a:lnTo>
                <a:lnTo>
                  <a:pt x="142875" y="1009650"/>
                </a:lnTo>
                <a:lnTo>
                  <a:pt x="119062" y="1057275"/>
                </a:lnTo>
                <a:lnTo>
                  <a:pt x="0" y="1062037"/>
                </a:lnTo>
              </a:path>
            </a:pathLst>
          </a:custGeom>
          <a:noFill/>
          <a:ln w="28575">
            <a:solidFill>
              <a:schemeClr val="accent1"/>
            </a:solidFill>
            <a:miter lim="800000"/>
            <a:headEnd/>
            <a:tailEnd/>
          </a:ln>
        </p:spPr>
        <p:txBody>
          <a:bodyPr rtlCol="0" anchor="ctr"/>
          <a:lstStyle/>
          <a:p>
            <a:pPr algn="ctr"/>
            <a:endParaRPr lang="en-US" dirty="0"/>
          </a:p>
        </p:txBody>
      </p:sp>
      <p:sp>
        <p:nvSpPr>
          <p:cNvPr id="49" name="Freeform: Shape 48">
            <a:extLst>
              <a:ext uri="{FF2B5EF4-FFF2-40B4-BE49-F238E27FC236}">
                <a16:creationId xmlns:a16="http://schemas.microsoft.com/office/drawing/2014/main" id="{407F4AC5-D73A-5967-E550-691F45C7BAFC}"/>
              </a:ext>
            </a:extLst>
          </p:cNvPr>
          <p:cNvSpPr/>
          <p:nvPr/>
        </p:nvSpPr>
        <p:spPr bwMode="auto">
          <a:xfrm>
            <a:off x="3124200" y="4267200"/>
            <a:ext cx="6672263" cy="1538288"/>
          </a:xfrm>
          <a:custGeom>
            <a:avLst/>
            <a:gdLst>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43513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38150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19112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43250 w 6672263"/>
              <a:gd name="connsiteY78" fmla="*/ 838200 h 1547812"/>
              <a:gd name="connsiteX79" fmla="*/ 3152775 w 6672263"/>
              <a:gd name="connsiteY79" fmla="*/ 857250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43513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38150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19112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52775 w 6672263"/>
              <a:gd name="connsiteY79" fmla="*/ 857250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43513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38150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19112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43513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38150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43513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81000 h 1547812"/>
              <a:gd name="connsiteX33" fmla="*/ 5250656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72125 w 6672263"/>
              <a:gd name="connsiteY25" fmla="*/ 295275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73857 h 1547812"/>
              <a:gd name="connsiteX33" fmla="*/ 5250656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9288 w 6672263"/>
              <a:gd name="connsiteY21" fmla="*/ 271462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64982 w 6672263"/>
              <a:gd name="connsiteY25" fmla="*/ 290512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73857 h 1547812"/>
              <a:gd name="connsiteX33" fmla="*/ 5250656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62650 w 6672263"/>
              <a:gd name="connsiteY14" fmla="*/ 161925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6907 w 6672263"/>
              <a:gd name="connsiteY21" fmla="*/ 261937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64982 w 6672263"/>
              <a:gd name="connsiteY25" fmla="*/ 290512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73857 h 1547812"/>
              <a:gd name="connsiteX33" fmla="*/ 5250656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0 h 1547812"/>
              <a:gd name="connsiteX1" fmla="*/ 6619875 w 6672263"/>
              <a:gd name="connsiteY1" fmla="*/ 4762 h 1547812"/>
              <a:gd name="connsiteX2" fmla="*/ 6619875 w 6672263"/>
              <a:gd name="connsiteY2" fmla="*/ 33337 h 1547812"/>
              <a:gd name="connsiteX3" fmla="*/ 6557963 w 6672263"/>
              <a:gd name="connsiteY3" fmla="*/ 33337 h 1547812"/>
              <a:gd name="connsiteX4" fmla="*/ 6538913 w 6672263"/>
              <a:gd name="connsiteY4" fmla="*/ 61912 h 1547812"/>
              <a:gd name="connsiteX5" fmla="*/ 6496050 w 6672263"/>
              <a:gd name="connsiteY5" fmla="*/ 57150 h 1547812"/>
              <a:gd name="connsiteX6" fmla="*/ 6496050 w 6672263"/>
              <a:gd name="connsiteY6" fmla="*/ 76200 h 1547812"/>
              <a:gd name="connsiteX7" fmla="*/ 6272213 w 6672263"/>
              <a:gd name="connsiteY7" fmla="*/ 76200 h 1547812"/>
              <a:gd name="connsiteX8" fmla="*/ 6243638 w 6672263"/>
              <a:gd name="connsiteY8" fmla="*/ 123825 h 1547812"/>
              <a:gd name="connsiteX9" fmla="*/ 6196013 w 6672263"/>
              <a:gd name="connsiteY9" fmla="*/ 123825 h 1547812"/>
              <a:gd name="connsiteX10" fmla="*/ 6196013 w 6672263"/>
              <a:gd name="connsiteY10" fmla="*/ 123825 h 1547812"/>
              <a:gd name="connsiteX11" fmla="*/ 6196013 w 6672263"/>
              <a:gd name="connsiteY11" fmla="*/ 142875 h 1547812"/>
              <a:gd name="connsiteX12" fmla="*/ 6057900 w 6672263"/>
              <a:gd name="connsiteY12" fmla="*/ 142875 h 1547812"/>
              <a:gd name="connsiteX13" fmla="*/ 6034088 w 6672263"/>
              <a:gd name="connsiteY13" fmla="*/ 166687 h 1547812"/>
              <a:gd name="connsiteX14" fmla="*/ 5974556 w 6672263"/>
              <a:gd name="connsiteY14" fmla="*/ 166688 h 1547812"/>
              <a:gd name="connsiteX15" fmla="*/ 5972175 w 6672263"/>
              <a:gd name="connsiteY15" fmla="*/ 195262 h 1547812"/>
              <a:gd name="connsiteX16" fmla="*/ 5910263 w 6672263"/>
              <a:gd name="connsiteY16" fmla="*/ 195262 h 1547812"/>
              <a:gd name="connsiteX17" fmla="*/ 5905500 w 6672263"/>
              <a:gd name="connsiteY17" fmla="*/ 228600 h 1547812"/>
              <a:gd name="connsiteX18" fmla="*/ 5786438 w 6672263"/>
              <a:gd name="connsiteY18" fmla="*/ 233362 h 1547812"/>
              <a:gd name="connsiteX19" fmla="*/ 5776913 w 6672263"/>
              <a:gd name="connsiteY19" fmla="*/ 252412 h 1547812"/>
              <a:gd name="connsiteX20" fmla="*/ 5729288 w 6672263"/>
              <a:gd name="connsiteY20" fmla="*/ 252412 h 1547812"/>
              <a:gd name="connsiteX21" fmla="*/ 5726907 w 6672263"/>
              <a:gd name="connsiteY21" fmla="*/ 261937 h 1547812"/>
              <a:gd name="connsiteX22" fmla="*/ 5648325 w 6672263"/>
              <a:gd name="connsiteY22" fmla="*/ 261937 h 1547812"/>
              <a:gd name="connsiteX23" fmla="*/ 5648325 w 6672263"/>
              <a:gd name="connsiteY23" fmla="*/ 280987 h 1547812"/>
              <a:gd name="connsiteX24" fmla="*/ 5562600 w 6672263"/>
              <a:gd name="connsiteY24" fmla="*/ 280987 h 1547812"/>
              <a:gd name="connsiteX25" fmla="*/ 5564982 w 6672263"/>
              <a:gd name="connsiteY25" fmla="*/ 290512 h 1547812"/>
              <a:gd name="connsiteX26" fmla="*/ 5514975 w 6672263"/>
              <a:gd name="connsiteY26" fmla="*/ 290512 h 1547812"/>
              <a:gd name="connsiteX27" fmla="*/ 5514975 w 6672263"/>
              <a:gd name="connsiteY27" fmla="*/ 319087 h 1547812"/>
              <a:gd name="connsiteX28" fmla="*/ 5424488 w 6672263"/>
              <a:gd name="connsiteY28" fmla="*/ 319087 h 1547812"/>
              <a:gd name="connsiteX29" fmla="*/ 5429250 w 6672263"/>
              <a:gd name="connsiteY29" fmla="*/ 347662 h 1547812"/>
              <a:gd name="connsiteX30" fmla="*/ 5357813 w 6672263"/>
              <a:gd name="connsiteY30" fmla="*/ 357187 h 1547812"/>
              <a:gd name="connsiteX31" fmla="*/ 5295900 w 6672263"/>
              <a:gd name="connsiteY31" fmla="*/ 357187 h 1547812"/>
              <a:gd name="connsiteX32" fmla="*/ 5291138 w 6672263"/>
              <a:gd name="connsiteY32" fmla="*/ 373857 h 1547812"/>
              <a:gd name="connsiteX33" fmla="*/ 5250656 w 6672263"/>
              <a:gd name="connsiteY33" fmla="*/ 371475 h 1547812"/>
              <a:gd name="connsiteX34" fmla="*/ 5248275 w 6672263"/>
              <a:gd name="connsiteY34" fmla="*/ 390525 h 1547812"/>
              <a:gd name="connsiteX35" fmla="*/ 5005388 w 6672263"/>
              <a:gd name="connsiteY35" fmla="*/ 390525 h 1547812"/>
              <a:gd name="connsiteX36" fmla="*/ 4972050 w 6672263"/>
              <a:gd name="connsiteY36" fmla="*/ 409575 h 1547812"/>
              <a:gd name="connsiteX37" fmla="*/ 4900613 w 6672263"/>
              <a:gd name="connsiteY37" fmla="*/ 447675 h 1547812"/>
              <a:gd name="connsiteX38" fmla="*/ 4814888 w 6672263"/>
              <a:gd name="connsiteY38" fmla="*/ 447675 h 1547812"/>
              <a:gd name="connsiteX39" fmla="*/ 4810125 w 6672263"/>
              <a:gd name="connsiteY39" fmla="*/ 466725 h 1547812"/>
              <a:gd name="connsiteX40" fmla="*/ 4772025 w 6672263"/>
              <a:gd name="connsiteY40" fmla="*/ 461962 h 1547812"/>
              <a:gd name="connsiteX41" fmla="*/ 4757738 w 6672263"/>
              <a:gd name="connsiteY41" fmla="*/ 500062 h 1547812"/>
              <a:gd name="connsiteX42" fmla="*/ 4691063 w 6672263"/>
              <a:gd name="connsiteY42" fmla="*/ 500062 h 1547812"/>
              <a:gd name="connsiteX43" fmla="*/ 4691063 w 6672263"/>
              <a:gd name="connsiteY43" fmla="*/ 514350 h 1547812"/>
              <a:gd name="connsiteX44" fmla="*/ 4619625 w 6672263"/>
              <a:gd name="connsiteY44" fmla="*/ 519112 h 1547812"/>
              <a:gd name="connsiteX45" fmla="*/ 4610100 w 6672263"/>
              <a:gd name="connsiteY45" fmla="*/ 528637 h 1547812"/>
              <a:gd name="connsiteX46" fmla="*/ 4576763 w 6672263"/>
              <a:gd name="connsiteY46" fmla="*/ 528637 h 1547812"/>
              <a:gd name="connsiteX47" fmla="*/ 4552950 w 6672263"/>
              <a:gd name="connsiteY47" fmla="*/ 557212 h 1547812"/>
              <a:gd name="connsiteX48" fmla="*/ 4519613 w 6672263"/>
              <a:gd name="connsiteY48" fmla="*/ 557212 h 1547812"/>
              <a:gd name="connsiteX49" fmla="*/ 4505325 w 6672263"/>
              <a:gd name="connsiteY49" fmla="*/ 590550 h 1547812"/>
              <a:gd name="connsiteX50" fmla="*/ 4419600 w 6672263"/>
              <a:gd name="connsiteY50" fmla="*/ 585787 h 1547812"/>
              <a:gd name="connsiteX51" fmla="*/ 4419600 w 6672263"/>
              <a:gd name="connsiteY51" fmla="*/ 600075 h 1547812"/>
              <a:gd name="connsiteX52" fmla="*/ 4371975 w 6672263"/>
              <a:gd name="connsiteY52" fmla="*/ 595312 h 1547812"/>
              <a:gd name="connsiteX53" fmla="*/ 4329113 w 6672263"/>
              <a:gd name="connsiteY53" fmla="*/ 633412 h 1547812"/>
              <a:gd name="connsiteX54" fmla="*/ 4300538 w 6672263"/>
              <a:gd name="connsiteY54" fmla="*/ 628650 h 1547812"/>
              <a:gd name="connsiteX55" fmla="*/ 4300538 w 6672263"/>
              <a:gd name="connsiteY55" fmla="*/ 642937 h 1547812"/>
              <a:gd name="connsiteX56" fmla="*/ 4200525 w 6672263"/>
              <a:gd name="connsiteY56" fmla="*/ 647700 h 1547812"/>
              <a:gd name="connsiteX57" fmla="*/ 4200525 w 6672263"/>
              <a:gd name="connsiteY57" fmla="*/ 647700 h 1547812"/>
              <a:gd name="connsiteX58" fmla="*/ 4191000 w 6672263"/>
              <a:gd name="connsiteY58" fmla="*/ 671512 h 1547812"/>
              <a:gd name="connsiteX59" fmla="*/ 4143375 w 6672263"/>
              <a:gd name="connsiteY59" fmla="*/ 671512 h 1547812"/>
              <a:gd name="connsiteX60" fmla="*/ 4090988 w 6672263"/>
              <a:gd name="connsiteY60" fmla="*/ 695325 h 1547812"/>
              <a:gd name="connsiteX61" fmla="*/ 4086225 w 6672263"/>
              <a:gd name="connsiteY61" fmla="*/ 709612 h 1547812"/>
              <a:gd name="connsiteX62" fmla="*/ 4024313 w 6672263"/>
              <a:gd name="connsiteY62" fmla="*/ 714375 h 1547812"/>
              <a:gd name="connsiteX63" fmla="*/ 4024313 w 6672263"/>
              <a:gd name="connsiteY63" fmla="*/ 728662 h 1547812"/>
              <a:gd name="connsiteX64" fmla="*/ 3871913 w 6672263"/>
              <a:gd name="connsiteY64" fmla="*/ 728662 h 1547812"/>
              <a:gd name="connsiteX65" fmla="*/ 3871913 w 6672263"/>
              <a:gd name="connsiteY65" fmla="*/ 738187 h 1547812"/>
              <a:gd name="connsiteX66" fmla="*/ 3633788 w 6672263"/>
              <a:gd name="connsiteY66" fmla="*/ 738187 h 1547812"/>
              <a:gd name="connsiteX67" fmla="*/ 3629025 w 6672263"/>
              <a:gd name="connsiteY67" fmla="*/ 757237 h 1547812"/>
              <a:gd name="connsiteX68" fmla="*/ 3609975 w 6672263"/>
              <a:gd name="connsiteY68" fmla="*/ 757237 h 1547812"/>
              <a:gd name="connsiteX69" fmla="*/ 3590925 w 6672263"/>
              <a:gd name="connsiteY69" fmla="*/ 781050 h 1547812"/>
              <a:gd name="connsiteX70" fmla="*/ 3467100 w 6672263"/>
              <a:gd name="connsiteY70" fmla="*/ 776287 h 1547812"/>
              <a:gd name="connsiteX71" fmla="*/ 3467100 w 6672263"/>
              <a:gd name="connsiteY71" fmla="*/ 790575 h 1547812"/>
              <a:gd name="connsiteX72" fmla="*/ 3419475 w 6672263"/>
              <a:gd name="connsiteY72" fmla="*/ 790575 h 1547812"/>
              <a:gd name="connsiteX73" fmla="*/ 3381375 w 6672263"/>
              <a:gd name="connsiteY73" fmla="*/ 819150 h 1547812"/>
              <a:gd name="connsiteX74" fmla="*/ 3314700 w 6672263"/>
              <a:gd name="connsiteY74" fmla="*/ 814387 h 1547812"/>
              <a:gd name="connsiteX75" fmla="*/ 3309938 w 6672263"/>
              <a:gd name="connsiteY75" fmla="*/ 833437 h 1547812"/>
              <a:gd name="connsiteX76" fmla="*/ 3276600 w 6672263"/>
              <a:gd name="connsiteY76" fmla="*/ 828675 h 1547812"/>
              <a:gd name="connsiteX77" fmla="*/ 3276600 w 6672263"/>
              <a:gd name="connsiteY77" fmla="*/ 842962 h 1547812"/>
              <a:gd name="connsiteX78" fmla="*/ 3157537 w 6672263"/>
              <a:gd name="connsiteY78" fmla="*/ 840581 h 1547812"/>
              <a:gd name="connsiteX79" fmla="*/ 3148013 w 6672263"/>
              <a:gd name="connsiteY79" fmla="*/ 852488 h 1547812"/>
              <a:gd name="connsiteX80" fmla="*/ 3124200 w 6672263"/>
              <a:gd name="connsiteY80" fmla="*/ 852487 h 1547812"/>
              <a:gd name="connsiteX81" fmla="*/ 3119438 w 6672263"/>
              <a:gd name="connsiteY81" fmla="*/ 900112 h 1547812"/>
              <a:gd name="connsiteX82" fmla="*/ 3105150 w 6672263"/>
              <a:gd name="connsiteY82" fmla="*/ 904875 h 1547812"/>
              <a:gd name="connsiteX83" fmla="*/ 3105150 w 6672263"/>
              <a:gd name="connsiteY83" fmla="*/ 928687 h 1547812"/>
              <a:gd name="connsiteX84" fmla="*/ 3086100 w 6672263"/>
              <a:gd name="connsiteY84" fmla="*/ 928687 h 1547812"/>
              <a:gd name="connsiteX85" fmla="*/ 3071813 w 6672263"/>
              <a:gd name="connsiteY85" fmla="*/ 952500 h 1547812"/>
              <a:gd name="connsiteX86" fmla="*/ 3009900 w 6672263"/>
              <a:gd name="connsiteY86" fmla="*/ 957262 h 1547812"/>
              <a:gd name="connsiteX87" fmla="*/ 2971800 w 6672263"/>
              <a:gd name="connsiteY87" fmla="*/ 971550 h 1547812"/>
              <a:gd name="connsiteX88" fmla="*/ 2933700 w 6672263"/>
              <a:gd name="connsiteY88" fmla="*/ 976312 h 1547812"/>
              <a:gd name="connsiteX89" fmla="*/ 2928938 w 6672263"/>
              <a:gd name="connsiteY89" fmla="*/ 990600 h 1547812"/>
              <a:gd name="connsiteX90" fmla="*/ 2900363 w 6672263"/>
              <a:gd name="connsiteY90" fmla="*/ 990600 h 1547812"/>
              <a:gd name="connsiteX91" fmla="*/ 2886075 w 6672263"/>
              <a:gd name="connsiteY91" fmla="*/ 1019175 h 1547812"/>
              <a:gd name="connsiteX92" fmla="*/ 2828925 w 6672263"/>
              <a:gd name="connsiteY92" fmla="*/ 1019175 h 1547812"/>
              <a:gd name="connsiteX93" fmla="*/ 2833688 w 6672263"/>
              <a:gd name="connsiteY93" fmla="*/ 1042987 h 1547812"/>
              <a:gd name="connsiteX94" fmla="*/ 2676525 w 6672263"/>
              <a:gd name="connsiteY94" fmla="*/ 1042987 h 1547812"/>
              <a:gd name="connsiteX95" fmla="*/ 2671763 w 6672263"/>
              <a:gd name="connsiteY95" fmla="*/ 1057275 h 1547812"/>
              <a:gd name="connsiteX96" fmla="*/ 2600325 w 6672263"/>
              <a:gd name="connsiteY96" fmla="*/ 1057275 h 1547812"/>
              <a:gd name="connsiteX97" fmla="*/ 2595563 w 6672263"/>
              <a:gd name="connsiteY97" fmla="*/ 1076325 h 1547812"/>
              <a:gd name="connsiteX98" fmla="*/ 2576513 w 6672263"/>
              <a:gd name="connsiteY98" fmla="*/ 1076325 h 1547812"/>
              <a:gd name="connsiteX99" fmla="*/ 2576513 w 6672263"/>
              <a:gd name="connsiteY99" fmla="*/ 1090612 h 1547812"/>
              <a:gd name="connsiteX100" fmla="*/ 2524125 w 6672263"/>
              <a:gd name="connsiteY100" fmla="*/ 1095375 h 1547812"/>
              <a:gd name="connsiteX101" fmla="*/ 2471738 w 6672263"/>
              <a:gd name="connsiteY101" fmla="*/ 1095375 h 1547812"/>
              <a:gd name="connsiteX102" fmla="*/ 2471738 w 6672263"/>
              <a:gd name="connsiteY102" fmla="*/ 1109662 h 1547812"/>
              <a:gd name="connsiteX103" fmla="*/ 2452688 w 6672263"/>
              <a:gd name="connsiteY103" fmla="*/ 1104900 h 1547812"/>
              <a:gd name="connsiteX104" fmla="*/ 2452688 w 6672263"/>
              <a:gd name="connsiteY104" fmla="*/ 1104900 h 1547812"/>
              <a:gd name="connsiteX105" fmla="*/ 2443163 w 6672263"/>
              <a:gd name="connsiteY105" fmla="*/ 1147762 h 1547812"/>
              <a:gd name="connsiteX106" fmla="*/ 2052638 w 6672263"/>
              <a:gd name="connsiteY106" fmla="*/ 1157287 h 1547812"/>
              <a:gd name="connsiteX107" fmla="*/ 2033588 w 6672263"/>
              <a:gd name="connsiteY107" fmla="*/ 1176337 h 1547812"/>
              <a:gd name="connsiteX108" fmla="*/ 1943100 w 6672263"/>
              <a:gd name="connsiteY108" fmla="*/ 1171575 h 1547812"/>
              <a:gd name="connsiteX109" fmla="*/ 1943100 w 6672263"/>
              <a:gd name="connsiteY109" fmla="*/ 1181100 h 1547812"/>
              <a:gd name="connsiteX110" fmla="*/ 1885950 w 6672263"/>
              <a:gd name="connsiteY110" fmla="*/ 1181100 h 1547812"/>
              <a:gd name="connsiteX111" fmla="*/ 1885950 w 6672263"/>
              <a:gd name="connsiteY111" fmla="*/ 1195387 h 1547812"/>
              <a:gd name="connsiteX112" fmla="*/ 1747838 w 6672263"/>
              <a:gd name="connsiteY112" fmla="*/ 1195387 h 1547812"/>
              <a:gd name="connsiteX113" fmla="*/ 1743075 w 6672263"/>
              <a:gd name="connsiteY113" fmla="*/ 1209675 h 1547812"/>
              <a:gd name="connsiteX114" fmla="*/ 1652588 w 6672263"/>
              <a:gd name="connsiteY114" fmla="*/ 1219200 h 1547812"/>
              <a:gd name="connsiteX115" fmla="*/ 1652588 w 6672263"/>
              <a:gd name="connsiteY115" fmla="*/ 1228725 h 1547812"/>
              <a:gd name="connsiteX116" fmla="*/ 1585913 w 6672263"/>
              <a:gd name="connsiteY116" fmla="*/ 1228725 h 1547812"/>
              <a:gd name="connsiteX117" fmla="*/ 1585913 w 6672263"/>
              <a:gd name="connsiteY117" fmla="*/ 1243012 h 1547812"/>
              <a:gd name="connsiteX118" fmla="*/ 1533525 w 6672263"/>
              <a:gd name="connsiteY118" fmla="*/ 1238250 h 1547812"/>
              <a:gd name="connsiteX119" fmla="*/ 1533525 w 6672263"/>
              <a:gd name="connsiteY119" fmla="*/ 1262062 h 1547812"/>
              <a:gd name="connsiteX120" fmla="*/ 1371600 w 6672263"/>
              <a:gd name="connsiteY120" fmla="*/ 1257300 h 1547812"/>
              <a:gd name="connsiteX121" fmla="*/ 1295400 w 6672263"/>
              <a:gd name="connsiteY121" fmla="*/ 1281112 h 1547812"/>
              <a:gd name="connsiteX122" fmla="*/ 1295400 w 6672263"/>
              <a:gd name="connsiteY122" fmla="*/ 1309687 h 1547812"/>
              <a:gd name="connsiteX123" fmla="*/ 1257300 w 6672263"/>
              <a:gd name="connsiteY123" fmla="*/ 1295400 h 1547812"/>
              <a:gd name="connsiteX124" fmla="*/ 1243013 w 6672263"/>
              <a:gd name="connsiteY124" fmla="*/ 1304925 h 1547812"/>
              <a:gd name="connsiteX125" fmla="*/ 1219200 w 6672263"/>
              <a:gd name="connsiteY125" fmla="*/ 1319212 h 1547812"/>
              <a:gd name="connsiteX126" fmla="*/ 1171575 w 6672263"/>
              <a:gd name="connsiteY126" fmla="*/ 1314450 h 1547812"/>
              <a:gd name="connsiteX127" fmla="*/ 1166813 w 6672263"/>
              <a:gd name="connsiteY127" fmla="*/ 1328737 h 1547812"/>
              <a:gd name="connsiteX128" fmla="*/ 1119188 w 6672263"/>
              <a:gd name="connsiteY128" fmla="*/ 1338262 h 1547812"/>
              <a:gd name="connsiteX129" fmla="*/ 1119188 w 6672263"/>
              <a:gd name="connsiteY129" fmla="*/ 1347787 h 1547812"/>
              <a:gd name="connsiteX130" fmla="*/ 1033463 w 6672263"/>
              <a:gd name="connsiteY130" fmla="*/ 1366837 h 1547812"/>
              <a:gd name="connsiteX131" fmla="*/ 823913 w 6672263"/>
              <a:gd name="connsiteY131" fmla="*/ 1376362 h 1547812"/>
              <a:gd name="connsiteX132" fmla="*/ 823913 w 6672263"/>
              <a:gd name="connsiteY132" fmla="*/ 1390650 h 1547812"/>
              <a:gd name="connsiteX133" fmla="*/ 719138 w 6672263"/>
              <a:gd name="connsiteY133" fmla="*/ 1390650 h 1547812"/>
              <a:gd name="connsiteX134" fmla="*/ 719138 w 6672263"/>
              <a:gd name="connsiteY134" fmla="*/ 1409700 h 1547812"/>
              <a:gd name="connsiteX135" fmla="*/ 671513 w 6672263"/>
              <a:gd name="connsiteY135" fmla="*/ 1409700 h 1547812"/>
              <a:gd name="connsiteX136" fmla="*/ 661988 w 6672263"/>
              <a:gd name="connsiteY136" fmla="*/ 1443037 h 1547812"/>
              <a:gd name="connsiteX137" fmla="*/ 571500 w 6672263"/>
              <a:gd name="connsiteY137" fmla="*/ 1443037 h 1547812"/>
              <a:gd name="connsiteX138" fmla="*/ 571500 w 6672263"/>
              <a:gd name="connsiteY138" fmla="*/ 1462087 h 1547812"/>
              <a:gd name="connsiteX139" fmla="*/ 423863 w 6672263"/>
              <a:gd name="connsiteY139" fmla="*/ 1466850 h 1547812"/>
              <a:gd name="connsiteX140" fmla="*/ 423863 w 6672263"/>
              <a:gd name="connsiteY140" fmla="*/ 1485900 h 1547812"/>
              <a:gd name="connsiteX141" fmla="*/ 400050 w 6672263"/>
              <a:gd name="connsiteY141" fmla="*/ 1481137 h 1547812"/>
              <a:gd name="connsiteX142" fmla="*/ 404813 w 6672263"/>
              <a:gd name="connsiteY142" fmla="*/ 1495425 h 1547812"/>
              <a:gd name="connsiteX143" fmla="*/ 361950 w 6672263"/>
              <a:gd name="connsiteY143" fmla="*/ 1495425 h 1547812"/>
              <a:gd name="connsiteX144" fmla="*/ 361950 w 6672263"/>
              <a:gd name="connsiteY144" fmla="*/ 1514475 h 1547812"/>
              <a:gd name="connsiteX145" fmla="*/ 152400 w 6672263"/>
              <a:gd name="connsiteY145" fmla="*/ 1524000 h 1547812"/>
              <a:gd name="connsiteX146" fmla="*/ 142875 w 6672263"/>
              <a:gd name="connsiteY146" fmla="*/ 1547812 h 1547812"/>
              <a:gd name="connsiteX147" fmla="*/ 0 w 6672263"/>
              <a:gd name="connsiteY147" fmla="*/ 1543050 h 1547812"/>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4982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28925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14438 h 1543050"/>
              <a:gd name="connsiteX115" fmla="*/ 1652588 w 6672263"/>
              <a:gd name="connsiteY115" fmla="*/ 1223963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28925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14438 h 1543050"/>
              <a:gd name="connsiteX115" fmla="*/ 1652588 w 6672263"/>
              <a:gd name="connsiteY115" fmla="*/ 1223963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36069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14438 h 1543050"/>
              <a:gd name="connsiteX115" fmla="*/ 1652588 w 6672263"/>
              <a:gd name="connsiteY115" fmla="*/ 1223963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36069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14438 h 1543050"/>
              <a:gd name="connsiteX115" fmla="*/ 1659732 w 6672263"/>
              <a:gd name="connsiteY115" fmla="*/ 1247776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36069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02531 h 1543050"/>
              <a:gd name="connsiteX115" fmla="*/ 1659732 w 6672263"/>
              <a:gd name="connsiteY115" fmla="*/ 1247776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36069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09675 h 1543050"/>
              <a:gd name="connsiteX115" fmla="*/ 1659732 w 6672263"/>
              <a:gd name="connsiteY115" fmla="*/ 1247776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43050"/>
              <a:gd name="connsiteX1" fmla="*/ 6619875 w 6672263"/>
              <a:gd name="connsiteY1" fmla="*/ 0 h 1543050"/>
              <a:gd name="connsiteX2" fmla="*/ 6619875 w 6672263"/>
              <a:gd name="connsiteY2" fmla="*/ 28575 h 1543050"/>
              <a:gd name="connsiteX3" fmla="*/ 6557963 w 6672263"/>
              <a:gd name="connsiteY3" fmla="*/ 28575 h 1543050"/>
              <a:gd name="connsiteX4" fmla="*/ 6538913 w 6672263"/>
              <a:gd name="connsiteY4" fmla="*/ 57150 h 1543050"/>
              <a:gd name="connsiteX5" fmla="*/ 6496050 w 6672263"/>
              <a:gd name="connsiteY5" fmla="*/ 52388 h 1543050"/>
              <a:gd name="connsiteX6" fmla="*/ 6496050 w 6672263"/>
              <a:gd name="connsiteY6" fmla="*/ 71438 h 1543050"/>
              <a:gd name="connsiteX7" fmla="*/ 6272213 w 6672263"/>
              <a:gd name="connsiteY7" fmla="*/ 71438 h 1543050"/>
              <a:gd name="connsiteX8" fmla="*/ 6243638 w 6672263"/>
              <a:gd name="connsiteY8" fmla="*/ 119063 h 1543050"/>
              <a:gd name="connsiteX9" fmla="*/ 6196013 w 6672263"/>
              <a:gd name="connsiteY9" fmla="*/ 119063 h 1543050"/>
              <a:gd name="connsiteX10" fmla="*/ 6196013 w 6672263"/>
              <a:gd name="connsiteY10" fmla="*/ 119063 h 1543050"/>
              <a:gd name="connsiteX11" fmla="*/ 6196013 w 6672263"/>
              <a:gd name="connsiteY11" fmla="*/ 138113 h 1543050"/>
              <a:gd name="connsiteX12" fmla="*/ 6057900 w 6672263"/>
              <a:gd name="connsiteY12" fmla="*/ 138113 h 1543050"/>
              <a:gd name="connsiteX13" fmla="*/ 6034088 w 6672263"/>
              <a:gd name="connsiteY13" fmla="*/ 161925 h 1543050"/>
              <a:gd name="connsiteX14" fmla="*/ 5974556 w 6672263"/>
              <a:gd name="connsiteY14" fmla="*/ 161926 h 1543050"/>
              <a:gd name="connsiteX15" fmla="*/ 5972175 w 6672263"/>
              <a:gd name="connsiteY15" fmla="*/ 190500 h 1543050"/>
              <a:gd name="connsiteX16" fmla="*/ 5910263 w 6672263"/>
              <a:gd name="connsiteY16" fmla="*/ 190500 h 1543050"/>
              <a:gd name="connsiteX17" fmla="*/ 5905500 w 6672263"/>
              <a:gd name="connsiteY17" fmla="*/ 223838 h 1543050"/>
              <a:gd name="connsiteX18" fmla="*/ 5786438 w 6672263"/>
              <a:gd name="connsiteY18" fmla="*/ 228600 h 1543050"/>
              <a:gd name="connsiteX19" fmla="*/ 5776913 w 6672263"/>
              <a:gd name="connsiteY19" fmla="*/ 247650 h 1543050"/>
              <a:gd name="connsiteX20" fmla="*/ 5729288 w 6672263"/>
              <a:gd name="connsiteY20" fmla="*/ 247650 h 1543050"/>
              <a:gd name="connsiteX21" fmla="*/ 5726907 w 6672263"/>
              <a:gd name="connsiteY21" fmla="*/ 257175 h 1543050"/>
              <a:gd name="connsiteX22" fmla="*/ 5648325 w 6672263"/>
              <a:gd name="connsiteY22" fmla="*/ 257175 h 1543050"/>
              <a:gd name="connsiteX23" fmla="*/ 5648325 w 6672263"/>
              <a:gd name="connsiteY23" fmla="*/ 276225 h 1543050"/>
              <a:gd name="connsiteX24" fmla="*/ 5562600 w 6672263"/>
              <a:gd name="connsiteY24" fmla="*/ 276225 h 1543050"/>
              <a:gd name="connsiteX25" fmla="*/ 5560220 w 6672263"/>
              <a:gd name="connsiteY25" fmla="*/ 285750 h 1543050"/>
              <a:gd name="connsiteX26" fmla="*/ 5514975 w 6672263"/>
              <a:gd name="connsiteY26" fmla="*/ 285750 h 1543050"/>
              <a:gd name="connsiteX27" fmla="*/ 5514975 w 6672263"/>
              <a:gd name="connsiteY27" fmla="*/ 314325 h 1543050"/>
              <a:gd name="connsiteX28" fmla="*/ 5424488 w 6672263"/>
              <a:gd name="connsiteY28" fmla="*/ 314325 h 1543050"/>
              <a:gd name="connsiteX29" fmla="*/ 5429250 w 6672263"/>
              <a:gd name="connsiteY29" fmla="*/ 342900 h 1543050"/>
              <a:gd name="connsiteX30" fmla="*/ 5357813 w 6672263"/>
              <a:gd name="connsiteY30" fmla="*/ 352425 h 1543050"/>
              <a:gd name="connsiteX31" fmla="*/ 5295900 w 6672263"/>
              <a:gd name="connsiteY31" fmla="*/ 352425 h 1543050"/>
              <a:gd name="connsiteX32" fmla="*/ 5291138 w 6672263"/>
              <a:gd name="connsiteY32" fmla="*/ 369095 h 1543050"/>
              <a:gd name="connsiteX33" fmla="*/ 5250656 w 6672263"/>
              <a:gd name="connsiteY33" fmla="*/ 366713 h 1543050"/>
              <a:gd name="connsiteX34" fmla="*/ 5248275 w 6672263"/>
              <a:gd name="connsiteY34" fmla="*/ 385763 h 1543050"/>
              <a:gd name="connsiteX35" fmla="*/ 5005388 w 6672263"/>
              <a:gd name="connsiteY35" fmla="*/ 385763 h 1543050"/>
              <a:gd name="connsiteX36" fmla="*/ 4972050 w 6672263"/>
              <a:gd name="connsiteY36" fmla="*/ 404813 h 1543050"/>
              <a:gd name="connsiteX37" fmla="*/ 4900613 w 6672263"/>
              <a:gd name="connsiteY37" fmla="*/ 442913 h 1543050"/>
              <a:gd name="connsiteX38" fmla="*/ 4814888 w 6672263"/>
              <a:gd name="connsiteY38" fmla="*/ 442913 h 1543050"/>
              <a:gd name="connsiteX39" fmla="*/ 4810125 w 6672263"/>
              <a:gd name="connsiteY39" fmla="*/ 461963 h 1543050"/>
              <a:gd name="connsiteX40" fmla="*/ 4772025 w 6672263"/>
              <a:gd name="connsiteY40" fmla="*/ 457200 h 1543050"/>
              <a:gd name="connsiteX41" fmla="*/ 4757738 w 6672263"/>
              <a:gd name="connsiteY41" fmla="*/ 495300 h 1543050"/>
              <a:gd name="connsiteX42" fmla="*/ 4691063 w 6672263"/>
              <a:gd name="connsiteY42" fmla="*/ 495300 h 1543050"/>
              <a:gd name="connsiteX43" fmla="*/ 4691063 w 6672263"/>
              <a:gd name="connsiteY43" fmla="*/ 509588 h 1543050"/>
              <a:gd name="connsiteX44" fmla="*/ 4619625 w 6672263"/>
              <a:gd name="connsiteY44" fmla="*/ 514350 h 1543050"/>
              <a:gd name="connsiteX45" fmla="*/ 4610100 w 6672263"/>
              <a:gd name="connsiteY45" fmla="*/ 523875 h 1543050"/>
              <a:gd name="connsiteX46" fmla="*/ 4576763 w 6672263"/>
              <a:gd name="connsiteY46" fmla="*/ 523875 h 1543050"/>
              <a:gd name="connsiteX47" fmla="*/ 4552950 w 6672263"/>
              <a:gd name="connsiteY47" fmla="*/ 552450 h 1543050"/>
              <a:gd name="connsiteX48" fmla="*/ 4519613 w 6672263"/>
              <a:gd name="connsiteY48" fmla="*/ 552450 h 1543050"/>
              <a:gd name="connsiteX49" fmla="*/ 4505325 w 6672263"/>
              <a:gd name="connsiteY49" fmla="*/ 585788 h 1543050"/>
              <a:gd name="connsiteX50" fmla="*/ 4419600 w 6672263"/>
              <a:gd name="connsiteY50" fmla="*/ 581025 h 1543050"/>
              <a:gd name="connsiteX51" fmla="*/ 4419600 w 6672263"/>
              <a:gd name="connsiteY51" fmla="*/ 595313 h 1543050"/>
              <a:gd name="connsiteX52" fmla="*/ 4371975 w 6672263"/>
              <a:gd name="connsiteY52" fmla="*/ 590550 h 1543050"/>
              <a:gd name="connsiteX53" fmla="*/ 4329113 w 6672263"/>
              <a:gd name="connsiteY53" fmla="*/ 628650 h 1543050"/>
              <a:gd name="connsiteX54" fmla="*/ 4300538 w 6672263"/>
              <a:gd name="connsiteY54" fmla="*/ 623888 h 1543050"/>
              <a:gd name="connsiteX55" fmla="*/ 4300538 w 6672263"/>
              <a:gd name="connsiteY55" fmla="*/ 638175 h 1543050"/>
              <a:gd name="connsiteX56" fmla="*/ 4200525 w 6672263"/>
              <a:gd name="connsiteY56" fmla="*/ 642938 h 1543050"/>
              <a:gd name="connsiteX57" fmla="*/ 4200525 w 6672263"/>
              <a:gd name="connsiteY57" fmla="*/ 642938 h 1543050"/>
              <a:gd name="connsiteX58" fmla="*/ 4191000 w 6672263"/>
              <a:gd name="connsiteY58" fmla="*/ 666750 h 1543050"/>
              <a:gd name="connsiteX59" fmla="*/ 4143375 w 6672263"/>
              <a:gd name="connsiteY59" fmla="*/ 666750 h 1543050"/>
              <a:gd name="connsiteX60" fmla="*/ 4090988 w 6672263"/>
              <a:gd name="connsiteY60" fmla="*/ 690563 h 1543050"/>
              <a:gd name="connsiteX61" fmla="*/ 4086225 w 6672263"/>
              <a:gd name="connsiteY61" fmla="*/ 704850 h 1543050"/>
              <a:gd name="connsiteX62" fmla="*/ 4024313 w 6672263"/>
              <a:gd name="connsiteY62" fmla="*/ 709613 h 1543050"/>
              <a:gd name="connsiteX63" fmla="*/ 4024313 w 6672263"/>
              <a:gd name="connsiteY63" fmla="*/ 723900 h 1543050"/>
              <a:gd name="connsiteX64" fmla="*/ 3871913 w 6672263"/>
              <a:gd name="connsiteY64" fmla="*/ 723900 h 1543050"/>
              <a:gd name="connsiteX65" fmla="*/ 3871913 w 6672263"/>
              <a:gd name="connsiteY65" fmla="*/ 733425 h 1543050"/>
              <a:gd name="connsiteX66" fmla="*/ 3633788 w 6672263"/>
              <a:gd name="connsiteY66" fmla="*/ 733425 h 1543050"/>
              <a:gd name="connsiteX67" fmla="*/ 3629025 w 6672263"/>
              <a:gd name="connsiteY67" fmla="*/ 752475 h 1543050"/>
              <a:gd name="connsiteX68" fmla="*/ 3609975 w 6672263"/>
              <a:gd name="connsiteY68" fmla="*/ 752475 h 1543050"/>
              <a:gd name="connsiteX69" fmla="*/ 3590925 w 6672263"/>
              <a:gd name="connsiteY69" fmla="*/ 776288 h 1543050"/>
              <a:gd name="connsiteX70" fmla="*/ 3467100 w 6672263"/>
              <a:gd name="connsiteY70" fmla="*/ 771525 h 1543050"/>
              <a:gd name="connsiteX71" fmla="*/ 3467100 w 6672263"/>
              <a:gd name="connsiteY71" fmla="*/ 785813 h 1543050"/>
              <a:gd name="connsiteX72" fmla="*/ 3419475 w 6672263"/>
              <a:gd name="connsiteY72" fmla="*/ 785813 h 1543050"/>
              <a:gd name="connsiteX73" fmla="*/ 3381375 w 6672263"/>
              <a:gd name="connsiteY73" fmla="*/ 814388 h 1543050"/>
              <a:gd name="connsiteX74" fmla="*/ 3314700 w 6672263"/>
              <a:gd name="connsiteY74" fmla="*/ 809625 h 1543050"/>
              <a:gd name="connsiteX75" fmla="*/ 3309938 w 6672263"/>
              <a:gd name="connsiteY75" fmla="*/ 828675 h 1543050"/>
              <a:gd name="connsiteX76" fmla="*/ 3276600 w 6672263"/>
              <a:gd name="connsiteY76" fmla="*/ 823913 h 1543050"/>
              <a:gd name="connsiteX77" fmla="*/ 3276600 w 6672263"/>
              <a:gd name="connsiteY77" fmla="*/ 838200 h 1543050"/>
              <a:gd name="connsiteX78" fmla="*/ 3157537 w 6672263"/>
              <a:gd name="connsiteY78" fmla="*/ 835819 h 1543050"/>
              <a:gd name="connsiteX79" fmla="*/ 3148013 w 6672263"/>
              <a:gd name="connsiteY79" fmla="*/ 847726 h 1543050"/>
              <a:gd name="connsiteX80" fmla="*/ 3124200 w 6672263"/>
              <a:gd name="connsiteY80" fmla="*/ 847725 h 1543050"/>
              <a:gd name="connsiteX81" fmla="*/ 3119438 w 6672263"/>
              <a:gd name="connsiteY81" fmla="*/ 895350 h 1543050"/>
              <a:gd name="connsiteX82" fmla="*/ 3105150 w 6672263"/>
              <a:gd name="connsiteY82" fmla="*/ 900113 h 1543050"/>
              <a:gd name="connsiteX83" fmla="*/ 3105150 w 6672263"/>
              <a:gd name="connsiteY83" fmla="*/ 923925 h 1543050"/>
              <a:gd name="connsiteX84" fmla="*/ 3086100 w 6672263"/>
              <a:gd name="connsiteY84" fmla="*/ 923925 h 1543050"/>
              <a:gd name="connsiteX85" fmla="*/ 3071813 w 6672263"/>
              <a:gd name="connsiteY85" fmla="*/ 947738 h 1543050"/>
              <a:gd name="connsiteX86" fmla="*/ 3009900 w 6672263"/>
              <a:gd name="connsiteY86" fmla="*/ 952500 h 1543050"/>
              <a:gd name="connsiteX87" fmla="*/ 2971800 w 6672263"/>
              <a:gd name="connsiteY87" fmla="*/ 966788 h 1543050"/>
              <a:gd name="connsiteX88" fmla="*/ 2933700 w 6672263"/>
              <a:gd name="connsiteY88" fmla="*/ 971550 h 1543050"/>
              <a:gd name="connsiteX89" fmla="*/ 2928938 w 6672263"/>
              <a:gd name="connsiteY89" fmla="*/ 985838 h 1543050"/>
              <a:gd name="connsiteX90" fmla="*/ 2900363 w 6672263"/>
              <a:gd name="connsiteY90" fmla="*/ 985838 h 1543050"/>
              <a:gd name="connsiteX91" fmla="*/ 2886075 w 6672263"/>
              <a:gd name="connsiteY91" fmla="*/ 1014413 h 1543050"/>
              <a:gd name="connsiteX92" fmla="*/ 2836069 w 6672263"/>
              <a:gd name="connsiteY92" fmla="*/ 1014413 h 1543050"/>
              <a:gd name="connsiteX93" fmla="*/ 2833688 w 6672263"/>
              <a:gd name="connsiteY93" fmla="*/ 1038225 h 1543050"/>
              <a:gd name="connsiteX94" fmla="*/ 2676525 w 6672263"/>
              <a:gd name="connsiteY94" fmla="*/ 1038225 h 1543050"/>
              <a:gd name="connsiteX95" fmla="*/ 2671763 w 6672263"/>
              <a:gd name="connsiteY95" fmla="*/ 1052513 h 1543050"/>
              <a:gd name="connsiteX96" fmla="*/ 2600325 w 6672263"/>
              <a:gd name="connsiteY96" fmla="*/ 1052513 h 1543050"/>
              <a:gd name="connsiteX97" fmla="*/ 2595563 w 6672263"/>
              <a:gd name="connsiteY97" fmla="*/ 1071563 h 1543050"/>
              <a:gd name="connsiteX98" fmla="*/ 2576513 w 6672263"/>
              <a:gd name="connsiteY98" fmla="*/ 1071563 h 1543050"/>
              <a:gd name="connsiteX99" fmla="*/ 2576513 w 6672263"/>
              <a:gd name="connsiteY99" fmla="*/ 1085850 h 1543050"/>
              <a:gd name="connsiteX100" fmla="*/ 2524125 w 6672263"/>
              <a:gd name="connsiteY100" fmla="*/ 1090613 h 1543050"/>
              <a:gd name="connsiteX101" fmla="*/ 2471738 w 6672263"/>
              <a:gd name="connsiteY101" fmla="*/ 1090613 h 1543050"/>
              <a:gd name="connsiteX102" fmla="*/ 2471738 w 6672263"/>
              <a:gd name="connsiteY102" fmla="*/ 1104900 h 1543050"/>
              <a:gd name="connsiteX103" fmla="*/ 2452688 w 6672263"/>
              <a:gd name="connsiteY103" fmla="*/ 1100138 h 1543050"/>
              <a:gd name="connsiteX104" fmla="*/ 2452688 w 6672263"/>
              <a:gd name="connsiteY104" fmla="*/ 1100138 h 1543050"/>
              <a:gd name="connsiteX105" fmla="*/ 2443163 w 6672263"/>
              <a:gd name="connsiteY105" fmla="*/ 1143000 h 1543050"/>
              <a:gd name="connsiteX106" fmla="*/ 2052638 w 6672263"/>
              <a:gd name="connsiteY106" fmla="*/ 1152525 h 1543050"/>
              <a:gd name="connsiteX107" fmla="*/ 2033588 w 6672263"/>
              <a:gd name="connsiteY107" fmla="*/ 1171575 h 1543050"/>
              <a:gd name="connsiteX108" fmla="*/ 1943100 w 6672263"/>
              <a:gd name="connsiteY108" fmla="*/ 1166813 h 1543050"/>
              <a:gd name="connsiteX109" fmla="*/ 1943100 w 6672263"/>
              <a:gd name="connsiteY109" fmla="*/ 1176338 h 1543050"/>
              <a:gd name="connsiteX110" fmla="*/ 1885950 w 6672263"/>
              <a:gd name="connsiteY110" fmla="*/ 1176338 h 1543050"/>
              <a:gd name="connsiteX111" fmla="*/ 1885950 w 6672263"/>
              <a:gd name="connsiteY111" fmla="*/ 1190625 h 1543050"/>
              <a:gd name="connsiteX112" fmla="*/ 1747838 w 6672263"/>
              <a:gd name="connsiteY112" fmla="*/ 1190625 h 1543050"/>
              <a:gd name="connsiteX113" fmla="*/ 1743075 w 6672263"/>
              <a:gd name="connsiteY113" fmla="*/ 1204913 h 1543050"/>
              <a:gd name="connsiteX114" fmla="*/ 1652588 w 6672263"/>
              <a:gd name="connsiteY114" fmla="*/ 1209675 h 1543050"/>
              <a:gd name="connsiteX115" fmla="*/ 1647826 w 6672263"/>
              <a:gd name="connsiteY115" fmla="*/ 1226344 h 1543050"/>
              <a:gd name="connsiteX116" fmla="*/ 1585913 w 6672263"/>
              <a:gd name="connsiteY116" fmla="*/ 1223963 h 1543050"/>
              <a:gd name="connsiteX117" fmla="*/ 1585913 w 6672263"/>
              <a:gd name="connsiteY117" fmla="*/ 1238250 h 1543050"/>
              <a:gd name="connsiteX118" fmla="*/ 1533525 w 6672263"/>
              <a:gd name="connsiteY118" fmla="*/ 1233488 h 1543050"/>
              <a:gd name="connsiteX119" fmla="*/ 1533525 w 6672263"/>
              <a:gd name="connsiteY119" fmla="*/ 1257300 h 1543050"/>
              <a:gd name="connsiteX120" fmla="*/ 1371600 w 6672263"/>
              <a:gd name="connsiteY120" fmla="*/ 1252538 h 1543050"/>
              <a:gd name="connsiteX121" fmla="*/ 1295400 w 6672263"/>
              <a:gd name="connsiteY121" fmla="*/ 1276350 h 1543050"/>
              <a:gd name="connsiteX122" fmla="*/ 1295400 w 6672263"/>
              <a:gd name="connsiteY122" fmla="*/ 1304925 h 1543050"/>
              <a:gd name="connsiteX123" fmla="*/ 1257300 w 6672263"/>
              <a:gd name="connsiteY123" fmla="*/ 1290638 h 1543050"/>
              <a:gd name="connsiteX124" fmla="*/ 1243013 w 6672263"/>
              <a:gd name="connsiteY124" fmla="*/ 1300163 h 1543050"/>
              <a:gd name="connsiteX125" fmla="*/ 1219200 w 6672263"/>
              <a:gd name="connsiteY125" fmla="*/ 1314450 h 1543050"/>
              <a:gd name="connsiteX126" fmla="*/ 1171575 w 6672263"/>
              <a:gd name="connsiteY126" fmla="*/ 1309688 h 1543050"/>
              <a:gd name="connsiteX127" fmla="*/ 1166813 w 6672263"/>
              <a:gd name="connsiteY127" fmla="*/ 1323975 h 1543050"/>
              <a:gd name="connsiteX128" fmla="*/ 1119188 w 6672263"/>
              <a:gd name="connsiteY128" fmla="*/ 1333500 h 1543050"/>
              <a:gd name="connsiteX129" fmla="*/ 1119188 w 6672263"/>
              <a:gd name="connsiteY129" fmla="*/ 1343025 h 1543050"/>
              <a:gd name="connsiteX130" fmla="*/ 1033463 w 6672263"/>
              <a:gd name="connsiteY130" fmla="*/ 1362075 h 1543050"/>
              <a:gd name="connsiteX131" fmla="*/ 823913 w 6672263"/>
              <a:gd name="connsiteY131" fmla="*/ 1371600 h 1543050"/>
              <a:gd name="connsiteX132" fmla="*/ 823913 w 6672263"/>
              <a:gd name="connsiteY132" fmla="*/ 1385888 h 1543050"/>
              <a:gd name="connsiteX133" fmla="*/ 719138 w 6672263"/>
              <a:gd name="connsiteY133" fmla="*/ 1385888 h 1543050"/>
              <a:gd name="connsiteX134" fmla="*/ 719138 w 6672263"/>
              <a:gd name="connsiteY134" fmla="*/ 1404938 h 1543050"/>
              <a:gd name="connsiteX135" fmla="*/ 671513 w 6672263"/>
              <a:gd name="connsiteY135" fmla="*/ 1404938 h 1543050"/>
              <a:gd name="connsiteX136" fmla="*/ 661988 w 6672263"/>
              <a:gd name="connsiteY136" fmla="*/ 1438275 h 1543050"/>
              <a:gd name="connsiteX137" fmla="*/ 571500 w 6672263"/>
              <a:gd name="connsiteY137" fmla="*/ 1438275 h 1543050"/>
              <a:gd name="connsiteX138" fmla="*/ 571500 w 6672263"/>
              <a:gd name="connsiteY138" fmla="*/ 1457325 h 1543050"/>
              <a:gd name="connsiteX139" fmla="*/ 423863 w 6672263"/>
              <a:gd name="connsiteY139" fmla="*/ 1462088 h 1543050"/>
              <a:gd name="connsiteX140" fmla="*/ 423863 w 6672263"/>
              <a:gd name="connsiteY140" fmla="*/ 1481138 h 1543050"/>
              <a:gd name="connsiteX141" fmla="*/ 400050 w 6672263"/>
              <a:gd name="connsiteY141" fmla="*/ 1476375 h 1543050"/>
              <a:gd name="connsiteX142" fmla="*/ 404813 w 6672263"/>
              <a:gd name="connsiteY142" fmla="*/ 1490663 h 1543050"/>
              <a:gd name="connsiteX143" fmla="*/ 361950 w 6672263"/>
              <a:gd name="connsiteY143" fmla="*/ 1490663 h 1543050"/>
              <a:gd name="connsiteX144" fmla="*/ 361950 w 6672263"/>
              <a:gd name="connsiteY144" fmla="*/ 1509713 h 1543050"/>
              <a:gd name="connsiteX145" fmla="*/ 152400 w 6672263"/>
              <a:gd name="connsiteY145" fmla="*/ 1519238 h 1543050"/>
              <a:gd name="connsiteX146" fmla="*/ 142875 w 6672263"/>
              <a:gd name="connsiteY146" fmla="*/ 1543050 h 1543050"/>
              <a:gd name="connsiteX147" fmla="*/ 0 w 6672263"/>
              <a:gd name="connsiteY147" fmla="*/ 1538288 h 1543050"/>
              <a:gd name="connsiteX0" fmla="*/ 6672263 w 6672263"/>
              <a:gd name="connsiteY0" fmla="*/ 2382 h 1538288"/>
              <a:gd name="connsiteX1" fmla="*/ 6619875 w 6672263"/>
              <a:gd name="connsiteY1" fmla="*/ 0 h 1538288"/>
              <a:gd name="connsiteX2" fmla="*/ 6619875 w 6672263"/>
              <a:gd name="connsiteY2" fmla="*/ 28575 h 1538288"/>
              <a:gd name="connsiteX3" fmla="*/ 6557963 w 6672263"/>
              <a:gd name="connsiteY3" fmla="*/ 28575 h 1538288"/>
              <a:gd name="connsiteX4" fmla="*/ 6538913 w 6672263"/>
              <a:gd name="connsiteY4" fmla="*/ 57150 h 1538288"/>
              <a:gd name="connsiteX5" fmla="*/ 6496050 w 6672263"/>
              <a:gd name="connsiteY5" fmla="*/ 52388 h 1538288"/>
              <a:gd name="connsiteX6" fmla="*/ 6496050 w 6672263"/>
              <a:gd name="connsiteY6" fmla="*/ 71438 h 1538288"/>
              <a:gd name="connsiteX7" fmla="*/ 6272213 w 6672263"/>
              <a:gd name="connsiteY7" fmla="*/ 71438 h 1538288"/>
              <a:gd name="connsiteX8" fmla="*/ 6243638 w 6672263"/>
              <a:gd name="connsiteY8" fmla="*/ 119063 h 1538288"/>
              <a:gd name="connsiteX9" fmla="*/ 6196013 w 6672263"/>
              <a:gd name="connsiteY9" fmla="*/ 119063 h 1538288"/>
              <a:gd name="connsiteX10" fmla="*/ 6196013 w 6672263"/>
              <a:gd name="connsiteY10" fmla="*/ 119063 h 1538288"/>
              <a:gd name="connsiteX11" fmla="*/ 6196013 w 6672263"/>
              <a:gd name="connsiteY11" fmla="*/ 138113 h 1538288"/>
              <a:gd name="connsiteX12" fmla="*/ 6057900 w 6672263"/>
              <a:gd name="connsiteY12" fmla="*/ 138113 h 1538288"/>
              <a:gd name="connsiteX13" fmla="*/ 6034088 w 6672263"/>
              <a:gd name="connsiteY13" fmla="*/ 161925 h 1538288"/>
              <a:gd name="connsiteX14" fmla="*/ 5974556 w 6672263"/>
              <a:gd name="connsiteY14" fmla="*/ 161926 h 1538288"/>
              <a:gd name="connsiteX15" fmla="*/ 5972175 w 6672263"/>
              <a:gd name="connsiteY15" fmla="*/ 190500 h 1538288"/>
              <a:gd name="connsiteX16" fmla="*/ 5910263 w 6672263"/>
              <a:gd name="connsiteY16" fmla="*/ 190500 h 1538288"/>
              <a:gd name="connsiteX17" fmla="*/ 5905500 w 6672263"/>
              <a:gd name="connsiteY17" fmla="*/ 223838 h 1538288"/>
              <a:gd name="connsiteX18" fmla="*/ 5786438 w 6672263"/>
              <a:gd name="connsiteY18" fmla="*/ 228600 h 1538288"/>
              <a:gd name="connsiteX19" fmla="*/ 5776913 w 6672263"/>
              <a:gd name="connsiteY19" fmla="*/ 247650 h 1538288"/>
              <a:gd name="connsiteX20" fmla="*/ 5729288 w 6672263"/>
              <a:gd name="connsiteY20" fmla="*/ 247650 h 1538288"/>
              <a:gd name="connsiteX21" fmla="*/ 5726907 w 6672263"/>
              <a:gd name="connsiteY21" fmla="*/ 257175 h 1538288"/>
              <a:gd name="connsiteX22" fmla="*/ 5648325 w 6672263"/>
              <a:gd name="connsiteY22" fmla="*/ 257175 h 1538288"/>
              <a:gd name="connsiteX23" fmla="*/ 5648325 w 6672263"/>
              <a:gd name="connsiteY23" fmla="*/ 276225 h 1538288"/>
              <a:gd name="connsiteX24" fmla="*/ 5562600 w 6672263"/>
              <a:gd name="connsiteY24" fmla="*/ 276225 h 1538288"/>
              <a:gd name="connsiteX25" fmla="*/ 5560220 w 6672263"/>
              <a:gd name="connsiteY25" fmla="*/ 285750 h 1538288"/>
              <a:gd name="connsiteX26" fmla="*/ 5514975 w 6672263"/>
              <a:gd name="connsiteY26" fmla="*/ 285750 h 1538288"/>
              <a:gd name="connsiteX27" fmla="*/ 5514975 w 6672263"/>
              <a:gd name="connsiteY27" fmla="*/ 314325 h 1538288"/>
              <a:gd name="connsiteX28" fmla="*/ 5424488 w 6672263"/>
              <a:gd name="connsiteY28" fmla="*/ 314325 h 1538288"/>
              <a:gd name="connsiteX29" fmla="*/ 5429250 w 6672263"/>
              <a:gd name="connsiteY29" fmla="*/ 342900 h 1538288"/>
              <a:gd name="connsiteX30" fmla="*/ 5357813 w 6672263"/>
              <a:gd name="connsiteY30" fmla="*/ 352425 h 1538288"/>
              <a:gd name="connsiteX31" fmla="*/ 5295900 w 6672263"/>
              <a:gd name="connsiteY31" fmla="*/ 352425 h 1538288"/>
              <a:gd name="connsiteX32" fmla="*/ 5291138 w 6672263"/>
              <a:gd name="connsiteY32" fmla="*/ 369095 h 1538288"/>
              <a:gd name="connsiteX33" fmla="*/ 5250656 w 6672263"/>
              <a:gd name="connsiteY33" fmla="*/ 366713 h 1538288"/>
              <a:gd name="connsiteX34" fmla="*/ 5248275 w 6672263"/>
              <a:gd name="connsiteY34" fmla="*/ 385763 h 1538288"/>
              <a:gd name="connsiteX35" fmla="*/ 5005388 w 6672263"/>
              <a:gd name="connsiteY35" fmla="*/ 385763 h 1538288"/>
              <a:gd name="connsiteX36" fmla="*/ 4972050 w 6672263"/>
              <a:gd name="connsiteY36" fmla="*/ 404813 h 1538288"/>
              <a:gd name="connsiteX37" fmla="*/ 4900613 w 6672263"/>
              <a:gd name="connsiteY37" fmla="*/ 442913 h 1538288"/>
              <a:gd name="connsiteX38" fmla="*/ 4814888 w 6672263"/>
              <a:gd name="connsiteY38" fmla="*/ 442913 h 1538288"/>
              <a:gd name="connsiteX39" fmla="*/ 4810125 w 6672263"/>
              <a:gd name="connsiteY39" fmla="*/ 461963 h 1538288"/>
              <a:gd name="connsiteX40" fmla="*/ 4772025 w 6672263"/>
              <a:gd name="connsiteY40" fmla="*/ 457200 h 1538288"/>
              <a:gd name="connsiteX41" fmla="*/ 4757738 w 6672263"/>
              <a:gd name="connsiteY41" fmla="*/ 495300 h 1538288"/>
              <a:gd name="connsiteX42" fmla="*/ 4691063 w 6672263"/>
              <a:gd name="connsiteY42" fmla="*/ 495300 h 1538288"/>
              <a:gd name="connsiteX43" fmla="*/ 4691063 w 6672263"/>
              <a:gd name="connsiteY43" fmla="*/ 509588 h 1538288"/>
              <a:gd name="connsiteX44" fmla="*/ 4619625 w 6672263"/>
              <a:gd name="connsiteY44" fmla="*/ 514350 h 1538288"/>
              <a:gd name="connsiteX45" fmla="*/ 4610100 w 6672263"/>
              <a:gd name="connsiteY45" fmla="*/ 523875 h 1538288"/>
              <a:gd name="connsiteX46" fmla="*/ 4576763 w 6672263"/>
              <a:gd name="connsiteY46" fmla="*/ 523875 h 1538288"/>
              <a:gd name="connsiteX47" fmla="*/ 4552950 w 6672263"/>
              <a:gd name="connsiteY47" fmla="*/ 552450 h 1538288"/>
              <a:gd name="connsiteX48" fmla="*/ 4519613 w 6672263"/>
              <a:gd name="connsiteY48" fmla="*/ 552450 h 1538288"/>
              <a:gd name="connsiteX49" fmla="*/ 4505325 w 6672263"/>
              <a:gd name="connsiteY49" fmla="*/ 585788 h 1538288"/>
              <a:gd name="connsiteX50" fmla="*/ 4419600 w 6672263"/>
              <a:gd name="connsiteY50" fmla="*/ 581025 h 1538288"/>
              <a:gd name="connsiteX51" fmla="*/ 4419600 w 6672263"/>
              <a:gd name="connsiteY51" fmla="*/ 595313 h 1538288"/>
              <a:gd name="connsiteX52" fmla="*/ 4371975 w 6672263"/>
              <a:gd name="connsiteY52" fmla="*/ 590550 h 1538288"/>
              <a:gd name="connsiteX53" fmla="*/ 4329113 w 6672263"/>
              <a:gd name="connsiteY53" fmla="*/ 628650 h 1538288"/>
              <a:gd name="connsiteX54" fmla="*/ 4300538 w 6672263"/>
              <a:gd name="connsiteY54" fmla="*/ 623888 h 1538288"/>
              <a:gd name="connsiteX55" fmla="*/ 4300538 w 6672263"/>
              <a:gd name="connsiteY55" fmla="*/ 638175 h 1538288"/>
              <a:gd name="connsiteX56" fmla="*/ 4200525 w 6672263"/>
              <a:gd name="connsiteY56" fmla="*/ 642938 h 1538288"/>
              <a:gd name="connsiteX57" fmla="*/ 4200525 w 6672263"/>
              <a:gd name="connsiteY57" fmla="*/ 642938 h 1538288"/>
              <a:gd name="connsiteX58" fmla="*/ 4191000 w 6672263"/>
              <a:gd name="connsiteY58" fmla="*/ 666750 h 1538288"/>
              <a:gd name="connsiteX59" fmla="*/ 4143375 w 6672263"/>
              <a:gd name="connsiteY59" fmla="*/ 666750 h 1538288"/>
              <a:gd name="connsiteX60" fmla="*/ 4090988 w 6672263"/>
              <a:gd name="connsiteY60" fmla="*/ 690563 h 1538288"/>
              <a:gd name="connsiteX61" fmla="*/ 4086225 w 6672263"/>
              <a:gd name="connsiteY61" fmla="*/ 704850 h 1538288"/>
              <a:gd name="connsiteX62" fmla="*/ 4024313 w 6672263"/>
              <a:gd name="connsiteY62" fmla="*/ 709613 h 1538288"/>
              <a:gd name="connsiteX63" fmla="*/ 4024313 w 6672263"/>
              <a:gd name="connsiteY63" fmla="*/ 723900 h 1538288"/>
              <a:gd name="connsiteX64" fmla="*/ 3871913 w 6672263"/>
              <a:gd name="connsiteY64" fmla="*/ 723900 h 1538288"/>
              <a:gd name="connsiteX65" fmla="*/ 3871913 w 6672263"/>
              <a:gd name="connsiteY65" fmla="*/ 733425 h 1538288"/>
              <a:gd name="connsiteX66" fmla="*/ 3633788 w 6672263"/>
              <a:gd name="connsiteY66" fmla="*/ 733425 h 1538288"/>
              <a:gd name="connsiteX67" fmla="*/ 3629025 w 6672263"/>
              <a:gd name="connsiteY67" fmla="*/ 752475 h 1538288"/>
              <a:gd name="connsiteX68" fmla="*/ 3609975 w 6672263"/>
              <a:gd name="connsiteY68" fmla="*/ 752475 h 1538288"/>
              <a:gd name="connsiteX69" fmla="*/ 3590925 w 6672263"/>
              <a:gd name="connsiteY69" fmla="*/ 776288 h 1538288"/>
              <a:gd name="connsiteX70" fmla="*/ 3467100 w 6672263"/>
              <a:gd name="connsiteY70" fmla="*/ 771525 h 1538288"/>
              <a:gd name="connsiteX71" fmla="*/ 3467100 w 6672263"/>
              <a:gd name="connsiteY71" fmla="*/ 785813 h 1538288"/>
              <a:gd name="connsiteX72" fmla="*/ 3419475 w 6672263"/>
              <a:gd name="connsiteY72" fmla="*/ 785813 h 1538288"/>
              <a:gd name="connsiteX73" fmla="*/ 3381375 w 6672263"/>
              <a:gd name="connsiteY73" fmla="*/ 814388 h 1538288"/>
              <a:gd name="connsiteX74" fmla="*/ 3314700 w 6672263"/>
              <a:gd name="connsiteY74" fmla="*/ 809625 h 1538288"/>
              <a:gd name="connsiteX75" fmla="*/ 3309938 w 6672263"/>
              <a:gd name="connsiteY75" fmla="*/ 828675 h 1538288"/>
              <a:gd name="connsiteX76" fmla="*/ 3276600 w 6672263"/>
              <a:gd name="connsiteY76" fmla="*/ 823913 h 1538288"/>
              <a:gd name="connsiteX77" fmla="*/ 3276600 w 6672263"/>
              <a:gd name="connsiteY77" fmla="*/ 838200 h 1538288"/>
              <a:gd name="connsiteX78" fmla="*/ 3157537 w 6672263"/>
              <a:gd name="connsiteY78" fmla="*/ 835819 h 1538288"/>
              <a:gd name="connsiteX79" fmla="*/ 3148013 w 6672263"/>
              <a:gd name="connsiteY79" fmla="*/ 847726 h 1538288"/>
              <a:gd name="connsiteX80" fmla="*/ 3124200 w 6672263"/>
              <a:gd name="connsiteY80" fmla="*/ 847725 h 1538288"/>
              <a:gd name="connsiteX81" fmla="*/ 3119438 w 6672263"/>
              <a:gd name="connsiteY81" fmla="*/ 895350 h 1538288"/>
              <a:gd name="connsiteX82" fmla="*/ 3105150 w 6672263"/>
              <a:gd name="connsiteY82" fmla="*/ 900113 h 1538288"/>
              <a:gd name="connsiteX83" fmla="*/ 3105150 w 6672263"/>
              <a:gd name="connsiteY83" fmla="*/ 923925 h 1538288"/>
              <a:gd name="connsiteX84" fmla="*/ 3086100 w 6672263"/>
              <a:gd name="connsiteY84" fmla="*/ 923925 h 1538288"/>
              <a:gd name="connsiteX85" fmla="*/ 3071813 w 6672263"/>
              <a:gd name="connsiteY85" fmla="*/ 947738 h 1538288"/>
              <a:gd name="connsiteX86" fmla="*/ 3009900 w 6672263"/>
              <a:gd name="connsiteY86" fmla="*/ 952500 h 1538288"/>
              <a:gd name="connsiteX87" fmla="*/ 2971800 w 6672263"/>
              <a:gd name="connsiteY87" fmla="*/ 966788 h 1538288"/>
              <a:gd name="connsiteX88" fmla="*/ 2933700 w 6672263"/>
              <a:gd name="connsiteY88" fmla="*/ 971550 h 1538288"/>
              <a:gd name="connsiteX89" fmla="*/ 2928938 w 6672263"/>
              <a:gd name="connsiteY89" fmla="*/ 985838 h 1538288"/>
              <a:gd name="connsiteX90" fmla="*/ 2900363 w 6672263"/>
              <a:gd name="connsiteY90" fmla="*/ 985838 h 1538288"/>
              <a:gd name="connsiteX91" fmla="*/ 2886075 w 6672263"/>
              <a:gd name="connsiteY91" fmla="*/ 1014413 h 1538288"/>
              <a:gd name="connsiteX92" fmla="*/ 2836069 w 6672263"/>
              <a:gd name="connsiteY92" fmla="*/ 1014413 h 1538288"/>
              <a:gd name="connsiteX93" fmla="*/ 2833688 w 6672263"/>
              <a:gd name="connsiteY93" fmla="*/ 1038225 h 1538288"/>
              <a:gd name="connsiteX94" fmla="*/ 2676525 w 6672263"/>
              <a:gd name="connsiteY94" fmla="*/ 1038225 h 1538288"/>
              <a:gd name="connsiteX95" fmla="*/ 2671763 w 6672263"/>
              <a:gd name="connsiteY95" fmla="*/ 1052513 h 1538288"/>
              <a:gd name="connsiteX96" fmla="*/ 2600325 w 6672263"/>
              <a:gd name="connsiteY96" fmla="*/ 1052513 h 1538288"/>
              <a:gd name="connsiteX97" fmla="*/ 2595563 w 6672263"/>
              <a:gd name="connsiteY97" fmla="*/ 1071563 h 1538288"/>
              <a:gd name="connsiteX98" fmla="*/ 2576513 w 6672263"/>
              <a:gd name="connsiteY98" fmla="*/ 1071563 h 1538288"/>
              <a:gd name="connsiteX99" fmla="*/ 2576513 w 6672263"/>
              <a:gd name="connsiteY99" fmla="*/ 1085850 h 1538288"/>
              <a:gd name="connsiteX100" fmla="*/ 2524125 w 6672263"/>
              <a:gd name="connsiteY100" fmla="*/ 1090613 h 1538288"/>
              <a:gd name="connsiteX101" fmla="*/ 2471738 w 6672263"/>
              <a:gd name="connsiteY101" fmla="*/ 1090613 h 1538288"/>
              <a:gd name="connsiteX102" fmla="*/ 2471738 w 6672263"/>
              <a:gd name="connsiteY102" fmla="*/ 1104900 h 1538288"/>
              <a:gd name="connsiteX103" fmla="*/ 2452688 w 6672263"/>
              <a:gd name="connsiteY103" fmla="*/ 1100138 h 1538288"/>
              <a:gd name="connsiteX104" fmla="*/ 2452688 w 6672263"/>
              <a:gd name="connsiteY104" fmla="*/ 1100138 h 1538288"/>
              <a:gd name="connsiteX105" fmla="*/ 2443163 w 6672263"/>
              <a:gd name="connsiteY105" fmla="*/ 1143000 h 1538288"/>
              <a:gd name="connsiteX106" fmla="*/ 2052638 w 6672263"/>
              <a:gd name="connsiteY106" fmla="*/ 1152525 h 1538288"/>
              <a:gd name="connsiteX107" fmla="*/ 2033588 w 6672263"/>
              <a:gd name="connsiteY107" fmla="*/ 1171575 h 1538288"/>
              <a:gd name="connsiteX108" fmla="*/ 1943100 w 6672263"/>
              <a:gd name="connsiteY108" fmla="*/ 1166813 h 1538288"/>
              <a:gd name="connsiteX109" fmla="*/ 1943100 w 6672263"/>
              <a:gd name="connsiteY109" fmla="*/ 1176338 h 1538288"/>
              <a:gd name="connsiteX110" fmla="*/ 1885950 w 6672263"/>
              <a:gd name="connsiteY110" fmla="*/ 1176338 h 1538288"/>
              <a:gd name="connsiteX111" fmla="*/ 1885950 w 6672263"/>
              <a:gd name="connsiteY111" fmla="*/ 1190625 h 1538288"/>
              <a:gd name="connsiteX112" fmla="*/ 1747838 w 6672263"/>
              <a:gd name="connsiteY112" fmla="*/ 1190625 h 1538288"/>
              <a:gd name="connsiteX113" fmla="*/ 1743075 w 6672263"/>
              <a:gd name="connsiteY113" fmla="*/ 1204913 h 1538288"/>
              <a:gd name="connsiteX114" fmla="*/ 1652588 w 6672263"/>
              <a:gd name="connsiteY114" fmla="*/ 1209675 h 1538288"/>
              <a:gd name="connsiteX115" fmla="*/ 1647826 w 6672263"/>
              <a:gd name="connsiteY115" fmla="*/ 1226344 h 1538288"/>
              <a:gd name="connsiteX116" fmla="*/ 1585913 w 6672263"/>
              <a:gd name="connsiteY116" fmla="*/ 1223963 h 1538288"/>
              <a:gd name="connsiteX117" fmla="*/ 1585913 w 6672263"/>
              <a:gd name="connsiteY117" fmla="*/ 1238250 h 1538288"/>
              <a:gd name="connsiteX118" fmla="*/ 1533525 w 6672263"/>
              <a:gd name="connsiteY118" fmla="*/ 1233488 h 1538288"/>
              <a:gd name="connsiteX119" fmla="*/ 1533525 w 6672263"/>
              <a:gd name="connsiteY119" fmla="*/ 1257300 h 1538288"/>
              <a:gd name="connsiteX120" fmla="*/ 1371600 w 6672263"/>
              <a:gd name="connsiteY120" fmla="*/ 1252538 h 1538288"/>
              <a:gd name="connsiteX121" fmla="*/ 1295400 w 6672263"/>
              <a:gd name="connsiteY121" fmla="*/ 1276350 h 1538288"/>
              <a:gd name="connsiteX122" fmla="*/ 1295400 w 6672263"/>
              <a:gd name="connsiteY122" fmla="*/ 1304925 h 1538288"/>
              <a:gd name="connsiteX123" fmla="*/ 1257300 w 6672263"/>
              <a:gd name="connsiteY123" fmla="*/ 1290638 h 1538288"/>
              <a:gd name="connsiteX124" fmla="*/ 1243013 w 6672263"/>
              <a:gd name="connsiteY124" fmla="*/ 1300163 h 1538288"/>
              <a:gd name="connsiteX125" fmla="*/ 1219200 w 6672263"/>
              <a:gd name="connsiteY125" fmla="*/ 1314450 h 1538288"/>
              <a:gd name="connsiteX126" fmla="*/ 1171575 w 6672263"/>
              <a:gd name="connsiteY126" fmla="*/ 1309688 h 1538288"/>
              <a:gd name="connsiteX127" fmla="*/ 1166813 w 6672263"/>
              <a:gd name="connsiteY127" fmla="*/ 1323975 h 1538288"/>
              <a:gd name="connsiteX128" fmla="*/ 1119188 w 6672263"/>
              <a:gd name="connsiteY128" fmla="*/ 1333500 h 1538288"/>
              <a:gd name="connsiteX129" fmla="*/ 1119188 w 6672263"/>
              <a:gd name="connsiteY129" fmla="*/ 1343025 h 1538288"/>
              <a:gd name="connsiteX130" fmla="*/ 1033463 w 6672263"/>
              <a:gd name="connsiteY130" fmla="*/ 1362075 h 1538288"/>
              <a:gd name="connsiteX131" fmla="*/ 823913 w 6672263"/>
              <a:gd name="connsiteY131" fmla="*/ 1371600 h 1538288"/>
              <a:gd name="connsiteX132" fmla="*/ 823913 w 6672263"/>
              <a:gd name="connsiteY132" fmla="*/ 1385888 h 1538288"/>
              <a:gd name="connsiteX133" fmla="*/ 719138 w 6672263"/>
              <a:gd name="connsiteY133" fmla="*/ 1385888 h 1538288"/>
              <a:gd name="connsiteX134" fmla="*/ 719138 w 6672263"/>
              <a:gd name="connsiteY134" fmla="*/ 1404938 h 1538288"/>
              <a:gd name="connsiteX135" fmla="*/ 671513 w 6672263"/>
              <a:gd name="connsiteY135" fmla="*/ 1404938 h 1538288"/>
              <a:gd name="connsiteX136" fmla="*/ 661988 w 6672263"/>
              <a:gd name="connsiteY136" fmla="*/ 1438275 h 1538288"/>
              <a:gd name="connsiteX137" fmla="*/ 571500 w 6672263"/>
              <a:gd name="connsiteY137" fmla="*/ 1438275 h 1538288"/>
              <a:gd name="connsiteX138" fmla="*/ 571500 w 6672263"/>
              <a:gd name="connsiteY138" fmla="*/ 1457325 h 1538288"/>
              <a:gd name="connsiteX139" fmla="*/ 423863 w 6672263"/>
              <a:gd name="connsiteY139" fmla="*/ 1462088 h 1538288"/>
              <a:gd name="connsiteX140" fmla="*/ 423863 w 6672263"/>
              <a:gd name="connsiteY140" fmla="*/ 1481138 h 1538288"/>
              <a:gd name="connsiteX141" fmla="*/ 400050 w 6672263"/>
              <a:gd name="connsiteY141" fmla="*/ 1476375 h 1538288"/>
              <a:gd name="connsiteX142" fmla="*/ 404813 w 6672263"/>
              <a:gd name="connsiteY142" fmla="*/ 1490663 h 1538288"/>
              <a:gd name="connsiteX143" fmla="*/ 361950 w 6672263"/>
              <a:gd name="connsiteY143" fmla="*/ 1490663 h 1538288"/>
              <a:gd name="connsiteX144" fmla="*/ 361950 w 6672263"/>
              <a:gd name="connsiteY144" fmla="*/ 1509713 h 1538288"/>
              <a:gd name="connsiteX145" fmla="*/ 152400 w 6672263"/>
              <a:gd name="connsiteY145" fmla="*/ 1519238 h 1538288"/>
              <a:gd name="connsiteX146" fmla="*/ 142875 w 6672263"/>
              <a:gd name="connsiteY146" fmla="*/ 1535906 h 1538288"/>
              <a:gd name="connsiteX147" fmla="*/ 0 w 6672263"/>
              <a:gd name="connsiteY147" fmla="*/ 1538288 h 1538288"/>
              <a:gd name="connsiteX0" fmla="*/ 6672263 w 6672263"/>
              <a:gd name="connsiteY0" fmla="*/ 2382 h 1538288"/>
              <a:gd name="connsiteX1" fmla="*/ 6619875 w 6672263"/>
              <a:gd name="connsiteY1" fmla="*/ 0 h 1538288"/>
              <a:gd name="connsiteX2" fmla="*/ 6619875 w 6672263"/>
              <a:gd name="connsiteY2" fmla="*/ 28575 h 1538288"/>
              <a:gd name="connsiteX3" fmla="*/ 6557963 w 6672263"/>
              <a:gd name="connsiteY3" fmla="*/ 28575 h 1538288"/>
              <a:gd name="connsiteX4" fmla="*/ 6538913 w 6672263"/>
              <a:gd name="connsiteY4" fmla="*/ 57150 h 1538288"/>
              <a:gd name="connsiteX5" fmla="*/ 6496050 w 6672263"/>
              <a:gd name="connsiteY5" fmla="*/ 52388 h 1538288"/>
              <a:gd name="connsiteX6" fmla="*/ 6496050 w 6672263"/>
              <a:gd name="connsiteY6" fmla="*/ 71438 h 1538288"/>
              <a:gd name="connsiteX7" fmla="*/ 6272213 w 6672263"/>
              <a:gd name="connsiteY7" fmla="*/ 71438 h 1538288"/>
              <a:gd name="connsiteX8" fmla="*/ 6243638 w 6672263"/>
              <a:gd name="connsiteY8" fmla="*/ 119063 h 1538288"/>
              <a:gd name="connsiteX9" fmla="*/ 6196013 w 6672263"/>
              <a:gd name="connsiteY9" fmla="*/ 119063 h 1538288"/>
              <a:gd name="connsiteX10" fmla="*/ 6196013 w 6672263"/>
              <a:gd name="connsiteY10" fmla="*/ 119063 h 1538288"/>
              <a:gd name="connsiteX11" fmla="*/ 6196013 w 6672263"/>
              <a:gd name="connsiteY11" fmla="*/ 138113 h 1538288"/>
              <a:gd name="connsiteX12" fmla="*/ 6057900 w 6672263"/>
              <a:gd name="connsiteY12" fmla="*/ 138113 h 1538288"/>
              <a:gd name="connsiteX13" fmla="*/ 6034088 w 6672263"/>
              <a:gd name="connsiteY13" fmla="*/ 161925 h 1538288"/>
              <a:gd name="connsiteX14" fmla="*/ 5974556 w 6672263"/>
              <a:gd name="connsiteY14" fmla="*/ 161926 h 1538288"/>
              <a:gd name="connsiteX15" fmla="*/ 5972175 w 6672263"/>
              <a:gd name="connsiteY15" fmla="*/ 190500 h 1538288"/>
              <a:gd name="connsiteX16" fmla="*/ 5910263 w 6672263"/>
              <a:gd name="connsiteY16" fmla="*/ 190500 h 1538288"/>
              <a:gd name="connsiteX17" fmla="*/ 5905500 w 6672263"/>
              <a:gd name="connsiteY17" fmla="*/ 223838 h 1538288"/>
              <a:gd name="connsiteX18" fmla="*/ 5786438 w 6672263"/>
              <a:gd name="connsiteY18" fmla="*/ 228600 h 1538288"/>
              <a:gd name="connsiteX19" fmla="*/ 5776913 w 6672263"/>
              <a:gd name="connsiteY19" fmla="*/ 247650 h 1538288"/>
              <a:gd name="connsiteX20" fmla="*/ 5729288 w 6672263"/>
              <a:gd name="connsiteY20" fmla="*/ 247650 h 1538288"/>
              <a:gd name="connsiteX21" fmla="*/ 5726907 w 6672263"/>
              <a:gd name="connsiteY21" fmla="*/ 257175 h 1538288"/>
              <a:gd name="connsiteX22" fmla="*/ 5648325 w 6672263"/>
              <a:gd name="connsiteY22" fmla="*/ 257175 h 1538288"/>
              <a:gd name="connsiteX23" fmla="*/ 5648325 w 6672263"/>
              <a:gd name="connsiteY23" fmla="*/ 276225 h 1538288"/>
              <a:gd name="connsiteX24" fmla="*/ 5562600 w 6672263"/>
              <a:gd name="connsiteY24" fmla="*/ 276225 h 1538288"/>
              <a:gd name="connsiteX25" fmla="*/ 5560220 w 6672263"/>
              <a:gd name="connsiteY25" fmla="*/ 285750 h 1538288"/>
              <a:gd name="connsiteX26" fmla="*/ 5514975 w 6672263"/>
              <a:gd name="connsiteY26" fmla="*/ 285750 h 1538288"/>
              <a:gd name="connsiteX27" fmla="*/ 5514975 w 6672263"/>
              <a:gd name="connsiteY27" fmla="*/ 314325 h 1538288"/>
              <a:gd name="connsiteX28" fmla="*/ 5424488 w 6672263"/>
              <a:gd name="connsiteY28" fmla="*/ 314325 h 1538288"/>
              <a:gd name="connsiteX29" fmla="*/ 5429250 w 6672263"/>
              <a:gd name="connsiteY29" fmla="*/ 342900 h 1538288"/>
              <a:gd name="connsiteX30" fmla="*/ 5357813 w 6672263"/>
              <a:gd name="connsiteY30" fmla="*/ 352425 h 1538288"/>
              <a:gd name="connsiteX31" fmla="*/ 5295900 w 6672263"/>
              <a:gd name="connsiteY31" fmla="*/ 352425 h 1538288"/>
              <a:gd name="connsiteX32" fmla="*/ 5291138 w 6672263"/>
              <a:gd name="connsiteY32" fmla="*/ 369095 h 1538288"/>
              <a:gd name="connsiteX33" fmla="*/ 5250656 w 6672263"/>
              <a:gd name="connsiteY33" fmla="*/ 366713 h 1538288"/>
              <a:gd name="connsiteX34" fmla="*/ 5248275 w 6672263"/>
              <a:gd name="connsiteY34" fmla="*/ 385763 h 1538288"/>
              <a:gd name="connsiteX35" fmla="*/ 5005388 w 6672263"/>
              <a:gd name="connsiteY35" fmla="*/ 385763 h 1538288"/>
              <a:gd name="connsiteX36" fmla="*/ 4972050 w 6672263"/>
              <a:gd name="connsiteY36" fmla="*/ 404813 h 1538288"/>
              <a:gd name="connsiteX37" fmla="*/ 4900613 w 6672263"/>
              <a:gd name="connsiteY37" fmla="*/ 442913 h 1538288"/>
              <a:gd name="connsiteX38" fmla="*/ 4814888 w 6672263"/>
              <a:gd name="connsiteY38" fmla="*/ 442913 h 1538288"/>
              <a:gd name="connsiteX39" fmla="*/ 4810125 w 6672263"/>
              <a:gd name="connsiteY39" fmla="*/ 461963 h 1538288"/>
              <a:gd name="connsiteX40" fmla="*/ 4772025 w 6672263"/>
              <a:gd name="connsiteY40" fmla="*/ 457200 h 1538288"/>
              <a:gd name="connsiteX41" fmla="*/ 4757738 w 6672263"/>
              <a:gd name="connsiteY41" fmla="*/ 495300 h 1538288"/>
              <a:gd name="connsiteX42" fmla="*/ 4691063 w 6672263"/>
              <a:gd name="connsiteY42" fmla="*/ 495300 h 1538288"/>
              <a:gd name="connsiteX43" fmla="*/ 4691063 w 6672263"/>
              <a:gd name="connsiteY43" fmla="*/ 509588 h 1538288"/>
              <a:gd name="connsiteX44" fmla="*/ 4619625 w 6672263"/>
              <a:gd name="connsiteY44" fmla="*/ 514350 h 1538288"/>
              <a:gd name="connsiteX45" fmla="*/ 4610100 w 6672263"/>
              <a:gd name="connsiteY45" fmla="*/ 523875 h 1538288"/>
              <a:gd name="connsiteX46" fmla="*/ 4576763 w 6672263"/>
              <a:gd name="connsiteY46" fmla="*/ 523875 h 1538288"/>
              <a:gd name="connsiteX47" fmla="*/ 4552950 w 6672263"/>
              <a:gd name="connsiteY47" fmla="*/ 552450 h 1538288"/>
              <a:gd name="connsiteX48" fmla="*/ 4519613 w 6672263"/>
              <a:gd name="connsiteY48" fmla="*/ 552450 h 1538288"/>
              <a:gd name="connsiteX49" fmla="*/ 4505325 w 6672263"/>
              <a:gd name="connsiteY49" fmla="*/ 585788 h 1538288"/>
              <a:gd name="connsiteX50" fmla="*/ 4419600 w 6672263"/>
              <a:gd name="connsiteY50" fmla="*/ 581025 h 1538288"/>
              <a:gd name="connsiteX51" fmla="*/ 4419600 w 6672263"/>
              <a:gd name="connsiteY51" fmla="*/ 595313 h 1538288"/>
              <a:gd name="connsiteX52" fmla="*/ 4371975 w 6672263"/>
              <a:gd name="connsiteY52" fmla="*/ 590550 h 1538288"/>
              <a:gd name="connsiteX53" fmla="*/ 4329113 w 6672263"/>
              <a:gd name="connsiteY53" fmla="*/ 628650 h 1538288"/>
              <a:gd name="connsiteX54" fmla="*/ 4300538 w 6672263"/>
              <a:gd name="connsiteY54" fmla="*/ 623888 h 1538288"/>
              <a:gd name="connsiteX55" fmla="*/ 4300538 w 6672263"/>
              <a:gd name="connsiteY55" fmla="*/ 638175 h 1538288"/>
              <a:gd name="connsiteX56" fmla="*/ 4200525 w 6672263"/>
              <a:gd name="connsiteY56" fmla="*/ 642938 h 1538288"/>
              <a:gd name="connsiteX57" fmla="*/ 4200525 w 6672263"/>
              <a:gd name="connsiteY57" fmla="*/ 642938 h 1538288"/>
              <a:gd name="connsiteX58" fmla="*/ 4191000 w 6672263"/>
              <a:gd name="connsiteY58" fmla="*/ 666750 h 1538288"/>
              <a:gd name="connsiteX59" fmla="*/ 4143375 w 6672263"/>
              <a:gd name="connsiteY59" fmla="*/ 666750 h 1538288"/>
              <a:gd name="connsiteX60" fmla="*/ 4090988 w 6672263"/>
              <a:gd name="connsiteY60" fmla="*/ 690563 h 1538288"/>
              <a:gd name="connsiteX61" fmla="*/ 4086225 w 6672263"/>
              <a:gd name="connsiteY61" fmla="*/ 704850 h 1538288"/>
              <a:gd name="connsiteX62" fmla="*/ 4024313 w 6672263"/>
              <a:gd name="connsiteY62" fmla="*/ 709613 h 1538288"/>
              <a:gd name="connsiteX63" fmla="*/ 4024313 w 6672263"/>
              <a:gd name="connsiteY63" fmla="*/ 723900 h 1538288"/>
              <a:gd name="connsiteX64" fmla="*/ 3871913 w 6672263"/>
              <a:gd name="connsiteY64" fmla="*/ 723900 h 1538288"/>
              <a:gd name="connsiteX65" fmla="*/ 3871913 w 6672263"/>
              <a:gd name="connsiteY65" fmla="*/ 733425 h 1538288"/>
              <a:gd name="connsiteX66" fmla="*/ 3633788 w 6672263"/>
              <a:gd name="connsiteY66" fmla="*/ 733425 h 1538288"/>
              <a:gd name="connsiteX67" fmla="*/ 3629025 w 6672263"/>
              <a:gd name="connsiteY67" fmla="*/ 752475 h 1538288"/>
              <a:gd name="connsiteX68" fmla="*/ 3609975 w 6672263"/>
              <a:gd name="connsiteY68" fmla="*/ 752475 h 1538288"/>
              <a:gd name="connsiteX69" fmla="*/ 3590925 w 6672263"/>
              <a:gd name="connsiteY69" fmla="*/ 776288 h 1538288"/>
              <a:gd name="connsiteX70" fmla="*/ 3467100 w 6672263"/>
              <a:gd name="connsiteY70" fmla="*/ 771525 h 1538288"/>
              <a:gd name="connsiteX71" fmla="*/ 3467100 w 6672263"/>
              <a:gd name="connsiteY71" fmla="*/ 785813 h 1538288"/>
              <a:gd name="connsiteX72" fmla="*/ 3419475 w 6672263"/>
              <a:gd name="connsiteY72" fmla="*/ 785813 h 1538288"/>
              <a:gd name="connsiteX73" fmla="*/ 3381375 w 6672263"/>
              <a:gd name="connsiteY73" fmla="*/ 814388 h 1538288"/>
              <a:gd name="connsiteX74" fmla="*/ 3314700 w 6672263"/>
              <a:gd name="connsiteY74" fmla="*/ 809625 h 1538288"/>
              <a:gd name="connsiteX75" fmla="*/ 3309938 w 6672263"/>
              <a:gd name="connsiteY75" fmla="*/ 828675 h 1538288"/>
              <a:gd name="connsiteX76" fmla="*/ 3276600 w 6672263"/>
              <a:gd name="connsiteY76" fmla="*/ 823913 h 1538288"/>
              <a:gd name="connsiteX77" fmla="*/ 3276600 w 6672263"/>
              <a:gd name="connsiteY77" fmla="*/ 838200 h 1538288"/>
              <a:gd name="connsiteX78" fmla="*/ 3157537 w 6672263"/>
              <a:gd name="connsiteY78" fmla="*/ 835819 h 1538288"/>
              <a:gd name="connsiteX79" fmla="*/ 3148013 w 6672263"/>
              <a:gd name="connsiteY79" fmla="*/ 847726 h 1538288"/>
              <a:gd name="connsiteX80" fmla="*/ 3124200 w 6672263"/>
              <a:gd name="connsiteY80" fmla="*/ 847725 h 1538288"/>
              <a:gd name="connsiteX81" fmla="*/ 3119438 w 6672263"/>
              <a:gd name="connsiteY81" fmla="*/ 895350 h 1538288"/>
              <a:gd name="connsiteX82" fmla="*/ 3105150 w 6672263"/>
              <a:gd name="connsiteY82" fmla="*/ 900113 h 1538288"/>
              <a:gd name="connsiteX83" fmla="*/ 3105150 w 6672263"/>
              <a:gd name="connsiteY83" fmla="*/ 923925 h 1538288"/>
              <a:gd name="connsiteX84" fmla="*/ 3086100 w 6672263"/>
              <a:gd name="connsiteY84" fmla="*/ 923925 h 1538288"/>
              <a:gd name="connsiteX85" fmla="*/ 3071813 w 6672263"/>
              <a:gd name="connsiteY85" fmla="*/ 947738 h 1538288"/>
              <a:gd name="connsiteX86" fmla="*/ 3009900 w 6672263"/>
              <a:gd name="connsiteY86" fmla="*/ 952500 h 1538288"/>
              <a:gd name="connsiteX87" fmla="*/ 2971800 w 6672263"/>
              <a:gd name="connsiteY87" fmla="*/ 966788 h 1538288"/>
              <a:gd name="connsiteX88" fmla="*/ 2933700 w 6672263"/>
              <a:gd name="connsiteY88" fmla="*/ 971550 h 1538288"/>
              <a:gd name="connsiteX89" fmla="*/ 2928938 w 6672263"/>
              <a:gd name="connsiteY89" fmla="*/ 985838 h 1538288"/>
              <a:gd name="connsiteX90" fmla="*/ 2900363 w 6672263"/>
              <a:gd name="connsiteY90" fmla="*/ 985838 h 1538288"/>
              <a:gd name="connsiteX91" fmla="*/ 2886075 w 6672263"/>
              <a:gd name="connsiteY91" fmla="*/ 1014413 h 1538288"/>
              <a:gd name="connsiteX92" fmla="*/ 2836069 w 6672263"/>
              <a:gd name="connsiteY92" fmla="*/ 1014413 h 1538288"/>
              <a:gd name="connsiteX93" fmla="*/ 2833688 w 6672263"/>
              <a:gd name="connsiteY93" fmla="*/ 1038225 h 1538288"/>
              <a:gd name="connsiteX94" fmla="*/ 2676525 w 6672263"/>
              <a:gd name="connsiteY94" fmla="*/ 1038225 h 1538288"/>
              <a:gd name="connsiteX95" fmla="*/ 2671763 w 6672263"/>
              <a:gd name="connsiteY95" fmla="*/ 1052513 h 1538288"/>
              <a:gd name="connsiteX96" fmla="*/ 2600325 w 6672263"/>
              <a:gd name="connsiteY96" fmla="*/ 1052513 h 1538288"/>
              <a:gd name="connsiteX97" fmla="*/ 2595563 w 6672263"/>
              <a:gd name="connsiteY97" fmla="*/ 1071563 h 1538288"/>
              <a:gd name="connsiteX98" fmla="*/ 2576513 w 6672263"/>
              <a:gd name="connsiteY98" fmla="*/ 1071563 h 1538288"/>
              <a:gd name="connsiteX99" fmla="*/ 2576513 w 6672263"/>
              <a:gd name="connsiteY99" fmla="*/ 1085850 h 1538288"/>
              <a:gd name="connsiteX100" fmla="*/ 2524125 w 6672263"/>
              <a:gd name="connsiteY100" fmla="*/ 1090613 h 1538288"/>
              <a:gd name="connsiteX101" fmla="*/ 2471738 w 6672263"/>
              <a:gd name="connsiteY101" fmla="*/ 1090613 h 1538288"/>
              <a:gd name="connsiteX102" fmla="*/ 2471738 w 6672263"/>
              <a:gd name="connsiteY102" fmla="*/ 1104900 h 1538288"/>
              <a:gd name="connsiteX103" fmla="*/ 2452688 w 6672263"/>
              <a:gd name="connsiteY103" fmla="*/ 1100138 h 1538288"/>
              <a:gd name="connsiteX104" fmla="*/ 2452688 w 6672263"/>
              <a:gd name="connsiteY104" fmla="*/ 1100138 h 1538288"/>
              <a:gd name="connsiteX105" fmla="*/ 2443163 w 6672263"/>
              <a:gd name="connsiteY105" fmla="*/ 1143000 h 1538288"/>
              <a:gd name="connsiteX106" fmla="*/ 2052638 w 6672263"/>
              <a:gd name="connsiteY106" fmla="*/ 1152525 h 1538288"/>
              <a:gd name="connsiteX107" fmla="*/ 2033588 w 6672263"/>
              <a:gd name="connsiteY107" fmla="*/ 1171575 h 1538288"/>
              <a:gd name="connsiteX108" fmla="*/ 1943100 w 6672263"/>
              <a:gd name="connsiteY108" fmla="*/ 1166813 h 1538288"/>
              <a:gd name="connsiteX109" fmla="*/ 1943100 w 6672263"/>
              <a:gd name="connsiteY109" fmla="*/ 1176338 h 1538288"/>
              <a:gd name="connsiteX110" fmla="*/ 1885950 w 6672263"/>
              <a:gd name="connsiteY110" fmla="*/ 1176338 h 1538288"/>
              <a:gd name="connsiteX111" fmla="*/ 1885950 w 6672263"/>
              <a:gd name="connsiteY111" fmla="*/ 1190625 h 1538288"/>
              <a:gd name="connsiteX112" fmla="*/ 1747838 w 6672263"/>
              <a:gd name="connsiteY112" fmla="*/ 1190625 h 1538288"/>
              <a:gd name="connsiteX113" fmla="*/ 1743075 w 6672263"/>
              <a:gd name="connsiteY113" fmla="*/ 1204913 h 1538288"/>
              <a:gd name="connsiteX114" fmla="*/ 1652588 w 6672263"/>
              <a:gd name="connsiteY114" fmla="*/ 1209675 h 1538288"/>
              <a:gd name="connsiteX115" fmla="*/ 1647826 w 6672263"/>
              <a:gd name="connsiteY115" fmla="*/ 1226344 h 1538288"/>
              <a:gd name="connsiteX116" fmla="*/ 1585913 w 6672263"/>
              <a:gd name="connsiteY116" fmla="*/ 1223963 h 1538288"/>
              <a:gd name="connsiteX117" fmla="*/ 1585913 w 6672263"/>
              <a:gd name="connsiteY117" fmla="*/ 1238250 h 1538288"/>
              <a:gd name="connsiteX118" fmla="*/ 1533525 w 6672263"/>
              <a:gd name="connsiteY118" fmla="*/ 1233488 h 1538288"/>
              <a:gd name="connsiteX119" fmla="*/ 1533525 w 6672263"/>
              <a:gd name="connsiteY119" fmla="*/ 1257300 h 1538288"/>
              <a:gd name="connsiteX120" fmla="*/ 1371600 w 6672263"/>
              <a:gd name="connsiteY120" fmla="*/ 1252538 h 1538288"/>
              <a:gd name="connsiteX121" fmla="*/ 1295400 w 6672263"/>
              <a:gd name="connsiteY121" fmla="*/ 1276350 h 1538288"/>
              <a:gd name="connsiteX122" fmla="*/ 1295400 w 6672263"/>
              <a:gd name="connsiteY122" fmla="*/ 1304925 h 1538288"/>
              <a:gd name="connsiteX123" fmla="*/ 1257300 w 6672263"/>
              <a:gd name="connsiteY123" fmla="*/ 1290638 h 1538288"/>
              <a:gd name="connsiteX124" fmla="*/ 1243013 w 6672263"/>
              <a:gd name="connsiteY124" fmla="*/ 1300163 h 1538288"/>
              <a:gd name="connsiteX125" fmla="*/ 1219200 w 6672263"/>
              <a:gd name="connsiteY125" fmla="*/ 1314450 h 1538288"/>
              <a:gd name="connsiteX126" fmla="*/ 1171575 w 6672263"/>
              <a:gd name="connsiteY126" fmla="*/ 1309688 h 1538288"/>
              <a:gd name="connsiteX127" fmla="*/ 1166813 w 6672263"/>
              <a:gd name="connsiteY127" fmla="*/ 1323975 h 1538288"/>
              <a:gd name="connsiteX128" fmla="*/ 1119188 w 6672263"/>
              <a:gd name="connsiteY128" fmla="*/ 1333500 h 1538288"/>
              <a:gd name="connsiteX129" fmla="*/ 1119188 w 6672263"/>
              <a:gd name="connsiteY129" fmla="*/ 1343025 h 1538288"/>
              <a:gd name="connsiteX130" fmla="*/ 1033463 w 6672263"/>
              <a:gd name="connsiteY130" fmla="*/ 1362075 h 1538288"/>
              <a:gd name="connsiteX131" fmla="*/ 823913 w 6672263"/>
              <a:gd name="connsiteY131" fmla="*/ 1371600 h 1538288"/>
              <a:gd name="connsiteX132" fmla="*/ 823913 w 6672263"/>
              <a:gd name="connsiteY132" fmla="*/ 1385888 h 1538288"/>
              <a:gd name="connsiteX133" fmla="*/ 719138 w 6672263"/>
              <a:gd name="connsiteY133" fmla="*/ 1385888 h 1538288"/>
              <a:gd name="connsiteX134" fmla="*/ 719138 w 6672263"/>
              <a:gd name="connsiteY134" fmla="*/ 1404938 h 1538288"/>
              <a:gd name="connsiteX135" fmla="*/ 671513 w 6672263"/>
              <a:gd name="connsiteY135" fmla="*/ 1404938 h 1538288"/>
              <a:gd name="connsiteX136" fmla="*/ 661988 w 6672263"/>
              <a:gd name="connsiteY136" fmla="*/ 1438275 h 1538288"/>
              <a:gd name="connsiteX137" fmla="*/ 571500 w 6672263"/>
              <a:gd name="connsiteY137" fmla="*/ 1438275 h 1538288"/>
              <a:gd name="connsiteX138" fmla="*/ 571500 w 6672263"/>
              <a:gd name="connsiteY138" fmla="*/ 1457325 h 1538288"/>
              <a:gd name="connsiteX139" fmla="*/ 423863 w 6672263"/>
              <a:gd name="connsiteY139" fmla="*/ 1462088 h 1538288"/>
              <a:gd name="connsiteX140" fmla="*/ 423863 w 6672263"/>
              <a:gd name="connsiteY140" fmla="*/ 1481138 h 1538288"/>
              <a:gd name="connsiteX141" fmla="*/ 400050 w 6672263"/>
              <a:gd name="connsiteY141" fmla="*/ 1476375 h 1538288"/>
              <a:gd name="connsiteX142" fmla="*/ 395288 w 6672263"/>
              <a:gd name="connsiteY142" fmla="*/ 1493044 h 1538288"/>
              <a:gd name="connsiteX143" fmla="*/ 361950 w 6672263"/>
              <a:gd name="connsiteY143" fmla="*/ 1490663 h 1538288"/>
              <a:gd name="connsiteX144" fmla="*/ 361950 w 6672263"/>
              <a:gd name="connsiteY144" fmla="*/ 1509713 h 1538288"/>
              <a:gd name="connsiteX145" fmla="*/ 152400 w 6672263"/>
              <a:gd name="connsiteY145" fmla="*/ 1519238 h 1538288"/>
              <a:gd name="connsiteX146" fmla="*/ 142875 w 6672263"/>
              <a:gd name="connsiteY146" fmla="*/ 1535906 h 1538288"/>
              <a:gd name="connsiteX147" fmla="*/ 0 w 6672263"/>
              <a:gd name="connsiteY147" fmla="*/ 1538288 h 1538288"/>
              <a:gd name="connsiteX0" fmla="*/ 6672263 w 6672263"/>
              <a:gd name="connsiteY0" fmla="*/ 2382 h 1538288"/>
              <a:gd name="connsiteX1" fmla="*/ 6619875 w 6672263"/>
              <a:gd name="connsiteY1" fmla="*/ 0 h 1538288"/>
              <a:gd name="connsiteX2" fmla="*/ 6619875 w 6672263"/>
              <a:gd name="connsiteY2" fmla="*/ 28575 h 1538288"/>
              <a:gd name="connsiteX3" fmla="*/ 6557963 w 6672263"/>
              <a:gd name="connsiteY3" fmla="*/ 28575 h 1538288"/>
              <a:gd name="connsiteX4" fmla="*/ 6538913 w 6672263"/>
              <a:gd name="connsiteY4" fmla="*/ 57150 h 1538288"/>
              <a:gd name="connsiteX5" fmla="*/ 6496050 w 6672263"/>
              <a:gd name="connsiteY5" fmla="*/ 52388 h 1538288"/>
              <a:gd name="connsiteX6" fmla="*/ 6496050 w 6672263"/>
              <a:gd name="connsiteY6" fmla="*/ 71438 h 1538288"/>
              <a:gd name="connsiteX7" fmla="*/ 6272213 w 6672263"/>
              <a:gd name="connsiteY7" fmla="*/ 71438 h 1538288"/>
              <a:gd name="connsiteX8" fmla="*/ 6243638 w 6672263"/>
              <a:gd name="connsiteY8" fmla="*/ 119063 h 1538288"/>
              <a:gd name="connsiteX9" fmla="*/ 6196013 w 6672263"/>
              <a:gd name="connsiteY9" fmla="*/ 119063 h 1538288"/>
              <a:gd name="connsiteX10" fmla="*/ 6196013 w 6672263"/>
              <a:gd name="connsiteY10" fmla="*/ 119063 h 1538288"/>
              <a:gd name="connsiteX11" fmla="*/ 6196013 w 6672263"/>
              <a:gd name="connsiteY11" fmla="*/ 138113 h 1538288"/>
              <a:gd name="connsiteX12" fmla="*/ 6057900 w 6672263"/>
              <a:gd name="connsiteY12" fmla="*/ 138113 h 1538288"/>
              <a:gd name="connsiteX13" fmla="*/ 6034088 w 6672263"/>
              <a:gd name="connsiteY13" fmla="*/ 161925 h 1538288"/>
              <a:gd name="connsiteX14" fmla="*/ 5974556 w 6672263"/>
              <a:gd name="connsiteY14" fmla="*/ 161926 h 1538288"/>
              <a:gd name="connsiteX15" fmla="*/ 5972175 w 6672263"/>
              <a:gd name="connsiteY15" fmla="*/ 190500 h 1538288"/>
              <a:gd name="connsiteX16" fmla="*/ 5910263 w 6672263"/>
              <a:gd name="connsiteY16" fmla="*/ 190500 h 1538288"/>
              <a:gd name="connsiteX17" fmla="*/ 5905500 w 6672263"/>
              <a:gd name="connsiteY17" fmla="*/ 223838 h 1538288"/>
              <a:gd name="connsiteX18" fmla="*/ 5786438 w 6672263"/>
              <a:gd name="connsiteY18" fmla="*/ 228600 h 1538288"/>
              <a:gd name="connsiteX19" fmla="*/ 5776913 w 6672263"/>
              <a:gd name="connsiteY19" fmla="*/ 247650 h 1538288"/>
              <a:gd name="connsiteX20" fmla="*/ 5729288 w 6672263"/>
              <a:gd name="connsiteY20" fmla="*/ 247650 h 1538288"/>
              <a:gd name="connsiteX21" fmla="*/ 5726907 w 6672263"/>
              <a:gd name="connsiteY21" fmla="*/ 257175 h 1538288"/>
              <a:gd name="connsiteX22" fmla="*/ 5648325 w 6672263"/>
              <a:gd name="connsiteY22" fmla="*/ 257175 h 1538288"/>
              <a:gd name="connsiteX23" fmla="*/ 5648325 w 6672263"/>
              <a:gd name="connsiteY23" fmla="*/ 276225 h 1538288"/>
              <a:gd name="connsiteX24" fmla="*/ 5562600 w 6672263"/>
              <a:gd name="connsiteY24" fmla="*/ 276225 h 1538288"/>
              <a:gd name="connsiteX25" fmla="*/ 5560220 w 6672263"/>
              <a:gd name="connsiteY25" fmla="*/ 285750 h 1538288"/>
              <a:gd name="connsiteX26" fmla="*/ 5514975 w 6672263"/>
              <a:gd name="connsiteY26" fmla="*/ 285750 h 1538288"/>
              <a:gd name="connsiteX27" fmla="*/ 5514975 w 6672263"/>
              <a:gd name="connsiteY27" fmla="*/ 314325 h 1538288"/>
              <a:gd name="connsiteX28" fmla="*/ 5424488 w 6672263"/>
              <a:gd name="connsiteY28" fmla="*/ 314325 h 1538288"/>
              <a:gd name="connsiteX29" fmla="*/ 5429250 w 6672263"/>
              <a:gd name="connsiteY29" fmla="*/ 342900 h 1538288"/>
              <a:gd name="connsiteX30" fmla="*/ 5357813 w 6672263"/>
              <a:gd name="connsiteY30" fmla="*/ 352425 h 1538288"/>
              <a:gd name="connsiteX31" fmla="*/ 5295900 w 6672263"/>
              <a:gd name="connsiteY31" fmla="*/ 352425 h 1538288"/>
              <a:gd name="connsiteX32" fmla="*/ 5291138 w 6672263"/>
              <a:gd name="connsiteY32" fmla="*/ 369095 h 1538288"/>
              <a:gd name="connsiteX33" fmla="*/ 5250656 w 6672263"/>
              <a:gd name="connsiteY33" fmla="*/ 366713 h 1538288"/>
              <a:gd name="connsiteX34" fmla="*/ 5248275 w 6672263"/>
              <a:gd name="connsiteY34" fmla="*/ 385763 h 1538288"/>
              <a:gd name="connsiteX35" fmla="*/ 5005388 w 6672263"/>
              <a:gd name="connsiteY35" fmla="*/ 385763 h 1538288"/>
              <a:gd name="connsiteX36" fmla="*/ 4972050 w 6672263"/>
              <a:gd name="connsiteY36" fmla="*/ 404813 h 1538288"/>
              <a:gd name="connsiteX37" fmla="*/ 4900613 w 6672263"/>
              <a:gd name="connsiteY37" fmla="*/ 442913 h 1538288"/>
              <a:gd name="connsiteX38" fmla="*/ 4814888 w 6672263"/>
              <a:gd name="connsiteY38" fmla="*/ 442913 h 1538288"/>
              <a:gd name="connsiteX39" fmla="*/ 4810125 w 6672263"/>
              <a:gd name="connsiteY39" fmla="*/ 461963 h 1538288"/>
              <a:gd name="connsiteX40" fmla="*/ 4772025 w 6672263"/>
              <a:gd name="connsiteY40" fmla="*/ 457200 h 1538288"/>
              <a:gd name="connsiteX41" fmla="*/ 4757738 w 6672263"/>
              <a:gd name="connsiteY41" fmla="*/ 495300 h 1538288"/>
              <a:gd name="connsiteX42" fmla="*/ 4691063 w 6672263"/>
              <a:gd name="connsiteY42" fmla="*/ 495300 h 1538288"/>
              <a:gd name="connsiteX43" fmla="*/ 4691063 w 6672263"/>
              <a:gd name="connsiteY43" fmla="*/ 509588 h 1538288"/>
              <a:gd name="connsiteX44" fmla="*/ 4619625 w 6672263"/>
              <a:gd name="connsiteY44" fmla="*/ 514350 h 1538288"/>
              <a:gd name="connsiteX45" fmla="*/ 4610100 w 6672263"/>
              <a:gd name="connsiteY45" fmla="*/ 523875 h 1538288"/>
              <a:gd name="connsiteX46" fmla="*/ 4576763 w 6672263"/>
              <a:gd name="connsiteY46" fmla="*/ 523875 h 1538288"/>
              <a:gd name="connsiteX47" fmla="*/ 4552950 w 6672263"/>
              <a:gd name="connsiteY47" fmla="*/ 552450 h 1538288"/>
              <a:gd name="connsiteX48" fmla="*/ 4519613 w 6672263"/>
              <a:gd name="connsiteY48" fmla="*/ 552450 h 1538288"/>
              <a:gd name="connsiteX49" fmla="*/ 4505325 w 6672263"/>
              <a:gd name="connsiteY49" fmla="*/ 585788 h 1538288"/>
              <a:gd name="connsiteX50" fmla="*/ 4419600 w 6672263"/>
              <a:gd name="connsiteY50" fmla="*/ 581025 h 1538288"/>
              <a:gd name="connsiteX51" fmla="*/ 4419600 w 6672263"/>
              <a:gd name="connsiteY51" fmla="*/ 595313 h 1538288"/>
              <a:gd name="connsiteX52" fmla="*/ 4371975 w 6672263"/>
              <a:gd name="connsiteY52" fmla="*/ 590550 h 1538288"/>
              <a:gd name="connsiteX53" fmla="*/ 4329113 w 6672263"/>
              <a:gd name="connsiteY53" fmla="*/ 628650 h 1538288"/>
              <a:gd name="connsiteX54" fmla="*/ 4300538 w 6672263"/>
              <a:gd name="connsiteY54" fmla="*/ 623888 h 1538288"/>
              <a:gd name="connsiteX55" fmla="*/ 4300538 w 6672263"/>
              <a:gd name="connsiteY55" fmla="*/ 638175 h 1538288"/>
              <a:gd name="connsiteX56" fmla="*/ 4200525 w 6672263"/>
              <a:gd name="connsiteY56" fmla="*/ 642938 h 1538288"/>
              <a:gd name="connsiteX57" fmla="*/ 4200525 w 6672263"/>
              <a:gd name="connsiteY57" fmla="*/ 642938 h 1538288"/>
              <a:gd name="connsiteX58" fmla="*/ 4191000 w 6672263"/>
              <a:gd name="connsiteY58" fmla="*/ 666750 h 1538288"/>
              <a:gd name="connsiteX59" fmla="*/ 4143375 w 6672263"/>
              <a:gd name="connsiteY59" fmla="*/ 666750 h 1538288"/>
              <a:gd name="connsiteX60" fmla="*/ 4090988 w 6672263"/>
              <a:gd name="connsiteY60" fmla="*/ 690563 h 1538288"/>
              <a:gd name="connsiteX61" fmla="*/ 4086225 w 6672263"/>
              <a:gd name="connsiteY61" fmla="*/ 704850 h 1538288"/>
              <a:gd name="connsiteX62" fmla="*/ 4024313 w 6672263"/>
              <a:gd name="connsiteY62" fmla="*/ 709613 h 1538288"/>
              <a:gd name="connsiteX63" fmla="*/ 4024313 w 6672263"/>
              <a:gd name="connsiteY63" fmla="*/ 723900 h 1538288"/>
              <a:gd name="connsiteX64" fmla="*/ 3871913 w 6672263"/>
              <a:gd name="connsiteY64" fmla="*/ 723900 h 1538288"/>
              <a:gd name="connsiteX65" fmla="*/ 3871913 w 6672263"/>
              <a:gd name="connsiteY65" fmla="*/ 733425 h 1538288"/>
              <a:gd name="connsiteX66" fmla="*/ 3633788 w 6672263"/>
              <a:gd name="connsiteY66" fmla="*/ 733425 h 1538288"/>
              <a:gd name="connsiteX67" fmla="*/ 3629025 w 6672263"/>
              <a:gd name="connsiteY67" fmla="*/ 752475 h 1538288"/>
              <a:gd name="connsiteX68" fmla="*/ 3609975 w 6672263"/>
              <a:gd name="connsiteY68" fmla="*/ 752475 h 1538288"/>
              <a:gd name="connsiteX69" fmla="*/ 3590925 w 6672263"/>
              <a:gd name="connsiteY69" fmla="*/ 776288 h 1538288"/>
              <a:gd name="connsiteX70" fmla="*/ 3467100 w 6672263"/>
              <a:gd name="connsiteY70" fmla="*/ 771525 h 1538288"/>
              <a:gd name="connsiteX71" fmla="*/ 3467100 w 6672263"/>
              <a:gd name="connsiteY71" fmla="*/ 785813 h 1538288"/>
              <a:gd name="connsiteX72" fmla="*/ 3419475 w 6672263"/>
              <a:gd name="connsiteY72" fmla="*/ 785813 h 1538288"/>
              <a:gd name="connsiteX73" fmla="*/ 3381375 w 6672263"/>
              <a:gd name="connsiteY73" fmla="*/ 814388 h 1538288"/>
              <a:gd name="connsiteX74" fmla="*/ 3314700 w 6672263"/>
              <a:gd name="connsiteY74" fmla="*/ 809625 h 1538288"/>
              <a:gd name="connsiteX75" fmla="*/ 3309938 w 6672263"/>
              <a:gd name="connsiteY75" fmla="*/ 828675 h 1538288"/>
              <a:gd name="connsiteX76" fmla="*/ 3276600 w 6672263"/>
              <a:gd name="connsiteY76" fmla="*/ 823913 h 1538288"/>
              <a:gd name="connsiteX77" fmla="*/ 3276600 w 6672263"/>
              <a:gd name="connsiteY77" fmla="*/ 838200 h 1538288"/>
              <a:gd name="connsiteX78" fmla="*/ 3157537 w 6672263"/>
              <a:gd name="connsiteY78" fmla="*/ 835819 h 1538288"/>
              <a:gd name="connsiteX79" fmla="*/ 3148013 w 6672263"/>
              <a:gd name="connsiteY79" fmla="*/ 847726 h 1538288"/>
              <a:gd name="connsiteX80" fmla="*/ 3124200 w 6672263"/>
              <a:gd name="connsiteY80" fmla="*/ 847725 h 1538288"/>
              <a:gd name="connsiteX81" fmla="*/ 3119438 w 6672263"/>
              <a:gd name="connsiteY81" fmla="*/ 895350 h 1538288"/>
              <a:gd name="connsiteX82" fmla="*/ 3105150 w 6672263"/>
              <a:gd name="connsiteY82" fmla="*/ 900113 h 1538288"/>
              <a:gd name="connsiteX83" fmla="*/ 3105150 w 6672263"/>
              <a:gd name="connsiteY83" fmla="*/ 923925 h 1538288"/>
              <a:gd name="connsiteX84" fmla="*/ 3086100 w 6672263"/>
              <a:gd name="connsiteY84" fmla="*/ 923925 h 1538288"/>
              <a:gd name="connsiteX85" fmla="*/ 3071813 w 6672263"/>
              <a:gd name="connsiteY85" fmla="*/ 947738 h 1538288"/>
              <a:gd name="connsiteX86" fmla="*/ 3009900 w 6672263"/>
              <a:gd name="connsiteY86" fmla="*/ 952500 h 1538288"/>
              <a:gd name="connsiteX87" fmla="*/ 2971800 w 6672263"/>
              <a:gd name="connsiteY87" fmla="*/ 966788 h 1538288"/>
              <a:gd name="connsiteX88" fmla="*/ 2933700 w 6672263"/>
              <a:gd name="connsiteY88" fmla="*/ 971550 h 1538288"/>
              <a:gd name="connsiteX89" fmla="*/ 2928938 w 6672263"/>
              <a:gd name="connsiteY89" fmla="*/ 985838 h 1538288"/>
              <a:gd name="connsiteX90" fmla="*/ 2900363 w 6672263"/>
              <a:gd name="connsiteY90" fmla="*/ 985838 h 1538288"/>
              <a:gd name="connsiteX91" fmla="*/ 2886075 w 6672263"/>
              <a:gd name="connsiteY91" fmla="*/ 1014413 h 1538288"/>
              <a:gd name="connsiteX92" fmla="*/ 2836069 w 6672263"/>
              <a:gd name="connsiteY92" fmla="*/ 1014413 h 1538288"/>
              <a:gd name="connsiteX93" fmla="*/ 2833688 w 6672263"/>
              <a:gd name="connsiteY93" fmla="*/ 1038225 h 1538288"/>
              <a:gd name="connsiteX94" fmla="*/ 2676525 w 6672263"/>
              <a:gd name="connsiteY94" fmla="*/ 1038225 h 1538288"/>
              <a:gd name="connsiteX95" fmla="*/ 2671763 w 6672263"/>
              <a:gd name="connsiteY95" fmla="*/ 1052513 h 1538288"/>
              <a:gd name="connsiteX96" fmla="*/ 2600325 w 6672263"/>
              <a:gd name="connsiteY96" fmla="*/ 1052513 h 1538288"/>
              <a:gd name="connsiteX97" fmla="*/ 2595563 w 6672263"/>
              <a:gd name="connsiteY97" fmla="*/ 1071563 h 1538288"/>
              <a:gd name="connsiteX98" fmla="*/ 2576513 w 6672263"/>
              <a:gd name="connsiteY98" fmla="*/ 1071563 h 1538288"/>
              <a:gd name="connsiteX99" fmla="*/ 2576513 w 6672263"/>
              <a:gd name="connsiteY99" fmla="*/ 1085850 h 1538288"/>
              <a:gd name="connsiteX100" fmla="*/ 2524125 w 6672263"/>
              <a:gd name="connsiteY100" fmla="*/ 1090613 h 1538288"/>
              <a:gd name="connsiteX101" fmla="*/ 2471738 w 6672263"/>
              <a:gd name="connsiteY101" fmla="*/ 1090613 h 1538288"/>
              <a:gd name="connsiteX102" fmla="*/ 2471738 w 6672263"/>
              <a:gd name="connsiteY102" fmla="*/ 1104900 h 1538288"/>
              <a:gd name="connsiteX103" fmla="*/ 2452688 w 6672263"/>
              <a:gd name="connsiteY103" fmla="*/ 1100138 h 1538288"/>
              <a:gd name="connsiteX104" fmla="*/ 2452688 w 6672263"/>
              <a:gd name="connsiteY104" fmla="*/ 1100138 h 1538288"/>
              <a:gd name="connsiteX105" fmla="*/ 2443163 w 6672263"/>
              <a:gd name="connsiteY105" fmla="*/ 1143000 h 1538288"/>
              <a:gd name="connsiteX106" fmla="*/ 2052638 w 6672263"/>
              <a:gd name="connsiteY106" fmla="*/ 1152525 h 1538288"/>
              <a:gd name="connsiteX107" fmla="*/ 2033588 w 6672263"/>
              <a:gd name="connsiteY107" fmla="*/ 1171575 h 1538288"/>
              <a:gd name="connsiteX108" fmla="*/ 1943100 w 6672263"/>
              <a:gd name="connsiteY108" fmla="*/ 1166813 h 1538288"/>
              <a:gd name="connsiteX109" fmla="*/ 1943100 w 6672263"/>
              <a:gd name="connsiteY109" fmla="*/ 1176338 h 1538288"/>
              <a:gd name="connsiteX110" fmla="*/ 1885950 w 6672263"/>
              <a:gd name="connsiteY110" fmla="*/ 1176338 h 1538288"/>
              <a:gd name="connsiteX111" fmla="*/ 1885950 w 6672263"/>
              <a:gd name="connsiteY111" fmla="*/ 1190625 h 1538288"/>
              <a:gd name="connsiteX112" fmla="*/ 1747838 w 6672263"/>
              <a:gd name="connsiteY112" fmla="*/ 1190625 h 1538288"/>
              <a:gd name="connsiteX113" fmla="*/ 1743075 w 6672263"/>
              <a:gd name="connsiteY113" fmla="*/ 1204913 h 1538288"/>
              <a:gd name="connsiteX114" fmla="*/ 1652588 w 6672263"/>
              <a:gd name="connsiteY114" fmla="*/ 1209675 h 1538288"/>
              <a:gd name="connsiteX115" fmla="*/ 1647826 w 6672263"/>
              <a:gd name="connsiteY115" fmla="*/ 1226344 h 1538288"/>
              <a:gd name="connsiteX116" fmla="*/ 1585913 w 6672263"/>
              <a:gd name="connsiteY116" fmla="*/ 1223963 h 1538288"/>
              <a:gd name="connsiteX117" fmla="*/ 1585913 w 6672263"/>
              <a:gd name="connsiteY117" fmla="*/ 1238250 h 1538288"/>
              <a:gd name="connsiteX118" fmla="*/ 1533525 w 6672263"/>
              <a:gd name="connsiteY118" fmla="*/ 1233488 h 1538288"/>
              <a:gd name="connsiteX119" fmla="*/ 1533525 w 6672263"/>
              <a:gd name="connsiteY119" fmla="*/ 1257300 h 1538288"/>
              <a:gd name="connsiteX120" fmla="*/ 1371600 w 6672263"/>
              <a:gd name="connsiteY120" fmla="*/ 1252538 h 1538288"/>
              <a:gd name="connsiteX121" fmla="*/ 1295400 w 6672263"/>
              <a:gd name="connsiteY121" fmla="*/ 1276350 h 1538288"/>
              <a:gd name="connsiteX122" fmla="*/ 1295400 w 6672263"/>
              <a:gd name="connsiteY122" fmla="*/ 1304925 h 1538288"/>
              <a:gd name="connsiteX123" fmla="*/ 1257300 w 6672263"/>
              <a:gd name="connsiteY123" fmla="*/ 1290638 h 1538288"/>
              <a:gd name="connsiteX124" fmla="*/ 1243013 w 6672263"/>
              <a:gd name="connsiteY124" fmla="*/ 1300163 h 1538288"/>
              <a:gd name="connsiteX125" fmla="*/ 1219200 w 6672263"/>
              <a:gd name="connsiteY125" fmla="*/ 1314450 h 1538288"/>
              <a:gd name="connsiteX126" fmla="*/ 1171575 w 6672263"/>
              <a:gd name="connsiteY126" fmla="*/ 1309688 h 1538288"/>
              <a:gd name="connsiteX127" fmla="*/ 1166813 w 6672263"/>
              <a:gd name="connsiteY127" fmla="*/ 1323975 h 1538288"/>
              <a:gd name="connsiteX128" fmla="*/ 1119188 w 6672263"/>
              <a:gd name="connsiteY128" fmla="*/ 1333500 h 1538288"/>
              <a:gd name="connsiteX129" fmla="*/ 1119188 w 6672263"/>
              <a:gd name="connsiteY129" fmla="*/ 1343025 h 1538288"/>
              <a:gd name="connsiteX130" fmla="*/ 1033463 w 6672263"/>
              <a:gd name="connsiteY130" fmla="*/ 1362075 h 1538288"/>
              <a:gd name="connsiteX131" fmla="*/ 823913 w 6672263"/>
              <a:gd name="connsiteY131" fmla="*/ 1371600 h 1538288"/>
              <a:gd name="connsiteX132" fmla="*/ 823913 w 6672263"/>
              <a:gd name="connsiteY132" fmla="*/ 1385888 h 1538288"/>
              <a:gd name="connsiteX133" fmla="*/ 719138 w 6672263"/>
              <a:gd name="connsiteY133" fmla="*/ 1385888 h 1538288"/>
              <a:gd name="connsiteX134" fmla="*/ 719138 w 6672263"/>
              <a:gd name="connsiteY134" fmla="*/ 1404938 h 1538288"/>
              <a:gd name="connsiteX135" fmla="*/ 671513 w 6672263"/>
              <a:gd name="connsiteY135" fmla="*/ 1404938 h 1538288"/>
              <a:gd name="connsiteX136" fmla="*/ 661988 w 6672263"/>
              <a:gd name="connsiteY136" fmla="*/ 1438275 h 1538288"/>
              <a:gd name="connsiteX137" fmla="*/ 571500 w 6672263"/>
              <a:gd name="connsiteY137" fmla="*/ 1438275 h 1538288"/>
              <a:gd name="connsiteX138" fmla="*/ 571500 w 6672263"/>
              <a:gd name="connsiteY138" fmla="*/ 1457325 h 1538288"/>
              <a:gd name="connsiteX139" fmla="*/ 423863 w 6672263"/>
              <a:gd name="connsiteY139" fmla="*/ 1462088 h 1538288"/>
              <a:gd name="connsiteX140" fmla="*/ 423863 w 6672263"/>
              <a:gd name="connsiteY140" fmla="*/ 1481138 h 1538288"/>
              <a:gd name="connsiteX141" fmla="*/ 400050 w 6672263"/>
              <a:gd name="connsiteY141" fmla="*/ 1476375 h 1538288"/>
              <a:gd name="connsiteX142" fmla="*/ 402432 w 6672263"/>
              <a:gd name="connsiteY142" fmla="*/ 1493044 h 1538288"/>
              <a:gd name="connsiteX143" fmla="*/ 361950 w 6672263"/>
              <a:gd name="connsiteY143" fmla="*/ 1490663 h 1538288"/>
              <a:gd name="connsiteX144" fmla="*/ 361950 w 6672263"/>
              <a:gd name="connsiteY144" fmla="*/ 1509713 h 1538288"/>
              <a:gd name="connsiteX145" fmla="*/ 152400 w 6672263"/>
              <a:gd name="connsiteY145" fmla="*/ 1519238 h 1538288"/>
              <a:gd name="connsiteX146" fmla="*/ 142875 w 6672263"/>
              <a:gd name="connsiteY146" fmla="*/ 1535906 h 1538288"/>
              <a:gd name="connsiteX147" fmla="*/ 0 w 6672263"/>
              <a:gd name="connsiteY147" fmla="*/ 1538288 h 1538288"/>
              <a:gd name="connsiteX0" fmla="*/ 6672263 w 6672263"/>
              <a:gd name="connsiteY0" fmla="*/ 2382 h 1538288"/>
              <a:gd name="connsiteX1" fmla="*/ 6619875 w 6672263"/>
              <a:gd name="connsiteY1" fmla="*/ 0 h 1538288"/>
              <a:gd name="connsiteX2" fmla="*/ 6619875 w 6672263"/>
              <a:gd name="connsiteY2" fmla="*/ 28575 h 1538288"/>
              <a:gd name="connsiteX3" fmla="*/ 6557963 w 6672263"/>
              <a:gd name="connsiteY3" fmla="*/ 28575 h 1538288"/>
              <a:gd name="connsiteX4" fmla="*/ 6538913 w 6672263"/>
              <a:gd name="connsiteY4" fmla="*/ 57150 h 1538288"/>
              <a:gd name="connsiteX5" fmla="*/ 6496050 w 6672263"/>
              <a:gd name="connsiteY5" fmla="*/ 52388 h 1538288"/>
              <a:gd name="connsiteX6" fmla="*/ 6496050 w 6672263"/>
              <a:gd name="connsiteY6" fmla="*/ 71438 h 1538288"/>
              <a:gd name="connsiteX7" fmla="*/ 6272213 w 6672263"/>
              <a:gd name="connsiteY7" fmla="*/ 71438 h 1538288"/>
              <a:gd name="connsiteX8" fmla="*/ 6243638 w 6672263"/>
              <a:gd name="connsiteY8" fmla="*/ 119063 h 1538288"/>
              <a:gd name="connsiteX9" fmla="*/ 6196013 w 6672263"/>
              <a:gd name="connsiteY9" fmla="*/ 119063 h 1538288"/>
              <a:gd name="connsiteX10" fmla="*/ 6196013 w 6672263"/>
              <a:gd name="connsiteY10" fmla="*/ 119063 h 1538288"/>
              <a:gd name="connsiteX11" fmla="*/ 6196013 w 6672263"/>
              <a:gd name="connsiteY11" fmla="*/ 138113 h 1538288"/>
              <a:gd name="connsiteX12" fmla="*/ 6057900 w 6672263"/>
              <a:gd name="connsiteY12" fmla="*/ 138113 h 1538288"/>
              <a:gd name="connsiteX13" fmla="*/ 6034088 w 6672263"/>
              <a:gd name="connsiteY13" fmla="*/ 161925 h 1538288"/>
              <a:gd name="connsiteX14" fmla="*/ 5974556 w 6672263"/>
              <a:gd name="connsiteY14" fmla="*/ 161926 h 1538288"/>
              <a:gd name="connsiteX15" fmla="*/ 5972175 w 6672263"/>
              <a:gd name="connsiteY15" fmla="*/ 190500 h 1538288"/>
              <a:gd name="connsiteX16" fmla="*/ 5910263 w 6672263"/>
              <a:gd name="connsiteY16" fmla="*/ 190500 h 1538288"/>
              <a:gd name="connsiteX17" fmla="*/ 5905500 w 6672263"/>
              <a:gd name="connsiteY17" fmla="*/ 223838 h 1538288"/>
              <a:gd name="connsiteX18" fmla="*/ 5786438 w 6672263"/>
              <a:gd name="connsiteY18" fmla="*/ 228600 h 1538288"/>
              <a:gd name="connsiteX19" fmla="*/ 5776913 w 6672263"/>
              <a:gd name="connsiteY19" fmla="*/ 247650 h 1538288"/>
              <a:gd name="connsiteX20" fmla="*/ 5729288 w 6672263"/>
              <a:gd name="connsiteY20" fmla="*/ 247650 h 1538288"/>
              <a:gd name="connsiteX21" fmla="*/ 5726907 w 6672263"/>
              <a:gd name="connsiteY21" fmla="*/ 257175 h 1538288"/>
              <a:gd name="connsiteX22" fmla="*/ 5648325 w 6672263"/>
              <a:gd name="connsiteY22" fmla="*/ 257175 h 1538288"/>
              <a:gd name="connsiteX23" fmla="*/ 5648325 w 6672263"/>
              <a:gd name="connsiteY23" fmla="*/ 276225 h 1538288"/>
              <a:gd name="connsiteX24" fmla="*/ 5562600 w 6672263"/>
              <a:gd name="connsiteY24" fmla="*/ 276225 h 1538288"/>
              <a:gd name="connsiteX25" fmla="*/ 5560220 w 6672263"/>
              <a:gd name="connsiteY25" fmla="*/ 285750 h 1538288"/>
              <a:gd name="connsiteX26" fmla="*/ 5514975 w 6672263"/>
              <a:gd name="connsiteY26" fmla="*/ 285750 h 1538288"/>
              <a:gd name="connsiteX27" fmla="*/ 5514975 w 6672263"/>
              <a:gd name="connsiteY27" fmla="*/ 314325 h 1538288"/>
              <a:gd name="connsiteX28" fmla="*/ 5424488 w 6672263"/>
              <a:gd name="connsiteY28" fmla="*/ 314325 h 1538288"/>
              <a:gd name="connsiteX29" fmla="*/ 5429250 w 6672263"/>
              <a:gd name="connsiteY29" fmla="*/ 342900 h 1538288"/>
              <a:gd name="connsiteX30" fmla="*/ 5357813 w 6672263"/>
              <a:gd name="connsiteY30" fmla="*/ 352425 h 1538288"/>
              <a:gd name="connsiteX31" fmla="*/ 5295900 w 6672263"/>
              <a:gd name="connsiteY31" fmla="*/ 352425 h 1538288"/>
              <a:gd name="connsiteX32" fmla="*/ 5291138 w 6672263"/>
              <a:gd name="connsiteY32" fmla="*/ 369095 h 1538288"/>
              <a:gd name="connsiteX33" fmla="*/ 5250656 w 6672263"/>
              <a:gd name="connsiteY33" fmla="*/ 366713 h 1538288"/>
              <a:gd name="connsiteX34" fmla="*/ 5248275 w 6672263"/>
              <a:gd name="connsiteY34" fmla="*/ 385763 h 1538288"/>
              <a:gd name="connsiteX35" fmla="*/ 5005388 w 6672263"/>
              <a:gd name="connsiteY35" fmla="*/ 385763 h 1538288"/>
              <a:gd name="connsiteX36" fmla="*/ 4972050 w 6672263"/>
              <a:gd name="connsiteY36" fmla="*/ 404813 h 1538288"/>
              <a:gd name="connsiteX37" fmla="*/ 4900613 w 6672263"/>
              <a:gd name="connsiteY37" fmla="*/ 442913 h 1538288"/>
              <a:gd name="connsiteX38" fmla="*/ 4814888 w 6672263"/>
              <a:gd name="connsiteY38" fmla="*/ 442913 h 1538288"/>
              <a:gd name="connsiteX39" fmla="*/ 4810125 w 6672263"/>
              <a:gd name="connsiteY39" fmla="*/ 461963 h 1538288"/>
              <a:gd name="connsiteX40" fmla="*/ 4772025 w 6672263"/>
              <a:gd name="connsiteY40" fmla="*/ 457200 h 1538288"/>
              <a:gd name="connsiteX41" fmla="*/ 4757738 w 6672263"/>
              <a:gd name="connsiteY41" fmla="*/ 495300 h 1538288"/>
              <a:gd name="connsiteX42" fmla="*/ 4691063 w 6672263"/>
              <a:gd name="connsiteY42" fmla="*/ 495300 h 1538288"/>
              <a:gd name="connsiteX43" fmla="*/ 4691063 w 6672263"/>
              <a:gd name="connsiteY43" fmla="*/ 509588 h 1538288"/>
              <a:gd name="connsiteX44" fmla="*/ 4619625 w 6672263"/>
              <a:gd name="connsiteY44" fmla="*/ 514350 h 1538288"/>
              <a:gd name="connsiteX45" fmla="*/ 4610100 w 6672263"/>
              <a:gd name="connsiteY45" fmla="*/ 523875 h 1538288"/>
              <a:gd name="connsiteX46" fmla="*/ 4576763 w 6672263"/>
              <a:gd name="connsiteY46" fmla="*/ 523875 h 1538288"/>
              <a:gd name="connsiteX47" fmla="*/ 4552950 w 6672263"/>
              <a:gd name="connsiteY47" fmla="*/ 552450 h 1538288"/>
              <a:gd name="connsiteX48" fmla="*/ 4519613 w 6672263"/>
              <a:gd name="connsiteY48" fmla="*/ 552450 h 1538288"/>
              <a:gd name="connsiteX49" fmla="*/ 4505325 w 6672263"/>
              <a:gd name="connsiteY49" fmla="*/ 585788 h 1538288"/>
              <a:gd name="connsiteX50" fmla="*/ 4419600 w 6672263"/>
              <a:gd name="connsiteY50" fmla="*/ 581025 h 1538288"/>
              <a:gd name="connsiteX51" fmla="*/ 4419600 w 6672263"/>
              <a:gd name="connsiteY51" fmla="*/ 595313 h 1538288"/>
              <a:gd name="connsiteX52" fmla="*/ 4371975 w 6672263"/>
              <a:gd name="connsiteY52" fmla="*/ 590550 h 1538288"/>
              <a:gd name="connsiteX53" fmla="*/ 4329113 w 6672263"/>
              <a:gd name="connsiteY53" fmla="*/ 628650 h 1538288"/>
              <a:gd name="connsiteX54" fmla="*/ 4300538 w 6672263"/>
              <a:gd name="connsiteY54" fmla="*/ 623888 h 1538288"/>
              <a:gd name="connsiteX55" fmla="*/ 4300538 w 6672263"/>
              <a:gd name="connsiteY55" fmla="*/ 638175 h 1538288"/>
              <a:gd name="connsiteX56" fmla="*/ 4200525 w 6672263"/>
              <a:gd name="connsiteY56" fmla="*/ 642938 h 1538288"/>
              <a:gd name="connsiteX57" fmla="*/ 4200525 w 6672263"/>
              <a:gd name="connsiteY57" fmla="*/ 642938 h 1538288"/>
              <a:gd name="connsiteX58" fmla="*/ 4191000 w 6672263"/>
              <a:gd name="connsiteY58" fmla="*/ 666750 h 1538288"/>
              <a:gd name="connsiteX59" fmla="*/ 4143375 w 6672263"/>
              <a:gd name="connsiteY59" fmla="*/ 666750 h 1538288"/>
              <a:gd name="connsiteX60" fmla="*/ 4090988 w 6672263"/>
              <a:gd name="connsiteY60" fmla="*/ 690563 h 1538288"/>
              <a:gd name="connsiteX61" fmla="*/ 4086225 w 6672263"/>
              <a:gd name="connsiteY61" fmla="*/ 704850 h 1538288"/>
              <a:gd name="connsiteX62" fmla="*/ 4024313 w 6672263"/>
              <a:gd name="connsiteY62" fmla="*/ 709613 h 1538288"/>
              <a:gd name="connsiteX63" fmla="*/ 4024313 w 6672263"/>
              <a:gd name="connsiteY63" fmla="*/ 723900 h 1538288"/>
              <a:gd name="connsiteX64" fmla="*/ 3871913 w 6672263"/>
              <a:gd name="connsiteY64" fmla="*/ 723900 h 1538288"/>
              <a:gd name="connsiteX65" fmla="*/ 3871913 w 6672263"/>
              <a:gd name="connsiteY65" fmla="*/ 733425 h 1538288"/>
              <a:gd name="connsiteX66" fmla="*/ 3633788 w 6672263"/>
              <a:gd name="connsiteY66" fmla="*/ 733425 h 1538288"/>
              <a:gd name="connsiteX67" fmla="*/ 3629025 w 6672263"/>
              <a:gd name="connsiteY67" fmla="*/ 752475 h 1538288"/>
              <a:gd name="connsiteX68" fmla="*/ 3609975 w 6672263"/>
              <a:gd name="connsiteY68" fmla="*/ 752475 h 1538288"/>
              <a:gd name="connsiteX69" fmla="*/ 3590925 w 6672263"/>
              <a:gd name="connsiteY69" fmla="*/ 776288 h 1538288"/>
              <a:gd name="connsiteX70" fmla="*/ 3467100 w 6672263"/>
              <a:gd name="connsiteY70" fmla="*/ 771525 h 1538288"/>
              <a:gd name="connsiteX71" fmla="*/ 3467100 w 6672263"/>
              <a:gd name="connsiteY71" fmla="*/ 785813 h 1538288"/>
              <a:gd name="connsiteX72" fmla="*/ 3419475 w 6672263"/>
              <a:gd name="connsiteY72" fmla="*/ 785813 h 1538288"/>
              <a:gd name="connsiteX73" fmla="*/ 3381375 w 6672263"/>
              <a:gd name="connsiteY73" fmla="*/ 814388 h 1538288"/>
              <a:gd name="connsiteX74" fmla="*/ 3314700 w 6672263"/>
              <a:gd name="connsiteY74" fmla="*/ 809625 h 1538288"/>
              <a:gd name="connsiteX75" fmla="*/ 3309938 w 6672263"/>
              <a:gd name="connsiteY75" fmla="*/ 828675 h 1538288"/>
              <a:gd name="connsiteX76" fmla="*/ 3276600 w 6672263"/>
              <a:gd name="connsiteY76" fmla="*/ 823913 h 1538288"/>
              <a:gd name="connsiteX77" fmla="*/ 3276600 w 6672263"/>
              <a:gd name="connsiteY77" fmla="*/ 838200 h 1538288"/>
              <a:gd name="connsiteX78" fmla="*/ 3157537 w 6672263"/>
              <a:gd name="connsiteY78" fmla="*/ 835819 h 1538288"/>
              <a:gd name="connsiteX79" fmla="*/ 3148013 w 6672263"/>
              <a:gd name="connsiteY79" fmla="*/ 847726 h 1538288"/>
              <a:gd name="connsiteX80" fmla="*/ 3124200 w 6672263"/>
              <a:gd name="connsiteY80" fmla="*/ 847725 h 1538288"/>
              <a:gd name="connsiteX81" fmla="*/ 3119438 w 6672263"/>
              <a:gd name="connsiteY81" fmla="*/ 895350 h 1538288"/>
              <a:gd name="connsiteX82" fmla="*/ 3105150 w 6672263"/>
              <a:gd name="connsiteY82" fmla="*/ 900113 h 1538288"/>
              <a:gd name="connsiteX83" fmla="*/ 3105150 w 6672263"/>
              <a:gd name="connsiteY83" fmla="*/ 923925 h 1538288"/>
              <a:gd name="connsiteX84" fmla="*/ 3086100 w 6672263"/>
              <a:gd name="connsiteY84" fmla="*/ 923925 h 1538288"/>
              <a:gd name="connsiteX85" fmla="*/ 3071813 w 6672263"/>
              <a:gd name="connsiteY85" fmla="*/ 947738 h 1538288"/>
              <a:gd name="connsiteX86" fmla="*/ 3009900 w 6672263"/>
              <a:gd name="connsiteY86" fmla="*/ 952500 h 1538288"/>
              <a:gd name="connsiteX87" fmla="*/ 2971800 w 6672263"/>
              <a:gd name="connsiteY87" fmla="*/ 966788 h 1538288"/>
              <a:gd name="connsiteX88" fmla="*/ 2933700 w 6672263"/>
              <a:gd name="connsiteY88" fmla="*/ 971550 h 1538288"/>
              <a:gd name="connsiteX89" fmla="*/ 2928938 w 6672263"/>
              <a:gd name="connsiteY89" fmla="*/ 985838 h 1538288"/>
              <a:gd name="connsiteX90" fmla="*/ 2900363 w 6672263"/>
              <a:gd name="connsiteY90" fmla="*/ 985838 h 1538288"/>
              <a:gd name="connsiteX91" fmla="*/ 2886075 w 6672263"/>
              <a:gd name="connsiteY91" fmla="*/ 1014413 h 1538288"/>
              <a:gd name="connsiteX92" fmla="*/ 2836069 w 6672263"/>
              <a:gd name="connsiteY92" fmla="*/ 1014413 h 1538288"/>
              <a:gd name="connsiteX93" fmla="*/ 2833688 w 6672263"/>
              <a:gd name="connsiteY93" fmla="*/ 1038225 h 1538288"/>
              <a:gd name="connsiteX94" fmla="*/ 2676525 w 6672263"/>
              <a:gd name="connsiteY94" fmla="*/ 1038225 h 1538288"/>
              <a:gd name="connsiteX95" fmla="*/ 2671763 w 6672263"/>
              <a:gd name="connsiteY95" fmla="*/ 1052513 h 1538288"/>
              <a:gd name="connsiteX96" fmla="*/ 2600325 w 6672263"/>
              <a:gd name="connsiteY96" fmla="*/ 1052513 h 1538288"/>
              <a:gd name="connsiteX97" fmla="*/ 2595563 w 6672263"/>
              <a:gd name="connsiteY97" fmla="*/ 1071563 h 1538288"/>
              <a:gd name="connsiteX98" fmla="*/ 2576513 w 6672263"/>
              <a:gd name="connsiteY98" fmla="*/ 1071563 h 1538288"/>
              <a:gd name="connsiteX99" fmla="*/ 2576513 w 6672263"/>
              <a:gd name="connsiteY99" fmla="*/ 1085850 h 1538288"/>
              <a:gd name="connsiteX100" fmla="*/ 2524125 w 6672263"/>
              <a:gd name="connsiteY100" fmla="*/ 1090613 h 1538288"/>
              <a:gd name="connsiteX101" fmla="*/ 2471738 w 6672263"/>
              <a:gd name="connsiteY101" fmla="*/ 1090613 h 1538288"/>
              <a:gd name="connsiteX102" fmla="*/ 2471738 w 6672263"/>
              <a:gd name="connsiteY102" fmla="*/ 1104900 h 1538288"/>
              <a:gd name="connsiteX103" fmla="*/ 2452688 w 6672263"/>
              <a:gd name="connsiteY103" fmla="*/ 1100138 h 1538288"/>
              <a:gd name="connsiteX104" fmla="*/ 2452688 w 6672263"/>
              <a:gd name="connsiteY104" fmla="*/ 1100138 h 1538288"/>
              <a:gd name="connsiteX105" fmla="*/ 2443163 w 6672263"/>
              <a:gd name="connsiteY105" fmla="*/ 1143000 h 1538288"/>
              <a:gd name="connsiteX106" fmla="*/ 2052638 w 6672263"/>
              <a:gd name="connsiteY106" fmla="*/ 1152525 h 1538288"/>
              <a:gd name="connsiteX107" fmla="*/ 2033588 w 6672263"/>
              <a:gd name="connsiteY107" fmla="*/ 1171575 h 1538288"/>
              <a:gd name="connsiteX108" fmla="*/ 1943100 w 6672263"/>
              <a:gd name="connsiteY108" fmla="*/ 1166813 h 1538288"/>
              <a:gd name="connsiteX109" fmla="*/ 1943100 w 6672263"/>
              <a:gd name="connsiteY109" fmla="*/ 1176338 h 1538288"/>
              <a:gd name="connsiteX110" fmla="*/ 1885950 w 6672263"/>
              <a:gd name="connsiteY110" fmla="*/ 1176338 h 1538288"/>
              <a:gd name="connsiteX111" fmla="*/ 1885950 w 6672263"/>
              <a:gd name="connsiteY111" fmla="*/ 1190625 h 1538288"/>
              <a:gd name="connsiteX112" fmla="*/ 1747838 w 6672263"/>
              <a:gd name="connsiteY112" fmla="*/ 1190625 h 1538288"/>
              <a:gd name="connsiteX113" fmla="*/ 1743075 w 6672263"/>
              <a:gd name="connsiteY113" fmla="*/ 1204913 h 1538288"/>
              <a:gd name="connsiteX114" fmla="*/ 1652588 w 6672263"/>
              <a:gd name="connsiteY114" fmla="*/ 1209675 h 1538288"/>
              <a:gd name="connsiteX115" fmla="*/ 1647826 w 6672263"/>
              <a:gd name="connsiteY115" fmla="*/ 1226344 h 1538288"/>
              <a:gd name="connsiteX116" fmla="*/ 1585913 w 6672263"/>
              <a:gd name="connsiteY116" fmla="*/ 1223963 h 1538288"/>
              <a:gd name="connsiteX117" fmla="*/ 1585913 w 6672263"/>
              <a:gd name="connsiteY117" fmla="*/ 1238250 h 1538288"/>
              <a:gd name="connsiteX118" fmla="*/ 1533525 w 6672263"/>
              <a:gd name="connsiteY118" fmla="*/ 1233488 h 1538288"/>
              <a:gd name="connsiteX119" fmla="*/ 1533525 w 6672263"/>
              <a:gd name="connsiteY119" fmla="*/ 1257300 h 1538288"/>
              <a:gd name="connsiteX120" fmla="*/ 1371600 w 6672263"/>
              <a:gd name="connsiteY120" fmla="*/ 1252538 h 1538288"/>
              <a:gd name="connsiteX121" fmla="*/ 1295400 w 6672263"/>
              <a:gd name="connsiteY121" fmla="*/ 1276350 h 1538288"/>
              <a:gd name="connsiteX122" fmla="*/ 1295400 w 6672263"/>
              <a:gd name="connsiteY122" fmla="*/ 1304925 h 1538288"/>
              <a:gd name="connsiteX123" fmla="*/ 1257300 w 6672263"/>
              <a:gd name="connsiteY123" fmla="*/ 1290638 h 1538288"/>
              <a:gd name="connsiteX124" fmla="*/ 1243013 w 6672263"/>
              <a:gd name="connsiteY124" fmla="*/ 1300163 h 1538288"/>
              <a:gd name="connsiteX125" fmla="*/ 1219200 w 6672263"/>
              <a:gd name="connsiteY125" fmla="*/ 1314450 h 1538288"/>
              <a:gd name="connsiteX126" fmla="*/ 1171575 w 6672263"/>
              <a:gd name="connsiteY126" fmla="*/ 1309688 h 1538288"/>
              <a:gd name="connsiteX127" fmla="*/ 1166813 w 6672263"/>
              <a:gd name="connsiteY127" fmla="*/ 1323975 h 1538288"/>
              <a:gd name="connsiteX128" fmla="*/ 1119188 w 6672263"/>
              <a:gd name="connsiteY128" fmla="*/ 1333500 h 1538288"/>
              <a:gd name="connsiteX129" fmla="*/ 1119188 w 6672263"/>
              <a:gd name="connsiteY129" fmla="*/ 1343025 h 1538288"/>
              <a:gd name="connsiteX130" fmla="*/ 1033463 w 6672263"/>
              <a:gd name="connsiteY130" fmla="*/ 1362075 h 1538288"/>
              <a:gd name="connsiteX131" fmla="*/ 823913 w 6672263"/>
              <a:gd name="connsiteY131" fmla="*/ 1371600 h 1538288"/>
              <a:gd name="connsiteX132" fmla="*/ 823913 w 6672263"/>
              <a:gd name="connsiteY132" fmla="*/ 1385888 h 1538288"/>
              <a:gd name="connsiteX133" fmla="*/ 719138 w 6672263"/>
              <a:gd name="connsiteY133" fmla="*/ 1385888 h 1538288"/>
              <a:gd name="connsiteX134" fmla="*/ 719138 w 6672263"/>
              <a:gd name="connsiteY134" fmla="*/ 1404938 h 1538288"/>
              <a:gd name="connsiteX135" fmla="*/ 671513 w 6672263"/>
              <a:gd name="connsiteY135" fmla="*/ 1404938 h 1538288"/>
              <a:gd name="connsiteX136" fmla="*/ 661988 w 6672263"/>
              <a:gd name="connsiteY136" fmla="*/ 1438275 h 1538288"/>
              <a:gd name="connsiteX137" fmla="*/ 571500 w 6672263"/>
              <a:gd name="connsiteY137" fmla="*/ 1438275 h 1538288"/>
              <a:gd name="connsiteX138" fmla="*/ 571500 w 6672263"/>
              <a:gd name="connsiteY138" fmla="*/ 1457325 h 1538288"/>
              <a:gd name="connsiteX139" fmla="*/ 423863 w 6672263"/>
              <a:gd name="connsiteY139" fmla="*/ 1462088 h 1538288"/>
              <a:gd name="connsiteX140" fmla="*/ 423863 w 6672263"/>
              <a:gd name="connsiteY140" fmla="*/ 1481138 h 1538288"/>
              <a:gd name="connsiteX141" fmla="*/ 400050 w 6672263"/>
              <a:gd name="connsiteY141" fmla="*/ 1476375 h 1538288"/>
              <a:gd name="connsiteX142" fmla="*/ 400051 w 6672263"/>
              <a:gd name="connsiteY142" fmla="*/ 1490662 h 1538288"/>
              <a:gd name="connsiteX143" fmla="*/ 361950 w 6672263"/>
              <a:gd name="connsiteY143" fmla="*/ 1490663 h 1538288"/>
              <a:gd name="connsiteX144" fmla="*/ 361950 w 6672263"/>
              <a:gd name="connsiteY144" fmla="*/ 1509713 h 1538288"/>
              <a:gd name="connsiteX145" fmla="*/ 152400 w 6672263"/>
              <a:gd name="connsiteY145" fmla="*/ 1519238 h 1538288"/>
              <a:gd name="connsiteX146" fmla="*/ 142875 w 6672263"/>
              <a:gd name="connsiteY146" fmla="*/ 1535906 h 1538288"/>
              <a:gd name="connsiteX147" fmla="*/ 0 w 6672263"/>
              <a:gd name="connsiteY147" fmla="*/ 1538288 h 1538288"/>
              <a:gd name="connsiteX0" fmla="*/ 6672263 w 6672263"/>
              <a:gd name="connsiteY0" fmla="*/ 2382 h 1538288"/>
              <a:gd name="connsiteX1" fmla="*/ 6619875 w 6672263"/>
              <a:gd name="connsiteY1" fmla="*/ 0 h 1538288"/>
              <a:gd name="connsiteX2" fmla="*/ 6619875 w 6672263"/>
              <a:gd name="connsiteY2" fmla="*/ 28575 h 1538288"/>
              <a:gd name="connsiteX3" fmla="*/ 6557963 w 6672263"/>
              <a:gd name="connsiteY3" fmla="*/ 28575 h 1538288"/>
              <a:gd name="connsiteX4" fmla="*/ 6538913 w 6672263"/>
              <a:gd name="connsiteY4" fmla="*/ 57150 h 1538288"/>
              <a:gd name="connsiteX5" fmla="*/ 6496050 w 6672263"/>
              <a:gd name="connsiteY5" fmla="*/ 52388 h 1538288"/>
              <a:gd name="connsiteX6" fmla="*/ 6496050 w 6672263"/>
              <a:gd name="connsiteY6" fmla="*/ 71438 h 1538288"/>
              <a:gd name="connsiteX7" fmla="*/ 6272213 w 6672263"/>
              <a:gd name="connsiteY7" fmla="*/ 71438 h 1538288"/>
              <a:gd name="connsiteX8" fmla="*/ 6243638 w 6672263"/>
              <a:gd name="connsiteY8" fmla="*/ 119063 h 1538288"/>
              <a:gd name="connsiteX9" fmla="*/ 6196013 w 6672263"/>
              <a:gd name="connsiteY9" fmla="*/ 119063 h 1538288"/>
              <a:gd name="connsiteX10" fmla="*/ 6196013 w 6672263"/>
              <a:gd name="connsiteY10" fmla="*/ 119063 h 1538288"/>
              <a:gd name="connsiteX11" fmla="*/ 6196013 w 6672263"/>
              <a:gd name="connsiteY11" fmla="*/ 138113 h 1538288"/>
              <a:gd name="connsiteX12" fmla="*/ 6057900 w 6672263"/>
              <a:gd name="connsiteY12" fmla="*/ 138113 h 1538288"/>
              <a:gd name="connsiteX13" fmla="*/ 6034088 w 6672263"/>
              <a:gd name="connsiteY13" fmla="*/ 161925 h 1538288"/>
              <a:gd name="connsiteX14" fmla="*/ 5974556 w 6672263"/>
              <a:gd name="connsiteY14" fmla="*/ 161926 h 1538288"/>
              <a:gd name="connsiteX15" fmla="*/ 5972175 w 6672263"/>
              <a:gd name="connsiteY15" fmla="*/ 190500 h 1538288"/>
              <a:gd name="connsiteX16" fmla="*/ 5910263 w 6672263"/>
              <a:gd name="connsiteY16" fmla="*/ 190500 h 1538288"/>
              <a:gd name="connsiteX17" fmla="*/ 5905500 w 6672263"/>
              <a:gd name="connsiteY17" fmla="*/ 223838 h 1538288"/>
              <a:gd name="connsiteX18" fmla="*/ 5786438 w 6672263"/>
              <a:gd name="connsiteY18" fmla="*/ 228600 h 1538288"/>
              <a:gd name="connsiteX19" fmla="*/ 5776913 w 6672263"/>
              <a:gd name="connsiteY19" fmla="*/ 247650 h 1538288"/>
              <a:gd name="connsiteX20" fmla="*/ 5729288 w 6672263"/>
              <a:gd name="connsiteY20" fmla="*/ 247650 h 1538288"/>
              <a:gd name="connsiteX21" fmla="*/ 5726907 w 6672263"/>
              <a:gd name="connsiteY21" fmla="*/ 257175 h 1538288"/>
              <a:gd name="connsiteX22" fmla="*/ 5648325 w 6672263"/>
              <a:gd name="connsiteY22" fmla="*/ 257175 h 1538288"/>
              <a:gd name="connsiteX23" fmla="*/ 5648325 w 6672263"/>
              <a:gd name="connsiteY23" fmla="*/ 276225 h 1538288"/>
              <a:gd name="connsiteX24" fmla="*/ 5562600 w 6672263"/>
              <a:gd name="connsiteY24" fmla="*/ 276225 h 1538288"/>
              <a:gd name="connsiteX25" fmla="*/ 5560220 w 6672263"/>
              <a:gd name="connsiteY25" fmla="*/ 285750 h 1538288"/>
              <a:gd name="connsiteX26" fmla="*/ 5514975 w 6672263"/>
              <a:gd name="connsiteY26" fmla="*/ 285750 h 1538288"/>
              <a:gd name="connsiteX27" fmla="*/ 5514975 w 6672263"/>
              <a:gd name="connsiteY27" fmla="*/ 314325 h 1538288"/>
              <a:gd name="connsiteX28" fmla="*/ 5424488 w 6672263"/>
              <a:gd name="connsiteY28" fmla="*/ 314325 h 1538288"/>
              <a:gd name="connsiteX29" fmla="*/ 5429250 w 6672263"/>
              <a:gd name="connsiteY29" fmla="*/ 342900 h 1538288"/>
              <a:gd name="connsiteX30" fmla="*/ 5357813 w 6672263"/>
              <a:gd name="connsiteY30" fmla="*/ 352425 h 1538288"/>
              <a:gd name="connsiteX31" fmla="*/ 5295900 w 6672263"/>
              <a:gd name="connsiteY31" fmla="*/ 352425 h 1538288"/>
              <a:gd name="connsiteX32" fmla="*/ 5291138 w 6672263"/>
              <a:gd name="connsiteY32" fmla="*/ 369095 h 1538288"/>
              <a:gd name="connsiteX33" fmla="*/ 5250656 w 6672263"/>
              <a:gd name="connsiteY33" fmla="*/ 366713 h 1538288"/>
              <a:gd name="connsiteX34" fmla="*/ 5248275 w 6672263"/>
              <a:gd name="connsiteY34" fmla="*/ 385763 h 1538288"/>
              <a:gd name="connsiteX35" fmla="*/ 5005388 w 6672263"/>
              <a:gd name="connsiteY35" fmla="*/ 385763 h 1538288"/>
              <a:gd name="connsiteX36" fmla="*/ 4972050 w 6672263"/>
              <a:gd name="connsiteY36" fmla="*/ 404813 h 1538288"/>
              <a:gd name="connsiteX37" fmla="*/ 4900613 w 6672263"/>
              <a:gd name="connsiteY37" fmla="*/ 442913 h 1538288"/>
              <a:gd name="connsiteX38" fmla="*/ 4814888 w 6672263"/>
              <a:gd name="connsiteY38" fmla="*/ 442913 h 1538288"/>
              <a:gd name="connsiteX39" fmla="*/ 4810125 w 6672263"/>
              <a:gd name="connsiteY39" fmla="*/ 461963 h 1538288"/>
              <a:gd name="connsiteX40" fmla="*/ 4772025 w 6672263"/>
              <a:gd name="connsiteY40" fmla="*/ 457200 h 1538288"/>
              <a:gd name="connsiteX41" fmla="*/ 4757738 w 6672263"/>
              <a:gd name="connsiteY41" fmla="*/ 495300 h 1538288"/>
              <a:gd name="connsiteX42" fmla="*/ 4691063 w 6672263"/>
              <a:gd name="connsiteY42" fmla="*/ 495300 h 1538288"/>
              <a:gd name="connsiteX43" fmla="*/ 4691063 w 6672263"/>
              <a:gd name="connsiteY43" fmla="*/ 509588 h 1538288"/>
              <a:gd name="connsiteX44" fmla="*/ 4619625 w 6672263"/>
              <a:gd name="connsiteY44" fmla="*/ 514350 h 1538288"/>
              <a:gd name="connsiteX45" fmla="*/ 4610100 w 6672263"/>
              <a:gd name="connsiteY45" fmla="*/ 523875 h 1538288"/>
              <a:gd name="connsiteX46" fmla="*/ 4576763 w 6672263"/>
              <a:gd name="connsiteY46" fmla="*/ 523875 h 1538288"/>
              <a:gd name="connsiteX47" fmla="*/ 4552950 w 6672263"/>
              <a:gd name="connsiteY47" fmla="*/ 552450 h 1538288"/>
              <a:gd name="connsiteX48" fmla="*/ 4519613 w 6672263"/>
              <a:gd name="connsiteY48" fmla="*/ 552450 h 1538288"/>
              <a:gd name="connsiteX49" fmla="*/ 4505325 w 6672263"/>
              <a:gd name="connsiteY49" fmla="*/ 585788 h 1538288"/>
              <a:gd name="connsiteX50" fmla="*/ 4419600 w 6672263"/>
              <a:gd name="connsiteY50" fmla="*/ 581025 h 1538288"/>
              <a:gd name="connsiteX51" fmla="*/ 4419600 w 6672263"/>
              <a:gd name="connsiteY51" fmla="*/ 595313 h 1538288"/>
              <a:gd name="connsiteX52" fmla="*/ 4371975 w 6672263"/>
              <a:gd name="connsiteY52" fmla="*/ 590550 h 1538288"/>
              <a:gd name="connsiteX53" fmla="*/ 4329113 w 6672263"/>
              <a:gd name="connsiteY53" fmla="*/ 628650 h 1538288"/>
              <a:gd name="connsiteX54" fmla="*/ 4300538 w 6672263"/>
              <a:gd name="connsiteY54" fmla="*/ 623888 h 1538288"/>
              <a:gd name="connsiteX55" fmla="*/ 4300538 w 6672263"/>
              <a:gd name="connsiteY55" fmla="*/ 638175 h 1538288"/>
              <a:gd name="connsiteX56" fmla="*/ 4200525 w 6672263"/>
              <a:gd name="connsiteY56" fmla="*/ 642938 h 1538288"/>
              <a:gd name="connsiteX57" fmla="*/ 4200525 w 6672263"/>
              <a:gd name="connsiteY57" fmla="*/ 642938 h 1538288"/>
              <a:gd name="connsiteX58" fmla="*/ 4191000 w 6672263"/>
              <a:gd name="connsiteY58" fmla="*/ 666750 h 1538288"/>
              <a:gd name="connsiteX59" fmla="*/ 4143375 w 6672263"/>
              <a:gd name="connsiteY59" fmla="*/ 666750 h 1538288"/>
              <a:gd name="connsiteX60" fmla="*/ 4090988 w 6672263"/>
              <a:gd name="connsiteY60" fmla="*/ 690563 h 1538288"/>
              <a:gd name="connsiteX61" fmla="*/ 4086225 w 6672263"/>
              <a:gd name="connsiteY61" fmla="*/ 704850 h 1538288"/>
              <a:gd name="connsiteX62" fmla="*/ 4024313 w 6672263"/>
              <a:gd name="connsiteY62" fmla="*/ 709613 h 1538288"/>
              <a:gd name="connsiteX63" fmla="*/ 4024313 w 6672263"/>
              <a:gd name="connsiteY63" fmla="*/ 723900 h 1538288"/>
              <a:gd name="connsiteX64" fmla="*/ 3871913 w 6672263"/>
              <a:gd name="connsiteY64" fmla="*/ 723900 h 1538288"/>
              <a:gd name="connsiteX65" fmla="*/ 3871913 w 6672263"/>
              <a:gd name="connsiteY65" fmla="*/ 733425 h 1538288"/>
              <a:gd name="connsiteX66" fmla="*/ 3633788 w 6672263"/>
              <a:gd name="connsiteY66" fmla="*/ 733425 h 1538288"/>
              <a:gd name="connsiteX67" fmla="*/ 3629025 w 6672263"/>
              <a:gd name="connsiteY67" fmla="*/ 752475 h 1538288"/>
              <a:gd name="connsiteX68" fmla="*/ 3609975 w 6672263"/>
              <a:gd name="connsiteY68" fmla="*/ 752475 h 1538288"/>
              <a:gd name="connsiteX69" fmla="*/ 3590925 w 6672263"/>
              <a:gd name="connsiteY69" fmla="*/ 776288 h 1538288"/>
              <a:gd name="connsiteX70" fmla="*/ 3467100 w 6672263"/>
              <a:gd name="connsiteY70" fmla="*/ 771525 h 1538288"/>
              <a:gd name="connsiteX71" fmla="*/ 3467100 w 6672263"/>
              <a:gd name="connsiteY71" fmla="*/ 785813 h 1538288"/>
              <a:gd name="connsiteX72" fmla="*/ 3419475 w 6672263"/>
              <a:gd name="connsiteY72" fmla="*/ 785813 h 1538288"/>
              <a:gd name="connsiteX73" fmla="*/ 3381375 w 6672263"/>
              <a:gd name="connsiteY73" fmla="*/ 814388 h 1538288"/>
              <a:gd name="connsiteX74" fmla="*/ 3314700 w 6672263"/>
              <a:gd name="connsiteY74" fmla="*/ 809625 h 1538288"/>
              <a:gd name="connsiteX75" fmla="*/ 3309938 w 6672263"/>
              <a:gd name="connsiteY75" fmla="*/ 828675 h 1538288"/>
              <a:gd name="connsiteX76" fmla="*/ 3276600 w 6672263"/>
              <a:gd name="connsiteY76" fmla="*/ 823913 h 1538288"/>
              <a:gd name="connsiteX77" fmla="*/ 3276600 w 6672263"/>
              <a:gd name="connsiteY77" fmla="*/ 838200 h 1538288"/>
              <a:gd name="connsiteX78" fmla="*/ 3157537 w 6672263"/>
              <a:gd name="connsiteY78" fmla="*/ 835819 h 1538288"/>
              <a:gd name="connsiteX79" fmla="*/ 3148013 w 6672263"/>
              <a:gd name="connsiteY79" fmla="*/ 847726 h 1538288"/>
              <a:gd name="connsiteX80" fmla="*/ 3124200 w 6672263"/>
              <a:gd name="connsiteY80" fmla="*/ 847725 h 1538288"/>
              <a:gd name="connsiteX81" fmla="*/ 3119438 w 6672263"/>
              <a:gd name="connsiteY81" fmla="*/ 895350 h 1538288"/>
              <a:gd name="connsiteX82" fmla="*/ 3105150 w 6672263"/>
              <a:gd name="connsiteY82" fmla="*/ 900113 h 1538288"/>
              <a:gd name="connsiteX83" fmla="*/ 3105150 w 6672263"/>
              <a:gd name="connsiteY83" fmla="*/ 923925 h 1538288"/>
              <a:gd name="connsiteX84" fmla="*/ 3086100 w 6672263"/>
              <a:gd name="connsiteY84" fmla="*/ 923925 h 1538288"/>
              <a:gd name="connsiteX85" fmla="*/ 3071813 w 6672263"/>
              <a:gd name="connsiteY85" fmla="*/ 947738 h 1538288"/>
              <a:gd name="connsiteX86" fmla="*/ 3009900 w 6672263"/>
              <a:gd name="connsiteY86" fmla="*/ 952500 h 1538288"/>
              <a:gd name="connsiteX87" fmla="*/ 2971800 w 6672263"/>
              <a:gd name="connsiteY87" fmla="*/ 966788 h 1538288"/>
              <a:gd name="connsiteX88" fmla="*/ 2933700 w 6672263"/>
              <a:gd name="connsiteY88" fmla="*/ 971550 h 1538288"/>
              <a:gd name="connsiteX89" fmla="*/ 2928938 w 6672263"/>
              <a:gd name="connsiteY89" fmla="*/ 985838 h 1538288"/>
              <a:gd name="connsiteX90" fmla="*/ 2900363 w 6672263"/>
              <a:gd name="connsiteY90" fmla="*/ 985838 h 1538288"/>
              <a:gd name="connsiteX91" fmla="*/ 2886075 w 6672263"/>
              <a:gd name="connsiteY91" fmla="*/ 1014413 h 1538288"/>
              <a:gd name="connsiteX92" fmla="*/ 2836069 w 6672263"/>
              <a:gd name="connsiteY92" fmla="*/ 1014413 h 1538288"/>
              <a:gd name="connsiteX93" fmla="*/ 2833688 w 6672263"/>
              <a:gd name="connsiteY93" fmla="*/ 1038225 h 1538288"/>
              <a:gd name="connsiteX94" fmla="*/ 2676525 w 6672263"/>
              <a:gd name="connsiteY94" fmla="*/ 1038225 h 1538288"/>
              <a:gd name="connsiteX95" fmla="*/ 2671763 w 6672263"/>
              <a:gd name="connsiteY95" fmla="*/ 1052513 h 1538288"/>
              <a:gd name="connsiteX96" fmla="*/ 2600325 w 6672263"/>
              <a:gd name="connsiteY96" fmla="*/ 1052513 h 1538288"/>
              <a:gd name="connsiteX97" fmla="*/ 2595563 w 6672263"/>
              <a:gd name="connsiteY97" fmla="*/ 1071563 h 1538288"/>
              <a:gd name="connsiteX98" fmla="*/ 2576513 w 6672263"/>
              <a:gd name="connsiteY98" fmla="*/ 1071563 h 1538288"/>
              <a:gd name="connsiteX99" fmla="*/ 2576513 w 6672263"/>
              <a:gd name="connsiteY99" fmla="*/ 1085850 h 1538288"/>
              <a:gd name="connsiteX100" fmla="*/ 2524125 w 6672263"/>
              <a:gd name="connsiteY100" fmla="*/ 1090613 h 1538288"/>
              <a:gd name="connsiteX101" fmla="*/ 2471738 w 6672263"/>
              <a:gd name="connsiteY101" fmla="*/ 1090613 h 1538288"/>
              <a:gd name="connsiteX102" fmla="*/ 2471738 w 6672263"/>
              <a:gd name="connsiteY102" fmla="*/ 1104900 h 1538288"/>
              <a:gd name="connsiteX103" fmla="*/ 2452688 w 6672263"/>
              <a:gd name="connsiteY103" fmla="*/ 1100138 h 1538288"/>
              <a:gd name="connsiteX104" fmla="*/ 2452688 w 6672263"/>
              <a:gd name="connsiteY104" fmla="*/ 1100138 h 1538288"/>
              <a:gd name="connsiteX105" fmla="*/ 2443163 w 6672263"/>
              <a:gd name="connsiteY105" fmla="*/ 1143000 h 1538288"/>
              <a:gd name="connsiteX106" fmla="*/ 2052638 w 6672263"/>
              <a:gd name="connsiteY106" fmla="*/ 1152525 h 1538288"/>
              <a:gd name="connsiteX107" fmla="*/ 2033588 w 6672263"/>
              <a:gd name="connsiteY107" fmla="*/ 1171575 h 1538288"/>
              <a:gd name="connsiteX108" fmla="*/ 1943100 w 6672263"/>
              <a:gd name="connsiteY108" fmla="*/ 1166813 h 1538288"/>
              <a:gd name="connsiteX109" fmla="*/ 1943100 w 6672263"/>
              <a:gd name="connsiteY109" fmla="*/ 1176338 h 1538288"/>
              <a:gd name="connsiteX110" fmla="*/ 1885950 w 6672263"/>
              <a:gd name="connsiteY110" fmla="*/ 1176338 h 1538288"/>
              <a:gd name="connsiteX111" fmla="*/ 1885950 w 6672263"/>
              <a:gd name="connsiteY111" fmla="*/ 1190625 h 1538288"/>
              <a:gd name="connsiteX112" fmla="*/ 1747838 w 6672263"/>
              <a:gd name="connsiteY112" fmla="*/ 1190625 h 1538288"/>
              <a:gd name="connsiteX113" fmla="*/ 1743075 w 6672263"/>
              <a:gd name="connsiteY113" fmla="*/ 1204913 h 1538288"/>
              <a:gd name="connsiteX114" fmla="*/ 1652588 w 6672263"/>
              <a:gd name="connsiteY114" fmla="*/ 1209675 h 1538288"/>
              <a:gd name="connsiteX115" fmla="*/ 1647826 w 6672263"/>
              <a:gd name="connsiteY115" fmla="*/ 1226344 h 1538288"/>
              <a:gd name="connsiteX116" fmla="*/ 1585913 w 6672263"/>
              <a:gd name="connsiteY116" fmla="*/ 1223963 h 1538288"/>
              <a:gd name="connsiteX117" fmla="*/ 1585913 w 6672263"/>
              <a:gd name="connsiteY117" fmla="*/ 1238250 h 1538288"/>
              <a:gd name="connsiteX118" fmla="*/ 1533525 w 6672263"/>
              <a:gd name="connsiteY118" fmla="*/ 1233488 h 1538288"/>
              <a:gd name="connsiteX119" fmla="*/ 1533525 w 6672263"/>
              <a:gd name="connsiteY119" fmla="*/ 1257300 h 1538288"/>
              <a:gd name="connsiteX120" fmla="*/ 1371600 w 6672263"/>
              <a:gd name="connsiteY120" fmla="*/ 1252538 h 1538288"/>
              <a:gd name="connsiteX121" fmla="*/ 1295400 w 6672263"/>
              <a:gd name="connsiteY121" fmla="*/ 1276350 h 1538288"/>
              <a:gd name="connsiteX122" fmla="*/ 1295400 w 6672263"/>
              <a:gd name="connsiteY122" fmla="*/ 1304925 h 1538288"/>
              <a:gd name="connsiteX123" fmla="*/ 1257300 w 6672263"/>
              <a:gd name="connsiteY123" fmla="*/ 1290638 h 1538288"/>
              <a:gd name="connsiteX124" fmla="*/ 1243013 w 6672263"/>
              <a:gd name="connsiteY124" fmla="*/ 1300163 h 1538288"/>
              <a:gd name="connsiteX125" fmla="*/ 1219200 w 6672263"/>
              <a:gd name="connsiteY125" fmla="*/ 1314450 h 1538288"/>
              <a:gd name="connsiteX126" fmla="*/ 1171575 w 6672263"/>
              <a:gd name="connsiteY126" fmla="*/ 1309688 h 1538288"/>
              <a:gd name="connsiteX127" fmla="*/ 1166813 w 6672263"/>
              <a:gd name="connsiteY127" fmla="*/ 1323975 h 1538288"/>
              <a:gd name="connsiteX128" fmla="*/ 1119188 w 6672263"/>
              <a:gd name="connsiteY128" fmla="*/ 1333500 h 1538288"/>
              <a:gd name="connsiteX129" fmla="*/ 1119188 w 6672263"/>
              <a:gd name="connsiteY129" fmla="*/ 1343025 h 1538288"/>
              <a:gd name="connsiteX130" fmla="*/ 1033463 w 6672263"/>
              <a:gd name="connsiteY130" fmla="*/ 1362075 h 1538288"/>
              <a:gd name="connsiteX131" fmla="*/ 823913 w 6672263"/>
              <a:gd name="connsiteY131" fmla="*/ 1371600 h 1538288"/>
              <a:gd name="connsiteX132" fmla="*/ 823913 w 6672263"/>
              <a:gd name="connsiteY132" fmla="*/ 1385888 h 1538288"/>
              <a:gd name="connsiteX133" fmla="*/ 719138 w 6672263"/>
              <a:gd name="connsiteY133" fmla="*/ 1385888 h 1538288"/>
              <a:gd name="connsiteX134" fmla="*/ 719138 w 6672263"/>
              <a:gd name="connsiteY134" fmla="*/ 1404938 h 1538288"/>
              <a:gd name="connsiteX135" fmla="*/ 671513 w 6672263"/>
              <a:gd name="connsiteY135" fmla="*/ 1404938 h 1538288"/>
              <a:gd name="connsiteX136" fmla="*/ 661988 w 6672263"/>
              <a:gd name="connsiteY136" fmla="*/ 1438275 h 1538288"/>
              <a:gd name="connsiteX137" fmla="*/ 571500 w 6672263"/>
              <a:gd name="connsiteY137" fmla="*/ 1438275 h 1538288"/>
              <a:gd name="connsiteX138" fmla="*/ 571500 w 6672263"/>
              <a:gd name="connsiteY138" fmla="*/ 1457325 h 1538288"/>
              <a:gd name="connsiteX139" fmla="*/ 423863 w 6672263"/>
              <a:gd name="connsiteY139" fmla="*/ 1462088 h 1538288"/>
              <a:gd name="connsiteX140" fmla="*/ 423863 w 6672263"/>
              <a:gd name="connsiteY140" fmla="*/ 1476376 h 1538288"/>
              <a:gd name="connsiteX141" fmla="*/ 400050 w 6672263"/>
              <a:gd name="connsiteY141" fmla="*/ 1476375 h 1538288"/>
              <a:gd name="connsiteX142" fmla="*/ 400051 w 6672263"/>
              <a:gd name="connsiteY142" fmla="*/ 1490662 h 1538288"/>
              <a:gd name="connsiteX143" fmla="*/ 361950 w 6672263"/>
              <a:gd name="connsiteY143" fmla="*/ 1490663 h 1538288"/>
              <a:gd name="connsiteX144" fmla="*/ 361950 w 6672263"/>
              <a:gd name="connsiteY144" fmla="*/ 1509713 h 1538288"/>
              <a:gd name="connsiteX145" fmla="*/ 152400 w 6672263"/>
              <a:gd name="connsiteY145" fmla="*/ 1519238 h 1538288"/>
              <a:gd name="connsiteX146" fmla="*/ 142875 w 6672263"/>
              <a:gd name="connsiteY146" fmla="*/ 1535906 h 1538288"/>
              <a:gd name="connsiteX147" fmla="*/ 0 w 6672263"/>
              <a:gd name="connsiteY147" fmla="*/ 1538288 h 153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672263" h="1538288">
                <a:moveTo>
                  <a:pt x="6672263" y="2382"/>
                </a:moveTo>
                <a:lnTo>
                  <a:pt x="6619875" y="0"/>
                </a:lnTo>
                <a:lnTo>
                  <a:pt x="6619875" y="28575"/>
                </a:lnTo>
                <a:lnTo>
                  <a:pt x="6557963" y="28575"/>
                </a:lnTo>
                <a:lnTo>
                  <a:pt x="6538913" y="57150"/>
                </a:lnTo>
                <a:lnTo>
                  <a:pt x="6496050" y="52388"/>
                </a:lnTo>
                <a:lnTo>
                  <a:pt x="6496050" y="71438"/>
                </a:lnTo>
                <a:lnTo>
                  <a:pt x="6272213" y="71438"/>
                </a:lnTo>
                <a:lnTo>
                  <a:pt x="6243638" y="119063"/>
                </a:lnTo>
                <a:lnTo>
                  <a:pt x="6196013" y="119063"/>
                </a:lnTo>
                <a:lnTo>
                  <a:pt x="6196013" y="119063"/>
                </a:lnTo>
                <a:lnTo>
                  <a:pt x="6196013" y="138113"/>
                </a:lnTo>
                <a:lnTo>
                  <a:pt x="6057900" y="138113"/>
                </a:lnTo>
                <a:lnTo>
                  <a:pt x="6034088" y="161925"/>
                </a:lnTo>
                <a:lnTo>
                  <a:pt x="5974556" y="161926"/>
                </a:lnTo>
                <a:lnTo>
                  <a:pt x="5972175" y="190500"/>
                </a:lnTo>
                <a:lnTo>
                  <a:pt x="5910263" y="190500"/>
                </a:lnTo>
                <a:lnTo>
                  <a:pt x="5905500" y="223838"/>
                </a:lnTo>
                <a:lnTo>
                  <a:pt x="5786438" y="228600"/>
                </a:lnTo>
                <a:lnTo>
                  <a:pt x="5776913" y="247650"/>
                </a:lnTo>
                <a:lnTo>
                  <a:pt x="5729288" y="247650"/>
                </a:lnTo>
                <a:lnTo>
                  <a:pt x="5726907" y="257175"/>
                </a:lnTo>
                <a:lnTo>
                  <a:pt x="5648325" y="257175"/>
                </a:lnTo>
                <a:lnTo>
                  <a:pt x="5648325" y="276225"/>
                </a:lnTo>
                <a:lnTo>
                  <a:pt x="5562600" y="276225"/>
                </a:lnTo>
                <a:lnTo>
                  <a:pt x="5560220" y="285750"/>
                </a:lnTo>
                <a:lnTo>
                  <a:pt x="5514975" y="285750"/>
                </a:lnTo>
                <a:lnTo>
                  <a:pt x="5514975" y="314325"/>
                </a:lnTo>
                <a:lnTo>
                  <a:pt x="5424488" y="314325"/>
                </a:lnTo>
                <a:lnTo>
                  <a:pt x="5429250" y="342900"/>
                </a:lnTo>
                <a:lnTo>
                  <a:pt x="5357813" y="352425"/>
                </a:lnTo>
                <a:lnTo>
                  <a:pt x="5295900" y="352425"/>
                </a:lnTo>
                <a:lnTo>
                  <a:pt x="5291138" y="369095"/>
                </a:lnTo>
                <a:lnTo>
                  <a:pt x="5250656" y="366713"/>
                </a:lnTo>
                <a:lnTo>
                  <a:pt x="5248275" y="385763"/>
                </a:lnTo>
                <a:lnTo>
                  <a:pt x="5005388" y="385763"/>
                </a:lnTo>
                <a:lnTo>
                  <a:pt x="4972050" y="404813"/>
                </a:lnTo>
                <a:lnTo>
                  <a:pt x="4900613" y="442913"/>
                </a:lnTo>
                <a:lnTo>
                  <a:pt x="4814888" y="442913"/>
                </a:lnTo>
                <a:lnTo>
                  <a:pt x="4810125" y="461963"/>
                </a:lnTo>
                <a:lnTo>
                  <a:pt x="4772025" y="457200"/>
                </a:lnTo>
                <a:lnTo>
                  <a:pt x="4757738" y="495300"/>
                </a:lnTo>
                <a:lnTo>
                  <a:pt x="4691063" y="495300"/>
                </a:lnTo>
                <a:lnTo>
                  <a:pt x="4691063" y="509588"/>
                </a:lnTo>
                <a:lnTo>
                  <a:pt x="4619625" y="514350"/>
                </a:lnTo>
                <a:lnTo>
                  <a:pt x="4610100" y="523875"/>
                </a:lnTo>
                <a:lnTo>
                  <a:pt x="4576763" y="523875"/>
                </a:lnTo>
                <a:lnTo>
                  <a:pt x="4552950" y="552450"/>
                </a:lnTo>
                <a:lnTo>
                  <a:pt x="4519613" y="552450"/>
                </a:lnTo>
                <a:lnTo>
                  <a:pt x="4505325" y="585788"/>
                </a:lnTo>
                <a:lnTo>
                  <a:pt x="4419600" y="581025"/>
                </a:lnTo>
                <a:lnTo>
                  <a:pt x="4419600" y="595313"/>
                </a:lnTo>
                <a:lnTo>
                  <a:pt x="4371975" y="590550"/>
                </a:lnTo>
                <a:lnTo>
                  <a:pt x="4329113" y="628650"/>
                </a:lnTo>
                <a:lnTo>
                  <a:pt x="4300538" y="623888"/>
                </a:lnTo>
                <a:lnTo>
                  <a:pt x="4300538" y="638175"/>
                </a:lnTo>
                <a:lnTo>
                  <a:pt x="4200525" y="642938"/>
                </a:lnTo>
                <a:lnTo>
                  <a:pt x="4200525" y="642938"/>
                </a:lnTo>
                <a:lnTo>
                  <a:pt x="4191000" y="666750"/>
                </a:lnTo>
                <a:lnTo>
                  <a:pt x="4143375" y="666750"/>
                </a:lnTo>
                <a:lnTo>
                  <a:pt x="4090988" y="690563"/>
                </a:lnTo>
                <a:lnTo>
                  <a:pt x="4086225" y="704850"/>
                </a:lnTo>
                <a:lnTo>
                  <a:pt x="4024313" y="709613"/>
                </a:lnTo>
                <a:lnTo>
                  <a:pt x="4024313" y="723900"/>
                </a:lnTo>
                <a:lnTo>
                  <a:pt x="3871913" y="723900"/>
                </a:lnTo>
                <a:lnTo>
                  <a:pt x="3871913" y="733425"/>
                </a:lnTo>
                <a:lnTo>
                  <a:pt x="3633788" y="733425"/>
                </a:lnTo>
                <a:lnTo>
                  <a:pt x="3629025" y="752475"/>
                </a:lnTo>
                <a:lnTo>
                  <a:pt x="3609975" y="752475"/>
                </a:lnTo>
                <a:lnTo>
                  <a:pt x="3590925" y="776288"/>
                </a:lnTo>
                <a:lnTo>
                  <a:pt x="3467100" y="771525"/>
                </a:lnTo>
                <a:lnTo>
                  <a:pt x="3467100" y="785813"/>
                </a:lnTo>
                <a:lnTo>
                  <a:pt x="3419475" y="785813"/>
                </a:lnTo>
                <a:lnTo>
                  <a:pt x="3381375" y="814388"/>
                </a:lnTo>
                <a:lnTo>
                  <a:pt x="3314700" y="809625"/>
                </a:lnTo>
                <a:lnTo>
                  <a:pt x="3309938" y="828675"/>
                </a:lnTo>
                <a:lnTo>
                  <a:pt x="3276600" y="823913"/>
                </a:lnTo>
                <a:lnTo>
                  <a:pt x="3276600" y="838200"/>
                </a:lnTo>
                <a:lnTo>
                  <a:pt x="3157537" y="835819"/>
                </a:lnTo>
                <a:lnTo>
                  <a:pt x="3148013" y="847726"/>
                </a:lnTo>
                <a:lnTo>
                  <a:pt x="3124200" y="847725"/>
                </a:lnTo>
                <a:lnTo>
                  <a:pt x="3119438" y="895350"/>
                </a:lnTo>
                <a:lnTo>
                  <a:pt x="3105150" y="900113"/>
                </a:lnTo>
                <a:lnTo>
                  <a:pt x="3105150" y="923925"/>
                </a:lnTo>
                <a:lnTo>
                  <a:pt x="3086100" y="923925"/>
                </a:lnTo>
                <a:lnTo>
                  <a:pt x="3071813" y="947738"/>
                </a:lnTo>
                <a:lnTo>
                  <a:pt x="3009900" y="952500"/>
                </a:lnTo>
                <a:lnTo>
                  <a:pt x="2971800" y="966788"/>
                </a:lnTo>
                <a:lnTo>
                  <a:pt x="2933700" y="971550"/>
                </a:lnTo>
                <a:lnTo>
                  <a:pt x="2928938" y="985838"/>
                </a:lnTo>
                <a:lnTo>
                  <a:pt x="2900363" y="985838"/>
                </a:lnTo>
                <a:lnTo>
                  <a:pt x="2886075" y="1014413"/>
                </a:lnTo>
                <a:lnTo>
                  <a:pt x="2836069" y="1014413"/>
                </a:lnTo>
                <a:lnTo>
                  <a:pt x="2833688" y="1038225"/>
                </a:lnTo>
                <a:lnTo>
                  <a:pt x="2676525" y="1038225"/>
                </a:lnTo>
                <a:lnTo>
                  <a:pt x="2671763" y="1052513"/>
                </a:lnTo>
                <a:lnTo>
                  <a:pt x="2600325" y="1052513"/>
                </a:lnTo>
                <a:lnTo>
                  <a:pt x="2595563" y="1071563"/>
                </a:lnTo>
                <a:lnTo>
                  <a:pt x="2576513" y="1071563"/>
                </a:lnTo>
                <a:lnTo>
                  <a:pt x="2576513" y="1085850"/>
                </a:lnTo>
                <a:lnTo>
                  <a:pt x="2524125" y="1090613"/>
                </a:lnTo>
                <a:lnTo>
                  <a:pt x="2471738" y="1090613"/>
                </a:lnTo>
                <a:lnTo>
                  <a:pt x="2471738" y="1104900"/>
                </a:lnTo>
                <a:lnTo>
                  <a:pt x="2452688" y="1100138"/>
                </a:lnTo>
                <a:lnTo>
                  <a:pt x="2452688" y="1100138"/>
                </a:lnTo>
                <a:lnTo>
                  <a:pt x="2443163" y="1143000"/>
                </a:lnTo>
                <a:lnTo>
                  <a:pt x="2052638" y="1152525"/>
                </a:lnTo>
                <a:lnTo>
                  <a:pt x="2033588" y="1171575"/>
                </a:lnTo>
                <a:lnTo>
                  <a:pt x="1943100" y="1166813"/>
                </a:lnTo>
                <a:lnTo>
                  <a:pt x="1943100" y="1176338"/>
                </a:lnTo>
                <a:lnTo>
                  <a:pt x="1885950" y="1176338"/>
                </a:lnTo>
                <a:lnTo>
                  <a:pt x="1885950" y="1190625"/>
                </a:lnTo>
                <a:lnTo>
                  <a:pt x="1747838" y="1190625"/>
                </a:lnTo>
                <a:lnTo>
                  <a:pt x="1743075" y="1204913"/>
                </a:lnTo>
                <a:lnTo>
                  <a:pt x="1652588" y="1209675"/>
                </a:lnTo>
                <a:lnTo>
                  <a:pt x="1647826" y="1226344"/>
                </a:lnTo>
                <a:lnTo>
                  <a:pt x="1585913" y="1223963"/>
                </a:lnTo>
                <a:lnTo>
                  <a:pt x="1585913" y="1238250"/>
                </a:lnTo>
                <a:lnTo>
                  <a:pt x="1533525" y="1233488"/>
                </a:lnTo>
                <a:lnTo>
                  <a:pt x="1533525" y="1257300"/>
                </a:lnTo>
                <a:lnTo>
                  <a:pt x="1371600" y="1252538"/>
                </a:lnTo>
                <a:lnTo>
                  <a:pt x="1295400" y="1276350"/>
                </a:lnTo>
                <a:lnTo>
                  <a:pt x="1295400" y="1304925"/>
                </a:lnTo>
                <a:lnTo>
                  <a:pt x="1257300" y="1290638"/>
                </a:lnTo>
                <a:lnTo>
                  <a:pt x="1243013" y="1300163"/>
                </a:lnTo>
                <a:lnTo>
                  <a:pt x="1219200" y="1314450"/>
                </a:lnTo>
                <a:lnTo>
                  <a:pt x="1171575" y="1309688"/>
                </a:lnTo>
                <a:lnTo>
                  <a:pt x="1166813" y="1323975"/>
                </a:lnTo>
                <a:lnTo>
                  <a:pt x="1119188" y="1333500"/>
                </a:lnTo>
                <a:lnTo>
                  <a:pt x="1119188" y="1343025"/>
                </a:lnTo>
                <a:lnTo>
                  <a:pt x="1033463" y="1362075"/>
                </a:lnTo>
                <a:lnTo>
                  <a:pt x="823913" y="1371600"/>
                </a:lnTo>
                <a:lnTo>
                  <a:pt x="823913" y="1385888"/>
                </a:lnTo>
                <a:lnTo>
                  <a:pt x="719138" y="1385888"/>
                </a:lnTo>
                <a:lnTo>
                  <a:pt x="719138" y="1404938"/>
                </a:lnTo>
                <a:lnTo>
                  <a:pt x="671513" y="1404938"/>
                </a:lnTo>
                <a:lnTo>
                  <a:pt x="661988" y="1438275"/>
                </a:lnTo>
                <a:lnTo>
                  <a:pt x="571500" y="1438275"/>
                </a:lnTo>
                <a:lnTo>
                  <a:pt x="571500" y="1457325"/>
                </a:lnTo>
                <a:lnTo>
                  <a:pt x="423863" y="1462088"/>
                </a:lnTo>
                <a:lnTo>
                  <a:pt x="423863" y="1476376"/>
                </a:lnTo>
                <a:lnTo>
                  <a:pt x="400050" y="1476375"/>
                </a:lnTo>
                <a:cubicBezTo>
                  <a:pt x="400050" y="1481137"/>
                  <a:pt x="400051" y="1485900"/>
                  <a:pt x="400051" y="1490662"/>
                </a:cubicBezTo>
                <a:lnTo>
                  <a:pt x="361950" y="1490663"/>
                </a:lnTo>
                <a:lnTo>
                  <a:pt x="361950" y="1509713"/>
                </a:lnTo>
                <a:lnTo>
                  <a:pt x="152400" y="1519238"/>
                </a:lnTo>
                <a:lnTo>
                  <a:pt x="142875" y="1535906"/>
                </a:lnTo>
                <a:lnTo>
                  <a:pt x="0" y="1538288"/>
                </a:lnTo>
              </a:path>
            </a:pathLst>
          </a:custGeom>
          <a:noFill/>
          <a:ln w="28575">
            <a:solidFill>
              <a:schemeClr val="accent3"/>
            </a:solidFill>
            <a:miter lim="800000"/>
            <a:headEnd/>
            <a:tailEnd/>
          </a:ln>
        </p:spPr>
        <p:txBody>
          <a:bodyPr rtlCol="0" anchor="ctr"/>
          <a:lstStyle/>
          <a:p>
            <a:pPr algn="ctr"/>
            <a:endParaRPr lang="en-US" dirty="0"/>
          </a:p>
        </p:txBody>
      </p:sp>
      <p:grpSp>
        <p:nvGrpSpPr>
          <p:cNvPr id="53" name="Group 52">
            <a:extLst>
              <a:ext uri="{FF2B5EF4-FFF2-40B4-BE49-F238E27FC236}">
                <a16:creationId xmlns:a16="http://schemas.microsoft.com/office/drawing/2014/main" id="{C1B65E25-45AA-E0EE-8D3B-FE55E404829C}"/>
              </a:ext>
            </a:extLst>
          </p:cNvPr>
          <p:cNvGrpSpPr/>
          <p:nvPr/>
        </p:nvGrpSpPr>
        <p:grpSpPr>
          <a:xfrm>
            <a:off x="3165475" y="3838575"/>
            <a:ext cx="6616701" cy="1905000"/>
            <a:chOff x="3165475" y="3838575"/>
            <a:chExt cx="6616701" cy="1905000"/>
          </a:xfrm>
        </p:grpSpPr>
        <p:sp>
          <p:nvSpPr>
            <p:cNvPr id="50" name="Freeform: Shape 49">
              <a:extLst>
                <a:ext uri="{FF2B5EF4-FFF2-40B4-BE49-F238E27FC236}">
                  <a16:creationId xmlns:a16="http://schemas.microsoft.com/office/drawing/2014/main" id="{83530EEC-16FF-B77F-594F-429A1B246B1C}"/>
                </a:ext>
              </a:extLst>
            </p:cNvPr>
            <p:cNvSpPr/>
            <p:nvPr/>
          </p:nvSpPr>
          <p:spPr bwMode="auto">
            <a:xfrm>
              <a:off x="7858126" y="3838575"/>
              <a:ext cx="1924050" cy="681038"/>
            </a:xfrm>
            <a:custGeom>
              <a:avLst/>
              <a:gdLst>
                <a:gd name="connsiteX0" fmla="*/ 1924050 w 1928813"/>
                <a:gd name="connsiteY0" fmla="*/ 0 h 681038"/>
                <a:gd name="connsiteX1" fmla="*/ 1928813 w 1928813"/>
                <a:gd name="connsiteY1" fmla="*/ 52388 h 681038"/>
                <a:gd name="connsiteX2" fmla="*/ 1857375 w 1928813"/>
                <a:gd name="connsiteY2" fmla="*/ 42863 h 681038"/>
                <a:gd name="connsiteX3" fmla="*/ 1857375 w 1928813"/>
                <a:gd name="connsiteY3" fmla="*/ 57150 h 681038"/>
                <a:gd name="connsiteX4" fmla="*/ 1728788 w 1928813"/>
                <a:gd name="connsiteY4" fmla="*/ 57150 h 681038"/>
                <a:gd name="connsiteX5" fmla="*/ 1704975 w 1928813"/>
                <a:gd name="connsiteY5" fmla="*/ 80963 h 681038"/>
                <a:gd name="connsiteX6" fmla="*/ 1685925 w 1928813"/>
                <a:gd name="connsiteY6" fmla="*/ 90488 h 681038"/>
                <a:gd name="connsiteX7" fmla="*/ 1681163 w 1928813"/>
                <a:gd name="connsiteY7" fmla="*/ 133350 h 681038"/>
                <a:gd name="connsiteX8" fmla="*/ 1614488 w 1928813"/>
                <a:gd name="connsiteY8" fmla="*/ 133350 h 681038"/>
                <a:gd name="connsiteX9" fmla="*/ 1604963 w 1928813"/>
                <a:gd name="connsiteY9" fmla="*/ 152400 h 681038"/>
                <a:gd name="connsiteX10" fmla="*/ 1595438 w 1928813"/>
                <a:gd name="connsiteY10" fmla="*/ 157163 h 681038"/>
                <a:gd name="connsiteX11" fmla="*/ 1595438 w 1928813"/>
                <a:gd name="connsiteY11" fmla="*/ 171450 h 681038"/>
                <a:gd name="connsiteX12" fmla="*/ 1562100 w 1928813"/>
                <a:gd name="connsiteY12" fmla="*/ 171450 h 681038"/>
                <a:gd name="connsiteX13" fmla="*/ 1562100 w 1928813"/>
                <a:gd name="connsiteY13" fmla="*/ 180975 h 681038"/>
                <a:gd name="connsiteX14" fmla="*/ 1500188 w 1928813"/>
                <a:gd name="connsiteY14" fmla="*/ 180975 h 681038"/>
                <a:gd name="connsiteX15" fmla="*/ 1485900 w 1928813"/>
                <a:gd name="connsiteY15" fmla="*/ 233363 h 681038"/>
                <a:gd name="connsiteX16" fmla="*/ 1457325 w 1928813"/>
                <a:gd name="connsiteY16" fmla="*/ 233363 h 681038"/>
                <a:gd name="connsiteX17" fmla="*/ 1366838 w 1928813"/>
                <a:gd name="connsiteY17" fmla="*/ 290513 h 681038"/>
                <a:gd name="connsiteX18" fmla="*/ 1366838 w 1928813"/>
                <a:gd name="connsiteY18" fmla="*/ 309563 h 681038"/>
                <a:gd name="connsiteX19" fmla="*/ 1257300 w 1928813"/>
                <a:gd name="connsiteY19" fmla="*/ 295275 h 681038"/>
                <a:gd name="connsiteX20" fmla="*/ 1257300 w 1928813"/>
                <a:gd name="connsiteY20" fmla="*/ 323850 h 681038"/>
                <a:gd name="connsiteX21" fmla="*/ 1257300 w 1928813"/>
                <a:gd name="connsiteY21" fmla="*/ 323850 h 681038"/>
                <a:gd name="connsiteX22" fmla="*/ 1219200 w 1928813"/>
                <a:gd name="connsiteY22" fmla="*/ 342900 h 681038"/>
                <a:gd name="connsiteX23" fmla="*/ 1171575 w 1928813"/>
                <a:gd name="connsiteY23" fmla="*/ 361950 h 681038"/>
                <a:gd name="connsiteX24" fmla="*/ 1143000 w 1928813"/>
                <a:gd name="connsiteY24" fmla="*/ 361950 h 681038"/>
                <a:gd name="connsiteX25" fmla="*/ 1143000 w 1928813"/>
                <a:gd name="connsiteY25" fmla="*/ 385763 h 681038"/>
                <a:gd name="connsiteX26" fmla="*/ 900113 w 1928813"/>
                <a:gd name="connsiteY26" fmla="*/ 385763 h 681038"/>
                <a:gd name="connsiteX27" fmla="*/ 900113 w 1928813"/>
                <a:gd name="connsiteY27" fmla="*/ 414338 h 681038"/>
                <a:gd name="connsiteX28" fmla="*/ 766763 w 1928813"/>
                <a:gd name="connsiteY28" fmla="*/ 409575 h 681038"/>
                <a:gd name="connsiteX29" fmla="*/ 766763 w 1928813"/>
                <a:gd name="connsiteY29" fmla="*/ 433388 h 681038"/>
                <a:gd name="connsiteX30" fmla="*/ 719138 w 1928813"/>
                <a:gd name="connsiteY30" fmla="*/ 433388 h 681038"/>
                <a:gd name="connsiteX31" fmla="*/ 709613 w 1928813"/>
                <a:gd name="connsiteY31" fmla="*/ 442913 h 681038"/>
                <a:gd name="connsiteX32" fmla="*/ 676275 w 1928813"/>
                <a:gd name="connsiteY32" fmla="*/ 442913 h 681038"/>
                <a:gd name="connsiteX33" fmla="*/ 676275 w 1928813"/>
                <a:gd name="connsiteY33" fmla="*/ 461963 h 681038"/>
                <a:gd name="connsiteX34" fmla="*/ 595313 w 1928813"/>
                <a:gd name="connsiteY34" fmla="*/ 461963 h 681038"/>
                <a:gd name="connsiteX35" fmla="*/ 561975 w 1928813"/>
                <a:gd name="connsiteY35" fmla="*/ 490538 h 681038"/>
                <a:gd name="connsiteX36" fmla="*/ 528638 w 1928813"/>
                <a:gd name="connsiteY36" fmla="*/ 490538 h 681038"/>
                <a:gd name="connsiteX37" fmla="*/ 523875 w 1928813"/>
                <a:gd name="connsiteY37" fmla="*/ 495301 h 681038"/>
                <a:gd name="connsiteX38" fmla="*/ 495300 w 1928813"/>
                <a:gd name="connsiteY38" fmla="*/ 495301 h 681038"/>
                <a:gd name="connsiteX39" fmla="*/ 485775 w 1928813"/>
                <a:gd name="connsiteY39" fmla="*/ 514350 h 681038"/>
                <a:gd name="connsiteX40" fmla="*/ 395288 w 1928813"/>
                <a:gd name="connsiteY40" fmla="*/ 514350 h 681038"/>
                <a:gd name="connsiteX41" fmla="*/ 371475 w 1928813"/>
                <a:gd name="connsiteY41" fmla="*/ 533400 h 681038"/>
                <a:gd name="connsiteX42" fmla="*/ 338138 w 1928813"/>
                <a:gd name="connsiteY42" fmla="*/ 538163 h 681038"/>
                <a:gd name="connsiteX43" fmla="*/ 338138 w 1928813"/>
                <a:gd name="connsiteY43" fmla="*/ 561975 h 681038"/>
                <a:gd name="connsiteX44" fmla="*/ 271463 w 1928813"/>
                <a:gd name="connsiteY44" fmla="*/ 561975 h 681038"/>
                <a:gd name="connsiteX45" fmla="*/ 271463 w 1928813"/>
                <a:gd name="connsiteY45" fmla="*/ 576263 h 681038"/>
                <a:gd name="connsiteX46" fmla="*/ 209550 w 1928813"/>
                <a:gd name="connsiteY46" fmla="*/ 566738 h 681038"/>
                <a:gd name="connsiteX47" fmla="*/ 171450 w 1928813"/>
                <a:gd name="connsiteY47" fmla="*/ 604838 h 681038"/>
                <a:gd name="connsiteX48" fmla="*/ 100013 w 1928813"/>
                <a:gd name="connsiteY48" fmla="*/ 604838 h 681038"/>
                <a:gd name="connsiteX49" fmla="*/ 95250 w 1928813"/>
                <a:gd name="connsiteY49" fmla="*/ 633413 h 681038"/>
                <a:gd name="connsiteX50" fmla="*/ 52388 w 1928813"/>
                <a:gd name="connsiteY50" fmla="*/ 633413 h 681038"/>
                <a:gd name="connsiteX51" fmla="*/ 0 w 1928813"/>
                <a:gd name="connsiteY51" fmla="*/ 681038 h 681038"/>
                <a:gd name="connsiteX0" fmla="*/ 1924050 w 1928813"/>
                <a:gd name="connsiteY0" fmla="*/ 0 h 681038"/>
                <a:gd name="connsiteX1" fmla="*/ 1928813 w 1928813"/>
                <a:gd name="connsiteY1" fmla="*/ 52388 h 681038"/>
                <a:gd name="connsiteX2" fmla="*/ 1857375 w 1928813"/>
                <a:gd name="connsiteY2" fmla="*/ 42863 h 681038"/>
                <a:gd name="connsiteX3" fmla="*/ 1857375 w 1928813"/>
                <a:gd name="connsiteY3" fmla="*/ 57150 h 681038"/>
                <a:gd name="connsiteX4" fmla="*/ 1728788 w 1928813"/>
                <a:gd name="connsiteY4" fmla="*/ 57150 h 681038"/>
                <a:gd name="connsiteX5" fmla="*/ 1704975 w 1928813"/>
                <a:gd name="connsiteY5" fmla="*/ 80963 h 681038"/>
                <a:gd name="connsiteX6" fmla="*/ 1685925 w 1928813"/>
                <a:gd name="connsiteY6" fmla="*/ 90488 h 681038"/>
                <a:gd name="connsiteX7" fmla="*/ 1681163 w 1928813"/>
                <a:gd name="connsiteY7" fmla="*/ 133350 h 681038"/>
                <a:gd name="connsiteX8" fmla="*/ 1614488 w 1928813"/>
                <a:gd name="connsiteY8" fmla="*/ 133350 h 681038"/>
                <a:gd name="connsiteX9" fmla="*/ 1604963 w 1928813"/>
                <a:gd name="connsiteY9" fmla="*/ 152400 h 681038"/>
                <a:gd name="connsiteX10" fmla="*/ 1595438 w 1928813"/>
                <a:gd name="connsiteY10" fmla="*/ 157163 h 681038"/>
                <a:gd name="connsiteX11" fmla="*/ 1595438 w 1928813"/>
                <a:gd name="connsiteY11" fmla="*/ 171450 h 681038"/>
                <a:gd name="connsiteX12" fmla="*/ 1562100 w 1928813"/>
                <a:gd name="connsiteY12" fmla="*/ 171450 h 681038"/>
                <a:gd name="connsiteX13" fmla="*/ 1562100 w 1928813"/>
                <a:gd name="connsiteY13" fmla="*/ 180975 h 681038"/>
                <a:gd name="connsiteX14" fmla="*/ 1500188 w 1928813"/>
                <a:gd name="connsiteY14" fmla="*/ 180975 h 681038"/>
                <a:gd name="connsiteX15" fmla="*/ 1485900 w 1928813"/>
                <a:gd name="connsiteY15" fmla="*/ 233363 h 681038"/>
                <a:gd name="connsiteX16" fmla="*/ 1457325 w 1928813"/>
                <a:gd name="connsiteY16" fmla="*/ 233363 h 681038"/>
                <a:gd name="connsiteX17" fmla="*/ 1366838 w 1928813"/>
                <a:gd name="connsiteY17" fmla="*/ 290513 h 681038"/>
                <a:gd name="connsiteX18" fmla="*/ 1363663 w 1928813"/>
                <a:gd name="connsiteY18" fmla="*/ 300038 h 681038"/>
                <a:gd name="connsiteX19" fmla="*/ 1257300 w 1928813"/>
                <a:gd name="connsiteY19" fmla="*/ 295275 h 681038"/>
                <a:gd name="connsiteX20" fmla="*/ 1257300 w 1928813"/>
                <a:gd name="connsiteY20" fmla="*/ 323850 h 681038"/>
                <a:gd name="connsiteX21" fmla="*/ 1257300 w 1928813"/>
                <a:gd name="connsiteY21" fmla="*/ 323850 h 681038"/>
                <a:gd name="connsiteX22" fmla="*/ 1219200 w 1928813"/>
                <a:gd name="connsiteY22" fmla="*/ 342900 h 681038"/>
                <a:gd name="connsiteX23" fmla="*/ 1171575 w 1928813"/>
                <a:gd name="connsiteY23" fmla="*/ 361950 h 681038"/>
                <a:gd name="connsiteX24" fmla="*/ 1143000 w 1928813"/>
                <a:gd name="connsiteY24" fmla="*/ 361950 h 681038"/>
                <a:gd name="connsiteX25" fmla="*/ 1143000 w 1928813"/>
                <a:gd name="connsiteY25" fmla="*/ 385763 h 681038"/>
                <a:gd name="connsiteX26" fmla="*/ 900113 w 1928813"/>
                <a:gd name="connsiteY26" fmla="*/ 385763 h 681038"/>
                <a:gd name="connsiteX27" fmla="*/ 900113 w 1928813"/>
                <a:gd name="connsiteY27" fmla="*/ 414338 h 681038"/>
                <a:gd name="connsiteX28" fmla="*/ 766763 w 1928813"/>
                <a:gd name="connsiteY28" fmla="*/ 409575 h 681038"/>
                <a:gd name="connsiteX29" fmla="*/ 766763 w 1928813"/>
                <a:gd name="connsiteY29" fmla="*/ 433388 h 681038"/>
                <a:gd name="connsiteX30" fmla="*/ 719138 w 1928813"/>
                <a:gd name="connsiteY30" fmla="*/ 433388 h 681038"/>
                <a:gd name="connsiteX31" fmla="*/ 709613 w 1928813"/>
                <a:gd name="connsiteY31" fmla="*/ 442913 h 681038"/>
                <a:gd name="connsiteX32" fmla="*/ 676275 w 1928813"/>
                <a:gd name="connsiteY32" fmla="*/ 442913 h 681038"/>
                <a:gd name="connsiteX33" fmla="*/ 676275 w 1928813"/>
                <a:gd name="connsiteY33" fmla="*/ 461963 h 681038"/>
                <a:gd name="connsiteX34" fmla="*/ 595313 w 1928813"/>
                <a:gd name="connsiteY34" fmla="*/ 461963 h 681038"/>
                <a:gd name="connsiteX35" fmla="*/ 561975 w 1928813"/>
                <a:gd name="connsiteY35" fmla="*/ 490538 h 681038"/>
                <a:gd name="connsiteX36" fmla="*/ 528638 w 1928813"/>
                <a:gd name="connsiteY36" fmla="*/ 490538 h 681038"/>
                <a:gd name="connsiteX37" fmla="*/ 523875 w 1928813"/>
                <a:gd name="connsiteY37" fmla="*/ 495301 h 681038"/>
                <a:gd name="connsiteX38" fmla="*/ 495300 w 1928813"/>
                <a:gd name="connsiteY38" fmla="*/ 495301 h 681038"/>
                <a:gd name="connsiteX39" fmla="*/ 485775 w 1928813"/>
                <a:gd name="connsiteY39" fmla="*/ 514350 h 681038"/>
                <a:gd name="connsiteX40" fmla="*/ 395288 w 1928813"/>
                <a:gd name="connsiteY40" fmla="*/ 514350 h 681038"/>
                <a:gd name="connsiteX41" fmla="*/ 371475 w 1928813"/>
                <a:gd name="connsiteY41" fmla="*/ 533400 h 681038"/>
                <a:gd name="connsiteX42" fmla="*/ 338138 w 1928813"/>
                <a:gd name="connsiteY42" fmla="*/ 538163 h 681038"/>
                <a:gd name="connsiteX43" fmla="*/ 338138 w 1928813"/>
                <a:gd name="connsiteY43" fmla="*/ 561975 h 681038"/>
                <a:gd name="connsiteX44" fmla="*/ 271463 w 1928813"/>
                <a:gd name="connsiteY44" fmla="*/ 561975 h 681038"/>
                <a:gd name="connsiteX45" fmla="*/ 271463 w 1928813"/>
                <a:gd name="connsiteY45" fmla="*/ 576263 h 681038"/>
                <a:gd name="connsiteX46" fmla="*/ 209550 w 1928813"/>
                <a:gd name="connsiteY46" fmla="*/ 566738 h 681038"/>
                <a:gd name="connsiteX47" fmla="*/ 171450 w 1928813"/>
                <a:gd name="connsiteY47" fmla="*/ 604838 h 681038"/>
                <a:gd name="connsiteX48" fmla="*/ 100013 w 1928813"/>
                <a:gd name="connsiteY48" fmla="*/ 604838 h 681038"/>
                <a:gd name="connsiteX49" fmla="*/ 95250 w 1928813"/>
                <a:gd name="connsiteY49" fmla="*/ 633413 h 681038"/>
                <a:gd name="connsiteX50" fmla="*/ 52388 w 1928813"/>
                <a:gd name="connsiteY50" fmla="*/ 633413 h 681038"/>
                <a:gd name="connsiteX51" fmla="*/ 0 w 1928813"/>
                <a:gd name="connsiteY51" fmla="*/ 681038 h 681038"/>
                <a:gd name="connsiteX0" fmla="*/ 1924050 w 1928813"/>
                <a:gd name="connsiteY0" fmla="*/ 0 h 681038"/>
                <a:gd name="connsiteX1" fmla="*/ 1928813 w 1928813"/>
                <a:gd name="connsiteY1" fmla="*/ 52388 h 681038"/>
                <a:gd name="connsiteX2" fmla="*/ 1857375 w 1928813"/>
                <a:gd name="connsiteY2" fmla="*/ 42863 h 681038"/>
                <a:gd name="connsiteX3" fmla="*/ 1857375 w 1928813"/>
                <a:gd name="connsiteY3" fmla="*/ 57150 h 681038"/>
                <a:gd name="connsiteX4" fmla="*/ 1728788 w 1928813"/>
                <a:gd name="connsiteY4" fmla="*/ 57150 h 681038"/>
                <a:gd name="connsiteX5" fmla="*/ 1704975 w 1928813"/>
                <a:gd name="connsiteY5" fmla="*/ 80963 h 681038"/>
                <a:gd name="connsiteX6" fmla="*/ 1685925 w 1928813"/>
                <a:gd name="connsiteY6" fmla="*/ 90488 h 681038"/>
                <a:gd name="connsiteX7" fmla="*/ 1681163 w 1928813"/>
                <a:gd name="connsiteY7" fmla="*/ 133350 h 681038"/>
                <a:gd name="connsiteX8" fmla="*/ 1614488 w 1928813"/>
                <a:gd name="connsiteY8" fmla="*/ 133350 h 681038"/>
                <a:gd name="connsiteX9" fmla="*/ 1604963 w 1928813"/>
                <a:gd name="connsiteY9" fmla="*/ 152400 h 681038"/>
                <a:gd name="connsiteX10" fmla="*/ 1595438 w 1928813"/>
                <a:gd name="connsiteY10" fmla="*/ 157163 h 681038"/>
                <a:gd name="connsiteX11" fmla="*/ 1595438 w 1928813"/>
                <a:gd name="connsiteY11" fmla="*/ 171450 h 681038"/>
                <a:gd name="connsiteX12" fmla="*/ 1562100 w 1928813"/>
                <a:gd name="connsiteY12" fmla="*/ 171450 h 681038"/>
                <a:gd name="connsiteX13" fmla="*/ 1562100 w 1928813"/>
                <a:gd name="connsiteY13" fmla="*/ 180975 h 681038"/>
                <a:gd name="connsiteX14" fmla="*/ 1500188 w 1928813"/>
                <a:gd name="connsiteY14" fmla="*/ 180975 h 681038"/>
                <a:gd name="connsiteX15" fmla="*/ 1485900 w 1928813"/>
                <a:gd name="connsiteY15" fmla="*/ 233363 h 681038"/>
                <a:gd name="connsiteX16" fmla="*/ 1457325 w 1928813"/>
                <a:gd name="connsiteY16" fmla="*/ 233363 h 681038"/>
                <a:gd name="connsiteX17" fmla="*/ 1366838 w 1928813"/>
                <a:gd name="connsiteY17" fmla="*/ 290513 h 681038"/>
                <a:gd name="connsiteX18" fmla="*/ 1363663 w 1928813"/>
                <a:gd name="connsiteY18" fmla="*/ 300038 h 681038"/>
                <a:gd name="connsiteX19" fmla="*/ 1257300 w 1928813"/>
                <a:gd name="connsiteY19" fmla="*/ 304800 h 681038"/>
                <a:gd name="connsiteX20" fmla="*/ 1257300 w 1928813"/>
                <a:gd name="connsiteY20" fmla="*/ 323850 h 681038"/>
                <a:gd name="connsiteX21" fmla="*/ 1257300 w 1928813"/>
                <a:gd name="connsiteY21" fmla="*/ 323850 h 681038"/>
                <a:gd name="connsiteX22" fmla="*/ 1219200 w 1928813"/>
                <a:gd name="connsiteY22" fmla="*/ 342900 h 681038"/>
                <a:gd name="connsiteX23" fmla="*/ 1171575 w 1928813"/>
                <a:gd name="connsiteY23" fmla="*/ 361950 h 681038"/>
                <a:gd name="connsiteX24" fmla="*/ 1143000 w 1928813"/>
                <a:gd name="connsiteY24" fmla="*/ 361950 h 681038"/>
                <a:gd name="connsiteX25" fmla="*/ 1143000 w 1928813"/>
                <a:gd name="connsiteY25" fmla="*/ 385763 h 681038"/>
                <a:gd name="connsiteX26" fmla="*/ 900113 w 1928813"/>
                <a:gd name="connsiteY26" fmla="*/ 385763 h 681038"/>
                <a:gd name="connsiteX27" fmla="*/ 900113 w 1928813"/>
                <a:gd name="connsiteY27" fmla="*/ 414338 h 681038"/>
                <a:gd name="connsiteX28" fmla="*/ 766763 w 1928813"/>
                <a:gd name="connsiteY28" fmla="*/ 409575 h 681038"/>
                <a:gd name="connsiteX29" fmla="*/ 766763 w 1928813"/>
                <a:gd name="connsiteY29" fmla="*/ 433388 h 681038"/>
                <a:gd name="connsiteX30" fmla="*/ 719138 w 1928813"/>
                <a:gd name="connsiteY30" fmla="*/ 433388 h 681038"/>
                <a:gd name="connsiteX31" fmla="*/ 709613 w 1928813"/>
                <a:gd name="connsiteY31" fmla="*/ 442913 h 681038"/>
                <a:gd name="connsiteX32" fmla="*/ 676275 w 1928813"/>
                <a:gd name="connsiteY32" fmla="*/ 442913 h 681038"/>
                <a:gd name="connsiteX33" fmla="*/ 676275 w 1928813"/>
                <a:gd name="connsiteY33" fmla="*/ 461963 h 681038"/>
                <a:gd name="connsiteX34" fmla="*/ 595313 w 1928813"/>
                <a:gd name="connsiteY34" fmla="*/ 461963 h 681038"/>
                <a:gd name="connsiteX35" fmla="*/ 561975 w 1928813"/>
                <a:gd name="connsiteY35" fmla="*/ 490538 h 681038"/>
                <a:gd name="connsiteX36" fmla="*/ 528638 w 1928813"/>
                <a:gd name="connsiteY36" fmla="*/ 490538 h 681038"/>
                <a:gd name="connsiteX37" fmla="*/ 523875 w 1928813"/>
                <a:gd name="connsiteY37" fmla="*/ 495301 h 681038"/>
                <a:gd name="connsiteX38" fmla="*/ 495300 w 1928813"/>
                <a:gd name="connsiteY38" fmla="*/ 495301 h 681038"/>
                <a:gd name="connsiteX39" fmla="*/ 485775 w 1928813"/>
                <a:gd name="connsiteY39" fmla="*/ 514350 h 681038"/>
                <a:gd name="connsiteX40" fmla="*/ 395288 w 1928813"/>
                <a:gd name="connsiteY40" fmla="*/ 514350 h 681038"/>
                <a:gd name="connsiteX41" fmla="*/ 371475 w 1928813"/>
                <a:gd name="connsiteY41" fmla="*/ 533400 h 681038"/>
                <a:gd name="connsiteX42" fmla="*/ 338138 w 1928813"/>
                <a:gd name="connsiteY42" fmla="*/ 538163 h 681038"/>
                <a:gd name="connsiteX43" fmla="*/ 338138 w 1928813"/>
                <a:gd name="connsiteY43" fmla="*/ 561975 h 681038"/>
                <a:gd name="connsiteX44" fmla="*/ 271463 w 1928813"/>
                <a:gd name="connsiteY44" fmla="*/ 561975 h 681038"/>
                <a:gd name="connsiteX45" fmla="*/ 271463 w 1928813"/>
                <a:gd name="connsiteY45" fmla="*/ 576263 h 681038"/>
                <a:gd name="connsiteX46" fmla="*/ 209550 w 1928813"/>
                <a:gd name="connsiteY46" fmla="*/ 566738 h 681038"/>
                <a:gd name="connsiteX47" fmla="*/ 171450 w 1928813"/>
                <a:gd name="connsiteY47" fmla="*/ 604838 h 681038"/>
                <a:gd name="connsiteX48" fmla="*/ 100013 w 1928813"/>
                <a:gd name="connsiteY48" fmla="*/ 604838 h 681038"/>
                <a:gd name="connsiteX49" fmla="*/ 95250 w 1928813"/>
                <a:gd name="connsiteY49" fmla="*/ 633413 h 681038"/>
                <a:gd name="connsiteX50" fmla="*/ 52388 w 1928813"/>
                <a:gd name="connsiteY50" fmla="*/ 633413 h 681038"/>
                <a:gd name="connsiteX51" fmla="*/ 0 w 1928813"/>
                <a:gd name="connsiteY51" fmla="*/ 681038 h 681038"/>
                <a:gd name="connsiteX0" fmla="*/ 1924050 w 1931988"/>
                <a:gd name="connsiteY0" fmla="*/ 0 h 681038"/>
                <a:gd name="connsiteX1" fmla="*/ 1931988 w 1931988"/>
                <a:gd name="connsiteY1" fmla="*/ 36513 h 681038"/>
                <a:gd name="connsiteX2" fmla="*/ 1857375 w 1931988"/>
                <a:gd name="connsiteY2" fmla="*/ 42863 h 681038"/>
                <a:gd name="connsiteX3" fmla="*/ 1857375 w 1931988"/>
                <a:gd name="connsiteY3" fmla="*/ 57150 h 681038"/>
                <a:gd name="connsiteX4" fmla="*/ 1728788 w 1931988"/>
                <a:gd name="connsiteY4" fmla="*/ 57150 h 681038"/>
                <a:gd name="connsiteX5" fmla="*/ 1704975 w 1931988"/>
                <a:gd name="connsiteY5" fmla="*/ 80963 h 681038"/>
                <a:gd name="connsiteX6" fmla="*/ 1685925 w 1931988"/>
                <a:gd name="connsiteY6" fmla="*/ 90488 h 681038"/>
                <a:gd name="connsiteX7" fmla="*/ 1681163 w 1931988"/>
                <a:gd name="connsiteY7" fmla="*/ 133350 h 681038"/>
                <a:gd name="connsiteX8" fmla="*/ 1614488 w 1931988"/>
                <a:gd name="connsiteY8" fmla="*/ 133350 h 681038"/>
                <a:gd name="connsiteX9" fmla="*/ 1604963 w 1931988"/>
                <a:gd name="connsiteY9" fmla="*/ 152400 h 681038"/>
                <a:gd name="connsiteX10" fmla="*/ 1595438 w 1931988"/>
                <a:gd name="connsiteY10" fmla="*/ 157163 h 681038"/>
                <a:gd name="connsiteX11" fmla="*/ 1595438 w 1931988"/>
                <a:gd name="connsiteY11" fmla="*/ 171450 h 681038"/>
                <a:gd name="connsiteX12" fmla="*/ 1562100 w 1931988"/>
                <a:gd name="connsiteY12" fmla="*/ 171450 h 681038"/>
                <a:gd name="connsiteX13" fmla="*/ 1562100 w 1931988"/>
                <a:gd name="connsiteY13" fmla="*/ 180975 h 681038"/>
                <a:gd name="connsiteX14" fmla="*/ 1500188 w 1931988"/>
                <a:gd name="connsiteY14" fmla="*/ 180975 h 681038"/>
                <a:gd name="connsiteX15" fmla="*/ 1485900 w 1931988"/>
                <a:gd name="connsiteY15" fmla="*/ 233363 h 681038"/>
                <a:gd name="connsiteX16" fmla="*/ 1457325 w 1931988"/>
                <a:gd name="connsiteY16" fmla="*/ 233363 h 681038"/>
                <a:gd name="connsiteX17" fmla="*/ 1366838 w 1931988"/>
                <a:gd name="connsiteY17" fmla="*/ 290513 h 681038"/>
                <a:gd name="connsiteX18" fmla="*/ 1363663 w 1931988"/>
                <a:gd name="connsiteY18" fmla="*/ 300038 h 681038"/>
                <a:gd name="connsiteX19" fmla="*/ 1257300 w 1931988"/>
                <a:gd name="connsiteY19" fmla="*/ 304800 h 681038"/>
                <a:gd name="connsiteX20" fmla="*/ 1257300 w 1931988"/>
                <a:gd name="connsiteY20" fmla="*/ 323850 h 681038"/>
                <a:gd name="connsiteX21" fmla="*/ 1257300 w 1931988"/>
                <a:gd name="connsiteY21" fmla="*/ 323850 h 681038"/>
                <a:gd name="connsiteX22" fmla="*/ 1219200 w 1931988"/>
                <a:gd name="connsiteY22" fmla="*/ 342900 h 681038"/>
                <a:gd name="connsiteX23" fmla="*/ 1171575 w 1931988"/>
                <a:gd name="connsiteY23" fmla="*/ 361950 h 681038"/>
                <a:gd name="connsiteX24" fmla="*/ 1143000 w 1931988"/>
                <a:gd name="connsiteY24" fmla="*/ 361950 h 681038"/>
                <a:gd name="connsiteX25" fmla="*/ 1143000 w 1931988"/>
                <a:gd name="connsiteY25" fmla="*/ 385763 h 681038"/>
                <a:gd name="connsiteX26" fmla="*/ 900113 w 1931988"/>
                <a:gd name="connsiteY26" fmla="*/ 385763 h 681038"/>
                <a:gd name="connsiteX27" fmla="*/ 900113 w 1931988"/>
                <a:gd name="connsiteY27" fmla="*/ 414338 h 681038"/>
                <a:gd name="connsiteX28" fmla="*/ 766763 w 1931988"/>
                <a:gd name="connsiteY28" fmla="*/ 409575 h 681038"/>
                <a:gd name="connsiteX29" fmla="*/ 766763 w 1931988"/>
                <a:gd name="connsiteY29" fmla="*/ 433388 h 681038"/>
                <a:gd name="connsiteX30" fmla="*/ 719138 w 1931988"/>
                <a:gd name="connsiteY30" fmla="*/ 433388 h 681038"/>
                <a:gd name="connsiteX31" fmla="*/ 709613 w 1931988"/>
                <a:gd name="connsiteY31" fmla="*/ 442913 h 681038"/>
                <a:gd name="connsiteX32" fmla="*/ 676275 w 1931988"/>
                <a:gd name="connsiteY32" fmla="*/ 442913 h 681038"/>
                <a:gd name="connsiteX33" fmla="*/ 676275 w 1931988"/>
                <a:gd name="connsiteY33" fmla="*/ 461963 h 681038"/>
                <a:gd name="connsiteX34" fmla="*/ 595313 w 1931988"/>
                <a:gd name="connsiteY34" fmla="*/ 461963 h 681038"/>
                <a:gd name="connsiteX35" fmla="*/ 561975 w 1931988"/>
                <a:gd name="connsiteY35" fmla="*/ 490538 h 681038"/>
                <a:gd name="connsiteX36" fmla="*/ 528638 w 1931988"/>
                <a:gd name="connsiteY36" fmla="*/ 490538 h 681038"/>
                <a:gd name="connsiteX37" fmla="*/ 523875 w 1931988"/>
                <a:gd name="connsiteY37" fmla="*/ 495301 h 681038"/>
                <a:gd name="connsiteX38" fmla="*/ 495300 w 1931988"/>
                <a:gd name="connsiteY38" fmla="*/ 495301 h 681038"/>
                <a:gd name="connsiteX39" fmla="*/ 485775 w 1931988"/>
                <a:gd name="connsiteY39" fmla="*/ 514350 h 681038"/>
                <a:gd name="connsiteX40" fmla="*/ 395288 w 1931988"/>
                <a:gd name="connsiteY40" fmla="*/ 514350 h 681038"/>
                <a:gd name="connsiteX41" fmla="*/ 371475 w 1931988"/>
                <a:gd name="connsiteY41" fmla="*/ 533400 h 681038"/>
                <a:gd name="connsiteX42" fmla="*/ 338138 w 1931988"/>
                <a:gd name="connsiteY42" fmla="*/ 538163 h 681038"/>
                <a:gd name="connsiteX43" fmla="*/ 338138 w 1931988"/>
                <a:gd name="connsiteY43" fmla="*/ 561975 h 681038"/>
                <a:gd name="connsiteX44" fmla="*/ 271463 w 1931988"/>
                <a:gd name="connsiteY44" fmla="*/ 561975 h 681038"/>
                <a:gd name="connsiteX45" fmla="*/ 271463 w 1931988"/>
                <a:gd name="connsiteY45" fmla="*/ 576263 h 681038"/>
                <a:gd name="connsiteX46" fmla="*/ 209550 w 1931988"/>
                <a:gd name="connsiteY46" fmla="*/ 566738 h 681038"/>
                <a:gd name="connsiteX47" fmla="*/ 171450 w 1931988"/>
                <a:gd name="connsiteY47" fmla="*/ 604838 h 681038"/>
                <a:gd name="connsiteX48" fmla="*/ 100013 w 1931988"/>
                <a:gd name="connsiteY48" fmla="*/ 604838 h 681038"/>
                <a:gd name="connsiteX49" fmla="*/ 95250 w 1931988"/>
                <a:gd name="connsiteY49" fmla="*/ 633413 h 681038"/>
                <a:gd name="connsiteX50" fmla="*/ 52388 w 1931988"/>
                <a:gd name="connsiteY50" fmla="*/ 633413 h 681038"/>
                <a:gd name="connsiteX51" fmla="*/ 0 w 1931988"/>
                <a:gd name="connsiteY51" fmla="*/ 681038 h 681038"/>
                <a:gd name="connsiteX0" fmla="*/ 1924050 w 1924050"/>
                <a:gd name="connsiteY0" fmla="*/ 0 h 681038"/>
                <a:gd name="connsiteX1" fmla="*/ 1922463 w 1924050"/>
                <a:gd name="connsiteY1" fmla="*/ 42863 h 681038"/>
                <a:gd name="connsiteX2" fmla="*/ 1857375 w 1924050"/>
                <a:gd name="connsiteY2" fmla="*/ 42863 h 681038"/>
                <a:gd name="connsiteX3" fmla="*/ 1857375 w 1924050"/>
                <a:gd name="connsiteY3" fmla="*/ 57150 h 681038"/>
                <a:gd name="connsiteX4" fmla="*/ 1728788 w 1924050"/>
                <a:gd name="connsiteY4" fmla="*/ 57150 h 681038"/>
                <a:gd name="connsiteX5" fmla="*/ 1704975 w 1924050"/>
                <a:gd name="connsiteY5" fmla="*/ 80963 h 681038"/>
                <a:gd name="connsiteX6" fmla="*/ 1685925 w 1924050"/>
                <a:gd name="connsiteY6" fmla="*/ 90488 h 681038"/>
                <a:gd name="connsiteX7" fmla="*/ 1681163 w 1924050"/>
                <a:gd name="connsiteY7" fmla="*/ 133350 h 681038"/>
                <a:gd name="connsiteX8" fmla="*/ 1614488 w 1924050"/>
                <a:gd name="connsiteY8" fmla="*/ 133350 h 681038"/>
                <a:gd name="connsiteX9" fmla="*/ 1604963 w 1924050"/>
                <a:gd name="connsiteY9" fmla="*/ 152400 h 681038"/>
                <a:gd name="connsiteX10" fmla="*/ 1595438 w 1924050"/>
                <a:gd name="connsiteY10" fmla="*/ 157163 h 681038"/>
                <a:gd name="connsiteX11" fmla="*/ 1595438 w 1924050"/>
                <a:gd name="connsiteY11" fmla="*/ 171450 h 681038"/>
                <a:gd name="connsiteX12" fmla="*/ 1562100 w 1924050"/>
                <a:gd name="connsiteY12" fmla="*/ 171450 h 681038"/>
                <a:gd name="connsiteX13" fmla="*/ 1562100 w 1924050"/>
                <a:gd name="connsiteY13" fmla="*/ 180975 h 681038"/>
                <a:gd name="connsiteX14" fmla="*/ 1500188 w 1924050"/>
                <a:gd name="connsiteY14" fmla="*/ 180975 h 681038"/>
                <a:gd name="connsiteX15" fmla="*/ 1485900 w 1924050"/>
                <a:gd name="connsiteY15" fmla="*/ 233363 h 681038"/>
                <a:gd name="connsiteX16" fmla="*/ 1457325 w 1924050"/>
                <a:gd name="connsiteY16" fmla="*/ 233363 h 681038"/>
                <a:gd name="connsiteX17" fmla="*/ 1366838 w 1924050"/>
                <a:gd name="connsiteY17" fmla="*/ 290513 h 681038"/>
                <a:gd name="connsiteX18" fmla="*/ 1363663 w 1924050"/>
                <a:gd name="connsiteY18" fmla="*/ 300038 h 681038"/>
                <a:gd name="connsiteX19" fmla="*/ 1257300 w 1924050"/>
                <a:gd name="connsiteY19" fmla="*/ 304800 h 681038"/>
                <a:gd name="connsiteX20" fmla="*/ 1257300 w 1924050"/>
                <a:gd name="connsiteY20" fmla="*/ 323850 h 681038"/>
                <a:gd name="connsiteX21" fmla="*/ 1257300 w 1924050"/>
                <a:gd name="connsiteY21" fmla="*/ 323850 h 681038"/>
                <a:gd name="connsiteX22" fmla="*/ 1219200 w 1924050"/>
                <a:gd name="connsiteY22" fmla="*/ 342900 h 681038"/>
                <a:gd name="connsiteX23" fmla="*/ 1171575 w 1924050"/>
                <a:gd name="connsiteY23" fmla="*/ 361950 h 681038"/>
                <a:gd name="connsiteX24" fmla="*/ 1143000 w 1924050"/>
                <a:gd name="connsiteY24" fmla="*/ 361950 h 681038"/>
                <a:gd name="connsiteX25" fmla="*/ 1143000 w 1924050"/>
                <a:gd name="connsiteY25" fmla="*/ 385763 h 681038"/>
                <a:gd name="connsiteX26" fmla="*/ 900113 w 1924050"/>
                <a:gd name="connsiteY26" fmla="*/ 385763 h 681038"/>
                <a:gd name="connsiteX27" fmla="*/ 900113 w 1924050"/>
                <a:gd name="connsiteY27" fmla="*/ 414338 h 681038"/>
                <a:gd name="connsiteX28" fmla="*/ 766763 w 1924050"/>
                <a:gd name="connsiteY28" fmla="*/ 409575 h 681038"/>
                <a:gd name="connsiteX29" fmla="*/ 766763 w 1924050"/>
                <a:gd name="connsiteY29" fmla="*/ 433388 h 681038"/>
                <a:gd name="connsiteX30" fmla="*/ 719138 w 1924050"/>
                <a:gd name="connsiteY30" fmla="*/ 433388 h 681038"/>
                <a:gd name="connsiteX31" fmla="*/ 709613 w 1924050"/>
                <a:gd name="connsiteY31" fmla="*/ 442913 h 681038"/>
                <a:gd name="connsiteX32" fmla="*/ 676275 w 1924050"/>
                <a:gd name="connsiteY32" fmla="*/ 442913 h 681038"/>
                <a:gd name="connsiteX33" fmla="*/ 676275 w 1924050"/>
                <a:gd name="connsiteY33" fmla="*/ 461963 h 681038"/>
                <a:gd name="connsiteX34" fmla="*/ 595313 w 1924050"/>
                <a:gd name="connsiteY34" fmla="*/ 461963 h 681038"/>
                <a:gd name="connsiteX35" fmla="*/ 561975 w 1924050"/>
                <a:gd name="connsiteY35" fmla="*/ 490538 h 681038"/>
                <a:gd name="connsiteX36" fmla="*/ 528638 w 1924050"/>
                <a:gd name="connsiteY36" fmla="*/ 490538 h 681038"/>
                <a:gd name="connsiteX37" fmla="*/ 523875 w 1924050"/>
                <a:gd name="connsiteY37" fmla="*/ 495301 h 681038"/>
                <a:gd name="connsiteX38" fmla="*/ 495300 w 1924050"/>
                <a:gd name="connsiteY38" fmla="*/ 495301 h 681038"/>
                <a:gd name="connsiteX39" fmla="*/ 485775 w 1924050"/>
                <a:gd name="connsiteY39" fmla="*/ 514350 h 681038"/>
                <a:gd name="connsiteX40" fmla="*/ 395288 w 1924050"/>
                <a:gd name="connsiteY40" fmla="*/ 514350 h 681038"/>
                <a:gd name="connsiteX41" fmla="*/ 371475 w 1924050"/>
                <a:gd name="connsiteY41" fmla="*/ 533400 h 681038"/>
                <a:gd name="connsiteX42" fmla="*/ 338138 w 1924050"/>
                <a:gd name="connsiteY42" fmla="*/ 538163 h 681038"/>
                <a:gd name="connsiteX43" fmla="*/ 338138 w 1924050"/>
                <a:gd name="connsiteY43" fmla="*/ 561975 h 681038"/>
                <a:gd name="connsiteX44" fmla="*/ 271463 w 1924050"/>
                <a:gd name="connsiteY44" fmla="*/ 561975 h 681038"/>
                <a:gd name="connsiteX45" fmla="*/ 271463 w 1924050"/>
                <a:gd name="connsiteY45" fmla="*/ 576263 h 681038"/>
                <a:gd name="connsiteX46" fmla="*/ 209550 w 1924050"/>
                <a:gd name="connsiteY46" fmla="*/ 566738 h 681038"/>
                <a:gd name="connsiteX47" fmla="*/ 171450 w 1924050"/>
                <a:gd name="connsiteY47" fmla="*/ 604838 h 681038"/>
                <a:gd name="connsiteX48" fmla="*/ 100013 w 1924050"/>
                <a:gd name="connsiteY48" fmla="*/ 604838 h 681038"/>
                <a:gd name="connsiteX49" fmla="*/ 95250 w 1924050"/>
                <a:gd name="connsiteY49" fmla="*/ 633413 h 681038"/>
                <a:gd name="connsiteX50" fmla="*/ 52388 w 1924050"/>
                <a:gd name="connsiteY50" fmla="*/ 633413 h 681038"/>
                <a:gd name="connsiteX51" fmla="*/ 0 w 1924050"/>
                <a:gd name="connsiteY51" fmla="*/ 681038 h 68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24050" h="681038">
                  <a:moveTo>
                    <a:pt x="1924050" y="0"/>
                  </a:moveTo>
                  <a:lnTo>
                    <a:pt x="1922463" y="42863"/>
                  </a:lnTo>
                  <a:lnTo>
                    <a:pt x="1857375" y="42863"/>
                  </a:lnTo>
                  <a:lnTo>
                    <a:pt x="1857375" y="57150"/>
                  </a:lnTo>
                  <a:lnTo>
                    <a:pt x="1728788" y="57150"/>
                  </a:lnTo>
                  <a:lnTo>
                    <a:pt x="1704975" y="80963"/>
                  </a:lnTo>
                  <a:lnTo>
                    <a:pt x="1685925" y="90488"/>
                  </a:lnTo>
                  <a:lnTo>
                    <a:pt x="1681163" y="133350"/>
                  </a:lnTo>
                  <a:lnTo>
                    <a:pt x="1614488" y="133350"/>
                  </a:lnTo>
                  <a:lnTo>
                    <a:pt x="1604963" y="152400"/>
                  </a:lnTo>
                  <a:lnTo>
                    <a:pt x="1595438" y="157163"/>
                  </a:lnTo>
                  <a:lnTo>
                    <a:pt x="1595438" y="171450"/>
                  </a:lnTo>
                  <a:lnTo>
                    <a:pt x="1562100" y="171450"/>
                  </a:lnTo>
                  <a:lnTo>
                    <a:pt x="1562100" y="180975"/>
                  </a:lnTo>
                  <a:lnTo>
                    <a:pt x="1500188" y="180975"/>
                  </a:lnTo>
                  <a:lnTo>
                    <a:pt x="1485900" y="233363"/>
                  </a:lnTo>
                  <a:lnTo>
                    <a:pt x="1457325" y="233363"/>
                  </a:lnTo>
                  <a:lnTo>
                    <a:pt x="1366838" y="290513"/>
                  </a:lnTo>
                  <a:lnTo>
                    <a:pt x="1363663" y="300038"/>
                  </a:lnTo>
                  <a:lnTo>
                    <a:pt x="1257300" y="304800"/>
                  </a:lnTo>
                  <a:lnTo>
                    <a:pt x="1257300" y="323850"/>
                  </a:lnTo>
                  <a:lnTo>
                    <a:pt x="1257300" y="323850"/>
                  </a:lnTo>
                  <a:lnTo>
                    <a:pt x="1219200" y="342900"/>
                  </a:lnTo>
                  <a:lnTo>
                    <a:pt x="1171575" y="361950"/>
                  </a:lnTo>
                  <a:lnTo>
                    <a:pt x="1143000" y="361950"/>
                  </a:lnTo>
                  <a:lnTo>
                    <a:pt x="1143000" y="385763"/>
                  </a:lnTo>
                  <a:lnTo>
                    <a:pt x="900113" y="385763"/>
                  </a:lnTo>
                  <a:lnTo>
                    <a:pt x="900113" y="414338"/>
                  </a:lnTo>
                  <a:lnTo>
                    <a:pt x="766763" y="409575"/>
                  </a:lnTo>
                  <a:lnTo>
                    <a:pt x="766763" y="433388"/>
                  </a:lnTo>
                  <a:lnTo>
                    <a:pt x="719138" y="433388"/>
                  </a:lnTo>
                  <a:lnTo>
                    <a:pt x="709613" y="442913"/>
                  </a:lnTo>
                  <a:lnTo>
                    <a:pt x="676275" y="442913"/>
                  </a:lnTo>
                  <a:lnTo>
                    <a:pt x="676275" y="461963"/>
                  </a:lnTo>
                  <a:lnTo>
                    <a:pt x="595313" y="461963"/>
                  </a:lnTo>
                  <a:lnTo>
                    <a:pt x="561975" y="490538"/>
                  </a:lnTo>
                  <a:lnTo>
                    <a:pt x="528638" y="490538"/>
                  </a:lnTo>
                  <a:lnTo>
                    <a:pt x="523875" y="495301"/>
                  </a:lnTo>
                  <a:lnTo>
                    <a:pt x="495300" y="495301"/>
                  </a:lnTo>
                  <a:lnTo>
                    <a:pt x="485775" y="514350"/>
                  </a:lnTo>
                  <a:lnTo>
                    <a:pt x="395288" y="514350"/>
                  </a:lnTo>
                  <a:lnTo>
                    <a:pt x="371475" y="533400"/>
                  </a:lnTo>
                  <a:lnTo>
                    <a:pt x="338138" y="538163"/>
                  </a:lnTo>
                  <a:lnTo>
                    <a:pt x="338138" y="561975"/>
                  </a:lnTo>
                  <a:lnTo>
                    <a:pt x="271463" y="561975"/>
                  </a:lnTo>
                  <a:lnTo>
                    <a:pt x="271463" y="576263"/>
                  </a:lnTo>
                  <a:lnTo>
                    <a:pt x="209550" y="566738"/>
                  </a:lnTo>
                  <a:lnTo>
                    <a:pt x="171450" y="604838"/>
                  </a:lnTo>
                  <a:lnTo>
                    <a:pt x="100013" y="604838"/>
                  </a:lnTo>
                  <a:lnTo>
                    <a:pt x="95250" y="633413"/>
                  </a:lnTo>
                  <a:lnTo>
                    <a:pt x="52388" y="633413"/>
                  </a:lnTo>
                  <a:lnTo>
                    <a:pt x="0" y="681038"/>
                  </a:lnTo>
                </a:path>
              </a:pathLst>
            </a:custGeom>
            <a:noFill/>
            <a:ln w="28575">
              <a:solidFill>
                <a:schemeClr val="accent4"/>
              </a:solidFill>
              <a:miter lim="800000"/>
              <a:headEnd/>
              <a:tailEnd/>
            </a:ln>
          </p:spPr>
          <p:txBody>
            <a:bodyPr rtlCol="0" anchor="ctr"/>
            <a:lstStyle/>
            <a:p>
              <a:pPr algn="ctr"/>
              <a:endParaRPr lang="en-US" dirty="0"/>
            </a:p>
          </p:txBody>
        </p:sp>
        <p:sp>
          <p:nvSpPr>
            <p:cNvPr id="52" name="Freeform: Shape 51">
              <a:extLst>
                <a:ext uri="{FF2B5EF4-FFF2-40B4-BE49-F238E27FC236}">
                  <a16:creationId xmlns:a16="http://schemas.microsoft.com/office/drawing/2014/main" id="{B033B9E8-D8E2-E805-EF04-622C96CE256A}"/>
                </a:ext>
              </a:extLst>
            </p:cNvPr>
            <p:cNvSpPr/>
            <p:nvPr/>
          </p:nvSpPr>
          <p:spPr bwMode="auto">
            <a:xfrm>
              <a:off x="3165475" y="4511675"/>
              <a:ext cx="4699000" cy="1231900"/>
            </a:xfrm>
            <a:custGeom>
              <a:avLst/>
              <a:gdLst>
                <a:gd name="connsiteX0" fmla="*/ 4699000 w 4699000"/>
                <a:gd name="connsiteY0" fmla="*/ 0 h 1231900"/>
                <a:gd name="connsiteX1" fmla="*/ 4603750 w 4699000"/>
                <a:gd name="connsiteY1" fmla="*/ 3175 h 1231900"/>
                <a:gd name="connsiteX2" fmla="*/ 4600575 w 4699000"/>
                <a:gd name="connsiteY2" fmla="*/ 34925 h 1231900"/>
                <a:gd name="connsiteX3" fmla="*/ 4549775 w 4699000"/>
                <a:gd name="connsiteY3" fmla="*/ 38100 h 1231900"/>
                <a:gd name="connsiteX4" fmla="*/ 4549775 w 4699000"/>
                <a:gd name="connsiteY4" fmla="*/ 47625 h 1231900"/>
                <a:gd name="connsiteX5" fmla="*/ 4524375 w 4699000"/>
                <a:gd name="connsiteY5" fmla="*/ 44450 h 1231900"/>
                <a:gd name="connsiteX6" fmla="*/ 4521200 w 4699000"/>
                <a:gd name="connsiteY6" fmla="*/ 60325 h 1231900"/>
                <a:gd name="connsiteX7" fmla="*/ 4479925 w 4699000"/>
                <a:gd name="connsiteY7" fmla="*/ 60325 h 1231900"/>
                <a:gd name="connsiteX8" fmla="*/ 4470400 w 4699000"/>
                <a:gd name="connsiteY8" fmla="*/ 79375 h 1231900"/>
                <a:gd name="connsiteX9" fmla="*/ 4413250 w 4699000"/>
                <a:gd name="connsiteY9" fmla="*/ 82550 h 1231900"/>
                <a:gd name="connsiteX10" fmla="*/ 4403725 w 4699000"/>
                <a:gd name="connsiteY10" fmla="*/ 95250 h 1231900"/>
                <a:gd name="connsiteX11" fmla="*/ 4327525 w 4699000"/>
                <a:gd name="connsiteY11" fmla="*/ 95250 h 1231900"/>
                <a:gd name="connsiteX12" fmla="*/ 4311650 w 4699000"/>
                <a:gd name="connsiteY12" fmla="*/ 117475 h 1231900"/>
                <a:gd name="connsiteX13" fmla="*/ 4267200 w 4699000"/>
                <a:gd name="connsiteY13" fmla="*/ 111125 h 1231900"/>
                <a:gd name="connsiteX14" fmla="*/ 4260850 w 4699000"/>
                <a:gd name="connsiteY14" fmla="*/ 127000 h 1231900"/>
                <a:gd name="connsiteX15" fmla="*/ 4225925 w 4699000"/>
                <a:gd name="connsiteY15" fmla="*/ 123825 h 1231900"/>
                <a:gd name="connsiteX16" fmla="*/ 4213225 w 4699000"/>
                <a:gd name="connsiteY16" fmla="*/ 136525 h 1231900"/>
                <a:gd name="connsiteX17" fmla="*/ 4184650 w 4699000"/>
                <a:gd name="connsiteY17" fmla="*/ 136525 h 1231900"/>
                <a:gd name="connsiteX18" fmla="*/ 4178300 w 4699000"/>
                <a:gd name="connsiteY18" fmla="*/ 152400 h 1231900"/>
                <a:gd name="connsiteX19" fmla="*/ 4159250 w 4699000"/>
                <a:gd name="connsiteY19" fmla="*/ 149225 h 1231900"/>
                <a:gd name="connsiteX20" fmla="*/ 4146550 w 4699000"/>
                <a:gd name="connsiteY20" fmla="*/ 161925 h 1231900"/>
                <a:gd name="connsiteX21" fmla="*/ 4105275 w 4699000"/>
                <a:gd name="connsiteY21" fmla="*/ 165100 h 1231900"/>
                <a:gd name="connsiteX22" fmla="*/ 4095750 w 4699000"/>
                <a:gd name="connsiteY22" fmla="*/ 177800 h 1231900"/>
                <a:gd name="connsiteX23" fmla="*/ 3917950 w 4699000"/>
                <a:gd name="connsiteY23" fmla="*/ 174625 h 1231900"/>
                <a:gd name="connsiteX24" fmla="*/ 3917950 w 4699000"/>
                <a:gd name="connsiteY24" fmla="*/ 193675 h 1231900"/>
                <a:gd name="connsiteX25" fmla="*/ 3879850 w 4699000"/>
                <a:gd name="connsiteY25" fmla="*/ 187325 h 1231900"/>
                <a:gd name="connsiteX26" fmla="*/ 3876675 w 4699000"/>
                <a:gd name="connsiteY26" fmla="*/ 203200 h 1231900"/>
                <a:gd name="connsiteX27" fmla="*/ 3810000 w 4699000"/>
                <a:gd name="connsiteY27" fmla="*/ 200025 h 1231900"/>
                <a:gd name="connsiteX28" fmla="*/ 3797300 w 4699000"/>
                <a:gd name="connsiteY28" fmla="*/ 219075 h 1231900"/>
                <a:gd name="connsiteX29" fmla="*/ 3781425 w 4699000"/>
                <a:gd name="connsiteY29" fmla="*/ 215900 h 1231900"/>
                <a:gd name="connsiteX30" fmla="*/ 3781425 w 4699000"/>
                <a:gd name="connsiteY30" fmla="*/ 228600 h 1231900"/>
                <a:gd name="connsiteX31" fmla="*/ 3724275 w 4699000"/>
                <a:gd name="connsiteY31" fmla="*/ 228600 h 1231900"/>
                <a:gd name="connsiteX32" fmla="*/ 3635375 w 4699000"/>
                <a:gd name="connsiteY32" fmla="*/ 269875 h 1231900"/>
                <a:gd name="connsiteX33" fmla="*/ 3457575 w 4699000"/>
                <a:gd name="connsiteY33" fmla="*/ 273050 h 1231900"/>
                <a:gd name="connsiteX34" fmla="*/ 3457575 w 4699000"/>
                <a:gd name="connsiteY34" fmla="*/ 301625 h 1231900"/>
                <a:gd name="connsiteX35" fmla="*/ 3435350 w 4699000"/>
                <a:gd name="connsiteY35" fmla="*/ 311150 h 1231900"/>
                <a:gd name="connsiteX36" fmla="*/ 3406775 w 4699000"/>
                <a:gd name="connsiteY36" fmla="*/ 314325 h 1231900"/>
                <a:gd name="connsiteX37" fmla="*/ 3406775 w 4699000"/>
                <a:gd name="connsiteY37" fmla="*/ 323850 h 1231900"/>
                <a:gd name="connsiteX38" fmla="*/ 3378200 w 4699000"/>
                <a:gd name="connsiteY38" fmla="*/ 323850 h 1231900"/>
                <a:gd name="connsiteX39" fmla="*/ 3381375 w 4699000"/>
                <a:gd name="connsiteY39" fmla="*/ 346075 h 1231900"/>
                <a:gd name="connsiteX40" fmla="*/ 3346450 w 4699000"/>
                <a:gd name="connsiteY40" fmla="*/ 349250 h 1231900"/>
                <a:gd name="connsiteX41" fmla="*/ 3346450 w 4699000"/>
                <a:gd name="connsiteY41" fmla="*/ 358775 h 1231900"/>
                <a:gd name="connsiteX42" fmla="*/ 3292475 w 4699000"/>
                <a:gd name="connsiteY42" fmla="*/ 358775 h 1231900"/>
                <a:gd name="connsiteX43" fmla="*/ 3282950 w 4699000"/>
                <a:gd name="connsiteY43" fmla="*/ 374650 h 1231900"/>
                <a:gd name="connsiteX44" fmla="*/ 3209925 w 4699000"/>
                <a:gd name="connsiteY44" fmla="*/ 381000 h 1231900"/>
                <a:gd name="connsiteX45" fmla="*/ 3213100 w 4699000"/>
                <a:gd name="connsiteY45" fmla="*/ 406400 h 1231900"/>
                <a:gd name="connsiteX46" fmla="*/ 3178175 w 4699000"/>
                <a:gd name="connsiteY46" fmla="*/ 409575 h 1231900"/>
                <a:gd name="connsiteX47" fmla="*/ 3178175 w 4699000"/>
                <a:gd name="connsiteY47" fmla="*/ 422275 h 1231900"/>
                <a:gd name="connsiteX48" fmla="*/ 3136900 w 4699000"/>
                <a:gd name="connsiteY48" fmla="*/ 422275 h 1231900"/>
                <a:gd name="connsiteX49" fmla="*/ 3136900 w 4699000"/>
                <a:gd name="connsiteY49" fmla="*/ 422275 h 1231900"/>
                <a:gd name="connsiteX50" fmla="*/ 3108325 w 4699000"/>
                <a:gd name="connsiteY50" fmla="*/ 438150 h 1231900"/>
                <a:gd name="connsiteX51" fmla="*/ 3098800 w 4699000"/>
                <a:gd name="connsiteY51" fmla="*/ 463550 h 1231900"/>
                <a:gd name="connsiteX52" fmla="*/ 3082925 w 4699000"/>
                <a:gd name="connsiteY52" fmla="*/ 469900 h 1231900"/>
                <a:gd name="connsiteX53" fmla="*/ 3082925 w 4699000"/>
                <a:gd name="connsiteY53" fmla="*/ 485775 h 1231900"/>
                <a:gd name="connsiteX54" fmla="*/ 3048000 w 4699000"/>
                <a:gd name="connsiteY54" fmla="*/ 492125 h 1231900"/>
                <a:gd name="connsiteX55" fmla="*/ 3048000 w 4699000"/>
                <a:gd name="connsiteY55" fmla="*/ 508000 h 1231900"/>
                <a:gd name="connsiteX56" fmla="*/ 2990850 w 4699000"/>
                <a:gd name="connsiteY56" fmla="*/ 511175 h 1231900"/>
                <a:gd name="connsiteX57" fmla="*/ 2990850 w 4699000"/>
                <a:gd name="connsiteY57" fmla="*/ 523875 h 1231900"/>
                <a:gd name="connsiteX58" fmla="*/ 2921000 w 4699000"/>
                <a:gd name="connsiteY58" fmla="*/ 530225 h 1231900"/>
                <a:gd name="connsiteX59" fmla="*/ 2901950 w 4699000"/>
                <a:gd name="connsiteY59" fmla="*/ 558800 h 1231900"/>
                <a:gd name="connsiteX60" fmla="*/ 2828925 w 4699000"/>
                <a:gd name="connsiteY60" fmla="*/ 558800 h 1231900"/>
                <a:gd name="connsiteX61" fmla="*/ 2828925 w 4699000"/>
                <a:gd name="connsiteY61" fmla="*/ 558800 h 1231900"/>
                <a:gd name="connsiteX62" fmla="*/ 2819400 w 4699000"/>
                <a:gd name="connsiteY62" fmla="*/ 568325 h 1231900"/>
                <a:gd name="connsiteX63" fmla="*/ 2762250 w 4699000"/>
                <a:gd name="connsiteY63" fmla="*/ 565150 h 1231900"/>
                <a:gd name="connsiteX64" fmla="*/ 2749550 w 4699000"/>
                <a:gd name="connsiteY64" fmla="*/ 584200 h 1231900"/>
                <a:gd name="connsiteX65" fmla="*/ 2727325 w 4699000"/>
                <a:gd name="connsiteY65" fmla="*/ 584200 h 1231900"/>
                <a:gd name="connsiteX66" fmla="*/ 2692400 w 4699000"/>
                <a:gd name="connsiteY66" fmla="*/ 612775 h 1231900"/>
                <a:gd name="connsiteX67" fmla="*/ 2692400 w 4699000"/>
                <a:gd name="connsiteY67" fmla="*/ 612775 h 1231900"/>
                <a:gd name="connsiteX68" fmla="*/ 2663825 w 4699000"/>
                <a:gd name="connsiteY68" fmla="*/ 622300 h 1231900"/>
                <a:gd name="connsiteX69" fmla="*/ 2603500 w 4699000"/>
                <a:gd name="connsiteY69" fmla="*/ 625475 h 1231900"/>
                <a:gd name="connsiteX70" fmla="*/ 2597150 w 4699000"/>
                <a:gd name="connsiteY70" fmla="*/ 641350 h 1231900"/>
                <a:gd name="connsiteX71" fmla="*/ 2559050 w 4699000"/>
                <a:gd name="connsiteY71" fmla="*/ 638175 h 1231900"/>
                <a:gd name="connsiteX72" fmla="*/ 2543175 w 4699000"/>
                <a:gd name="connsiteY72" fmla="*/ 650875 h 1231900"/>
                <a:gd name="connsiteX73" fmla="*/ 2470150 w 4699000"/>
                <a:gd name="connsiteY73" fmla="*/ 647700 h 1231900"/>
                <a:gd name="connsiteX74" fmla="*/ 2466975 w 4699000"/>
                <a:gd name="connsiteY74" fmla="*/ 657225 h 1231900"/>
                <a:gd name="connsiteX75" fmla="*/ 2428875 w 4699000"/>
                <a:gd name="connsiteY75" fmla="*/ 660400 h 1231900"/>
                <a:gd name="connsiteX76" fmla="*/ 2428875 w 4699000"/>
                <a:gd name="connsiteY76" fmla="*/ 676275 h 1231900"/>
                <a:gd name="connsiteX77" fmla="*/ 2406650 w 4699000"/>
                <a:gd name="connsiteY77" fmla="*/ 685800 h 1231900"/>
                <a:gd name="connsiteX78" fmla="*/ 2393950 w 4699000"/>
                <a:gd name="connsiteY78" fmla="*/ 717550 h 1231900"/>
                <a:gd name="connsiteX79" fmla="*/ 2247900 w 4699000"/>
                <a:gd name="connsiteY79" fmla="*/ 720725 h 1231900"/>
                <a:gd name="connsiteX80" fmla="*/ 2232025 w 4699000"/>
                <a:gd name="connsiteY80" fmla="*/ 746125 h 1231900"/>
                <a:gd name="connsiteX81" fmla="*/ 2136775 w 4699000"/>
                <a:gd name="connsiteY81" fmla="*/ 746125 h 1231900"/>
                <a:gd name="connsiteX82" fmla="*/ 2127250 w 4699000"/>
                <a:gd name="connsiteY82" fmla="*/ 758825 h 1231900"/>
                <a:gd name="connsiteX83" fmla="*/ 2054225 w 4699000"/>
                <a:gd name="connsiteY83" fmla="*/ 752475 h 1231900"/>
                <a:gd name="connsiteX84" fmla="*/ 2060575 w 4699000"/>
                <a:gd name="connsiteY84" fmla="*/ 777875 h 1231900"/>
                <a:gd name="connsiteX85" fmla="*/ 1908175 w 4699000"/>
                <a:gd name="connsiteY85" fmla="*/ 768350 h 1231900"/>
                <a:gd name="connsiteX86" fmla="*/ 1901825 w 4699000"/>
                <a:gd name="connsiteY86" fmla="*/ 784225 h 1231900"/>
                <a:gd name="connsiteX87" fmla="*/ 1857375 w 4699000"/>
                <a:gd name="connsiteY87" fmla="*/ 787400 h 1231900"/>
                <a:gd name="connsiteX88" fmla="*/ 1851025 w 4699000"/>
                <a:gd name="connsiteY88" fmla="*/ 800100 h 1231900"/>
                <a:gd name="connsiteX89" fmla="*/ 1822450 w 4699000"/>
                <a:gd name="connsiteY89" fmla="*/ 800100 h 1231900"/>
                <a:gd name="connsiteX90" fmla="*/ 1819275 w 4699000"/>
                <a:gd name="connsiteY90" fmla="*/ 809625 h 1231900"/>
                <a:gd name="connsiteX91" fmla="*/ 1797050 w 4699000"/>
                <a:gd name="connsiteY91" fmla="*/ 835025 h 1231900"/>
                <a:gd name="connsiteX92" fmla="*/ 1781175 w 4699000"/>
                <a:gd name="connsiteY92" fmla="*/ 835025 h 1231900"/>
                <a:gd name="connsiteX93" fmla="*/ 1781175 w 4699000"/>
                <a:gd name="connsiteY93" fmla="*/ 857250 h 1231900"/>
                <a:gd name="connsiteX94" fmla="*/ 1670050 w 4699000"/>
                <a:gd name="connsiteY94" fmla="*/ 857250 h 1231900"/>
                <a:gd name="connsiteX95" fmla="*/ 1660525 w 4699000"/>
                <a:gd name="connsiteY95" fmla="*/ 854075 h 1231900"/>
                <a:gd name="connsiteX96" fmla="*/ 1577975 w 4699000"/>
                <a:gd name="connsiteY96" fmla="*/ 854075 h 1231900"/>
                <a:gd name="connsiteX97" fmla="*/ 1574800 w 4699000"/>
                <a:gd name="connsiteY97" fmla="*/ 866775 h 1231900"/>
                <a:gd name="connsiteX98" fmla="*/ 1489075 w 4699000"/>
                <a:gd name="connsiteY98" fmla="*/ 869950 h 1231900"/>
                <a:gd name="connsiteX99" fmla="*/ 1485900 w 4699000"/>
                <a:gd name="connsiteY99" fmla="*/ 882650 h 1231900"/>
                <a:gd name="connsiteX100" fmla="*/ 1441450 w 4699000"/>
                <a:gd name="connsiteY100" fmla="*/ 882650 h 1231900"/>
                <a:gd name="connsiteX101" fmla="*/ 1435100 w 4699000"/>
                <a:gd name="connsiteY101" fmla="*/ 892175 h 1231900"/>
                <a:gd name="connsiteX102" fmla="*/ 1323975 w 4699000"/>
                <a:gd name="connsiteY102" fmla="*/ 889000 h 1231900"/>
                <a:gd name="connsiteX103" fmla="*/ 1311275 w 4699000"/>
                <a:gd name="connsiteY103" fmla="*/ 898525 h 1231900"/>
                <a:gd name="connsiteX104" fmla="*/ 1263650 w 4699000"/>
                <a:gd name="connsiteY104" fmla="*/ 898525 h 1231900"/>
                <a:gd name="connsiteX105" fmla="*/ 1241425 w 4699000"/>
                <a:gd name="connsiteY105" fmla="*/ 927100 h 1231900"/>
                <a:gd name="connsiteX106" fmla="*/ 1193800 w 4699000"/>
                <a:gd name="connsiteY106" fmla="*/ 930275 h 1231900"/>
                <a:gd name="connsiteX107" fmla="*/ 1174750 w 4699000"/>
                <a:gd name="connsiteY107" fmla="*/ 949325 h 1231900"/>
                <a:gd name="connsiteX108" fmla="*/ 1152525 w 4699000"/>
                <a:gd name="connsiteY108" fmla="*/ 942975 h 1231900"/>
                <a:gd name="connsiteX109" fmla="*/ 1143000 w 4699000"/>
                <a:gd name="connsiteY109" fmla="*/ 962025 h 1231900"/>
                <a:gd name="connsiteX110" fmla="*/ 1098550 w 4699000"/>
                <a:gd name="connsiteY110" fmla="*/ 958850 h 1231900"/>
                <a:gd name="connsiteX111" fmla="*/ 1095375 w 4699000"/>
                <a:gd name="connsiteY111" fmla="*/ 977900 h 1231900"/>
                <a:gd name="connsiteX112" fmla="*/ 863600 w 4699000"/>
                <a:gd name="connsiteY112" fmla="*/ 977900 h 1231900"/>
                <a:gd name="connsiteX113" fmla="*/ 863600 w 4699000"/>
                <a:gd name="connsiteY113" fmla="*/ 987425 h 1231900"/>
                <a:gd name="connsiteX114" fmla="*/ 815975 w 4699000"/>
                <a:gd name="connsiteY114" fmla="*/ 993775 h 1231900"/>
                <a:gd name="connsiteX115" fmla="*/ 812800 w 4699000"/>
                <a:gd name="connsiteY115" fmla="*/ 1041400 h 1231900"/>
                <a:gd name="connsiteX116" fmla="*/ 762000 w 4699000"/>
                <a:gd name="connsiteY116" fmla="*/ 1041400 h 1231900"/>
                <a:gd name="connsiteX117" fmla="*/ 730250 w 4699000"/>
                <a:gd name="connsiteY117" fmla="*/ 1066800 h 1231900"/>
                <a:gd name="connsiteX118" fmla="*/ 638175 w 4699000"/>
                <a:gd name="connsiteY118" fmla="*/ 1060450 h 1231900"/>
                <a:gd name="connsiteX119" fmla="*/ 619125 w 4699000"/>
                <a:gd name="connsiteY119" fmla="*/ 1082675 h 1231900"/>
                <a:gd name="connsiteX120" fmla="*/ 593725 w 4699000"/>
                <a:gd name="connsiteY120" fmla="*/ 1079500 h 1231900"/>
                <a:gd name="connsiteX121" fmla="*/ 552450 w 4699000"/>
                <a:gd name="connsiteY121" fmla="*/ 1101725 h 1231900"/>
                <a:gd name="connsiteX122" fmla="*/ 457200 w 4699000"/>
                <a:gd name="connsiteY122" fmla="*/ 1104900 h 1231900"/>
                <a:gd name="connsiteX123" fmla="*/ 431800 w 4699000"/>
                <a:gd name="connsiteY123" fmla="*/ 1127125 h 1231900"/>
                <a:gd name="connsiteX124" fmla="*/ 384175 w 4699000"/>
                <a:gd name="connsiteY124" fmla="*/ 1120775 h 1231900"/>
                <a:gd name="connsiteX125" fmla="*/ 371475 w 4699000"/>
                <a:gd name="connsiteY125" fmla="*/ 1146175 h 1231900"/>
                <a:gd name="connsiteX126" fmla="*/ 317500 w 4699000"/>
                <a:gd name="connsiteY126" fmla="*/ 1152525 h 1231900"/>
                <a:gd name="connsiteX127" fmla="*/ 307975 w 4699000"/>
                <a:gd name="connsiteY127" fmla="*/ 1165225 h 1231900"/>
                <a:gd name="connsiteX128" fmla="*/ 273050 w 4699000"/>
                <a:gd name="connsiteY128" fmla="*/ 1165225 h 1231900"/>
                <a:gd name="connsiteX129" fmla="*/ 266700 w 4699000"/>
                <a:gd name="connsiteY129" fmla="*/ 1177925 h 1231900"/>
                <a:gd name="connsiteX130" fmla="*/ 158750 w 4699000"/>
                <a:gd name="connsiteY130" fmla="*/ 1171575 h 1231900"/>
                <a:gd name="connsiteX131" fmla="*/ 136525 w 4699000"/>
                <a:gd name="connsiteY131" fmla="*/ 1203325 h 1231900"/>
                <a:gd name="connsiteX132" fmla="*/ 34925 w 4699000"/>
                <a:gd name="connsiteY132" fmla="*/ 1190625 h 1231900"/>
                <a:gd name="connsiteX133" fmla="*/ 0 w 4699000"/>
                <a:gd name="connsiteY133" fmla="*/ 1231900 h 1231900"/>
                <a:gd name="connsiteX0" fmla="*/ 4699000 w 4699000"/>
                <a:gd name="connsiteY0" fmla="*/ 0 h 1231900"/>
                <a:gd name="connsiteX1" fmla="*/ 4603750 w 4699000"/>
                <a:gd name="connsiteY1" fmla="*/ 3175 h 1231900"/>
                <a:gd name="connsiteX2" fmla="*/ 4600575 w 4699000"/>
                <a:gd name="connsiteY2" fmla="*/ 34925 h 1231900"/>
                <a:gd name="connsiteX3" fmla="*/ 4549775 w 4699000"/>
                <a:gd name="connsiteY3" fmla="*/ 38100 h 1231900"/>
                <a:gd name="connsiteX4" fmla="*/ 4549775 w 4699000"/>
                <a:gd name="connsiteY4" fmla="*/ 47625 h 1231900"/>
                <a:gd name="connsiteX5" fmla="*/ 4524375 w 4699000"/>
                <a:gd name="connsiteY5" fmla="*/ 44450 h 1231900"/>
                <a:gd name="connsiteX6" fmla="*/ 4521200 w 4699000"/>
                <a:gd name="connsiteY6" fmla="*/ 60325 h 1231900"/>
                <a:gd name="connsiteX7" fmla="*/ 4479925 w 4699000"/>
                <a:gd name="connsiteY7" fmla="*/ 60325 h 1231900"/>
                <a:gd name="connsiteX8" fmla="*/ 4470400 w 4699000"/>
                <a:gd name="connsiteY8" fmla="*/ 79375 h 1231900"/>
                <a:gd name="connsiteX9" fmla="*/ 4413250 w 4699000"/>
                <a:gd name="connsiteY9" fmla="*/ 82550 h 1231900"/>
                <a:gd name="connsiteX10" fmla="*/ 4403725 w 4699000"/>
                <a:gd name="connsiteY10" fmla="*/ 95250 h 1231900"/>
                <a:gd name="connsiteX11" fmla="*/ 4327525 w 4699000"/>
                <a:gd name="connsiteY11" fmla="*/ 95250 h 1231900"/>
                <a:gd name="connsiteX12" fmla="*/ 4311650 w 4699000"/>
                <a:gd name="connsiteY12" fmla="*/ 117475 h 1231900"/>
                <a:gd name="connsiteX13" fmla="*/ 4267200 w 4699000"/>
                <a:gd name="connsiteY13" fmla="*/ 111125 h 1231900"/>
                <a:gd name="connsiteX14" fmla="*/ 4260850 w 4699000"/>
                <a:gd name="connsiteY14" fmla="*/ 127000 h 1231900"/>
                <a:gd name="connsiteX15" fmla="*/ 4225925 w 4699000"/>
                <a:gd name="connsiteY15" fmla="*/ 123825 h 1231900"/>
                <a:gd name="connsiteX16" fmla="*/ 4213225 w 4699000"/>
                <a:gd name="connsiteY16" fmla="*/ 136525 h 1231900"/>
                <a:gd name="connsiteX17" fmla="*/ 4184650 w 4699000"/>
                <a:gd name="connsiteY17" fmla="*/ 136525 h 1231900"/>
                <a:gd name="connsiteX18" fmla="*/ 4178300 w 4699000"/>
                <a:gd name="connsiteY18" fmla="*/ 152400 h 1231900"/>
                <a:gd name="connsiteX19" fmla="*/ 4159250 w 4699000"/>
                <a:gd name="connsiteY19" fmla="*/ 149225 h 1231900"/>
                <a:gd name="connsiteX20" fmla="*/ 4146550 w 4699000"/>
                <a:gd name="connsiteY20" fmla="*/ 161925 h 1231900"/>
                <a:gd name="connsiteX21" fmla="*/ 4105275 w 4699000"/>
                <a:gd name="connsiteY21" fmla="*/ 165100 h 1231900"/>
                <a:gd name="connsiteX22" fmla="*/ 4095750 w 4699000"/>
                <a:gd name="connsiteY22" fmla="*/ 177800 h 1231900"/>
                <a:gd name="connsiteX23" fmla="*/ 3917950 w 4699000"/>
                <a:gd name="connsiteY23" fmla="*/ 174625 h 1231900"/>
                <a:gd name="connsiteX24" fmla="*/ 3917950 w 4699000"/>
                <a:gd name="connsiteY24" fmla="*/ 193675 h 1231900"/>
                <a:gd name="connsiteX25" fmla="*/ 3879850 w 4699000"/>
                <a:gd name="connsiteY25" fmla="*/ 187325 h 1231900"/>
                <a:gd name="connsiteX26" fmla="*/ 3876675 w 4699000"/>
                <a:gd name="connsiteY26" fmla="*/ 203200 h 1231900"/>
                <a:gd name="connsiteX27" fmla="*/ 3810000 w 4699000"/>
                <a:gd name="connsiteY27" fmla="*/ 200025 h 1231900"/>
                <a:gd name="connsiteX28" fmla="*/ 3797300 w 4699000"/>
                <a:gd name="connsiteY28" fmla="*/ 219075 h 1231900"/>
                <a:gd name="connsiteX29" fmla="*/ 3781425 w 4699000"/>
                <a:gd name="connsiteY29" fmla="*/ 215900 h 1231900"/>
                <a:gd name="connsiteX30" fmla="*/ 3781425 w 4699000"/>
                <a:gd name="connsiteY30" fmla="*/ 228600 h 1231900"/>
                <a:gd name="connsiteX31" fmla="*/ 3724275 w 4699000"/>
                <a:gd name="connsiteY31" fmla="*/ 228600 h 1231900"/>
                <a:gd name="connsiteX32" fmla="*/ 3635375 w 4699000"/>
                <a:gd name="connsiteY32" fmla="*/ 269875 h 1231900"/>
                <a:gd name="connsiteX33" fmla="*/ 3457575 w 4699000"/>
                <a:gd name="connsiteY33" fmla="*/ 273050 h 1231900"/>
                <a:gd name="connsiteX34" fmla="*/ 3457575 w 4699000"/>
                <a:gd name="connsiteY34" fmla="*/ 301625 h 1231900"/>
                <a:gd name="connsiteX35" fmla="*/ 3435350 w 4699000"/>
                <a:gd name="connsiteY35" fmla="*/ 311150 h 1231900"/>
                <a:gd name="connsiteX36" fmla="*/ 3406775 w 4699000"/>
                <a:gd name="connsiteY36" fmla="*/ 314325 h 1231900"/>
                <a:gd name="connsiteX37" fmla="*/ 3406775 w 4699000"/>
                <a:gd name="connsiteY37" fmla="*/ 323850 h 1231900"/>
                <a:gd name="connsiteX38" fmla="*/ 3378200 w 4699000"/>
                <a:gd name="connsiteY38" fmla="*/ 323850 h 1231900"/>
                <a:gd name="connsiteX39" fmla="*/ 3381375 w 4699000"/>
                <a:gd name="connsiteY39" fmla="*/ 346075 h 1231900"/>
                <a:gd name="connsiteX40" fmla="*/ 3346450 w 4699000"/>
                <a:gd name="connsiteY40" fmla="*/ 349250 h 1231900"/>
                <a:gd name="connsiteX41" fmla="*/ 3346450 w 4699000"/>
                <a:gd name="connsiteY41" fmla="*/ 358775 h 1231900"/>
                <a:gd name="connsiteX42" fmla="*/ 3292475 w 4699000"/>
                <a:gd name="connsiteY42" fmla="*/ 358775 h 1231900"/>
                <a:gd name="connsiteX43" fmla="*/ 3282950 w 4699000"/>
                <a:gd name="connsiteY43" fmla="*/ 374650 h 1231900"/>
                <a:gd name="connsiteX44" fmla="*/ 3209925 w 4699000"/>
                <a:gd name="connsiteY44" fmla="*/ 381000 h 1231900"/>
                <a:gd name="connsiteX45" fmla="*/ 3213100 w 4699000"/>
                <a:gd name="connsiteY45" fmla="*/ 406400 h 1231900"/>
                <a:gd name="connsiteX46" fmla="*/ 3178175 w 4699000"/>
                <a:gd name="connsiteY46" fmla="*/ 409575 h 1231900"/>
                <a:gd name="connsiteX47" fmla="*/ 3178175 w 4699000"/>
                <a:gd name="connsiteY47" fmla="*/ 422275 h 1231900"/>
                <a:gd name="connsiteX48" fmla="*/ 3136900 w 4699000"/>
                <a:gd name="connsiteY48" fmla="*/ 422275 h 1231900"/>
                <a:gd name="connsiteX49" fmla="*/ 3136900 w 4699000"/>
                <a:gd name="connsiteY49" fmla="*/ 422275 h 1231900"/>
                <a:gd name="connsiteX50" fmla="*/ 3108325 w 4699000"/>
                <a:gd name="connsiteY50" fmla="*/ 438150 h 1231900"/>
                <a:gd name="connsiteX51" fmla="*/ 3098800 w 4699000"/>
                <a:gd name="connsiteY51" fmla="*/ 463550 h 1231900"/>
                <a:gd name="connsiteX52" fmla="*/ 3082925 w 4699000"/>
                <a:gd name="connsiteY52" fmla="*/ 469900 h 1231900"/>
                <a:gd name="connsiteX53" fmla="*/ 3082925 w 4699000"/>
                <a:gd name="connsiteY53" fmla="*/ 485775 h 1231900"/>
                <a:gd name="connsiteX54" fmla="*/ 3048000 w 4699000"/>
                <a:gd name="connsiteY54" fmla="*/ 492125 h 1231900"/>
                <a:gd name="connsiteX55" fmla="*/ 3048000 w 4699000"/>
                <a:gd name="connsiteY55" fmla="*/ 508000 h 1231900"/>
                <a:gd name="connsiteX56" fmla="*/ 2990850 w 4699000"/>
                <a:gd name="connsiteY56" fmla="*/ 511175 h 1231900"/>
                <a:gd name="connsiteX57" fmla="*/ 2990850 w 4699000"/>
                <a:gd name="connsiteY57" fmla="*/ 523875 h 1231900"/>
                <a:gd name="connsiteX58" fmla="*/ 2921000 w 4699000"/>
                <a:gd name="connsiteY58" fmla="*/ 530225 h 1231900"/>
                <a:gd name="connsiteX59" fmla="*/ 2901950 w 4699000"/>
                <a:gd name="connsiteY59" fmla="*/ 558800 h 1231900"/>
                <a:gd name="connsiteX60" fmla="*/ 2828925 w 4699000"/>
                <a:gd name="connsiteY60" fmla="*/ 558800 h 1231900"/>
                <a:gd name="connsiteX61" fmla="*/ 2828925 w 4699000"/>
                <a:gd name="connsiteY61" fmla="*/ 558800 h 1231900"/>
                <a:gd name="connsiteX62" fmla="*/ 2819400 w 4699000"/>
                <a:gd name="connsiteY62" fmla="*/ 568325 h 1231900"/>
                <a:gd name="connsiteX63" fmla="*/ 2762250 w 4699000"/>
                <a:gd name="connsiteY63" fmla="*/ 565150 h 1231900"/>
                <a:gd name="connsiteX64" fmla="*/ 2749550 w 4699000"/>
                <a:gd name="connsiteY64" fmla="*/ 584200 h 1231900"/>
                <a:gd name="connsiteX65" fmla="*/ 2727325 w 4699000"/>
                <a:gd name="connsiteY65" fmla="*/ 584200 h 1231900"/>
                <a:gd name="connsiteX66" fmla="*/ 2692400 w 4699000"/>
                <a:gd name="connsiteY66" fmla="*/ 612775 h 1231900"/>
                <a:gd name="connsiteX67" fmla="*/ 2692400 w 4699000"/>
                <a:gd name="connsiteY67" fmla="*/ 612775 h 1231900"/>
                <a:gd name="connsiteX68" fmla="*/ 2663825 w 4699000"/>
                <a:gd name="connsiteY68" fmla="*/ 622300 h 1231900"/>
                <a:gd name="connsiteX69" fmla="*/ 2603500 w 4699000"/>
                <a:gd name="connsiteY69" fmla="*/ 625475 h 1231900"/>
                <a:gd name="connsiteX70" fmla="*/ 2597150 w 4699000"/>
                <a:gd name="connsiteY70" fmla="*/ 641350 h 1231900"/>
                <a:gd name="connsiteX71" fmla="*/ 2559050 w 4699000"/>
                <a:gd name="connsiteY71" fmla="*/ 638175 h 1231900"/>
                <a:gd name="connsiteX72" fmla="*/ 2543175 w 4699000"/>
                <a:gd name="connsiteY72" fmla="*/ 650875 h 1231900"/>
                <a:gd name="connsiteX73" fmla="*/ 2470150 w 4699000"/>
                <a:gd name="connsiteY73" fmla="*/ 647700 h 1231900"/>
                <a:gd name="connsiteX74" fmla="*/ 2466975 w 4699000"/>
                <a:gd name="connsiteY74" fmla="*/ 657225 h 1231900"/>
                <a:gd name="connsiteX75" fmla="*/ 2428875 w 4699000"/>
                <a:gd name="connsiteY75" fmla="*/ 660400 h 1231900"/>
                <a:gd name="connsiteX76" fmla="*/ 2428875 w 4699000"/>
                <a:gd name="connsiteY76" fmla="*/ 676275 h 1231900"/>
                <a:gd name="connsiteX77" fmla="*/ 2406650 w 4699000"/>
                <a:gd name="connsiteY77" fmla="*/ 685800 h 1231900"/>
                <a:gd name="connsiteX78" fmla="*/ 2393950 w 4699000"/>
                <a:gd name="connsiteY78" fmla="*/ 717550 h 1231900"/>
                <a:gd name="connsiteX79" fmla="*/ 2247900 w 4699000"/>
                <a:gd name="connsiteY79" fmla="*/ 720725 h 1231900"/>
                <a:gd name="connsiteX80" fmla="*/ 2232025 w 4699000"/>
                <a:gd name="connsiteY80" fmla="*/ 746125 h 1231900"/>
                <a:gd name="connsiteX81" fmla="*/ 2136775 w 4699000"/>
                <a:gd name="connsiteY81" fmla="*/ 746125 h 1231900"/>
                <a:gd name="connsiteX82" fmla="*/ 2127250 w 4699000"/>
                <a:gd name="connsiteY82" fmla="*/ 758825 h 1231900"/>
                <a:gd name="connsiteX83" fmla="*/ 2054225 w 4699000"/>
                <a:gd name="connsiteY83" fmla="*/ 752475 h 1231900"/>
                <a:gd name="connsiteX84" fmla="*/ 2051050 w 4699000"/>
                <a:gd name="connsiteY84" fmla="*/ 777875 h 1231900"/>
                <a:gd name="connsiteX85" fmla="*/ 1908175 w 4699000"/>
                <a:gd name="connsiteY85" fmla="*/ 768350 h 1231900"/>
                <a:gd name="connsiteX86" fmla="*/ 1901825 w 4699000"/>
                <a:gd name="connsiteY86" fmla="*/ 784225 h 1231900"/>
                <a:gd name="connsiteX87" fmla="*/ 1857375 w 4699000"/>
                <a:gd name="connsiteY87" fmla="*/ 787400 h 1231900"/>
                <a:gd name="connsiteX88" fmla="*/ 1851025 w 4699000"/>
                <a:gd name="connsiteY88" fmla="*/ 800100 h 1231900"/>
                <a:gd name="connsiteX89" fmla="*/ 1822450 w 4699000"/>
                <a:gd name="connsiteY89" fmla="*/ 800100 h 1231900"/>
                <a:gd name="connsiteX90" fmla="*/ 1819275 w 4699000"/>
                <a:gd name="connsiteY90" fmla="*/ 809625 h 1231900"/>
                <a:gd name="connsiteX91" fmla="*/ 1797050 w 4699000"/>
                <a:gd name="connsiteY91" fmla="*/ 835025 h 1231900"/>
                <a:gd name="connsiteX92" fmla="*/ 1781175 w 4699000"/>
                <a:gd name="connsiteY92" fmla="*/ 835025 h 1231900"/>
                <a:gd name="connsiteX93" fmla="*/ 1781175 w 4699000"/>
                <a:gd name="connsiteY93" fmla="*/ 857250 h 1231900"/>
                <a:gd name="connsiteX94" fmla="*/ 1670050 w 4699000"/>
                <a:gd name="connsiteY94" fmla="*/ 857250 h 1231900"/>
                <a:gd name="connsiteX95" fmla="*/ 1660525 w 4699000"/>
                <a:gd name="connsiteY95" fmla="*/ 854075 h 1231900"/>
                <a:gd name="connsiteX96" fmla="*/ 1577975 w 4699000"/>
                <a:gd name="connsiteY96" fmla="*/ 854075 h 1231900"/>
                <a:gd name="connsiteX97" fmla="*/ 1574800 w 4699000"/>
                <a:gd name="connsiteY97" fmla="*/ 866775 h 1231900"/>
                <a:gd name="connsiteX98" fmla="*/ 1489075 w 4699000"/>
                <a:gd name="connsiteY98" fmla="*/ 869950 h 1231900"/>
                <a:gd name="connsiteX99" fmla="*/ 1485900 w 4699000"/>
                <a:gd name="connsiteY99" fmla="*/ 882650 h 1231900"/>
                <a:gd name="connsiteX100" fmla="*/ 1441450 w 4699000"/>
                <a:gd name="connsiteY100" fmla="*/ 882650 h 1231900"/>
                <a:gd name="connsiteX101" fmla="*/ 1435100 w 4699000"/>
                <a:gd name="connsiteY101" fmla="*/ 892175 h 1231900"/>
                <a:gd name="connsiteX102" fmla="*/ 1323975 w 4699000"/>
                <a:gd name="connsiteY102" fmla="*/ 889000 h 1231900"/>
                <a:gd name="connsiteX103" fmla="*/ 1311275 w 4699000"/>
                <a:gd name="connsiteY103" fmla="*/ 898525 h 1231900"/>
                <a:gd name="connsiteX104" fmla="*/ 1263650 w 4699000"/>
                <a:gd name="connsiteY104" fmla="*/ 898525 h 1231900"/>
                <a:gd name="connsiteX105" fmla="*/ 1241425 w 4699000"/>
                <a:gd name="connsiteY105" fmla="*/ 927100 h 1231900"/>
                <a:gd name="connsiteX106" fmla="*/ 1193800 w 4699000"/>
                <a:gd name="connsiteY106" fmla="*/ 930275 h 1231900"/>
                <a:gd name="connsiteX107" fmla="*/ 1174750 w 4699000"/>
                <a:gd name="connsiteY107" fmla="*/ 949325 h 1231900"/>
                <a:gd name="connsiteX108" fmla="*/ 1152525 w 4699000"/>
                <a:gd name="connsiteY108" fmla="*/ 942975 h 1231900"/>
                <a:gd name="connsiteX109" fmla="*/ 1143000 w 4699000"/>
                <a:gd name="connsiteY109" fmla="*/ 962025 h 1231900"/>
                <a:gd name="connsiteX110" fmla="*/ 1098550 w 4699000"/>
                <a:gd name="connsiteY110" fmla="*/ 958850 h 1231900"/>
                <a:gd name="connsiteX111" fmla="*/ 1095375 w 4699000"/>
                <a:gd name="connsiteY111" fmla="*/ 977900 h 1231900"/>
                <a:gd name="connsiteX112" fmla="*/ 863600 w 4699000"/>
                <a:gd name="connsiteY112" fmla="*/ 977900 h 1231900"/>
                <a:gd name="connsiteX113" fmla="*/ 863600 w 4699000"/>
                <a:gd name="connsiteY113" fmla="*/ 987425 h 1231900"/>
                <a:gd name="connsiteX114" fmla="*/ 815975 w 4699000"/>
                <a:gd name="connsiteY114" fmla="*/ 993775 h 1231900"/>
                <a:gd name="connsiteX115" fmla="*/ 812800 w 4699000"/>
                <a:gd name="connsiteY115" fmla="*/ 1041400 h 1231900"/>
                <a:gd name="connsiteX116" fmla="*/ 762000 w 4699000"/>
                <a:gd name="connsiteY116" fmla="*/ 1041400 h 1231900"/>
                <a:gd name="connsiteX117" fmla="*/ 730250 w 4699000"/>
                <a:gd name="connsiteY117" fmla="*/ 1066800 h 1231900"/>
                <a:gd name="connsiteX118" fmla="*/ 638175 w 4699000"/>
                <a:gd name="connsiteY118" fmla="*/ 1060450 h 1231900"/>
                <a:gd name="connsiteX119" fmla="*/ 619125 w 4699000"/>
                <a:gd name="connsiteY119" fmla="*/ 1082675 h 1231900"/>
                <a:gd name="connsiteX120" fmla="*/ 593725 w 4699000"/>
                <a:gd name="connsiteY120" fmla="*/ 1079500 h 1231900"/>
                <a:gd name="connsiteX121" fmla="*/ 552450 w 4699000"/>
                <a:gd name="connsiteY121" fmla="*/ 1101725 h 1231900"/>
                <a:gd name="connsiteX122" fmla="*/ 457200 w 4699000"/>
                <a:gd name="connsiteY122" fmla="*/ 1104900 h 1231900"/>
                <a:gd name="connsiteX123" fmla="*/ 431800 w 4699000"/>
                <a:gd name="connsiteY123" fmla="*/ 1127125 h 1231900"/>
                <a:gd name="connsiteX124" fmla="*/ 384175 w 4699000"/>
                <a:gd name="connsiteY124" fmla="*/ 1120775 h 1231900"/>
                <a:gd name="connsiteX125" fmla="*/ 371475 w 4699000"/>
                <a:gd name="connsiteY125" fmla="*/ 1146175 h 1231900"/>
                <a:gd name="connsiteX126" fmla="*/ 317500 w 4699000"/>
                <a:gd name="connsiteY126" fmla="*/ 1152525 h 1231900"/>
                <a:gd name="connsiteX127" fmla="*/ 307975 w 4699000"/>
                <a:gd name="connsiteY127" fmla="*/ 1165225 h 1231900"/>
                <a:gd name="connsiteX128" fmla="*/ 273050 w 4699000"/>
                <a:gd name="connsiteY128" fmla="*/ 1165225 h 1231900"/>
                <a:gd name="connsiteX129" fmla="*/ 266700 w 4699000"/>
                <a:gd name="connsiteY129" fmla="*/ 1177925 h 1231900"/>
                <a:gd name="connsiteX130" fmla="*/ 158750 w 4699000"/>
                <a:gd name="connsiteY130" fmla="*/ 1171575 h 1231900"/>
                <a:gd name="connsiteX131" fmla="*/ 136525 w 4699000"/>
                <a:gd name="connsiteY131" fmla="*/ 1203325 h 1231900"/>
                <a:gd name="connsiteX132" fmla="*/ 34925 w 4699000"/>
                <a:gd name="connsiteY132" fmla="*/ 1190625 h 1231900"/>
                <a:gd name="connsiteX133" fmla="*/ 0 w 4699000"/>
                <a:gd name="connsiteY133" fmla="*/ 1231900 h 1231900"/>
                <a:gd name="connsiteX0" fmla="*/ 4699000 w 4699000"/>
                <a:gd name="connsiteY0" fmla="*/ 0 h 1231900"/>
                <a:gd name="connsiteX1" fmla="*/ 4603750 w 4699000"/>
                <a:gd name="connsiteY1" fmla="*/ 3175 h 1231900"/>
                <a:gd name="connsiteX2" fmla="*/ 4600575 w 4699000"/>
                <a:gd name="connsiteY2" fmla="*/ 34925 h 1231900"/>
                <a:gd name="connsiteX3" fmla="*/ 4549775 w 4699000"/>
                <a:gd name="connsiteY3" fmla="*/ 38100 h 1231900"/>
                <a:gd name="connsiteX4" fmla="*/ 4549775 w 4699000"/>
                <a:gd name="connsiteY4" fmla="*/ 47625 h 1231900"/>
                <a:gd name="connsiteX5" fmla="*/ 4524375 w 4699000"/>
                <a:gd name="connsiteY5" fmla="*/ 44450 h 1231900"/>
                <a:gd name="connsiteX6" fmla="*/ 4521200 w 4699000"/>
                <a:gd name="connsiteY6" fmla="*/ 60325 h 1231900"/>
                <a:gd name="connsiteX7" fmla="*/ 4479925 w 4699000"/>
                <a:gd name="connsiteY7" fmla="*/ 60325 h 1231900"/>
                <a:gd name="connsiteX8" fmla="*/ 4470400 w 4699000"/>
                <a:gd name="connsiteY8" fmla="*/ 79375 h 1231900"/>
                <a:gd name="connsiteX9" fmla="*/ 4413250 w 4699000"/>
                <a:gd name="connsiteY9" fmla="*/ 82550 h 1231900"/>
                <a:gd name="connsiteX10" fmla="*/ 4403725 w 4699000"/>
                <a:gd name="connsiteY10" fmla="*/ 95250 h 1231900"/>
                <a:gd name="connsiteX11" fmla="*/ 4327525 w 4699000"/>
                <a:gd name="connsiteY11" fmla="*/ 95250 h 1231900"/>
                <a:gd name="connsiteX12" fmla="*/ 4311650 w 4699000"/>
                <a:gd name="connsiteY12" fmla="*/ 117475 h 1231900"/>
                <a:gd name="connsiteX13" fmla="*/ 4267200 w 4699000"/>
                <a:gd name="connsiteY13" fmla="*/ 111125 h 1231900"/>
                <a:gd name="connsiteX14" fmla="*/ 4260850 w 4699000"/>
                <a:gd name="connsiteY14" fmla="*/ 127000 h 1231900"/>
                <a:gd name="connsiteX15" fmla="*/ 4225925 w 4699000"/>
                <a:gd name="connsiteY15" fmla="*/ 123825 h 1231900"/>
                <a:gd name="connsiteX16" fmla="*/ 4213225 w 4699000"/>
                <a:gd name="connsiteY16" fmla="*/ 136525 h 1231900"/>
                <a:gd name="connsiteX17" fmla="*/ 4184650 w 4699000"/>
                <a:gd name="connsiteY17" fmla="*/ 136525 h 1231900"/>
                <a:gd name="connsiteX18" fmla="*/ 4178300 w 4699000"/>
                <a:gd name="connsiteY18" fmla="*/ 152400 h 1231900"/>
                <a:gd name="connsiteX19" fmla="*/ 4159250 w 4699000"/>
                <a:gd name="connsiteY19" fmla="*/ 149225 h 1231900"/>
                <a:gd name="connsiteX20" fmla="*/ 4146550 w 4699000"/>
                <a:gd name="connsiteY20" fmla="*/ 161925 h 1231900"/>
                <a:gd name="connsiteX21" fmla="*/ 4105275 w 4699000"/>
                <a:gd name="connsiteY21" fmla="*/ 165100 h 1231900"/>
                <a:gd name="connsiteX22" fmla="*/ 4095750 w 4699000"/>
                <a:gd name="connsiteY22" fmla="*/ 177800 h 1231900"/>
                <a:gd name="connsiteX23" fmla="*/ 3917950 w 4699000"/>
                <a:gd name="connsiteY23" fmla="*/ 174625 h 1231900"/>
                <a:gd name="connsiteX24" fmla="*/ 3917950 w 4699000"/>
                <a:gd name="connsiteY24" fmla="*/ 193675 h 1231900"/>
                <a:gd name="connsiteX25" fmla="*/ 3879850 w 4699000"/>
                <a:gd name="connsiteY25" fmla="*/ 187325 h 1231900"/>
                <a:gd name="connsiteX26" fmla="*/ 3876675 w 4699000"/>
                <a:gd name="connsiteY26" fmla="*/ 203200 h 1231900"/>
                <a:gd name="connsiteX27" fmla="*/ 3810000 w 4699000"/>
                <a:gd name="connsiteY27" fmla="*/ 200025 h 1231900"/>
                <a:gd name="connsiteX28" fmla="*/ 3797300 w 4699000"/>
                <a:gd name="connsiteY28" fmla="*/ 219075 h 1231900"/>
                <a:gd name="connsiteX29" fmla="*/ 3781425 w 4699000"/>
                <a:gd name="connsiteY29" fmla="*/ 215900 h 1231900"/>
                <a:gd name="connsiteX30" fmla="*/ 3781425 w 4699000"/>
                <a:gd name="connsiteY30" fmla="*/ 228600 h 1231900"/>
                <a:gd name="connsiteX31" fmla="*/ 3724275 w 4699000"/>
                <a:gd name="connsiteY31" fmla="*/ 228600 h 1231900"/>
                <a:gd name="connsiteX32" fmla="*/ 3635375 w 4699000"/>
                <a:gd name="connsiteY32" fmla="*/ 269875 h 1231900"/>
                <a:gd name="connsiteX33" fmla="*/ 3457575 w 4699000"/>
                <a:gd name="connsiteY33" fmla="*/ 273050 h 1231900"/>
                <a:gd name="connsiteX34" fmla="*/ 3457575 w 4699000"/>
                <a:gd name="connsiteY34" fmla="*/ 301625 h 1231900"/>
                <a:gd name="connsiteX35" fmla="*/ 3435350 w 4699000"/>
                <a:gd name="connsiteY35" fmla="*/ 311150 h 1231900"/>
                <a:gd name="connsiteX36" fmla="*/ 3406775 w 4699000"/>
                <a:gd name="connsiteY36" fmla="*/ 314325 h 1231900"/>
                <a:gd name="connsiteX37" fmla="*/ 3406775 w 4699000"/>
                <a:gd name="connsiteY37" fmla="*/ 323850 h 1231900"/>
                <a:gd name="connsiteX38" fmla="*/ 3378200 w 4699000"/>
                <a:gd name="connsiteY38" fmla="*/ 323850 h 1231900"/>
                <a:gd name="connsiteX39" fmla="*/ 3381375 w 4699000"/>
                <a:gd name="connsiteY39" fmla="*/ 346075 h 1231900"/>
                <a:gd name="connsiteX40" fmla="*/ 3346450 w 4699000"/>
                <a:gd name="connsiteY40" fmla="*/ 349250 h 1231900"/>
                <a:gd name="connsiteX41" fmla="*/ 3346450 w 4699000"/>
                <a:gd name="connsiteY41" fmla="*/ 358775 h 1231900"/>
                <a:gd name="connsiteX42" fmla="*/ 3292475 w 4699000"/>
                <a:gd name="connsiteY42" fmla="*/ 358775 h 1231900"/>
                <a:gd name="connsiteX43" fmla="*/ 3282950 w 4699000"/>
                <a:gd name="connsiteY43" fmla="*/ 374650 h 1231900"/>
                <a:gd name="connsiteX44" fmla="*/ 3209925 w 4699000"/>
                <a:gd name="connsiteY44" fmla="*/ 381000 h 1231900"/>
                <a:gd name="connsiteX45" fmla="*/ 3213100 w 4699000"/>
                <a:gd name="connsiteY45" fmla="*/ 406400 h 1231900"/>
                <a:gd name="connsiteX46" fmla="*/ 3178175 w 4699000"/>
                <a:gd name="connsiteY46" fmla="*/ 409575 h 1231900"/>
                <a:gd name="connsiteX47" fmla="*/ 3178175 w 4699000"/>
                <a:gd name="connsiteY47" fmla="*/ 422275 h 1231900"/>
                <a:gd name="connsiteX48" fmla="*/ 3136900 w 4699000"/>
                <a:gd name="connsiteY48" fmla="*/ 422275 h 1231900"/>
                <a:gd name="connsiteX49" fmla="*/ 3136900 w 4699000"/>
                <a:gd name="connsiteY49" fmla="*/ 422275 h 1231900"/>
                <a:gd name="connsiteX50" fmla="*/ 3108325 w 4699000"/>
                <a:gd name="connsiteY50" fmla="*/ 438150 h 1231900"/>
                <a:gd name="connsiteX51" fmla="*/ 3098800 w 4699000"/>
                <a:gd name="connsiteY51" fmla="*/ 463550 h 1231900"/>
                <a:gd name="connsiteX52" fmla="*/ 3082925 w 4699000"/>
                <a:gd name="connsiteY52" fmla="*/ 469900 h 1231900"/>
                <a:gd name="connsiteX53" fmla="*/ 3082925 w 4699000"/>
                <a:gd name="connsiteY53" fmla="*/ 485775 h 1231900"/>
                <a:gd name="connsiteX54" fmla="*/ 3048000 w 4699000"/>
                <a:gd name="connsiteY54" fmla="*/ 492125 h 1231900"/>
                <a:gd name="connsiteX55" fmla="*/ 3048000 w 4699000"/>
                <a:gd name="connsiteY55" fmla="*/ 508000 h 1231900"/>
                <a:gd name="connsiteX56" fmla="*/ 2990850 w 4699000"/>
                <a:gd name="connsiteY56" fmla="*/ 511175 h 1231900"/>
                <a:gd name="connsiteX57" fmla="*/ 2990850 w 4699000"/>
                <a:gd name="connsiteY57" fmla="*/ 523875 h 1231900"/>
                <a:gd name="connsiteX58" fmla="*/ 2921000 w 4699000"/>
                <a:gd name="connsiteY58" fmla="*/ 530225 h 1231900"/>
                <a:gd name="connsiteX59" fmla="*/ 2901950 w 4699000"/>
                <a:gd name="connsiteY59" fmla="*/ 558800 h 1231900"/>
                <a:gd name="connsiteX60" fmla="*/ 2828925 w 4699000"/>
                <a:gd name="connsiteY60" fmla="*/ 558800 h 1231900"/>
                <a:gd name="connsiteX61" fmla="*/ 2828925 w 4699000"/>
                <a:gd name="connsiteY61" fmla="*/ 558800 h 1231900"/>
                <a:gd name="connsiteX62" fmla="*/ 2819400 w 4699000"/>
                <a:gd name="connsiteY62" fmla="*/ 568325 h 1231900"/>
                <a:gd name="connsiteX63" fmla="*/ 2762250 w 4699000"/>
                <a:gd name="connsiteY63" fmla="*/ 565150 h 1231900"/>
                <a:gd name="connsiteX64" fmla="*/ 2749550 w 4699000"/>
                <a:gd name="connsiteY64" fmla="*/ 584200 h 1231900"/>
                <a:gd name="connsiteX65" fmla="*/ 2727325 w 4699000"/>
                <a:gd name="connsiteY65" fmla="*/ 584200 h 1231900"/>
                <a:gd name="connsiteX66" fmla="*/ 2692400 w 4699000"/>
                <a:gd name="connsiteY66" fmla="*/ 612775 h 1231900"/>
                <a:gd name="connsiteX67" fmla="*/ 2692400 w 4699000"/>
                <a:gd name="connsiteY67" fmla="*/ 612775 h 1231900"/>
                <a:gd name="connsiteX68" fmla="*/ 2663825 w 4699000"/>
                <a:gd name="connsiteY68" fmla="*/ 622300 h 1231900"/>
                <a:gd name="connsiteX69" fmla="*/ 2603500 w 4699000"/>
                <a:gd name="connsiteY69" fmla="*/ 625475 h 1231900"/>
                <a:gd name="connsiteX70" fmla="*/ 2597150 w 4699000"/>
                <a:gd name="connsiteY70" fmla="*/ 641350 h 1231900"/>
                <a:gd name="connsiteX71" fmla="*/ 2559050 w 4699000"/>
                <a:gd name="connsiteY71" fmla="*/ 638175 h 1231900"/>
                <a:gd name="connsiteX72" fmla="*/ 2543175 w 4699000"/>
                <a:gd name="connsiteY72" fmla="*/ 650875 h 1231900"/>
                <a:gd name="connsiteX73" fmla="*/ 2470150 w 4699000"/>
                <a:gd name="connsiteY73" fmla="*/ 647700 h 1231900"/>
                <a:gd name="connsiteX74" fmla="*/ 2466975 w 4699000"/>
                <a:gd name="connsiteY74" fmla="*/ 657225 h 1231900"/>
                <a:gd name="connsiteX75" fmla="*/ 2428875 w 4699000"/>
                <a:gd name="connsiteY75" fmla="*/ 660400 h 1231900"/>
                <a:gd name="connsiteX76" fmla="*/ 2428875 w 4699000"/>
                <a:gd name="connsiteY76" fmla="*/ 676275 h 1231900"/>
                <a:gd name="connsiteX77" fmla="*/ 2406650 w 4699000"/>
                <a:gd name="connsiteY77" fmla="*/ 685800 h 1231900"/>
                <a:gd name="connsiteX78" fmla="*/ 2393950 w 4699000"/>
                <a:gd name="connsiteY78" fmla="*/ 717550 h 1231900"/>
                <a:gd name="connsiteX79" fmla="*/ 2247900 w 4699000"/>
                <a:gd name="connsiteY79" fmla="*/ 720725 h 1231900"/>
                <a:gd name="connsiteX80" fmla="*/ 2232025 w 4699000"/>
                <a:gd name="connsiteY80" fmla="*/ 746125 h 1231900"/>
                <a:gd name="connsiteX81" fmla="*/ 2136775 w 4699000"/>
                <a:gd name="connsiteY81" fmla="*/ 746125 h 1231900"/>
                <a:gd name="connsiteX82" fmla="*/ 2127250 w 4699000"/>
                <a:gd name="connsiteY82" fmla="*/ 752475 h 1231900"/>
                <a:gd name="connsiteX83" fmla="*/ 2054225 w 4699000"/>
                <a:gd name="connsiteY83" fmla="*/ 752475 h 1231900"/>
                <a:gd name="connsiteX84" fmla="*/ 2051050 w 4699000"/>
                <a:gd name="connsiteY84" fmla="*/ 777875 h 1231900"/>
                <a:gd name="connsiteX85" fmla="*/ 1908175 w 4699000"/>
                <a:gd name="connsiteY85" fmla="*/ 768350 h 1231900"/>
                <a:gd name="connsiteX86" fmla="*/ 1901825 w 4699000"/>
                <a:gd name="connsiteY86" fmla="*/ 784225 h 1231900"/>
                <a:gd name="connsiteX87" fmla="*/ 1857375 w 4699000"/>
                <a:gd name="connsiteY87" fmla="*/ 787400 h 1231900"/>
                <a:gd name="connsiteX88" fmla="*/ 1851025 w 4699000"/>
                <a:gd name="connsiteY88" fmla="*/ 800100 h 1231900"/>
                <a:gd name="connsiteX89" fmla="*/ 1822450 w 4699000"/>
                <a:gd name="connsiteY89" fmla="*/ 800100 h 1231900"/>
                <a:gd name="connsiteX90" fmla="*/ 1819275 w 4699000"/>
                <a:gd name="connsiteY90" fmla="*/ 809625 h 1231900"/>
                <a:gd name="connsiteX91" fmla="*/ 1797050 w 4699000"/>
                <a:gd name="connsiteY91" fmla="*/ 835025 h 1231900"/>
                <a:gd name="connsiteX92" fmla="*/ 1781175 w 4699000"/>
                <a:gd name="connsiteY92" fmla="*/ 835025 h 1231900"/>
                <a:gd name="connsiteX93" fmla="*/ 1781175 w 4699000"/>
                <a:gd name="connsiteY93" fmla="*/ 857250 h 1231900"/>
                <a:gd name="connsiteX94" fmla="*/ 1670050 w 4699000"/>
                <a:gd name="connsiteY94" fmla="*/ 857250 h 1231900"/>
                <a:gd name="connsiteX95" fmla="*/ 1660525 w 4699000"/>
                <a:gd name="connsiteY95" fmla="*/ 854075 h 1231900"/>
                <a:gd name="connsiteX96" fmla="*/ 1577975 w 4699000"/>
                <a:gd name="connsiteY96" fmla="*/ 854075 h 1231900"/>
                <a:gd name="connsiteX97" fmla="*/ 1574800 w 4699000"/>
                <a:gd name="connsiteY97" fmla="*/ 866775 h 1231900"/>
                <a:gd name="connsiteX98" fmla="*/ 1489075 w 4699000"/>
                <a:gd name="connsiteY98" fmla="*/ 869950 h 1231900"/>
                <a:gd name="connsiteX99" fmla="*/ 1485900 w 4699000"/>
                <a:gd name="connsiteY99" fmla="*/ 882650 h 1231900"/>
                <a:gd name="connsiteX100" fmla="*/ 1441450 w 4699000"/>
                <a:gd name="connsiteY100" fmla="*/ 882650 h 1231900"/>
                <a:gd name="connsiteX101" fmla="*/ 1435100 w 4699000"/>
                <a:gd name="connsiteY101" fmla="*/ 892175 h 1231900"/>
                <a:gd name="connsiteX102" fmla="*/ 1323975 w 4699000"/>
                <a:gd name="connsiteY102" fmla="*/ 889000 h 1231900"/>
                <a:gd name="connsiteX103" fmla="*/ 1311275 w 4699000"/>
                <a:gd name="connsiteY103" fmla="*/ 898525 h 1231900"/>
                <a:gd name="connsiteX104" fmla="*/ 1263650 w 4699000"/>
                <a:gd name="connsiteY104" fmla="*/ 898525 h 1231900"/>
                <a:gd name="connsiteX105" fmla="*/ 1241425 w 4699000"/>
                <a:gd name="connsiteY105" fmla="*/ 927100 h 1231900"/>
                <a:gd name="connsiteX106" fmla="*/ 1193800 w 4699000"/>
                <a:gd name="connsiteY106" fmla="*/ 930275 h 1231900"/>
                <a:gd name="connsiteX107" fmla="*/ 1174750 w 4699000"/>
                <a:gd name="connsiteY107" fmla="*/ 949325 h 1231900"/>
                <a:gd name="connsiteX108" fmla="*/ 1152525 w 4699000"/>
                <a:gd name="connsiteY108" fmla="*/ 942975 h 1231900"/>
                <a:gd name="connsiteX109" fmla="*/ 1143000 w 4699000"/>
                <a:gd name="connsiteY109" fmla="*/ 962025 h 1231900"/>
                <a:gd name="connsiteX110" fmla="*/ 1098550 w 4699000"/>
                <a:gd name="connsiteY110" fmla="*/ 958850 h 1231900"/>
                <a:gd name="connsiteX111" fmla="*/ 1095375 w 4699000"/>
                <a:gd name="connsiteY111" fmla="*/ 977900 h 1231900"/>
                <a:gd name="connsiteX112" fmla="*/ 863600 w 4699000"/>
                <a:gd name="connsiteY112" fmla="*/ 977900 h 1231900"/>
                <a:gd name="connsiteX113" fmla="*/ 863600 w 4699000"/>
                <a:gd name="connsiteY113" fmla="*/ 987425 h 1231900"/>
                <a:gd name="connsiteX114" fmla="*/ 815975 w 4699000"/>
                <a:gd name="connsiteY114" fmla="*/ 993775 h 1231900"/>
                <a:gd name="connsiteX115" fmla="*/ 812800 w 4699000"/>
                <a:gd name="connsiteY115" fmla="*/ 1041400 h 1231900"/>
                <a:gd name="connsiteX116" fmla="*/ 762000 w 4699000"/>
                <a:gd name="connsiteY116" fmla="*/ 1041400 h 1231900"/>
                <a:gd name="connsiteX117" fmla="*/ 730250 w 4699000"/>
                <a:gd name="connsiteY117" fmla="*/ 1066800 h 1231900"/>
                <a:gd name="connsiteX118" fmla="*/ 638175 w 4699000"/>
                <a:gd name="connsiteY118" fmla="*/ 1060450 h 1231900"/>
                <a:gd name="connsiteX119" fmla="*/ 619125 w 4699000"/>
                <a:gd name="connsiteY119" fmla="*/ 1082675 h 1231900"/>
                <a:gd name="connsiteX120" fmla="*/ 593725 w 4699000"/>
                <a:gd name="connsiteY120" fmla="*/ 1079500 h 1231900"/>
                <a:gd name="connsiteX121" fmla="*/ 552450 w 4699000"/>
                <a:gd name="connsiteY121" fmla="*/ 1101725 h 1231900"/>
                <a:gd name="connsiteX122" fmla="*/ 457200 w 4699000"/>
                <a:gd name="connsiteY122" fmla="*/ 1104900 h 1231900"/>
                <a:gd name="connsiteX123" fmla="*/ 431800 w 4699000"/>
                <a:gd name="connsiteY123" fmla="*/ 1127125 h 1231900"/>
                <a:gd name="connsiteX124" fmla="*/ 384175 w 4699000"/>
                <a:gd name="connsiteY124" fmla="*/ 1120775 h 1231900"/>
                <a:gd name="connsiteX125" fmla="*/ 371475 w 4699000"/>
                <a:gd name="connsiteY125" fmla="*/ 1146175 h 1231900"/>
                <a:gd name="connsiteX126" fmla="*/ 317500 w 4699000"/>
                <a:gd name="connsiteY126" fmla="*/ 1152525 h 1231900"/>
                <a:gd name="connsiteX127" fmla="*/ 307975 w 4699000"/>
                <a:gd name="connsiteY127" fmla="*/ 1165225 h 1231900"/>
                <a:gd name="connsiteX128" fmla="*/ 273050 w 4699000"/>
                <a:gd name="connsiteY128" fmla="*/ 1165225 h 1231900"/>
                <a:gd name="connsiteX129" fmla="*/ 266700 w 4699000"/>
                <a:gd name="connsiteY129" fmla="*/ 1177925 h 1231900"/>
                <a:gd name="connsiteX130" fmla="*/ 158750 w 4699000"/>
                <a:gd name="connsiteY130" fmla="*/ 1171575 h 1231900"/>
                <a:gd name="connsiteX131" fmla="*/ 136525 w 4699000"/>
                <a:gd name="connsiteY131" fmla="*/ 1203325 h 1231900"/>
                <a:gd name="connsiteX132" fmla="*/ 34925 w 4699000"/>
                <a:gd name="connsiteY132" fmla="*/ 1190625 h 1231900"/>
                <a:gd name="connsiteX133" fmla="*/ 0 w 4699000"/>
                <a:gd name="connsiteY133" fmla="*/ 12319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4699000" h="1231900">
                  <a:moveTo>
                    <a:pt x="4699000" y="0"/>
                  </a:moveTo>
                  <a:lnTo>
                    <a:pt x="4603750" y="3175"/>
                  </a:lnTo>
                  <a:lnTo>
                    <a:pt x="4600575" y="34925"/>
                  </a:lnTo>
                  <a:lnTo>
                    <a:pt x="4549775" y="38100"/>
                  </a:lnTo>
                  <a:lnTo>
                    <a:pt x="4549775" y="47625"/>
                  </a:lnTo>
                  <a:lnTo>
                    <a:pt x="4524375" y="44450"/>
                  </a:lnTo>
                  <a:lnTo>
                    <a:pt x="4521200" y="60325"/>
                  </a:lnTo>
                  <a:lnTo>
                    <a:pt x="4479925" y="60325"/>
                  </a:lnTo>
                  <a:lnTo>
                    <a:pt x="4470400" y="79375"/>
                  </a:lnTo>
                  <a:lnTo>
                    <a:pt x="4413250" y="82550"/>
                  </a:lnTo>
                  <a:lnTo>
                    <a:pt x="4403725" y="95250"/>
                  </a:lnTo>
                  <a:lnTo>
                    <a:pt x="4327525" y="95250"/>
                  </a:lnTo>
                  <a:lnTo>
                    <a:pt x="4311650" y="117475"/>
                  </a:lnTo>
                  <a:lnTo>
                    <a:pt x="4267200" y="111125"/>
                  </a:lnTo>
                  <a:lnTo>
                    <a:pt x="4260850" y="127000"/>
                  </a:lnTo>
                  <a:lnTo>
                    <a:pt x="4225925" y="123825"/>
                  </a:lnTo>
                  <a:lnTo>
                    <a:pt x="4213225" y="136525"/>
                  </a:lnTo>
                  <a:lnTo>
                    <a:pt x="4184650" y="136525"/>
                  </a:lnTo>
                  <a:lnTo>
                    <a:pt x="4178300" y="152400"/>
                  </a:lnTo>
                  <a:lnTo>
                    <a:pt x="4159250" y="149225"/>
                  </a:lnTo>
                  <a:lnTo>
                    <a:pt x="4146550" y="161925"/>
                  </a:lnTo>
                  <a:lnTo>
                    <a:pt x="4105275" y="165100"/>
                  </a:lnTo>
                  <a:lnTo>
                    <a:pt x="4095750" y="177800"/>
                  </a:lnTo>
                  <a:lnTo>
                    <a:pt x="3917950" y="174625"/>
                  </a:lnTo>
                  <a:lnTo>
                    <a:pt x="3917950" y="193675"/>
                  </a:lnTo>
                  <a:lnTo>
                    <a:pt x="3879850" y="187325"/>
                  </a:lnTo>
                  <a:lnTo>
                    <a:pt x="3876675" y="203200"/>
                  </a:lnTo>
                  <a:lnTo>
                    <a:pt x="3810000" y="200025"/>
                  </a:lnTo>
                  <a:lnTo>
                    <a:pt x="3797300" y="219075"/>
                  </a:lnTo>
                  <a:lnTo>
                    <a:pt x="3781425" y="215900"/>
                  </a:lnTo>
                  <a:lnTo>
                    <a:pt x="3781425" y="228600"/>
                  </a:lnTo>
                  <a:lnTo>
                    <a:pt x="3724275" y="228600"/>
                  </a:lnTo>
                  <a:lnTo>
                    <a:pt x="3635375" y="269875"/>
                  </a:lnTo>
                  <a:lnTo>
                    <a:pt x="3457575" y="273050"/>
                  </a:lnTo>
                  <a:lnTo>
                    <a:pt x="3457575" y="301625"/>
                  </a:lnTo>
                  <a:lnTo>
                    <a:pt x="3435350" y="311150"/>
                  </a:lnTo>
                  <a:lnTo>
                    <a:pt x="3406775" y="314325"/>
                  </a:lnTo>
                  <a:lnTo>
                    <a:pt x="3406775" y="323850"/>
                  </a:lnTo>
                  <a:lnTo>
                    <a:pt x="3378200" y="323850"/>
                  </a:lnTo>
                  <a:lnTo>
                    <a:pt x="3381375" y="346075"/>
                  </a:lnTo>
                  <a:lnTo>
                    <a:pt x="3346450" y="349250"/>
                  </a:lnTo>
                  <a:lnTo>
                    <a:pt x="3346450" y="358775"/>
                  </a:lnTo>
                  <a:lnTo>
                    <a:pt x="3292475" y="358775"/>
                  </a:lnTo>
                  <a:lnTo>
                    <a:pt x="3282950" y="374650"/>
                  </a:lnTo>
                  <a:lnTo>
                    <a:pt x="3209925" y="381000"/>
                  </a:lnTo>
                  <a:lnTo>
                    <a:pt x="3213100" y="406400"/>
                  </a:lnTo>
                  <a:lnTo>
                    <a:pt x="3178175" y="409575"/>
                  </a:lnTo>
                  <a:lnTo>
                    <a:pt x="3178175" y="422275"/>
                  </a:lnTo>
                  <a:lnTo>
                    <a:pt x="3136900" y="422275"/>
                  </a:lnTo>
                  <a:lnTo>
                    <a:pt x="3136900" y="422275"/>
                  </a:lnTo>
                  <a:lnTo>
                    <a:pt x="3108325" y="438150"/>
                  </a:lnTo>
                  <a:lnTo>
                    <a:pt x="3098800" y="463550"/>
                  </a:lnTo>
                  <a:lnTo>
                    <a:pt x="3082925" y="469900"/>
                  </a:lnTo>
                  <a:lnTo>
                    <a:pt x="3082925" y="485775"/>
                  </a:lnTo>
                  <a:lnTo>
                    <a:pt x="3048000" y="492125"/>
                  </a:lnTo>
                  <a:lnTo>
                    <a:pt x="3048000" y="508000"/>
                  </a:lnTo>
                  <a:lnTo>
                    <a:pt x="2990850" y="511175"/>
                  </a:lnTo>
                  <a:lnTo>
                    <a:pt x="2990850" y="523875"/>
                  </a:lnTo>
                  <a:lnTo>
                    <a:pt x="2921000" y="530225"/>
                  </a:lnTo>
                  <a:lnTo>
                    <a:pt x="2901950" y="558800"/>
                  </a:lnTo>
                  <a:lnTo>
                    <a:pt x="2828925" y="558800"/>
                  </a:lnTo>
                  <a:lnTo>
                    <a:pt x="2828925" y="558800"/>
                  </a:lnTo>
                  <a:lnTo>
                    <a:pt x="2819400" y="568325"/>
                  </a:lnTo>
                  <a:lnTo>
                    <a:pt x="2762250" y="565150"/>
                  </a:lnTo>
                  <a:lnTo>
                    <a:pt x="2749550" y="584200"/>
                  </a:lnTo>
                  <a:lnTo>
                    <a:pt x="2727325" y="584200"/>
                  </a:lnTo>
                  <a:lnTo>
                    <a:pt x="2692400" y="612775"/>
                  </a:lnTo>
                  <a:lnTo>
                    <a:pt x="2692400" y="612775"/>
                  </a:lnTo>
                  <a:lnTo>
                    <a:pt x="2663825" y="622300"/>
                  </a:lnTo>
                  <a:lnTo>
                    <a:pt x="2603500" y="625475"/>
                  </a:lnTo>
                  <a:lnTo>
                    <a:pt x="2597150" y="641350"/>
                  </a:lnTo>
                  <a:lnTo>
                    <a:pt x="2559050" y="638175"/>
                  </a:lnTo>
                  <a:lnTo>
                    <a:pt x="2543175" y="650875"/>
                  </a:lnTo>
                  <a:lnTo>
                    <a:pt x="2470150" y="647700"/>
                  </a:lnTo>
                  <a:lnTo>
                    <a:pt x="2466975" y="657225"/>
                  </a:lnTo>
                  <a:lnTo>
                    <a:pt x="2428875" y="660400"/>
                  </a:lnTo>
                  <a:lnTo>
                    <a:pt x="2428875" y="676275"/>
                  </a:lnTo>
                  <a:lnTo>
                    <a:pt x="2406650" y="685800"/>
                  </a:lnTo>
                  <a:lnTo>
                    <a:pt x="2393950" y="717550"/>
                  </a:lnTo>
                  <a:lnTo>
                    <a:pt x="2247900" y="720725"/>
                  </a:lnTo>
                  <a:lnTo>
                    <a:pt x="2232025" y="746125"/>
                  </a:lnTo>
                  <a:lnTo>
                    <a:pt x="2136775" y="746125"/>
                  </a:lnTo>
                  <a:lnTo>
                    <a:pt x="2127250" y="752475"/>
                  </a:lnTo>
                  <a:lnTo>
                    <a:pt x="2054225" y="752475"/>
                  </a:lnTo>
                  <a:lnTo>
                    <a:pt x="2051050" y="777875"/>
                  </a:lnTo>
                  <a:lnTo>
                    <a:pt x="1908175" y="768350"/>
                  </a:lnTo>
                  <a:lnTo>
                    <a:pt x="1901825" y="784225"/>
                  </a:lnTo>
                  <a:lnTo>
                    <a:pt x="1857375" y="787400"/>
                  </a:lnTo>
                  <a:lnTo>
                    <a:pt x="1851025" y="800100"/>
                  </a:lnTo>
                  <a:lnTo>
                    <a:pt x="1822450" y="800100"/>
                  </a:lnTo>
                  <a:lnTo>
                    <a:pt x="1819275" y="809625"/>
                  </a:lnTo>
                  <a:lnTo>
                    <a:pt x="1797050" y="835025"/>
                  </a:lnTo>
                  <a:lnTo>
                    <a:pt x="1781175" y="835025"/>
                  </a:lnTo>
                  <a:lnTo>
                    <a:pt x="1781175" y="857250"/>
                  </a:lnTo>
                  <a:lnTo>
                    <a:pt x="1670050" y="857250"/>
                  </a:lnTo>
                  <a:lnTo>
                    <a:pt x="1660525" y="854075"/>
                  </a:lnTo>
                  <a:lnTo>
                    <a:pt x="1577975" y="854075"/>
                  </a:lnTo>
                  <a:lnTo>
                    <a:pt x="1574800" y="866775"/>
                  </a:lnTo>
                  <a:lnTo>
                    <a:pt x="1489075" y="869950"/>
                  </a:lnTo>
                  <a:lnTo>
                    <a:pt x="1485900" y="882650"/>
                  </a:lnTo>
                  <a:lnTo>
                    <a:pt x="1441450" y="882650"/>
                  </a:lnTo>
                  <a:lnTo>
                    <a:pt x="1435100" y="892175"/>
                  </a:lnTo>
                  <a:lnTo>
                    <a:pt x="1323975" y="889000"/>
                  </a:lnTo>
                  <a:lnTo>
                    <a:pt x="1311275" y="898525"/>
                  </a:lnTo>
                  <a:lnTo>
                    <a:pt x="1263650" y="898525"/>
                  </a:lnTo>
                  <a:lnTo>
                    <a:pt x="1241425" y="927100"/>
                  </a:lnTo>
                  <a:lnTo>
                    <a:pt x="1193800" y="930275"/>
                  </a:lnTo>
                  <a:lnTo>
                    <a:pt x="1174750" y="949325"/>
                  </a:lnTo>
                  <a:lnTo>
                    <a:pt x="1152525" y="942975"/>
                  </a:lnTo>
                  <a:lnTo>
                    <a:pt x="1143000" y="962025"/>
                  </a:lnTo>
                  <a:lnTo>
                    <a:pt x="1098550" y="958850"/>
                  </a:lnTo>
                  <a:lnTo>
                    <a:pt x="1095375" y="977900"/>
                  </a:lnTo>
                  <a:lnTo>
                    <a:pt x="863600" y="977900"/>
                  </a:lnTo>
                  <a:lnTo>
                    <a:pt x="863600" y="987425"/>
                  </a:lnTo>
                  <a:lnTo>
                    <a:pt x="815975" y="993775"/>
                  </a:lnTo>
                  <a:lnTo>
                    <a:pt x="812800" y="1041400"/>
                  </a:lnTo>
                  <a:lnTo>
                    <a:pt x="762000" y="1041400"/>
                  </a:lnTo>
                  <a:lnTo>
                    <a:pt x="730250" y="1066800"/>
                  </a:lnTo>
                  <a:lnTo>
                    <a:pt x="638175" y="1060450"/>
                  </a:lnTo>
                  <a:lnTo>
                    <a:pt x="619125" y="1082675"/>
                  </a:lnTo>
                  <a:lnTo>
                    <a:pt x="593725" y="1079500"/>
                  </a:lnTo>
                  <a:lnTo>
                    <a:pt x="552450" y="1101725"/>
                  </a:lnTo>
                  <a:lnTo>
                    <a:pt x="457200" y="1104900"/>
                  </a:lnTo>
                  <a:lnTo>
                    <a:pt x="431800" y="1127125"/>
                  </a:lnTo>
                  <a:lnTo>
                    <a:pt x="384175" y="1120775"/>
                  </a:lnTo>
                  <a:lnTo>
                    <a:pt x="371475" y="1146175"/>
                  </a:lnTo>
                  <a:lnTo>
                    <a:pt x="317500" y="1152525"/>
                  </a:lnTo>
                  <a:lnTo>
                    <a:pt x="307975" y="1165225"/>
                  </a:lnTo>
                  <a:lnTo>
                    <a:pt x="273050" y="1165225"/>
                  </a:lnTo>
                  <a:lnTo>
                    <a:pt x="266700" y="1177925"/>
                  </a:lnTo>
                  <a:lnTo>
                    <a:pt x="158750" y="1171575"/>
                  </a:lnTo>
                  <a:lnTo>
                    <a:pt x="136525" y="1203325"/>
                  </a:lnTo>
                  <a:lnTo>
                    <a:pt x="34925" y="1190625"/>
                  </a:lnTo>
                  <a:lnTo>
                    <a:pt x="0" y="1231900"/>
                  </a:lnTo>
                </a:path>
              </a:pathLst>
            </a:custGeom>
            <a:noFill/>
            <a:ln w="28575">
              <a:solidFill>
                <a:schemeClr val="accent4"/>
              </a:solidFill>
              <a:miter lim="800000"/>
              <a:headEnd/>
              <a:tailEnd/>
            </a:ln>
          </p:spPr>
          <p:txBody>
            <a:bodyPr rtlCol="0" anchor="ctr"/>
            <a:lstStyle/>
            <a:p>
              <a:pPr algn="ctr"/>
              <a:endParaRPr lang="en-US" dirty="0"/>
            </a:p>
          </p:txBody>
        </p:sp>
      </p:grpSp>
      <p:grpSp>
        <p:nvGrpSpPr>
          <p:cNvPr id="56" name="Group 55">
            <a:extLst>
              <a:ext uri="{FF2B5EF4-FFF2-40B4-BE49-F238E27FC236}">
                <a16:creationId xmlns:a16="http://schemas.microsoft.com/office/drawing/2014/main" id="{84215DD8-0879-8282-0F30-3884A4C3CC44}"/>
              </a:ext>
            </a:extLst>
          </p:cNvPr>
          <p:cNvGrpSpPr/>
          <p:nvPr/>
        </p:nvGrpSpPr>
        <p:grpSpPr>
          <a:xfrm>
            <a:off x="3033713" y="3186113"/>
            <a:ext cx="6753225" cy="2609850"/>
            <a:chOff x="3033713" y="3186113"/>
            <a:chExt cx="6753225" cy="2609850"/>
          </a:xfrm>
        </p:grpSpPr>
        <p:sp>
          <p:nvSpPr>
            <p:cNvPr id="54" name="Freeform: Shape 53">
              <a:extLst>
                <a:ext uri="{FF2B5EF4-FFF2-40B4-BE49-F238E27FC236}">
                  <a16:creationId xmlns:a16="http://schemas.microsoft.com/office/drawing/2014/main" id="{529D57EA-3FEE-751E-3A2A-05CA5EA2DD90}"/>
                </a:ext>
              </a:extLst>
            </p:cNvPr>
            <p:cNvSpPr/>
            <p:nvPr/>
          </p:nvSpPr>
          <p:spPr bwMode="auto">
            <a:xfrm>
              <a:off x="3514725" y="3186113"/>
              <a:ext cx="6272213" cy="2414587"/>
            </a:xfrm>
            <a:custGeom>
              <a:avLst/>
              <a:gdLst>
                <a:gd name="connsiteX0" fmla="*/ 6272213 w 6272213"/>
                <a:gd name="connsiteY0" fmla="*/ 0 h 2414587"/>
                <a:gd name="connsiteX1" fmla="*/ 6224588 w 6272213"/>
                <a:gd name="connsiteY1" fmla="*/ 80962 h 2414587"/>
                <a:gd name="connsiteX2" fmla="*/ 6181725 w 6272213"/>
                <a:gd name="connsiteY2" fmla="*/ 85725 h 2414587"/>
                <a:gd name="connsiteX3" fmla="*/ 6181725 w 6272213"/>
                <a:gd name="connsiteY3" fmla="*/ 90487 h 2414587"/>
                <a:gd name="connsiteX4" fmla="*/ 6157913 w 6272213"/>
                <a:gd name="connsiteY4" fmla="*/ 90487 h 2414587"/>
                <a:gd name="connsiteX5" fmla="*/ 6134100 w 6272213"/>
                <a:gd name="connsiteY5" fmla="*/ 104775 h 2414587"/>
                <a:gd name="connsiteX6" fmla="*/ 6110288 w 6272213"/>
                <a:gd name="connsiteY6" fmla="*/ 104775 h 2414587"/>
                <a:gd name="connsiteX7" fmla="*/ 6100763 w 6272213"/>
                <a:gd name="connsiteY7" fmla="*/ 114300 h 2414587"/>
                <a:gd name="connsiteX8" fmla="*/ 6048375 w 6272213"/>
                <a:gd name="connsiteY8" fmla="*/ 114300 h 2414587"/>
                <a:gd name="connsiteX9" fmla="*/ 6048375 w 6272213"/>
                <a:gd name="connsiteY9" fmla="*/ 147637 h 2414587"/>
                <a:gd name="connsiteX10" fmla="*/ 5995988 w 6272213"/>
                <a:gd name="connsiteY10" fmla="*/ 147637 h 2414587"/>
                <a:gd name="connsiteX11" fmla="*/ 5995988 w 6272213"/>
                <a:gd name="connsiteY11" fmla="*/ 152400 h 2414587"/>
                <a:gd name="connsiteX12" fmla="*/ 5943600 w 6272213"/>
                <a:gd name="connsiteY12" fmla="*/ 152400 h 2414587"/>
                <a:gd name="connsiteX13" fmla="*/ 5943600 w 6272213"/>
                <a:gd name="connsiteY13" fmla="*/ 171450 h 2414587"/>
                <a:gd name="connsiteX14" fmla="*/ 5919788 w 6272213"/>
                <a:gd name="connsiteY14" fmla="*/ 171450 h 2414587"/>
                <a:gd name="connsiteX15" fmla="*/ 5919788 w 6272213"/>
                <a:gd name="connsiteY15" fmla="*/ 204787 h 2414587"/>
                <a:gd name="connsiteX16" fmla="*/ 5900738 w 6272213"/>
                <a:gd name="connsiteY16" fmla="*/ 204787 h 2414587"/>
                <a:gd name="connsiteX17" fmla="*/ 5872163 w 6272213"/>
                <a:gd name="connsiteY17" fmla="*/ 228600 h 2414587"/>
                <a:gd name="connsiteX18" fmla="*/ 5819775 w 6272213"/>
                <a:gd name="connsiteY18" fmla="*/ 228600 h 2414587"/>
                <a:gd name="connsiteX19" fmla="*/ 5819775 w 6272213"/>
                <a:gd name="connsiteY19" fmla="*/ 247650 h 2414587"/>
                <a:gd name="connsiteX20" fmla="*/ 5786438 w 6272213"/>
                <a:gd name="connsiteY20" fmla="*/ 247650 h 2414587"/>
                <a:gd name="connsiteX21" fmla="*/ 5757863 w 6272213"/>
                <a:gd name="connsiteY21" fmla="*/ 276225 h 2414587"/>
                <a:gd name="connsiteX22" fmla="*/ 5715000 w 6272213"/>
                <a:gd name="connsiteY22" fmla="*/ 276225 h 2414587"/>
                <a:gd name="connsiteX23" fmla="*/ 5715000 w 6272213"/>
                <a:gd name="connsiteY23" fmla="*/ 290512 h 2414587"/>
                <a:gd name="connsiteX24" fmla="*/ 5715000 w 6272213"/>
                <a:gd name="connsiteY24" fmla="*/ 290512 h 2414587"/>
                <a:gd name="connsiteX25" fmla="*/ 5681663 w 6272213"/>
                <a:gd name="connsiteY25" fmla="*/ 290512 h 2414587"/>
                <a:gd name="connsiteX26" fmla="*/ 5638800 w 6272213"/>
                <a:gd name="connsiteY26" fmla="*/ 290512 h 2414587"/>
                <a:gd name="connsiteX27" fmla="*/ 5638800 w 6272213"/>
                <a:gd name="connsiteY27" fmla="*/ 323850 h 2414587"/>
                <a:gd name="connsiteX28" fmla="*/ 5581650 w 6272213"/>
                <a:gd name="connsiteY28" fmla="*/ 323850 h 2414587"/>
                <a:gd name="connsiteX29" fmla="*/ 5591175 w 6272213"/>
                <a:gd name="connsiteY29" fmla="*/ 333375 h 2414587"/>
                <a:gd name="connsiteX30" fmla="*/ 5462588 w 6272213"/>
                <a:gd name="connsiteY30" fmla="*/ 333375 h 2414587"/>
                <a:gd name="connsiteX31" fmla="*/ 5462588 w 6272213"/>
                <a:gd name="connsiteY31" fmla="*/ 347662 h 2414587"/>
                <a:gd name="connsiteX32" fmla="*/ 5410200 w 6272213"/>
                <a:gd name="connsiteY32" fmla="*/ 347662 h 2414587"/>
                <a:gd name="connsiteX33" fmla="*/ 5410200 w 6272213"/>
                <a:gd name="connsiteY33" fmla="*/ 371475 h 2414587"/>
                <a:gd name="connsiteX34" fmla="*/ 5376863 w 6272213"/>
                <a:gd name="connsiteY34" fmla="*/ 371475 h 2414587"/>
                <a:gd name="connsiteX35" fmla="*/ 5376863 w 6272213"/>
                <a:gd name="connsiteY35" fmla="*/ 385762 h 2414587"/>
                <a:gd name="connsiteX36" fmla="*/ 5310188 w 6272213"/>
                <a:gd name="connsiteY36" fmla="*/ 385762 h 2414587"/>
                <a:gd name="connsiteX37" fmla="*/ 5310188 w 6272213"/>
                <a:gd name="connsiteY37" fmla="*/ 400050 h 2414587"/>
                <a:gd name="connsiteX38" fmla="*/ 5257800 w 6272213"/>
                <a:gd name="connsiteY38" fmla="*/ 400050 h 2414587"/>
                <a:gd name="connsiteX39" fmla="*/ 5257800 w 6272213"/>
                <a:gd name="connsiteY39" fmla="*/ 419100 h 2414587"/>
                <a:gd name="connsiteX40" fmla="*/ 5205413 w 6272213"/>
                <a:gd name="connsiteY40" fmla="*/ 419100 h 2414587"/>
                <a:gd name="connsiteX41" fmla="*/ 5205413 w 6272213"/>
                <a:gd name="connsiteY41" fmla="*/ 433387 h 2414587"/>
                <a:gd name="connsiteX42" fmla="*/ 5186363 w 6272213"/>
                <a:gd name="connsiteY42" fmla="*/ 433387 h 2414587"/>
                <a:gd name="connsiteX43" fmla="*/ 5186363 w 6272213"/>
                <a:gd name="connsiteY43" fmla="*/ 457200 h 2414587"/>
                <a:gd name="connsiteX44" fmla="*/ 5167313 w 6272213"/>
                <a:gd name="connsiteY44" fmla="*/ 457200 h 2414587"/>
                <a:gd name="connsiteX45" fmla="*/ 5148263 w 6272213"/>
                <a:gd name="connsiteY45" fmla="*/ 485775 h 2414587"/>
                <a:gd name="connsiteX46" fmla="*/ 5038725 w 6272213"/>
                <a:gd name="connsiteY46" fmla="*/ 485775 h 2414587"/>
                <a:gd name="connsiteX47" fmla="*/ 5043488 w 6272213"/>
                <a:gd name="connsiteY47" fmla="*/ 490538 h 2414587"/>
                <a:gd name="connsiteX48" fmla="*/ 5024438 w 6272213"/>
                <a:gd name="connsiteY48" fmla="*/ 490538 h 2414587"/>
                <a:gd name="connsiteX49" fmla="*/ 5024438 w 6272213"/>
                <a:gd name="connsiteY49" fmla="*/ 509587 h 2414587"/>
                <a:gd name="connsiteX50" fmla="*/ 5014913 w 6272213"/>
                <a:gd name="connsiteY50" fmla="*/ 519112 h 2414587"/>
                <a:gd name="connsiteX51" fmla="*/ 5014913 w 6272213"/>
                <a:gd name="connsiteY51" fmla="*/ 542925 h 2414587"/>
                <a:gd name="connsiteX52" fmla="*/ 4967288 w 6272213"/>
                <a:gd name="connsiteY52" fmla="*/ 542925 h 2414587"/>
                <a:gd name="connsiteX53" fmla="*/ 4957763 w 6272213"/>
                <a:gd name="connsiteY53" fmla="*/ 552450 h 2414587"/>
                <a:gd name="connsiteX54" fmla="*/ 4938713 w 6272213"/>
                <a:gd name="connsiteY54" fmla="*/ 552450 h 2414587"/>
                <a:gd name="connsiteX55" fmla="*/ 4938713 w 6272213"/>
                <a:gd name="connsiteY55" fmla="*/ 561975 h 2414587"/>
                <a:gd name="connsiteX56" fmla="*/ 4910138 w 6272213"/>
                <a:gd name="connsiteY56" fmla="*/ 561975 h 2414587"/>
                <a:gd name="connsiteX57" fmla="*/ 4910138 w 6272213"/>
                <a:gd name="connsiteY57" fmla="*/ 581025 h 2414587"/>
                <a:gd name="connsiteX58" fmla="*/ 4876800 w 6272213"/>
                <a:gd name="connsiteY58" fmla="*/ 581025 h 2414587"/>
                <a:gd name="connsiteX59" fmla="*/ 4867275 w 6272213"/>
                <a:gd name="connsiteY59" fmla="*/ 609600 h 2414587"/>
                <a:gd name="connsiteX60" fmla="*/ 4767263 w 6272213"/>
                <a:gd name="connsiteY60" fmla="*/ 609600 h 2414587"/>
                <a:gd name="connsiteX61" fmla="*/ 4767263 w 6272213"/>
                <a:gd name="connsiteY61" fmla="*/ 623887 h 2414587"/>
                <a:gd name="connsiteX62" fmla="*/ 4729163 w 6272213"/>
                <a:gd name="connsiteY62" fmla="*/ 619125 h 2414587"/>
                <a:gd name="connsiteX63" fmla="*/ 4667250 w 6272213"/>
                <a:gd name="connsiteY63" fmla="*/ 681037 h 2414587"/>
                <a:gd name="connsiteX64" fmla="*/ 4495800 w 6272213"/>
                <a:gd name="connsiteY64" fmla="*/ 681037 h 2414587"/>
                <a:gd name="connsiteX65" fmla="*/ 4495800 w 6272213"/>
                <a:gd name="connsiteY65" fmla="*/ 700087 h 2414587"/>
                <a:gd name="connsiteX66" fmla="*/ 4452938 w 6272213"/>
                <a:gd name="connsiteY66" fmla="*/ 700087 h 2414587"/>
                <a:gd name="connsiteX67" fmla="*/ 4443413 w 6272213"/>
                <a:gd name="connsiteY67" fmla="*/ 728662 h 2414587"/>
                <a:gd name="connsiteX68" fmla="*/ 4414838 w 6272213"/>
                <a:gd name="connsiteY68" fmla="*/ 728662 h 2414587"/>
                <a:gd name="connsiteX69" fmla="*/ 4414838 w 6272213"/>
                <a:gd name="connsiteY69" fmla="*/ 747712 h 2414587"/>
                <a:gd name="connsiteX70" fmla="*/ 4371975 w 6272213"/>
                <a:gd name="connsiteY70" fmla="*/ 747712 h 2414587"/>
                <a:gd name="connsiteX71" fmla="*/ 4371975 w 6272213"/>
                <a:gd name="connsiteY71" fmla="*/ 762000 h 2414587"/>
                <a:gd name="connsiteX72" fmla="*/ 4348163 w 6272213"/>
                <a:gd name="connsiteY72" fmla="*/ 757237 h 2414587"/>
                <a:gd name="connsiteX73" fmla="*/ 4348163 w 6272213"/>
                <a:gd name="connsiteY73" fmla="*/ 785812 h 2414587"/>
                <a:gd name="connsiteX74" fmla="*/ 4291013 w 6272213"/>
                <a:gd name="connsiteY74" fmla="*/ 785812 h 2414587"/>
                <a:gd name="connsiteX75" fmla="*/ 4291013 w 6272213"/>
                <a:gd name="connsiteY75" fmla="*/ 819150 h 2414587"/>
                <a:gd name="connsiteX76" fmla="*/ 4191000 w 6272213"/>
                <a:gd name="connsiteY76" fmla="*/ 819150 h 2414587"/>
                <a:gd name="connsiteX77" fmla="*/ 4191000 w 6272213"/>
                <a:gd name="connsiteY77" fmla="*/ 833437 h 2414587"/>
                <a:gd name="connsiteX78" fmla="*/ 4124325 w 6272213"/>
                <a:gd name="connsiteY78" fmla="*/ 833437 h 2414587"/>
                <a:gd name="connsiteX79" fmla="*/ 4124325 w 6272213"/>
                <a:gd name="connsiteY79" fmla="*/ 842962 h 2414587"/>
                <a:gd name="connsiteX80" fmla="*/ 4062413 w 6272213"/>
                <a:gd name="connsiteY80" fmla="*/ 842962 h 2414587"/>
                <a:gd name="connsiteX81" fmla="*/ 4062413 w 6272213"/>
                <a:gd name="connsiteY81" fmla="*/ 857250 h 2414587"/>
                <a:gd name="connsiteX82" fmla="*/ 3971925 w 6272213"/>
                <a:gd name="connsiteY82" fmla="*/ 857250 h 2414587"/>
                <a:gd name="connsiteX83" fmla="*/ 3900488 w 6272213"/>
                <a:gd name="connsiteY83" fmla="*/ 890587 h 2414587"/>
                <a:gd name="connsiteX84" fmla="*/ 3890963 w 6272213"/>
                <a:gd name="connsiteY84" fmla="*/ 881062 h 2414587"/>
                <a:gd name="connsiteX85" fmla="*/ 3890963 w 6272213"/>
                <a:gd name="connsiteY85" fmla="*/ 904875 h 2414587"/>
                <a:gd name="connsiteX86" fmla="*/ 3862388 w 6272213"/>
                <a:gd name="connsiteY86" fmla="*/ 904875 h 2414587"/>
                <a:gd name="connsiteX87" fmla="*/ 3833813 w 6272213"/>
                <a:gd name="connsiteY87" fmla="*/ 928687 h 2414587"/>
                <a:gd name="connsiteX88" fmla="*/ 3810000 w 6272213"/>
                <a:gd name="connsiteY88" fmla="*/ 923925 h 2414587"/>
                <a:gd name="connsiteX89" fmla="*/ 3738563 w 6272213"/>
                <a:gd name="connsiteY89" fmla="*/ 1009650 h 2414587"/>
                <a:gd name="connsiteX90" fmla="*/ 3657600 w 6272213"/>
                <a:gd name="connsiteY90" fmla="*/ 1009650 h 2414587"/>
                <a:gd name="connsiteX91" fmla="*/ 3657600 w 6272213"/>
                <a:gd name="connsiteY91" fmla="*/ 1038225 h 2414587"/>
                <a:gd name="connsiteX92" fmla="*/ 3586163 w 6272213"/>
                <a:gd name="connsiteY92" fmla="*/ 1038225 h 2414587"/>
                <a:gd name="connsiteX93" fmla="*/ 3576638 w 6272213"/>
                <a:gd name="connsiteY93" fmla="*/ 1047750 h 2414587"/>
                <a:gd name="connsiteX94" fmla="*/ 3533775 w 6272213"/>
                <a:gd name="connsiteY94" fmla="*/ 1047750 h 2414587"/>
                <a:gd name="connsiteX95" fmla="*/ 3533775 w 6272213"/>
                <a:gd name="connsiteY95" fmla="*/ 1062037 h 2414587"/>
                <a:gd name="connsiteX96" fmla="*/ 3500438 w 6272213"/>
                <a:gd name="connsiteY96" fmla="*/ 1062037 h 2414587"/>
                <a:gd name="connsiteX97" fmla="*/ 3500438 w 6272213"/>
                <a:gd name="connsiteY97" fmla="*/ 1100137 h 2414587"/>
                <a:gd name="connsiteX98" fmla="*/ 3405188 w 6272213"/>
                <a:gd name="connsiteY98" fmla="*/ 1100137 h 2414587"/>
                <a:gd name="connsiteX99" fmla="*/ 3405188 w 6272213"/>
                <a:gd name="connsiteY99" fmla="*/ 1123950 h 2414587"/>
                <a:gd name="connsiteX100" fmla="*/ 3343275 w 6272213"/>
                <a:gd name="connsiteY100" fmla="*/ 1123950 h 2414587"/>
                <a:gd name="connsiteX101" fmla="*/ 3343275 w 6272213"/>
                <a:gd name="connsiteY101" fmla="*/ 1123950 h 2414587"/>
                <a:gd name="connsiteX102" fmla="*/ 3314700 w 6272213"/>
                <a:gd name="connsiteY102" fmla="*/ 1123950 h 2414587"/>
                <a:gd name="connsiteX103" fmla="*/ 3314700 w 6272213"/>
                <a:gd name="connsiteY103" fmla="*/ 1152525 h 2414587"/>
                <a:gd name="connsiteX104" fmla="*/ 3243263 w 6272213"/>
                <a:gd name="connsiteY104" fmla="*/ 1185862 h 2414587"/>
                <a:gd name="connsiteX105" fmla="*/ 3133725 w 6272213"/>
                <a:gd name="connsiteY105" fmla="*/ 1185862 h 2414587"/>
                <a:gd name="connsiteX106" fmla="*/ 3133725 w 6272213"/>
                <a:gd name="connsiteY106" fmla="*/ 1185862 h 2414587"/>
                <a:gd name="connsiteX107" fmla="*/ 3114675 w 6272213"/>
                <a:gd name="connsiteY107" fmla="*/ 1200150 h 2414587"/>
                <a:gd name="connsiteX108" fmla="*/ 3014663 w 6272213"/>
                <a:gd name="connsiteY108" fmla="*/ 1209675 h 2414587"/>
                <a:gd name="connsiteX109" fmla="*/ 3005138 w 6272213"/>
                <a:gd name="connsiteY109" fmla="*/ 1243012 h 2414587"/>
                <a:gd name="connsiteX110" fmla="*/ 2909888 w 6272213"/>
                <a:gd name="connsiteY110" fmla="*/ 1243012 h 2414587"/>
                <a:gd name="connsiteX111" fmla="*/ 2890838 w 6272213"/>
                <a:gd name="connsiteY111" fmla="*/ 1285875 h 2414587"/>
                <a:gd name="connsiteX112" fmla="*/ 2838450 w 6272213"/>
                <a:gd name="connsiteY112" fmla="*/ 1285875 h 2414587"/>
                <a:gd name="connsiteX113" fmla="*/ 2838450 w 6272213"/>
                <a:gd name="connsiteY113" fmla="*/ 1295400 h 2414587"/>
                <a:gd name="connsiteX114" fmla="*/ 2795588 w 6272213"/>
                <a:gd name="connsiteY114" fmla="*/ 1295400 h 2414587"/>
                <a:gd name="connsiteX115" fmla="*/ 2795588 w 6272213"/>
                <a:gd name="connsiteY115" fmla="*/ 1333500 h 2414587"/>
                <a:gd name="connsiteX116" fmla="*/ 2757488 w 6272213"/>
                <a:gd name="connsiteY116" fmla="*/ 1328737 h 2414587"/>
                <a:gd name="connsiteX117" fmla="*/ 2747963 w 6272213"/>
                <a:gd name="connsiteY117" fmla="*/ 1347787 h 2414587"/>
                <a:gd name="connsiteX118" fmla="*/ 2686050 w 6272213"/>
                <a:gd name="connsiteY118" fmla="*/ 1347787 h 2414587"/>
                <a:gd name="connsiteX119" fmla="*/ 2676525 w 6272213"/>
                <a:gd name="connsiteY119" fmla="*/ 1381125 h 2414587"/>
                <a:gd name="connsiteX120" fmla="*/ 2576513 w 6272213"/>
                <a:gd name="connsiteY120" fmla="*/ 1381125 h 2414587"/>
                <a:gd name="connsiteX121" fmla="*/ 2557463 w 6272213"/>
                <a:gd name="connsiteY121" fmla="*/ 1447800 h 2414587"/>
                <a:gd name="connsiteX122" fmla="*/ 2528888 w 6272213"/>
                <a:gd name="connsiteY122" fmla="*/ 1443037 h 2414587"/>
                <a:gd name="connsiteX123" fmla="*/ 2528888 w 6272213"/>
                <a:gd name="connsiteY123" fmla="*/ 1462087 h 2414587"/>
                <a:gd name="connsiteX124" fmla="*/ 2505075 w 6272213"/>
                <a:gd name="connsiteY124" fmla="*/ 1457325 h 2414587"/>
                <a:gd name="connsiteX125" fmla="*/ 2471738 w 6272213"/>
                <a:gd name="connsiteY125" fmla="*/ 1485900 h 2414587"/>
                <a:gd name="connsiteX126" fmla="*/ 2466975 w 6272213"/>
                <a:gd name="connsiteY126" fmla="*/ 1504950 h 2414587"/>
                <a:gd name="connsiteX127" fmla="*/ 2443163 w 6272213"/>
                <a:gd name="connsiteY127" fmla="*/ 1504950 h 2414587"/>
                <a:gd name="connsiteX128" fmla="*/ 2443163 w 6272213"/>
                <a:gd name="connsiteY128" fmla="*/ 1519237 h 2414587"/>
                <a:gd name="connsiteX129" fmla="*/ 2395538 w 6272213"/>
                <a:gd name="connsiteY129" fmla="*/ 1524000 h 2414587"/>
                <a:gd name="connsiteX130" fmla="*/ 2395538 w 6272213"/>
                <a:gd name="connsiteY130" fmla="*/ 1528762 h 2414587"/>
                <a:gd name="connsiteX131" fmla="*/ 2357438 w 6272213"/>
                <a:gd name="connsiteY131" fmla="*/ 1528762 h 2414587"/>
                <a:gd name="connsiteX132" fmla="*/ 2357438 w 6272213"/>
                <a:gd name="connsiteY132" fmla="*/ 1538287 h 2414587"/>
                <a:gd name="connsiteX133" fmla="*/ 2324100 w 6272213"/>
                <a:gd name="connsiteY133" fmla="*/ 1538287 h 2414587"/>
                <a:gd name="connsiteX134" fmla="*/ 2324100 w 6272213"/>
                <a:gd name="connsiteY134" fmla="*/ 1557337 h 2414587"/>
                <a:gd name="connsiteX135" fmla="*/ 2205038 w 6272213"/>
                <a:gd name="connsiteY135" fmla="*/ 1557337 h 2414587"/>
                <a:gd name="connsiteX136" fmla="*/ 2143125 w 6272213"/>
                <a:gd name="connsiteY136" fmla="*/ 1604962 h 2414587"/>
                <a:gd name="connsiteX137" fmla="*/ 2090738 w 6272213"/>
                <a:gd name="connsiteY137" fmla="*/ 1614487 h 2414587"/>
                <a:gd name="connsiteX138" fmla="*/ 2028825 w 6272213"/>
                <a:gd name="connsiteY138" fmla="*/ 1690687 h 2414587"/>
                <a:gd name="connsiteX139" fmla="*/ 1981200 w 6272213"/>
                <a:gd name="connsiteY139" fmla="*/ 1685925 h 2414587"/>
                <a:gd name="connsiteX140" fmla="*/ 1952625 w 6272213"/>
                <a:gd name="connsiteY140" fmla="*/ 1709737 h 2414587"/>
                <a:gd name="connsiteX141" fmla="*/ 1905000 w 6272213"/>
                <a:gd name="connsiteY141" fmla="*/ 1714500 h 2414587"/>
                <a:gd name="connsiteX142" fmla="*/ 1857375 w 6272213"/>
                <a:gd name="connsiteY142" fmla="*/ 1747837 h 2414587"/>
                <a:gd name="connsiteX143" fmla="*/ 1809750 w 6272213"/>
                <a:gd name="connsiteY143" fmla="*/ 1743075 h 2414587"/>
                <a:gd name="connsiteX144" fmla="*/ 1804988 w 6272213"/>
                <a:gd name="connsiteY144" fmla="*/ 1757362 h 2414587"/>
                <a:gd name="connsiteX145" fmla="*/ 1766888 w 6272213"/>
                <a:gd name="connsiteY145" fmla="*/ 1757362 h 2414587"/>
                <a:gd name="connsiteX146" fmla="*/ 1752600 w 6272213"/>
                <a:gd name="connsiteY146" fmla="*/ 1776412 h 2414587"/>
                <a:gd name="connsiteX147" fmla="*/ 1695450 w 6272213"/>
                <a:gd name="connsiteY147" fmla="*/ 1781175 h 2414587"/>
                <a:gd name="connsiteX148" fmla="*/ 1685925 w 6272213"/>
                <a:gd name="connsiteY148" fmla="*/ 1795462 h 2414587"/>
                <a:gd name="connsiteX149" fmla="*/ 1652588 w 6272213"/>
                <a:gd name="connsiteY149" fmla="*/ 1800225 h 2414587"/>
                <a:gd name="connsiteX150" fmla="*/ 1652588 w 6272213"/>
                <a:gd name="connsiteY150" fmla="*/ 1814512 h 2414587"/>
                <a:gd name="connsiteX151" fmla="*/ 1628775 w 6272213"/>
                <a:gd name="connsiteY151" fmla="*/ 1819275 h 2414587"/>
                <a:gd name="connsiteX152" fmla="*/ 1628775 w 6272213"/>
                <a:gd name="connsiteY152" fmla="*/ 1843087 h 2414587"/>
                <a:gd name="connsiteX153" fmla="*/ 1600200 w 6272213"/>
                <a:gd name="connsiteY153" fmla="*/ 1843087 h 2414587"/>
                <a:gd name="connsiteX154" fmla="*/ 1595438 w 6272213"/>
                <a:gd name="connsiteY154" fmla="*/ 1852612 h 2414587"/>
                <a:gd name="connsiteX155" fmla="*/ 1524000 w 6272213"/>
                <a:gd name="connsiteY155" fmla="*/ 1857375 h 2414587"/>
                <a:gd name="connsiteX156" fmla="*/ 1476375 w 6272213"/>
                <a:gd name="connsiteY156" fmla="*/ 1914525 h 2414587"/>
                <a:gd name="connsiteX157" fmla="*/ 1443038 w 6272213"/>
                <a:gd name="connsiteY157" fmla="*/ 1909762 h 2414587"/>
                <a:gd name="connsiteX158" fmla="*/ 1438275 w 6272213"/>
                <a:gd name="connsiteY158" fmla="*/ 1947862 h 2414587"/>
                <a:gd name="connsiteX159" fmla="*/ 1357313 w 6272213"/>
                <a:gd name="connsiteY159" fmla="*/ 1952625 h 2414587"/>
                <a:gd name="connsiteX160" fmla="*/ 1362075 w 6272213"/>
                <a:gd name="connsiteY160" fmla="*/ 1971675 h 2414587"/>
                <a:gd name="connsiteX161" fmla="*/ 1343025 w 6272213"/>
                <a:gd name="connsiteY161" fmla="*/ 1976437 h 2414587"/>
                <a:gd name="connsiteX162" fmla="*/ 1347788 w 6272213"/>
                <a:gd name="connsiteY162" fmla="*/ 2005012 h 2414587"/>
                <a:gd name="connsiteX163" fmla="*/ 1328738 w 6272213"/>
                <a:gd name="connsiteY163" fmla="*/ 2005012 h 2414587"/>
                <a:gd name="connsiteX164" fmla="*/ 1328738 w 6272213"/>
                <a:gd name="connsiteY164" fmla="*/ 2028825 h 2414587"/>
                <a:gd name="connsiteX165" fmla="*/ 1295400 w 6272213"/>
                <a:gd name="connsiteY165" fmla="*/ 2038350 h 2414587"/>
                <a:gd name="connsiteX166" fmla="*/ 1233488 w 6272213"/>
                <a:gd name="connsiteY166" fmla="*/ 2038350 h 2414587"/>
                <a:gd name="connsiteX167" fmla="*/ 1214438 w 6272213"/>
                <a:gd name="connsiteY167" fmla="*/ 2043112 h 2414587"/>
                <a:gd name="connsiteX168" fmla="*/ 1171575 w 6272213"/>
                <a:gd name="connsiteY168" fmla="*/ 2043112 h 2414587"/>
                <a:gd name="connsiteX169" fmla="*/ 1152525 w 6272213"/>
                <a:gd name="connsiteY169" fmla="*/ 2066925 h 2414587"/>
                <a:gd name="connsiteX170" fmla="*/ 1047750 w 6272213"/>
                <a:gd name="connsiteY170" fmla="*/ 2062162 h 2414587"/>
                <a:gd name="connsiteX171" fmla="*/ 1042988 w 6272213"/>
                <a:gd name="connsiteY171" fmla="*/ 2081212 h 2414587"/>
                <a:gd name="connsiteX172" fmla="*/ 1023938 w 6272213"/>
                <a:gd name="connsiteY172" fmla="*/ 2081212 h 2414587"/>
                <a:gd name="connsiteX173" fmla="*/ 1028700 w 6272213"/>
                <a:gd name="connsiteY173" fmla="*/ 2105025 h 2414587"/>
                <a:gd name="connsiteX174" fmla="*/ 942975 w 6272213"/>
                <a:gd name="connsiteY174" fmla="*/ 2100262 h 2414587"/>
                <a:gd name="connsiteX175" fmla="*/ 938213 w 6272213"/>
                <a:gd name="connsiteY175" fmla="*/ 2114550 h 2414587"/>
                <a:gd name="connsiteX176" fmla="*/ 890588 w 6272213"/>
                <a:gd name="connsiteY176" fmla="*/ 2114550 h 2414587"/>
                <a:gd name="connsiteX177" fmla="*/ 890588 w 6272213"/>
                <a:gd name="connsiteY177" fmla="*/ 2128837 h 2414587"/>
                <a:gd name="connsiteX178" fmla="*/ 823913 w 6272213"/>
                <a:gd name="connsiteY178" fmla="*/ 2128837 h 2414587"/>
                <a:gd name="connsiteX179" fmla="*/ 790575 w 6272213"/>
                <a:gd name="connsiteY179" fmla="*/ 2166937 h 2414587"/>
                <a:gd name="connsiteX180" fmla="*/ 762000 w 6272213"/>
                <a:gd name="connsiteY180" fmla="*/ 2171700 h 2414587"/>
                <a:gd name="connsiteX181" fmla="*/ 762000 w 6272213"/>
                <a:gd name="connsiteY181" fmla="*/ 2195512 h 2414587"/>
                <a:gd name="connsiteX182" fmla="*/ 704850 w 6272213"/>
                <a:gd name="connsiteY182" fmla="*/ 2195512 h 2414587"/>
                <a:gd name="connsiteX183" fmla="*/ 704850 w 6272213"/>
                <a:gd name="connsiteY183" fmla="*/ 2209800 h 2414587"/>
                <a:gd name="connsiteX184" fmla="*/ 676275 w 6272213"/>
                <a:gd name="connsiteY184" fmla="*/ 2209800 h 2414587"/>
                <a:gd name="connsiteX185" fmla="*/ 661988 w 6272213"/>
                <a:gd name="connsiteY185" fmla="*/ 2228850 h 2414587"/>
                <a:gd name="connsiteX186" fmla="*/ 609600 w 6272213"/>
                <a:gd name="connsiteY186" fmla="*/ 2228850 h 2414587"/>
                <a:gd name="connsiteX187" fmla="*/ 609600 w 6272213"/>
                <a:gd name="connsiteY187" fmla="*/ 2252662 h 2414587"/>
                <a:gd name="connsiteX188" fmla="*/ 571500 w 6272213"/>
                <a:gd name="connsiteY188" fmla="*/ 2281237 h 2414587"/>
                <a:gd name="connsiteX189" fmla="*/ 485775 w 6272213"/>
                <a:gd name="connsiteY189" fmla="*/ 2286000 h 2414587"/>
                <a:gd name="connsiteX190" fmla="*/ 447675 w 6272213"/>
                <a:gd name="connsiteY190" fmla="*/ 2305050 h 2414587"/>
                <a:gd name="connsiteX191" fmla="*/ 347663 w 6272213"/>
                <a:gd name="connsiteY191" fmla="*/ 2309812 h 2414587"/>
                <a:gd name="connsiteX192" fmla="*/ 338138 w 6272213"/>
                <a:gd name="connsiteY192" fmla="*/ 2319337 h 2414587"/>
                <a:gd name="connsiteX193" fmla="*/ 300038 w 6272213"/>
                <a:gd name="connsiteY193" fmla="*/ 2328862 h 2414587"/>
                <a:gd name="connsiteX194" fmla="*/ 285750 w 6272213"/>
                <a:gd name="connsiteY194" fmla="*/ 2357437 h 2414587"/>
                <a:gd name="connsiteX195" fmla="*/ 214313 w 6272213"/>
                <a:gd name="connsiteY195" fmla="*/ 2357437 h 2414587"/>
                <a:gd name="connsiteX196" fmla="*/ 204788 w 6272213"/>
                <a:gd name="connsiteY196" fmla="*/ 2371725 h 2414587"/>
                <a:gd name="connsiteX197" fmla="*/ 95250 w 6272213"/>
                <a:gd name="connsiteY197" fmla="*/ 2371725 h 2414587"/>
                <a:gd name="connsiteX198" fmla="*/ 61913 w 6272213"/>
                <a:gd name="connsiteY198" fmla="*/ 2395537 h 2414587"/>
                <a:gd name="connsiteX199" fmla="*/ 14288 w 6272213"/>
                <a:gd name="connsiteY199" fmla="*/ 2395537 h 2414587"/>
                <a:gd name="connsiteX200" fmla="*/ 19050 w 6272213"/>
                <a:gd name="connsiteY200" fmla="*/ 2405062 h 2414587"/>
                <a:gd name="connsiteX201" fmla="*/ 0 w 6272213"/>
                <a:gd name="connsiteY201" fmla="*/ 2414587 h 241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6272213" h="2414587">
                  <a:moveTo>
                    <a:pt x="6272213" y="0"/>
                  </a:moveTo>
                  <a:lnTo>
                    <a:pt x="6224588" y="80962"/>
                  </a:lnTo>
                  <a:lnTo>
                    <a:pt x="6181725" y="85725"/>
                  </a:lnTo>
                  <a:lnTo>
                    <a:pt x="6181725" y="90487"/>
                  </a:lnTo>
                  <a:lnTo>
                    <a:pt x="6157913" y="90487"/>
                  </a:lnTo>
                  <a:lnTo>
                    <a:pt x="6134100" y="104775"/>
                  </a:lnTo>
                  <a:lnTo>
                    <a:pt x="6110288" y="104775"/>
                  </a:lnTo>
                  <a:lnTo>
                    <a:pt x="6100763" y="114300"/>
                  </a:lnTo>
                  <a:lnTo>
                    <a:pt x="6048375" y="114300"/>
                  </a:lnTo>
                  <a:lnTo>
                    <a:pt x="6048375" y="147637"/>
                  </a:lnTo>
                  <a:lnTo>
                    <a:pt x="5995988" y="147637"/>
                  </a:lnTo>
                  <a:lnTo>
                    <a:pt x="5995988" y="152400"/>
                  </a:lnTo>
                  <a:lnTo>
                    <a:pt x="5943600" y="152400"/>
                  </a:lnTo>
                  <a:lnTo>
                    <a:pt x="5943600" y="171450"/>
                  </a:lnTo>
                  <a:lnTo>
                    <a:pt x="5919788" y="171450"/>
                  </a:lnTo>
                  <a:lnTo>
                    <a:pt x="5919788" y="204787"/>
                  </a:lnTo>
                  <a:lnTo>
                    <a:pt x="5900738" y="204787"/>
                  </a:lnTo>
                  <a:lnTo>
                    <a:pt x="5872163" y="228600"/>
                  </a:lnTo>
                  <a:lnTo>
                    <a:pt x="5819775" y="228600"/>
                  </a:lnTo>
                  <a:lnTo>
                    <a:pt x="5819775" y="247650"/>
                  </a:lnTo>
                  <a:lnTo>
                    <a:pt x="5786438" y="247650"/>
                  </a:lnTo>
                  <a:lnTo>
                    <a:pt x="5757863" y="276225"/>
                  </a:lnTo>
                  <a:lnTo>
                    <a:pt x="5715000" y="276225"/>
                  </a:lnTo>
                  <a:lnTo>
                    <a:pt x="5715000" y="290512"/>
                  </a:lnTo>
                  <a:lnTo>
                    <a:pt x="5715000" y="290512"/>
                  </a:lnTo>
                  <a:lnTo>
                    <a:pt x="5681663" y="290512"/>
                  </a:lnTo>
                  <a:lnTo>
                    <a:pt x="5638800" y="290512"/>
                  </a:lnTo>
                  <a:lnTo>
                    <a:pt x="5638800" y="323850"/>
                  </a:lnTo>
                  <a:lnTo>
                    <a:pt x="5581650" y="323850"/>
                  </a:lnTo>
                  <a:lnTo>
                    <a:pt x="5591175" y="333375"/>
                  </a:lnTo>
                  <a:lnTo>
                    <a:pt x="5462588" y="333375"/>
                  </a:lnTo>
                  <a:lnTo>
                    <a:pt x="5462588" y="347662"/>
                  </a:lnTo>
                  <a:lnTo>
                    <a:pt x="5410200" y="347662"/>
                  </a:lnTo>
                  <a:lnTo>
                    <a:pt x="5410200" y="371475"/>
                  </a:lnTo>
                  <a:lnTo>
                    <a:pt x="5376863" y="371475"/>
                  </a:lnTo>
                  <a:lnTo>
                    <a:pt x="5376863" y="385762"/>
                  </a:lnTo>
                  <a:lnTo>
                    <a:pt x="5310188" y="385762"/>
                  </a:lnTo>
                  <a:lnTo>
                    <a:pt x="5310188" y="400050"/>
                  </a:lnTo>
                  <a:lnTo>
                    <a:pt x="5257800" y="400050"/>
                  </a:lnTo>
                  <a:lnTo>
                    <a:pt x="5257800" y="419100"/>
                  </a:lnTo>
                  <a:lnTo>
                    <a:pt x="5205413" y="419100"/>
                  </a:lnTo>
                  <a:lnTo>
                    <a:pt x="5205413" y="433387"/>
                  </a:lnTo>
                  <a:lnTo>
                    <a:pt x="5186363" y="433387"/>
                  </a:lnTo>
                  <a:lnTo>
                    <a:pt x="5186363" y="457200"/>
                  </a:lnTo>
                  <a:lnTo>
                    <a:pt x="5167313" y="457200"/>
                  </a:lnTo>
                  <a:lnTo>
                    <a:pt x="5148263" y="485775"/>
                  </a:lnTo>
                  <a:lnTo>
                    <a:pt x="5038725" y="485775"/>
                  </a:lnTo>
                  <a:lnTo>
                    <a:pt x="5043488" y="490538"/>
                  </a:lnTo>
                  <a:lnTo>
                    <a:pt x="5024438" y="490538"/>
                  </a:lnTo>
                  <a:lnTo>
                    <a:pt x="5024438" y="509587"/>
                  </a:lnTo>
                  <a:lnTo>
                    <a:pt x="5014913" y="519112"/>
                  </a:lnTo>
                  <a:lnTo>
                    <a:pt x="5014913" y="542925"/>
                  </a:lnTo>
                  <a:lnTo>
                    <a:pt x="4967288" y="542925"/>
                  </a:lnTo>
                  <a:lnTo>
                    <a:pt x="4957763" y="552450"/>
                  </a:lnTo>
                  <a:lnTo>
                    <a:pt x="4938713" y="552450"/>
                  </a:lnTo>
                  <a:lnTo>
                    <a:pt x="4938713" y="561975"/>
                  </a:lnTo>
                  <a:lnTo>
                    <a:pt x="4910138" y="561975"/>
                  </a:lnTo>
                  <a:lnTo>
                    <a:pt x="4910138" y="581025"/>
                  </a:lnTo>
                  <a:lnTo>
                    <a:pt x="4876800" y="581025"/>
                  </a:lnTo>
                  <a:lnTo>
                    <a:pt x="4867275" y="609600"/>
                  </a:lnTo>
                  <a:lnTo>
                    <a:pt x="4767263" y="609600"/>
                  </a:lnTo>
                  <a:lnTo>
                    <a:pt x="4767263" y="623887"/>
                  </a:lnTo>
                  <a:lnTo>
                    <a:pt x="4729163" y="619125"/>
                  </a:lnTo>
                  <a:lnTo>
                    <a:pt x="4667250" y="681037"/>
                  </a:lnTo>
                  <a:lnTo>
                    <a:pt x="4495800" y="681037"/>
                  </a:lnTo>
                  <a:lnTo>
                    <a:pt x="4495800" y="700087"/>
                  </a:lnTo>
                  <a:lnTo>
                    <a:pt x="4452938" y="700087"/>
                  </a:lnTo>
                  <a:lnTo>
                    <a:pt x="4443413" y="728662"/>
                  </a:lnTo>
                  <a:lnTo>
                    <a:pt x="4414838" y="728662"/>
                  </a:lnTo>
                  <a:lnTo>
                    <a:pt x="4414838" y="747712"/>
                  </a:lnTo>
                  <a:lnTo>
                    <a:pt x="4371975" y="747712"/>
                  </a:lnTo>
                  <a:lnTo>
                    <a:pt x="4371975" y="762000"/>
                  </a:lnTo>
                  <a:lnTo>
                    <a:pt x="4348163" y="757237"/>
                  </a:lnTo>
                  <a:lnTo>
                    <a:pt x="4348163" y="785812"/>
                  </a:lnTo>
                  <a:lnTo>
                    <a:pt x="4291013" y="785812"/>
                  </a:lnTo>
                  <a:lnTo>
                    <a:pt x="4291013" y="819150"/>
                  </a:lnTo>
                  <a:lnTo>
                    <a:pt x="4191000" y="819150"/>
                  </a:lnTo>
                  <a:lnTo>
                    <a:pt x="4191000" y="833437"/>
                  </a:lnTo>
                  <a:lnTo>
                    <a:pt x="4124325" y="833437"/>
                  </a:lnTo>
                  <a:lnTo>
                    <a:pt x="4124325" y="842962"/>
                  </a:lnTo>
                  <a:lnTo>
                    <a:pt x="4062413" y="842962"/>
                  </a:lnTo>
                  <a:lnTo>
                    <a:pt x="4062413" y="857250"/>
                  </a:lnTo>
                  <a:lnTo>
                    <a:pt x="3971925" y="857250"/>
                  </a:lnTo>
                  <a:lnTo>
                    <a:pt x="3900488" y="890587"/>
                  </a:lnTo>
                  <a:lnTo>
                    <a:pt x="3890963" y="881062"/>
                  </a:lnTo>
                  <a:lnTo>
                    <a:pt x="3890963" y="904875"/>
                  </a:lnTo>
                  <a:lnTo>
                    <a:pt x="3862388" y="904875"/>
                  </a:lnTo>
                  <a:lnTo>
                    <a:pt x="3833813" y="928687"/>
                  </a:lnTo>
                  <a:lnTo>
                    <a:pt x="3810000" y="923925"/>
                  </a:lnTo>
                  <a:lnTo>
                    <a:pt x="3738563" y="1009650"/>
                  </a:lnTo>
                  <a:lnTo>
                    <a:pt x="3657600" y="1009650"/>
                  </a:lnTo>
                  <a:lnTo>
                    <a:pt x="3657600" y="1038225"/>
                  </a:lnTo>
                  <a:lnTo>
                    <a:pt x="3586163" y="1038225"/>
                  </a:lnTo>
                  <a:lnTo>
                    <a:pt x="3576638" y="1047750"/>
                  </a:lnTo>
                  <a:lnTo>
                    <a:pt x="3533775" y="1047750"/>
                  </a:lnTo>
                  <a:lnTo>
                    <a:pt x="3533775" y="1062037"/>
                  </a:lnTo>
                  <a:lnTo>
                    <a:pt x="3500438" y="1062037"/>
                  </a:lnTo>
                  <a:lnTo>
                    <a:pt x="3500438" y="1100137"/>
                  </a:lnTo>
                  <a:lnTo>
                    <a:pt x="3405188" y="1100137"/>
                  </a:lnTo>
                  <a:lnTo>
                    <a:pt x="3405188" y="1123950"/>
                  </a:lnTo>
                  <a:lnTo>
                    <a:pt x="3343275" y="1123950"/>
                  </a:lnTo>
                  <a:lnTo>
                    <a:pt x="3343275" y="1123950"/>
                  </a:lnTo>
                  <a:lnTo>
                    <a:pt x="3314700" y="1123950"/>
                  </a:lnTo>
                  <a:lnTo>
                    <a:pt x="3314700" y="1152525"/>
                  </a:lnTo>
                  <a:lnTo>
                    <a:pt x="3243263" y="1185862"/>
                  </a:lnTo>
                  <a:lnTo>
                    <a:pt x="3133725" y="1185862"/>
                  </a:lnTo>
                  <a:lnTo>
                    <a:pt x="3133725" y="1185862"/>
                  </a:lnTo>
                  <a:lnTo>
                    <a:pt x="3114675" y="1200150"/>
                  </a:lnTo>
                  <a:lnTo>
                    <a:pt x="3014663" y="1209675"/>
                  </a:lnTo>
                  <a:lnTo>
                    <a:pt x="3005138" y="1243012"/>
                  </a:lnTo>
                  <a:lnTo>
                    <a:pt x="2909888" y="1243012"/>
                  </a:lnTo>
                  <a:lnTo>
                    <a:pt x="2890838" y="1285875"/>
                  </a:lnTo>
                  <a:lnTo>
                    <a:pt x="2838450" y="1285875"/>
                  </a:lnTo>
                  <a:lnTo>
                    <a:pt x="2838450" y="1295400"/>
                  </a:lnTo>
                  <a:lnTo>
                    <a:pt x="2795588" y="1295400"/>
                  </a:lnTo>
                  <a:lnTo>
                    <a:pt x="2795588" y="1333500"/>
                  </a:lnTo>
                  <a:lnTo>
                    <a:pt x="2757488" y="1328737"/>
                  </a:lnTo>
                  <a:lnTo>
                    <a:pt x="2747963" y="1347787"/>
                  </a:lnTo>
                  <a:lnTo>
                    <a:pt x="2686050" y="1347787"/>
                  </a:lnTo>
                  <a:lnTo>
                    <a:pt x="2676525" y="1381125"/>
                  </a:lnTo>
                  <a:lnTo>
                    <a:pt x="2576513" y="1381125"/>
                  </a:lnTo>
                  <a:lnTo>
                    <a:pt x="2557463" y="1447800"/>
                  </a:lnTo>
                  <a:lnTo>
                    <a:pt x="2528888" y="1443037"/>
                  </a:lnTo>
                  <a:lnTo>
                    <a:pt x="2528888" y="1462087"/>
                  </a:lnTo>
                  <a:lnTo>
                    <a:pt x="2505075" y="1457325"/>
                  </a:lnTo>
                  <a:lnTo>
                    <a:pt x="2471738" y="1485900"/>
                  </a:lnTo>
                  <a:lnTo>
                    <a:pt x="2466975" y="1504950"/>
                  </a:lnTo>
                  <a:lnTo>
                    <a:pt x="2443163" y="1504950"/>
                  </a:lnTo>
                  <a:lnTo>
                    <a:pt x="2443163" y="1519237"/>
                  </a:lnTo>
                  <a:lnTo>
                    <a:pt x="2395538" y="1524000"/>
                  </a:lnTo>
                  <a:lnTo>
                    <a:pt x="2395538" y="1528762"/>
                  </a:lnTo>
                  <a:lnTo>
                    <a:pt x="2357438" y="1528762"/>
                  </a:lnTo>
                  <a:lnTo>
                    <a:pt x="2357438" y="1538287"/>
                  </a:lnTo>
                  <a:lnTo>
                    <a:pt x="2324100" y="1538287"/>
                  </a:lnTo>
                  <a:lnTo>
                    <a:pt x="2324100" y="1557337"/>
                  </a:lnTo>
                  <a:lnTo>
                    <a:pt x="2205038" y="1557337"/>
                  </a:lnTo>
                  <a:lnTo>
                    <a:pt x="2143125" y="1604962"/>
                  </a:lnTo>
                  <a:lnTo>
                    <a:pt x="2090738" y="1614487"/>
                  </a:lnTo>
                  <a:lnTo>
                    <a:pt x="2028825" y="1690687"/>
                  </a:lnTo>
                  <a:lnTo>
                    <a:pt x="1981200" y="1685925"/>
                  </a:lnTo>
                  <a:lnTo>
                    <a:pt x="1952625" y="1709737"/>
                  </a:lnTo>
                  <a:lnTo>
                    <a:pt x="1905000" y="1714500"/>
                  </a:lnTo>
                  <a:lnTo>
                    <a:pt x="1857375" y="1747837"/>
                  </a:lnTo>
                  <a:lnTo>
                    <a:pt x="1809750" y="1743075"/>
                  </a:lnTo>
                  <a:lnTo>
                    <a:pt x="1804988" y="1757362"/>
                  </a:lnTo>
                  <a:lnTo>
                    <a:pt x="1766888" y="1757362"/>
                  </a:lnTo>
                  <a:lnTo>
                    <a:pt x="1752600" y="1776412"/>
                  </a:lnTo>
                  <a:lnTo>
                    <a:pt x="1695450" y="1781175"/>
                  </a:lnTo>
                  <a:lnTo>
                    <a:pt x="1685925" y="1795462"/>
                  </a:lnTo>
                  <a:lnTo>
                    <a:pt x="1652588" y="1800225"/>
                  </a:lnTo>
                  <a:lnTo>
                    <a:pt x="1652588" y="1814512"/>
                  </a:lnTo>
                  <a:lnTo>
                    <a:pt x="1628775" y="1819275"/>
                  </a:lnTo>
                  <a:lnTo>
                    <a:pt x="1628775" y="1843087"/>
                  </a:lnTo>
                  <a:lnTo>
                    <a:pt x="1600200" y="1843087"/>
                  </a:lnTo>
                  <a:lnTo>
                    <a:pt x="1595438" y="1852612"/>
                  </a:lnTo>
                  <a:lnTo>
                    <a:pt x="1524000" y="1857375"/>
                  </a:lnTo>
                  <a:lnTo>
                    <a:pt x="1476375" y="1914525"/>
                  </a:lnTo>
                  <a:lnTo>
                    <a:pt x="1443038" y="1909762"/>
                  </a:lnTo>
                  <a:lnTo>
                    <a:pt x="1438275" y="1947862"/>
                  </a:lnTo>
                  <a:lnTo>
                    <a:pt x="1357313" y="1952625"/>
                  </a:lnTo>
                  <a:lnTo>
                    <a:pt x="1362075" y="1971675"/>
                  </a:lnTo>
                  <a:lnTo>
                    <a:pt x="1343025" y="1976437"/>
                  </a:lnTo>
                  <a:lnTo>
                    <a:pt x="1347788" y="2005012"/>
                  </a:lnTo>
                  <a:lnTo>
                    <a:pt x="1328738" y="2005012"/>
                  </a:lnTo>
                  <a:lnTo>
                    <a:pt x="1328738" y="2028825"/>
                  </a:lnTo>
                  <a:lnTo>
                    <a:pt x="1295400" y="2038350"/>
                  </a:lnTo>
                  <a:lnTo>
                    <a:pt x="1233488" y="2038350"/>
                  </a:lnTo>
                  <a:lnTo>
                    <a:pt x="1214438" y="2043112"/>
                  </a:lnTo>
                  <a:lnTo>
                    <a:pt x="1171575" y="2043112"/>
                  </a:lnTo>
                  <a:lnTo>
                    <a:pt x="1152525" y="2066925"/>
                  </a:lnTo>
                  <a:lnTo>
                    <a:pt x="1047750" y="2062162"/>
                  </a:lnTo>
                  <a:lnTo>
                    <a:pt x="1042988" y="2081212"/>
                  </a:lnTo>
                  <a:lnTo>
                    <a:pt x="1023938" y="2081212"/>
                  </a:lnTo>
                  <a:lnTo>
                    <a:pt x="1028700" y="2105025"/>
                  </a:lnTo>
                  <a:lnTo>
                    <a:pt x="942975" y="2100262"/>
                  </a:lnTo>
                  <a:lnTo>
                    <a:pt x="938213" y="2114550"/>
                  </a:lnTo>
                  <a:lnTo>
                    <a:pt x="890588" y="2114550"/>
                  </a:lnTo>
                  <a:lnTo>
                    <a:pt x="890588" y="2128837"/>
                  </a:lnTo>
                  <a:lnTo>
                    <a:pt x="823913" y="2128837"/>
                  </a:lnTo>
                  <a:lnTo>
                    <a:pt x="790575" y="2166937"/>
                  </a:lnTo>
                  <a:lnTo>
                    <a:pt x="762000" y="2171700"/>
                  </a:lnTo>
                  <a:lnTo>
                    <a:pt x="762000" y="2195512"/>
                  </a:lnTo>
                  <a:lnTo>
                    <a:pt x="704850" y="2195512"/>
                  </a:lnTo>
                  <a:lnTo>
                    <a:pt x="704850" y="2209800"/>
                  </a:lnTo>
                  <a:lnTo>
                    <a:pt x="676275" y="2209800"/>
                  </a:lnTo>
                  <a:lnTo>
                    <a:pt x="661988" y="2228850"/>
                  </a:lnTo>
                  <a:lnTo>
                    <a:pt x="609600" y="2228850"/>
                  </a:lnTo>
                  <a:lnTo>
                    <a:pt x="609600" y="2252662"/>
                  </a:lnTo>
                  <a:lnTo>
                    <a:pt x="571500" y="2281237"/>
                  </a:lnTo>
                  <a:lnTo>
                    <a:pt x="485775" y="2286000"/>
                  </a:lnTo>
                  <a:lnTo>
                    <a:pt x="447675" y="2305050"/>
                  </a:lnTo>
                  <a:lnTo>
                    <a:pt x="347663" y="2309812"/>
                  </a:lnTo>
                  <a:lnTo>
                    <a:pt x="338138" y="2319337"/>
                  </a:lnTo>
                  <a:lnTo>
                    <a:pt x="300038" y="2328862"/>
                  </a:lnTo>
                  <a:lnTo>
                    <a:pt x="285750" y="2357437"/>
                  </a:lnTo>
                  <a:lnTo>
                    <a:pt x="214313" y="2357437"/>
                  </a:lnTo>
                  <a:lnTo>
                    <a:pt x="204788" y="2371725"/>
                  </a:lnTo>
                  <a:lnTo>
                    <a:pt x="95250" y="2371725"/>
                  </a:lnTo>
                  <a:lnTo>
                    <a:pt x="61913" y="2395537"/>
                  </a:lnTo>
                  <a:lnTo>
                    <a:pt x="14288" y="2395537"/>
                  </a:lnTo>
                  <a:lnTo>
                    <a:pt x="19050" y="2405062"/>
                  </a:lnTo>
                  <a:lnTo>
                    <a:pt x="0" y="2414587"/>
                  </a:lnTo>
                </a:path>
              </a:pathLst>
            </a:custGeom>
            <a:noFill/>
            <a:ln w="28575">
              <a:solidFill>
                <a:schemeClr val="accent6"/>
              </a:solidFill>
              <a:miter lim="800000"/>
              <a:headEnd/>
              <a:tailEnd/>
            </a:ln>
          </p:spPr>
          <p:txBody>
            <a:bodyPr rtlCol="0" anchor="ctr"/>
            <a:lstStyle/>
            <a:p>
              <a:pPr algn="ctr"/>
              <a:endParaRPr lang="en-US" dirty="0"/>
            </a:p>
          </p:txBody>
        </p:sp>
        <p:sp>
          <p:nvSpPr>
            <p:cNvPr id="55" name="Freeform: Shape 54">
              <a:extLst>
                <a:ext uri="{FF2B5EF4-FFF2-40B4-BE49-F238E27FC236}">
                  <a16:creationId xmlns:a16="http://schemas.microsoft.com/office/drawing/2014/main" id="{022AA50C-87ED-7C9F-95BA-1B85492FD192}"/>
                </a:ext>
              </a:extLst>
            </p:cNvPr>
            <p:cNvSpPr/>
            <p:nvPr/>
          </p:nvSpPr>
          <p:spPr bwMode="auto">
            <a:xfrm>
              <a:off x="3033713" y="5581650"/>
              <a:ext cx="481012" cy="214313"/>
            </a:xfrm>
            <a:custGeom>
              <a:avLst/>
              <a:gdLst>
                <a:gd name="connsiteX0" fmla="*/ 0 w 481012"/>
                <a:gd name="connsiteY0" fmla="*/ 214313 h 214313"/>
                <a:gd name="connsiteX1" fmla="*/ 66675 w 481012"/>
                <a:gd name="connsiteY1" fmla="*/ 152400 h 214313"/>
                <a:gd name="connsiteX2" fmla="*/ 119062 w 481012"/>
                <a:gd name="connsiteY2" fmla="*/ 161925 h 214313"/>
                <a:gd name="connsiteX3" fmla="*/ 152400 w 481012"/>
                <a:gd name="connsiteY3" fmla="*/ 123825 h 214313"/>
                <a:gd name="connsiteX4" fmla="*/ 190500 w 481012"/>
                <a:gd name="connsiteY4" fmla="*/ 123825 h 214313"/>
                <a:gd name="connsiteX5" fmla="*/ 195262 w 481012"/>
                <a:gd name="connsiteY5" fmla="*/ 100013 h 214313"/>
                <a:gd name="connsiteX6" fmla="*/ 238125 w 481012"/>
                <a:gd name="connsiteY6" fmla="*/ 109538 h 214313"/>
                <a:gd name="connsiteX7" fmla="*/ 238125 w 481012"/>
                <a:gd name="connsiteY7" fmla="*/ 80963 h 214313"/>
                <a:gd name="connsiteX8" fmla="*/ 338137 w 481012"/>
                <a:gd name="connsiteY8" fmla="*/ 85725 h 214313"/>
                <a:gd name="connsiteX9" fmla="*/ 347662 w 481012"/>
                <a:gd name="connsiteY9" fmla="*/ 52388 h 214313"/>
                <a:gd name="connsiteX10" fmla="*/ 385762 w 481012"/>
                <a:gd name="connsiteY10" fmla="*/ 57150 h 214313"/>
                <a:gd name="connsiteX11" fmla="*/ 395287 w 481012"/>
                <a:gd name="connsiteY11" fmla="*/ 33338 h 214313"/>
                <a:gd name="connsiteX12" fmla="*/ 476250 w 481012"/>
                <a:gd name="connsiteY12" fmla="*/ 38100 h 214313"/>
                <a:gd name="connsiteX13" fmla="*/ 481012 w 481012"/>
                <a:gd name="connsiteY13" fmla="*/ 0 h 21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012" h="214313">
                  <a:moveTo>
                    <a:pt x="0" y="214313"/>
                  </a:moveTo>
                  <a:lnTo>
                    <a:pt x="66675" y="152400"/>
                  </a:lnTo>
                  <a:lnTo>
                    <a:pt x="119062" y="161925"/>
                  </a:lnTo>
                  <a:lnTo>
                    <a:pt x="152400" y="123825"/>
                  </a:lnTo>
                  <a:lnTo>
                    <a:pt x="190500" y="123825"/>
                  </a:lnTo>
                  <a:lnTo>
                    <a:pt x="195262" y="100013"/>
                  </a:lnTo>
                  <a:lnTo>
                    <a:pt x="238125" y="109538"/>
                  </a:lnTo>
                  <a:lnTo>
                    <a:pt x="238125" y="80963"/>
                  </a:lnTo>
                  <a:lnTo>
                    <a:pt x="338137" y="85725"/>
                  </a:lnTo>
                  <a:lnTo>
                    <a:pt x="347662" y="52388"/>
                  </a:lnTo>
                  <a:lnTo>
                    <a:pt x="385762" y="57150"/>
                  </a:lnTo>
                  <a:lnTo>
                    <a:pt x="395287" y="33338"/>
                  </a:lnTo>
                  <a:lnTo>
                    <a:pt x="476250" y="38100"/>
                  </a:lnTo>
                  <a:lnTo>
                    <a:pt x="481012" y="0"/>
                  </a:lnTo>
                </a:path>
              </a:pathLst>
            </a:custGeom>
            <a:noFill/>
            <a:ln w="28575">
              <a:solidFill>
                <a:schemeClr val="accent6"/>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1648903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4CD5AA91-4676-44A2-BB9F-9A54252C4125}"/>
              </a:ext>
            </a:extLst>
          </p:cNvPr>
          <p:cNvSpPr>
            <a:spLocks noGrp="1"/>
          </p:cNvSpPr>
          <p:nvPr>
            <p:ph type="title"/>
          </p:nvPr>
        </p:nvSpPr>
        <p:spPr>
          <a:noFill/>
          <a:extLst>
            <a:ext uri="{909E8E84-426E-40DD-AFC4-6F175D3DCCD1}">
              <a14:hiddenFill xmlns:a14="http://schemas.microsoft.com/office/drawing/2010/main">
                <a:solidFill>
                  <a:srgbClr val="006057"/>
                </a:solidFill>
              </a14:hiddenFill>
            </a:ext>
            <a:ext uri="{91240B29-F687-4F45-9708-019B960494DF}">
              <a14:hiddenLine xmlns:a14="http://schemas.microsoft.com/office/drawing/2010/main" w="57150" cmpd="sng">
                <a:solidFill>
                  <a:schemeClr val="hlink"/>
                </a:solidFill>
                <a:miter lim="800000"/>
                <a:headEnd/>
                <a:tailEnd/>
              </a14:hiddenLine>
            </a:ext>
          </a:extLst>
        </p:spPr>
        <p:txBody>
          <a:bodyPr/>
          <a:lstStyle/>
          <a:p>
            <a:r>
              <a:rPr lang="en-US" altLang="en-US" dirty="0"/>
              <a:t>Defining Hypertriglyceridemia and Cut Points</a:t>
            </a:r>
          </a:p>
        </p:txBody>
      </p:sp>
      <p:sp>
        <p:nvSpPr>
          <p:cNvPr id="122883" name="Line 3">
            <a:extLst>
              <a:ext uri="{FF2B5EF4-FFF2-40B4-BE49-F238E27FC236}">
                <a16:creationId xmlns:a16="http://schemas.microsoft.com/office/drawing/2014/main" id="{C42BD344-A13D-46AE-A394-3F9A7B9A5DF8}"/>
              </a:ext>
            </a:extLst>
          </p:cNvPr>
          <p:cNvSpPr>
            <a:spLocks noChangeShapeType="1"/>
          </p:cNvSpPr>
          <p:nvPr/>
        </p:nvSpPr>
        <p:spPr bwMode="auto">
          <a:xfrm>
            <a:off x="2209800" y="1981200"/>
            <a:ext cx="77724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84" name="Line 4">
            <a:extLst>
              <a:ext uri="{FF2B5EF4-FFF2-40B4-BE49-F238E27FC236}">
                <a16:creationId xmlns:a16="http://schemas.microsoft.com/office/drawing/2014/main" id="{150494B3-DD38-4BD1-95B4-63F1CB2F1395}"/>
              </a:ext>
            </a:extLst>
          </p:cNvPr>
          <p:cNvSpPr>
            <a:spLocks noChangeShapeType="1"/>
          </p:cNvSpPr>
          <p:nvPr/>
        </p:nvSpPr>
        <p:spPr bwMode="auto">
          <a:xfrm>
            <a:off x="2209800" y="3011488"/>
            <a:ext cx="77724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85" name="Line 5">
            <a:extLst>
              <a:ext uri="{FF2B5EF4-FFF2-40B4-BE49-F238E27FC236}">
                <a16:creationId xmlns:a16="http://schemas.microsoft.com/office/drawing/2014/main" id="{9EC3734B-1086-4AD1-BAF0-C36C83C1AFF1}"/>
              </a:ext>
            </a:extLst>
          </p:cNvPr>
          <p:cNvSpPr>
            <a:spLocks noChangeShapeType="1"/>
          </p:cNvSpPr>
          <p:nvPr/>
        </p:nvSpPr>
        <p:spPr bwMode="auto">
          <a:xfrm>
            <a:off x="2209800" y="3835400"/>
            <a:ext cx="77724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86" name="Line 6">
            <a:extLst>
              <a:ext uri="{FF2B5EF4-FFF2-40B4-BE49-F238E27FC236}">
                <a16:creationId xmlns:a16="http://schemas.microsoft.com/office/drawing/2014/main" id="{13AA485E-07F8-427E-9B1F-5A76E9AD8A0E}"/>
              </a:ext>
            </a:extLst>
          </p:cNvPr>
          <p:cNvSpPr>
            <a:spLocks noChangeShapeType="1"/>
          </p:cNvSpPr>
          <p:nvPr/>
        </p:nvSpPr>
        <p:spPr bwMode="auto">
          <a:xfrm>
            <a:off x="2209800" y="4657725"/>
            <a:ext cx="77724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87" name="Line 7">
            <a:extLst>
              <a:ext uri="{FF2B5EF4-FFF2-40B4-BE49-F238E27FC236}">
                <a16:creationId xmlns:a16="http://schemas.microsoft.com/office/drawing/2014/main" id="{0B7E6D50-34CA-45BD-BE79-26B7012ED52A}"/>
              </a:ext>
            </a:extLst>
          </p:cNvPr>
          <p:cNvSpPr>
            <a:spLocks noChangeShapeType="1"/>
          </p:cNvSpPr>
          <p:nvPr/>
        </p:nvSpPr>
        <p:spPr bwMode="auto">
          <a:xfrm>
            <a:off x="2209800" y="5481638"/>
            <a:ext cx="77724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89" name="Line 9">
            <a:extLst>
              <a:ext uri="{FF2B5EF4-FFF2-40B4-BE49-F238E27FC236}">
                <a16:creationId xmlns:a16="http://schemas.microsoft.com/office/drawing/2014/main" id="{7B9F8BC5-1986-4395-B3D9-FCE72AD586E4}"/>
              </a:ext>
            </a:extLst>
          </p:cNvPr>
          <p:cNvSpPr>
            <a:spLocks noChangeShapeType="1"/>
          </p:cNvSpPr>
          <p:nvPr/>
        </p:nvSpPr>
        <p:spPr bwMode="auto">
          <a:xfrm>
            <a:off x="2209800" y="1981201"/>
            <a:ext cx="0" cy="43227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90" name="Line 10">
            <a:extLst>
              <a:ext uri="{FF2B5EF4-FFF2-40B4-BE49-F238E27FC236}">
                <a16:creationId xmlns:a16="http://schemas.microsoft.com/office/drawing/2014/main" id="{4BD464FD-AC3D-49B8-9160-079E8417D686}"/>
              </a:ext>
            </a:extLst>
          </p:cNvPr>
          <p:cNvSpPr>
            <a:spLocks noChangeShapeType="1"/>
          </p:cNvSpPr>
          <p:nvPr/>
        </p:nvSpPr>
        <p:spPr bwMode="auto">
          <a:xfrm>
            <a:off x="4152900" y="1981201"/>
            <a:ext cx="0" cy="43227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91" name="Line 11">
            <a:extLst>
              <a:ext uri="{FF2B5EF4-FFF2-40B4-BE49-F238E27FC236}">
                <a16:creationId xmlns:a16="http://schemas.microsoft.com/office/drawing/2014/main" id="{CAE1DEF9-8B58-49F2-9CB4-8C459E40CFC2}"/>
              </a:ext>
            </a:extLst>
          </p:cNvPr>
          <p:cNvSpPr>
            <a:spLocks noChangeShapeType="1"/>
          </p:cNvSpPr>
          <p:nvPr/>
        </p:nvSpPr>
        <p:spPr bwMode="auto">
          <a:xfrm>
            <a:off x="6096000" y="1981201"/>
            <a:ext cx="0" cy="43227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92" name="Line 12">
            <a:extLst>
              <a:ext uri="{FF2B5EF4-FFF2-40B4-BE49-F238E27FC236}">
                <a16:creationId xmlns:a16="http://schemas.microsoft.com/office/drawing/2014/main" id="{2265A6C1-0AFE-49DC-8AB9-52853E9DFAA2}"/>
              </a:ext>
            </a:extLst>
          </p:cNvPr>
          <p:cNvSpPr>
            <a:spLocks noChangeShapeType="1"/>
          </p:cNvSpPr>
          <p:nvPr/>
        </p:nvSpPr>
        <p:spPr bwMode="auto">
          <a:xfrm>
            <a:off x="8039100" y="1981201"/>
            <a:ext cx="0" cy="43227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2893" name="Line 13">
            <a:extLst>
              <a:ext uri="{FF2B5EF4-FFF2-40B4-BE49-F238E27FC236}">
                <a16:creationId xmlns:a16="http://schemas.microsoft.com/office/drawing/2014/main" id="{32EAD82C-FD31-410F-B8A1-AD06F01C4057}"/>
              </a:ext>
            </a:extLst>
          </p:cNvPr>
          <p:cNvSpPr>
            <a:spLocks noChangeShapeType="1"/>
          </p:cNvSpPr>
          <p:nvPr/>
        </p:nvSpPr>
        <p:spPr bwMode="auto">
          <a:xfrm>
            <a:off x="9982200" y="1981201"/>
            <a:ext cx="0" cy="43227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2" name="Table 1">
            <a:extLst>
              <a:ext uri="{FF2B5EF4-FFF2-40B4-BE49-F238E27FC236}">
                <a16:creationId xmlns:a16="http://schemas.microsoft.com/office/drawing/2014/main" id="{DA896C00-B30B-43BD-A8FF-31B2CEDE01ED}"/>
              </a:ext>
            </a:extLst>
          </p:cNvPr>
          <p:cNvGraphicFramePr>
            <a:graphicFrameLocks noGrp="1"/>
          </p:cNvGraphicFramePr>
          <p:nvPr>
            <p:extLst>
              <p:ext uri="{D42A27DB-BD31-4B8C-83A1-F6EECF244321}">
                <p14:modId xmlns:p14="http://schemas.microsoft.com/office/powerpoint/2010/main" val="2928749371"/>
              </p:ext>
            </p:extLst>
          </p:nvPr>
        </p:nvGraphicFramePr>
        <p:xfrm>
          <a:off x="717550" y="1606981"/>
          <a:ext cx="10788649" cy="2468880"/>
        </p:xfrm>
        <a:graphic>
          <a:graphicData uri="http://schemas.openxmlformats.org/drawingml/2006/table">
            <a:tbl>
              <a:tblPr firstRow="1" bandRow="1">
                <a:tableStyleId>{5C22544A-7EE6-4342-B048-85BDC9FD1C3A}</a:tableStyleId>
              </a:tblPr>
              <a:tblGrid>
                <a:gridCol w="2513649">
                  <a:extLst>
                    <a:ext uri="{9D8B030D-6E8A-4147-A177-3AD203B41FA5}">
                      <a16:colId xmlns:a16="http://schemas.microsoft.com/office/drawing/2014/main" val="700778360"/>
                    </a:ext>
                  </a:extLst>
                </a:gridCol>
                <a:gridCol w="2068750">
                  <a:extLst>
                    <a:ext uri="{9D8B030D-6E8A-4147-A177-3AD203B41FA5}">
                      <a16:colId xmlns:a16="http://schemas.microsoft.com/office/drawing/2014/main" val="2604350959"/>
                    </a:ext>
                  </a:extLst>
                </a:gridCol>
                <a:gridCol w="2068750">
                  <a:extLst>
                    <a:ext uri="{9D8B030D-6E8A-4147-A177-3AD203B41FA5}">
                      <a16:colId xmlns:a16="http://schemas.microsoft.com/office/drawing/2014/main" val="3325397351"/>
                    </a:ext>
                  </a:extLst>
                </a:gridCol>
                <a:gridCol w="2068750">
                  <a:extLst>
                    <a:ext uri="{9D8B030D-6E8A-4147-A177-3AD203B41FA5}">
                      <a16:colId xmlns:a16="http://schemas.microsoft.com/office/drawing/2014/main" val="3164702957"/>
                    </a:ext>
                  </a:extLst>
                </a:gridCol>
                <a:gridCol w="2068750">
                  <a:extLst>
                    <a:ext uri="{9D8B030D-6E8A-4147-A177-3AD203B41FA5}">
                      <a16:colId xmlns:a16="http://schemas.microsoft.com/office/drawing/2014/main" val="1157418242"/>
                    </a:ext>
                  </a:extLst>
                </a:gridCol>
              </a:tblGrid>
              <a:tr h="167288">
                <a:tc>
                  <a:txBody>
                    <a:bodyPr/>
                    <a:lstStyle/>
                    <a:p>
                      <a:endParaRPr lang="en-US" dirty="0">
                        <a:solidFill>
                          <a:schemeClr val="bg1"/>
                        </a:solidFill>
                        <a:latin typeface="+mn-lt"/>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en-US" b="1" dirty="0">
                          <a:solidFill>
                            <a:schemeClr val="tx1"/>
                          </a:solidFill>
                          <a:latin typeface="+mn-lt"/>
                        </a:rPr>
                        <a:t>1984 NIH</a:t>
                      </a:r>
                      <a:br>
                        <a:rPr lang="en-US" altLang="en-US" b="1" dirty="0">
                          <a:solidFill>
                            <a:schemeClr val="tx1"/>
                          </a:solidFill>
                          <a:latin typeface="+mn-lt"/>
                        </a:rPr>
                      </a:br>
                      <a:r>
                        <a:rPr lang="en-US" altLang="en-US" b="1" dirty="0">
                          <a:solidFill>
                            <a:schemeClr val="tx1"/>
                          </a:solidFill>
                          <a:latin typeface="+mn-lt"/>
                        </a:rPr>
                        <a:t>Consensus</a:t>
                      </a:r>
                      <a:endParaRPr lang="en-US" dirty="0">
                        <a:solidFill>
                          <a:schemeClr val="tx1"/>
                        </a:solidFill>
                        <a:latin typeface="+mn-lt"/>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en-US" b="1" dirty="0">
                          <a:solidFill>
                            <a:schemeClr val="tx1"/>
                          </a:solidFill>
                          <a:latin typeface="+mn-lt"/>
                        </a:rPr>
                        <a:t>1993 NCEP</a:t>
                      </a:r>
                    </a:p>
                    <a:p>
                      <a:pPr algn="ctr"/>
                      <a:r>
                        <a:rPr lang="en-US" altLang="en-US" b="1" dirty="0">
                          <a:solidFill>
                            <a:schemeClr val="tx1"/>
                          </a:solidFill>
                          <a:latin typeface="+mn-lt"/>
                        </a:rPr>
                        <a:t>Guidelines</a:t>
                      </a:r>
                      <a:endParaRPr lang="en-US" dirty="0">
                        <a:solidFill>
                          <a:schemeClr val="tx1"/>
                        </a:solidFill>
                        <a:latin typeface="+mn-lt"/>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altLang="en-US" b="1" dirty="0">
                          <a:solidFill>
                            <a:schemeClr val="tx1"/>
                          </a:solidFill>
                          <a:latin typeface="+mn-lt"/>
                        </a:rPr>
                        <a:t>2001 NCEP</a:t>
                      </a:r>
                    </a:p>
                    <a:p>
                      <a:pPr algn="ctr"/>
                      <a:r>
                        <a:rPr lang="en-US" altLang="en-US" b="1" dirty="0">
                          <a:solidFill>
                            <a:schemeClr val="tx1"/>
                          </a:solidFill>
                          <a:latin typeface="+mn-lt"/>
                        </a:rPr>
                        <a:t>Guidelines</a:t>
                      </a:r>
                      <a:endParaRPr lang="en-US" dirty="0">
                        <a:solidFill>
                          <a:schemeClr val="tx1"/>
                        </a:solidFill>
                        <a:latin typeface="+mn-lt"/>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tx1"/>
                          </a:solidFill>
                          <a:latin typeface="+mn-lt"/>
                        </a:rPr>
                        <a:t>2014 NLA </a:t>
                      </a:r>
                      <a:br>
                        <a:rPr lang="en-US" dirty="0">
                          <a:solidFill>
                            <a:schemeClr val="tx1"/>
                          </a:solidFill>
                          <a:latin typeface="+mn-lt"/>
                        </a:rPr>
                      </a:br>
                      <a:r>
                        <a:rPr lang="en-US" dirty="0">
                          <a:solidFill>
                            <a:schemeClr val="tx1"/>
                          </a:solidFill>
                          <a:latin typeface="+mn-lt"/>
                        </a:rPr>
                        <a:t>(2011 AHA)</a:t>
                      </a: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26016735"/>
                  </a:ext>
                </a:extLst>
              </a:tr>
              <a:tr h="119492">
                <a:tc>
                  <a:txBody>
                    <a:bodyPr/>
                    <a:lstStyle/>
                    <a:p>
                      <a:r>
                        <a:rPr lang="en-US" b="1" dirty="0">
                          <a:solidFill>
                            <a:schemeClr val="bg1"/>
                          </a:solidFill>
                          <a:latin typeface="+mn-lt"/>
                        </a:rPr>
                        <a:t>Optimal</a:t>
                      </a:r>
                    </a:p>
                  </a:txBody>
                  <a:tcPr anchor="ctr">
                    <a:lnL w="12700" cmpd="sng">
                      <a:noFill/>
                    </a:lnL>
                    <a:lnR w="12700" cmpd="sng">
                      <a:noFill/>
                    </a:lnR>
                    <a:lnT w="28575" cap="flat" cmpd="sng" algn="ctr">
                      <a:noFill/>
                      <a:prstDash val="solid"/>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r>
                        <a:rPr lang="en-US" dirty="0">
                          <a:solidFill>
                            <a:schemeClr val="bg1"/>
                          </a:solidFill>
                          <a:latin typeface="+mn-lt"/>
                        </a:rPr>
                        <a:t>N/A</a:t>
                      </a:r>
                    </a:p>
                  </a:txBody>
                  <a:tcPr anchor="ctr">
                    <a:lnL w="12700" cmpd="sng">
                      <a:noFill/>
                    </a:lnL>
                    <a:lnR w="12700" cmpd="sng">
                      <a:noFill/>
                    </a:lnR>
                    <a:lnT w="28575" cap="flat" cmpd="sng" algn="ctr">
                      <a:noFill/>
                      <a:prstDash val="solid"/>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solidFill>
                          <a:schemeClr val="bg1"/>
                        </a:solidFill>
                      </a:endParaRPr>
                    </a:p>
                  </a:txBody>
                  <a:tcPr>
                    <a:noFill/>
                  </a:tcPr>
                </a:tc>
                <a:tc hMerge="1">
                  <a:txBody>
                    <a:bodyPr/>
                    <a:lstStyle/>
                    <a:p>
                      <a:endParaRPr lang="en-US" dirty="0">
                        <a:solidFill>
                          <a:schemeClr val="bg1"/>
                        </a:solidFill>
                      </a:endParaRPr>
                    </a:p>
                  </a:txBody>
                  <a:tcPr>
                    <a:noFill/>
                  </a:tcPr>
                </a:tc>
                <a:tc>
                  <a:txBody>
                    <a:bodyPr/>
                    <a:lstStyle/>
                    <a:p>
                      <a:pPr algn="ctr"/>
                      <a:r>
                        <a:rPr lang="en-US" dirty="0">
                          <a:solidFill>
                            <a:schemeClr val="bg1"/>
                          </a:solidFill>
                          <a:latin typeface="+mn-lt"/>
                        </a:rPr>
                        <a:t>&lt;100 mg/dL</a:t>
                      </a:r>
                    </a:p>
                  </a:txBody>
                  <a:tcPr anchor="ctr">
                    <a:lnL w="12700" cmpd="sng">
                      <a:noFill/>
                    </a:lnL>
                    <a:lnR w="12700" cmpd="sng">
                      <a:noFill/>
                    </a:lnR>
                    <a:lnT w="28575" cap="flat" cmpd="sng" algn="ctr">
                      <a:noFill/>
                      <a:prstDash val="solid"/>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398118"/>
                  </a:ext>
                </a:extLst>
              </a:tr>
              <a:tr h="119492">
                <a:tc>
                  <a:txBody>
                    <a:bodyPr/>
                    <a:lstStyle/>
                    <a:p>
                      <a:r>
                        <a:rPr lang="en-US" altLang="en-US" b="1" dirty="0">
                          <a:solidFill>
                            <a:schemeClr val="bg1"/>
                          </a:solidFill>
                          <a:latin typeface="+mn-lt"/>
                        </a:rPr>
                        <a:t>Desirable/Normal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dirty="0">
                          <a:solidFill>
                            <a:schemeClr val="bg1"/>
                          </a:solidFill>
                          <a:latin typeface="+mn-lt"/>
                        </a:rPr>
                        <a:t>&lt;250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dirty="0">
                          <a:solidFill>
                            <a:schemeClr val="bg1"/>
                          </a:solidFill>
                          <a:latin typeface="+mn-lt"/>
                        </a:rPr>
                        <a:t>&lt;200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b="1" dirty="0">
                          <a:solidFill>
                            <a:schemeClr val="bg1"/>
                          </a:solidFill>
                          <a:latin typeface="+mn-lt"/>
                        </a:rPr>
                        <a:t>&lt;150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b="1" dirty="0">
                          <a:solidFill>
                            <a:schemeClr val="bg1"/>
                          </a:solidFill>
                          <a:latin typeface="+mn-lt"/>
                        </a:rPr>
                        <a:t>&lt;150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12954429"/>
                  </a:ext>
                </a:extLst>
              </a:tr>
              <a:tr h="119492">
                <a:tc>
                  <a:txBody>
                    <a:bodyPr/>
                    <a:lstStyle/>
                    <a:p>
                      <a:r>
                        <a:rPr lang="en-US" altLang="en-US" b="1" dirty="0">
                          <a:solidFill>
                            <a:schemeClr val="bg1"/>
                          </a:solidFill>
                          <a:latin typeface="+mn-lt"/>
                        </a:rPr>
                        <a:t>Borderline</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dirty="0">
                          <a:solidFill>
                            <a:schemeClr val="bg1"/>
                          </a:solidFill>
                          <a:latin typeface="+mn-lt"/>
                        </a:rPr>
                        <a:t>250-499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dirty="0">
                          <a:solidFill>
                            <a:schemeClr val="bg1"/>
                          </a:solidFill>
                          <a:latin typeface="+mn-lt"/>
                        </a:rPr>
                        <a:t>200-399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b="1" dirty="0">
                          <a:solidFill>
                            <a:schemeClr val="bg1"/>
                          </a:solidFill>
                          <a:latin typeface="+mn-lt"/>
                        </a:rPr>
                        <a:t>150-199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b="1" dirty="0">
                          <a:solidFill>
                            <a:schemeClr val="bg1"/>
                          </a:solidFill>
                          <a:latin typeface="+mn-lt"/>
                        </a:rPr>
                        <a:t>150-199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3639772"/>
                  </a:ext>
                </a:extLst>
              </a:tr>
              <a:tr h="119492">
                <a:tc>
                  <a:txBody>
                    <a:bodyPr/>
                    <a:lstStyle/>
                    <a:p>
                      <a:r>
                        <a:rPr lang="en-US" altLang="en-US" b="1" dirty="0">
                          <a:solidFill>
                            <a:schemeClr val="bg1"/>
                          </a:solidFill>
                          <a:latin typeface="+mn-lt"/>
                        </a:rPr>
                        <a:t>High</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dirty="0">
                          <a:solidFill>
                            <a:schemeClr val="bg1"/>
                          </a:solidFill>
                          <a:latin typeface="+mn-lt"/>
                        </a:rPr>
                        <a:t>500-999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dirty="0">
                          <a:solidFill>
                            <a:schemeClr val="bg1"/>
                          </a:solidFill>
                          <a:latin typeface="+mn-lt"/>
                        </a:rPr>
                        <a:t>400-999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altLang="en-US" b="1" dirty="0">
                          <a:solidFill>
                            <a:schemeClr val="bg1"/>
                          </a:solidFill>
                          <a:latin typeface="+mn-lt"/>
                        </a:rPr>
                        <a:t>200-499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b="1" dirty="0">
                          <a:solidFill>
                            <a:schemeClr val="bg1"/>
                          </a:solidFill>
                          <a:latin typeface="+mn-lt"/>
                        </a:rPr>
                        <a:t>200-499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46737454"/>
                  </a:ext>
                </a:extLst>
              </a:tr>
              <a:tr h="119492">
                <a:tc>
                  <a:txBody>
                    <a:bodyPr/>
                    <a:lstStyle/>
                    <a:p>
                      <a:r>
                        <a:rPr lang="en-US" altLang="en-US" b="1" dirty="0">
                          <a:solidFill>
                            <a:schemeClr val="bg1"/>
                          </a:solidFill>
                          <a:latin typeface="+mn-lt"/>
                        </a:rPr>
                        <a:t>Very High</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dirty="0">
                          <a:solidFill>
                            <a:schemeClr val="bg1"/>
                          </a:solidFill>
                          <a:latin typeface="+mn-lt"/>
                        </a:rPr>
                        <a:t>≥1000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dirty="0">
                          <a:solidFill>
                            <a:schemeClr val="bg1"/>
                          </a:solidFill>
                          <a:latin typeface="+mn-lt"/>
                        </a:rPr>
                        <a:t>≥1000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altLang="en-US" b="1" dirty="0">
                          <a:solidFill>
                            <a:schemeClr val="bg1"/>
                          </a:solidFill>
                          <a:latin typeface="+mn-lt"/>
                        </a:rPr>
                        <a:t>≥500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b="1" dirty="0">
                          <a:solidFill>
                            <a:schemeClr val="bg1"/>
                          </a:solidFill>
                          <a:latin typeface="+mn-lt"/>
                        </a:rPr>
                        <a:t>≥500 mg/dL</a:t>
                      </a:r>
                      <a:endParaRPr lang="en-US" dirty="0">
                        <a:solidFill>
                          <a:schemeClr val="bg1"/>
                        </a:solidFill>
                        <a:latin typeface="+mn-lt"/>
                      </a:endParaRPr>
                    </a:p>
                  </a:txBody>
                  <a:tcPr anchor="ctr">
                    <a:lnL w="12700" cmpd="sng">
                      <a:noFill/>
                    </a:lnL>
                    <a:lnR w="12700" cmpd="sng">
                      <a:noFill/>
                    </a:lnR>
                    <a:lnT w="6350" cap="flat" cmpd="sng" algn="ctr">
                      <a:noFill/>
                      <a:prstDash val="sysDash"/>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7711662"/>
                  </a:ext>
                </a:extLst>
              </a:tr>
            </a:tbl>
          </a:graphicData>
        </a:graphic>
      </p:graphicFrame>
      <p:sp>
        <p:nvSpPr>
          <p:cNvPr id="16" name="Text Box 30">
            <a:extLst>
              <a:ext uri="{FF2B5EF4-FFF2-40B4-BE49-F238E27FC236}">
                <a16:creationId xmlns:a16="http://schemas.microsoft.com/office/drawing/2014/main" id="{B2FFEB06-B496-4B33-BA2D-DB8E6111428B}"/>
              </a:ext>
            </a:extLst>
          </p:cNvPr>
          <p:cNvSpPr txBox="1">
            <a:spLocks noChangeArrowheads="1"/>
          </p:cNvSpPr>
          <p:nvPr/>
        </p:nvSpPr>
        <p:spPr bwMode="auto">
          <a:xfrm>
            <a:off x="495300" y="6054632"/>
            <a:ext cx="7543799" cy="5486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Autofit/>
          </a:bodyPr>
          <a:lstStyle>
            <a:lvl1pPr eaLnBrk="0" hangingPunct="0">
              <a:defRPr sz="2400" b="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b="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b="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b="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u="none" strike="noStrike" kern="120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sym typeface="Wingdings" panose="05000000000000000000" pitchFamily="2" charset="2"/>
              </a:rPr>
              <a:t>Lowering Blood Cholesterol to Prevent Heart Disease. NIH Consensus Statement. 1984;5:1</a:t>
            </a:r>
            <a:r>
              <a:rPr lang="en-US" altLang="en-US" sz="1200" b="0" dirty="0">
                <a:solidFill>
                  <a:schemeClr val="bg2"/>
                </a:solidFill>
                <a:latin typeface="+mn-lt"/>
                <a:cs typeface="Arial" panose="020B0604020202020204" pitchFamily="34" charset="0"/>
                <a:sym typeface="Wingdings" panose="05000000000000000000" pitchFamily="2" charset="2"/>
              </a:rPr>
              <a:t>.</a:t>
            </a:r>
            <a:r>
              <a:rPr kumimoji="0" lang="en-US" altLang="en-US" sz="1200" b="0" u="none" strike="noStrike" kern="120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sym typeface="Wingdings" panose="05000000000000000000" pitchFamily="2" charset="2"/>
              </a:rPr>
              <a:t> Grundy. JAMA. 1993;269:3015. Lauer. JAMA. 2001;285:2508. Jacobson. J Clin Lipidol. 2015;9:129. Miller M. Circulation. 2011;123:2292.</a:t>
            </a:r>
          </a:p>
        </p:txBody>
      </p:sp>
    </p:spTree>
    <p:extLst>
      <p:ext uri="{BB962C8B-B14F-4D97-AF65-F5344CB8AC3E}">
        <p14:creationId xmlns:p14="http://schemas.microsoft.com/office/powerpoint/2010/main" val="73202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C12F4-E0F3-AAA9-DF8A-62A98E60D2C6}"/>
              </a:ext>
            </a:extLst>
          </p:cNvPr>
          <p:cNvSpPr>
            <a:spLocks noGrp="1"/>
          </p:cNvSpPr>
          <p:nvPr>
            <p:ph type="title"/>
          </p:nvPr>
        </p:nvSpPr>
        <p:spPr/>
        <p:txBody>
          <a:bodyPr/>
          <a:lstStyle/>
          <a:p>
            <a:r>
              <a:rPr lang="en-US" dirty="0"/>
              <a:t>Fasting vs Nonfasting Lipid Panels</a:t>
            </a:r>
          </a:p>
        </p:txBody>
      </p:sp>
      <p:sp>
        <p:nvSpPr>
          <p:cNvPr id="3" name="Content Placeholder 2">
            <a:extLst>
              <a:ext uri="{FF2B5EF4-FFF2-40B4-BE49-F238E27FC236}">
                <a16:creationId xmlns:a16="http://schemas.microsoft.com/office/drawing/2014/main" id="{258EACF0-82E3-7044-587D-A72BBBC227D6}"/>
              </a:ext>
            </a:extLst>
          </p:cNvPr>
          <p:cNvSpPr>
            <a:spLocks noGrp="1"/>
          </p:cNvSpPr>
          <p:nvPr>
            <p:ph idx="1"/>
          </p:nvPr>
        </p:nvSpPr>
        <p:spPr>
          <a:xfrm>
            <a:off x="604676" y="1513047"/>
            <a:ext cx="10777700" cy="4650686"/>
          </a:xfrm>
        </p:spPr>
        <p:txBody>
          <a:bodyPr/>
          <a:lstStyle/>
          <a:p>
            <a:r>
              <a:rPr lang="en-US" dirty="0"/>
              <a:t>In individuals with TG at goal, postprandial rise in TG is small </a:t>
            </a:r>
            <a:br>
              <a:rPr lang="en-US" dirty="0"/>
            </a:br>
            <a:r>
              <a:rPr lang="en-US" dirty="0"/>
              <a:t>(12-27 mg/dL)</a:t>
            </a:r>
          </a:p>
          <a:p>
            <a:r>
              <a:rPr lang="en-US" dirty="0"/>
              <a:t>For adults aged ≥20 yr not on lipid-lowering drug therapy, either a fasting or nonfasting lipid profile may be used to estimate ASCVD risk and document baseline LDL-C </a:t>
            </a:r>
          </a:p>
          <a:p>
            <a:r>
              <a:rPr lang="en-US" dirty="0"/>
              <a:t>For those with nonfasting triglycerides ≥200 mg/dL, a repeat fasting lipid profile is recommended to assess fasting triglycerides and baseline LDL-C</a:t>
            </a:r>
          </a:p>
        </p:txBody>
      </p:sp>
      <p:sp>
        <p:nvSpPr>
          <p:cNvPr id="4" name="Text Placeholder 4">
            <a:extLst>
              <a:ext uri="{FF2B5EF4-FFF2-40B4-BE49-F238E27FC236}">
                <a16:creationId xmlns:a16="http://schemas.microsoft.com/office/drawing/2014/main" id="{5F2ABBB5-5C27-D064-33CE-BF12A710B809}"/>
              </a:ext>
            </a:extLst>
          </p:cNvPr>
          <p:cNvSpPr txBox="1">
            <a:spLocks/>
          </p:cNvSpPr>
          <p:nvPr/>
        </p:nvSpPr>
        <p:spPr>
          <a:xfrm>
            <a:off x="484751" y="6462731"/>
            <a:ext cx="7772400" cy="14773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Miller. Circulation 2011;123:2292. Virani. J Am Coll Cardiol. 2021;78:960.</a:t>
            </a:r>
          </a:p>
        </p:txBody>
      </p:sp>
    </p:spTree>
    <p:extLst>
      <p:ext uri="{BB962C8B-B14F-4D97-AF65-F5344CB8AC3E}">
        <p14:creationId xmlns:p14="http://schemas.microsoft.com/office/powerpoint/2010/main" val="3603884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EB1A2-F59F-9C70-EBE5-7CD7F806B9C4}"/>
              </a:ext>
            </a:extLst>
          </p:cNvPr>
          <p:cNvSpPr>
            <a:spLocks noGrp="1"/>
          </p:cNvSpPr>
          <p:nvPr>
            <p:ph type="title"/>
          </p:nvPr>
        </p:nvSpPr>
        <p:spPr/>
        <p:txBody>
          <a:bodyPr/>
          <a:lstStyle/>
          <a:p>
            <a:r>
              <a:rPr lang="en-US" dirty="0"/>
              <a:t>Fasting Lipid Panels: </a:t>
            </a:r>
            <a:br>
              <a:rPr lang="en-US" dirty="0"/>
            </a:br>
            <a:r>
              <a:rPr lang="en-US" dirty="0"/>
              <a:t>Preferred for Assessing Specific Populations</a:t>
            </a:r>
          </a:p>
        </p:txBody>
      </p:sp>
      <p:graphicFrame>
        <p:nvGraphicFramePr>
          <p:cNvPr id="4" name="Content Placeholder 3">
            <a:extLst>
              <a:ext uri="{FF2B5EF4-FFF2-40B4-BE49-F238E27FC236}">
                <a16:creationId xmlns:a16="http://schemas.microsoft.com/office/drawing/2014/main" id="{898AB6CF-0514-A4DE-CA70-F1B92DB1EDDB}"/>
              </a:ext>
            </a:extLst>
          </p:cNvPr>
          <p:cNvGraphicFramePr>
            <a:graphicFrameLocks noGrp="1"/>
          </p:cNvGraphicFramePr>
          <p:nvPr>
            <p:ph idx="1"/>
            <p:extLst>
              <p:ext uri="{D42A27DB-BD31-4B8C-83A1-F6EECF244321}">
                <p14:modId xmlns:p14="http://schemas.microsoft.com/office/powerpoint/2010/main" val="3587953001"/>
              </p:ext>
            </p:extLst>
          </p:nvPr>
        </p:nvGraphicFramePr>
        <p:xfrm>
          <a:off x="692887" y="119596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9B2B57DF-2491-D733-3EB1-0D4369E479A4}"/>
              </a:ext>
            </a:extLst>
          </p:cNvPr>
          <p:cNvSpPr txBox="1">
            <a:spLocks/>
          </p:cNvSpPr>
          <p:nvPr/>
        </p:nvSpPr>
        <p:spPr>
          <a:xfrm>
            <a:off x="484751" y="6462731"/>
            <a:ext cx="7772400" cy="14773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Virani. J Am Coll Cardiol. 2021;78:960.</a:t>
            </a:r>
          </a:p>
        </p:txBody>
      </p:sp>
      <p:sp>
        <p:nvSpPr>
          <p:cNvPr id="22" name="Rectangle 21">
            <a:extLst>
              <a:ext uri="{FF2B5EF4-FFF2-40B4-BE49-F238E27FC236}">
                <a16:creationId xmlns:a16="http://schemas.microsoft.com/office/drawing/2014/main" id="{E3FD7C3D-DB2D-F4F4-95A1-E149CA3D2731}"/>
              </a:ext>
            </a:extLst>
          </p:cNvPr>
          <p:cNvSpPr/>
          <p:nvPr/>
        </p:nvSpPr>
        <p:spPr bwMode="auto">
          <a:xfrm>
            <a:off x="692887" y="1607128"/>
            <a:ext cx="1114266" cy="167640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 name="Group 22">
            <a:extLst>
              <a:ext uri="{FF2B5EF4-FFF2-40B4-BE49-F238E27FC236}">
                <a16:creationId xmlns:a16="http://schemas.microsoft.com/office/drawing/2014/main" id="{5DB016CA-15EB-9D67-EF38-637B260ECBC9}"/>
              </a:ext>
            </a:extLst>
          </p:cNvPr>
          <p:cNvGrpSpPr/>
          <p:nvPr/>
        </p:nvGrpSpPr>
        <p:grpSpPr>
          <a:xfrm>
            <a:off x="791722" y="1927806"/>
            <a:ext cx="916595" cy="1100138"/>
            <a:chOff x="804862" y="2138362"/>
            <a:chExt cx="770917" cy="925289"/>
          </a:xfrm>
        </p:grpSpPr>
        <p:sp>
          <p:nvSpPr>
            <p:cNvPr id="24" name="Freeform: Shape 23">
              <a:extLst>
                <a:ext uri="{FF2B5EF4-FFF2-40B4-BE49-F238E27FC236}">
                  <a16:creationId xmlns:a16="http://schemas.microsoft.com/office/drawing/2014/main" id="{5CE4C510-0377-7DC4-B5C2-A8EF9DA257AB}"/>
                </a:ext>
              </a:extLst>
            </p:cNvPr>
            <p:cNvSpPr/>
            <p:nvPr/>
          </p:nvSpPr>
          <p:spPr>
            <a:xfrm>
              <a:off x="1137410" y="2299097"/>
              <a:ext cx="106057" cy="83196"/>
            </a:xfrm>
            <a:custGeom>
              <a:avLst/>
              <a:gdLst>
                <a:gd name="connsiteX0" fmla="*/ 53029 w 106057"/>
                <a:gd name="connsiteY0" fmla="*/ 83196 h 83196"/>
                <a:gd name="connsiteX1" fmla="*/ 471 w 106057"/>
                <a:gd name="connsiteY1" fmla="*/ 44073 h 83196"/>
                <a:gd name="connsiteX2" fmla="*/ 0 w 106057"/>
                <a:gd name="connsiteY2" fmla="*/ 41244 h 83196"/>
                <a:gd name="connsiteX3" fmla="*/ 13905 w 106057"/>
                <a:gd name="connsiteY3" fmla="*/ 236 h 83196"/>
                <a:gd name="connsiteX4" fmla="*/ 36295 w 106057"/>
                <a:gd name="connsiteY4" fmla="*/ 7778 h 83196"/>
                <a:gd name="connsiteX5" fmla="*/ 24275 w 106057"/>
                <a:gd name="connsiteY5" fmla="*/ 43130 h 83196"/>
                <a:gd name="connsiteX6" fmla="*/ 52793 w 106057"/>
                <a:gd name="connsiteY6" fmla="*/ 59628 h 83196"/>
                <a:gd name="connsiteX7" fmla="*/ 81782 w 106057"/>
                <a:gd name="connsiteY7" fmla="*/ 43130 h 83196"/>
                <a:gd name="connsiteX8" fmla="*/ 69526 w 106057"/>
                <a:gd name="connsiteY8" fmla="*/ 7778 h 83196"/>
                <a:gd name="connsiteX9" fmla="*/ 91681 w 106057"/>
                <a:gd name="connsiteY9" fmla="*/ 0 h 83196"/>
                <a:gd name="connsiteX10" fmla="*/ 106057 w 106057"/>
                <a:gd name="connsiteY10" fmla="*/ 41244 h 83196"/>
                <a:gd name="connsiteX11" fmla="*/ 105586 w 106057"/>
                <a:gd name="connsiteY11" fmla="*/ 44073 h 83196"/>
                <a:gd name="connsiteX12" fmla="*/ 52793 w 106057"/>
                <a:gd name="connsiteY12" fmla="*/ 82960 h 8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057" h="83196">
                  <a:moveTo>
                    <a:pt x="53029" y="83196"/>
                  </a:moveTo>
                  <a:cubicBezTo>
                    <a:pt x="30639" y="83196"/>
                    <a:pt x="3535" y="67170"/>
                    <a:pt x="471" y="44073"/>
                  </a:cubicBezTo>
                  <a:lnTo>
                    <a:pt x="0" y="41244"/>
                  </a:lnTo>
                  <a:lnTo>
                    <a:pt x="13905" y="236"/>
                  </a:lnTo>
                  <a:lnTo>
                    <a:pt x="36295" y="7778"/>
                  </a:lnTo>
                  <a:lnTo>
                    <a:pt x="24275" y="43130"/>
                  </a:lnTo>
                  <a:cubicBezTo>
                    <a:pt x="27339" y="51379"/>
                    <a:pt x="41009" y="59628"/>
                    <a:pt x="52793" y="59628"/>
                  </a:cubicBezTo>
                  <a:cubicBezTo>
                    <a:pt x="64577" y="59628"/>
                    <a:pt x="78718" y="51379"/>
                    <a:pt x="81782" y="43130"/>
                  </a:cubicBezTo>
                  <a:lnTo>
                    <a:pt x="69526" y="7778"/>
                  </a:lnTo>
                  <a:lnTo>
                    <a:pt x="91681" y="0"/>
                  </a:lnTo>
                  <a:lnTo>
                    <a:pt x="106057" y="41244"/>
                  </a:lnTo>
                  <a:lnTo>
                    <a:pt x="105586" y="44073"/>
                  </a:lnTo>
                  <a:cubicBezTo>
                    <a:pt x="102286" y="67170"/>
                    <a:pt x="75183" y="82960"/>
                    <a:pt x="52793" y="82960"/>
                  </a:cubicBezTo>
                  <a:close/>
                </a:path>
              </a:pathLst>
            </a:custGeom>
            <a:solidFill>
              <a:schemeClr val="accent1"/>
            </a:solidFill>
            <a:ln w="0"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32C67096-B209-8761-6C77-B85C4467600F}"/>
                </a:ext>
              </a:extLst>
            </p:cNvPr>
            <p:cNvSpPr/>
            <p:nvPr/>
          </p:nvSpPr>
          <p:spPr>
            <a:xfrm>
              <a:off x="1107457" y="2138362"/>
              <a:ext cx="166536" cy="194674"/>
            </a:xfrm>
            <a:custGeom>
              <a:avLst/>
              <a:gdLst>
                <a:gd name="connsiteX0" fmla="*/ 82982 w 166536"/>
                <a:gd name="connsiteY0" fmla="*/ 194674 h 194674"/>
                <a:gd name="connsiteX1" fmla="*/ 55878 w 166536"/>
                <a:gd name="connsiteY1" fmla="*/ 186896 h 194674"/>
                <a:gd name="connsiteX2" fmla="*/ 42208 w 166536"/>
                <a:gd name="connsiteY2" fmla="*/ 179355 h 194674"/>
                <a:gd name="connsiteX3" fmla="*/ 6856 w 166536"/>
                <a:gd name="connsiteY3" fmla="*/ 77068 h 194674"/>
                <a:gd name="connsiteX4" fmla="*/ 9684 w 166536"/>
                <a:gd name="connsiteY4" fmla="*/ 66934 h 194674"/>
                <a:gd name="connsiteX5" fmla="*/ 22647 w 166536"/>
                <a:gd name="connsiteY5" fmla="*/ 24275 h 194674"/>
                <a:gd name="connsiteX6" fmla="*/ 83217 w 166536"/>
                <a:gd name="connsiteY6" fmla="*/ 0 h 194674"/>
                <a:gd name="connsiteX7" fmla="*/ 83217 w 166536"/>
                <a:gd name="connsiteY7" fmla="*/ 23568 h 194674"/>
                <a:gd name="connsiteX8" fmla="*/ 40323 w 166536"/>
                <a:gd name="connsiteY8" fmla="*/ 39830 h 194674"/>
                <a:gd name="connsiteX9" fmla="*/ 33017 w 166536"/>
                <a:gd name="connsiteY9" fmla="*/ 64106 h 194674"/>
                <a:gd name="connsiteX10" fmla="*/ 28303 w 166536"/>
                <a:gd name="connsiteY10" fmla="*/ 87203 h 194674"/>
                <a:gd name="connsiteX11" fmla="*/ 53286 w 166536"/>
                <a:gd name="connsiteY11" fmla="*/ 158615 h 194674"/>
                <a:gd name="connsiteX12" fmla="*/ 68605 w 166536"/>
                <a:gd name="connsiteY12" fmla="*/ 167099 h 194674"/>
                <a:gd name="connsiteX13" fmla="*/ 97594 w 166536"/>
                <a:gd name="connsiteY13" fmla="*/ 167099 h 194674"/>
                <a:gd name="connsiteX14" fmla="*/ 99479 w 166536"/>
                <a:gd name="connsiteY14" fmla="*/ 166156 h 194674"/>
                <a:gd name="connsiteX15" fmla="*/ 113385 w 166536"/>
                <a:gd name="connsiteY15" fmla="*/ 158615 h 194674"/>
                <a:gd name="connsiteX16" fmla="*/ 138367 w 166536"/>
                <a:gd name="connsiteY16" fmla="*/ 86731 h 194674"/>
                <a:gd name="connsiteX17" fmla="*/ 133653 w 166536"/>
                <a:gd name="connsiteY17" fmla="*/ 64106 h 194674"/>
                <a:gd name="connsiteX18" fmla="*/ 126347 w 166536"/>
                <a:gd name="connsiteY18" fmla="*/ 39830 h 194674"/>
                <a:gd name="connsiteX19" fmla="*/ 83453 w 166536"/>
                <a:gd name="connsiteY19" fmla="*/ 23568 h 194674"/>
                <a:gd name="connsiteX20" fmla="*/ 83453 w 166536"/>
                <a:gd name="connsiteY20" fmla="*/ 0 h 194674"/>
                <a:gd name="connsiteX21" fmla="*/ 144023 w 166536"/>
                <a:gd name="connsiteY21" fmla="*/ 24275 h 194674"/>
                <a:gd name="connsiteX22" fmla="*/ 156986 w 166536"/>
                <a:gd name="connsiteY22" fmla="*/ 66934 h 194674"/>
                <a:gd name="connsiteX23" fmla="*/ 159578 w 166536"/>
                <a:gd name="connsiteY23" fmla="*/ 76833 h 194674"/>
                <a:gd name="connsiteX24" fmla="*/ 124226 w 166536"/>
                <a:gd name="connsiteY24" fmla="*/ 179355 h 194674"/>
                <a:gd name="connsiteX25" fmla="*/ 110321 w 166536"/>
                <a:gd name="connsiteY25" fmla="*/ 186896 h 194674"/>
                <a:gd name="connsiteX26" fmla="*/ 108435 w 166536"/>
                <a:gd name="connsiteY26" fmla="*/ 187839 h 194674"/>
                <a:gd name="connsiteX27" fmla="*/ 82982 w 166536"/>
                <a:gd name="connsiteY27" fmla="*/ 194674 h 19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6536" h="194674">
                  <a:moveTo>
                    <a:pt x="82982" y="194674"/>
                  </a:moveTo>
                  <a:cubicBezTo>
                    <a:pt x="73554" y="194674"/>
                    <a:pt x="64363" y="192081"/>
                    <a:pt x="55878" y="186896"/>
                  </a:cubicBezTo>
                  <a:cubicBezTo>
                    <a:pt x="52343" y="184775"/>
                    <a:pt x="47393" y="182183"/>
                    <a:pt x="42208" y="179355"/>
                  </a:cubicBezTo>
                  <a:cubicBezTo>
                    <a:pt x="5442" y="160029"/>
                    <a:pt x="-10113" y="115013"/>
                    <a:pt x="6856" y="77068"/>
                  </a:cubicBezTo>
                  <a:cubicBezTo>
                    <a:pt x="8506" y="73769"/>
                    <a:pt x="9920" y="68819"/>
                    <a:pt x="9684" y="66934"/>
                  </a:cubicBezTo>
                  <a:cubicBezTo>
                    <a:pt x="7799" y="50907"/>
                    <a:pt x="12277" y="36059"/>
                    <a:pt x="22647" y="24275"/>
                  </a:cubicBezTo>
                  <a:cubicBezTo>
                    <a:pt x="36081" y="9192"/>
                    <a:pt x="58706" y="0"/>
                    <a:pt x="83217" y="0"/>
                  </a:cubicBezTo>
                  <a:lnTo>
                    <a:pt x="83217" y="23568"/>
                  </a:lnTo>
                  <a:cubicBezTo>
                    <a:pt x="65541" y="23568"/>
                    <a:pt x="49279" y="29696"/>
                    <a:pt x="40323" y="39830"/>
                  </a:cubicBezTo>
                  <a:cubicBezTo>
                    <a:pt x="34431" y="46665"/>
                    <a:pt x="31838" y="54678"/>
                    <a:pt x="33017" y="64106"/>
                  </a:cubicBezTo>
                  <a:cubicBezTo>
                    <a:pt x="34195" y="74004"/>
                    <a:pt x="29246" y="85081"/>
                    <a:pt x="28303" y="87203"/>
                  </a:cubicBezTo>
                  <a:cubicBezTo>
                    <a:pt x="16519" y="113599"/>
                    <a:pt x="27596" y="144945"/>
                    <a:pt x="53286" y="158615"/>
                  </a:cubicBezTo>
                  <a:cubicBezTo>
                    <a:pt x="59178" y="161678"/>
                    <a:pt x="64598" y="164507"/>
                    <a:pt x="68605" y="167099"/>
                  </a:cubicBezTo>
                  <a:cubicBezTo>
                    <a:pt x="77561" y="172756"/>
                    <a:pt x="88638" y="172756"/>
                    <a:pt x="97594" y="167099"/>
                  </a:cubicBezTo>
                  <a:cubicBezTo>
                    <a:pt x="98065" y="166628"/>
                    <a:pt x="98772" y="166392"/>
                    <a:pt x="99479" y="166156"/>
                  </a:cubicBezTo>
                  <a:cubicBezTo>
                    <a:pt x="103250" y="163800"/>
                    <a:pt x="107964" y="161443"/>
                    <a:pt x="113385" y="158615"/>
                  </a:cubicBezTo>
                  <a:cubicBezTo>
                    <a:pt x="139310" y="144945"/>
                    <a:pt x="150151" y="113599"/>
                    <a:pt x="138367" y="86731"/>
                  </a:cubicBezTo>
                  <a:cubicBezTo>
                    <a:pt x="137424" y="85081"/>
                    <a:pt x="132475" y="74004"/>
                    <a:pt x="133653" y="64106"/>
                  </a:cubicBezTo>
                  <a:cubicBezTo>
                    <a:pt x="134832" y="54678"/>
                    <a:pt x="132475" y="46665"/>
                    <a:pt x="126347" y="39830"/>
                  </a:cubicBezTo>
                  <a:cubicBezTo>
                    <a:pt x="117391" y="29932"/>
                    <a:pt x="101129" y="23568"/>
                    <a:pt x="83453" y="23568"/>
                  </a:cubicBezTo>
                  <a:lnTo>
                    <a:pt x="83453" y="0"/>
                  </a:lnTo>
                  <a:cubicBezTo>
                    <a:pt x="107964" y="0"/>
                    <a:pt x="130589" y="8956"/>
                    <a:pt x="144023" y="24275"/>
                  </a:cubicBezTo>
                  <a:cubicBezTo>
                    <a:pt x="154393" y="36059"/>
                    <a:pt x="158871" y="50907"/>
                    <a:pt x="156986" y="66934"/>
                  </a:cubicBezTo>
                  <a:cubicBezTo>
                    <a:pt x="156750" y="69055"/>
                    <a:pt x="158400" y="74240"/>
                    <a:pt x="159578" y="76833"/>
                  </a:cubicBezTo>
                  <a:cubicBezTo>
                    <a:pt x="176783" y="115249"/>
                    <a:pt x="160993" y="160029"/>
                    <a:pt x="124226" y="179355"/>
                  </a:cubicBezTo>
                  <a:cubicBezTo>
                    <a:pt x="118805" y="182183"/>
                    <a:pt x="114092" y="184775"/>
                    <a:pt x="110321" y="186896"/>
                  </a:cubicBezTo>
                  <a:cubicBezTo>
                    <a:pt x="109614" y="187368"/>
                    <a:pt x="109142" y="187604"/>
                    <a:pt x="108435" y="187839"/>
                  </a:cubicBezTo>
                  <a:cubicBezTo>
                    <a:pt x="100422" y="192317"/>
                    <a:pt x="91702" y="194674"/>
                    <a:pt x="82982" y="194674"/>
                  </a:cubicBezTo>
                  <a:close/>
                </a:path>
              </a:pathLst>
            </a:custGeom>
            <a:solidFill>
              <a:schemeClr val="accent1"/>
            </a:solidFill>
            <a:ln w="0"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166A2777-A3D3-1BC1-4320-BEFB5D97E31E}"/>
                </a:ext>
              </a:extLst>
            </p:cNvPr>
            <p:cNvSpPr/>
            <p:nvPr/>
          </p:nvSpPr>
          <p:spPr>
            <a:xfrm>
              <a:off x="804862" y="2330207"/>
              <a:ext cx="397125" cy="733444"/>
            </a:xfrm>
            <a:custGeom>
              <a:avLst/>
              <a:gdLst>
                <a:gd name="connsiteX0" fmla="*/ 326185 w 397125"/>
                <a:gd name="connsiteY0" fmla="*/ 733209 h 733444"/>
                <a:gd name="connsiteX1" fmla="*/ 256423 w 397125"/>
                <a:gd name="connsiteY1" fmla="*/ 676645 h 733444"/>
                <a:gd name="connsiteX2" fmla="*/ 222484 w 397125"/>
                <a:gd name="connsiteY2" fmla="*/ 490220 h 733444"/>
                <a:gd name="connsiteX3" fmla="*/ 233562 w 397125"/>
                <a:gd name="connsiteY3" fmla="*/ 222249 h 733444"/>
                <a:gd name="connsiteX4" fmla="*/ 245346 w 397125"/>
                <a:gd name="connsiteY4" fmla="*/ 181947 h 733444"/>
                <a:gd name="connsiteX5" fmla="*/ 240632 w 397125"/>
                <a:gd name="connsiteY5" fmla="*/ 147537 h 733444"/>
                <a:gd name="connsiteX6" fmla="*/ 152015 w 397125"/>
                <a:gd name="connsiteY6" fmla="*/ 100637 h 733444"/>
                <a:gd name="connsiteX7" fmla="*/ 37238 w 397125"/>
                <a:gd name="connsiteY7" fmla="*/ 91681 h 733444"/>
                <a:gd name="connsiteX8" fmla="*/ 0 w 397125"/>
                <a:gd name="connsiteY8" fmla="*/ 54443 h 733444"/>
                <a:gd name="connsiteX9" fmla="*/ 37238 w 397125"/>
                <a:gd name="connsiteY9" fmla="*/ 17205 h 733444"/>
                <a:gd name="connsiteX10" fmla="*/ 211407 w 397125"/>
                <a:gd name="connsiteY10" fmla="*/ 17205 h 733444"/>
                <a:gd name="connsiteX11" fmla="*/ 325006 w 397125"/>
                <a:gd name="connsiteY11" fmla="*/ 4007 h 733444"/>
                <a:gd name="connsiteX12" fmla="*/ 341740 w 397125"/>
                <a:gd name="connsiteY12" fmla="*/ 0 h 733444"/>
                <a:gd name="connsiteX13" fmla="*/ 347161 w 397125"/>
                <a:gd name="connsiteY13" fmla="*/ 22861 h 733444"/>
                <a:gd name="connsiteX14" fmla="*/ 330427 w 397125"/>
                <a:gd name="connsiteY14" fmla="*/ 26868 h 733444"/>
                <a:gd name="connsiteX15" fmla="*/ 211407 w 397125"/>
                <a:gd name="connsiteY15" fmla="*/ 40773 h 733444"/>
                <a:gd name="connsiteX16" fmla="*/ 37238 w 397125"/>
                <a:gd name="connsiteY16" fmla="*/ 40773 h 733444"/>
                <a:gd name="connsiteX17" fmla="*/ 23568 w 397125"/>
                <a:gd name="connsiteY17" fmla="*/ 54443 h 733444"/>
                <a:gd name="connsiteX18" fmla="*/ 37238 w 397125"/>
                <a:gd name="connsiteY18" fmla="*/ 68112 h 733444"/>
                <a:gd name="connsiteX19" fmla="*/ 156258 w 397125"/>
                <a:gd name="connsiteY19" fmla="*/ 77540 h 733444"/>
                <a:gd name="connsiteX20" fmla="*/ 259251 w 397125"/>
                <a:gd name="connsiteY20" fmla="*/ 133396 h 733444"/>
                <a:gd name="connsiteX21" fmla="*/ 267736 w 397125"/>
                <a:gd name="connsiteY21" fmla="*/ 188546 h 733444"/>
                <a:gd name="connsiteX22" fmla="*/ 255951 w 397125"/>
                <a:gd name="connsiteY22" fmla="*/ 228848 h 733444"/>
                <a:gd name="connsiteX23" fmla="*/ 245346 w 397125"/>
                <a:gd name="connsiteY23" fmla="*/ 485742 h 733444"/>
                <a:gd name="connsiteX24" fmla="*/ 279284 w 397125"/>
                <a:gd name="connsiteY24" fmla="*/ 672167 h 733444"/>
                <a:gd name="connsiteX25" fmla="*/ 325949 w 397125"/>
                <a:gd name="connsiteY25" fmla="*/ 709877 h 733444"/>
                <a:gd name="connsiteX26" fmla="*/ 373557 w 397125"/>
                <a:gd name="connsiteY26" fmla="*/ 662269 h 733444"/>
                <a:gd name="connsiteX27" fmla="*/ 373557 w 397125"/>
                <a:gd name="connsiteY27" fmla="*/ 343390 h 733444"/>
                <a:gd name="connsiteX28" fmla="*/ 397125 w 397125"/>
                <a:gd name="connsiteY28" fmla="*/ 343390 h 733444"/>
                <a:gd name="connsiteX29" fmla="*/ 397125 w 397125"/>
                <a:gd name="connsiteY29" fmla="*/ 662269 h 733444"/>
                <a:gd name="connsiteX30" fmla="*/ 325949 w 397125"/>
                <a:gd name="connsiteY30" fmla="*/ 733445 h 733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7125" h="733444">
                  <a:moveTo>
                    <a:pt x="326185" y="733209"/>
                  </a:moveTo>
                  <a:cubicBezTo>
                    <a:pt x="292718" y="733209"/>
                    <a:pt x="263258" y="709405"/>
                    <a:pt x="256423" y="676645"/>
                  </a:cubicBezTo>
                  <a:lnTo>
                    <a:pt x="222484" y="490220"/>
                  </a:lnTo>
                  <a:cubicBezTo>
                    <a:pt x="202451" y="394533"/>
                    <a:pt x="205751" y="319350"/>
                    <a:pt x="233562" y="222249"/>
                  </a:cubicBezTo>
                  <a:lnTo>
                    <a:pt x="245346" y="181947"/>
                  </a:lnTo>
                  <a:cubicBezTo>
                    <a:pt x="248881" y="169456"/>
                    <a:pt x="247231" y="156493"/>
                    <a:pt x="240632" y="147537"/>
                  </a:cubicBezTo>
                  <a:cubicBezTo>
                    <a:pt x="216592" y="115249"/>
                    <a:pt x="152722" y="100872"/>
                    <a:pt x="152015" y="100637"/>
                  </a:cubicBezTo>
                  <a:cubicBezTo>
                    <a:pt x="114777" y="94744"/>
                    <a:pt x="75890" y="91681"/>
                    <a:pt x="37238" y="91681"/>
                  </a:cubicBezTo>
                  <a:cubicBezTo>
                    <a:pt x="16733" y="91681"/>
                    <a:pt x="0" y="74947"/>
                    <a:pt x="0" y="54443"/>
                  </a:cubicBezTo>
                  <a:cubicBezTo>
                    <a:pt x="0" y="33938"/>
                    <a:pt x="16733" y="17205"/>
                    <a:pt x="37238" y="17205"/>
                  </a:cubicBezTo>
                  <a:lnTo>
                    <a:pt x="211407" y="17205"/>
                  </a:lnTo>
                  <a:cubicBezTo>
                    <a:pt x="249588" y="17205"/>
                    <a:pt x="288004" y="12727"/>
                    <a:pt x="325006" y="4007"/>
                  </a:cubicBezTo>
                  <a:lnTo>
                    <a:pt x="341740" y="0"/>
                  </a:lnTo>
                  <a:lnTo>
                    <a:pt x="347161" y="22861"/>
                  </a:lnTo>
                  <a:lnTo>
                    <a:pt x="330427" y="26868"/>
                  </a:lnTo>
                  <a:cubicBezTo>
                    <a:pt x="291540" y="36059"/>
                    <a:pt x="251473" y="40773"/>
                    <a:pt x="211407" y="40773"/>
                  </a:cubicBezTo>
                  <a:lnTo>
                    <a:pt x="37238" y="40773"/>
                  </a:lnTo>
                  <a:cubicBezTo>
                    <a:pt x="29696" y="40773"/>
                    <a:pt x="23568" y="46901"/>
                    <a:pt x="23568" y="54443"/>
                  </a:cubicBezTo>
                  <a:cubicBezTo>
                    <a:pt x="23568" y="61985"/>
                    <a:pt x="29696" y="68112"/>
                    <a:pt x="37238" y="68112"/>
                  </a:cubicBezTo>
                  <a:cubicBezTo>
                    <a:pt x="77068" y="68112"/>
                    <a:pt x="117134" y="71176"/>
                    <a:pt x="156258" y="77540"/>
                  </a:cubicBezTo>
                  <a:cubicBezTo>
                    <a:pt x="159793" y="78247"/>
                    <a:pt x="230026" y="94037"/>
                    <a:pt x="259251" y="133396"/>
                  </a:cubicBezTo>
                  <a:cubicBezTo>
                    <a:pt x="270328" y="148245"/>
                    <a:pt x="273392" y="168749"/>
                    <a:pt x="267736" y="188546"/>
                  </a:cubicBezTo>
                  <a:lnTo>
                    <a:pt x="255951" y="228848"/>
                  </a:lnTo>
                  <a:cubicBezTo>
                    <a:pt x="229084" y="321707"/>
                    <a:pt x="226255" y="393826"/>
                    <a:pt x="245346" y="485742"/>
                  </a:cubicBezTo>
                  <a:lnTo>
                    <a:pt x="279284" y="672167"/>
                  </a:lnTo>
                  <a:cubicBezTo>
                    <a:pt x="283762" y="693850"/>
                    <a:pt x="303324" y="709877"/>
                    <a:pt x="325949" y="709877"/>
                  </a:cubicBezTo>
                  <a:cubicBezTo>
                    <a:pt x="352346" y="709877"/>
                    <a:pt x="373557" y="688430"/>
                    <a:pt x="373557" y="662269"/>
                  </a:cubicBezTo>
                  <a:lnTo>
                    <a:pt x="373557" y="343390"/>
                  </a:lnTo>
                  <a:lnTo>
                    <a:pt x="397125" y="343390"/>
                  </a:lnTo>
                  <a:lnTo>
                    <a:pt x="397125" y="662269"/>
                  </a:lnTo>
                  <a:cubicBezTo>
                    <a:pt x="397125" y="701628"/>
                    <a:pt x="365073" y="733445"/>
                    <a:pt x="325949" y="733445"/>
                  </a:cubicBezTo>
                  <a:close/>
                </a:path>
              </a:pathLst>
            </a:custGeom>
            <a:solidFill>
              <a:schemeClr val="accent1"/>
            </a:solidFill>
            <a:ln w="0"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01576045-2593-C4A9-A3E5-DAF98704C271}"/>
                </a:ext>
              </a:extLst>
            </p:cNvPr>
            <p:cNvSpPr/>
            <p:nvPr/>
          </p:nvSpPr>
          <p:spPr>
            <a:xfrm>
              <a:off x="1178654" y="2329736"/>
              <a:ext cx="397125" cy="733680"/>
            </a:xfrm>
            <a:custGeom>
              <a:avLst/>
              <a:gdLst>
                <a:gd name="connsiteX0" fmla="*/ 71176 w 397125"/>
                <a:gd name="connsiteY0" fmla="*/ 733681 h 733680"/>
                <a:gd name="connsiteX1" fmla="*/ 0 w 397125"/>
                <a:gd name="connsiteY1" fmla="*/ 662504 h 733680"/>
                <a:gd name="connsiteX2" fmla="*/ 0 w 397125"/>
                <a:gd name="connsiteY2" fmla="*/ 343626 h 733680"/>
                <a:gd name="connsiteX3" fmla="*/ 23568 w 397125"/>
                <a:gd name="connsiteY3" fmla="*/ 343626 h 733680"/>
                <a:gd name="connsiteX4" fmla="*/ 23568 w 397125"/>
                <a:gd name="connsiteY4" fmla="*/ 662504 h 733680"/>
                <a:gd name="connsiteX5" fmla="*/ 71176 w 397125"/>
                <a:gd name="connsiteY5" fmla="*/ 710112 h 733680"/>
                <a:gd name="connsiteX6" fmla="*/ 117841 w 397125"/>
                <a:gd name="connsiteY6" fmla="*/ 672167 h 733680"/>
                <a:gd name="connsiteX7" fmla="*/ 151544 w 397125"/>
                <a:gd name="connsiteY7" fmla="*/ 486214 h 733680"/>
                <a:gd name="connsiteX8" fmla="*/ 140938 w 397125"/>
                <a:gd name="connsiteY8" fmla="*/ 229084 h 733680"/>
                <a:gd name="connsiteX9" fmla="*/ 129154 w 397125"/>
                <a:gd name="connsiteY9" fmla="*/ 188782 h 733680"/>
                <a:gd name="connsiteX10" fmla="*/ 137639 w 397125"/>
                <a:gd name="connsiteY10" fmla="*/ 133632 h 733680"/>
                <a:gd name="connsiteX11" fmla="*/ 240161 w 397125"/>
                <a:gd name="connsiteY11" fmla="*/ 77775 h 733680"/>
                <a:gd name="connsiteX12" fmla="*/ 359888 w 397125"/>
                <a:gd name="connsiteY12" fmla="*/ 68112 h 733680"/>
                <a:gd name="connsiteX13" fmla="*/ 373557 w 397125"/>
                <a:gd name="connsiteY13" fmla="*/ 54443 h 733680"/>
                <a:gd name="connsiteX14" fmla="*/ 359888 w 397125"/>
                <a:gd name="connsiteY14" fmla="*/ 40773 h 733680"/>
                <a:gd name="connsiteX15" fmla="*/ 185718 w 397125"/>
                <a:gd name="connsiteY15" fmla="*/ 40773 h 733680"/>
                <a:gd name="connsiteX16" fmla="*/ 66698 w 397125"/>
                <a:gd name="connsiteY16" fmla="*/ 26868 h 733680"/>
                <a:gd name="connsiteX17" fmla="*/ 49965 w 397125"/>
                <a:gd name="connsiteY17" fmla="*/ 22861 h 733680"/>
                <a:gd name="connsiteX18" fmla="*/ 55385 w 397125"/>
                <a:gd name="connsiteY18" fmla="*/ 0 h 733680"/>
                <a:gd name="connsiteX19" fmla="*/ 72119 w 397125"/>
                <a:gd name="connsiteY19" fmla="*/ 4007 h 733680"/>
                <a:gd name="connsiteX20" fmla="*/ 185718 w 397125"/>
                <a:gd name="connsiteY20" fmla="*/ 17205 h 733680"/>
                <a:gd name="connsiteX21" fmla="*/ 359888 w 397125"/>
                <a:gd name="connsiteY21" fmla="*/ 17205 h 733680"/>
                <a:gd name="connsiteX22" fmla="*/ 397125 w 397125"/>
                <a:gd name="connsiteY22" fmla="*/ 54443 h 733680"/>
                <a:gd name="connsiteX23" fmla="*/ 359888 w 397125"/>
                <a:gd name="connsiteY23" fmla="*/ 91681 h 733680"/>
                <a:gd name="connsiteX24" fmla="*/ 244639 w 397125"/>
                <a:gd name="connsiteY24" fmla="*/ 100872 h 733680"/>
                <a:gd name="connsiteX25" fmla="*/ 156729 w 397125"/>
                <a:gd name="connsiteY25" fmla="*/ 147537 h 733680"/>
                <a:gd name="connsiteX26" fmla="*/ 151780 w 397125"/>
                <a:gd name="connsiteY26" fmla="*/ 181947 h 733680"/>
                <a:gd name="connsiteX27" fmla="*/ 163564 w 397125"/>
                <a:gd name="connsiteY27" fmla="*/ 222249 h 733680"/>
                <a:gd name="connsiteX28" fmla="*/ 174641 w 397125"/>
                <a:gd name="connsiteY28" fmla="*/ 490456 h 733680"/>
                <a:gd name="connsiteX29" fmla="*/ 140938 w 397125"/>
                <a:gd name="connsiteY29" fmla="*/ 676410 h 733680"/>
                <a:gd name="connsiteX30" fmla="*/ 71176 w 397125"/>
                <a:gd name="connsiteY30" fmla="*/ 733445 h 73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97125" h="733680">
                  <a:moveTo>
                    <a:pt x="71176" y="733681"/>
                  </a:moveTo>
                  <a:cubicBezTo>
                    <a:pt x="31817" y="733681"/>
                    <a:pt x="0" y="701628"/>
                    <a:pt x="0" y="662504"/>
                  </a:cubicBezTo>
                  <a:lnTo>
                    <a:pt x="0" y="343626"/>
                  </a:lnTo>
                  <a:lnTo>
                    <a:pt x="23568" y="343626"/>
                  </a:lnTo>
                  <a:lnTo>
                    <a:pt x="23568" y="662504"/>
                  </a:lnTo>
                  <a:cubicBezTo>
                    <a:pt x="23568" y="688901"/>
                    <a:pt x="45015" y="710112"/>
                    <a:pt x="71176" y="710112"/>
                  </a:cubicBezTo>
                  <a:cubicBezTo>
                    <a:pt x="93566" y="710112"/>
                    <a:pt x="113363" y="694086"/>
                    <a:pt x="117841" y="672167"/>
                  </a:cubicBezTo>
                  <a:lnTo>
                    <a:pt x="151544" y="486214"/>
                  </a:lnTo>
                  <a:cubicBezTo>
                    <a:pt x="170634" y="394062"/>
                    <a:pt x="167806" y="321943"/>
                    <a:pt x="140938" y="229084"/>
                  </a:cubicBezTo>
                  <a:lnTo>
                    <a:pt x="129154" y="188782"/>
                  </a:lnTo>
                  <a:cubicBezTo>
                    <a:pt x="123498" y="169220"/>
                    <a:pt x="126562" y="148480"/>
                    <a:pt x="137639" y="133632"/>
                  </a:cubicBezTo>
                  <a:cubicBezTo>
                    <a:pt x="166863" y="94273"/>
                    <a:pt x="237097" y="78482"/>
                    <a:pt x="240161" y="77775"/>
                  </a:cubicBezTo>
                  <a:cubicBezTo>
                    <a:pt x="279991" y="71412"/>
                    <a:pt x="320057" y="68112"/>
                    <a:pt x="359888" y="68112"/>
                  </a:cubicBezTo>
                  <a:cubicBezTo>
                    <a:pt x="367429" y="68112"/>
                    <a:pt x="373557" y="61985"/>
                    <a:pt x="373557" y="54443"/>
                  </a:cubicBezTo>
                  <a:cubicBezTo>
                    <a:pt x="373557" y="46901"/>
                    <a:pt x="367429" y="40773"/>
                    <a:pt x="359888" y="40773"/>
                  </a:cubicBezTo>
                  <a:lnTo>
                    <a:pt x="185718" y="40773"/>
                  </a:lnTo>
                  <a:cubicBezTo>
                    <a:pt x="145652" y="40773"/>
                    <a:pt x="105586" y="36059"/>
                    <a:pt x="66698" y="26868"/>
                  </a:cubicBezTo>
                  <a:lnTo>
                    <a:pt x="49965" y="22861"/>
                  </a:lnTo>
                  <a:lnTo>
                    <a:pt x="55385" y="0"/>
                  </a:lnTo>
                  <a:lnTo>
                    <a:pt x="72119" y="4007"/>
                  </a:lnTo>
                  <a:cubicBezTo>
                    <a:pt x="109121" y="12727"/>
                    <a:pt x="147537" y="17205"/>
                    <a:pt x="185718" y="17205"/>
                  </a:cubicBezTo>
                  <a:lnTo>
                    <a:pt x="359888" y="17205"/>
                  </a:lnTo>
                  <a:cubicBezTo>
                    <a:pt x="380392" y="17205"/>
                    <a:pt x="397125" y="33938"/>
                    <a:pt x="397125" y="54443"/>
                  </a:cubicBezTo>
                  <a:cubicBezTo>
                    <a:pt x="397125" y="74947"/>
                    <a:pt x="380392" y="91681"/>
                    <a:pt x="359888" y="91681"/>
                  </a:cubicBezTo>
                  <a:cubicBezTo>
                    <a:pt x="321471" y="91681"/>
                    <a:pt x="282584" y="94745"/>
                    <a:pt x="244639" y="100872"/>
                  </a:cubicBezTo>
                  <a:cubicBezTo>
                    <a:pt x="244639" y="100872"/>
                    <a:pt x="180769" y="115249"/>
                    <a:pt x="156729" y="147537"/>
                  </a:cubicBezTo>
                  <a:cubicBezTo>
                    <a:pt x="150130" y="156493"/>
                    <a:pt x="148244" y="169456"/>
                    <a:pt x="151780" y="181947"/>
                  </a:cubicBezTo>
                  <a:lnTo>
                    <a:pt x="163564" y="222249"/>
                  </a:lnTo>
                  <a:cubicBezTo>
                    <a:pt x="191610" y="319115"/>
                    <a:pt x="194674" y="394533"/>
                    <a:pt x="174641" y="490456"/>
                  </a:cubicBezTo>
                  <a:lnTo>
                    <a:pt x="140938" y="676410"/>
                  </a:lnTo>
                  <a:cubicBezTo>
                    <a:pt x="134103" y="709641"/>
                    <a:pt x="104643" y="733445"/>
                    <a:pt x="71176" y="733445"/>
                  </a:cubicBezTo>
                  <a:close/>
                </a:path>
              </a:pathLst>
            </a:custGeom>
            <a:solidFill>
              <a:schemeClr val="accent1"/>
            </a:solidFill>
            <a:ln w="0"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233E4BEF-1063-2C4D-1DD8-3649DC7E5879}"/>
                </a:ext>
              </a:extLst>
            </p:cNvPr>
            <p:cNvSpPr/>
            <p:nvPr/>
          </p:nvSpPr>
          <p:spPr>
            <a:xfrm>
              <a:off x="1144480" y="2640366"/>
              <a:ext cx="91916" cy="45958"/>
            </a:xfrm>
            <a:custGeom>
              <a:avLst/>
              <a:gdLst>
                <a:gd name="connsiteX0" fmla="*/ 45958 w 91916"/>
                <a:gd name="connsiteY0" fmla="*/ 45958 h 45958"/>
                <a:gd name="connsiteX1" fmla="*/ 0 w 91916"/>
                <a:gd name="connsiteY1" fmla="*/ 0 h 45958"/>
                <a:gd name="connsiteX2" fmla="*/ 23568 w 91916"/>
                <a:gd name="connsiteY2" fmla="*/ 0 h 45958"/>
                <a:gd name="connsiteX3" fmla="*/ 45958 w 91916"/>
                <a:gd name="connsiteY3" fmla="*/ 22390 h 45958"/>
                <a:gd name="connsiteX4" fmla="*/ 68348 w 91916"/>
                <a:gd name="connsiteY4" fmla="*/ 0 h 45958"/>
                <a:gd name="connsiteX5" fmla="*/ 91916 w 91916"/>
                <a:gd name="connsiteY5" fmla="*/ 0 h 45958"/>
                <a:gd name="connsiteX6" fmla="*/ 45958 w 91916"/>
                <a:gd name="connsiteY6" fmla="*/ 45958 h 4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16" h="45958">
                  <a:moveTo>
                    <a:pt x="45958" y="45958"/>
                  </a:moveTo>
                  <a:cubicBezTo>
                    <a:pt x="20740" y="45958"/>
                    <a:pt x="0" y="25454"/>
                    <a:pt x="0" y="0"/>
                  </a:cubicBezTo>
                  <a:lnTo>
                    <a:pt x="23568" y="0"/>
                  </a:lnTo>
                  <a:cubicBezTo>
                    <a:pt x="23568" y="12256"/>
                    <a:pt x="33467" y="22390"/>
                    <a:pt x="45958" y="22390"/>
                  </a:cubicBezTo>
                  <a:cubicBezTo>
                    <a:pt x="58449" y="22390"/>
                    <a:pt x="68348" y="12491"/>
                    <a:pt x="68348" y="0"/>
                  </a:cubicBezTo>
                  <a:lnTo>
                    <a:pt x="91916" y="0"/>
                  </a:lnTo>
                  <a:cubicBezTo>
                    <a:pt x="91916" y="25218"/>
                    <a:pt x="71412" y="45958"/>
                    <a:pt x="45958" y="45958"/>
                  </a:cubicBezTo>
                  <a:close/>
                </a:path>
              </a:pathLst>
            </a:custGeom>
            <a:solidFill>
              <a:schemeClr val="accent1"/>
            </a:solidFill>
            <a:ln w="0" cap="flat">
              <a:noFill/>
              <a:prstDash val="solid"/>
              <a:miter/>
            </a:ln>
          </p:spPr>
          <p:txBody>
            <a:bodyPr rtlCol="0" anchor="ctr"/>
            <a:lstStyle/>
            <a:p>
              <a:endParaRPr lang="en-US" dirty="0"/>
            </a:p>
          </p:txBody>
        </p:sp>
      </p:grpSp>
      <p:sp>
        <p:nvSpPr>
          <p:cNvPr id="29" name="Rectangle 28">
            <a:extLst>
              <a:ext uri="{FF2B5EF4-FFF2-40B4-BE49-F238E27FC236}">
                <a16:creationId xmlns:a16="http://schemas.microsoft.com/office/drawing/2014/main" id="{9BF29763-A7FA-EF99-3DF7-CDFEFC9FB30B}"/>
              </a:ext>
            </a:extLst>
          </p:cNvPr>
          <p:cNvSpPr/>
          <p:nvPr/>
        </p:nvSpPr>
        <p:spPr bwMode="auto">
          <a:xfrm>
            <a:off x="692887" y="3604206"/>
            <a:ext cx="1114266" cy="1676400"/>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0" name="Graphic 29">
            <a:extLst>
              <a:ext uri="{FF2B5EF4-FFF2-40B4-BE49-F238E27FC236}">
                <a16:creationId xmlns:a16="http://schemas.microsoft.com/office/drawing/2014/main" id="{B4A66B9B-35B4-1800-7EBF-3711BE9C28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3498" y="4005737"/>
            <a:ext cx="824819" cy="873338"/>
          </a:xfrm>
          <a:prstGeom prst="rect">
            <a:avLst/>
          </a:prstGeom>
        </p:spPr>
      </p:pic>
      <p:sp>
        <p:nvSpPr>
          <p:cNvPr id="31" name="Rectangle 30">
            <a:extLst>
              <a:ext uri="{FF2B5EF4-FFF2-40B4-BE49-F238E27FC236}">
                <a16:creationId xmlns:a16="http://schemas.microsoft.com/office/drawing/2014/main" id="{649799C3-7ACD-434A-B4F7-0C0974926D49}"/>
              </a:ext>
            </a:extLst>
          </p:cNvPr>
          <p:cNvSpPr/>
          <p:nvPr/>
        </p:nvSpPr>
        <p:spPr bwMode="auto">
          <a:xfrm>
            <a:off x="6242217" y="1607128"/>
            <a:ext cx="1114266" cy="167640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A37D0D9-B13A-D1BE-CF28-CC2DA1A20864}"/>
              </a:ext>
            </a:extLst>
          </p:cNvPr>
          <p:cNvSpPr/>
          <p:nvPr/>
        </p:nvSpPr>
        <p:spPr bwMode="auto">
          <a:xfrm>
            <a:off x="6242217" y="3604206"/>
            <a:ext cx="1114266" cy="1676400"/>
          </a:xfrm>
          <a:prstGeom prst="rect">
            <a:avLst/>
          </a:prstGeom>
          <a:solidFill>
            <a:schemeClr val="accent5">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Graphic 33">
            <a:extLst>
              <a:ext uri="{FF2B5EF4-FFF2-40B4-BE49-F238E27FC236}">
                <a16:creationId xmlns:a16="http://schemas.microsoft.com/office/drawing/2014/main" id="{95FE3928-3EB4-8788-BE04-4355E7689178}"/>
              </a:ext>
            </a:extLst>
          </p:cNvPr>
          <p:cNvSpPr/>
          <p:nvPr/>
        </p:nvSpPr>
        <p:spPr>
          <a:xfrm>
            <a:off x="6482969" y="1982396"/>
            <a:ext cx="671419" cy="1015721"/>
          </a:xfrm>
          <a:custGeom>
            <a:avLst/>
            <a:gdLst>
              <a:gd name="connsiteX0" fmla="*/ 597443 w 671419"/>
              <a:gd name="connsiteY0" fmla="*/ 716708 h 1015721"/>
              <a:gd name="connsiteX1" fmla="*/ 656081 w 671419"/>
              <a:gd name="connsiteY1" fmla="*/ 685836 h 1015721"/>
              <a:gd name="connsiteX2" fmla="*/ 671420 w 671419"/>
              <a:gd name="connsiteY2" fmla="*/ 477692 h 1015721"/>
              <a:gd name="connsiteX3" fmla="*/ 664236 w 671419"/>
              <a:gd name="connsiteY3" fmla="*/ 312459 h 1015721"/>
              <a:gd name="connsiteX4" fmla="*/ 496478 w 671419"/>
              <a:gd name="connsiteY4" fmla="*/ 223337 h 1015721"/>
              <a:gd name="connsiteX5" fmla="*/ 319594 w 671419"/>
              <a:gd name="connsiteY5" fmla="*/ 252462 h 1015721"/>
              <a:gd name="connsiteX6" fmla="*/ 167564 w 671419"/>
              <a:gd name="connsiteY6" fmla="*/ 747581 h 1015721"/>
              <a:gd name="connsiteX7" fmla="*/ 167564 w 671419"/>
              <a:gd name="connsiteY7" fmla="*/ 1015721 h 1015721"/>
              <a:gd name="connsiteX8" fmla="*/ 236104 w 671419"/>
              <a:gd name="connsiteY8" fmla="*/ 56939 h 1015721"/>
              <a:gd name="connsiteX9" fmla="*/ 87762 w 671419"/>
              <a:gd name="connsiteY9" fmla="*/ 56939 h 1015721"/>
              <a:gd name="connsiteX10" fmla="*/ 99995 w 671419"/>
              <a:gd name="connsiteY10" fmla="*/ 141012 h 1015721"/>
              <a:gd name="connsiteX11" fmla="*/ 150089 w 671419"/>
              <a:gd name="connsiteY11" fmla="*/ 176350 h 1015721"/>
              <a:gd name="connsiteX12" fmla="*/ 173971 w 671419"/>
              <a:gd name="connsiteY12" fmla="*/ 176350 h 1015721"/>
              <a:gd name="connsiteX13" fmla="*/ 224065 w 671419"/>
              <a:gd name="connsiteY13" fmla="*/ 141012 h 1015721"/>
              <a:gd name="connsiteX14" fmla="*/ 236298 w 671419"/>
              <a:gd name="connsiteY14" fmla="*/ 56939 h 1015721"/>
              <a:gd name="connsiteX15" fmla="*/ 236298 w 671419"/>
              <a:gd name="connsiteY15" fmla="*/ 56939 h 1015721"/>
              <a:gd name="connsiteX16" fmla="*/ 33202 w 671419"/>
              <a:gd name="connsiteY16" fmla="*/ 672245 h 1015721"/>
              <a:gd name="connsiteX17" fmla="*/ 2524 w 671419"/>
              <a:gd name="connsiteY17" fmla="*/ 651469 h 1015721"/>
              <a:gd name="connsiteX18" fmla="*/ 0 w 671419"/>
              <a:gd name="connsiteY18" fmla="*/ 452839 h 1015721"/>
              <a:gd name="connsiteX19" fmla="*/ 17281 w 671419"/>
              <a:gd name="connsiteY19" fmla="*/ 307216 h 1015721"/>
              <a:gd name="connsiteX20" fmla="*/ 306391 w 671419"/>
              <a:gd name="connsiteY20" fmla="*/ 307216 h 1015721"/>
              <a:gd name="connsiteX21" fmla="*/ 65239 w 671419"/>
              <a:gd name="connsiteY21" fmla="*/ 340807 h 1015721"/>
              <a:gd name="connsiteX22" fmla="*/ 72035 w 671419"/>
              <a:gd name="connsiteY22" fmla="*/ 440025 h 1015721"/>
              <a:gd name="connsiteX23" fmla="*/ 21746 w 671419"/>
              <a:gd name="connsiteY23" fmla="*/ 747581 h 1015721"/>
              <a:gd name="connsiteX24" fmla="*/ 94558 w 671419"/>
              <a:gd name="connsiteY24" fmla="*/ 747581 h 1015721"/>
              <a:gd name="connsiteX25" fmla="*/ 112033 w 671419"/>
              <a:gd name="connsiteY25" fmla="*/ 1013585 h 1015721"/>
              <a:gd name="connsiteX26" fmla="*/ 496478 w 671419"/>
              <a:gd name="connsiteY26" fmla="*/ 1013585 h 1015721"/>
              <a:gd name="connsiteX27" fmla="*/ 496478 w 671419"/>
              <a:gd name="connsiteY27" fmla="*/ 661760 h 1015721"/>
              <a:gd name="connsiteX28" fmla="*/ 582493 w 671419"/>
              <a:gd name="connsiteY28" fmla="*/ 1013585 h 1015721"/>
              <a:gd name="connsiteX29" fmla="*/ 600550 w 671419"/>
              <a:gd name="connsiteY29" fmla="*/ 655741 h 1015721"/>
              <a:gd name="connsiteX30" fmla="*/ 600550 w 671419"/>
              <a:gd name="connsiteY30" fmla="*/ 351486 h 1015721"/>
              <a:gd name="connsiteX31" fmla="*/ 570843 w 671419"/>
              <a:gd name="connsiteY31" fmla="*/ 56939 h 1015721"/>
              <a:gd name="connsiteX32" fmla="*/ 422501 w 671419"/>
              <a:gd name="connsiteY32" fmla="*/ 56939 h 1015721"/>
              <a:gd name="connsiteX33" fmla="*/ 434734 w 671419"/>
              <a:gd name="connsiteY33" fmla="*/ 141012 h 1015721"/>
              <a:gd name="connsiteX34" fmla="*/ 484828 w 671419"/>
              <a:gd name="connsiteY34" fmla="*/ 176350 h 1015721"/>
              <a:gd name="connsiteX35" fmla="*/ 508710 w 671419"/>
              <a:gd name="connsiteY35" fmla="*/ 176350 h 1015721"/>
              <a:gd name="connsiteX36" fmla="*/ 558805 w 671419"/>
              <a:gd name="connsiteY36" fmla="*/ 141012 h 1015721"/>
              <a:gd name="connsiteX37" fmla="*/ 571037 w 671419"/>
              <a:gd name="connsiteY37" fmla="*/ 56939 h 1015721"/>
              <a:gd name="connsiteX38" fmla="*/ 571037 w 671419"/>
              <a:gd name="connsiteY38" fmla="*/ 56939 h 1015721"/>
              <a:gd name="connsiteX39" fmla="*/ 400172 w 671419"/>
              <a:gd name="connsiteY39" fmla="*/ 565066 h 1015721"/>
              <a:gd name="connsiteX40" fmla="*/ 403861 w 671419"/>
              <a:gd name="connsiteY40" fmla="*/ 722145 h 1015721"/>
              <a:gd name="connsiteX41" fmla="*/ 387746 w 671419"/>
              <a:gd name="connsiteY41" fmla="*/ 1013585 h 1015721"/>
              <a:gd name="connsiteX42" fmla="*/ 399396 w 671419"/>
              <a:gd name="connsiteY42" fmla="*/ 804665 h 1015721"/>
              <a:gd name="connsiteX43" fmla="*/ 439976 w 671419"/>
              <a:gd name="connsiteY43" fmla="*/ 786608 h 1015721"/>
              <a:gd name="connsiteX44" fmla="*/ 451238 w 671419"/>
              <a:gd name="connsiteY44" fmla="*/ 646615 h 1015721"/>
              <a:gd name="connsiteX45" fmla="*/ 444053 w 671419"/>
              <a:gd name="connsiteY45" fmla="*/ 531088 h 1015721"/>
              <a:gd name="connsiteX46" fmla="*/ 212416 w 671419"/>
              <a:gd name="connsiteY46" fmla="*/ 531088 h 1015721"/>
              <a:gd name="connsiteX47" fmla="*/ 205232 w 671419"/>
              <a:gd name="connsiteY47" fmla="*/ 646615 h 1015721"/>
              <a:gd name="connsiteX48" fmla="*/ 216493 w 671419"/>
              <a:gd name="connsiteY48" fmla="*/ 786608 h 1015721"/>
              <a:gd name="connsiteX49" fmla="*/ 257073 w 671419"/>
              <a:gd name="connsiteY49" fmla="*/ 804859 h 1015721"/>
              <a:gd name="connsiteX50" fmla="*/ 328137 w 671419"/>
              <a:gd name="connsiteY50" fmla="*/ 1013585 h 1015721"/>
              <a:gd name="connsiteX51" fmla="*/ 328137 w 671419"/>
              <a:gd name="connsiteY51" fmla="*/ 757871 h 1015721"/>
              <a:gd name="connsiteX52" fmla="*/ 271636 w 671419"/>
              <a:gd name="connsiteY52" fmla="*/ 375950 h 1015721"/>
              <a:gd name="connsiteX53" fmla="*/ 328332 w 671419"/>
              <a:gd name="connsiteY53" fmla="*/ 332652 h 1015721"/>
              <a:gd name="connsiteX54" fmla="*/ 384833 w 671419"/>
              <a:gd name="connsiteY54" fmla="*/ 375950 h 1015721"/>
              <a:gd name="connsiteX55" fmla="*/ 375514 w 671419"/>
              <a:gd name="connsiteY55" fmla="*/ 440025 h 1015721"/>
              <a:gd name="connsiteX56" fmla="*/ 337263 w 671419"/>
              <a:gd name="connsiteY56" fmla="*/ 467013 h 1015721"/>
              <a:gd name="connsiteX57" fmla="*/ 319012 w 671419"/>
              <a:gd name="connsiteY57" fmla="*/ 467013 h 1015721"/>
              <a:gd name="connsiteX58" fmla="*/ 280761 w 671419"/>
              <a:gd name="connsiteY58" fmla="*/ 440025 h 1015721"/>
              <a:gd name="connsiteX59" fmla="*/ 271442 w 671419"/>
              <a:gd name="connsiteY59" fmla="*/ 375950 h 1015721"/>
              <a:gd name="connsiteX60" fmla="*/ 271442 w 671419"/>
              <a:gd name="connsiteY60" fmla="*/ 375950 h 1015721"/>
              <a:gd name="connsiteX61" fmla="*/ 256103 w 671419"/>
              <a:gd name="connsiteY61" fmla="*/ 565066 h 1015721"/>
              <a:gd name="connsiteX62" fmla="*/ 252413 w 671419"/>
              <a:gd name="connsiteY62" fmla="*/ 722145 h 1015721"/>
              <a:gd name="connsiteX63" fmla="*/ 268529 w 671419"/>
              <a:gd name="connsiteY63" fmla="*/ 1013585 h 1015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71419" h="1015721">
                <a:moveTo>
                  <a:pt x="597443" y="716708"/>
                </a:moveTo>
                <a:lnTo>
                  <a:pt x="656081" y="685836"/>
                </a:lnTo>
                <a:lnTo>
                  <a:pt x="671420" y="477692"/>
                </a:lnTo>
                <a:lnTo>
                  <a:pt x="664236" y="312459"/>
                </a:lnTo>
                <a:cubicBezTo>
                  <a:pt x="663653" y="256734"/>
                  <a:pt x="585405" y="223531"/>
                  <a:pt x="496478" y="223337"/>
                </a:cubicBezTo>
                <a:cubicBezTo>
                  <a:pt x="437646" y="222755"/>
                  <a:pt x="378620" y="228968"/>
                  <a:pt x="319594" y="252462"/>
                </a:cubicBezTo>
                <a:moveTo>
                  <a:pt x="167564" y="747581"/>
                </a:moveTo>
                <a:lnTo>
                  <a:pt x="167564" y="1015721"/>
                </a:lnTo>
                <a:moveTo>
                  <a:pt x="236104" y="56939"/>
                </a:moveTo>
                <a:cubicBezTo>
                  <a:pt x="229114" y="-18980"/>
                  <a:pt x="94752" y="-18980"/>
                  <a:pt x="87762" y="56939"/>
                </a:cubicBezTo>
                <a:cubicBezTo>
                  <a:pt x="86015" y="76743"/>
                  <a:pt x="90286" y="123343"/>
                  <a:pt x="99995" y="141012"/>
                </a:cubicBezTo>
                <a:cubicBezTo>
                  <a:pt x="108538" y="156545"/>
                  <a:pt x="128148" y="171301"/>
                  <a:pt x="150089" y="176350"/>
                </a:cubicBezTo>
                <a:cubicBezTo>
                  <a:pt x="160768" y="177903"/>
                  <a:pt x="163292" y="177903"/>
                  <a:pt x="173971" y="176350"/>
                </a:cubicBezTo>
                <a:cubicBezTo>
                  <a:pt x="195717" y="171301"/>
                  <a:pt x="215522" y="156351"/>
                  <a:pt x="224065" y="141012"/>
                </a:cubicBezTo>
                <a:cubicBezTo>
                  <a:pt x="233774" y="123343"/>
                  <a:pt x="238045" y="76743"/>
                  <a:pt x="236298" y="56939"/>
                </a:cubicBezTo>
                <a:lnTo>
                  <a:pt x="236298" y="56939"/>
                </a:lnTo>
                <a:close/>
                <a:moveTo>
                  <a:pt x="33202" y="672245"/>
                </a:moveTo>
                <a:lnTo>
                  <a:pt x="2524" y="651469"/>
                </a:lnTo>
                <a:lnTo>
                  <a:pt x="0" y="452839"/>
                </a:lnTo>
                <a:lnTo>
                  <a:pt x="17281" y="307216"/>
                </a:lnTo>
                <a:cubicBezTo>
                  <a:pt x="30484" y="196349"/>
                  <a:pt x="298042" y="196154"/>
                  <a:pt x="306391" y="307216"/>
                </a:cubicBezTo>
                <a:moveTo>
                  <a:pt x="65239" y="340807"/>
                </a:moveTo>
                <a:lnTo>
                  <a:pt x="72035" y="440025"/>
                </a:lnTo>
                <a:lnTo>
                  <a:pt x="21746" y="747581"/>
                </a:lnTo>
                <a:lnTo>
                  <a:pt x="94558" y="747581"/>
                </a:lnTo>
                <a:cubicBezTo>
                  <a:pt x="94558" y="747581"/>
                  <a:pt x="112033" y="1013585"/>
                  <a:pt x="112033" y="1013585"/>
                </a:cubicBezTo>
                <a:moveTo>
                  <a:pt x="496478" y="1013585"/>
                </a:moveTo>
                <a:lnTo>
                  <a:pt x="496478" y="661760"/>
                </a:lnTo>
                <a:moveTo>
                  <a:pt x="582493" y="1013585"/>
                </a:moveTo>
                <a:lnTo>
                  <a:pt x="600550" y="655741"/>
                </a:lnTo>
                <a:lnTo>
                  <a:pt x="600550" y="351486"/>
                </a:lnTo>
                <a:moveTo>
                  <a:pt x="570843" y="56939"/>
                </a:moveTo>
                <a:cubicBezTo>
                  <a:pt x="563853" y="-18980"/>
                  <a:pt x="429491" y="-18980"/>
                  <a:pt x="422501" y="56939"/>
                </a:cubicBezTo>
                <a:cubicBezTo>
                  <a:pt x="420754" y="76743"/>
                  <a:pt x="425025" y="123343"/>
                  <a:pt x="434734" y="141012"/>
                </a:cubicBezTo>
                <a:cubicBezTo>
                  <a:pt x="443277" y="156545"/>
                  <a:pt x="462887" y="171301"/>
                  <a:pt x="484828" y="176350"/>
                </a:cubicBezTo>
                <a:cubicBezTo>
                  <a:pt x="495313" y="177903"/>
                  <a:pt x="498031" y="177903"/>
                  <a:pt x="508710" y="176350"/>
                </a:cubicBezTo>
                <a:cubicBezTo>
                  <a:pt x="530651" y="171301"/>
                  <a:pt x="550261" y="156351"/>
                  <a:pt x="558805" y="141012"/>
                </a:cubicBezTo>
                <a:cubicBezTo>
                  <a:pt x="568513" y="123343"/>
                  <a:pt x="572784" y="76743"/>
                  <a:pt x="571037" y="56939"/>
                </a:cubicBezTo>
                <a:lnTo>
                  <a:pt x="571037" y="56939"/>
                </a:lnTo>
                <a:close/>
                <a:moveTo>
                  <a:pt x="400172" y="565066"/>
                </a:moveTo>
                <a:lnTo>
                  <a:pt x="403861" y="722145"/>
                </a:lnTo>
                <a:lnTo>
                  <a:pt x="387746" y="1013585"/>
                </a:lnTo>
                <a:moveTo>
                  <a:pt x="399396" y="804665"/>
                </a:moveTo>
                <a:lnTo>
                  <a:pt x="439976" y="786608"/>
                </a:lnTo>
                <a:lnTo>
                  <a:pt x="451238" y="646615"/>
                </a:lnTo>
                <a:lnTo>
                  <a:pt x="444053" y="531088"/>
                </a:lnTo>
                <a:cubicBezTo>
                  <a:pt x="440947" y="482158"/>
                  <a:pt x="215328" y="482741"/>
                  <a:pt x="212416" y="531088"/>
                </a:cubicBezTo>
                <a:lnTo>
                  <a:pt x="205232" y="646615"/>
                </a:lnTo>
                <a:lnTo>
                  <a:pt x="216493" y="786608"/>
                </a:lnTo>
                <a:lnTo>
                  <a:pt x="257073" y="804859"/>
                </a:lnTo>
                <a:moveTo>
                  <a:pt x="328137" y="1013585"/>
                </a:moveTo>
                <a:lnTo>
                  <a:pt x="328137" y="757871"/>
                </a:lnTo>
                <a:moveTo>
                  <a:pt x="271636" y="375950"/>
                </a:moveTo>
                <a:cubicBezTo>
                  <a:pt x="274354" y="347020"/>
                  <a:pt x="299789" y="332652"/>
                  <a:pt x="328332" y="332652"/>
                </a:cubicBezTo>
                <a:cubicBezTo>
                  <a:pt x="356874" y="332652"/>
                  <a:pt x="382309" y="347020"/>
                  <a:pt x="384833" y="375950"/>
                </a:cubicBezTo>
                <a:cubicBezTo>
                  <a:pt x="386193" y="391095"/>
                  <a:pt x="382892" y="426627"/>
                  <a:pt x="375514" y="440025"/>
                </a:cubicBezTo>
                <a:cubicBezTo>
                  <a:pt x="369106" y="451869"/>
                  <a:pt x="353961" y="463130"/>
                  <a:pt x="337263" y="467013"/>
                </a:cubicBezTo>
                <a:cubicBezTo>
                  <a:pt x="329108" y="468178"/>
                  <a:pt x="327167" y="468178"/>
                  <a:pt x="319012" y="467013"/>
                </a:cubicBezTo>
                <a:cubicBezTo>
                  <a:pt x="302314" y="463130"/>
                  <a:pt x="287363" y="451869"/>
                  <a:pt x="280761" y="440025"/>
                </a:cubicBezTo>
                <a:cubicBezTo>
                  <a:pt x="273383" y="426627"/>
                  <a:pt x="270082" y="390901"/>
                  <a:pt x="271442" y="375950"/>
                </a:cubicBezTo>
                <a:lnTo>
                  <a:pt x="271442" y="375950"/>
                </a:lnTo>
                <a:close/>
                <a:moveTo>
                  <a:pt x="256103" y="565066"/>
                </a:moveTo>
                <a:lnTo>
                  <a:pt x="252413" y="722145"/>
                </a:lnTo>
                <a:lnTo>
                  <a:pt x="268529" y="1013585"/>
                </a:lnTo>
              </a:path>
            </a:pathLst>
          </a:custGeom>
          <a:noFill/>
          <a:ln w="24723" cap="flat">
            <a:solidFill>
              <a:schemeClr val="accent3"/>
            </a:solidFill>
            <a:prstDash val="solid"/>
            <a:miter/>
          </a:ln>
        </p:spPr>
        <p:txBody>
          <a:bodyPr rtlCol="0" anchor="ctr"/>
          <a:lstStyle/>
          <a:p>
            <a:endParaRPr lang="en-US" dirty="0"/>
          </a:p>
        </p:txBody>
      </p:sp>
      <p:pic>
        <p:nvPicPr>
          <p:cNvPr id="37" name="Graphic 36">
            <a:extLst>
              <a:ext uri="{FF2B5EF4-FFF2-40B4-BE49-F238E27FC236}">
                <a16:creationId xmlns:a16="http://schemas.microsoft.com/office/drawing/2014/main" id="{EDADCD6A-5664-BB42-7415-26246B28A92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50578" y="4239224"/>
            <a:ext cx="925526" cy="537402"/>
          </a:xfrm>
          <a:prstGeom prst="rect">
            <a:avLst/>
          </a:prstGeom>
        </p:spPr>
      </p:pic>
    </p:spTree>
    <p:extLst>
      <p:ext uri="{BB962C8B-B14F-4D97-AF65-F5344CB8AC3E}">
        <p14:creationId xmlns:p14="http://schemas.microsoft.com/office/powerpoint/2010/main" val="1437339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mn-lt"/>
              </a:rPr>
              <a:t>Primary and Secondary Causes of Hypertriglyceridemia</a:t>
            </a:r>
          </a:p>
        </p:txBody>
      </p:sp>
      <p:sp>
        <p:nvSpPr>
          <p:cNvPr id="6" name="Rectangle 5"/>
          <p:cNvSpPr>
            <a:spLocks/>
          </p:cNvSpPr>
          <p:nvPr/>
        </p:nvSpPr>
        <p:spPr>
          <a:xfrm>
            <a:off x="7959435" y="4663580"/>
            <a:ext cx="3530575" cy="274320"/>
          </a:xfrm>
          <a:prstGeom prst="rect">
            <a:avLst/>
          </a:prstGeom>
          <a:solidFill>
            <a:schemeClr val="accent3">
              <a:lumMod val="60000"/>
              <a:lumOff val="40000"/>
            </a:schemeClr>
          </a:solidFill>
          <a:effectLst/>
        </p:spPr>
        <p:txBody>
          <a:bodyPr wrap="square" lIns="0" tIns="0" rIns="0" bIns="0" anchor="ctr" anchorCtr="0">
            <a:noAutofit/>
          </a:bodyPr>
          <a:lstStyle/>
          <a:p>
            <a:pPr algn="ctr">
              <a:lnSpc>
                <a:spcPct val="85000"/>
              </a:lnSpc>
              <a:spcBef>
                <a:spcPts val="0"/>
              </a:spcBef>
            </a:pPr>
            <a:r>
              <a:rPr lang="en-US" sz="1600" b="1" dirty="0">
                <a:solidFill>
                  <a:schemeClr val="bg1"/>
                </a:solidFill>
                <a:latin typeface="+mn-lt"/>
                <a:cs typeface="Arial"/>
              </a:rPr>
              <a:t>Misc. Medications</a:t>
            </a:r>
            <a:endParaRPr lang="en-US" sz="1600" b="1" baseline="30000" dirty="0">
              <a:solidFill>
                <a:schemeClr val="bg1"/>
              </a:solidFill>
              <a:latin typeface="+mn-lt"/>
              <a:cs typeface="Arial"/>
            </a:endParaRPr>
          </a:p>
        </p:txBody>
      </p:sp>
      <p:sp>
        <p:nvSpPr>
          <p:cNvPr id="7" name="Rectangle 6"/>
          <p:cNvSpPr>
            <a:spLocks/>
          </p:cNvSpPr>
          <p:nvPr/>
        </p:nvSpPr>
        <p:spPr>
          <a:xfrm>
            <a:off x="4406610" y="4663580"/>
            <a:ext cx="3483622" cy="274320"/>
          </a:xfrm>
          <a:prstGeom prst="rect">
            <a:avLst/>
          </a:prstGeom>
          <a:solidFill>
            <a:schemeClr val="accent3">
              <a:lumMod val="60000"/>
              <a:lumOff val="40000"/>
            </a:schemeClr>
          </a:solidFill>
          <a:effectLst/>
        </p:spPr>
        <p:txBody>
          <a:bodyPr wrap="square" lIns="0" tIns="0" rIns="0" bIns="0" anchor="ctr" anchorCtr="0">
            <a:noAutofit/>
          </a:bodyPr>
          <a:lstStyle/>
          <a:p>
            <a:pPr algn="ctr">
              <a:lnSpc>
                <a:spcPct val="85000"/>
              </a:lnSpc>
              <a:spcBef>
                <a:spcPts val="0"/>
              </a:spcBef>
            </a:pPr>
            <a:r>
              <a:rPr lang="en-US" sz="1600" b="1" dirty="0">
                <a:solidFill>
                  <a:schemeClr val="bg1"/>
                </a:solidFill>
                <a:latin typeface="+mn-lt"/>
                <a:cs typeface="Arial"/>
              </a:rPr>
              <a:t>Other Medical Conditions</a:t>
            </a:r>
            <a:endParaRPr lang="en-US" sz="1600" b="1" baseline="30000" dirty="0">
              <a:solidFill>
                <a:schemeClr val="bg1"/>
              </a:solidFill>
              <a:latin typeface="+mn-lt"/>
              <a:cs typeface="Arial"/>
            </a:endParaRPr>
          </a:p>
        </p:txBody>
      </p:sp>
      <p:sp>
        <p:nvSpPr>
          <p:cNvPr id="9" name="Rectangle 8"/>
          <p:cNvSpPr>
            <a:spLocks/>
          </p:cNvSpPr>
          <p:nvPr/>
        </p:nvSpPr>
        <p:spPr>
          <a:xfrm>
            <a:off x="7969632" y="2039010"/>
            <a:ext cx="3530576" cy="274320"/>
          </a:xfrm>
          <a:prstGeom prst="rect">
            <a:avLst/>
          </a:prstGeom>
          <a:solidFill>
            <a:schemeClr val="accent3">
              <a:lumMod val="60000"/>
              <a:lumOff val="40000"/>
            </a:schemeClr>
          </a:solidFill>
          <a:effectLst/>
        </p:spPr>
        <p:txBody>
          <a:bodyPr wrap="square" lIns="0" tIns="0" rIns="0" bIns="0" anchor="ctr" anchorCtr="0">
            <a:noAutofit/>
          </a:bodyPr>
          <a:lstStyle/>
          <a:p>
            <a:pPr algn="ctr">
              <a:lnSpc>
                <a:spcPct val="85000"/>
              </a:lnSpc>
              <a:spcBef>
                <a:spcPts val="0"/>
              </a:spcBef>
            </a:pPr>
            <a:r>
              <a:rPr lang="en-US" sz="1600" b="1" dirty="0">
                <a:solidFill>
                  <a:schemeClr val="bg1"/>
                </a:solidFill>
                <a:latin typeface="+mn-lt"/>
                <a:cs typeface="Arial"/>
              </a:rPr>
              <a:t>Major Medications/Lifestyle</a:t>
            </a:r>
            <a:endParaRPr lang="en-US" sz="1600" b="1" baseline="30000" dirty="0">
              <a:solidFill>
                <a:schemeClr val="bg1"/>
              </a:solidFill>
              <a:latin typeface="+mn-lt"/>
              <a:cs typeface="Arial"/>
            </a:endParaRPr>
          </a:p>
        </p:txBody>
      </p:sp>
      <p:sp>
        <p:nvSpPr>
          <p:cNvPr id="10" name="Rectangle 9"/>
          <p:cNvSpPr/>
          <p:nvPr/>
        </p:nvSpPr>
        <p:spPr>
          <a:xfrm>
            <a:off x="7959435" y="3518228"/>
            <a:ext cx="3540773" cy="1138719"/>
          </a:xfrm>
          <a:prstGeom prst="rect">
            <a:avLst/>
          </a:prstGeom>
          <a:solidFill>
            <a:schemeClr val="accent3">
              <a:lumMod val="20000"/>
              <a:lumOff val="80000"/>
            </a:schemeClr>
          </a:solidFill>
        </p:spPr>
        <p:txBody>
          <a:bodyPr wrap="none" lIns="91440" tIns="91440" rIns="0" bIns="18288">
            <a:noAutofit/>
          </a:bodyPr>
          <a:lstStyle/>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Alcohol</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Oral estrogens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Protease inhibitors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Corticosteroids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Retinoids</a:t>
            </a:r>
          </a:p>
          <a:p>
            <a:pPr marL="171450" indent="-171450" algn="ctr">
              <a:lnSpc>
                <a:spcPct val="90000"/>
              </a:lnSpc>
              <a:spcBef>
                <a:spcPts val="0"/>
              </a:spcBef>
              <a:spcAft>
                <a:spcPts val="0"/>
              </a:spcAft>
              <a:buFont typeface="Wingdings" panose="05000000000000000000" pitchFamily="2" charset="2"/>
              <a:buChar char="§"/>
            </a:pPr>
            <a:endParaRPr lang="en-US" sz="1400" dirty="0">
              <a:solidFill>
                <a:schemeClr val="bg1"/>
              </a:solidFill>
              <a:latin typeface="+mn-lt"/>
              <a:cs typeface="Arial"/>
            </a:endParaRPr>
          </a:p>
        </p:txBody>
      </p:sp>
      <p:sp>
        <p:nvSpPr>
          <p:cNvPr id="11" name="TextBox 10"/>
          <p:cNvSpPr txBox="1"/>
          <p:nvPr/>
        </p:nvSpPr>
        <p:spPr>
          <a:xfrm>
            <a:off x="4406610" y="1607540"/>
            <a:ext cx="7093600" cy="400110"/>
          </a:xfrm>
          <a:prstGeom prst="rect">
            <a:avLst/>
          </a:prstGeom>
          <a:solidFill>
            <a:schemeClr val="accent3"/>
          </a:solidFill>
        </p:spPr>
        <p:txBody>
          <a:bodyPr wrap="square" rtlCol="0">
            <a:spAutoFit/>
          </a:bodyPr>
          <a:lstStyle/>
          <a:p>
            <a:pPr algn="ctr"/>
            <a:r>
              <a:rPr lang="en-US" sz="2000" b="1" dirty="0">
                <a:latin typeface="+mn-lt"/>
                <a:cs typeface="Arial"/>
              </a:rPr>
              <a:t>SECONDARY CAUSES</a:t>
            </a:r>
          </a:p>
        </p:txBody>
      </p:sp>
      <p:sp>
        <p:nvSpPr>
          <p:cNvPr id="12" name="TextBox 11"/>
          <p:cNvSpPr txBox="1"/>
          <p:nvPr/>
        </p:nvSpPr>
        <p:spPr>
          <a:xfrm>
            <a:off x="739538" y="1607540"/>
            <a:ext cx="3336721" cy="400110"/>
          </a:xfrm>
          <a:prstGeom prst="rect">
            <a:avLst/>
          </a:prstGeom>
          <a:solidFill>
            <a:schemeClr val="accent1"/>
          </a:solidFill>
        </p:spPr>
        <p:txBody>
          <a:bodyPr wrap="square" rtlCol="0">
            <a:spAutoFit/>
          </a:bodyPr>
          <a:lstStyle/>
          <a:p>
            <a:pPr algn="ctr"/>
            <a:r>
              <a:rPr lang="en-US" sz="2000" b="1" dirty="0">
                <a:effectLst>
                  <a:outerShdw blurRad="38100" dist="38100" dir="2700000" algn="tl">
                    <a:srgbClr val="000000">
                      <a:alpha val="43137"/>
                    </a:srgbClr>
                  </a:outerShdw>
                </a:effectLst>
                <a:latin typeface="+mn-lt"/>
                <a:cs typeface="Arial"/>
              </a:rPr>
              <a:t>PRIMARY CAUSES</a:t>
            </a:r>
          </a:p>
        </p:txBody>
      </p:sp>
      <p:sp>
        <p:nvSpPr>
          <p:cNvPr id="15" name="Rectangle 14"/>
          <p:cNvSpPr>
            <a:spLocks/>
          </p:cNvSpPr>
          <p:nvPr/>
        </p:nvSpPr>
        <p:spPr>
          <a:xfrm>
            <a:off x="739539" y="2045999"/>
            <a:ext cx="3336722" cy="267223"/>
          </a:xfrm>
          <a:prstGeom prst="rect">
            <a:avLst/>
          </a:prstGeom>
          <a:solidFill>
            <a:schemeClr val="accent2">
              <a:lumMod val="40000"/>
              <a:lumOff val="60000"/>
            </a:schemeClr>
          </a:solidFill>
          <a:effectLst/>
        </p:spPr>
        <p:txBody>
          <a:bodyPr wrap="square" lIns="0" tIns="0" rIns="0" bIns="0" anchor="ctr" anchorCtr="0">
            <a:noAutofit/>
          </a:bodyPr>
          <a:lstStyle/>
          <a:p>
            <a:pPr algn="ctr">
              <a:lnSpc>
                <a:spcPct val="85000"/>
              </a:lnSpc>
              <a:spcBef>
                <a:spcPts val="0"/>
              </a:spcBef>
            </a:pPr>
            <a:r>
              <a:rPr lang="en-US" sz="1600" b="1" dirty="0">
                <a:solidFill>
                  <a:schemeClr val="bg1"/>
                </a:solidFill>
                <a:latin typeface="+mn-lt"/>
                <a:cs typeface="Arial"/>
              </a:rPr>
              <a:t>Genetic</a:t>
            </a:r>
            <a:endParaRPr lang="en-US" sz="1600" b="1" baseline="30000" dirty="0">
              <a:solidFill>
                <a:schemeClr val="bg1"/>
              </a:solidFill>
              <a:latin typeface="+mn-lt"/>
              <a:cs typeface="Arial"/>
            </a:endParaRPr>
          </a:p>
        </p:txBody>
      </p:sp>
      <p:sp>
        <p:nvSpPr>
          <p:cNvPr id="17" name="Rectangle 16">
            <a:extLst>
              <a:ext uri="{FF2B5EF4-FFF2-40B4-BE49-F238E27FC236}">
                <a16:creationId xmlns:a16="http://schemas.microsoft.com/office/drawing/2014/main" id="{8B982687-BD41-4211-BCB8-7A34501D55EA}"/>
              </a:ext>
            </a:extLst>
          </p:cNvPr>
          <p:cNvSpPr/>
          <p:nvPr/>
        </p:nvSpPr>
        <p:spPr>
          <a:xfrm>
            <a:off x="4406610" y="4946471"/>
            <a:ext cx="3483622" cy="1253941"/>
          </a:xfrm>
          <a:prstGeom prst="rect">
            <a:avLst/>
          </a:prstGeom>
          <a:solidFill>
            <a:schemeClr val="accent3">
              <a:lumMod val="20000"/>
              <a:lumOff val="80000"/>
            </a:schemeClr>
          </a:solidFill>
        </p:spPr>
        <p:txBody>
          <a:bodyPr wrap="square" lIns="91440" tIns="91440" rIns="18288" bIns="18288" anchor="t">
            <a:noAutofit/>
          </a:bodyPr>
          <a:lstStyle/>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CKD</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HIV</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Pregnancy</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Systemic inflammation (lupus, rheumatoid arthritis)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Cushing syndrome</a:t>
            </a:r>
          </a:p>
        </p:txBody>
      </p:sp>
      <p:sp>
        <p:nvSpPr>
          <p:cNvPr id="18" name="Rectangle 17">
            <a:extLst>
              <a:ext uri="{FF2B5EF4-FFF2-40B4-BE49-F238E27FC236}">
                <a16:creationId xmlns:a16="http://schemas.microsoft.com/office/drawing/2014/main" id="{4662437A-30BD-4581-AE58-C465DB178B11}"/>
              </a:ext>
            </a:extLst>
          </p:cNvPr>
          <p:cNvSpPr/>
          <p:nvPr/>
        </p:nvSpPr>
        <p:spPr>
          <a:xfrm>
            <a:off x="7949236" y="4946472"/>
            <a:ext cx="3540774" cy="1263314"/>
          </a:xfrm>
          <a:prstGeom prst="rect">
            <a:avLst/>
          </a:prstGeom>
          <a:solidFill>
            <a:schemeClr val="accent3">
              <a:lumMod val="20000"/>
              <a:lumOff val="80000"/>
            </a:schemeClr>
          </a:solidFill>
        </p:spPr>
        <p:txBody>
          <a:bodyPr wrap="none" lIns="91440" tIns="91440" rIns="0" bIns="18288" anchor="t">
            <a:noAutofit/>
          </a:bodyPr>
          <a:lstStyle/>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Atypical antipsychotics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Tamoxifen</a:t>
            </a:r>
          </a:p>
          <a:p>
            <a:pPr marL="171450" indent="-171450">
              <a:lnSpc>
                <a:spcPct val="90000"/>
              </a:lnSpc>
              <a:buFont typeface="Wingdings" panose="05000000000000000000" pitchFamily="2" charset="2"/>
              <a:buChar char="§"/>
            </a:pPr>
            <a:r>
              <a:rPr lang="en-US" sz="1400" dirty="0">
                <a:solidFill>
                  <a:schemeClr val="bg1"/>
                </a:solidFill>
                <a:latin typeface="+mn-lt"/>
                <a:cs typeface="Arial"/>
              </a:rPr>
              <a:t>Sirolimus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Bile acid binding resins</a:t>
            </a:r>
          </a:p>
          <a:p>
            <a:pPr marL="171450" indent="-171450">
              <a:lnSpc>
                <a:spcPct val="90000"/>
              </a:lnSpc>
              <a:buFont typeface="Wingdings" panose="05000000000000000000" pitchFamily="2" charset="2"/>
              <a:buChar char="§"/>
            </a:pPr>
            <a:r>
              <a:rPr lang="el-GR" sz="1400" dirty="0">
                <a:solidFill>
                  <a:schemeClr val="bg1"/>
                </a:solidFill>
                <a:latin typeface="+mn-lt"/>
                <a:cs typeface="Arial"/>
              </a:rPr>
              <a:t>β</a:t>
            </a:r>
            <a:r>
              <a:rPr lang="en-US" sz="1400" dirty="0">
                <a:solidFill>
                  <a:schemeClr val="bg1"/>
                </a:solidFill>
                <a:latin typeface="+mn-lt"/>
                <a:cs typeface="Arial"/>
              </a:rPr>
              <a:t>-blockers</a:t>
            </a:r>
          </a:p>
          <a:p>
            <a:pPr marL="171450" indent="-171450">
              <a:lnSpc>
                <a:spcPct val="90000"/>
              </a:lnSpc>
              <a:spcBef>
                <a:spcPts val="0"/>
              </a:spcBef>
              <a:spcAft>
                <a:spcPts val="0"/>
              </a:spcAft>
              <a:buFont typeface="Wingdings" panose="05000000000000000000" pitchFamily="2" charset="2"/>
              <a:buChar char="§"/>
            </a:pPr>
            <a:r>
              <a:rPr lang="en-US" sz="1400" dirty="0">
                <a:solidFill>
                  <a:schemeClr val="bg1"/>
                </a:solidFill>
                <a:latin typeface="+mn-lt"/>
                <a:cs typeface="Arial"/>
              </a:rPr>
              <a:t>L-asparaginase</a:t>
            </a:r>
          </a:p>
        </p:txBody>
      </p:sp>
      <p:sp>
        <p:nvSpPr>
          <p:cNvPr id="20" name="Rectangle 19"/>
          <p:cNvSpPr>
            <a:spLocks/>
          </p:cNvSpPr>
          <p:nvPr/>
        </p:nvSpPr>
        <p:spPr>
          <a:xfrm>
            <a:off x="4406610" y="2039010"/>
            <a:ext cx="3483622" cy="274320"/>
          </a:xfrm>
          <a:prstGeom prst="rect">
            <a:avLst/>
          </a:prstGeom>
          <a:solidFill>
            <a:schemeClr val="accent3">
              <a:lumMod val="60000"/>
              <a:lumOff val="40000"/>
            </a:schemeClr>
          </a:solidFill>
          <a:effectLst/>
        </p:spPr>
        <p:txBody>
          <a:bodyPr wrap="square" lIns="0" tIns="0" rIns="0" bIns="0" anchor="ctr" anchorCtr="0">
            <a:noAutofit/>
          </a:bodyPr>
          <a:lstStyle/>
          <a:p>
            <a:pPr algn="ctr">
              <a:lnSpc>
                <a:spcPct val="85000"/>
              </a:lnSpc>
              <a:spcBef>
                <a:spcPts val="0"/>
              </a:spcBef>
            </a:pPr>
            <a:r>
              <a:rPr lang="en-US" sz="1600" b="1" dirty="0">
                <a:solidFill>
                  <a:schemeClr val="bg1"/>
                </a:solidFill>
                <a:latin typeface="+mn-lt"/>
                <a:cs typeface="Arial"/>
              </a:rPr>
              <a:t>Suboptimally Controlled Diabetes</a:t>
            </a:r>
            <a:endParaRPr lang="en-US" sz="1600" b="1" baseline="30000" dirty="0">
              <a:solidFill>
                <a:schemeClr val="bg1"/>
              </a:solidFill>
              <a:latin typeface="+mn-lt"/>
              <a:cs typeface="Arial"/>
            </a:endParaRPr>
          </a:p>
        </p:txBody>
      </p:sp>
      <p:sp>
        <p:nvSpPr>
          <p:cNvPr id="21" name="Rectangle 20">
            <a:extLst>
              <a:ext uri="{FF2B5EF4-FFF2-40B4-BE49-F238E27FC236}">
                <a16:creationId xmlns:a16="http://schemas.microsoft.com/office/drawing/2014/main" id="{45C36BD7-F23A-49C9-97D2-9697C1591FE3}"/>
              </a:ext>
            </a:extLst>
          </p:cNvPr>
          <p:cNvSpPr/>
          <p:nvPr/>
        </p:nvSpPr>
        <p:spPr>
          <a:xfrm>
            <a:off x="4406610" y="3518227"/>
            <a:ext cx="3483622" cy="1136781"/>
          </a:xfrm>
          <a:prstGeom prst="rect">
            <a:avLst/>
          </a:prstGeom>
          <a:solidFill>
            <a:schemeClr val="accent3">
              <a:lumMod val="20000"/>
              <a:lumOff val="80000"/>
            </a:schemeClr>
          </a:solidFill>
        </p:spPr>
        <p:txBody>
          <a:bodyPr wrap="square" lIns="91440" tIns="91440" rIns="18288" bIns="18288" anchor="t">
            <a:noAutofit/>
          </a:bodyPr>
          <a:lstStyle/>
          <a:p>
            <a:pPr marL="171450" indent="-171450">
              <a:lnSpc>
                <a:spcPct val="90000"/>
              </a:lnSpc>
              <a:buFont typeface="Wingdings" panose="05000000000000000000" pitchFamily="2" charset="2"/>
              <a:buChar char="§"/>
            </a:pPr>
            <a:r>
              <a:rPr lang="en-US" sz="1400" dirty="0">
                <a:solidFill>
                  <a:schemeClr val="bg1"/>
                </a:solidFill>
                <a:latin typeface="+mn-lt"/>
                <a:cs typeface="Arial"/>
              </a:rPr>
              <a:t>Type 1 or 2</a:t>
            </a:r>
          </a:p>
          <a:p>
            <a:pPr marL="171450" indent="-171450">
              <a:lnSpc>
                <a:spcPct val="90000"/>
              </a:lnSpc>
              <a:buFont typeface="Wingdings" panose="05000000000000000000" pitchFamily="2" charset="2"/>
              <a:buChar char="§"/>
            </a:pPr>
            <a:r>
              <a:rPr lang="en-US" sz="1400" dirty="0">
                <a:solidFill>
                  <a:schemeClr val="bg1"/>
                </a:solidFill>
                <a:latin typeface="+mn-lt"/>
                <a:cs typeface="Arial"/>
              </a:rPr>
              <a:t>Prediabetes/insulin resistance</a:t>
            </a:r>
          </a:p>
          <a:p>
            <a:pPr lvl="1" indent="-171450">
              <a:lnSpc>
                <a:spcPct val="90000"/>
              </a:lnSpc>
              <a:buFont typeface="Calibri" panose="020F0502020204030204" pitchFamily="34" charset="0"/>
              <a:buChar char="−"/>
            </a:pPr>
            <a:r>
              <a:rPr lang="en-US" sz="1400" dirty="0">
                <a:solidFill>
                  <a:schemeClr val="bg1"/>
                </a:solidFill>
                <a:latin typeface="+mn-lt"/>
                <a:cs typeface="Arial"/>
              </a:rPr>
              <a:t>Central obesity</a:t>
            </a:r>
          </a:p>
          <a:p>
            <a:pPr lvl="1" indent="-171450">
              <a:lnSpc>
                <a:spcPct val="90000"/>
              </a:lnSpc>
              <a:spcBef>
                <a:spcPts val="0"/>
              </a:spcBef>
              <a:spcAft>
                <a:spcPts val="0"/>
              </a:spcAft>
              <a:buFont typeface="Calibri" panose="020F0502020204030204" pitchFamily="34" charset="0"/>
              <a:buChar char="−"/>
            </a:pPr>
            <a:r>
              <a:rPr lang="en-US" sz="1400" dirty="0">
                <a:solidFill>
                  <a:schemeClr val="bg1"/>
                </a:solidFill>
                <a:latin typeface="+mn-lt"/>
                <a:cs typeface="Arial"/>
              </a:rPr>
              <a:t>Metabolic syndrome</a:t>
            </a:r>
          </a:p>
          <a:p>
            <a:pPr lvl="1" indent="-171450">
              <a:lnSpc>
                <a:spcPct val="90000"/>
              </a:lnSpc>
              <a:buFont typeface="Calibri" panose="020F0502020204030204" pitchFamily="34" charset="0"/>
              <a:buChar char="−"/>
            </a:pPr>
            <a:r>
              <a:rPr lang="en-US" sz="1400" dirty="0">
                <a:solidFill>
                  <a:schemeClr val="bg1"/>
                </a:solidFill>
                <a:latin typeface="+mn-lt"/>
                <a:cs typeface="Arial"/>
              </a:rPr>
              <a:t>Fatty liver (NAFLD/NASH)</a:t>
            </a:r>
          </a:p>
          <a:p>
            <a:pPr marL="171450" indent="-171450">
              <a:lnSpc>
                <a:spcPct val="90000"/>
              </a:lnSpc>
              <a:buFont typeface="Arial" panose="020B0604020202020204" pitchFamily="34" charset="0"/>
              <a:buChar char="•"/>
            </a:pPr>
            <a:endParaRPr lang="en-US" sz="1400" dirty="0">
              <a:solidFill>
                <a:schemeClr val="bg1"/>
              </a:solidFill>
              <a:latin typeface="+mn-lt"/>
              <a:cs typeface="Arial"/>
            </a:endParaRPr>
          </a:p>
        </p:txBody>
      </p:sp>
      <p:sp>
        <p:nvSpPr>
          <p:cNvPr id="22" name="Rectangle 21"/>
          <p:cNvSpPr/>
          <p:nvPr/>
        </p:nvSpPr>
        <p:spPr>
          <a:xfrm>
            <a:off x="466725" y="6324075"/>
            <a:ext cx="7756071" cy="267223"/>
          </a:xfrm>
          <a:prstGeom prst="rect">
            <a:avLst/>
          </a:prstGeom>
        </p:spPr>
        <p:txBody>
          <a:bodyPr vert="horz" wrap="square" lIns="0" tIns="0" rIns="0" bIns="0" rtlCol="0" anchor="b" anchorCtr="0">
            <a:noAutofit/>
          </a:bodyPr>
          <a:lstStyle/>
          <a:p>
            <a:pPr>
              <a:lnSpc>
                <a:spcPct val="90000"/>
              </a:lnSpc>
              <a:spcBef>
                <a:spcPts val="200"/>
              </a:spcBef>
              <a:buClr>
                <a:schemeClr val="accent2"/>
              </a:buClr>
              <a:buSzPct val="110000"/>
            </a:pPr>
            <a:r>
              <a:rPr lang="da-DK" sz="1200" dirty="0">
                <a:solidFill>
                  <a:schemeClr val="bg2"/>
                </a:solidFill>
                <a:latin typeface="+mn-lt"/>
              </a:rPr>
              <a:t>Brahm. Nat Rev Endocrinol. 2015;11:352. </a:t>
            </a:r>
            <a:r>
              <a:rPr lang="en-US" sz="1200" dirty="0">
                <a:solidFill>
                  <a:schemeClr val="bg2"/>
                </a:solidFill>
                <a:latin typeface="+mn-lt"/>
              </a:rPr>
              <a:t>Miller. Circulation. 2011;123:2292. </a:t>
            </a:r>
            <a:r>
              <a:rPr lang="en-US" sz="1200" dirty="0" err="1">
                <a:solidFill>
                  <a:schemeClr val="bg2"/>
                </a:solidFill>
                <a:latin typeface="+mn-lt"/>
              </a:rPr>
              <a:t>Hegele</a:t>
            </a:r>
            <a:r>
              <a:rPr lang="en-US" sz="1200" dirty="0">
                <a:solidFill>
                  <a:schemeClr val="bg2"/>
                </a:solidFill>
                <a:latin typeface="+mn-lt"/>
              </a:rPr>
              <a:t>. Curr Opin Lipidol. 2015;26:103.</a:t>
            </a:r>
          </a:p>
        </p:txBody>
      </p:sp>
      <p:pic>
        <p:nvPicPr>
          <p:cNvPr id="23" name="Graphic 22">
            <a:extLst>
              <a:ext uri="{FF2B5EF4-FFF2-40B4-BE49-F238E27FC236}">
                <a16:creationId xmlns:a16="http://schemas.microsoft.com/office/drawing/2014/main" id="{87E7B9E5-19F1-1E39-D57F-1C42146D73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67292" y="2358779"/>
            <a:ext cx="1825752" cy="1112514"/>
          </a:xfrm>
          <a:prstGeom prst="rect">
            <a:avLst/>
          </a:prstGeom>
        </p:spPr>
      </p:pic>
      <p:pic>
        <p:nvPicPr>
          <p:cNvPr id="29" name="Picture 28" descr="A person injecting a syringe into a stomach&#10;&#10;Description automatically generated">
            <a:extLst>
              <a:ext uri="{FF2B5EF4-FFF2-40B4-BE49-F238E27FC236}">
                <a16:creationId xmlns:a16="http://schemas.microsoft.com/office/drawing/2014/main" id="{756355DE-6CFD-C2EB-12BE-1DB73430960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912432" y="2313222"/>
            <a:ext cx="1541632" cy="1176749"/>
          </a:xfrm>
          <a:prstGeom prst="rect">
            <a:avLst/>
          </a:prstGeom>
        </p:spPr>
      </p:pic>
      <p:pic>
        <p:nvPicPr>
          <p:cNvPr id="3" name="Graphic 2">
            <a:extLst>
              <a:ext uri="{FF2B5EF4-FFF2-40B4-BE49-F238E27FC236}">
                <a16:creationId xmlns:a16="http://schemas.microsoft.com/office/drawing/2014/main" id="{0DD4D136-5B43-012C-7739-BCE563AC1B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27345" y="2183828"/>
            <a:ext cx="1221533" cy="1307515"/>
          </a:xfrm>
          <a:prstGeom prst="rect">
            <a:avLst/>
          </a:prstGeom>
        </p:spPr>
      </p:pic>
      <p:pic>
        <p:nvPicPr>
          <p:cNvPr id="31" name="Graphic 30">
            <a:extLst>
              <a:ext uri="{FF2B5EF4-FFF2-40B4-BE49-F238E27FC236}">
                <a16:creationId xmlns:a16="http://schemas.microsoft.com/office/drawing/2014/main" id="{37FD0FE2-2483-1C68-54AB-77AC57FBC79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060" y="2392539"/>
            <a:ext cx="3315199" cy="2982607"/>
          </a:xfrm>
          <a:prstGeom prst="rect">
            <a:avLst/>
          </a:prstGeom>
        </p:spPr>
      </p:pic>
    </p:spTree>
    <p:extLst>
      <p:ext uri="{BB962C8B-B14F-4D97-AF65-F5344CB8AC3E}">
        <p14:creationId xmlns:p14="http://schemas.microsoft.com/office/powerpoint/2010/main" val="719658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mn-lt"/>
              </a:rPr>
              <a:t>Consider Chylomicronemia Syndrome if TG &gt;880 mg/dL</a:t>
            </a:r>
          </a:p>
        </p:txBody>
      </p:sp>
      <p:sp>
        <p:nvSpPr>
          <p:cNvPr id="4" name="Pentagon 3"/>
          <p:cNvSpPr/>
          <p:nvPr/>
        </p:nvSpPr>
        <p:spPr>
          <a:xfrm>
            <a:off x="6046572" y="3507918"/>
            <a:ext cx="4318070" cy="1729845"/>
          </a:xfrm>
          <a:prstGeom prst="homePlate">
            <a:avLst>
              <a:gd name="adj" fmla="val 40341"/>
            </a:avLst>
          </a:prstGeom>
          <a:gradFill flip="none" rotWithShape="1">
            <a:gsLst>
              <a:gs pos="2913">
                <a:schemeClr val="accent3">
                  <a:lumMod val="20000"/>
                  <a:lumOff val="80000"/>
                  <a:alpha val="0"/>
                </a:schemeClr>
              </a:gs>
              <a:gs pos="42000">
                <a:schemeClr val="accent3">
                  <a:lumMod val="20000"/>
                  <a:lumOff val="80000"/>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p:cNvSpPr/>
          <p:nvPr/>
        </p:nvSpPr>
        <p:spPr>
          <a:xfrm>
            <a:off x="3346307" y="3714405"/>
            <a:ext cx="6364483" cy="1519804"/>
          </a:xfrm>
          <a:custGeom>
            <a:avLst/>
            <a:gdLst>
              <a:gd name="connsiteX0" fmla="*/ 6364586 w 6364586"/>
              <a:gd name="connsiteY0" fmla="*/ 1520982 h 1520982"/>
              <a:gd name="connsiteX1" fmla="*/ 0 w 6364586"/>
              <a:gd name="connsiteY1" fmla="*/ 1520982 h 1520982"/>
              <a:gd name="connsiteX2" fmla="*/ 0 w 6364586"/>
              <a:gd name="connsiteY2" fmla="*/ 0 h 1520982"/>
              <a:gd name="connsiteX3" fmla="*/ 27160 w 6364586"/>
              <a:gd name="connsiteY3" fmla="*/ 76955 h 1520982"/>
              <a:gd name="connsiteX4" fmla="*/ 76954 w 6364586"/>
              <a:gd name="connsiteY4" fmla="*/ 253497 h 1520982"/>
              <a:gd name="connsiteX5" fmla="*/ 135802 w 6364586"/>
              <a:gd name="connsiteY5" fmla="*/ 416460 h 1520982"/>
              <a:gd name="connsiteX6" fmla="*/ 194649 w 6364586"/>
              <a:gd name="connsiteY6" fmla="*/ 488887 h 1520982"/>
              <a:gd name="connsiteX7" fmla="*/ 276130 w 6364586"/>
              <a:gd name="connsiteY7" fmla="*/ 692590 h 1520982"/>
              <a:gd name="connsiteX8" fmla="*/ 380245 w 6364586"/>
              <a:gd name="connsiteY8" fmla="*/ 909873 h 1520982"/>
              <a:gd name="connsiteX9" fmla="*/ 506994 w 6364586"/>
              <a:gd name="connsiteY9" fmla="*/ 1054729 h 1520982"/>
              <a:gd name="connsiteX10" fmla="*/ 755964 w 6364586"/>
              <a:gd name="connsiteY10" fmla="*/ 1235798 h 1520982"/>
              <a:gd name="connsiteX11" fmla="*/ 801231 w 6364586"/>
              <a:gd name="connsiteY11" fmla="*/ 1235798 h 1520982"/>
              <a:gd name="connsiteX12" fmla="*/ 873659 w 6364586"/>
              <a:gd name="connsiteY12" fmla="*/ 1290119 h 1520982"/>
              <a:gd name="connsiteX13" fmla="*/ 1172424 w 6364586"/>
              <a:gd name="connsiteY13" fmla="*/ 1407814 h 1520982"/>
              <a:gd name="connsiteX14" fmla="*/ 1321806 w 6364586"/>
              <a:gd name="connsiteY14" fmla="*/ 1403287 h 1520982"/>
              <a:gd name="connsiteX15" fmla="*/ 1480241 w 6364586"/>
              <a:gd name="connsiteY15" fmla="*/ 1453081 h 1520982"/>
              <a:gd name="connsiteX16" fmla="*/ 1606990 w 6364586"/>
              <a:gd name="connsiteY16" fmla="*/ 1453081 h 1520982"/>
              <a:gd name="connsiteX17" fmla="*/ 1706578 w 6364586"/>
              <a:gd name="connsiteY17" fmla="*/ 1471188 h 1520982"/>
              <a:gd name="connsiteX18" fmla="*/ 1792586 w 6364586"/>
              <a:gd name="connsiteY18" fmla="*/ 1462135 h 1520982"/>
              <a:gd name="connsiteX19" fmla="*/ 1919334 w 6364586"/>
              <a:gd name="connsiteY19" fmla="*/ 1489295 h 1520982"/>
              <a:gd name="connsiteX20" fmla="*/ 2068717 w 6364586"/>
              <a:gd name="connsiteY20" fmla="*/ 1475715 h 1520982"/>
              <a:gd name="connsiteX21" fmla="*/ 2159251 w 6364586"/>
              <a:gd name="connsiteY21" fmla="*/ 1498349 h 1520982"/>
              <a:gd name="connsiteX22" fmla="*/ 2607398 w 6364586"/>
              <a:gd name="connsiteY22" fmla="*/ 1493822 h 1520982"/>
              <a:gd name="connsiteX23" fmla="*/ 2684352 w 6364586"/>
              <a:gd name="connsiteY23" fmla="*/ 1502875 h 1520982"/>
              <a:gd name="connsiteX24" fmla="*/ 2869948 w 6364586"/>
              <a:gd name="connsiteY24" fmla="*/ 1502875 h 1520982"/>
              <a:gd name="connsiteX25" fmla="*/ 3037437 w 6364586"/>
              <a:gd name="connsiteY25" fmla="*/ 1498349 h 1520982"/>
              <a:gd name="connsiteX26" fmla="*/ 6364586 w 6364586"/>
              <a:gd name="connsiteY26" fmla="*/ 1520982 h 1520982"/>
              <a:gd name="connsiteX0" fmla="*/ 6388469 w 6388469"/>
              <a:gd name="connsiteY0" fmla="*/ 1369150 h 1520982"/>
              <a:gd name="connsiteX1" fmla="*/ 0 w 6388469"/>
              <a:gd name="connsiteY1" fmla="*/ 1520982 h 1520982"/>
              <a:gd name="connsiteX2" fmla="*/ 0 w 6388469"/>
              <a:gd name="connsiteY2" fmla="*/ 0 h 1520982"/>
              <a:gd name="connsiteX3" fmla="*/ 27160 w 6388469"/>
              <a:gd name="connsiteY3" fmla="*/ 76955 h 1520982"/>
              <a:gd name="connsiteX4" fmla="*/ 76954 w 6388469"/>
              <a:gd name="connsiteY4" fmla="*/ 253497 h 1520982"/>
              <a:gd name="connsiteX5" fmla="*/ 135802 w 6388469"/>
              <a:gd name="connsiteY5" fmla="*/ 416460 h 1520982"/>
              <a:gd name="connsiteX6" fmla="*/ 194649 w 6388469"/>
              <a:gd name="connsiteY6" fmla="*/ 488887 h 1520982"/>
              <a:gd name="connsiteX7" fmla="*/ 276130 w 6388469"/>
              <a:gd name="connsiteY7" fmla="*/ 692590 h 1520982"/>
              <a:gd name="connsiteX8" fmla="*/ 380245 w 6388469"/>
              <a:gd name="connsiteY8" fmla="*/ 909873 h 1520982"/>
              <a:gd name="connsiteX9" fmla="*/ 506994 w 6388469"/>
              <a:gd name="connsiteY9" fmla="*/ 1054729 h 1520982"/>
              <a:gd name="connsiteX10" fmla="*/ 755964 w 6388469"/>
              <a:gd name="connsiteY10" fmla="*/ 1235798 h 1520982"/>
              <a:gd name="connsiteX11" fmla="*/ 801231 w 6388469"/>
              <a:gd name="connsiteY11" fmla="*/ 1235798 h 1520982"/>
              <a:gd name="connsiteX12" fmla="*/ 873659 w 6388469"/>
              <a:gd name="connsiteY12" fmla="*/ 1290119 h 1520982"/>
              <a:gd name="connsiteX13" fmla="*/ 1172424 w 6388469"/>
              <a:gd name="connsiteY13" fmla="*/ 1407814 h 1520982"/>
              <a:gd name="connsiteX14" fmla="*/ 1321806 w 6388469"/>
              <a:gd name="connsiteY14" fmla="*/ 1403287 h 1520982"/>
              <a:gd name="connsiteX15" fmla="*/ 1480241 w 6388469"/>
              <a:gd name="connsiteY15" fmla="*/ 1453081 h 1520982"/>
              <a:gd name="connsiteX16" fmla="*/ 1606990 w 6388469"/>
              <a:gd name="connsiteY16" fmla="*/ 1453081 h 1520982"/>
              <a:gd name="connsiteX17" fmla="*/ 1706578 w 6388469"/>
              <a:gd name="connsiteY17" fmla="*/ 1471188 h 1520982"/>
              <a:gd name="connsiteX18" fmla="*/ 1792586 w 6388469"/>
              <a:gd name="connsiteY18" fmla="*/ 1462135 h 1520982"/>
              <a:gd name="connsiteX19" fmla="*/ 1919334 w 6388469"/>
              <a:gd name="connsiteY19" fmla="*/ 1489295 h 1520982"/>
              <a:gd name="connsiteX20" fmla="*/ 2068717 w 6388469"/>
              <a:gd name="connsiteY20" fmla="*/ 1475715 h 1520982"/>
              <a:gd name="connsiteX21" fmla="*/ 2159251 w 6388469"/>
              <a:gd name="connsiteY21" fmla="*/ 1498349 h 1520982"/>
              <a:gd name="connsiteX22" fmla="*/ 2607398 w 6388469"/>
              <a:gd name="connsiteY22" fmla="*/ 1493822 h 1520982"/>
              <a:gd name="connsiteX23" fmla="*/ 2684352 w 6388469"/>
              <a:gd name="connsiteY23" fmla="*/ 1502875 h 1520982"/>
              <a:gd name="connsiteX24" fmla="*/ 2869948 w 6388469"/>
              <a:gd name="connsiteY24" fmla="*/ 1502875 h 1520982"/>
              <a:gd name="connsiteX25" fmla="*/ 3037437 w 6388469"/>
              <a:gd name="connsiteY25" fmla="*/ 1498349 h 1520982"/>
              <a:gd name="connsiteX26" fmla="*/ 6388469 w 6388469"/>
              <a:gd name="connsiteY26" fmla="*/ 1369150 h 1520982"/>
              <a:gd name="connsiteX0" fmla="*/ 6388469 w 6388469"/>
              <a:gd name="connsiteY0" fmla="*/ 1369150 h 1520982"/>
              <a:gd name="connsiteX1" fmla="*/ 6114805 w 6388469"/>
              <a:gd name="connsiteY1" fmla="*/ 1230765 h 1520982"/>
              <a:gd name="connsiteX2" fmla="*/ 0 w 6388469"/>
              <a:gd name="connsiteY2" fmla="*/ 1520982 h 1520982"/>
              <a:gd name="connsiteX3" fmla="*/ 0 w 6388469"/>
              <a:gd name="connsiteY3" fmla="*/ 0 h 1520982"/>
              <a:gd name="connsiteX4" fmla="*/ 27160 w 6388469"/>
              <a:gd name="connsiteY4" fmla="*/ 76955 h 1520982"/>
              <a:gd name="connsiteX5" fmla="*/ 76954 w 6388469"/>
              <a:gd name="connsiteY5" fmla="*/ 253497 h 1520982"/>
              <a:gd name="connsiteX6" fmla="*/ 135802 w 6388469"/>
              <a:gd name="connsiteY6" fmla="*/ 416460 h 1520982"/>
              <a:gd name="connsiteX7" fmla="*/ 194649 w 6388469"/>
              <a:gd name="connsiteY7" fmla="*/ 488887 h 1520982"/>
              <a:gd name="connsiteX8" fmla="*/ 276130 w 6388469"/>
              <a:gd name="connsiteY8" fmla="*/ 692590 h 1520982"/>
              <a:gd name="connsiteX9" fmla="*/ 380245 w 6388469"/>
              <a:gd name="connsiteY9" fmla="*/ 909873 h 1520982"/>
              <a:gd name="connsiteX10" fmla="*/ 506994 w 6388469"/>
              <a:gd name="connsiteY10" fmla="*/ 1054729 h 1520982"/>
              <a:gd name="connsiteX11" fmla="*/ 755964 w 6388469"/>
              <a:gd name="connsiteY11" fmla="*/ 1235798 h 1520982"/>
              <a:gd name="connsiteX12" fmla="*/ 801231 w 6388469"/>
              <a:gd name="connsiteY12" fmla="*/ 1235798 h 1520982"/>
              <a:gd name="connsiteX13" fmla="*/ 873659 w 6388469"/>
              <a:gd name="connsiteY13" fmla="*/ 1290119 h 1520982"/>
              <a:gd name="connsiteX14" fmla="*/ 1172424 w 6388469"/>
              <a:gd name="connsiteY14" fmla="*/ 1407814 h 1520982"/>
              <a:gd name="connsiteX15" fmla="*/ 1321806 w 6388469"/>
              <a:gd name="connsiteY15" fmla="*/ 1403287 h 1520982"/>
              <a:gd name="connsiteX16" fmla="*/ 1480241 w 6388469"/>
              <a:gd name="connsiteY16" fmla="*/ 1453081 h 1520982"/>
              <a:gd name="connsiteX17" fmla="*/ 1606990 w 6388469"/>
              <a:gd name="connsiteY17" fmla="*/ 1453081 h 1520982"/>
              <a:gd name="connsiteX18" fmla="*/ 1706578 w 6388469"/>
              <a:gd name="connsiteY18" fmla="*/ 1471188 h 1520982"/>
              <a:gd name="connsiteX19" fmla="*/ 1792586 w 6388469"/>
              <a:gd name="connsiteY19" fmla="*/ 1462135 h 1520982"/>
              <a:gd name="connsiteX20" fmla="*/ 1919334 w 6388469"/>
              <a:gd name="connsiteY20" fmla="*/ 1489295 h 1520982"/>
              <a:gd name="connsiteX21" fmla="*/ 2068717 w 6388469"/>
              <a:gd name="connsiteY21" fmla="*/ 1475715 h 1520982"/>
              <a:gd name="connsiteX22" fmla="*/ 2159251 w 6388469"/>
              <a:gd name="connsiteY22" fmla="*/ 1498349 h 1520982"/>
              <a:gd name="connsiteX23" fmla="*/ 2607398 w 6388469"/>
              <a:gd name="connsiteY23" fmla="*/ 1493822 h 1520982"/>
              <a:gd name="connsiteX24" fmla="*/ 2684352 w 6388469"/>
              <a:gd name="connsiteY24" fmla="*/ 1502875 h 1520982"/>
              <a:gd name="connsiteX25" fmla="*/ 2869948 w 6388469"/>
              <a:gd name="connsiteY25" fmla="*/ 1502875 h 1520982"/>
              <a:gd name="connsiteX26" fmla="*/ 3037437 w 6388469"/>
              <a:gd name="connsiteY26" fmla="*/ 1498349 h 1520982"/>
              <a:gd name="connsiteX27" fmla="*/ 6388469 w 6388469"/>
              <a:gd name="connsiteY27" fmla="*/ 1369150 h 1520982"/>
              <a:gd name="connsiteX0" fmla="*/ 6388469 w 6388469"/>
              <a:gd name="connsiteY0" fmla="*/ 1369150 h 1520982"/>
              <a:gd name="connsiteX1" fmla="*/ 6114805 w 6388469"/>
              <a:gd name="connsiteY1" fmla="*/ 1230765 h 1520982"/>
              <a:gd name="connsiteX2" fmla="*/ 0 w 6388469"/>
              <a:gd name="connsiteY2" fmla="*/ 1520982 h 1520982"/>
              <a:gd name="connsiteX3" fmla="*/ 0 w 6388469"/>
              <a:gd name="connsiteY3" fmla="*/ 0 h 1520982"/>
              <a:gd name="connsiteX4" fmla="*/ 27160 w 6388469"/>
              <a:gd name="connsiteY4" fmla="*/ 76955 h 1520982"/>
              <a:gd name="connsiteX5" fmla="*/ 76954 w 6388469"/>
              <a:gd name="connsiteY5" fmla="*/ 253497 h 1520982"/>
              <a:gd name="connsiteX6" fmla="*/ 135802 w 6388469"/>
              <a:gd name="connsiteY6" fmla="*/ 416460 h 1520982"/>
              <a:gd name="connsiteX7" fmla="*/ 194649 w 6388469"/>
              <a:gd name="connsiteY7" fmla="*/ 488887 h 1520982"/>
              <a:gd name="connsiteX8" fmla="*/ 276130 w 6388469"/>
              <a:gd name="connsiteY8" fmla="*/ 692590 h 1520982"/>
              <a:gd name="connsiteX9" fmla="*/ 380245 w 6388469"/>
              <a:gd name="connsiteY9" fmla="*/ 909873 h 1520982"/>
              <a:gd name="connsiteX10" fmla="*/ 506994 w 6388469"/>
              <a:gd name="connsiteY10" fmla="*/ 1054729 h 1520982"/>
              <a:gd name="connsiteX11" fmla="*/ 755964 w 6388469"/>
              <a:gd name="connsiteY11" fmla="*/ 1235798 h 1520982"/>
              <a:gd name="connsiteX12" fmla="*/ 801231 w 6388469"/>
              <a:gd name="connsiteY12" fmla="*/ 1235798 h 1520982"/>
              <a:gd name="connsiteX13" fmla="*/ 873659 w 6388469"/>
              <a:gd name="connsiteY13" fmla="*/ 1290119 h 1520982"/>
              <a:gd name="connsiteX14" fmla="*/ 1172424 w 6388469"/>
              <a:gd name="connsiteY14" fmla="*/ 1407814 h 1520982"/>
              <a:gd name="connsiteX15" fmla="*/ 1321806 w 6388469"/>
              <a:gd name="connsiteY15" fmla="*/ 1403287 h 1520982"/>
              <a:gd name="connsiteX16" fmla="*/ 1480241 w 6388469"/>
              <a:gd name="connsiteY16" fmla="*/ 1453081 h 1520982"/>
              <a:gd name="connsiteX17" fmla="*/ 1606990 w 6388469"/>
              <a:gd name="connsiteY17" fmla="*/ 1453081 h 1520982"/>
              <a:gd name="connsiteX18" fmla="*/ 1706578 w 6388469"/>
              <a:gd name="connsiteY18" fmla="*/ 1471188 h 1520982"/>
              <a:gd name="connsiteX19" fmla="*/ 1792586 w 6388469"/>
              <a:gd name="connsiteY19" fmla="*/ 1462135 h 1520982"/>
              <a:gd name="connsiteX20" fmla="*/ 1919334 w 6388469"/>
              <a:gd name="connsiteY20" fmla="*/ 1489295 h 1520982"/>
              <a:gd name="connsiteX21" fmla="*/ 2068717 w 6388469"/>
              <a:gd name="connsiteY21" fmla="*/ 1475715 h 1520982"/>
              <a:gd name="connsiteX22" fmla="*/ 2159251 w 6388469"/>
              <a:gd name="connsiteY22" fmla="*/ 1498349 h 1520982"/>
              <a:gd name="connsiteX23" fmla="*/ 2607398 w 6388469"/>
              <a:gd name="connsiteY23" fmla="*/ 1493822 h 1520982"/>
              <a:gd name="connsiteX24" fmla="*/ 2684352 w 6388469"/>
              <a:gd name="connsiteY24" fmla="*/ 1502875 h 1520982"/>
              <a:gd name="connsiteX25" fmla="*/ 2869948 w 6388469"/>
              <a:gd name="connsiteY25" fmla="*/ 1502875 h 1520982"/>
              <a:gd name="connsiteX26" fmla="*/ 3037437 w 6388469"/>
              <a:gd name="connsiteY26" fmla="*/ 1498349 h 1520982"/>
              <a:gd name="connsiteX27" fmla="*/ 6388469 w 6388469"/>
              <a:gd name="connsiteY27" fmla="*/ 1369150 h 1520982"/>
              <a:gd name="connsiteX0" fmla="*/ 6376527 w 6376527"/>
              <a:gd name="connsiteY0" fmla="*/ 1517570 h 1520982"/>
              <a:gd name="connsiteX1" fmla="*/ 6114805 w 6376527"/>
              <a:gd name="connsiteY1" fmla="*/ 1230765 h 1520982"/>
              <a:gd name="connsiteX2" fmla="*/ 0 w 6376527"/>
              <a:gd name="connsiteY2" fmla="*/ 1520982 h 1520982"/>
              <a:gd name="connsiteX3" fmla="*/ 0 w 6376527"/>
              <a:gd name="connsiteY3" fmla="*/ 0 h 1520982"/>
              <a:gd name="connsiteX4" fmla="*/ 27160 w 6376527"/>
              <a:gd name="connsiteY4" fmla="*/ 76955 h 1520982"/>
              <a:gd name="connsiteX5" fmla="*/ 76954 w 6376527"/>
              <a:gd name="connsiteY5" fmla="*/ 253497 h 1520982"/>
              <a:gd name="connsiteX6" fmla="*/ 135802 w 6376527"/>
              <a:gd name="connsiteY6" fmla="*/ 416460 h 1520982"/>
              <a:gd name="connsiteX7" fmla="*/ 194649 w 6376527"/>
              <a:gd name="connsiteY7" fmla="*/ 488887 h 1520982"/>
              <a:gd name="connsiteX8" fmla="*/ 276130 w 6376527"/>
              <a:gd name="connsiteY8" fmla="*/ 692590 h 1520982"/>
              <a:gd name="connsiteX9" fmla="*/ 380245 w 6376527"/>
              <a:gd name="connsiteY9" fmla="*/ 909873 h 1520982"/>
              <a:gd name="connsiteX10" fmla="*/ 506994 w 6376527"/>
              <a:gd name="connsiteY10" fmla="*/ 1054729 h 1520982"/>
              <a:gd name="connsiteX11" fmla="*/ 755964 w 6376527"/>
              <a:gd name="connsiteY11" fmla="*/ 1235798 h 1520982"/>
              <a:gd name="connsiteX12" fmla="*/ 801231 w 6376527"/>
              <a:gd name="connsiteY12" fmla="*/ 1235798 h 1520982"/>
              <a:gd name="connsiteX13" fmla="*/ 873659 w 6376527"/>
              <a:gd name="connsiteY13" fmla="*/ 1290119 h 1520982"/>
              <a:gd name="connsiteX14" fmla="*/ 1172424 w 6376527"/>
              <a:gd name="connsiteY14" fmla="*/ 1407814 h 1520982"/>
              <a:gd name="connsiteX15" fmla="*/ 1321806 w 6376527"/>
              <a:gd name="connsiteY15" fmla="*/ 1403287 h 1520982"/>
              <a:gd name="connsiteX16" fmla="*/ 1480241 w 6376527"/>
              <a:gd name="connsiteY16" fmla="*/ 1453081 h 1520982"/>
              <a:gd name="connsiteX17" fmla="*/ 1606990 w 6376527"/>
              <a:gd name="connsiteY17" fmla="*/ 1453081 h 1520982"/>
              <a:gd name="connsiteX18" fmla="*/ 1706578 w 6376527"/>
              <a:gd name="connsiteY18" fmla="*/ 1471188 h 1520982"/>
              <a:gd name="connsiteX19" fmla="*/ 1792586 w 6376527"/>
              <a:gd name="connsiteY19" fmla="*/ 1462135 h 1520982"/>
              <a:gd name="connsiteX20" fmla="*/ 1919334 w 6376527"/>
              <a:gd name="connsiteY20" fmla="*/ 1489295 h 1520982"/>
              <a:gd name="connsiteX21" fmla="*/ 2068717 w 6376527"/>
              <a:gd name="connsiteY21" fmla="*/ 1475715 h 1520982"/>
              <a:gd name="connsiteX22" fmla="*/ 2159251 w 6376527"/>
              <a:gd name="connsiteY22" fmla="*/ 1498349 h 1520982"/>
              <a:gd name="connsiteX23" fmla="*/ 2607398 w 6376527"/>
              <a:gd name="connsiteY23" fmla="*/ 1493822 h 1520982"/>
              <a:gd name="connsiteX24" fmla="*/ 2684352 w 6376527"/>
              <a:gd name="connsiteY24" fmla="*/ 1502875 h 1520982"/>
              <a:gd name="connsiteX25" fmla="*/ 2869948 w 6376527"/>
              <a:gd name="connsiteY25" fmla="*/ 1502875 h 1520982"/>
              <a:gd name="connsiteX26" fmla="*/ 3037437 w 6376527"/>
              <a:gd name="connsiteY26" fmla="*/ 1498349 h 1520982"/>
              <a:gd name="connsiteX27" fmla="*/ 6376527 w 6376527"/>
              <a:gd name="connsiteY27" fmla="*/ 1517570 h 1520982"/>
              <a:gd name="connsiteX0" fmla="*/ 6376527 w 6376527"/>
              <a:gd name="connsiteY0" fmla="*/ 1517570 h 1520982"/>
              <a:gd name="connsiteX1" fmla="*/ 6375818 w 6376527"/>
              <a:gd name="connsiteY1" fmla="*/ 1512250 h 1520982"/>
              <a:gd name="connsiteX2" fmla="*/ 0 w 6376527"/>
              <a:gd name="connsiteY2" fmla="*/ 1520982 h 1520982"/>
              <a:gd name="connsiteX3" fmla="*/ 0 w 6376527"/>
              <a:gd name="connsiteY3" fmla="*/ 0 h 1520982"/>
              <a:gd name="connsiteX4" fmla="*/ 27160 w 6376527"/>
              <a:gd name="connsiteY4" fmla="*/ 76955 h 1520982"/>
              <a:gd name="connsiteX5" fmla="*/ 76954 w 6376527"/>
              <a:gd name="connsiteY5" fmla="*/ 253497 h 1520982"/>
              <a:gd name="connsiteX6" fmla="*/ 135802 w 6376527"/>
              <a:gd name="connsiteY6" fmla="*/ 416460 h 1520982"/>
              <a:gd name="connsiteX7" fmla="*/ 194649 w 6376527"/>
              <a:gd name="connsiteY7" fmla="*/ 488887 h 1520982"/>
              <a:gd name="connsiteX8" fmla="*/ 276130 w 6376527"/>
              <a:gd name="connsiteY8" fmla="*/ 692590 h 1520982"/>
              <a:gd name="connsiteX9" fmla="*/ 380245 w 6376527"/>
              <a:gd name="connsiteY9" fmla="*/ 909873 h 1520982"/>
              <a:gd name="connsiteX10" fmla="*/ 506994 w 6376527"/>
              <a:gd name="connsiteY10" fmla="*/ 1054729 h 1520982"/>
              <a:gd name="connsiteX11" fmla="*/ 755964 w 6376527"/>
              <a:gd name="connsiteY11" fmla="*/ 1235798 h 1520982"/>
              <a:gd name="connsiteX12" fmla="*/ 801231 w 6376527"/>
              <a:gd name="connsiteY12" fmla="*/ 1235798 h 1520982"/>
              <a:gd name="connsiteX13" fmla="*/ 873659 w 6376527"/>
              <a:gd name="connsiteY13" fmla="*/ 1290119 h 1520982"/>
              <a:gd name="connsiteX14" fmla="*/ 1172424 w 6376527"/>
              <a:gd name="connsiteY14" fmla="*/ 1407814 h 1520982"/>
              <a:gd name="connsiteX15" fmla="*/ 1321806 w 6376527"/>
              <a:gd name="connsiteY15" fmla="*/ 1403287 h 1520982"/>
              <a:gd name="connsiteX16" fmla="*/ 1480241 w 6376527"/>
              <a:gd name="connsiteY16" fmla="*/ 1453081 h 1520982"/>
              <a:gd name="connsiteX17" fmla="*/ 1606990 w 6376527"/>
              <a:gd name="connsiteY17" fmla="*/ 1453081 h 1520982"/>
              <a:gd name="connsiteX18" fmla="*/ 1706578 w 6376527"/>
              <a:gd name="connsiteY18" fmla="*/ 1471188 h 1520982"/>
              <a:gd name="connsiteX19" fmla="*/ 1792586 w 6376527"/>
              <a:gd name="connsiteY19" fmla="*/ 1462135 h 1520982"/>
              <a:gd name="connsiteX20" fmla="*/ 1919334 w 6376527"/>
              <a:gd name="connsiteY20" fmla="*/ 1489295 h 1520982"/>
              <a:gd name="connsiteX21" fmla="*/ 2068717 w 6376527"/>
              <a:gd name="connsiteY21" fmla="*/ 1475715 h 1520982"/>
              <a:gd name="connsiteX22" fmla="*/ 2159251 w 6376527"/>
              <a:gd name="connsiteY22" fmla="*/ 1498349 h 1520982"/>
              <a:gd name="connsiteX23" fmla="*/ 2607398 w 6376527"/>
              <a:gd name="connsiteY23" fmla="*/ 1493822 h 1520982"/>
              <a:gd name="connsiteX24" fmla="*/ 2684352 w 6376527"/>
              <a:gd name="connsiteY24" fmla="*/ 1502875 h 1520982"/>
              <a:gd name="connsiteX25" fmla="*/ 2869948 w 6376527"/>
              <a:gd name="connsiteY25" fmla="*/ 1502875 h 1520982"/>
              <a:gd name="connsiteX26" fmla="*/ 3037437 w 6376527"/>
              <a:gd name="connsiteY26" fmla="*/ 1498349 h 1520982"/>
              <a:gd name="connsiteX27" fmla="*/ 6376527 w 6376527"/>
              <a:gd name="connsiteY27" fmla="*/ 1517570 h 1520982"/>
              <a:gd name="connsiteX0" fmla="*/ 6396999 w 6396999"/>
              <a:gd name="connsiteY0" fmla="*/ 1435683 h 1520982"/>
              <a:gd name="connsiteX1" fmla="*/ 6375818 w 6396999"/>
              <a:gd name="connsiteY1" fmla="*/ 1512250 h 1520982"/>
              <a:gd name="connsiteX2" fmla="*/ 0 w 6396999"/>
              <a:gd name="connsiteY2" fmla="*/ 1520982 h 1520982"/>
              <a:gd name="connsiteX3" fmla="*/ 0 w 6396999"/>
              <a:gd name="connsiteY3" fmla="*/ 0 h 1520982"/>
              <a:gd name="connsiteX4" fmla="*/ 27160 w 6396999"/>
              <a:gd name="connsiteY4" fmla="*/ 76955 h 1520982"/>
              <a:gd name="connsiteX5" fmla="*/ 76954 w 6396999"/>
              <a:gd name="connsiteY5" fmla="*/ 253497 h 1520982"/>
              <a:gd name="connsiteX6" fmla="*/ 135802 w 6396999"/>
              <a:gd name="connsiteY6" fmla="*/ 416460 h 1520982"/>
              <a:gd name="connsiteX7" fmla="*/ 194649 w 6396999"/>
              <a:gd name="connsiteY7" fmla="*/ 488887 h 1520982"/>
              <a:gd name="connsiteX8" fmla="*/ 276130 w 6396999"/>
              <a:gd name="connsiteY8" fmla="*/ 692590 h 1520982"/>
              <a:gd name="connsiteX9" fmla="*/ 380245 w 6396999"/>
              <a:gd name="connsiteY9" fmla="*/ 909873 h 1520982"/>
              <a:gd name="connsiteX10" fmla="*/ 506994 w 6396999"/>
              <a:gd name="connsiteY10" fmla="*/ 1054729 h 1520982"/>
              <a:gd name="connsiteX11" fmla="*/ 755964 w 6396999"/>
              <a:gd name="connsiteY11" fmla="*/ 1235798 h 1520982"/>
              <a:gd name="connsiteX12" fmla="*/ 801231 w 6396999"/>
              <a:gd name="connsiteY12" fmla="*/ 1235798 h 1520982"/>
              <a:gd name="connsiteX13" fmla="*/ 873659 w 6396999"/>
              <a:gd name="connsiteY13" fmla="*/ 1290119 h 1520982"/>
              <a:gd name="connsiteX14" fmla="*/ 1172424 w 6396999"/>
              <a:gd name="connsiteY14" fmla="*/ 1407814 h 1520982"/>
              <a:gd name="connsiteX15" fmla="*/ 1321806 w 6396999"/>
              <a:gd name="connsiteY15" fmla="*/ 1403287 h 1520982"/>
              <a:gd name="connsiteX16" fmla="*/ 1480241 w 6396999"/>
              <a:gd name="connsiteY16" fmla="*/ 1453081 h 1520982"/>
              <a:gd name="connsiteX17" fmla="*/ 1606990 w 6396999"/>
              <a:gd name="connsiteY17" fmla="*/ 1453081 h 1520982"/>
              <a:gd name="connsiteX18" fmla="*/ 1706578 w 6396999"/>
              <a:gd name="connsiteY18" fmla="*/ 1471188 h 1520982"/>
              <a:gd name="connsiteX19" fmla="*/ 1792586 w 6396999"/>
              <a:gd name="connsiteY19" fmla="*/ 1462135 h 1520982"/>
              <a:gd name="connsiteX20" fmla="*/ 1919334 w 6396999"/>
              <a:gd name="connsiteY20" fmla="*/ 1489295 h 1520982"/>
              <a:gd name="connsiteX21" fmla="*/ 2068717 w 6396999"/>
              <a:gd name="connsiteY21" fmla="*/ 1475715 h 1520982"/>
              <a:gd name="connsiteX22" fmla="*/ 2159251 w 6396999"/>
              <a:gd name="connsiteY22" fmla="*/ 1498349 h 1520982"/>
              <a:gd name="connsiteX23" fmla="*/ 2607398 w 6396999"/>
              <a:gd name="connsiteY23" fmla="*/ 1493822 h 1520982"/>
              <a:gd name="connsiteX24" fmla="*/ 2684352 w 6396999"/>
              <a:gd name="connsiteY24" fmla="*/ 1502875 h 1520982"/>
              <a:gd name="connsiteX25" fmla="*/ 2869948 w 6396999"/>
              <a:gd name="connsiteY25" fmla="*/ 1502875 h 1520982"/>
              <a:gd name="connsiteX26" fmla="*/ 3037437 w 6396999"/>
              <a:gd name="connsiteY26" fmla="*/ 1498349 h 1520982"/>
              <a:gd name="connsiteX27" fmla="*/ 6396999 w 6396999"/>
              <a:gd name="connsiteY27" fmla="*/ 1435683 h 1520982"/>
              <a:gd name="connsiteX0" fmla="*/ 6376527 w 6376527"/>
              <a:gd name="connsiteY0" fmla="*/ 1512452 h 1520982"/>
              <a:gd name="connsiteX1" fmla="*/ 6375818 w 6376527"/>
              <a:gd name="connsiteY1" fmla="*/ 1512250 h 1520982"/>
              <a:gd name="connsiteX2" fmla="*/ 0 w 6376527"/>
              <a:gd name="connsiteY2" fmla="*/ 1520982 h 1520982"/>
              <a:gd name="connsiteX3" fmla="*/ 0 w 6376527"/>
              <a:gd name="connsiteY3" fmla="*/ 0 h 1520982"/>
              <a:gd name="connsiteX4" fmla="*/ 27160 w 6376527"/>
              <a:gd name="connsiteY4" fmla="*/ 76955 h 1520982"/>
              <a:gd name="connsiteX5" fmla="*/ 76954 w 6376527"/>
              <a:gd name="connsiteY5" fmla="*/ 253497 h 1520982"/>
              <a:gd name="connsiteX6" fmla="*/ 135802 w 6376527"/>
              <a:gd name="connsiteY6" fmla="*/ 416460 h 1520982"/>
              <a:gd name="connsiteX7" fmla="*/ 194649 w 6376527"/>
              <a:gd name="connsiteY7" fmla="*/ 488887 h 1520982"/>
              <a:gd name="connsiteX8" fmla="*/ 276130 w 6376527"/>
              <a:gd name="connsiteY8" fmla="*/ 692590 h 1520982"/>
              <a:gd name="connsiteX9" fmla="*/ 380245 w 6376527"/>
              <a:gd name="connsiteY9" fmla="*/ 909873 h 1520982"/>
              <a:gd name="connsiteX10" fmla="*/ 506994 w 6376527"/>
              <a:gd name="connsiteY10" fmla="*/ 1054729 h 1520982"/>
              <a:gd name="connsiteX11" fmla="*/ 755964 w 6376527"/>
              <a:gd name="connsiteY11" fmla="*/ 1235798 h 1520982"/>
              <a:gd name="connsiteX12" fmla="*/ 801231 w 6376527"/>
              <a:gd name="connsiteY12" fmla="*/ 1235798 h 1520982"/>
              <a:gd name="connsiteX13" fmla="*/ 873659 w 6376527"/>
              <a:gd name="connsiteY13" fmla="*/ 1290119 h 1520982"/>
              <a:gd name="connsiteX14" fmla="*/ 1172424 w 6376527"/>
              <a:gd name="connsiteY14" fmla="*/ 1407814 h 1520982"/>
              <a:gd name="connsiteX15" fmla="*/ 1321806 w 6376527"/>
              <a:gd name="connsiteY15" fmla="*/ 1403287 h 1520982"/>
              <a:gd name="connsiteX16" fmla="*/ 1480241 w 6376527"/>
              <a:gd name="connsiteY16" fmla="*/ 1453081 h 1520982"/>
              <a:gd name="connsiteX17" fmla="*/ 1606990 w 6376527"/>
              <a:gd name="connsiteY17" fmla="*/ 1453081 h 1520982"/>
              <a:gd name="connsiteX18" fmla="*/ 1706578 w 6376527"/>
              <a:gd name="connsiteY18" fmla="*/ 1471188 h 1520982"/>
              <a:gd name="connsiteX19" fmla="*/ 1792586 w 6376527"/>
              <a:gd name="connsiteY19" fmla="*/ 1462135 h 1520982"/>
              <a:gd name="connsiteX20" fmla="*/ 1919334 w 6376527"/>
              <a:gd name="connsiteY20" fmla="*/ 1489295 h 1520982"/>
              <a:gd name="connsiteX21" fmla="*/ 2068717 w 6376527"/>
              <a:gd name="connsiteY21" fmla="*/ 1475715 h 1520982"/>
              <a:gd name="connsiteX22" fmla="*/ 2159251 w 6376527"/>
              <a:gd name="connsiteY22" fmla="*/ 1498349 h 1520982"/>
              <a:gd name="connsiteX23" fmla="*/ 2607398 w 6376527"/>
              <a:gd name="connsiteY23" fmla="*/ 1493822 h 1520982"/>
              <a:gd name="connsiteX24" fmla="*/ 2684352 w 6376527"/>
              <a:gd name="connsiteY24" fmla="*/ 1502875 h 1520982"/>
              <a:gd name="connsiteX25" fmla="*/ 2869948 w 6376527"/>
              <a:gd name="connsiteY25" fmla="*/ 1502875 h 1520982"/>
              <a:gd name="connsiteX26" fmla="*/ 3037437 w 6376527"/>
              <a:gd name="connsiteY26" fmla="*/ 1498349 h 1520982"/>
              <a:gd name="connsiteX27" fmla="*/ 6376527 w 6376527"/>
              <a:gd name="connsiteY27" fmla="*/ 1512452 h 1520982"/>
              <a:gd name="connsiteX0" fmla="*/ 6378233 w 6378233"/>
              <a:gd name="connsiteY0" fmla="*/ 1440801 h 1520982"/>
              <a:gd name="connsiteX1" fmla="*/ 6375818 w 6378233"/>
              <a:gd name="connsiteY1" fmla="*/ 1512250 h 1520982"/>
              <a:gd name="connsiteX2" fmla="*/ 0 w 6378233"/>
              <a:gd name="connsiteY2" fmla="*/ 1520982 h 1520982"/>
              <a:gd name="connsiteX3" fmla="*/ 0 w 6378233"/>
              <a:gd name="connsiteY3" fmla="*/ 0 h 1520982"/>
              <a:gd name="connsiteX4" fmla="*/ 27160 w 6378233"/>
              <a:gd name="connsiteY4" fmla="*/ 76955 h 1520982"/>
              <a:gd name="connsiteX5" fmla="*/ 76954 w 6378233"/>
              <a:gd name="connsiteY5" fmla="*/ 253497 h 1520982"/>
              <a:gd name="connsiteX6" fmla="*/ 135802 w 6378233"/>
              <a:gd name="connsiteY6" fmla="*/ 416460 h 1520982"/>
              <a:gd name="connsiteX7" fmla="*/ 194649 w 6378233"/>
              <a:gd name="connsiteY7" fmla="*/ 488887 h 1520982"/>
              <a:gd name="connsiteX8" fmla="*/ 276130 w 6378233"/>
              <a:gd name="connsiteY8" fmla="*/ 692590 h 1520982"/>
              <a:gd name="connsiteX9" fmla="*/ 380245 w 6378233"/>
              <a:gd name="connsiteY9" fmla="*/ 909873 h 1520982"/>
              <a:gd name="connsiteX10" fmla="*/ 506994 w 6378233"/>
              <a:gd name="connsiteY10" fmla="*/ 1054729 h 1520982"/>
              <a:gd name="connsiteX11" fmla="*/ 755964 w 6378233"/>
              <a:gd name="connsiteY11" fmla="*/ 1235798 h 1520982"/>
              <a:gd name="connsiteX12" fmla="*/ 801231 w 6378233"/>
              <a:gd name="connsiteY12" fmla="*/ 1235798 h 1520982"/>
              <a:gd name="connsiteX13" fmla="*/ 873659 w 6378233"/>
              <a:gd name="connsiteY13" fmla="*/ 1290119 h 1520982"/>
              <a:gd name="connsiteX14" fmla="*/ 1172424 w 6378233"/>
              <a:gd name="connsiteY14" fmla="*/ 1407814 h 1520982"/>
              <a:gd name="connsiteX15" fmla="*/ 1321806 w 6378233"/>
              <a:gd name="connsiteY15" fmla="*/ 1403287 h 1520982"/>
              <a:gd name="connsiteX16" fmla="*/ 1480241 w 6378233"/>
              <a:gd name="connsiteY16" fmla="*/ 1453081 h 1520982"/>
              <a:gd name="connsiteX17" fmla="*/ 1606990 w 6378233"/>
              <a:gd name="connsiteY17" fmla="*/ 1453081 h 1520982"/>
              <a:gd name="connsiteX18" fmla="*/ 1706578 w 6378233"/>
              <a:gd name="connsiteY18" fmla="*/ 1471188 h 1520982"/>
              <a:gd name="connsiteX19" fmla="*/ 1792586 w 6378233"/>
              <a:gd name="connsiteY19" fmla="*/ 1462135 h 1520982"/>
              <a:gd name="connsiteX20" fmla="*/ 1919334 w 6378233"/>
              <a:gd name="connsiteY20" fmla="*/ 1489295 h 1520982"/>
              <a:gd name="connsiteX21" fmla="*/ 2068717 w 6378233"/>
              <a:gd name="connsiteY21" fmla="*/ 1475715 h 1520982"/>
              <a:gd name="connsiteX22" fmla="*/ 2159251 w 6378233"/>
              <a:gd name="connsiteY22" fmla="*/ 1498349 h 1520982"/>
              <a:gd name="connsiteX23" fmla="*/ 2607398 w 6378233"/>
              <a:gd name="connsiteY23" fmla="*/ 1493822 h 1520982"/>
              <a:gd name="connsiteX24" fmla="*/ 2684352 w 6378233"/>
              <a:gd name="connsiteY24" fmla="*/ 1502875 h 1520982"/>
              <a:gd name="connsiteX25" fmla="*/ 2869948 w 6378233"/>
              <a:gd name="connsiteY25" fmla="*/ 1502875 h 1520982"/>
              <a:gd name="connsiteX26" fmla="*/ 3037437 w 6378233"/>
              <a:gd name="connsiteY26" fmla="*/ 1498349 h 1520982"/>
              <a:gd name="connsiteX27" fmla="*/ 6378233 w 6378233"/>
              <a:gd name="connsiteY27" fmla="*/ 1440801 h 1520982"/>
              <a:gd name="connsiteX0" fmla="*/ 6369703 w 6375818"/>
              <a:gd name="connsiteY0" fmla="*/ 1510746 h 1520982"/>
              <a:gd name="connsiteX1" fmla="*/ 6375818 w 6375818"/>
              <a:gd name="connsiteY1" fmla="*/ 1512250 h 1520982"/>
              <a:gd name="connsiteX2" fmla="*/ 0 w 6375818"/>
              <a:gd name="connsiteY2" fmla="*/ 1520982 h 1520982"/>
              <a:gd name="connsiteX3" fmla="*/ 0 w 6375818"/>
              <a:gd name="connsiteY3" fmla="*/ 0 h 1520982"/>
              <a:gd name="connsiteX4" fmla="*/ 27160 w 6375818"/>
              <a:gd name="connsiteY4" fmla="*/ 76955 h 1520982"/>
              <a:gd name="connsiteX5" fmla="*/ 76954 w 6375818"/>
              <a:gd name="connsiteY5" fmla="*/ 253497 h 1520982"/>
              <a:gd name="connsiteX6" fmla="*/ 135802 w 6375818"/>
              <a:gd name="connsiteY6" fmla="*/ 416460 h 1520982"/>
              <a:gd name="connsiteX7" fmla="*/ 194649 w 6375818"/>
              <a:gd name="connsiteY7" fmla="*/ 488887 h 1520982"/>
              <a:gd name="connsiteX8" fmla="*/ 276130 w 6375818"/>
              <a:gd name="connsiteY8" fmla="*/ 692590 h 1520982"/>
              <a:gd name="connsiteX9" fmla="*/ 380245 w 6375818"/>
              <a:gd name="connsiteY9" fmla="*/ 909873 h 1520982"/>
              <a:gd name="connsiteX10" fmla="*/ 506994 w 6375818"/>
              <a:gd name="connsiteY10" fmla="*/ 1054729 h 1520982"/>
              <a:gd name="connsiteX11" fmla="*/ 755964 w 6375818"/>
              <a:gd name="connsiteY11" fmla="*/ 1235798 h 1520982"/>
              <a:gd name="connsiteX12" fmla="*/ 801231 w 6375818"/>
              <a:gd name="connsiteY12" fmla="*/ 1235798 h 1520982"/>
              <a:gd name="connsiteX13" fmla="*/ 873659 w 6375818"/>
              <a:gd name="connsiteY13" fmla="*/ 1290119 h 1520982"/>
              <a:gd name="connsiteX14" fmla="*/ 1172424 w 6375818"/>
              <a:gd name="connsiteY14" fmla="*/ 1407814 h 1520982"/>
              <a:gd name="connsiteX15" fmla="*/ 1321806 w 6375818"/>
              <a:gd name="connsiteY15" fmla="*/ 1403287 h 1520982"/>
              <a:gd name="connsiteX16" fmla="*/ 1480241 w 6375818"/>
              <a:gd name="connsiteY16" fmla="*/ 1453081 h 1520982"/>
              <a:gd name="connsiteX17" fmla="*/ 1606990 w 6375818"/>
              <a:gd name="connsiteY17" fmla="*/ 1453081 h 1520982"/>
              <a:gd name="connsiteX18" fmla="*/ 1706578 w 6375818"/>
              <a:gd name="connsiteY18" fmla="*/ 1471188 h 1520982"/>
              <a:gd name="connsiteX19" fmla="*/ 1792586 w 6375818"/>
              <a:gd name="connsiteY19" fmla="*/ 1462135 h 1520982"/>
              <a:gd name="connsiteX20" fmla="*/ 1919334 w 6375818"/>
              <a:gd name="connsiteY20" fmla="*/ 1489295 h 1520982"/>
              <a:gd name="connsiteX21" fmla="*/ 2068717 w 6375818"/>
              <a:gd name="connsiteY21" fmla="*/ 1475715 h 1520982"/>
              <a:gd name="connsiteX22" fmla="*/ 2159251 w 6375818"/>
              <a:gd name="connsiteY22" fmla="*/ 1498349 h 1520982"/>
              <a:gd name="connsiteX23" fmla="*/ 2607398 w 6375818"/>
              <a:gd name="connsiteY23" fmla="*/ 1493822 h 1520982"/>
              <a:gd name="connsiteX24" fmla="*/ 2684352 w 6375818"/>
              <a:gd name="connsiteY24" fmla="*/ 1502875 h 1520982"/>
              <a:gd name="connsiteX25" fmla="*/ 2869948 w 6375818"/>
              <a:gd name="connsiteY25" fmla="*/ 1502875 h 1520982"/>
              <a:gd name="connsiteX26" fmla="*/ 3037437 w 6375818"/>
              <a:gd name="connsiteY26" fmla="*/ 1498349 h 1520982"/>
              <a:gd name="connsiteX27" fmla="*/ 6369703 w 6375818"/>
              <a:gd name="connsiteY27" fmla="*/ 1510746 h 1520982"/>
              <a:gd name="connsiteX0" fmla="*/ 6378233 w 6378233"/>
              <a:gd name="connsiteY0" fmla="*/ 1456155 h 1520982"/>
              <a:gd name="connsiteX1" fmla="*/ 6375818 w 6378233"/>
              <a:gd name="connsiteY1" fmla="*/ 1512250 h 1520982"/>
              <a:gd name="connsiteX2" fmla="*/ 0 w 6378233"/>
              <a:gd name="connsiteY2" fmla="*/ 1520982 h 1520982"/>
              <a:gd name="connsiteX3" fmla="*/ 0 w 6378233"/>
              <a:gd name="connsiteY3" fmla="*/ 0 h 1520982"/>
              <a:gd name="connsiteX4" fmla="*/ 27160 w 6378233"/>
              <a:gd name="connsiteY4" fmla="*/ 76955 h 1520982"/>
              <a:gd name="connsiteX5" fmla="*/ 76954 w 6378233"/>
              <a:gd name="connsiteY5" fmla="*/ 253497 h 1520982"/>
              <a:gd name="connsiteX6" fmla="*/ 135802 w 6378233"/>
              <a:gd name="connsiteY6" fmla="*/ 416460 h 1520982"/>
              <a:gd name="connsiteX7" fmla="*/ 194649 w 6378233"/>
              <a:gd name="connsiteY7" fmla="*/ 488887 h 1520982"/>
              <a:gd name="connsiteX8" fmla="*/ 276130 w 6378233"/>
              <a:gd name="connsiteY8" fmla="*/ 692590 h 1520982"/>
              <a:gd name="connsiteX9" fmla="*/ 380245 w 6378233"/>
              <a:gd name="connsiteY9" fmla="*/ 909873 h 1520982"/>
              <a:gd name="connsiteX10" fmla="*/ 506994 w 6378233"/>
              <a:gd name="connsiteY10" fmla="*/ 1054729 h 1520982"/>
              <a:gd name="connsiteX11" fmla="*/ 755964 w 6378233"/>
              <a:gd name="connsiteY11" fmla="*/ 1235798 h 1520982"/>
              <a:gd name="connsiteX12" fmla="*/ 801231 w 6378233"/>
              <a:gd name="connsiteY12" fmla="*/ 1235798 h 1520982"/>
              <a:gd name="connsiteX13" fmla="*/ 873659 w 6378233"/>
              <a:gd name="connsiteY13" fmla="*/ 1290119 h 1520982"/>
              <a:gd name="connsiteX14" fmla="*/ 1172424 w 6378233"/>
              <a:gd name="connsiteY14" fmla="*/ 1407814 h 1520982"/>
              <a:gd name="connsiteX15" fmla="*/ 1321806 w 6378233"/>
              <a:gd name="connsiteY15" fmla="*/ 1403287 h 1520982"/>
              <a:gd name="connsiteX16" fmla="*/ 1480241 w 6378233"/>
              <a:gd name="connsiteY16" fmla="*/ 1453081 h 1520982"/>
              <a:gd name="connsiteX17" fmla="*/ 1606990 w 6378233"/>
              <a:gd name="connsiteY17" fmla="*/ 1453081 h 1520982"/>
              <a:gd name="connsiteX18" fmla="*/ 1706578 w 6378233"/>
              <a:gd name="connsiteY18" fmla="*/ 1471188 h 1520982"/>
              <a:gd name="connsiteX19" fmla="*/ 1792586 w 6378233"/>
              <a:gd name="connsiteY19" fmla="*/ 1462135 h 1520982"/>
              <a:gd name="connsiteX20" fmla="*/ 1919334 w 6378233"/>
              <a:gd name="connsiteY20" fmla="*/ 1489295 h 1520982"/>
              <a:gd name="connsiteX21" fmla="*/ 2068717 w 6378233"/>
              <a:gd name="connsiteY21" fmla="*/ 1475715 h 1520982"/>
              <a:gd name="connsiteX22" fmla="*/ 2159251 w 6378233"/>
              <a:gd name="connsiteY22" fmla="*/ 1498349 h 1520982"/>
              <a:gd name="connsiteX23" fmla="*/ 2607398 w 6378233"/>
              <a:gd name="connsiteY23" fmla="*/ 1493822 h 1520982"/>
              <a:gd name="connsiteX24" fmla="*/ 2684352 w 6378233"/>
              <a:gd name="connsiteY24" fmla="*/ 1502875 h 1520982"/>
              <a:gd name="connsiteX25" fmla="*/ 2869948 w 6378233"/>
              <a:gd name="connsiteY25" fmla="*/ 1502875 h 1520982"/>
              <a:gd name="connsiteX26" fmla="*/ 3037437 w 6378233"/>
              <a:gd name="connsiteY26" fmla="*/ 1498349 h 1520982"/>
              <a:gd name="connsiteX27" fmla="*/ 6378233 w 6378233"/>
              <a:gd name="connsiteY27" fmla="*/ 1456155 h 1520982"/>
              <a:gd name="connsiteX0" fmla="*/ 6378233 w 6378233"/>
              <a:gd name="connsiteY0" fmla="*/ 1456155 h 1520982"/>
              <a:gd name="connsiteX1" fmla="*/ 6375818 w 6378233"/>
              <a:gd name="connsiteY1" fmla="*/ 1510544 h 1520982"/>
              <a:gd name="connsiteX2" fmla="*/ 0 w 6378233"/>
              <a:gd name="connsiteY2" fmla="*/ 1520982 h 1520982"/>
              <a:gd name="connsiteX3" fmla="*/ 0 w 6378233"/>
              <a:gd name="connsiteY3" fmla="*/ 0 h 1520982"/>
              <a:gd name="connsiteX4" fmla="*/ 27160 w 6378233"/>
              <a:gd name="connsiteY4" fmla="*/ 76955 h 1520982"/>
              <a:gd name="connsiteX5" fmla="*/ 76954 w 6378233"/>
              <a:gd name="connsiteY5" fmla="*/ 253497 h 1520982"/>
              <a:gd name="connsiteX6" fmla="*/ 135802 w 6378233"/>
              <a:gd name="connsiteY6" fmla="*/ 416460 h 1520982"/>
              <a:gd name="connsiteX7" fmla="*/ 194649 w 6378233"/>
              <a:gd name="connsiteY7" fmla="*/ 488887 h 1520982"/>
              <a:gd name="connsiteX8" fmla="*/ 276130 w 6378233"/>
              <a:gd name="connsiteY8" fmla="*/ 692590 h 1520982"/>
              <a:gd name="connsiteX9" fmla="*/ 380245 w 6378233"/>
              <a:gd name="connsiteY9" fmla="*/ 909873 h 1520982"/>
              <a:gd name="connsiteX10" fmla="*/ 506994 w 6378233"/>
              <a:gd name="connsiteY10" fmla="*/ 1054729 h 1520982"/>
              <a:gd name="connsiteX11" fmla="*/ 755964 w 6378233"/>
              <a:gd name="connsiteY11" fmla="*/ 1235798 h 1520982"/>
              <a:gd name="connsiteX12" fmla="*/ 801231 w 6378233"/>
              <a:gd name="connsiteY12" fmla="*/ 1235798 h 1520982"/>
              <a:gd name="connsiteX13" fmla="*/ 873659 w 6378233"/>
              <a:gd name="connsiteY13" fmla="*/ 1290119 h 1520982"/>
              <a:gd name="connsiteX14" fmla="*/ 1172424 w 6378233"/>
              <a:gd name="connsiteY14" fmla="*/ 1407814 h 1520982"/>
              <a:gd name="connsiteX15" fmla="*/ 1321806 w 6378233"/>
              <a:gd name="connsiteY15" fmla="*/ 1403287 h 1520982"/>
              <a:gd name="connsiteX16" fmla="*/ 1480241 w 6378233"/>
              <a:gd name="connsiteY16" fmla="*/ 1453081 h 1520982"/>
              <a:gd name="connsiteX17" fmla="*/ 1606990 w 6378233"/>
              <a:gd name="connsiteY17" fmla="*/ 1453081 h 1520982"/>
              <a:gd name="connsiteX18" fmla="*/ 1706578 w 6378233"/>
              <a:gd name="connsiteY18" fmla="*/ 1471188 h 1520982"/>
              <a:gd name="connsiteX19" fmla="*/ 1792586 w 6378233"/>
              <a:gd name="connsiteY19" fmla="*/ 1462135 h 1520982"/>
              <a:gd name="connsiteX20" fmla="*/ 1919334 w 6378233"/>
              <a:gd name="connsiteY20" fmla="*/ 1489295 h 1520982"/>
              <a:gd name="connsiteX21" fmla="*/ 2068717 w 6378233"/>
              <a:gd name="connsiteY21" fmla="*/ 1475715 h 1520982"/>
              <a:gd name="connsiteX22" fmla="*/ 2159251 w 6378233"/>
              <a:gd name="connsiteY22" fmla="*/ 1498349 h 1520982"/>
              <a:gd name="connsiteX23" fmla="*/ 2607398 w 6378233"/>
              <a:gd name="connsiteY23" fmla="*/ 1493822 h 1520982"/>
              <a:gd name="connsiteX24" fmla="*/ 2684352 w 6378233"/>
              <a:gd name="connsiteY24" fmla="*/ 1502875 h 1520982"/>
              <a:gd name="connsiteX25" fmla="*/ 2869948 w 6378233"/>
              <a:gd name="connsiteY25" fmla="*/ 1502875 h 1520982"/>
              <a:gd name="connsiteX26" fmla="*/ 3037437 w 6378233"/>
              <a:gd name="connsiteY26" fmla="*/ 1498349 h 1520982"/>
              <a:gd name="connsiteX27" fmla="*/ 6378233 w 6378233"/>
              <a:gd name="connsiteY27" fmla="*/ 1456155 h 1520982"/>
              <a:gd name="connsiteX0" fmla="*/ 6378233 w 6378233"/>
              <a:gd name="connsiteY0" fmla="*/ 1456155 h 1520982"/>
              <a:gd name="connsiteX1" fmla="*/ 6375818 w 6378233"/>
              <a:gd name="connsiteY1" fmla="*/ 1515662 h 1520982"/>
              <a:gd name="connsiteX2" fmla="*/ 0 w 6378233"/>
              <a:gd name="connsiteY2" fmla="*/ 1520982 h 1520982"/>
              <a:gd name="connsiteX3" fmla="*/ 0 w 6378233"/>
              <a:gd name="connsiteY3" fmla="*/ 0 h 1520982"/>
              <a:gd name="connsiteX4" fmla="*/ 27160 w 6378233"/>
              <a:gd name="connsiteY4" fmla="*/ 76955 h 1520982"/>
              <a:gd name="connsiteX5" fmla="*/ 76954 w 6378233"/>
              <a:gd name="connsiteY5" fmla="*/ 253497 h 1520982"/>
              <a:gd name="connsiteX6" fmla="*/ 135802 w 6378233"/>
              <a:gd name="connsiteY6" fmla="*/ 416460 h 1520982"/>
              <a:gd name="connsiteX7" fmla="*/ 194649 w 6378233"/>
              <a:gd name="connsiteY7" fmla="*/ 488887 h 1520982"/>
              <a:gd name="connsiteX8" fmla="*/ 276130 w 6378233"/>
              <a:gd name="connsiteY8" fmla="*/ 692590 h 1520982"/>
              <a:gd name="connsiteX9" fmla="*/ 380245 w 6378233"/>
              <a:gd name="connsiteY9" fmla="*/ 909873 h 1520982"/>
              <a:gd name="connsiteX10" fmla="*/ 506994 w 6378233"/>
              <a:gd name="connsiteY10" fmla="*/ 1054729 h 1520982"/>
              <a:gd name="connsiteX11" fmla="*/ 755964 w 6378233"/>
              <a:gd name="connsiteY11" fmla="*/ 1235798 h 1520982"/>
              <a:gd name="connsiteX12" fmla="*/ 801231 w 6378233"/>
              <a:gd name="connsiteY12" fmla="*/ 1235798 h 1520982"/>
              <a:gd name="connsiteX13" fmla="*/ 873659 w 6378233"/>
              <a:gd name="connsiteY13" fmla="*/ 1290119 h 1520982"/>
              <a:gd name="connsiteX14" fmla="*/ 1172424 w 6378233"/>
              <a:gd name="connsiteY14" fmla="*/ 1407814 h 1520982"/>
              <a:gd name="connsiteX15" fmla="*/ 1321806 w 6378233"/>
              <a:gd name="connsiteY15" fmla="*/ 1403287 h 1520982"/>
              <a:gd name="connsiteX16" fmla="*/ 1480241 w 6378233"/>
              <a:gd name="connsiteY16" fmla="*/ 1453081 h 1520982"/>
              <a:gd name="connsiteX17" fmla="*/ 1606990 w 6378233"/>
              <a:gd name="connsiteY17" fmla="*/ 1453081 h 1520982"/>
              <a:gd name="connsiteX18" fmla="*/ 1706578 w 6378233"/>
              <a:gd name="connsiteY18" fmla="*/ 1471188 h 1520982"/>
              <a:gd name="connsiteX19" fmla="*/ 1792586 w 6378233"/>
              <a:gd name="connsiteY19" fmla="*/ 1462135 h 1520982"/>
              <a:gd name="connsiteX20" fmla="*/ 1919334 w 6378233"/>
              <a:gd name="connsiteY20" fmla="*/ 1489295 h 1520982"/>
              <a:gd name="connsiteX21" fmla="*/ 2068717 w 6378233"/>
              <a:gd name="connsiteY21" fmla="*/ 1475715 h 1520982"/>
              <a:gd name="connsiteX22" fmla="*/ 2159251 w 6378233"/>
              <a:gd name="connsiteY22" fmla="*/ 1498349 h 1520982"/>
              <a:gd name="connsiteX23" fmla="*/ 2607398 w 6378233"/>
              <a:gd name="connsiteY23" fmla="*/ 1493822 h 1520982"/>
              <a:gd name="connsiteX24" fmla="*/ 2684352 w 6378233"/>
              <a:gd name="connsiteY24" fmla="*/ 1502875 h 1520982"/>
              <a:gd name="connsiteX25" fmla="*/ 2869948 w 6378233"/>
              <a:gd name="connsiteY25" fmla="*/ 1502875 h 1520982"/>
              <a:gd name="connsiteX26" fmla="*/ 3037437 w 6378233"/>
              <a:gd name="connsiteY26" fmla="*/ 1498349 h 1520982"/>
              <a:gd name="connsiteX27" fmla="*/ 6378233 w 6378233"/>
              <a:gd name="connsiteY27" fmla="*/ 1456155 h 1520982"/>
              <a:gd name="connsiteX0" fmla="*/ 3037437 w 6375818"/>
              <a:gd name="connsiteY0" fmla="*/ 1498349 h 1520982"/>
              <a:gd name="connsiteX1" fmla="*/ 6375818 w 6375818"/>
              <a:gd name="connsiteY1" fmla="*/ 1515662 h 1520982"/>
              <a:gd name="connsiteX2" fmla="*/ 0 w 6375818"/>
              <a:gd name="connsiteY2" fmla="*/ 1520982 h 1520982"/>
              <a:gd name="connsiteX3" fmla="*/ 0 w 6375818"/>
              <a:gd name="connsiteY3" fmla="*/ 0 h 1520982"/>
              <a:gd name="connsiteX4" fmla="*/ 27160 w 6375818"/>
              <a:gd name="connsiteY4" fmla="*/ 76955 h 1520982"/>
              <a:gd name="connsiteX5" fmla="*/ 76954 w 6375818"/>
              <a:gd name="connsiteY5" fmla="*/ 253497 h 1520982"/>
              <a:gd name="connsiteX6" fmla="*/ 135802 w 6375818"/>
              <a:gd name="connsiteY6" fmla="*/ 416460 h 1520982"/>
              <a:gd name="connsiteX7" fmla="*/ 194649 w 6375818"/>
              <a:gd name="connsiteY7" fmla="*/ 488887 h 1520982"/>
              <a:gd name="connsiteX8" fmla="*/ 276130 w 6375818"/>
              <a:gd name="connsiteY8" fmla="*/ 692590 h 1520982"/>
              <a:gd name="connsiteX9" fmla="*/ 380245 w 6375818"/>
              <a:gd name="connsiteY9" fmla="*/ 909873 h 1520982"/>
              <a:gd name="connsiteX10" fmla="*/ 506994 w 6375818"/>
              <a:gd name="connsiteY10" fmla="*/ 1054729 h 1520982"/>
              <a:gd name="connsiteX11" fmla="*/ 755964 w 6375818"/>
              <a:gd name="connsiteY11" fmla="*/ 1235798 h 1520982"/>
              <a:gd name="connsiteX12" fmla="*/ 801231 w 6375818"/>
              <a:gd name="connsiteY12" fmla="*/ 1235798 h 1520982"/>
              <a:gd name="connsiteX13" fmla="*/ 873659 w 6375818"/>
              <a:gd name="connsiteY13" fmla="*/ 1290119 h 1520982"/>
              <a:gd name="connsiteX14" fmla="*/ 1172424 w 6375818"/>
              <a:gd name="connsiteY14" fmla="*/ 1407814 h 1520982"/>
              <a:gd name="connsiteX15" fmla="*/ 1321806 w 6375818"/>
              <a:gd name="connsiteY15" fmla="*/ 1403287 h 1520982"/>
              <a:gd name="connsiteX16" fmla="*/ 1480241 w 6375818"/>
              <a:gd name="connsiteY16" fmla="*/ 1453081 h 1520982"/>
              <a:gd name="connsiteX17" fmla="*/ 1606990 w 6375818"/>
              <a:gd name="connsiteY17" fmla="*/ 1453081 h 1520982"/>
              <a:gd name="connsiteX18" fmla="*/ 1706578 w 6375818"/>
              <a:gd name="connsiteY18" fmla="*/ 1471188 h 1520982"/>
              <a:gd name="connsiteX19" fmla="*/ 1792586 w 6375818"/>
              <a:gd name="connsiteY19" fmla="*/ 1462135 h 1520982"/>
              <a:gd name="connsiteX20" fmla="*/ 1919334 w 6375818"/>
              <a:gd name="connsiteY20" fmla="*/ 1489295 h 1520982"/>
              <a:gd name="connsiteX21" fmla="*/ 2068717 w 6375818"/>
              <a:gd name="connsiteY21" fmla="*/ 1475715 h 1520982"/>
              <a:gd name="connsiteX22" fmla="*/ 2159251 w 6375818"/>
              <a:gd name="connsiteY22" fmla="*/ 1498349 h 1520982"/>
              <a:gd name="connsiteX23" fmla="*/ 2607398 w 6375818"/>
              <a:gd name="connsiteY23" fmla="*/ 1493822 h 1520982"/>
              <a:gd name="connsiteX24" fmla="*/ 2684352 w 6375818"/>
              <a:gd name="connsiteY24" fmla="*/ 1502875 h 1520982"/>
              <a:gd name="connsiteX25" fmla="*/ 2869948 w 6375818"/>
              <a:gd name="connsiteY25" fmla="*/ 1502875 h 1520982"/>
              <a:gd name="connsiteX26" fmla="*/ 3037437 w 6375818"/>
              <a:gd name="connsiteY26" fmla="*/ 1498349 h 1520982"/>
              <a:gd name="connsiteX0" fmla="*/ 3037437 w 6396101"/>
              <a:gd name="connsiteY0" fmla="*/ 1498349 h 1520982"/>
              <a:gd name="connsiteX1" fmla="*/ 6396101 w 6396101"/>
              <a:gd name="connsiteY1" fmla="*/ 1451434 h 1520982"/>
              <a:gd name="connsiteX2" fmla="*/ 0 w 6396101"/>
              <a:gd name="connsiteY2" fmla="*/ 1520982 h 1520982"/>
              <a:gd name="connsiteX3" fmla="*/ 0 w 6396101"/>
              <a:gd name="connsiteY3" fmla="*/ 0 h 1520982"/>
              <a:gd name="connsiteX4" fmla="*/ 27160 w 6396101"/>
              <a:gd name="connsiteY4" fmla="*/ 76955 h 1520982"/>
              <a:gd name="connsiteX5" fmla="*/ 76954 w 6396101"/>
              <a:gd name="connsiteY5" fmla="*/ 253497 h 1520982"/>
              <a:gd name="connsiteX6" fmla="*/ 135802 w 6396101"/>
              <a:gd name="connsiteY6" fmla="*/ 416460 h 1520982"/>
              <a:gd name="connsiteX7" fmla="*/ 194649 w 6396101"/>
              <a:gd name="connsiteY7" fmla="*/ 488887 h 1520982"/>
              <a:gd name="connsiteX8" fmla="*/ 276130 w 6396101"/>
              <a:gd name="connsiteY8" fmla="*/ 692590 h 1520982"/>
              <a:gd name="connsiteX9" fmla="*/ 380245 w 6396101"/>
              <a:gd name="connsiteY9" fmla="*/ 909873 h 1520982"/>
              <a:gd name="connsiteX10" fmla="*/ 506994 w 6396101"/>
              <a:gd name="connsiteY10" fmla="*/ 1054729 h 1520982"/>
              <a:gd name="connsiteX11" fmla="*/ 755964 w 6396101"/>
              <a:gd name="connsiteY11" fmla="*/ 1235798 h 1520982"/>
              <a:gd name="connsiteX12" fmla="*/ 801231 w 6396101"/>
              <a:gd name="connsiteY12" fmla="*/ 1235798 h 1520982"/>
              <a:gd name="connsiteX13" fmla="*/ 873659 w 6396101"/>
              <a:gd name="connsiteY13" fmla="*/ 1290119 h 1520982"/>
              <a:gd name="connsiteX14" fmla="*/ 1172424 w 6396101"/>
              <a:gd name="connsiteY14" fmla="*/ 1407814 h 1520982"/>
              <a:gd name="connsiteX15" fmla="*/ 1321806 w 6396101"/>
              <a:gd name="connsiteY15" fmla="*/ 1403287 h 1520982"/>
              <a:gd name="connsiteX16" fmla="*/ 1480241 w 6396101"/>
              <a:gd name="connsiteY16" fmla="*/ 1453081 h 1520982"/>
              <a:gd name="connsiteX17" fmla="*/ 1606990 w 6396101"/>
              <a:gd name="connsiteY17" fmla="*/ 1453081 h 1520982"/>
              <a:gd name="connsiteX18" fmla="*/ 1706578 w 6396101"/>
              <a:gd name="connsiteY18" fmla="*/ 1471188 h 1520982"/>
              <a:gd name="connsiteX19" fmla="*/ 1792586 w 6396101"/>
              <a:gd name="connsiteY19" fmla="*/ 1462135 h 1520982"/>
              <a:gd name="connsiteX20" fmla="*/ 1919334 w 6396101"/>
              <a:gd name="connsiteY20" fmla="*/ 1489295 h 1520982"/>
              <a:gd name="connsiteX21" fmla="*/ 2068717 w 6396101"/>
              <a:gd name="connsiteY21" fmla="*/ 1475715 h 1520982"/>
              <a:gd name="connsiteX22" fmla="*/ 2159251 w 6396101"/>
              <a:gd name="connsiteY22" fmla="*/ 1498349 h 1520982"/>
              <a:gd name="connsiteX23" fmla="*/ 2607398 w 6396101"/>
              <a:gd name="connsiteY23" fmla="*/ 1493822 h 1520982"/>
              <a:gd name="connsiteX24" fmla="*/ 2684352 w 6396101"/>
              <a:gd name="connsiteY24" fmla="*/ 1502875 h 1520982"/>
              <a:gd name="connsiteX25" fmla="*/ 2869948 w 6396101"/>
              <a:gd name="connsiteY25" fmla="*/ 1502875 h 1520982"/>
              <a:gd name="connsiteX26" fmla="*/ 3037437 w 6396101"/>
              <a:gd name="connsiteY26" fmla="*/ 1498349 h 1520982"/>
              <a:gd name="connsiteX0" fmla="*/ 3037437 w 6396101"/>
              <a:gd name="connsiteY0" fmla="*/ 1498349 h 1520982"/>
              <a:gd name="connsiteX1" fmla="*/ 6396101 w 6396101"/>
              <a:gd name="connsiteY1" fmla="*/ 1451434 h 1520982"/>
              <a:gd name="connsiteX2" fmla="*/ 0 w 6396101"/>
              <a:gd name="connsiteY2" fmla="*/ 1520982 h 1520982"/>
              <a:gd name="connsiteX3" fmla="*/ 0 w 6396101"/>
              <a:gd name="connsiteY3" fmla="*/ 0 h 1520982"/>
              <a:gd name="connsiteX4" fmla="*/ 27160 w 6396101"/>
              <a:gd name="connsiteY4" fmla="*/ 76955 h 1520982"/>
              <a:gd name="connsiteX5" fmla="*/ 76954 w 6396101"/>
              <a:gd name="connsiteY5" fmla="*/ 253497 h 1520982"/>
              <a:gd name="connsiteX6" fmla="*/ 135802 w 6396101"/>
              <a:gd name="connsiteY6" fmla="*/ 416460 h 1520982"/>
              <a:gd name="connsiteX7" fmla="*/ 194649 w 6396101"/>
              <a:gd name="connsiteY7" fmla="*/ 488887 h 1520982"/>
              <a:gd name="connsiteX8" fmla="*/ 276130 w 6396101"/>
              <a:gd name="connsiteY8" fmla="*/ 692590 h 1520982"/>
              <a:gd name="connsiteX9" fmla="*/ 380245 w 6396101"/>
              <a:gd name="connsiteY9" fmla="*/ 909873 h 1520982"/>
              <a:gd name="connsiteX10" fmla="*/ 506994 w 6396101"/>
              <a:gd name="connsiteY10" fmla="*/ 1054729 h 1520982"/>
              <a:gd name="connsiteX11" fmla="*/ 755964 w 6396101"/>
              <a:gd name="connsiteY11" fmla="*/ 1235798 h 1520982"/>
              <a:gd name="connsiteX12" fmla="*/ 801231 w 6396101"/>
              <a:gd name="connsiteY12" fmla="*/ 1235798 h 1520982"/>
              <a:gd name="connsiteX13" fmla="*/ 873659 w 6396101"/>
              <a:gd name="connsiteY13" fmla="*/ 1290119 h 1520982"/>
              <a:gd name="connsiteX14" fmla="*/ 1172424 w 6396101"/>
              <a:gd name="connsiteY14" fmla="*/ 1407814 h 1520982"/>
              <a:gd name="connsiteX15" fmla="*/ 1321806 w 6396101"/>
              <a:gd name="connsiteY15" fmla="*/ 1403287 h 1520982"/>
              <a:gd name="connsiteX16" fmla="*/ 1480241 w 6396101"/>
              <a:gd name="connsiteY16" fmla="*/ 1453081 h 1520982"/>
              <a:gd name="connsiteX17" fmla="*/ 1606990 w 6396101"/>
              <a:gd name="connsiteY17" fmla="*/ 1453081 h 1520982"/>
              <a:gd name="connsiteX18" fmla="*/ 1706578 w 6396101"/>
              <a:gd name="connsiteY18" fmla="*/ 1471188 h 1520982"/>
              <a:gd name="connsiteX19" fmla="*/ 1792586 w 6396101"/>
              <a:gd name="connsiteY19" fmla="*/ 1462135 h 1520982"/>
              <a:gd name="connsiteX20" fmla="*/ 1919334 w 6396101"/>
              <a:gd name="connsiteY20" fmla="*/ 1489295 h 1520982"/>
              <a:gd name="connsiteX21" fmla="*/ 2068717 w 6396101"/>
              <a:gd name="connsiteY21" fmla="*/ 1475715 h 1520982"/>
              <a:gd name="connsiteX22" fmla="*/ 2159251 w 6396101"/>
              <a:gd name="connsiteY22" fmla="*/ 1498349 h 1520982"/>
              <a:gd name="connsiteX23" fmla="*/ 2607398 w 6396101"/>
              <a:gd name="connsiteY23" fmla="*/ 1493822 h 1520982"/>
              <a:gd name="connsiteX24" fmla="*/ 2684352 w 6396101"/>
              <a:gd name="connsiteY24" fmla="*/ 1502875 h 1520982"/>
              <a:gd name="connsiteX25" fmla="*/ 2869948 w 6396101"/>
              <a:gd name="connsiteY25" fmla="*/ 1502875 h 1520982"/>
              <a:gd name="connsiteX26" fmla="*/ 3037437 w 6396101"/>
              <a:gd name="connsiteY26" fmla="*/ 1498349 h 1520982"/>
              <a:gd name="connsiteX0" fmla="*/ 3037437 w 6372438"/>
              <a:gd name="connsiteY0" fmla="*/ 1498349 h 1520982"/>
              <a:gd name="connsiteX1" fmla="*/ 6372438 w 6372438"/>
              <a:gd name="connsiteY1" fmla="*/ 1517352 h 1520982"/>
              <a:gd name="connsiteX2" fmla="*/ 0 w 6372438"/>
              <a:gd name="connsiteY2" fmla="*/ 1520982 h 1520982"/>
              <a:gd name="connsiteX3" fmla="*/ 0 w 6372438"/>
              <a:gd name="connsiteY3" fmla="*/ 0 h 1520982"/>
              <a:gd name="connsiteX4" fmla="*/ 27160 w 6372438"/>
              <a:gd name="connsiteY4" fmla="*/ 76955 h 1520982"/>
              <a:gd name="connsiteX5" fmla="*/ 76954 w 6372438"/>
              <a:gd name="connsiteY5" fmla="*/ 253497 h 1520982"/>
              <a:gd name="connsiteX6" fmla="*/ 135802 w 6372438"/>
              <a:gd name="connsiteY6" fmla="*/ 416460 h 1520982"/>
              <a:gd name="connsiteX7" fmla="*/ 194649 w 6372438"/>
              <a:gd name="connsiteY7" fmla="*/ 488887 h 1520982"/>
              <a:gd name="connsiteX8" fmla="*/ 276130 w 6372438"/>
              <a:gd name="connsiteY8" fmla="*/ 692590 h 1520982"/>
              <a:gd name="connsiteX9" fmla="*/ 380245 w 6372438"/>
              <a:gd name="connsiteY9" fmla="*/ 909873 h 1520982"/>
              <a:gd name="connsiteX10" fmla="*/ 506994 w 6372438"/>
              <a:gd name="connsiteY10" fmla="*/ 1054729 h 1520982"/>
              <a:gd name="connsiteX11" fmla="*/ 755964 w 6372438"/>
              <a:gd name="connsiteY11" fmla="*/ 1235798 h 1520982"/>
              <a:gd name="connsiteX12" fmla="*/ 801231 w 6372438"/>
              <a:gd name="connsiteY12" fmla="*/ 1235798 h 1520982"/>
              <a:gd name="connsiteX13" fmla="*/ 873659 w 6372438"/>
              <a:gd name="connsiteY13" fmla="*/ 1290119 h 1520982"/>
              <a:gd name="connsiteX14" fmla="*/ 1172424 w 6372438"/>
              <a:gd name="connsiteY14" fmla="*/ 1407814 h 1520982"/>
              <a:gd name="connsiteX15" fmla="*/ 1321806 w 6372438"/>
              <a:gd name="connsiteY15" fmla="*/ 1403287 h 1520982"/>
              <a:gd name="connsiteX16" fmla="*/ 1480241 w 6372438"/>
              <a:gd name="connsiteY16" fmla="*/ 1453081 h 1520982"/>
              <a:gd name="connsiteX17" fmla="*/ 1606990 w 6372438"/>
              <a:gd name="connsiteY17" fmla="*/ 1453081 h 1520982"/>
              <a:gd name="connsiteX18" fmla="*/ 1706578 w 6372438"/>
              <a:gd name="connsiteY18" fmla="*/ 1471188 h 1520982"/>
              <a:gd name="connsiteX19" fmla="*/ 1792586 w 6372438"/>
              <a:gd name="connsiteY19" fmla="*/ 1462135 h 1520982"/>
              <a:gd name="connsiteX20" fmla="*/ 1919334 w 6372438"/>
              <a:gd name="connsiteY20" fmla="*/ 1489295 h 1520982"/>
              <a:gd name="connsiteX21" fmla="*/ 2068717 w 6372438"/>
              <a:gd name="connsiteY21" fmla="*/ 1475715 h 1520982"/>
              <a:gd name="connsiteX22" fmla="*/ 2159251 w 6372438"/>
              <a:gd name="connsiteY22" fmla="*/ 1498349 h 1520982"/>
              <a:gd name="connsiteX23" fmla="*/ 2607398 w 6372438"/>
              <a:gd name="connsiteY23" fmla="*/ 1493822 h 1520982"/>
              <a:gd name="connsiteX24" fmla="*/ 2684352 w 6372438"/>
              <a:gd name="connsiteY24" fmla="*/ 1502875 h 1520982"/>
              <a:gd name="connsiteX25" fmla="*/ 2869948 w 6372438"/>
              <a:gd name="connsiteY25" fmla="*/ 1502875 h 1520982"/>
              <a:gd name="connsiteX26" fmla="*/ 3037437 w 6372438"/>
              <a:gd name="connsiteY26" fmla="*/ 1498349 h 1520982"/>
              <a:gd name="connsiteX0" fmla="*/ 3037437 w 6950128"/>
              <a:gd name="connsiteY0" fmla="*/ 1498349 h 1520982"/>
              <a:gd name="connsiteX1" fmla="*/ 6275198 w 6950128"/>
              <a:gd name="connsiteY1" fmla="*/ 1433268 h 1520982"/>
              <a:gd name="connsiteX2" fmla="*/ 6372438 w 6950128"/>
              <a:gd name="connsiteY2" fmla="*/ 1517352 h 1520982"/>
              <a:gd name="connsiteX3" fmla="*/ 0 w 6950128"/>
              <a:gd name="connsiteY3" fmla="*/ 1520982 h 1520982"/>
              <a:gd name="connsiteX4" fmla="*/ 0 w 6950128"/>
              <a:gd name="connsiteY4" fmla="*/ 0 h 1520982"/>
              <a:gd name="connsiteX5" fmla="*/ 27160 w 6950128"/>
              <a:gd name="connsiteY5" fmla="*/ 76955 h 1520982"/>
              <a:gd name="connsiteX6" fmla="*/ 76954 w 6950128"/>
              <a:gd name="connsiteY6" fmla="*/ 253497 h 1520982"/>
              <a:gd name="connsiteX7" fmla="*/ 135802 w 6950128"/>
              <a:gd name="connsiteY7" fmla="*/ 416460 h 1520982"/>
              <a:gd name="connsiteX8" fmla="*/ 194649 w 6950128"/>
              <a:gd name="connsiteY8" fmla="*/ 488887 h 1520982"/>
              <a:gd name="connsiteX9" fmla="*/ 276130 w 6950128"/>
              <a:gd name="connsiteY9" fmla="*/ 692590 h 1520982"/>
              <a:gd name="connsiteX10" fmla="*/ 380245 w 6950128"/>
              <a:gd name="connsiteY10" fmla="*/ 909873 h 1520982"/>
              <a:gd name="connsiteX11" fmla="*/ 506994 w 6950128"/>
              <a:gd name="connsiteY11" fmla="*/ 1054729 h 1520982"/>
              <a:gd name="connsiteX12" fmla="*/ 755964 w 6950128"/>
              <a:gd name="connsiteY12" fmla="*/ 1235798 h 1520982"/>
              <a:gd name="connsiteX13" fmla="*/ 801231 w 6950128"/>
              <a:gd name="connsiteY13" fmla="*/ 1235798 h 1520982"/>
              <a:gd name="connsiteX14" fmla="*/ 873659 w 6950128"/>
              <a:gd name="connsiteY14" fmla="*/ 1290119 h 1520982"/>
              <a:gd name="connsiteX15" fmla="*/ 1172424 w 6950128"/>
              <a:gd name="connsiteY15" fmla="*/ 1407814 h 1520982"/>
              <a:gd name="connsiteX16" fmla="*/ 1321806 w 6950128"/>
              <a:gd name="connsiteY16" fmla="*/ 1403287 h 1520982"/>
              <a:gd name="connsiteX17" fmla="*/ 1480241 w 6950128"/>
              <a:gd name="connsiteY17" fmla="*/ 1453081 h 1520982"/>
              <a:gd name="connsiteX18" fmla="*/ 1606990 w 6950128"/>
              <a:gd name="connsiteY18" fmla="*/ 1453081 h 1520982"/>
              <a:gd name="connsiteX19" fmla="*/ 1706578 w 6950128"/>
              <a:gd name="connsiteY19" fmla="*/ 1471188 h 1520982"/>
              <a:gd name="connsiteX20" fmla="*/ 1792586 w 6950128"/>
              <a:gd name="connsiteY20" fmla="*/ 1462135 h 1520982"/>
              <a:gd name="connsiteX21" fmla="*/ 1919334 w 6950128"/>
              <a:gd name="connsiteY21" fmla="*/ 1489295 h 1520982"/>
              <a:gd name="connsiteX22" fmla="*/ 2068717 w 6950128"/>
              <a:gd name="connsiteY22" fmla="*/ 1475715 h 1520982"/>
              <a:gd name="connsiteX23" fmla="*/ 2159251 w 6950128"/>
              <a:gd name="connsiteY23" fmla="*/ 1498349 h 1520982"/>
              <a:gd name="connsiteX24" fmla="*/ 2607398 w 6950128"/>
              <a:gd name="connsiteY24" fmla="*/ 1493822 h 1520982"/>
              <a:gd name="connsiteX25" fmla="*/ 2684352 w 6950128"/>
              <a:gd name="connsiteY25" fmla="*/ 1502875 h 1520982"/>
              <a:gd name="connsiteX26" fmla="*/ 2869948 w 6950128"/>
              <a:gd name="connsiteY26" fmla="*/ 1502875 h 1520982"/>
              <a:gd name="connsiteX27" fmla="*/ 3037437 w 6950128"/>
              <a:gd name="connsiteY27" fmla="*/ 1498349 h 1520982"/>
              <a:gd name="connsiteX0" fmla="*/ 3037437 w 6372438"/>
              <a:gd name="connsiteY0" fmla="*/ 1498349 h 1520982"/>
              <a:gd name="connsiteX1" fmla="*/ 6275198 w 6372438"/>
              <a:gd name="connsiteY1" fmla="*/ 1433268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361399 w 6372438"/>
              <a:gd name="connsiteY1" fmla="*/ 1512708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319144 w 6372438"/>
              <a:gd name="connsiteY1" fmla="*/ 1512708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6229"/>
              <a:gd name="connsiteX1" fmla="*/ 6285340 w 6372438"/>
              <a:gd name="connsiteY1" fmla="*/ 1500876 h 1526229"/>
              <a:gd name="connsiteX2" fmla="*/ 6332665 w 6372438"/>
              <a:gd name="connsiteY2" fmla="*/ 1526229 h 1526229"/>
              <a:gd name="connsiteX3" fmla="*/ 6372438 w 6372438"/>
              <a:gd name="connsiteY3" fmla="*/ 1517352 h 1526229"/>
              <a:gd name="connsiteX4" fmla="*/ 0 w 6372438"/>
              <a:gd name="connsiteY4" fmla="*/ 1520982 h 1526229"/>
              <a:gd name="connsiteX5" fmla="*/ 0 w 6372438"/>
              <a:gd name="connsiteY5" fmla="*/ 0 h 1526229"/>
              <a:gd name="connsiteX6" fmla="*/ 27160 w 6372438"/>
              <a:gd name="connsiteY6" fmla="*/ 76955 h 1526229"/>
              <a:gd name="connsiteX7" fmla="*/ 76954 w 6372438"/>
              <a:gd name="connsiteY7" fmla="*/ 253497 h 1526229"/>
              <a:gd name="connsiteX8" fmla="*/ 135802 w 6372438"/>
              <a:gd name="connsiteY8" fmla="*/ 416460 h 1526229"/>
              <a:gd name="connsiteX9" fmla="*/ 194649 w 6372438"/>
              <a:gd name="connsiteY9" fmla="*/ 488887 h 1526229"/>
              <a:gd name="connsiteX10" fmla="*/ 276130 w 6372438"/>
              <a:gd name="connsiteY10" fmla="*/ 692590 h 1526229"/>
              <a:gd name="connsiteX11" fmla="*/ 380245 w 6372438"/>
              <a:gd name="connsiteY11" fmla="*/ 909873 h 1526229"/>
              <a:gd name="connsiteX12" fmla="*/ 506994 w 6372438"/>
              <a:gd name="connsiteY12" fmla="*/ 1054729 h 1526229"/>
              <a:gd name="connsiteX13" fmla="*/ 755964 w 6372438"/>
              <a:gd name="connsiteY13" fmla="*/ 1235798 h 1526229"/>
              <a:gd name="connsiteX14" fmla="*/ 801231 w 6372438"/>
              <a:gd name="connsiteY14" fmla="*/ 1235798 h 1526229"/>
              <a:gd name="connsiteX15" fmla="*/ 873659 w 6372438"/>
              <a:gd name="connsiteY15" fmla="*/ 1290119 h 1526229"/>
              <a:gd name="connsiteX16" fmla="*/ 1172424 w 6372438"/>
              <a:gd name="connsiteY16" fmla="*/ 1407814 h 1526229"/>
              <a:gd name="connsiteX17" fmla="*/ 1321806 w 6372438"/>
              <a:gd name="connsiteY17" fmla="*/ 1403287 h 1526229"/>
              <a:gd name="connsiteX18" fmla="*/ 1480241 w 6372438"/>
              <a:gd name="connsiteY18" fmla="*/ 1453081 h 1526229"/>
              <a:gd name="connsiteX19" fmla="*/ 1606990 w 6372438"/>
              <a:gd name="connsiteY19" fmla="*/ 1453081 h 1526229"/>
              <a:gd name="connsiteX20" fmla="*/ 1706578 w 6372438"/>
              <a:gd name="connsiteY20" fmla="*/ 1471188 h 1526229"/>
              <a:gd name="connsiteX21" fmla="*/ 1792586 w 6372438"/>
              <a:gd name="connsiteY21" fmla="*/ 1462135 h 1526229"/>
              <a:gd name="connsiteX22" fmla="*/ 1919334 w 6372438"/>
              <a:gd name="connsiteY22" fmla="*/ 1489295 h 1526229"/>
              <a:gd name="connsiteX23" fmla="*/ 2068717 w 6372438"/>
              <a:gd name="connsiteY23" fmla="*/ 1475715 h 1526229"/>
              <a:gd name="connsiteX24" fmla="*/ 2159251 w 6372438"/>
              <a:gd name="connsiteY24" fmla="*/ 1498349 h 1526229"/>
              <a:gd name="connsiteX25" fmla="*/ 2607398 w 6372438"/>
              <a:gd name="connsiteY25" fmla="*/ 1493822 h 1526229"/>
              <a:gd name="connsiteX26" fmla="*/ 2684352 w 6372438"/>
              <a:gd name="connsiteY26" fmla="*/ 1502875 h 1526229"/>
              <a:gd name="connsiteX27" fmla="*/ 2869948 w 6372438"/>
              <a:gd name="connsiteY27" fmla="*/ 1502875 h 1526229"/>
              <a:gd name="connsiteX28" fmla="*/ 3037437 w 6372438"/>
              <a:gd name="connsiteY28" fmla="*/ 1498349 h 1526229"/>
              <a:gd name="connsiteX0" fmla="*/ 3037437 w 6954487"/>
              <a:gd name="connsiteY0" fmla="*/ 1498349 h 1520982"/>
              <a:gd name="connsiteX1" fmla="*/ 6285340 w 6954487"/>
              <a:gd name="connsiteY1" fmla="*/ 1500876 h 1520982"/>
              <a:gd name="connsiteX2" fmla="*/ 6372438 w 6954487"/>
              <a:gd name="connsiteY2" fmla="*/ 1517352 h 1520982"/>
              <a:gd name="connsiteX3" fmla="*/ 0 w 6954487"/>
              <a:gd name="connsiteY3" fmla="*/ 1520982 h 1520982"/>
              <a:gd name="connsiteX4" fmla="*/ 0 w 6954487"/>
              <a:gd name="connsiteY4" fmla="*/ 0 h 1520982"/>
              <a:gd name="connsiteX5" fmla="*/ 27160 w 6954487"/>
              <a:gd name="connsiteY5" fmla="*/ 76955 h 1520982"/>
              <a:gd name="connsiteX6" fmla="*/ 76954 w 6954487"/>
              <a:gd name="connsiteY6" fmla="*/ 253497 h 1520982"/>
              <a:gd name="connsiteX7" fmla="*/ 135802 w 6954487"/>
              <a:gd name="connsiteY7" fmla="*/ 416460 h 1520982"/>
              <a:gd name="connsiteX8" fmla="*/ 194649 w 6954487"/>
              <a:gd name="connsiteY8" fmla="*/ 488887 h 1520982"/>
              <a:gd name="connsiteX9" fmla="*/ 276130 w 6954487"/>
              <a:gd name="connsiteY9" fmla="*/ 692590 h 1520982"/>
              <a:gd name="connsiteX10" fmla="*/ 380245 w 6954487"/>
              <a:gd name="connsiteY10" fmla="*/ 909873 h 1520982"/>
              <a:gd name="connsiteX11" fmla="*/ 506994 w 6954487"/>
              <a:gd name="connsiteY11" fmla="*/ 1054729 h 1520982"/>
              <a:gd name="connsiteX12" fmla="*/ 755964 w 6954487"/>
              <a:gd name="connsiteY12" fmla="*/ 1235798 h 1520982"/>
              <a:gd name="connsiteX13" fmla="*/ 801231 w 6954487"/>
              <a:gd name="connsiteY13" fmla="*/ 1235798 h 1520982"/>
              <a:gd name="connsiteX14" fmla="*/ 873659 w 6954487"/>
              <a:gd name="connsiteY14" fmla="*/ 1290119 h 1520982"/>
              <a:gd name="connsiteX15" fmla="*/ 1172424 w 6954487"/>
              <a:gd name="connsiteY15" fmla="*/ 1407814 h 1520982"/>
              <a:gd name="connsiteX16" fmla="*/ 1321806 w 6954487"/>
              <a:gd name="connsiteY16" fmla="*/ 1403287 h 1520982"/>
              <a:gd name="connsiteX17" fmla="*/ 1480241 w 6954487"/>
              <a:gd name="connsiteY17" fmla="*/ 1453081 h 1520982"/>
              <a:gd name="connsiteX18" fmla="*/ 1606990 w 6954487"/>
              <a:gd name="connsiteY18" fmla="*/ 1453081 h 1520982"/>
              <a:gd name="connsiteX19" fmla="*/ 1706578 w 6954487"/>
              <a:gd name="connsiteY19" fmla="*/ 1471188 h 1520982"/>
              <a:gd name="connsiteX20" fmla="*/ 1792586 w 6954487"/>
              <a:gd name="connsiteY20" fmla="*/ 1462135 h 1520982"/>
              <a:gd name="connsiteX21" fmla="*/ 1919334 w 6954487"/>
              <a:gd name="connsiteY21" fmla="*/ 1489295 h 1520982"/>
              <a:gd name="connsiteX22" fmla="*/ 2068717 w 6954487"/>
              <a:gd name="connsiteY22" fmla="*/ 1475715 h 1520982"/>
              <a:gd name="connsiteX23" fmla="*/ 2159251 w 6954487"/>
              <a:gd name="connsiteY23" fmla="*/ 1498349 h 1520982"/>
              <a:gd name="connsiteX24" fmla="*/ 2607398 w 6954487"/>
              <a:gd name="connsiteY24" fmla="*/ 1493822 h 1520982"/>
              <a:gd name="connsiteX25" fmla="*/ 2684352 w 6954487"/>
              <a:gd name="connsiteY25" fmla="*/ 1502875 h 1520982"/>
              <a:gd name="connsiteX26" fmla="*/ 2869948 w 6954487"/>
              <a:gd name="connsiteY26" fmla="*/ 1502875 h 1520982"/>
              <a:gd name="connsiteX27" fmla="*/ 3037437 w 6954487"/>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440744"/>
              <a:gd name="connsiteY0" fmla="*/ 1498349 h 1520982"/>
              <a:gd name="connsiteX1" fmla="*/ 6285340 w 6440744"/>
              <a:gd name="connsiteY1" fmla="*/ 1500876 h 1520982"/>
              <a:gd name="connsiteX2" fmla="*/ 6372438 w 6440744"/>
              <a:gd name="connsiteY2" fmla="*/ 1517352 h 1520982"/>
              <a:gd name="connsiteX3" fmla="*/ 0 w 6440744"/>
              <a:gd name="connsiteY3" fmla="*/ 1520982 h 1520982"/>
              <a:gd name="connsiteX4" fmla="*/ 0 w 6440744"/>
              <a:gd name="connsiteY4" fmla="*/ 0 h 1520982"/>
              <a:gd name="connsiteX5" fmla="*/ 27160 w 6440744"/>
              <a:gd name="connsiteY5" fmla="*/ 76955 h 1520982"/>
              <a:gd name="connsiteX6" fmla="*/ 76954 w 6440744"/>
              <a:gd name="connsiteY6" fmla="*/ 253497 h 1520982"/>
              <a:gd name="connsiteX7" fmla="*/ 135802 w 6440744"/>
              <a:gd name="connsiteY7" fmla="*/ 416460 h 1520982"/>
              <a:gd name="connsiteX8" fmla="*/ 194649 w 6440744"/>
              <a:gd name="connsiteY8" fmla="*/ 488887 h 1520982"/>
              <a:gd name="connsiteX9" fmla="*/ 276130 w 6440744"/>
              <a:gd name="connsiteY9" fmla="*/ 692590 h 1520982"/>
              <a:gd name="connsiteX10" fmla="*/ 380245 w 6440744"/>
              <a:gd name="connsiteY10" fmla="*/ 909873 h 1520982"/>
              <a:gd name="connsiteX11" fmla="*/ 506994 w 6440744"/>
              <a:gd name="connsiteY11" fmla="*/ 1054729 h 1520982"/>
              <a:gd name="connsiteX12" fmla="*/ 755964 w 6440744"/>
              <a:gd name="connsiteY12" fmla="*/ 1235798 h 1520982"/>
              <a:gd name="connsiteX13" fmla="*/ 801231 w 6440744"/>
              <a:gd name="connsiteY13" fmla="*/ 1235798 h 1520982"/>
              <a:gd name="connsiteX14" fmla="*/ 873659 w 6440744"/>
              <a:gd name="connsiteY14" fmla="*/ 1290119 h 1520982"/>
              <a:gd name="connsiteX15" fmla="*/ 1172424 w 6440744"/>
              <a:gd name="connsiteY15" fmla="*/ 1407814 h 1520982"/>
              <a:gd name="connsiteX16" fmla="*/ 1321806 w 6440744"/>
              <a:gd name="connsiteY16" fmla="*/ 1403287 h 1520982"/>
              <a:gd name="connsiteX17" fmla="*/ 1480241 w 6440744"/>
              <a:gd name="connsiteY17" fmla="*/ 1453081 h 1520982"/>
              <a:gd name="connsiteX18" fmla="*/ 1606990 w 6440744"/>
              <a:gd name="connsiteY18" fmla="*/ 1453081 h 1520982"/>
              <a:gd name="connsiteX19" fmla="*/ 1706578 w 6440744"/>
              <a:gd name="connsiteY19" fmla="*/ 1471188 h 1520982"/>
              <a:gd name="connsiteX20" fmla="*/ 1792586 w 6440744"/>
              <a:gd name="connsiteY20" fmla="*/ 1462135 h 1520982"/>
              <a:gd name="connsiteX21" fmla="*/ 1919334 w 6440744"/>
              <a:gd name="connsiteY21" fmla="*/ 1489295 h 1520982"/>
              <a:gd name="connsiteX22" fmla="*/ 2068717 w 6440744"/>
              <a:gd name="connsiteY22" fmla="*/ 1475715 h 1520982"/>
              <a:gd name="connsiteX23" fmla="*/ 2159251 w 6440744"/>
              <a:gd name="connsiteY23" fmla="*/ 1498349 h 1520982"/>
              <a:gd name="connsiteX24" fmla="*/ 2607398 w 6440744"/>
              <a:gd name="connsiteY24" fmla="*/ 1493822 h 1520982"/>
              <a:gd name="connsiteX25" fmla="*/ 2684352 w 6440744"/>
              <a:gd name="connsiteY25" fmla="*/ 1502875 h 1520982"/>
              <a:gd name="connsiteX26" fmla="*/ 2869948 w 6440744"/>
              <a:gd name="connsiteY26" fmla="*/ 1502875 h 1520982"/>
              <a:gd name="connsiteX27" fmla="*/ 3037437 w 6440744"/>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625897"/>
              <a:gd name="connsiteY0" fmla="*/ 1498349 h 1520982"/>
              <a:gd name="connsiteX1" fmla="*/ 6285340 w 6625897"/>
              <a:gd name="connsiteY1" fmla="*/ 1500876 h 1520982"/>
              <a:gd name="connsiteX2" fmla="*/ 6372438 w 6625897"/>
              <a:gd name="connsiteY2" fmla="*/ 1517352 h 1520982"/>
              <a:gd name="connsiteX3" fmla="*/ 0 w 6625897"/>
              <a:gd name="connsiteY3" fmla="*/ 1520982 h 1520982"/>
              <a:gd name="connsiteX4" fmla="*/ 0 w 6625897"/>
              <a:gd name="connsiteY4" fmla="*/ 0 h 1520982"/>
              <a:gd name="connsiteX5" fmla="*/ 27160 w 6625897"/>
              <a:gd name="connsiteY5" fmla="*/ 76955 h 1520982"/>
              <a:gd name="connsiteX6" fmla="*/ 76954 w 6625897"/>
              <a:gd name="connsiteY6" fmla="*/ 253497 h 1520982"/>
              <a:gd name="connsiteX7" fmla="*/ 135802 w 6625897"/>
              <a:gd name="connsiteY7" fmla="*/ 416460 h 1520982"/>
              <a:gd name="connsiteX8" fmla="*/ 194649 w 6625897"/>
              <a:gd name="connsiteY8" fmla="*/ 488887 h 1520982"/>
              <a:gd name="connsiteX9" fmla="*/ 276130 w 6625897"/>
              <a:gd name="connsiteY9" fmla="*/ 692590 h 1520982"/>
              <a:gd name="connsiteX10" fmla="*/ 380245 w 6625897"/>
              <a:gd name="connsiteY10" fmla="*/ 909873 h 1520982"/>
              <a:gd name="connsiteX11" fmla="*/ 506994 w 6625897"/>
              <a:gd name="connsiteY11" fmla="*/ 1054729 h 1520982"/>
              <a:gd name="connsiteX12" fmla="*/ 755964 w 6625897"/>
              <a:gd name="connsiteY12" fmla="*/ 1235798 h 1520982"/>
              <a:gd name="connsiteX13" fmla="*/ 801231 w 6625897"/>
              <a:gd name="connsiteY13" fmla="*/ 1235798 h 1520982"/>
              <a:gd name="connsiteX14" fmla="*/ 873659 w 6625897"/>
              <a:gd name="connsiteY14" fmla="*/ 1290119 h 1520982"/>
              <a:gd name="connsiteX15" fmla="*/ 1172424 w 6625897"/>
              <a:gd name="connsiteY15" fmla="*/ 1407814 h 1520982"/>
              <a:gd name="connsiteX16" fmla="*/ 1321806 w 6625897"/>
              <a:gd name="connsiteY16" fmla="*/ 1403287 h 1520982"/>
              <a:gd name="connsiteX17" fmla="*/ 1480241 w 6625897"/>
              <a:gd name="connsiteY17" fmla="*/ 1453081 h 1520982"/>
              <a:gd name="connsiteX18" fmla="*/ 1606990 w 6625897"/>
              <a:gd name="connsiteY18" fmla="*/ 1453081 h 1520982"/>
              <a:gd name="connsiteX19" fmla="*/ 1706578 w 6625897"/>
              <a:gd name="connsiteY19" fmla="*/ 1471188 h 1520982"/>
              <a:gd name="connsiteX20" fmla="*/ 1792586 w 6625897"/>
              <a:gd name="connsiteY20" fmla="*/ 1462135 h 1520982"/>
              <a:gd name="connsiteX21" fmla="*/ 1919334 w 6625897"/>
              <a:gd name="connsiteY21" fmla="*/ 1489295 h 1520982"/>
              <a:gd name="connsiteX22" fmla="*/ 2068717 w 6625897"/>
              <a:gd name="connsiteY22" fmla="*/ 1475715 h 1520982"/>
              <a:gd name="connsiteX23" fmla="*/ 2159251 w 6625897"/>
              <a:gd name="connsiteY23" fmla="*/ 1498349 h 1520982"/>
              <a:gd name="connsiteX24" fmla="*/ 2607398 w 6625897"/>
              <a:gd name="connsiteY24" fmla="*/ 1493822 h 1520982"/>
              <a:gd name="connsiteX25" fmla="*/ 2684352 w 6625897"/>
              <a:gd name="connsiteY25" fmla="*/ 1502875 h 1520982"/>
              <a:gd name="connsiteX26" fmla="*/ 2869948 w 6625897"/>
              <a:gd name="connsiteY26" fmla="*/ 1502875 h 1520982"/>
              <a:gd name="connsiteX27" fmla="*/ 3037437 w 6625897"/>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72438"/>
              <a:gd name="connsiteY0" fmla="*/ 1498349 h 1520982"/>
              <a:gd name="connsiteX1" fmla="*/ 6285340 w 6372438"/>
              <a:gd name="connsiteY1" fmla="*/ 1500876 h 1520982"/>
              <a:gd name="connsiteX2" fmla="*/ 6372438 w 6372438"/>
              <a:gd name="connsiteY2" fmla="*/ 1517352 h 1520982"/>
              <a:gd name="connsiteX3" fmla="*/ 0 w 6372438"/>
              <a:gd name="connsiteY3" fmla="*/ 1520982 h 1520982"/>
              <a:gd name="connsiteX4" fmla="*/ 0 w 6372438"/>
              <a:gd name="connsiteY4" fmla="*/ 0 h 1520982"/>
              <a:gd name="connsiteX5" fmla="*/ 27160 w 6372438"/>
              <a:gd name="connsiteY5" fmla="*/ 76955 h 1520982"/>
              <a:gd name="connsiteX6" fmla="*/ 76954 w 6372438"/>
              <a:gd name="connsiteY6" fmla="*/ 253497 h 1520982"/>
              <a:gd name="connsiteX7" fmla="*/ 135802 w 6372438"/>
              <a:gd name="connsiteY7" fmla="*/ 416460 h 1520982"/>
              <a:gd name="connsiteX8" fmla="*/ 194649 w 6372438"/>
              <a:gd name="connsiteY8" fmla="*/ 488887 h 1520982"/>
              <a:gd name="connsiteX9" fmla="*/ 276130 w 6372438"/>
              <a:gd name="connsiteY9" fmla="*/ 692590 h 1520982"/>
              <a:gd name="connsiteX10" fmla="*/ 380245 w 6372438"/>
              <a:gd name="connsiteY10" fmla="*/ 909873 h 1520982"/>
              <a:gd name="connsiteX11" fmla="*/ 506994 w 6372438"/>
              <a:gd name="connsiteY11" fmla="*/ 1054729 h 1520982"/>
              <a:gd name="connsiteX12" fmla="*/ 755964 w 6372438"/>
              <a:gd name="connsiteY12" fmla="*/ 1235798 h 1520982"/>
              <a:gd name="connsiteX13" fmla="*/ 801231 w 6372438"/>
              <a:gd name="connsiteY13" fmla="*/ 1235798 h 1520982"/>
              <a:gd name="connsiteX14" fmla="*/ 873659 w 6372438"/>
              <a:gd name="connsiteY14" fmla="*/ 1290119 h 1520982"/>
              <a:gd name="connsiteX15" fmla="*/ 1172424 w 6372438"/>
              <a:gd name="connsiteY15" fmla="*/ 1407814 h 1520982"/>
              <a:gd name="connsiteX16" fmla="*/ 1321806 w 6372438"/>
              <a:gd name="connsiteY16" fmla="*/ 1403287 h 1520982"/>
              <a:gd name="connsiteX17" fmla="*/ 1480241 w 6372438"/>
              <a:gd name="connsiteY17" fmla="*/ 1453081 h 1520982"/>
              <a:gd name="connsiteX18" fmla="*/ 1606990 w 6372438"/>
              <a:gd name="connsiteY18" fmla="*/ 1453081 h 1520982"/>
              <a:gd name="connsiteX19" fmla="*/ 1706578 w 6372438"/>
              <a:gd name="connsiteY19" fmla="*/ 1471188 h 1520982"/>
              <a:gd name="connsiteX20" fmla="*/ 1792586 w 6372438"/>
              <a:gd name="connsiteY20" fmla="*/ 1462135 h 1520982"/>
              <a:gd name="connsiteX21" fmla="*/ 1919334 w 6372438"/>
              <a:gd name="connsiteY21" fmla="*/ 1489295 h 1520982"/>
              <a:gd name="connsiteX22" fmla="*/ 2068717 w 6372438"/>
              <a:gd name="connsiteY22" fmla="*/ 1475715 h 1520982"/>
              <a:gd name="connsiteX23" fmla="*/ 2159251 w 6372438"/>
              <a:gd name="connsiteY23" fmla="*/ 1498349 h 1520982"/>
              <a:gd name="connsiteX24" fmla="*/ 2607398 w 6372438"/>
              <a:gd name="connsiteY24" fmla="*/ 1493822 h 1520982"/>
              <a:gd name="connsiteX25" fmla="*/ 2684352 w 6372438"/>
              <a:gd name="connsiteY25" fmla="*/ 1502875 h 1520982"/>
              <a:gd name="connsiteX26" fmla="*/ 2869948 w 6372438"/>
              <a:gd name="connsiteY26" fmla="*/ 1502875 h 1520982"/>
              <a:gd name="connsiteX27" fmla="*/ 3037437 w 6372438"/>
              <a:gd name="connsiteY27" fmla="*/ 1498349 h 1520982"/>
              <a:gd name="connsiteX0" fmla="*/ 3037437 w 6321638"/>
              <a:gd name="connsiteY0" fmla="*/ 1498349 h 1520982"/>
              <a:gd name="connsiteX1" fmla="*/ 6285340 w 6321638"/>
              <a:gd name="connsiteY1" fmla="*/ 1500876 h 1520982"/>
              <a:gd name="connsiteX2" fmla="*/ 6321638 w 6321638"/>
              <a:gd name="connsiteY2" fmla="*/ 1518940 h 1520982"/>
              <a:gd name="connsiteX3" fmla="*/ 0 w 6321638"/>
              <a:gd name="connsiteY3" fmla="*/ 1520982 h 1520982"/>
              <a:gd name="connsiteX4" fmla="*/ 0 w 6321638"/>
              <a:gd name="connsiteY4" fmla="*/ 0 h 1520982"/>
              <a:gd name="connsiteX5" fmla="*/ 27160 w 6321638"/>
              <a:gd name="connsiteY5" fmla="*/ 76955 h 1520982"/>
              <a:gd name="connsiteX6" fmla="*/ 76954 w 6321638"/>
              <a:gd name="connsiteY6" fmla="*/ 253497 h 1520982"/>
              <a:gd name="connsiteX7" fmla="*/ 135802 w 6321638"/>
              <a:gd name="connsiteY7" fmla="*/ 416460 h 1520982"/>
              <a:gd name="connsiteX8" fmla="*/ 194649 w 6321638"/>
              <a:gd name="connsiteY8" fmla="*/ 488887 h 1520982"/>
              <a:gd name="connsiteX9" fmla="*/ 276130 w 6321638"/>
              <a:gd name="connsiteY9" fmla="*/ 692590 h 1520982"/>
              <a:gd name="connsiteX10" fmla="*/ 380245 w 6321638"/>
              <a:gd name="connsiteY10" fmla="*/ 909873 h 1520982"/>
              <a:gd name="connsiteX11" fmla="*/ 506994 w 6321638"/>
              <a:gd name="connsiteY11" fmla="*/ 1054729 h 1520982"/>
              <a:gd name="connsiteX12" fmla="*/ 755964 w 6321638"/>
              <a:gd name="connsiteY12" fmla="*/ 1235798 h 1520982"/>
              <a:gd name="connsiteX13" fmla="*/ 801231 w 6321638"/>
              <a:gd name="connsiteY13" fmla="*/ 1235798 h 1520982"/>
              <a:gd name="connsiteX14" fmla="*/ 873659 w 6321638"/>
              <a:gd name="connsiteY14" fmla="*/ 1290119 h 1520982"/>
              <a:gd name="connsiteX15" fmla="*/ 1172424 w 6321638"/>
              <a:gd name="connsiteY15" fmla="*/ 1407814 h 1520982"/>
              <a:gd name="connsiteX16" fmla="*/ 1321806 w 6321638"/>
              <a:gd name="connsiteY16" fmla="*/ 1403287 h 1520982"/>
              <a:gd name="connsiteX17" fmla="*/ 1480241 w 6321638"/>
              <a:gd name="connsiteY17" fmla="*/ 1453081 h 1520982"/>
              <a:gd name="connsiteX18" fmla="*/ 1606990 w 6321638"/>
              <a:gd name="connsiteY18" fmla="*/ 1453081 h 1520982"/>
              <a:gd name="connsiteX19" fmla="*/ 1706578 w 6321638"/>
              <a:gd name="connsiteY19" fmla="*/ 1471188 h 1520982"/>
              <a:gd name="connsiteX20" fmla="*/ 1792586 w 6321638"/>
              <a:gd name="connsiteY20" fmla="*/ 1462135 h 1520982"/>
              <a:gd name="connsiteX21" fmla="*/ 1919334 w 6321638"/>
              <a:gd name="connsiteY21" fmla="*/ 1489295 h 1520982"/>
              <a:gd name="connsiteX22" fmla="*/ 2068717 w 6321638"/>
              <a:gd name="connsiteY22" fmla="*/ 1475715 h 1520982"/>
              <a:gd name="connsiteX23" fmla="*/ 2159251 w 6321638"/>
              <a:gd name="connsiteY23" fmla="*/ 1498349 h 1520982"/>
              <a:gd name="connsiteX24" fmla="*/ 2607398 w 6321638"/>
              <a:gd name="connsiteY24" fmla="*/ 1493822 h 1520982"/>
              <a:gd name="connsiteX25" fmla="*/ 2684352 w 6321638"/>
              <a:gd name="connsiteY25" fmla="*/ 1502875 h 1520982"/>
              <a:gd name="connsiteX26" fmla="*/ 2869948 w 6321638"/>
              <a:gd name="connsiteY26" fmla="*/ 1502875 h 1520982"/>
              <a:gd name="connsiteX27" fmla="*/ 3037437 w 6321638"/>
              <a:gd name="connsiteY27" fmla="*/ 1498349 h 1520982"/>
              <a:gd name="connsiteX0" fmla="*/ 3037437 w 6377415"/>
              <a:gd name="connsiteY0" fmla="*/ 1498349 h 1520982"/>
              <a:gd name="connsiteX1" fmla="*/ 6377415 w 6377415"/>
              <a:gd name="connsiteY1" fmla="*/ 1510401 h 1520982"/>
              <a:gd name="connsiteX2" fmla="*/ 6321638 w 6377415"/>
              <a:gd name="connsiteY2" fmla="*/ 1518940 h 1520982"/>
              <a:gd name="connsiteX3" fmla="*/ 0 w 6377415"/>
              <a:gd name="connsiteY3" fmla="*/ 1520982 h 1520982"/>
              <a:gd name="connsiteX4" fmla="*/ 0 w 6377415"/>
              <a:gd name="connsiteY4" fmla="*/ 0 h 1520982"/>
              <a:gd name="connsiteX5" fmla="*/ 27160 w 6377415"/>
              <a:gd name="connsiteY5" fmla="*/ 76955 h 1520982"/>
              <a:gd name="connsiteX6" fmla="*/ 76954 w 6377415"/>
              <a:gd name="connsiteY6" fmla="*/ 253497 h 1520982"/>
              <a:gd name="connsiteX7" fmla="*/ 135802 w 6377415"/>
              <a:gd name="connsiteY7" fmla="*/ 416460 h 1520982"/>
              <a:gd name="connsiteX8" fmla="*/ 194649 w 6377415"/>
              <a:gd name="connsiteY8" fmla="*/ 488887 h 1520982"/>
              <a:gd name="connsiteX9" fmla="*/ 276130 w 6377415"/>
              <a:gd name="connsiteY9" fmla="*/ 692590 h 1520982"/>
              <a:gd name="connsiteX10" fmla="*/ 380245 w 6377415"/>
              <a:gd name="connsiteY10" fmla="*/ 909873 h 1520982"/>
              <a:gd name="connsiteX11" fmla="*/ 506994 w 6377415"/>
              <a:gd name="connsiteY11" fmla="*/ 1054729 h 1520982"/>
              <a:gd name="connsiteX12" fmla="*/ 755964 w 6377415"/>
              <a:gd name="connsiteY12" fmla="*/ 1235798 h 1520982"/>
              <a:gd name="connsiteX13" fmla="*/ 801231 w 6377415"/>
              <a:gd name="connsiteY13" fmla="*/ 1235798 h 1520982"/>
              <a:gd name="connsiteX14" fmla="*/ 873659 w 6377415"/>
              <a:gd name="connsiteY14" fmla="*/ 1290119 h 1520982"/>
              <a:gd name="connsiteX15" fmla="*/ 1172424 w 6377415"/>
              <a:gd name="connsiteY15" fmla="*/ 1407814 h 1520982"/>
              <a:gd name="connsiteX16" fmla="*/ 1321806 w 6377415"/>
              <a:gd name="connsiteY16" fmla="*/ 1403287 h 1520982"/>
              <a:gd name="connsiteX17" fmla="*/ 1480241 w 6377415"/>
              <a:gd name="connsiteY17" fmla="*/ 1453081 h 1520982"/>
              <a:gd name="connsiteX18" fmla="*/ 1606990 w 6377415"/>
              <a:gd name="connsiteY18" fmla="*/ 1453081 h 1520982"/>
              <a:gd name="connsiteX19" fmla="*/ 1706578 w 6377415"/>
              <a:gd name="connsiteY19" fmla="*/ 1471188 h 1520982"/>
              <a:gd name="connsiteX20" fmla="*/ 1792586 w 6377415"/>
              <a:gd name="connsiteY20" fmla="*/ 1462135 h 1520982"/>
              <a:gd name="connsiteX21" fmla="*/ 1919334 w 6377415"/>
              <a:gd name="connsiteY21" fmla="*/ 1489295 h 1520982"/>
              <a:gd name="connsiteX22" fmla="*/ 2068717 w 6377415"/>
              <a:gd name="connsiteY22" fmla="*/ 1475715 h 1520982"/>
              <a:gd name="connsiteX23" fmla="*/ 2159251 w 6377415"/>
              <a:gd name="connsiteY23" fmla="*/ 1498349 h 1520982"/>
              <a:gd name="connsiteX24" fmla="*/ 2607398 w 6377415"/>
              <a:gd name="connsiteY24" fmla="*/ 1493822 h 1520982"/>
              <a:gd name="connsiteX25" fmla="*/ 2684352 w 6377415"/>
              <a:gd name="connsiteY25" fmla="*/ 1502875 h 1520982"/>
              <a:gd name="connsiteX26" fmla="*/ 2869948 w 6377415"/>
              <a:gd name="connsiteY26" fmla="*/ 1502875 h 1520982"/>
              <a:gd name="connsiteX27" fmla="*/ 3037437 w 6377415"/>
              <a:gd name="connsiteY27" fmla="*/ 1498349 h 1520982"/>
              <a:gd name="connsiteX0" fmla="*/ 3037437 w 6344077"/>
              <a:gd name="connsiteY0" fmla="*/ 1498349 h 1520982"/>
              <a:gd name="connsiteX1" fmla="*/ 6344077 w 6344077"/>
              <a:gd name="connsiteY1" fmla="*/ 1497701 h 1520982"/>
              <a:gd name="connsiteX2" fmla="*/ 6321638 w 6344077"/>
              <a:gd name="connsiteY2" fmla="*/ 1518940 h 1520982"/>
              <a:gd name="connsiteX3" fmla="*/ 0 w 6344077"/>
              <a:gd name="connsiteY3" fmla="*/ 1520982 h 1520982"/>
              <a:gd name="connsiteX4" fmla="*/ 0 w 6344077"/>
              <a:gd name="connsiteY4" fmla="*/ 0 h 1520982"/>
              <a:gd name="connsiteX5" fmla="*/ 27160 w 6344077"/>
              <a:gd name="connsiteY5" fmla="*/ 76955 h 1520982"/>
              <a:gd name="connsiteX6" fmla="*/ 76954 w 6344077"/>
              <a:gd name="connsiteY6" fmla="*/ 253497 h 1520982"/>
              <a:gd name="connsiteX7" fmla="*/ 135802 w 6344077"/>
              <a:gd name="connsiteY7" fmla="*/ 416460 h 1520982"/>
              <a:gd name="connsiteX8" fmla="*/ 194649 w 6344077"/>
              <a:gd name="connsiteY8" fmla="*/ 488887 h 1520982"/>
              <a:gd name="connsiteX9" fmla="*/ 276130 w 6344077"/>
              <a:gd name="connsiteY9" fmla="*/ 692590 h 1520982"/>
              <a:gd name="connsiteX10" fmla="*/ 380245 w 6344077"/>
              <a:gd name="connsiteY10" fmla="*/ 909873 h 1520982"/>
              <a:gd name="connsiteX11" fmla="*/ 506994 w 6344077"/>
              <a:gd name="connsiteY11" fmla="*/ 1054729 h 1520982"/>
              <a:gd name="connsiteX12" fmla="*/ 755964 w 6344077"/>
              <a:gd name="connsiteY12" fmla="*/ 1235798 h 1520982"/>
              <a:gd name="connsiteX13" fmla="*/ 801231 w 6344077"/>
              <a:gd name="connsiteY13" fmla="*/ 1235798 h 1520982"/>
              <a:gd name="connsiteX14" fmla="*/ 873659 w 6344077"/>
              <a:gd name="connsiteY14" fmla="*/ 1290119 h 1520982"/>
              <a:gd name="connsiteX15" fmla="*/ 1172424 w 6344077"/>
              <a:gd name="connsiteY15" fmla="*/ 1407814 h 1520982"/>
              <a:gd name="connsiteX16" fmla="*/ 1321806 w 6344077"/>
              <a:gd name="connsiteY16" fmla="*/ 1403287 h 1520982"/>
              <a:gd name="connsiteX17" fmla="*/ 1480241 w 6344077"/>
              <a:gd name="connsiteY17" fmla="*/ 1453081 h 1520982"/>
              <a:gd name="connsiteX18" fmla="*/ 1606990 w 6344077"/>
              <a:gd name="connsiteY18" fmla="*/ 1453081 h 1520982"/>
              <a:gd name="connsiteX19" fmla="*/ 1706578 w 6344077"/>
              <a:gd name="connsiteY19" fmla="*/ 1471188 h 1520982"/>
              <a:gd name="connsiteX20" fmla="*/ 1792586 w 6344077"/>
              <a:gd name="connsiteY20" fmla="*/ 1462135 h 1520982"/>
              <a:gd name="connsiteX21" fmla="*/ 1919334 w 6344077"/>
              <a:gd name="connsiteY21" fmla="*/ 1489295 h 1520982"/>
              <a:gd name="connsiteX22" fmla="*/ 2068717 w 6344077"/>
              <a:gd name="connsiteY22" fmla="*/ 1475715 h 1520982"/>
              <a:gd name="connsiteX23" fmla="*/ 2159251 w 6344077"/>
              <a:gd name="connsiteY23" fmla="*/ 1498349 h 1520982"/>
              <a:gd name="connsiteX24" fmla="*/ 2607398 w 6344077"/>
              <a:gd name="connsiteY24" fmla="*/ 1493822 h 1520982"/>
              <a:gd name="connsiteX25" fmla="*/ 2684352 w 6344077"/>
              <a:gd name="connsiteY25" fmla="*/ 1502875 h 1520982"/>
              <a:gd name="connsiteX26" fmla="*/ 2869948 w 6344077"/>
              <a:gd name="connsiteY26" fmla="*/ 1502875 h 1520982"/>
              <a:gd name="connsiteX27" fmla="*/ 3037437 w 6344077"/>
              <a:gd name="connsiteY27" fmla="*/ 1498349 h 1520982"/>
              <a:gd name="connsiteX0" fmla="*/ 3037437 w 6348840"/>
              <a:gd name="connsiteY0" fmla="*/ 1498349 h 1520982"/>
              <a:gd name="connsiteX1" fmla="*/ 6348840 w 6348840"/>
              <a:gd name="connsiteY1" fmla="*/ 1513576 h 1520982"/>
              <a:gd name="connsiteX2" fmla="*/ 6321638 w 6348840"/>
              <a:gd name="connsiteY2" fmla="*/ 1518940 h 1520982"/>
              <a:gd name="connsiteX3" fmla="*/ 0 w 6348840"/>
              <a:gd name="connsiteY3" fmla="*/ 1520982 h 1520982"/>
              <a:gd name="connsiteX4" fmla="*/ 0 w 6348840"/>
              <a:gd name="connsiteY4" fmla="*/ 0 h 1520982"/>
              <a:gd name="connsiteX5" fmla="*/ 27160 w 6348840"/>
              <a:gd name="connsiteY5" fmla="*/ 76955 h 1520982"/>
              <a:gd name="connsiteX6" fmla="*/ 76954 w 6348840"/>
              <a:gd name="connsiteY6" fmla="*/ 253497 h 1520982"/>
              <a:gd name="connsiteX7" fmla="*/ 135802 w 6348840"/>
              <a:gd name="connsiteY7" fmla="*/ 416460 h 1520982"/>
              <a:gd name="connsiteX8" fmla="*/ 194649 w 6348840"/>
              <a:gd name="connsiteY8" fmla="*/ 488887 h 1520982"/>
              <a:gd name="connsiteX9" fmla="*/ 276130 w 6348840"/>
              <a:gd name="connsiteY9" fmla="*/ 692590 h 1520982"/>
              <a:gd name="connsiteX10" fmla="*/ 380245 w 6348840"/>
              <a:gd name="connsiteY10" fmla="*/ 909873 h 1520982"/>
              <a:gd name="connsiteX11" fmla="*/ 506994 w 6348840"/>
              <a:gd name="connsiteY11" fmla="*/ 1054729 h 1520982"/>
              <a:gd name="connsiteX12" fmla="*/ 755964 w 6348840"/>
              <a:gd name="connsiteY12" fmla="*/ 1235798 h 1520982"/>
              <a:gd name="connsiteX13" fmla="*/ 801231 w 6348840"/>
              <a:gd name="connsiteY13" fmla="*/ 1235798 h 1520982"/>
              <a:gd name="connsiteX14" fmla="*/ 873659 w 6348840"/>
              <a:gd name="connsiteY14" fmla="*/ 1290119 h 1520982"/>
              <a:gd name="connsiteX15" fmla="*/ 1172424 w 6348840"/>
              <a:gd name="connsiteY15" fmla="*/ 1407814 h 1520982"/>
              <a:gd name="connsiteX16" fmla="*/ 1321806 w 6348840"/>
              <a:gd name="connsiteY16" fmla="*/ 1403287 h 1520982"/>
              <a:gd name="connsiteX17" fmla="*/ 1480241 w 6348840"/>
              <a:gd name="connsiteY17" fmla="*/ 1453081 h 1520982"/>
              <a:gd name="connsiteX18" fmla="*/ 1606990 w 6348840"/>
              <a:gd name="connsiteY18" fmla="*/ 1453081 h 1520982"/>
              <a:gd name="connsiteX19" fmla="*/ 1706578 w 6348840"/>
              <a:gd name="connsiteY19" fmla="*/ 1471188 h 1520982"/>
              <a:gd name="connsiteX20" fmla="*/ 1792586 w 6348840"/>
              <a:gd name="connsiteY20" fmla="*/ 1462135 h 1520982"/>
              <a:gd name="connsiteX21" fmla="*/ 1919334 w 6348840"/>
              <a:gd name="connsiteY21" fmla="*/ 1489295 h 1520982"/>
              <a:gd name="connsiteX22" fmla="*/ 2068717 w 6348840"/>
              <a:gd name="connsiteY22" fmla="*/ 1475715 h 1520982"/>
              <a:gd name="connsiteX23" fmla="*/ 2159251 w 6348840"/>
              <a:gd name="connsiteY23" fmla="*/ 1498349 h 1520982"/>
              <a:gd name="connsiteX24" fmla="*/ 2607398 w 6348840"/>
              <a:gd name="connsiteY24" fmla="*/ 1493822 h 1520982"/>
              <a:gd name="connsiteX25" fmla="*/ 2684352 w 6348840"/>
              <a:gd name="connsiteY25" fmla="*/ 1502875 h 1520982"/>
              <a:gd name="connsiteX26" fmla="*/ 2869948 w 6348840"/>
              <a:gd name="connsiteY26" fmla="*/ 1502875 h 1520982"/>
              <a:gd name="connsiteX27" fmla="*/ 3037437 w 6348840"/>
              <a:gd name="connsiteY27" fmla="*/ 1498349 h 1520982"/>
              <a:gd name="connsiteX0" fmla="*/ 3037437 w 6332965"/>
              <a:gd name="connsiteY0" fmla="*/ 1498349 h 1520982"/>
              <a:gd name="connsiteX1" fmla="*/ 6332965 w 6332965"/>
              <a:gd name="connsiteY1" fmla="*/ 1513576 h 1520982"/>
              <a:gd name="connsiteX2" fmla="*/ 6321638 w 6332965"/>
              <a:gd name="connsiteY2" fmla="*/ 1518940 h 1520982"/>
              <a:gd name="connsiteX3" fmla="*/ 0 w 6332965"/>
              <a:gd name="connsiteY3" fmla="*/ 1520982 h 1520982"/>
              <a:gd name="connsiteX4" fmla="*/ 0 w 6332965"/>
              <a:gd name="connsiteY4" fmla="*/ 0 h 1520982"/>
              <a:gd name="connsiteX5" fmla="*/ 27160 w 6332965"/>
              <a:gd name="connsiteY5" fmla="*/ 76955 h 1520982"/>
              <a:gd name="connsiteX6" fmla="*/ 76954 w 6332965"/>
              <a:gd name="connsiteY6" fmla="*/ 253497 h 1520982"/>
              <a:gd name="connsiteX7" fmla="*/ 135802 w 6332965"/>
              <a:gd name="connsiteY7" fmla="*/ 416460 h 1520982"/>
              <a:gd name="connsiteX8" fmla="*/ 194649 w 6332965"/>
              <a:gd name="connsiteY8" fmla="*/ 488887 h 1520982"/>
              <a:gd name="connsiteX9" fmla="*/ 276130 w 6332965"/>
              <a:gd name="connsiteY9" fmla="*/ 692590 h 1520982"/>
              <a:gd name="connsiteX10" fmla="*/ 380245 w 6332965"/>
              <a:gd name="connsiteY10" fmla="*/ 909873 h 1520982"/>
              <a:gd name="connsiteX11" fmla="*/ 506994 w 6332965"/>
              <a:gd name="connsiteY11" fmla="*/ 1054729 h 1520982"/>
              <a:gd name="connsiteX12" fmla="*/ 755964 w 6332965"/>
              <a:gd name="connsiteY12" fmla="*/ 1235798 h 1520982"/>
              <a:gd name="connsiteX13" fmla="*/ 801231 w 6332965"/>
              <a:gd name="connsiteY13" fmla="*/ 1235798 h 1520982"/>
              <a:gd name="connsiteX14" fmla="*/ 873659 w 6332965"/>
              <a:gd name="connsiteY14" fmla="*/ 1290119 h 1520982"/>
              <a:gd name="connsiteX15" fmla="*/ 1172424 w 6332965"/>
              <a:gd name="connsiteY15" fmla="*/ 1407814 h 1520982"/>
              <a:gd name="connsiteX16" fmla="*/ 1321806 w 6332965"/>
              <a:gd name="connsiteY16" fmla="*/ 1403287 h 1520982"/>
              <a:gd name="connsiteX17" fmla="*/ 1480241 w 6332965"/>
              <a:gd name="connsiteY17" fmla="*/ 1453081 h 1520982"/>
              <a:gd name="connsiteX18" fmla="*/ 1606990 w 6332965"/>
              <a:gd name="connsiteY18" fmla="*/ 1453081 h 1520982"/>
              <a:gd name="connsiteX19" fmla="*/ 1706578 w 6332965"/>
              <a:gd name="connsiteY19" fmla="*/ 1471188 h 1520982"/>
              <a:gd name="connsiteX20" fmla="*/ 1792586 w 6332965"/>
              <a:gd name="connsiteY20" fmla="*/ 1462135 h 1520982"/>
              <a:gd name="connsiteX21" fmla="*/ 1919334 w 6332965"/>
              <a:gd name="connsiteY21" fmla="*/ 1489295 h 1520982"/>
              <a:gd name="connsiteX22" fmla="*/ 2068717 w 6332965"/>
              <a:gd name="connsiteY22" fmla="*/ 1475715 h 1520982"/>
              <a:gd name="connsiteX23" fmla="*/ 2159251 w 6332965"/>
              <a:gd name="connsiteY23" fmla="*/ 1498349 h 1520982"/>
              <a:gd name="connsiteX24" fmla="*/ 2607398 w 6332965"/>
              <a:gd name="connsiteY24" fmla="*/ 1493822 h 1520982"/>
              <a:gd name="connsiteX25" fmla="*/ 2684352 w 6332965"/>
              <a:gd name="connsiteY25" fmla="*/ 1502875 h 1520982"/>
              <a:gd name="connsiteX26" fmla="*/ 2869948 w 6332965"/>
              <a:gd name="connsiteY26" fmla="*/ 1502875 h 1520982"/>
              <a:gd name="connsiteX27" fmla="*/ 3037437 w 6332965"/>
              <a:gd name="connsiteY27" fmla="*/ 1498349 h 1520982"/>
              <a:gd name="connsiteX0" fmla="*/ 3037437 w 6332965"/>
              <a:gd name="connsiteY0" fmla="*/ 1498349 h 1520982"/>
              <a:gd name="connsiteX1" fmla="*/ 6332965 w 6332965"/>
              <a:gd name="connsiteY1" fmla="*/ 1513576 h 1520982"/>
              <a:gd name="connsiteX2" fmla="*/ 6321638 w 6332965"/>
              <a:gd name="connsiteY2" fmla="*/ 1518940 h 1520982"/>
              <a:gd name="connsiteX3" fmla="*/ 0 w 6332965"/>
              <a:gd name="connsiteY3" fmla="*/ 1520982 h 1520982"/>
              <a:gd name="connsiteX4" fmla="*/ 0 w 6332965"/>
              <a:gd name="connsiteY4" fmla="*/ 0 h 1520982"/>
              <a:gd name="connsiteX5" fmla="*/ 27160 w 6332965"/>
              <a:gd name="connsiteY5" fmla="*/ 76955 h 1520982"/>
              <a:gd name="connsiteX6" fmla="*/ 76954 w 6332965"/>
              <a:gd name="connsiteY6" fmla="*/ 253497 h 1520982"/>
              <a:gd name="connsiteX7" fmla="*/ 135802 w 6332965"/>
              <a:gd name="connsiteY7" fmla="*/ 416460 h 1520982"/>
              <a:gd name="connsiteX8" fmla="*/ 194649 w 6332965"/>
              <a:gd name="connsiteY8" fmla="*/ 488887 h 1520982"/>
              <a:gd name="connsiteX9" fmla="*/ 276130 w 6332965"/>
              <a:gd name="connsiteY9" fmla="*/ 692590 h 1520982"/>
              <a:gd name="connsiteX10" fmla="*/ 380245 w 6332965"/>
              <a:gd name="connsiteY10" fmla="*/ 909873 h 1520982"/>
              <a:gd name="connsiteX11" fmla="*/ 506994 w 6332965"/>
              <a:gd name="connsiteY11" fmla="*/ 1054729 h 1520982"/>
              <a:gd name="connsiteX12" fmla="*/ 755964 w 6332965"/>
              <a:gd name="connsiteY12" fmla="*/ 1235798 h 1520982"/>
              <a:gd name="connsiteX13" fmla="*/ 801231 w 6332965"/>
              <a:gd name="connsiteY13" fmla="*/ 1235798 h 1520982"/>
              <a:gd name="connsiteX14" fmla="*/ 873659 w 6332965"/>
              <a:gd name="connsiteY14" fmla="*/ 1290119 h 1520982"/>
              <a:gd name="connsiteX15" fmla="*/ 1172424 w 6332965"/>
              <a:gd name="connsiteY15" fmla="*/ 1407814 h 1520982"/>
              <a:gd name="connsiteX16" fmla="*/ 1321806 w 6332965"/>
              <a:gd name="connsiteY16" fmla="*/ 1403287 h 1520982"/>
              <a:gd name="connsiteX17" fmla="*/ 1480241 w 6332965"/>
              <a:gd name="connsiteY17" fmla="*/ 1453081 h 1520982"/>
              <a:gd name="connsiteX18" fmla="*/ 1606990 w 6332965"/>
              <a:gd name="connsiteY18" fmla="*/ 1453081 h 1520982"/>
              <a:gd name="connsiteX19" fmla="*/ 1706578 w 6332965"/>
              <a:gd name="connsiteY19" fmla="*/ 1471188 h 1520982"/>
              <a:gd name="connsiteX20" fmla="*/ 1792586 w 6332965"/>
              <a:gd name="connsiteY20" fmla="*/ 1462135 h 1520982"/>
              <a:gd name="connsiteX21" fmla="*/ 1919334 w 6332965"/>
              <a:gd name="connsiteY21" fmla="*/ 1489295 h 1520982"/>
              <a:gd name="connsiteX22" fmla="*/ 2068717 w 6332965"/>
              <a:gd name="connsiteY22" fmla="*/ 1475715 h 1520982"/>
              <a:gd name="connsiteX23" fmla="*/ 2159251 w 6332965"/>
              <a:gd name="connsiteY23" fmla="*/ 1498349 h 1520982"/>
              <a:gd name="connsiteX24" fmla="*/ 2607398 w 6332965"/>
              <a:gd name="connsiteY24" fmla="*/ 1493822 h 1520982"/>
              <a:gd name="connsiteX25" fmla="*/ 2684352 w 6332965"/>
              <a:gd name="connsiteY25" fmla="*/ 1502875 h 1520982"/>
              <a:gd name="connsiteX26" fmla="*/ 2869948 w 6332965"/>
              <a:gd name="connsiteY26" fmla="*/ 1502875 h 1520982"/>
              <a:gd name="connsiteX27" fmla="*/ 3037437 w 6332965"/>
              <a:gd name="connsiteY27" fmla="*/ 1498349 h 1520982"/>
              <a:gd name="connsiteX0" fmla="*/ 3037437 w 6332965"/>
              <a:gd name="connsiteY0" fmla="*/ 1498349 h 1520982"/>
              <a:gd name="connsiteX1" fmla="*/ 6332965 w 6332965"/>
              <a:gd name="connsiteY1" fmla="*/ 1513576 h 1520982"/>
              <a:gd name="connsiteX2" fmla="*/ 6321638 w 6332965"/>
              <a:gd name="connsiteY2" fmla="*/ 1518940 h 1520982"/>
              <a:gd name="connsiteX3" fmla="*/ 0 w 6332965"/>
              <a:gd name="connsiteY3" fmla="*/ 1520982 h 1520982"/>
              <a:gd name="connsiteX4" fmla="*/ 0 w 6332965"/>
              <a:gd name="connsiteY4" fmla="*/ 0 h 1520982"/>
              <a:gd name="connsiteX5" fmla="*/ 27160 w 6332965"/>
              <a:gd name="connsiteY5" fmla="*/ 76955 h 1520982"/>
              <a:gd name="connsiteX6" fmla="*/ 76954 w 6332965"/>
              <a:gd name="connsiteY6" fmla="*/ 253497 h 1520982"/>
              <a:gd name="connsiteX7" fmla="*/ 135802 w 6332965"/>
              <a:gd name="connsiteY7" fmla="*/ 416460 h 1520982"/>
              <a:gd name="connsiteX8" fmla="*/ 194649 w 6332965"/>
              <a:gd name="connsiteY8" fmla="*/ 488887 h 1520982"/>
              <a:gd name="connsiteX9" fmla="*/ 276130 w 6332965"/>
              <a:gd name="connsiteY9" fmla="*/ 692590 h 1520982"/>
              <a:gd name="connsiteX10" fmla="*/ 380245 w 6332965"/>
              <a:gd name="connsiteY10" fmla="*/ 909873 h 1520982"/>
              <a:gd name="connsiteX11" fmla="*/ 506994 w 6332965"/>
              <a:gd name="connsiteY11" fmla="*/ 1054729 h 1520982"/>
              <a:gd name="connsiteX12" fmla="*/ 755964 w 6332965"/>
              <a:gd name="connsiteY12" fmla="*/ 1235798 h 1520982"/>
              <a:gd name="connsiteX13" fmla="*/ 801231 w 6332965"/>
              <a:gd name="connsiteY13" fmla="*/ 1235798 h 1520982"/>
              <a:gd name="connsiteX14" fmla="*/ 873659 w 6332965"/>
              <a:gd name="connsiteY14" fmla="*/ 1290119 h 1520982"/>
              <a:gd name="connsiteX15" fmla="*/ 1172424 w 6332965"/>
              <a:gd name="connsiteY15" fmla="*/ 1407814 h 1520982"/>
              <a:gd name="connsiteX16" fmla="*/ 1321806 w 6332965"/>
              <a:gd name="connsiteY16" fmla="*/ 1403287 h 1520982"/>
              <a:gd name="connsiteX17" fmla="*/ 1480241 w 6332965"/>
              <a:gd name="connsiteY17" fmla="*/ 1453081 h 1520982"/>
              <a:gd name="connsiteX18" fmla="*/ 1606990 w 6332965"/>
              <a:gd name="connsiteY18" fmla="*/ 1453081 h 1520982"/>
              <a:gd name="connsiteX19" fmla="*/ 1706578 w 6332965"/>
              <a:gd name="connsiteY19" fmla="*/ 1471188 h 1520982"/>
              <a:gd name="connsiteX20" fmla="*/ 1792586 w 6332965"/>
              <a:gd name="connsiteY20" fmla="*/ 1462135 h 1520982"/>
              <a:gd name="connsiteX21" fmla="*/ 1919334 w 6332965"/>
              <a:gd name="connsiteY21" fmla="*/ 1489295 h 1520982"/>
              <a:gd name="connsiteX22" fmla="*/ 2068717 w 6332965"/>
              <a:gd name="connsiteY22" fmla="*/ 1475715 h 1520982"/>
              <a:gd name="connsiteX23" fmla="*/ 2159251 w 6332965"/>
              <a:gd name="connsiteY23" fmla="*/ 1498349 h 1520982"/>
              <a:gd name="connsiteX24" fmla="*/ 2607398 w 6332965"/>
              <a:gd name="connsiteY24" fmla="*/ 1493822 h 1520982"/>
              <a:gd name="connsiteX25" fmla="*/ 2684352 w 6332965"/>
              <a:gd name="connsiteY25" fmla="*/ 1502875 h 1520982"/>
              <a:gd name="connsiteX26" fmla="*/ 2869948 w 6332965"/>
              <a:gd name="connsiteY26" fmla="*/ 1502875 h 1520982"/>
              <a:gd name="connsiteX27" fmla="*/ 3037437 w 6332965"/>
              <a:gd name="connsiteY27"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07398 w 6321638"/>
              <a:gd name="connsiteY23" fmla="*/ 1493822 h 1520982"/>
              <a:gd name="connsiteX24" fmla="*/ 2684352 w 6321638"/>
              <a:gd name="connsiteY24" fmla="*/ 1502875 h 1520982"/>
              <a:gd name="connsiteX25" fmla="*/ 2869948 w 6321638"/>
              <a:gd name="connsiteY25" fmla="*/ 1502875 h 1520982"/>
              <a:gd name="connsiteX26" fmla="*/ 3037437 w 6321638"/>
              <a:gd name="connsiteY2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07398 w 6321638"/>
              <a:gd name="connsiteY23" fmla="*/ 1493822 h 1520982"/>
              <a:gd name="connsiteX24" fmla="*/ 2684352 w 6321638"/>
              <a:gd name="connsiteY24" fmla="*/ 1502875 h 1520982"/>
              <a:gd name="connsiteX25" fmla="*/ 2869948 w 6321638"/>
              <a:gd name="connsiteY25" fmla="*/ 1502875 h 1520982"/>
              <a:gd name="connsiteX26" fmla="*/ 3037437 w 6321638"/>
              <a:gd name="connsiteY2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07398 w 6321638"/>
              <a:gd name="connsiteY23" fmla="*/ 1493822 h 1520982"/>
              <a:gd name="connsiteX24" fmla="*/ 2684352 w 6321638"/>
              <a:gd name="connsiteY24" fmla="*/ 1502875 h 1520982"/>
              <a:gd name="connsiteX25" fmla="*/ 2869948 w 6321638"/>
              <a:gd name="connsiteY25" fmla="*/ 1502875 h 1520982"/>
              <a:gd name="connsiteX26" fmla="*/ 3037437 w 6321638"/>
              <a:gd name="connsiteY2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07398 w 6321638"/>
              <a:gd name="connsiteY23" fmla="*/ 1493822 h 1520982"/>
              <a:gd name="connsiteX24" fmla="*/ 2684352 w 6321638"/>
              <a:gd name="connsiteY24" fmla="*/ 1502875 h 1520982"/>
              <a:gd name="connsiteX25" fmla="*/ 2869948 w 6321638"/>
              <a:gd name="connsiteY25" fmla="*/ 1502875 h 1520982"/>
              <a:gd name="connsiteX26" fmla="*/ 3037437 w 6321638"/>
              <a:gd name="connsiteY2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07398 w 6321638"/>
              <a:gd name="connsiteY23" fmla="*/ 1493822 h 1520982"/>
              <a:gd name="connsiteX24" fmla="*/ 2684352 w 6321638"/>
              <a:gd name="connsiteY24" fmla="*/ 1502875 h 1520982"/>
              <a:gd name="connsiteX25" fmla="*/ 3037437 w 6321638"/>
              <a:gd name="connsiteY25"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84352 w 6321638"/>
              <a:gd name="connsiteY23" fmla="*/ 1502875 h 1520982"/>
              <a:gd name="connsiteX24" fmla="*/ 3037437 w 6321638"/>
              <a:gd name="connsiteY24"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84352 w 6321638"/>
              <a:gd name="connsiteY23" fmla="*/ 1502875 h 1520982"/>
              <a:gd name="connsiteX24" fmla="*/ 3037437 w 6321638"/>
              <a:gd name="connsiteY24"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068717 w 6321638"/>
              <a:gd name="connsiteY21" fmla="*/ 1475715 h 1520982"/>
              <a:gd name="connsiteX22" fmla="*/ 2159251 w 6321638"/>
              <a:gd name="connsiteY22" fmla="*/ 1498349 h 1520982"/>
              <a:gd name="connsiteX23" fmla="*/ 2684352 w 6321638"/>
              <a:gd name="connsiteY23" fmla="*/ 1502875 h 1520982"/>
              <a:gd name="connsiteX24" fmla="*/ 3037437 w 6321638"/>
              <a:gd name="connsiteY24"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159251 w 6321638"/>
              <a:gd name="connsiteY21" fmla="*/ 1498349 h 1520982"/>
              <a:gd name="connsiteX22" fmla="*/ 2684352 w 6321638"/>
              <a:gd name="connsiteY22" fmla="*/ 1502875 h 1520982"/>
              <a:gd name="connsiteX23" fmla="*/ 3037437 w 6321638"/>
              <a:gd name="connsiteY23"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159251 w 6321638"/>
              <a:gd name="connsiteY21" fmla="*/ 1498349 h 1520982"/>
              <a:gd name="connsiteX22" fmla="*/ 2684352 w 6321638"/>
              <a:gd name="connsiteY22" fmla="*/ 1502875 h 1520982"/>
              <a:gd name="connsiteX23" fmla="*/ 3037437 w 6321638"/>
              <a:gd name="connsiteY23"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159251 w 6321638"/>
              <a:gd name="connsiteY21" fmla="*/ 1498349 h 1520982"/>
              <a:gd name="connsiteX22" fmla="*/ 2684352 w 6321638"/>
              <a:gd name="connsiteY22" fmla="*/ 1502875 h 1520982"/>
              <a:gd name="connsiteX23" fmla="*/ 3037437 w 6321638"/>
              <a:gd name="connsiteY23"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159251 w 6321638"/>
              <a:gd name="connsiteY21" fmla="*/ 1498349 h 1520982"/>
              <a:gd name="connsiteX22" fmla="*/ 2684352 w 6321638"/>
              <a:gd name="connsiteY22" fmla="*/ 1502875 h 1520982"/>
              <a:gd name="connsiteX23" fmla="*/ 3037437 w 6321638"/>
              <a:gd name="connsiteY23"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06578 w 6321638"/>
              <a:gd name="connsiteY18" fmla="*/ 1471188 h 1520982"/>
              <a:gd name="connsiteX19" fmla="*/ 1792586 w 6321638"/>
              <a:gd name="connsiteY19" fmla="*/ 1462135 h 1520982"/>
              <a:gd name="connsiteX20" fmla="*/ 1919334 w 6321638"/>
              <a:gd name="connsiteY20" fmla="*/ 1489295 h 1520982"/>
              <a:gd name="connsiteX21" fmla="*/ 2159251 w 6321638"/>
              <a:gd name="connsiteY21" fmla="*/ 1498349 h 1520982"/>
              <a:gd name="connsiteX22" fmla="*/ 2684352 w 6321638"/>
              <a:gd name="connsiteY22" fmla="*/ 1502875 h 1520982"/>
              <a:gd name="connsiteX23" fmla="*/ 3037437 w 6321638"/>
              <a:gd name="connsiteY23"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2586 w 6321638"/>
              <a:gd name="connsiteY18" fmla="*/ 146213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2586 w 6321638"/>
              <a:gd name="connsiteY18" fmla="*/ 146213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2586 w 6321638"/>
              <a:gd name="connsiteY18" fmla="*/ 146213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2586 w 6321638"/>
              <a:gd name="connsiteY18" fmla="*/ 146213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03287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14400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14400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873659 w 6321638"/>
              <a:gd name="connsiteY13" fmla="*/ 1290119 h 1520982"/>
              <a:gd name="connsiteX14" fmla="*/ 1172424 w 6321638"/>
              <a:gd name="connsiteY14" fmla="*/ 1407814 h 1520982"/>
              <a:gd name="connsiteX15" fmla="*/ 1321806 w 6321638"/>
              <a:gd name="connsiteY15" fmla="*/ 1414400 h 1520982"/>
              <a:gd name="connsiteX16" fmla="*/ 1480241 w 6321638"/>
              <a:gd name="connsiteY16" fmla="*/ 1453081 h 1520982"/>
              <a:gd name="connsiteX17" fmla="*/ 1606990 w 6321638"/>
              <a:gd name="connsiteY17" fmla="*/ 1453081 h 1520982"/>
              <a:gd name="connsiteX18" fmla="*/ 1790998 w 6321638"/>
              <a:gd name="connsiteY18" fmla="*/ 1468485 h 1520982"/>
              <a:gd name="connsiteX19" fmla="*/ 1919334 w 6321638"/>
              <a:gd name="connsiteY19" fmla="*/ 1489295 h 1520982"/>
              <a:gd name="connsiteX20" fmla="*/ 2159251 w 6321638"/>
              <a:gd name="connsiteY20" fmla="*/ 1498349 h 1520982"/>
              <a:gd name="connsiteX21" fmla="*/ 2684352 w 6321638"/>
              <a:gd name="connsiteY21" fmla="*/ 1502875 h 1520982"/>
              <a:gd name="connsiteX22" fmla="*/ 3037437 w 6321638"/>
              <a:gd name="connsiteY22"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1172424 w 6321638"/>
              <a:gd name="connsiteY13" fmla="*/ 1407814 h 1520982"/>
              <a:gd name="connsiteX14" fmla="*/ 1321806 w 6321638"/>
              <a:gd name="connsiteY14" fmla="*/ 1414400 h 1520982"/>
              <a:gd name="connsiteX15" fmla="*/ 1480241 w 6321638"/>
              <a:gd name="connsiteY15" fmla="*/ 1453081 h 1520982"/>
              <a:gd name="connsiteX16" fmla="*/ 1606990 w 6321638"/>
              <a:gd name="connsiteY16" fmla="*/ 1453081 h 1520982"/>
              <a:gd name="connsiteX17" fmla="*/ 1790998 w 6321638"/>
              <a:gd name="connsiteY17" fmla="*/ 1468485 h 1520982"/>
              <a:gd name="connsiteX18" fmla="*/ 1919334 w 6321638"/>
              <a:gd name="connsiteY18" fmla="*/ 1489295 h 1520982"/>
              <a:gd name="connsiteX19" fmla="*/ 2159251 w 6321638"/>
              <a:gd name="connsiteY19" fmla="*/ 1498349 h 1520982"/>
              <a:gd name="connsiteX20" fmla="*/ 2684352 w 6321638"/>
              <a:gd name="connsiteY20" fmla="*/ 1502875 h 1520982"/>
              <a:gd name="connsiteX21" fmla="*/ 3037437 w 6321638"/>
              <a:gd name="connsiteY21"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755964 w 6321638"/>
              <a:gd name="connsiteY11" fmla="*/ 1235798 h 1520982"/>
              <a:gd name="connsiteX12" fmla="*/ 801231 w 6321638"/>
              <a:gd name="connsiteY12" fmla="*/ 1235798 h 1520982"/>
              <a:gd name="connsiteX13" fmla="*/ 1172424 w 6321638"/>
              <a:gd name="connsiteY13" fmla="*/ 1407814 h 1520982"/>
              <a:gd name="connsiteX14" fmla="*/ 1321806 w 6321638"/>
              <a:gd name="connsiteY14" fmla="*/ 1414400 h 1520982"/>
              <a:gd name="connsiteX15" fmla="*/ 1480241 w 6321638"/>
              <a:gd name="connsiteY15" fmla="*/ 1453081 h 1520982"/>
              <a:gd name="connsiteX16" fmla="*/ 1606990 w 6321638"/>
              <a:gd name="connsiteY16" fmla="*/ 1453081 h 1520982"/>
              <a:gd name="connsiteX17" fmla="*/ 1790998 w 6321638"/>
              <a:gd name="connsiteY17" fmla="*/ 1468485 h 1520982"/>
              <a:gd name="connsiteX18" fmla="*/ 1919334 w 6321638"/>
              <a:gd name="connsiteY18" fmla="*/ 1489295 h 1520982"/>
              <a:gd name="connsiteX19" fmla="*/ 2159251 w 6321638"/>
              <a:gd name="connsiteY19" fmla="*/ 1498349 h 1520982"/>
              <a:gd name="connsiteX20" fmla="*/ 2684352 w 6321638"/>
              <a:gd name="connsiteY20" fmla="*/ 1502875 h 1520982"/>
              <a:gd name="connsiteX21" fmla="*/ 3037437 w 6321638"/>
              <a:gd name="connsiteY21"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1231 w 6321638"/>
              <a:gd name="connsiteY11" fmla="*/ 1235798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1231 w 6321638"/>
              <a:gd name="connsiteY11" fmla="*/ 1235798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1231 w 6321638"/>
              <a:gd name="connsiteY11" fmla="*/ 1235798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1231 w 6321638"/>
              <a:gd name="connsiteY11" fmla="*/ 1235798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1231 w 6321638"/>
              <a:gd name="connsiteY11" fmla="*/ 1235798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506994 w 6321638"/>
              <a:gd name="connsiteY10" fmla="*/ 1054729 h 1520982"/>
              <a:gd name="connsiteX11" fmla="*/ 805993 w 6321638"/>
              <a:gd name="connsiteY11" fmla="*/ 1245323 h 1520982"/>
              <a:gd name="connsiteX12" fmla="*/ 1172424 w 6321638"/>
              <a:gd name="connsiteY12" fmla="*/ 1407814 h 1520982"/>
              <a:gd name="connsiteX13" fmla="*/ 1321806 w 6321638"/>
              <a:gd name="connsiteY13" fmla="*/ 1414400 h 1520982"/>
              <a:gd name="connsiteX14" fmla="*/ 1480241 w 6321638"/>
              <a:gd name="connsiteY14" fmla="*/ 1453081 h 1520982"/>
              <a:gd name="connsiteX15" fmla="*/ 1606990 w 6321638"/>
              <a:gd name="connsiteY15" fmla="*/ 1453081 h 1520982"/>
              <a:gd name="connsiteX16" fmla="*/ 1790998 w 6321638"/>
              <a:gd name="connsiteY16" fmla="*/ 1468485 h 1520982"/>
              <a:gd name="connsiteX17" fmla="*/ 1919334 w 6321638"/>
              <a:gd name="connsiteY17" fmla="*/ 1489295 h 1520982"/>
              <a:gd name="connsiteX18" fmla="*/ 2159251 w 6321638"/>
              <a:gd name="connsiteY18" fmla="*/ 1498349 h 1520982"/>
              <a:gd name="connsiteX19" fmla="*/ 2684352 w 6321638"/>
              <a:gd name="connsiteY19" fmla="*/ 1502875 h 1520982"/>
              <a:gd name="connsiteX20" fmla="*/ 3037437 w 6321638"/>
              <a:gd name="connsiteY20"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805993 w 6321638"/>
              <a:gd name="connsiteY10" fmla="*/ 1245323 h 1520982"/>
              <a:gd name="connsiteX11" fmla="*/ 1172424 w 6321638"/>
              <a:gd name="connsiteY11" fmla="*/ 1407814 h 1520982"/>
              <a:gd name="connsiteX12" fmla="*/ 1321806 w 6321638"/>
              <a:gd name="connsiteY12" fmla="*/ 1414400 h 1520982"/>
              <a:gd name="connsiteX13" fmla="*/ 1480241 w 6321638"/>
              <a:gd name="connsiteY13" fmla="*/ 1453081 h 1520982"/>
              <a:gd name="connsiteX14" fmla="*/ 1606990 w 6321638"/>
              <a:gd name="connsiteY14" fmla="*/ 1453081 h 1520982"/>
              <a:gd name="connsiteX15" fmla="*/ 1790998 w 6321638"/>
              <a:gd name="connsiteY15" fmla="*/ 1468485 h 1520982"/>
              <a:gd name="connsiteX16" fmla="*/ 1919334 w 6321638"/>
              <a:gd name="connsiteY16" fmla="*/ 1489295 h 1520982"/>
              <a:gd name="connsiteX17" fmla="*/ 2159251 w 6321638"/>
              <a:gd name="connsiteY17" fmla="*/ 1498349 h 1520982"/>
              <a:gd name="connsiteX18" fmla="*/ 2684352 w 6321638"/>
              <a:gd name="connsiteY18" fmla="*/ 1502875 h 1520982"/>
              <a:gd name="connsiteX19" fmla="*/ 3037437 w 6321638"/>
              <a:gd name="connsiteY19"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380245 w 6321638"/>
              <a:gd name="connsiteY9" fmla="*/ 909873 h 1520982"/>
              <a:gd name="connsiteX10" fmla="*/ 805993 w 6321638"/>
              <a:gd name="connsiteY10" fmla="*/ 1245323 h 1520982"/>
              <a:gd name="connsiteX11" fmla="*/ 1172424 w 6321638"/>
              <a:gd name="connsiteY11" fmla="*/ 1407814 h 1520982"/>
              <a:gd name="connsiteX12" fmla="*/ 1321806 w 6321638"/>
              <a:gd name="connsiteY12" fmla="*/ 1414400 h 1520982"/>
              <a:gd name="connsiteX13" fmla="*/ 1480241 w 6321638"/>
              <a:gd name="connsiteY13" fmla="*/ 1453081 h 1520982"/>
              <a:gd name="connsiteX14" fmla="*/ 1606990 w 6321638"/>
              <a:gd name="connsiteY14" fmla="*/ 1453081 h 1520982"/>
              <a:gd name="connsiteX15" fmla="*/ 1790998 w 6321638"/>
              <a:gd name="connsiteY15" fmla="*/ 1468485 h 1520982"/>
              <a:gd name="connsiteX16" fmla="*/ 1919334 w 6321638"/>
              <a:gd name="connsiteY16" fmla="*/ 1489295 h 1520982"/>
              <a:gd name="connsiteX17" fmla="*/ 2159251 w 6321638"/>
              <a:gd name="connsiteY17" fmla="*/ 1498349 h 1520982"/>
              <a:gd name="connsiteX18" fmla="*/ 2684352 w 6321638"/>
              <a:gd name="connsiteY18" fmla="*/ 1502875 h 1520982"/>
              <a:gd name="connsiteX19" fmla="*/ 3037437 w 6321638"/>
              <a:gd name="connsiteY19"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76130 w 6321638"/>
              <a:gd name="connsiteY8" fmla="*/ 692590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1668 w 6321638"/>
              <a:gd name="connsiteY6" fmla="*/ 407318 h 1520982"/>
              <a:gd name="connsiteX7" fmla="*/ 135802 w 6321638"/>
              <a:gd name="connsiteY7" fmla="*/ 416460 h 1520982"/>
              <a:gd name="connsiteX8" fmla="*/ 194649 w 6321638"/>
              <a:gd name="connsiteY8" fmla="*/ 488887 h 1520982"/>
              <a:gd name="connsiteX9" fmla="*/ 287243 w 6321638"/>
              <a:gd name="connsiteY9" fmla="*/ 689415 h 1520982"/>
              <a:gd name="connsiteX10" fmla="*/ 805993 w 6321638"/>
              <a:gd name="connsiteY10" fmla="*/ 1245323 h 1520982"/>
              <a:gd name="connsiteX11" fmla="*/ 1172424 w 6321638"/>
              <a:gd name="connsiteY11" fmla="*/ 1407814 h 1520982"/>
              <a:gd name="connsiteX12" fmla="*/ 1321806 w 6321638"/>
              <a:gd name="connsiteY12" fmla="*/ 1414400 h 1520982"/>
              <a:gd name="connsiteX13" fmla="*/ 1480241 w 6321638"/>
              <a:gd name="connsiteY13" fmla="*/ 1453081 h 1520982"/>
              <a:gd name="connsiteX14" fmla="*/ 1606990 w 6321638"/>
              <a:gd name="connsiteY14" fmla="*/ 1453081 h 1520982"/>
              <a:gd name="connsiteX15" fmla="*/ 1790998 w 6321638"/>
              <a:gd name="connsiteY15" fmla="*/ 1468485 h 1520982"/>
              <a:gd name="connsiteX16" fmla="*/ 1919334 w 6321638"/>
              <a:gd name="connsiteY16" fmla="*/ 1489295 h 1520982"/>
              <a:gd name="connsiteX17" fmla="*/ 2159251 w 6321638"/>
              <a:gd name="connsiteY17" fmla="*/ 1498349 h 1520982"/>
              <a:gd name="connsiteX18" fmla="*/ 2684352 w 6321638"/>
              <a:gd name="connsiteY18" fmla="*/ 1502875 h 1520982"/>
              <a:gd name="connsiteX19" fmla="*/ 3037437 w 6321638"/>
              <a:gd name="connsiteY19"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35802 w 6321638"/>
              <a:gd name="connsiteY6" fmla="*/ 416460 h 1520982"/>
              <a:gd name="connsiteX7" fmla="*/ 194649 w 6321638"/>
              <a:gd name="connsiteY7" fmla="*/ 488887 h 1520982"/>
              <a:gd name="connsiteX8" fmla="*/ 287243 w 6321638"/>
              <a:gd name="connsiteY8" fmla="*/ 689415 h 1520982"/>
              <a:gd name="connsiteX9" fmla="*/ 805993 w 6321638"/>
              <a:gd name="connsiteY9" fmla="*/ 1245323 h 1520982"/>
              <a:gd name="connsiteX10" fmla="*/ 1172424 w 6321638"/>
              <a:gd name="connsiteY10" fmla="*/ 1407814 h 1520982"/>
              <a:gd name="connsiteX11" fmla="*/ 1321806 w 6321638"/>
              <a:gd name="connsiteY11" fmla="*/ 1414400 h 1520982"/>
              <a:gd name="connsiteX12" fmla="*/ 1480241 w 6321638"/>
              <a:gd name="connsiteY12" fmla="*/ 1453081 h 1520982"/>
              <a:gd name="connsiteX13" fmla="*/ 1606990 w 6321638"/>
              <a:gd name="connsiteY13" fmla="*/ 1453081 h 1520982"/>
              <a:gd name="connsiteX14" fmla="*/ 1790998 w 6321638"/>
              <a:gd name="connsiteY14" fmla="*/ 1468485 h 1520982"/>
              <a:gd name="connsiteX15" fmla="*/ 1919334 w 6321638"/>
              <a:gd name="connsiteY15" fmla="*/ 1489295 h 1520982"/>
              <a:gd name="connsiteX16" fmla="*/ 2159251 w 6321638"/>
              <a:gd name="connsiteY16" fmla="*/ 1498349 h 1520982"/>
              <a:gd name="connsiteX17" fmla="*/ 2684352 w 6321638"/>
              <a:gd name="connsiteY17" fmla="*/ 1502875 h 1520982"/>
              <a:gd name="connsiteX18" fmla="*/ 3037437 w 6321638"/>
              <a:gd name="connsiteY18"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94649 w 6321638"/>
              <a:gd name="connsiteY6" fmla="*/ 488887 h 1520982"/>
              <a:gd name="connsiteX7" fmla="*/ 287243 w 6321638"/>
              <a:gd name="connsiteY7" fmla="*/ 689415 h 1520982"/>
              <a:gd name="connsiteX8" fmla="*/ 805993 w 6321638"/>
              <a:gd name="connsiteY8" fmla="*/ 1245323 h 1520982"/>
              <a:gd name="connsiteX9" fmla="*/ 1172424 w 6321638"/>
              <a:gd name="connsiteY9" fmla="*/ 1407814 h 1520982"/>
              <a:gd name="connsiteX10" fmla="*/ 1321806 w 6321638"/>
              <a:gd name="connsiteY10" fmla="*/ 1414400 h 1520982"/>
              <a:gd name="connsiteX11" fmla="*/ 1480241 w 6321638"/>
              <a:gd name="connsiteY11" fmla="*/ 1453081 h 1520982"/>
              <a:gd name="connsiteX12" fmla="*/ 1606990 w 6321638"/>
              <a:gd name="connsiteY12" fmla="*/ 1453081 h 1520982"/>
              <a:gd name="connsiteX13" fmla="*/ 1790998 w 6321638"/>
              <a:gd name="connsiteY13" fmla="*/ 1468485 h 1520982"/>
              <a:gd name="connsiteX14" fmla="*/ 1919334 w 6321638"/>
              <a:gd name="connsiteY14" fmla="*/ 1489295 h 1520982"/>
              <a:gd name="connsiteX15" fmla="*/ 2159251 w 6321638"/>
              <a:gd name="connsiteY15" fmla="*/ 1498349 h 1520982"/>
              <a:gd name="connsiteX16" fmla="*/ 2684352 w 6321638"/>
              <a:gd name="connsiteY16" fmla="*/ 1502875 h 1520982"/>
              <a:gd name="connsiteX17" fmla="*/ 3037437 w 6321638"/>
              <a:gd name="connsiteY17"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76954 w 6321638"/>
              <a:gd name="connsiteY5" fmla="*/ 253497 h 1520982"/>
              <a:gd name="connsiteX6" fmla="*/ 194649 w 6321638"/>
              <a:gd name="connsiteY6" fmla="*/ 488887 h 1520982"/>
              <a:gd name="connsiteX7" fmla="*/ 287243 w 6321638"/>
              <a:gd name="connsiteY7" fmla="*/ 689415 h 1520982"/>
              <a:gd name="connsiteX8" fmla="*/ 805993 w 6321638"/>
              <a:gd name="connsiteY8" fmla="*/ 1245323 h 1520982"/>
              <a:gd name="connsiteX9" fmla="*/ 1172424 w 6321638"/>
              <a:gd name="connsiteY9" fmla="*/ 1407814 h 1520982"/>
              <a:gd name="connsiteX10" fmla="*/ 1321806 w 6321638"/>
              <a:gd name="connsiteY10" fmla="*/ 1414400 h 1520982"/>
              <a:gd name="connsiteX11" fmla="*/ 1480241 w 6321638"/>
              <a:gd name="connsiteY11" fmla="*/ 1453081 h 1520982"/>
              <a:gd name="connsiteX12" fmla="*/ 1606990 w 6321638"/>
              <a:gd name="connsiteY12" fmla="*/ 1453081 h 1520982"/>
              <a:gd name="connsiteX13" fmla="*/ 1790998 w 6321638"/>
              <a:gd name="connsiteY13" fmla="*/ 1468485 h 1520982"/>
              <a:gd name="connsiteX14" fmla="*/ 1919334 w 6321638"/>
              <a:gd name="connsiteY14" fmla="*/ 1489295 h 1520982"/>
              <a:gd name="connsiteX15" fmla="*/ 2159251 w 6321638"/>
              <a:gd name="connsiteY15" fmla="*/ 1498349 h 1520982"/>
              <a:gd name="connsiteX16" fmla="*/ 2684352 w 6321638"/>
              <a:gd name="connsiteY16" fmla="*/ 1502875 h 1520982"/>
              <a:gd name="connsiteX17" fmla="*/ 3037437 w 6321638"/>
              <a:gd name="connsiteY17"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194649 w 6321638"/>
              <a:gd name="connsiteY5" fmla="*/ 488887 h 1520982"/>
              <a:gd name="connsiteX6" fmla="*/ 287243 w 6321638"/>
              <a:gd name="connsiteY6" fmla="*/ 689415 h 1520982"/>
              <a:gd name="connsiteX7" fmla="*/ 805993 w 6321638"/>
              <a:gd name="connsiteY7" fmla="*/ 1245323 h 1520982"/>
              <a:gd name="connsiteX8" fmla="*/ 1172424 w 6321638"/>
              <a:gd name="connsiteY8" fmla="*/ 1407814 h 1520982"/>
              <a:gd name="connsiteX9" fmla="*/ 1321806 w 6321638"/>
              <a:gd name="connsiteY9" fmla="*/ 1414400 h 1520982"/>
              <a:gd name="connsiteX10" fmla="*/ 1480241 w 6321638"/>
              <a:gd name="connsiteY10" fmla="*/ 1453081 h 1520982"/>
              <a:gd name="connsiteX11" fmla="*/ 1606990 w 6321638"/>
              <a:gd name="connsiteY11" fmla="*/ 1453081 h 1520982"/>
              <a:gd name="connsiteX12" fmla="*/ 1790998 w 6321638"/>
              <a:gd name="connsiteY12" fmla="*/ 1468485 h 1520982"/>
              <a:gd name="connsiteX13" fmla="*/ 1919334 w 6321638"/>
              <a:gd name="connsiteY13" fmla="*/ 1489295 h 1520982"/>
              <a:gd name="connsiteX14" fmla="*/ 2159251 w 6321638"/>
              <a:gd name="connsiteY14" fmla="*/ 1498349 h 1520982"/>
              <a:gd name="connsiteX15" fmla="*/ 2684352 w 6321638"/>
              <a:gd name="connsiteY15" fmla="*/ 1502875 h 1520982"/>
              <a:gd name="connsiteX16" fmla="*/ 3037437 w 6321638"/>
              <a:gd name="connsiteY1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194649 w 6321638"/>
              <a:gd name="connsiteY5" fmla="*/ 488887 h 1520982"/>
              <a:gd name="connsiteX6" fmla="*/ 287243 w 6321638"/>
              <a:gd name="connsiteY6" fmla="*/ 689415 h 1520982"/>
              <a:gd name="connsiteX7" fmla="*/ 805993 w 6321638"/>
              <a:gd name="connsiteY7" fmla="*/ 1245323 h 1520982"/>
              <a:gd name="connsiteX8" fmla="*/ 1172424 w 6321638"/>
              <a:gd name="connsiteY8" fmla="*/ 1407814 h 1520982"/>
              <a:gd name="connsiteX9" fmla="*/ 1321806 w 6321638"/>
              <a:gd name="connsiteY9" fmla="*/ 1414400 h 1520982"/>
              <a:gd name="connsiteX10" fmla="*/ 1480241 w 6321638"/>
              <a:gd name="connsiteY10" fmla="*/ 1453081 h 1520982"/>
              <a:gd name="connsiteX11" fmla="*/ 1606990 w 6321638"/>
              <a:gd name="connsiteY11" fmla="*/ 1453081 h 1520982"/>
              <a:gd name="connsiteX12" fmla="*/ 1790998 w 6321638"/>
              <a:gd name="connsiteY12" fmla="*/ 1468485 h 1520982"/>
              <a:gd name="connsiteX13" fmla="*/ 1919334 w 6321638"/>
              <a:gd name="connsiteY13" fmla="*/ 1489295 h 1520982"/>
              <a:gd name="connsiteX14" fmla="*/ 2159251 w 6321638"/>
              <a:gd name="connsiteY14" fmla="*/ 1498349 h 1520982"/>
              <a:gd name="connsiteX15" fmla="*/ 2684352 w 6321638"/>
              <a:gd name="connsiteY15" fmla="*/ 1502875 h 1520982"/>
              <a:gd name="connsiteX16" fmla="*/ 3037437 w 6321638"/>
              <a:gd name="connsiteY16" fmla="*/ 1498349 h 1520982"/>
              <a:gd name="connsiteX0" fmla="*/ 3037437 w 6321638"/>
              <a:gd name="connsiteY0" fmla="*/ 1498349 h 1520982"/>
              <a:gd name="connsiteX1" fmla="*/ 6321638 w 6321638"/>
              <a:gd name="connsiteY1" fmla="*/ 1518940 h 1520982"/>
              <a:gd name="connsiteX2" fmla="*/ 0 w 6321638"/>
              <a:gd name="connsiteY2" fmla="*/ 1520982 h 1520982"/>
              <a:gd name="connsiteX3" fmla="*/ 0 w 6321638"/>
              <a:gd name="connsiteY3" fmla="*/ 0 h 1520982"/>
              <a:gd name="connsiteX4" fmla="*/ 27160 w 6321638"/>
              <a:gd name="connsiteY4" fmla="*/ 76955 h 1520982"/>
              <a:gd name="connsiteX5" fmla="*/ 194649 w 6321638"/>
              <a:gd name="connsiteY5" fmla="*/ 488887 h 1520982"/>
              <a:gd name="connsiteX6" fmla="*/ 287243 w 6321638"/>
              <a:gd name="connsiteY6" fmla="*/ 689415 h 1520982"/>
              <a:gd name="connsiteX7" fmla="*/ 805993 w 6321638"/>
              <a:gd name="connsiteY7" fmla="*/ 1245323 h 1520982"/>
              <a:gd name="connsiteX8" fmla="*/ 1172424 w 6321638"/>
              <a:gd name="connsiteY8" fmla="*/ 1407814 h 1520982"/>
              <a:gd name="connsiteX9" fmla="*/ 1321806 w 6321638"/>
              <a:gd name="connsiteY9" fmla="*/ 1414400 h 1520982"/>
              <a:gd name="connsiteX10" fmla="*/ 1480241 w 6321638"/>
              <a:gd name="connsiteY10" fmla="*/ 1453081 h 1520982"/>
              <a:gd name="connsiteX11" fmla="*/ 1606990 w 6321638"/>
              <a:gd name="connsiteY11" fmla="*/ 1453081 h 1520982"/>
              <a:gd name="connsiteX12" fmla="*/ 1790998 w 6321638"/>
              <a:gd name="connsiteY12" fmla="*/ 1468485 h 1520982"/>
              <a:gd name="connsiteX13" fmla="*/ 1919334 w 6321638"/>
              <a:gd name="connsiteY13" fmla="*/ 1489295 h 1520982"/>
              <a:gd name="connsiteX14" fmla="*/ 2159251 w 6321638"/>
              <a:gd name="connsiteY14" fmla="*/ 1498349 h 1520982"/>
              <a:gd name="connsiteX15" fmla="*/ 2684352 w 6321638"/>
              <a:gd name="connsiteY15" fmla="*/ 1502875 h 1520982"/>
              <a:gd name="connsiteX16" fmla="*/ 3037437 w 6321638"/>
              <a:gd name="connsiteY16" fmla="*/ 1498349 h 1520982"/>
              <a:gd name="connsiteX0" fmla="*/ 3037437 w 6367698"/>
              <a:gd name="connsiteY0" fmla="*/ 1498349 h 1520982"/>
              <a:gd name="connsiteX1" fmla="*/ 6367698 w 6367698"/>
              <a:gd name="connsiteY1" fmla="*/ 1509408 h 1520982"/>
              <a:gd name="connsiteX2" fmla="*/ 0 w 6367698"/>
              <a:gd name="connsiteY2" fmla="*/ 1520982 h 1520982"/>
              <a:gd name="connsiteX3" fmla="*/ 0 w 6367698"/>
              <a:gd name="connsiteY3" fmla="*/ 0 h 1520982"/>
              <a:gd name="connsiteX4" fmla="*/ 27160 w 6367698"/>
              <a:gd name="connsiteY4" fmla="*/ 76955 h 1520982"/>
              <a:gd name="connsiteX5" fmla="*/ 194649 w 6367698"/>
              <a:gd name="connsiteY5" fmla="*/ 488887 h 1520982"/>
              <a:gd name="connsiteX6" fmla="*/ 287243 w 6367698"/>
              <a:gd name="connsiteY6" fmla="*/ 689415 h 1520982"/>
              <a:gd name="connsiteX7" fmla="*/ 805993 w 6367698"/>
              <a:gd name="connsiteY7" fmla="*/ 1245323 h 1520982"/>
              <a:gd name="connsiteX8" fmla="*/ 1172424 w 6367698"/>
              <a:gd name="connsiteY8" fmla="*/ 1407814 h 1520982"/>
              <a:gd name="connsiteX9" fmla="*/ 1321806 w 6367698"/>
              <a:gd name="connsiteY9" fmla="*/ 1414400 h 1520982"/>
              <a:gd name="connsiteX10" fmla="*/ 1480241 w 6367698"/>
              <a:gd name="connsiteY10" fmla="*/ 1453081 h 1520982"/>
              <a:gd name="connsiteX11" fmla="*/ 1606990 w 6367698"/>
              <a:gd name="connsiteY11" fmla="*/ 1453081 h 1520982"/>
              <a:gd name="connsiteX12" fmla="*/ 1790998 w 6367698"/>
              <a:gd name="connsiteY12" fmla="*/ 1468485 h 1520982"/>
              <a:gd name="connsiteX13" fmla="*/ 1919334 w 6367698"/>
              <a:gd name="connsiteY13" fmla="*/ 1489295 h 1520982"/>
              <a:gd name="connsiteX14" fmla="*/ 2159251 w 6367698"/>
              <a:gd name="connsiteY14" fmla="*/ 1498349 h 1520982"/>
              <a:gd name="connsiteX15" fmla="*/ 2684352 w 6367698"/>
              <a:gd name="connsiteY15" fmla="*/ 1502875 h 1520982"/>
              <a:gd name="connsiteX16" fmla="*/ 3037437 w 6367698"/>
              <a:gd name="connsiteY16" fmla="*/ 1498349 h 1520982"/>
              <a:gd name="connsiteX0" fmla="*/ 3037437 w 6367698"/>
              <a:gd name="connsiteY0" fmla="*/ 1498349 h 1520982"/>
              <a:gd name="connsiteX1" fmla="*/ 6367698 w 6367698"/>
              <a:gd name="connsiteY1" fmla="*/ 1509408 h 1520982"/>
              <a:gd name="connsiteX2" fmla="*/ 0 w 6367698"/>
              <a:gd name="connsiteY2" fmla="*/ 1520982 h 1520982"/>
              <a:gd name="connsiteX3" fmla="*/ 0 w 6367698"/>
              <a:gd name="connsiteY3" fmla="*/ 0 h 1520982"/>
              <a:gd name="connsiteX4" fmla="*/ 27160 w 6367698"/>
              <a:gd name="connsiteY4" fmla="*/ 76955 h 1520982"/>
              <a:gd name="connsiteX5" fmla="*/ 194649 w 6367698"/>
              <a:gd name="connsiteY5" fmla="*/ 488887 h 1520982"/>
              <a:gd name="connsiteX6" fmla="*/ 287243 w 6367698"/>
              <a:gd name="connsiteY6" fmla="*/ 689415 h 1520982"/>
              <a:gd name="connsiteX7" fmla="*/ 805993 w 6367698"/>
              <a:gd name="connsiteY7" fmla="*/ 1245323 h 1520982"/>
              <a:gd name="connsiteX8" fmla="*/ 1172424 w 6367698"/>
              <a:gd name="connsiteY8" fmla="*/ 1407814 h 1520982"/>
              <a:gd name="connsiteX9" fmla="*/ 1321806 w 6367698"/>
              <a:gd name="connsiteY9" fmla="*/ 1414400 h 1520982"/>
              <a:gd name="connsiteX10" fmla="*/ 1480241 w 6367698"/>
              <a:gd name="connsiteY10" fmla="*/ 1453081 h 1520982"/>
              <a:gd name="connsiteX11" fmla="*/ 1606990 w 6367698"/>
              <a:gd name="connsiteY11" fmla="*/ 1453081 h 1520982"/>
              <a:gd name="connsiteX12" fmla="*/ 1790998 w 6367698"/>
              <a:gd name="connsiteY12" fmla="*/ 1468485 h 1520982"/>
              <a:gd name="connsiteX13" fmla="*/ 1919334 w 6367698"/>
              <a:gd name="connsiteY13" fmla="*/ 1489295 h 1520982"/>
              <a:gd name="connsiteX14" fmla="*/ 2159251 w 6367698"/>
              <a:gd name="connsiteY14" fmla="*/ 1498349 h 1520982"/>
              <a:gd name="connsiteX15" fmla="*/ 2684352 w 6367698"/>
              <a:gd name="connsiteY15" fmla="*/ 1502875 h 1520982"/>
              <a:gd name="connsiteX16" fmla="*/ 3037437 w 6367698"/>
              <a:gd name="connsiteY16" fmla="*/ 1498349 h 152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67698" h="1520982">
                <a:moveTo>
                  <a:pt x="3037437" y="1498349"/>
                </a:moveTo>
                <a:lnTo>
                  <a:pt x="6367698" y="1509408"/>
                </a:lnTo>
                <a:lnTo>
                  <a:pt x="0" y="1520982"/>
                </a:lnTo>
                <a:lnTo>
                  <a:pt x="0" y="0"/>
                </a:lnTo>
                <a:lnTo>
                  <a:pt x="27160" y="76955"/>
                </a:lnTo>
                <a:cubicBezTo>
                  <a:pt x="79023" y="279722"/>
                  <a:pt x="124935" y="381329"/>
                  <a:pt x="194649" y="488887"/>
                </a:cubicBezTo>
                <a:lnTo>
                  <a:pt x="287243" y="689415"/>
                </a:lnTo>
                <a:cubicBezTo>
                  <a:pt x="449047" y="1106493"/>
                  <a:pt x="726739" y="1217183"/>
                  <a:pt x="805993" y="1245323"/>
                </a:cubicBezTo>
                <a:cubicBezTo>
                  <a:pt x="869399" y="1269324"/>
                  <a:pt x="934393" y="1342538"/>
                  <a:pt x="1172424" y="1407814"/>
                </a:cubicBezTo>
                <a:cubicBezTo>
                  <a:pt x="1222218" y="1406305"/>
                  <a:pt x="1273599" y="1406384"/>
                  <a:pt x="1321806" y="1414400"/>
                </a:cubicBezTo>
                <a:cubicBezTo>
                  <a:pt x="1369855" y="1421473"/>
                  <a:pt x="1408379" y="1441245"/>
                  <a:pt x="1480241" y="1453081"/>
                </a:cubicBezTo>
                <a:cubicBezTo>
                  <a:pt x="1527253" y="1454669"/>
                  <a:pt x="1564740" y="1453081"/>
                  <a:pt x="1606990" y="1453081"/>
                </a:cubicBezTo>
                <a:cubicBezTo>
                  <a:pt x="1668855" y="1456099"/>
                  <a:pt x="1678333" y="1478167"/>
                  <a:pt x="1790998" y="1468485"/>
                </a:cubicBezTo>
                <a:cubicBezTo>
                  <a:pt x="1833247" y="1469601"/>
                  <a:pt x="1862797" y="1486592"/>
                  <a:pt x="1919334" y="1489295"/>
                </a:cubicBezTo>
                <a:cubicBezTo>
                  <a:pt x="1999306" y="1492313"/>
                  <a:pt x="2071342" y="1477868"/>
                  <a:pt x="2159251" y="1498349"/>
                </a:cubicBezTo>
                <a:cubicBezTo>
                  <a:pt x="2334285" y="1499858"/>
                  <a:pt x="2526780" y="1487079"/>
                  <a:pt x="2684352" y="1502875"/>
                </a:cubicBezTo>
                <a:lnTo>
                  <a:pt x="3037437" y="14983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p:cNvSpPr/>
          <p:nvPr/>
        </p:nvSpPr>
        <p:spPr>
          <a:xfrm>
            <a:off x="2883133" y="1878193"/>
            <a:ext cx="470600" cy="3356017"/>
          </a:xfrm>
          <a:custGeom>
            <a:avLst/>
            <a:gdLst>
              <a:gd name="connsiteX0" fmla="*/ 459645 w 459645"/>
              <a:gd name="connsiteY0" fmla="*/ 3354430 h 3354430"/>
              <a:gd name="connsiteX1" fmla="*/ 459645 w 459645"/>
              <a:gd name="connsiteY1" fmla="*/ 1828800 h 3354430"/>
              <a:gd name="connsiteX2" fmla="*/ 239602 w 459645"/>
              <a:gd name="connsiteY2" fmla="*/ 860612 h 3354430"/>
              <a:gd name="connsiteX3" fmla="*/ 239602 w 459645"/>
              <a:gd name="connsiteY3" fmla="*/ 0 h 3354430"/>
              <a:gd name="connsiteX4" fmla="*/ 0 w 459645"/>
              <a:gd name="connsiteY4" fmla="*/ 0 h 3354430"/>
              <a:gd name="connsiteX5" fmla="*/ 0 w 459645"/>
              <a:gd name="connsiteY5" fmla="*/ 3349540 h 3354430"/>
              <a:gd name="connsiteX6" fmla="*/ 459645 w 459645"/>
              <a:gd name="connsiteY6" fmla="*/ 3354430 h 3354430"/>
              <a:gd name="connsiteX0" fmla="*/ 459645 w 459645"/>
              <a:gd name="connsiteY0" fmla="*/ 3354430 h 3354430"/>
              <a:gd name="connsiteX1" fmla="*/ 459645 w 459645"/>
              <a:gd name="connsiteY1" fmla="*/ 1828800 h 3354430"/>
              <a:gd name="connsiteX2" fmla="*/ 239602 w 459645"/>
              <a:gd name="connsiteY2" fmla="*/ 860612 h 3354430"/>
              <a:gd name="connsiteX3" fmla="*/ 0 w 459645"/>
              <a:gd name="connsiteY3" fmla="*/ 0 h 3354430"/>
              <a:gd name="connsiteX4" fmla="*/ 0 w 459645"/>
              <a:gd name="connsiteY4" fmla="*/ 3349540 h 3354430"/>
              <a:gd name="connsiteX5" fmla="*/ 459645 w 459645"/>
              <a:gd name="connsiteY5" fmla="*/ 3354430 h 3354430"/>
              <a:gd name="connsiteX0" fmla="*/ 459645 w 459645"/>
              <a:gd name="connsiteY0" fmla="*/ 3354430 h 3354430"/>
              <a:gd name="connsiteX1" fmla="*/ 394557 w 459645"/>
              <a:gd name="connsiteY1" fmla="*/ 1844675 h 3354430"/>
              <a:gd name="connsiteX2" fmla="*/ 239602 w 459645"/>
              <a:gd name="connsiteY2" fmla="*/ 860612 h 3354430"/>
              <a:gd name="connsiteX3" fmla="*/ 0 w 459645"/>
              <a:gd name="connsiteY3" fmla="*/ 0 h 3354430"/>
              <a:gd name="connsiteX4" fmla="*/ 0 w 459645"/>
              <a:gd name="connsiteY4" fmla="*/ 3349540 h 3354430"/>
              <a:gd name="connsiteX5" fmla="*/ 459645 w 459645"/>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73603 h 3373603"/>
              <a:gd name="connsiteX1" fmla="*/ 461232 w 461232"/>
              <a:gd name="connsiteY1" fmla="*/ 1855911 h 3373603"/>
              <a:gd name="connsiteX2" fmla="*/ 239602 w 461232"/>
              <a:gd name="connsiteY2" fmla="*/ 879785 h 3373603"/>
              <a:gd name="connsiteX3" fmla="*/ 0 w 461232"/>
              <a:gd name="connsiteY3" fmla="*/ 19173 h 3373603"/>
              <a:gd name="connsiteX4" fmla="*/ 0 w 461232"/>
              <a:gd name="connsiteY4" fmla="*/ 3368713 h 3373603"/>
              <a:gd name="connsiteX5" fmla="*/ 459645 w 461232"/>
              <a:gd name="connsiteY5" fmla="*/ 3373603 h 3373603"/>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87161 w 488748"/>
              <a:gd name="connsiteY0" fmla="*/ 3354434 h 3354434"/>
              <a:gd name="connsiteX1" fmla="*/ 488748 w 488748"/>
              <a:gd name="connsiteY1" fmla="*/ 1836742 h 3354434"/>
              <a:gd name="connsiteX2" fmla="*/ 267118 w 488748"/>
              <a:gd name="connsiteY2" fmla="*/ 860616 h 3354434"/>
              <a:gd name="connsiteX3" fmla="*/ 27516 w 488748"/>
              <a:gd name="connsiteY3" fmla="*/ 4 h 3354434"/>
              <a:gd name="connsiteX4" fmla="*/ 27516 w 488748"/>
              <a:gd name="connsiteY4" fmla="*/ 3349544 h 3354434"/>
              <a:gd name="connsiteX5" fmla="*/ 487161 w 488748"/>
              <a:gd name="connsiteY5" fmla="*/ 3354434 h 3354434"/>
              <a:gd name="connsiteX0" fmla="*/ 459645 w 461232"/>
              <a:gd name="connsiteY0" fmla="*/ 3383008 h 3383008"/>
              <a:gd name="connsiteX1" fmla="*/ 461232 w 461232"/>
              <a:gd name="connsiteY1" fmla="*/ 1865316 h 3383008"/>
              <a:gd name="connsiteX2" fmla="*/ 239602 w 461232"/>
              <a:gd name="connsiteY2" fmla="*/ 889190 h 3383008"/>
              <a:gd name="connsiteX3" fmla="*/ 96837 w 461232"/>
              <a:gd name="connsiteY3" fmla="*/ 3 h 3383008"/>
              <a:gd name="connsiteX4" fmla="*/ 0 w 461232"/>
              <a:gd name="connsiteY4" fmla="*/ 3378118 h 3383008"/>
              <a:gd name="connsiteX5" fmla="*/ 459645 w 461232"/>
              <a:gd name="connsiteY5" fmla="*/ 3383008 h 3383008"/>
              <a:gd name="connsiteX0" fmla="*/ 459645 w 461232"/>
              <a:gd name="connsiteY0" fmla="*/ 3383008 h 3383008"/>
              <a:gd name="connsiteX1" fmla="*/ 461232 w 461232"/>
              <a:gd name="connsiteY1" fmla="*/ 1865316 h 3383008"/>
              <a:gd name="connsiteX2" fmla="*/ 239602 w 461232"/>
              <a:gd name="connsiteY2" fmla="*/ 889190 h 3383008"/>
              <a:gd name="connsiteX3" fmla="*/ 96837 w 461232"/>
              <a:gd name="connsiteY3" fmla="*/ 3 h 3383008"/>
              <a:gd name="connsiteX4" fmla="*/ 0 w 461232"/>
              <a:gd name="connsiteY4" fmla="*/ 3378118 h 3383008"/>
              <a:gd name="connsiteX5" fmla="*/ 459645 w 461232"/>
              <a:gd name="connsiteY5" fmla="*/ 3383008 h 3383008"/>
              <a:gd name="connsiteX0" fmla="*/ 459645 w 461232"/>
              <a:gd name="connsiteY0" fmla="*/ 3668765 h 3668765"/>
              <a:gd name="connsiteX1" fmla="*/ 461232 w 461232"/>
              <a:gd name="connsiteY1" fmla="*/ 2151073 h 3668765"/>
              <a:gd name="connsiteX2" fmla="*/ 239602 w 461232"/>
              <a:gd name="connsiteY2" fmla="*/ 1174947 h 3668765"/>
              <a:gd name="connsiteX3" fmla="*/ 138961 w 461232"/>
              <a:gd name="connsiteY3" fmla="*/ 286822 h 3668765"/>
              <a:gd name="connsiteX4" fmla="*/ 96837 w 461232"/>
              <a:gd name="connsiteY4" fmla="*/ 285760 h 3668765"/>
              <a:gd name="connsiteX5" fmla="*/ 0 w 461232"/>
              <a:gd name="connsiteY5" fmla="*/ 3663875 h 3668765"/>
              <a:gd name="connsiteX6" fmla="*/ 459645 w 461232"/>
              <a:gd name="connsiteY6" fmla="*/ 3668765 h 3668765"/>
              <a:gd name="connsiteX0" fmla="*/ 459645 w 461232"/>
              <a:gd name="connsiteY0" fmla="*/ 3423760 h 3423760"/>
              <a:gd name="connsiteX1" fmla="*/ 461232 w 461232"/>
              <a:gd name="connsiteY1" fmla="*/ 1906068 h 3423760"/>
              <a:gd name="connsiteX2" fmla="*/ 239602 w 461232"/>
              <a:gd name="connsiteY2" fmla="*/ 929942 h 3423760"/>
              <a:gd name="connsiteX3" fmla="*/ 138961 w 461232"/>
              <a:gd name="connsiteY3" fmla="*/ 41817 h 3423760"/>
              <a:gd name="connsiteX4" fmla="*/ 96837 w 461232"/>
              <a:gd name="connsiteY4" fmla="*/ 40755 h 3423760"/>
              <a:gd name="connsiteX5" fmla="*/ 0 w 461232"/>
              <a:gd name="connsiteY5" fmla="*/ 3418870 h 3423760"/>
              <a:gd name="connsiteX6" fmla="*/ 459645 w 461232"/>
              <a:gd name="connsiteY6" fmla="*/ 3423760 h 3423760"/>
              <a:gd name="connsiteX0" fmla="*/ 459645 w 461232"/>
              <a:gd name="connsiteY0" fmla="*/ 3482772 h 3482772"/>
              <a:gd name="connsiteX1" fmla="*/ 461232 w 461232"/>
              <a:gd name="connsiteY1" fmla="*/ 1965080 h 3482772"/>
              <a:gd name="connsiteX2" fmla="*/ 239602 w 461232"/>
              <a:gd name="connsiteY2" fmla="*/ 988954 h 3482772"/>
              <a:gd name="connsiteX3" fmla="*/ 96837 w 461232"/>
              <a:gd name="connsiteY3" fmla="*/ 99767 h 3482772"/>
              <a:gd name="connsiteX4" fmla="*/ 0 w 461232"/>
              <a:gd name="connsiteY4" fmla="*/ 3477882 h 3482772"/>
              <a:gd name="connsiteX5" fmla="*/ 459645 w 461232"/>
              <a:gd name="connsiteY5" fmla="*/ 3482772 h 3482772"/>
              <a:gd name="connsiteX0" fmla="*/ 490741 w 492328"/>
              <a:gd name="connsiteY0" fmla="*/ 3447632 h 3447632"/>
              <a:gd name="connsiteX1" fmla="*/ 492328 w 492328"/>
              <a:gd name="connsiteY1" fmla="*/ 1929940 h 3447632"/>
              <a:gd name="connsiteX2" fmla="*/ 270698 w 492328"/>
              <a:gd name="connsiteY2" fmla="*/ 953814 h 3447632"/>
              <a:gd name="connsiteX3" fmla="*/ 26333 w 492328"/>
              <a:gd name="connsiteY3" fmla="*/ 102727 h 3447632"/>
              <a:gd name="connsiteX4" fmla="*/ 31096 w 492328"/>
              <a:gd name="connsiteY4" fmla="*/ 3442742 h 3447632"/>
              <a:gd name="connsiteX5" fmla="*/ 490741 w 492328"/>
              <a:gd name="connsiteY5" fmla="*/ 3447632 h 3447632"/>
              <a:gd name="connsiteX0" fmla="*/ 464408 w 465995"/>
              <a:gd name="connsiteY0" fmla="*/ 3447632 h 3447632"/>
              <a:gd name="connsiteX1" fmla="*/ 465995 w 465995"/>
              <a:gd name="connsiteY1" fmla="*/ 1929940 h 3447632"/>
              <a:gd name="connsiteX2" fmla="*/ 244365 w 465995"/>
              <a:gd name="connsiteY2" fmla="*/ 953814 h 3447632"/>
              <a:gd name="connsiteX3" fmla="*/ 0 w 465995"/>
              <a:gd name="connsiteY3" fmla="*/ 102727 h 3447632"/>
              <a:gd name="connsiteX4" fmla="*/ 4763 w 465995"/>
              <a:gd name="connsiteY4" fmla="*/ 3442742 h 3447632"/>
              <a:gd name="connsiteX5" fmla="*/ 464408 w 465995"/>
              <a:gd name="connsiteY5" fmla="*/ 3447632 h 3447632"/>
              <a:gd name="connsiteX0" fmla="*/ 469170 w 470757"/>
              <a:gd name="connsiteY0" fmla="*/ 3457863 h 3457863"/>
              <a:gd name="connsiteX1" fmla="*/ 470757 w 470757"/>
              <a:gd name="connsiteY1" fmla="*/ 1940171 h 3457863"/>
              <a:gd name="connsiteX2" fmla="*/ 249127 w 470757"/>
              <a:gd name="connsiteY2" fmla="*/ 964045 h 3457863"/>
              <a:gd name="connsiteX3" fmla="*/ 0 w 470757"/>
              <a:gd name="connsiteY3" fmla="*/ 101846 h 3457863"/>
              <a:gd name="connsiteX4" fmla="*/ 9525 w 470757"/>
              <a:gd name="connsiteY4" fmla="*/ 3452973 h 3457863"/>
              <a:gd name="connsiteX5" fmla="*/ 469170 w 470757"/>
              <a:gd name="connsiteY5" fmla="*/ 3457863 h 3457863"/>
              <a:gd name="connsiteX0" fmla="*/ 469170 w 470757"/>
              <a:gd name="connsiteY0" fmla="*/ 3356017 h 3356017"/>
              <a:gd name="connsiteX1" fmla="*/ 470757 w 470757"/>
              <a:gd name="connsiteY1" fmla="*/ 1838325 h 3356017"/>
              <a:gd name="connsiteX2" fmla="*/ 249127 w 470757"/>
              <a:gd name="connsiteY2" fmla="*/ 862199 h 3356017"/>
              <a:gd name="connsiteX3" fmla="*/ 0 w 470757"/>
              <a:gd name="connsiteY3" fmla="*/ 0 h 3356017"/>
              <a:gd name="connsiteX4" fmla="*/ 9525 w 470757"/>
              <a:gd name="connsiteY4" fmla="*/ 3351127 h 3356017"/>
              <a:gd name="connsiteX5" fmla="*/ 469170 w 470757"/>
              <a:gd name="connsiteY5" fmla="*/ 3356017 h 3356017"/>
              <a:gd name="connsiteX0" fmla="*/ 469170 w 470757"/>
              <a:gd name="connsiteY0" fmla="*/ 3356017 h 3356017"/>
              <a:gd name="connsiteX1" fmla="*/ 470757 w 470757"/>
              <a:gd name="connsiteY1" fmla="*/ 1838325 h 3356017"/>
              <a:gd name="connsiteX2" fmla="*/ 249127 w 470757"/>
              <a:gd name="connsiteY2" fmla="*/ 862199 h 3356017"/>
              <a:gd name="connsiteX3" fmla="*/ 0 w 470757"/>
              <a:gd name="connsiteY3" fmla="*/ 0 h 3356017"/>
              <a:gd name="connsiteX4" fmla="*/ 9525 w 470757"/>
              <a:gd name="connsiteY4" fmla="*/ 3355889 h 3356017"/>
              <a:gd name="connsiteX5" fmla="*/ 469170 w 470757"/>
              <a:gd name="connsiteY5" fmla="*/ 3356017 h 3356017"/>
              <a:gd name="connsiteX0" fmla="*/ 479762 w 479762"/>
              <a:gd name="connsiteY0" fmla="*/ 3356017 h 3356017"/>
              <a:gd name="connsiteX1" fmla="*/ 470757 w 479762"/>
              <a:gd name="connsiteY1" fmla="*/ 1838325 h 3356017"/>
              <a:gd name="connsiteX2" fmla="*/ 249127 w 479762"/>
              <a:gd name="connsiteY2" fmla="*/ 862199 h 3356017"/>
              <a:gd name="connsiteX3" fmla="*/ 0 w 479762"/>
              <a:gd name="connsiteY3" fmla="*/ 0 h 3356017"/>
              <a:gd name="connsiteX4" fmla="*/ 9525 w 479762"/>
              <a:gd name="connsiteY4" fmla="*/ 3355889 h 3356017"/>
              <a:gd name="connsiteX5" fmla="*/ 479762 w 479762"/>
              <a:gd name="connsiteY5" fmla="*/ 3356017 h 3356017"/>
              <a:gd name="connsiteX0" fmla="*/ 479762 w 479762"/>
              <a:gd name="connsiteY0" fmla="*/ 3356017 h 3356017"/>
              <a:gd name="connsiteX1" fmla="*/ 477818 w 479762"/>
              <a:gd name="connsiteY1" fmla="*/ 1845386 h 3356017"/>
              <a:gd name="connsiteX2" fmla="*/ 249127 w 479762"/>
              <a:gd name="connsiteY2" fmla="*/ 862199 h 3356017"/>
              <a:gd name="connsiteX3" fmla="*/ 0 w 479762"/>
              <a:gd name="connsiteY3" fmla="*/ 0 h 3356017"/>
              <a:gd name="connsiteX4" fmla="*/ 9525 w 479762"/>
              <a:gd name="connsiteY4" fmla="*/ 3355889 h 3356017"/>
              <a:gd name="connsiteX5" fmla="*/ 479762 w 479762"/>
              <a:gd name="connsiteY5" fmla="*/ 3356017 h 3356017"/>
              <a:gd name="connsiteX0" fmla="*/ 479762 w 479762"/>
              <a:gd name="connsiteY0" fmla="*/ 3356017 h 3356017"/>
              <a:gd name="connsiteX1" fmla="*/ 477818 w 479762"/>
              <a:gd name="connsiteY1" fmla="*/ 1845386 h 3356017"/>
              <a:gd name="connsiteX2" fmla="*/ 249127 w 479762"/>
              <a:gd name="connsiteY2" fmla="*/ 862199 h 3356017"/>
              <a:gd name="connsiteX3" fmla="*/ 0 w 479762"/>
              <a:gd name="connsiteY3" fmla="*/ 0 h 3356017"/>
              <a:gd name="connsiteX4" fmla="*/ 9525 w 479762"/>
              <a:gd name="connsiteY4" fmla="*/ 3355889 h 3356017"/>
              <a:gd name="connsiteX5" fmla="*/ 479762 w 479762"/>
              <a:gd name="connsiteY5" fmla="*/ 3356017 h 3356017"/>
              <a:gd name="connsiteX0" fmla="*/ 479762 w 479762"/>
              <a:gd name="connsiteY0" fmla="*/ 3356017 h 3356017"/>
              <a:gd name="connsiteX1" fmla="*/ 477818 w 479762"/>
              <a:gd name="connsiteY1" fmla="*/ 1845386 h 3356017"/>
              <a:gd name="connsiteX2" fmla="*/ 249127 w 479762"/>
              <a:gd name="connsiteY2" fmla="*/ 862199 h 3356017"/>
              <a:gd name="connsiteX3" fmla="*/ 0 w 479762"/>
              <a:gd name="connsiteY3" fmla="*/ 0 h 3356017"/>
              <a:gd name="connsiteX4" fmla="*/ 9525 w 479762"/>
              <a:gd name="connsiteY4" fmla="*/ 3355889 h 3356017"/>
              <a:gd name="connsiteX5" fmla="*/ 479762 w 479762"/>
              <a:gd name="connsiteY5" fmla="*/ 3356017 h 3356017"/>
              <a:gd name="connsiteX0" fmla="*/ 470600 w 470600"/>
              <a:gd name="connsiteY0" fmla="*/ 3356017 h 3356017"/>
              <a:gd name="connsiteX1" fmla="*/ 468656 w 470600"/>
              <a:gd name="connsiteY1" fmla="*/ 1845386 h 3356017"/>
              <a:gd name="connsiteX2" fmla="*/ 239965 w 470600"/>
              <a:gd name="connsiteY2" fmla="*/ 862199 h 3356017"/>
              <a:gd name="connsiteX3" fmla="*/ 1430 w 470600"/>
              <a:gd name="connsiteY3" fmla="*/ 0 h 3356017"/>
              <a:gd name="connsiteX4" fmla="*/ 363 w 470600"/>
              <a:gd name="connsiteY4" fmla="*/ 3355889 h 3356017"/>
              <a:gd name="connsiteX5" fmla="*/ 470600 w 470600"/>
              <a:gd name="connsiteY5" fmla="*/ 3356017 h 33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600" h="3356017">
                <a:moveTo>
                  <a:pt x="470600" y="3356017"/>
                </a:moveTo>
                <a:cubicBezTo>
                  <a:pt x="467598" y="2850120"/>
                  <a:pt x="471658" y="2351283"/>
                  <a:pt x="468656" y="1845386"/>
                </a:cubicBezTo>
                <a:cubicBezTo>
                  <a:pt x="394779" y="1583511"/>
                  <a:pt x="310667" y="1189161"/>
                  <a:pt x="239965" y="862199"/>
                </a:cubicBezTo>
                <a:cubicBezTo>
                  <a:pt x="179233" y="551314"/>
                  <a:pt x="60414" y="42379"/>
                  <a:pt x="1430" y="0"/>
                </a:cubicBezTo>
                <a:cubicBezTo>
                  <a:pt x="3018" y="1113338"/>
                  <a:pt x="-1225" y="2242551"/>
                  <a:pt x="363" y="3355889"/>
                </a:cubicBezTo>
                <a:lnTo>
                  <a:pt x="470600" y="33560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424969" y="1880321"/>
            <a:ext cx="461686" cy="3357420"/>
          </a:xfrm>
          <a:custGeom>
            <a:avLst/>
            <a:gdLst>
              <a:gd name="connsiteX0" fmla="*/ 459645 w 459645"/>
              <a:gd name="connsiteY0" fmla="*/ 3354430 h 3354430"/>
              <a:gd name="connsiteX1" fmla="*/ 459645 w 459645"/>
              <a:gd name="connsiteY1" fmla="*/ 1828800 h 3354430"/>
              <a:gd name="connsiteX2" fmla="*/ 239602 w 459645"/>
              <a:gd name="connsiteY2" fmla="*/ 860612 h 3354430"/>
              <a:gd name="connsiteX3" fmla="*/ 239602 w 459645"/>
              <a:gd name="connsiteY3" fmla="*/ 0 h 3354430"/>
              <a:gd name="connsiteX4" fmla="*/ 0 w 459645"/>
              <a:gd name="connsiteY4" fmla="*/ 0 h 3354430"/>
              <a:gd name="connsiteX5" fmla="*/ 0 w 459645"/>
              <a:gd name="connsiteY5" fmla="*/ 3349540 h 3354430"/>
              <a:gd name="connsiteX6" fmla="*/ 459645 w 459645"/>
              <a:gd name="connsiteY6" fmla="*/ 3354430 h 3354430"/>
              <a:gd name="connsiteX0" fmla="*/ 459645 w 459645"/>
              <a:gd name="connsiteY0" fmla="*/ 3354430 h 3354430"/>
              <a:gd name="connsiteX1" fmla="*/ 459645 w 459645"/>
              <a:gd name="connsiteY1" fmla="*/ 1828800 h 3354430"/>
              <a:gd name="connsiteX2" fmla="*/ 239602 w 459645"/>
              <a:gd name="connsiteY2" fmla="*/ 860612 h 3354430"/>
              <a:gd name="connsiteX3" fmla="*/ 0 w 459645"/>
              <a:gd name="connsiteY3" fmla="*/ 0 h 3354430"/>
              <a:gd name="connsiteX4" fmla="*/ 0 w 459645"/>
              <a:gd name="connsiteY4" fmla="*/ 3349540 h 3354430"/>
              <a:gd name="connsiteX5" fmla="*/ 459645 w 459645"/>
              <a:gd name="connsiteY5" fmla="*/ 3354430 h 3354430"/>
              <a:gd name="connsiteX0" fmla="*/ 459645 w 459645"/>
              <a:gd name="connsiteY0" fmla="*/ 3354430 h 3354430"/>
              <a:gd name="connsiteX1" fmla="*/ 394557 w 459645"/>
              <a:gd name="connsiteY1" fmla="*/ 1844675 h 3354430"/>
              <a:gd name="connsiteX2" fmla="*/ 239602 w 459645"/>
              <a:gd name="connsiteY2" fmla="*/ 860612 h 3354430"/>
              <a:gd name="connsiteX3" fmla="*/ 0 w 459645"/>
              <a:gd name="connsiteY3" fmla="*/ 0 h 3354430"/>
              <a:gd name="connsiteX4" fmla="*/ 0 w 459645"/>
              <a:gd name="connsiteY4" fmla="*/ 3349540 h 3354430"/>
              <a:gd name="connsiteX5" fmla="*/ 459645 w 459645"/>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54430 h 3354430"/>
              <a:gd name="connsiteX1" fmla="*/ 461232 w 461232"/>
              <a:gd name="connsiteY1" fmla="*/ 1836738 h 3354430"/>
              <a:gd name="connsiteX2" fmla="*/ 239602 w 461232"/>
              <a:gd name="connsiteY2" fmla="*/ 860612 h 3354430"/>
              <a:gd name="connsiteX3" fmla="*/ 0 w 461232"/>
              <a:gd name="connsiteY3" fmla="*/ 0 h 3354430"/>
              <a:gd name="connsiteX4" fmla="*/ 0 w 461232"/>
              <a:gd name="connsiteY4" fmla="*/ 3349540 h 3354430"/>
              <a:gd name="connsiteX5" fmla="*/ 459645 w 461232"/>
              <a:gd name="connsiteY5" fmla="*/ 3354430 h 3354430"/>
              <a:gd name="connsiteX0" fmla="*/ 459645 w 461232"/>
              <a:gd name="connsiteY0" fmla="*/ 3373603 h 3373603"/>
              <a:gd name="connsiteX1" fmla="*/ 461232 w 461232"/>
              <a:gd name="connsiteY1" fmla="*/ 1855911 h 3373603"/>
              <a:gd name="connsiteX2" fmla="*/ 239602 w 461232"/>
              <a:gd name="connsiteY2" fmla="*/ 879785 h 3373603"/>
              <a:gd name="connsiteX3" fmla="*/ 0 w 461232"/>
              <a:gd name="connsiteY3" fmla="*/ 19173 h 3373603"/>
              <a:gd name="connsiteX4" fmla="*/ 0 w 461232"/>
              <a:gd name="connsiteY4" fmla="*/ 3368713 h 3373603"/>
              <a:gd name="connsiteX5" fmla="*/ 459645 w 461232"/>
              <a:gd name="connsiteY5" fmla="*/ 3373603 h 3373603"/>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59655 w 461242"/>
              <a:gd name="connsiteY0" fmla="*/ 3354434 h 3354434"/>
              <a:gd name="connsiteX1" fmla="*/ 461242 w 461242"/>
              <a:gd name="connsiteY1" fmla="*/ 1836742 h 3354434"/>
              <a:gd name="connsiteX2" fmla="*/ 239612 w 461242"/>
              <a:gd name="connsiteY2" fmla="*/ 860616 h 3354434"/>
              <a:gd name="connsiteX3" fmla="*/ 10 w 461242"/>
              <a:gd name="connsiteY3" fmla="*/ 4 h 3354434"/>
              <a:gd name="connsiteX4" fmla="*/ 10 w 461242"/>
              <a:gd name="connsiteY4" fmla="*/ 3349544 h 3354434"/>
              <a:gd name="connsiteX5" fmla="*/ 459655 w 461242"/>
              <a:gd name="connsiteY5" fmla="*/ 3354434 h 3354434"/>
              <a:gd name="connsiteX0" fmla="*/ 487161 w 488748"/>
              <a:gd name="connsiteY0" fmla="*/ 3354434 h 3354434"/>
              <a:gd name="connsiteX1" fmla="*/ 488748 w 488748"/>
              <a:gd name="connsiteY1" fmla="*/ 1836742 h 3354434"/>
              <a:gd name="connsiteX2" fmla="*/ 267118 w 488748"/>
              <a:gd name="connsiteY2" fmla="*/ 860616 h 3354434"/>
              <a:gd name="connsiteX3" fmla="*/ 27516 w 488748"/>
              <a:gd name="connsiteY3" fmla="*/ 4 h 3354434"/>
              <a:gd name="connsiteX4" fmla="*/ 27516 w 488748"/>
              <a:gd name="connsiteY4" fmla="*/ 3349544 h 3354434"/>
              <a:gd name="connsiteX5" fmla="*/ 487161 w 488748"/>
              <a:gd name="connsiteY5" fmla="*/ 3354434 h 3354434"/>
              <a:gd name="connsiteX0" fmla="*/ 459645 w 461232"/>
              <a:gd name="connsiteY0" fmla="*/ 3383008 h 3383008"/>
              <a:gd name="connsiteX1" fmla="*/ 461232 w 461232"/>
              <a:gd name="connsiteY1" fmla="*/ 1865316 h 3383008"/>
              <a:gd name="connsiteX2" fmla="*/ 239602 w 461232"/>
              <a:gd name="connsiteY2" fmla="*/ 889190 h 3383008"/>
              <a:gd name="connsiteX3" fmla="*/ 96837 w 461232"/>
              <a:gd name="connsiteY3" fmla="*/ 3 h 3383008"/>
              <a:gd name="connsiteX4" fmla="*/ 0 w 461232"/>
              <a:gd name="connsiteY4" fmla="*/ 3378118 h 3383008"/>
              <a:gd name="connsiteX5" fmla="*/ 459645 w 461232"/>
              <a:gd name="connsiteY5" fmla="*/ 3383008 h 3383008"/>
              <a:gd name="connsiteX0" fmla="*/ 459645 w 461232"/>
              <a:gd name="connsiteY0" fmla="*/ 3383008 h 3383008"/>
              <a:gd name="connsiteX1" fmla="*/ 461232 w 461232"/>
              <a:gd name="connsiteY1" fmla="*/ 1865316 h 3383008"/>
              <a:gd name="connsiteX2" fmla="*/ 239602 w 461232"/>
              <a:gd name="connsiteY2" fmla="*/ 889190 h 3383008"/>
              <a:gd name="connsiteX3" fmla="*/ 96837 w 461232"/>
              <a:gd name="connsiteY3" fmla="*/ 3 h 3383008"/>
              <a:gd name="connsiteX4" fmla="*/ 0 w 461232"/>
              <a:gd name="connsiteY4" fmla="*/ 3378118 h 3383008"/>
              <a:gd name="connsiteX5" fmla="*/ 459645 w 461232"/>
              <a:gd name="connsiteY5" fmla="*/ 3383008 h 3383008"/>
              <a:gd name="connsiteX0" fmla="*/ 459645 w 461232"/>
              <a:gd name="connsiteY0" fmla="*/ 3668765 h 3668765"/>
              <a:gd name="connsiteX1" fmla="*/ 461232 w 461232"/>
              <a:gd name="connsiteY1" fmla="*/ 2151073 h 3668765"/>
              <a:gd name="connsiteX2" fmla="*/ 239602 w 461232"/>
              <a:gd name="connsiteY2" fmla="*/ 1174947 h 3668765"/>
              <a:gd name="connsiteX3" fmla="*/ 138961 w 461232"/>
              <a:gd name="connsiteY3" fmla="*/ 286822 h 3668765"/>
              <a:gd name="connsiteX4" fmla="*/ 96837 w 461232"/>
              <a:gd name="connsiteY4" fmla="*/ 285760 h 3668765"/>
              <a:gd name="connsiteX5" fmla="*/ 0 w 461232"/>
              <a:gd name="connsiteY5" fmla="*/ 3663875 h 3668765"/>
              <a:gd name="connsiteX6" fmla="*/ 459645 w 461232"/>
              <a:gd name="connsiteY6" fmla="*/ 3668765 h 3668765"/>
              <a:gd name="connsiteX0" fmla="*/ 459645 w 461232"/>
              <a:gd name="connsiteY0" fmla="*/ 3423760 h 3423760"/>
              <a:gd name="connsiteX1" fmla="*/ 461232 w 461232"/>
              <a:gd name="connsiteY1" fmla="*/ 1906068 h 3423760"/>
              <a:gd name="connsiteX2" fmla="*/ 239602 w 461232"/>
              <a:gd name="connsiteY2" fmla="*/ 929942 h 3423760"/>
              <a:gd name="connsiteX3" fmla="*/ 138961 w 461232"/>
              <a:gd name="connsiteY3" fmla="*/ 41817 h 3423760"/>
              <a:gd name="connsiteX4" fmla="*/ 96837 w 461232"/>
              <a:gd name="connsiteY4" fmla="*/ 40755 h 3423760"/>
              <a:gd name="connsiteX5" fmla="*/ 0 w 461232"/>
              <a:gd name="connsiteY5" fmla="*/ 3418870 h 3423760"/>
              <a:gd name="connsiteX6" fmla="*/ 459645 w 461232"/>
              <a:gd name="connsiteY6" fmla="*/ 3423760 h 3423760"/>
              <a:gd name="connsiteX0" fmla="*/ 459645 w 461232"/>
              <a:gd name="connsiteY0" fmla="*/ 3482772 h 3482772"/>
              <a:gd name="connsiteX1" fmla="*/ 461232 w 461232"/>
              <a:gd name="connsiteY1" fmla="*/ 1965080 h 3482772"/>
              <a:gd name="connsiteX2" fmla="*/ 239602 w 461232"/>
              <a:gd name="connsiteY2" fmla="*/ 988954 h 3482772"/>
              <a:gd name="connsiteX3" fmla="*/ 96837 w 461232"/>
              <a:gd name="connsiteY3" fmla="*/ 99767 h 3482772"/>
              <a:gd name="connsiteX4" fmla="*/ 0 w 461232"/>
              <a:gd name="connsiteY4" fmla="*/ 3477882 h 3482772"/>
              <a:gd name="connsiteX5" fmla="*/ 459645 w 461232"/>
              <a:gd name="connsiteY5" fmla="*/ 3482772 h 3482772"/>
              <a:gd name="connsiteX0" fmla="*/ 490741 w 492328"/>
              <a:gd name="connsiteY0" fmla="*/ 3447632 h 3447632"/>
              <a:gd name="connsiteX1" fmla="*/ 492328 w 492328"/>
              <a:gd name="connsiteY1" fmla="*/ 1929940 h 3447632"/>
              <a:gd name="connsiteX2" fmla="*/ 270698 w 492328"/>
              <a:gd name="connsiteY2" fmla="*/ 953814 h 3447632"/>
              <a:gd name="connsiteX3" fmla="*/ 26333 w 492328"/>
              <a:gd name="connsiteY3" fmla="*/ 102727 h 3447632"/>
              <a:gd name="connsiteX4" fmla="*/ 31096 w 492328"/>
              <a:gd name="connsiteY4" fmla="*/ 3442742 h 3447632"/>
              <a:gd name="connsiteX5" fmla="*/ 490741 w 492328"/>
              <a:gd name="connsiteY5" fmla="*/ 3447632 h 3447632"/>
              <a:gd name="connsiteX0" fmla="*/ 464408 w 465995"/>
              <a:gd name="connsiteY0" fmla="*/ 3447632 h 3447632"/>
              <a:gd name="connsiteX1" fmla="*/ 465995 w 465995"/>
              <a:gd name="connsiteY1" fmla="*/ 1929940 h 3447632"/>
              <a:gd name="connsiteX2" fmla="*/ 244365 w 465995"/>
              <a:gd name="connsiteY2" fmla="*/ 953814 h 3447632"/>
              <a:gd name="connsiteX3" fmla="*/ 0 w 465995"/>
              <a:gd name="connsiteY3" fmla="*/ 102727 h 3447632"/>
              <a:gd name="connsiteX4" fmla="*/ 4763 w 465995"/>
              <a:gd name="connsiteY4" fmla="*/ 3442742 h 3447632"/>
              <a:gd name="connsiteX5" fmla="*/ 464408 w 465995"/>
              <a:gd name="connsiteY5" fmla="*/ 3447632 h 3447632"/>
              <a:gd name="connsiteX0" fmla="*/ 469170 w 470757"/>
              <a:gd name="connsiteY0" fmla="*/ 3457863 h 3457863"/>
              <a:gd name="connsiteX1" fmla="*/ 470757 w 470757"/>
              <a:gd name="connsiteY1" fmla="*/ 1940171 h 3457863"/>
              <a:gd name="connsiteX2" fmla="*/ 249127 w 470757"/>
              <a:gd name="connsiteY2" fmla="*/ 964045 h 3457863"/>
              <a:gd name="connsiteX3" fmla="*/ 0 w 470757"/>
              <a:gd name="connsiteY3" fmla="*/ 101846 h 3457863"/>
              <a:gd name="connsiteX4" fmla="*/ 9525 w 470757"/>
              <a:gd name="connsiteY4" fmla="*/ 3452973 h 3457863"/>
              <a:gd name="connsiteX5" fmla="*/ 469170 w 470757"/>
              <a:gd name="connsiteY5" fmla="*/ 3457863 h 3457863"/>
              <a:gd name="connsiteX0" fmla="*/ 469170 w 470757"/>
              <a:gd name="connsiteY0" fmla="*/ 3356017 h 3356017"/>
              <a:gd name="connsiteX1" fmla="*/ 470757 w 470757"/>
              <a:gd name="connsiteY1" fmla="*/ 1838325 h 3356017"/>
              <a:gd name="connsiteX2" fmla="*/ 249127 w 470757"/>
              <a:gd name="connsiteY2" fmla="*/ 862199 h 3356017"/>
              <a:gd name="connsiteX3" fmla="*/ 0 w 470757"/>
              <a:gd name="connsiteY3" fmla="*/ 0 h 3356017"/>
              <a:gd name="connsiteX4" fmla="*/ 9525 w 470757"/>
              <a:gd name="connsiteY4" fmla="*/ 3351127 h 3356017"/>
              <a:gd name="connsiteX5" fmla="*/ 469170 w 470757"/>
              <a:gd name="connsiteY5" fmla="*/ 3356017 h 3356017"/>
              <a:gd name="connsiteX0" fmla="*/ 469170 w 470757"/>
              <a:gd name="connsiteY0" fmla="*/ 3356017 h 3356017"/>
              <a:gd name="connsiteX1" fmla="*/ 470757 w 470757"/>
              <a:gd name="connsiteY1" fmla="*/ 1838325 h 3356017"/>
              <a:gd name="connsiteX2" fmla="*/ 249127 w 470757"/>
              <a:gd name="connsiteY2" fmla="*/ 862199 h 3356017"/>
              <a:gd name="connsiteX3" fmla="*/ 0 w 470757"/>
              <a:gd name="connsiteY3" fmla="*/ 0 h 3356017"/>
              <a:gd name="connsiteX4" fmla="*/ 9525 w 470757"/>
              <a:gd name="connsiteY4" fmla="*/ 3355889 h 3356017"/>
              <a:gd name="connsiteX5" fmla="*/ 469170 w 470757"/>
              <a:gd name="connsiteY5" fmla="*/ 3356017 h 3356017"/>
              <a:gd name="connsiteX0" fmla="*/ 478218 w 479805"/>
              <a:gd name="connsiteY0" fmla="*/ 3356017 h 3554536"/>
              <a:gd name="connsiteX1" fmla="*/ 479805 w 479805"/>
              <a:gd name="connsiteY1" fmla="*/ 1838325 h 3554536"/>
              <a:gd name="connsiteX2" fmla="*/ 258175 w 479805"/>
              <a:gd name="connsiteY2" fmla="*/ 862199 h 3554536"/>
              <a:gd name="connsiteX3" fmla="*/ 9048 w 479805"/>
              <a:gd name="connsiteY3" fmla="*/ 0 h 3554536"/>
              <a:gd name="connsiteX4" fmla="*/ 127371 w 479805"/>
              <a:gd name="connsiteY4" fmla="*/ 3295125 h 3554536"/>
              <a:gd name="connsiteX5" fmla="*/ 18573 w 479805"/>
              <a:gd name="connsiteY5" fmla="*/ 3355889 h 3554536"/>
              <a:gd name="connsiteX6" fmla="*/ 478218 w 479805"/>
              <a:gd name="connsiteY6" fmla="*/ 3356017 h 3554536"/>
              <a:gd name="connsiteX0" fmla="*/ 478218 w 479805"/>
              <a:gd name="connsiteY0" fmla="*/ 3356017 h 3554536"/>
              <a:gd name="connsiteX1" fmla="*/ 479805 w 479805"/>
              <a:gd name="connsiteY1" fmla="*/ 1838325 h 3554536"/>
              <a:gd name="connsiteX2" fmla="*/ 258175 w 479805"/>
              <a:gd name="connsiteY2" fmla="*/ 862199 h 3554536"/>
              <a:gd name="connsiteX3" fmla="*/ 9048 w 479805"/>
              <a:gd name="connsiteY3" fmla="*/ 0 h 3554536"/>
              <a:gd name="connsiteX4" fmla="*/ 127371 w 479805"/>
              <a:gd name="connsiteY4" fmla="*/ 3295125 h 3554536"/>
              <a:gd name="connsiteX5" fmla="*/ 18573 w 479805"/>
              <a:gd name="connsiteY5" fmla="*/ 3355889 h 3554536"/>
              <a:gd name="connsiteX6" fmla="*/ 478218 w 479805"/>
              <a:gd name="connsiteY6" fmla="*/ 3356017 h 3554536"/>
              <a:gd name="connsiteX0" fmla="*/ 475788 w 477375"/>
              <a:gd name="connsiteY0" fmla="*/ 3356017 h 3555301"/>
              <a:gd name="connsiteX1" fmla="*/ 477375 w 477375"/>
              <a:gd name="connsiteY1" fmla="*/ 1838325 h 3555301"/>
              <a:gd name="connsiteX2" fmla="*/ 255745 w 477375"/>
              <a:gd name="connsiteY2" fmla="*/ 862199 h 3555301"/>
              <a:gd name="connsiteX3" fmla="*/ 6618 w 477375"/>
              <a:gd name="connsiteY3" fmla="*/ 0 h 3555301"/>
              <a:gd name="connsiteX4" fmla="*/ 124941 w 477375"/>
              <a:gd name="connsiteY4" fmla="*/ 3295125 h 3555301"/>
              <a:gd name="connsiteX5" fmla="*/ 16143 w 477375"/>
              <a:gd name="connsiteY5" fmla="*/ 3355889 h 3555301"/>
              <a:gd name="connsiteX6" fmla="*/ 475788 w 477375"/>
              <a:gd name="connsiteY6" fmla="*/ 3356017 h 3555301"/>
              <a:gd name="connsiteX0" fmla="*/ 475788 w 477375"/>
              <a:gd name="connsiteY0" fmla="*/ 3356017 h 3356638"/>
              <a:gd name="connsiteX1" fmla="*/ 477375 w 477375"/>
              <a:gd name="connsiteY1" fmla="*/ 1838325 h 3356638"/>
              <a:gd name="connsiteX2" fmla="*/ 255745 w 477375"/>
              <a:gd name="connsiteY2" fmla="*/ 862199 h 3356638"/>
              <a:gd name="connsiteX3" fmla="*/ 6618 w 477375"/>
              <a:gd name="connsiteY3" fmla="*/ 0 h 3356638"/>
              <a:gd name="connsiteX4" fmla="*/ 124941 w 477375"/>
              <a:gd name="connsiteY4" fmla="*/ 3295125 h 3356638"/>
              <a:gd name="connsiteX5" fmla="*/ 16143 w 477375"/>
              <a:gd name="connsiteY5" fmla="*/ 3355889 h 3356638"/>
              <a:gd name="connsiteX6" fmla="*/ 475788 w 477375"/>
              <a:gd name="connsiteY6" fmla="*/ 3356017 h 3356638"/>
              <a:gd name="connsiteX0" fmla="*/ 475788 w 477375"/>
              <a:gd name="connsiteY0" fmla="*/ 3356017 h 3356017"/>
              <a:gd name="connsiteX1" fmla="*/ 477375 w 477375"/>
              <a:gd name="connsiteY1" fmla="*/ 1838325 h 3356017"/>
              <a:gd name="connsiteX2" fmla="*/ 255745 w 477375"/>
              <a:gd name="connsiteY2" fmla="*/ 862199 h 3356017"/>
              <a:gd name="connsiteX3" fmla="*/ 6618 w 477375"/>
              <a:gd name="connsiteY3" fmla="*/ 0 h 3356017"/>
              <a:gd name="connsiteX4" fmla="*/ 124941 w 477375"/>
              <a:gd name="connsiteY4" fmla="*/ 3295125 h 3356017"/>
              <a:gd name="connsiteX5" fmla="*/ 16143 w 477375"/>
              <a:gd name="connsiteY5" fmla="*/ 3355889 h 3356017"/>
              <a:gd name="connsiteX6" fmla="*/ 475788 w 477375"/>
              <a:gd name="connsiteY6" fmla="*/ 3356017 h 3356017"/>
              <a:gd name="connsiteX0" fmla="*/ 475788 w 477375"/>
              <a:gd name="connsiteY0" fmla="*/ 3356017 h 3356017"/>
              <a:gd name="connsiteX1" fmla="*/ 477375 w 477375"/>
              <a:gd name="connsiteY1" fmla="*/ 1838325 h 3356017"/>
              <a:gd name="connsiteX2" fmla="*/ 255745 w 477375"/>
              <a:gd name="connsiteY2" fmla="*/ 862199 h 3356017"/>
              <a:gd name="connsiteX3" fmla="*/ 6618 w 477375"/>
              <a:gd name="connsiteY3" fmla="*/ 0 h 3356017"/>
              <a:gd name="connsiteX4" fmla="*/ 124941 w 477375"/>
              <a:gd name="connsiteY4" fmla="*/ 3295125 h 3356017"/>
              <a:gd name="connsiteX5" fmla="*/ 16143 w 477375"/>
              <a:gd name="connsiteY5" fmla="*/ 3355889 h 3356017"/>
              <a:gd name="connsiteX6" fmla="*/ 475788 w 477375"/>
              <a:gd name="connsiteY6" fmla="*/ 3356017 h 3356017"/>
              <a:gd name="connsiteX0" fmla="*/ 475788 w 477375"/>
              <a:gd name="connsiteY0" fmla="*/ 3356017 h 3356017"/>
              <a:gd name="connsiteX1" fmla="*/ 477375 w 477375"/>
              <a:gd name="connsiteY1" fmla="*/ 1838325 h 3356017"/>
              <a:gd name="connsiteX2" fmla="*/ 255745 w 477375"/>
              <a:gd name="connsiteY2" fmla="*/ 862199 h 3356017"/>
              <a:gd name="connsiteX3" fmla="*/ 6618 w 477375"/>
              <a:gd name="connsiteY3" fmla="*/ 0 h 3356017"/>
              <a:gd name="connsiteX4" fmla="*/ 124941 w 477375"/>
              <a:gd name="connsiteY4" fmla="*/ 3295125 h 3356017"/>
              <a:gd name="connsiteX5" fmla="*/ 16143 w 477375"/>
              <a:gd name="connsiteY5" fmla="*/ 3351127 h 3356017"/>
              <a:gd name="connsiteX6" fmla="*/ 475788 w 477375"/>
              <a:gd name="connsiteY6" fmla="*/ 3356017 h 3356017"/>
              <a:gd name="connsiteX0" fmla="*/ 475788 w 477375"/>
              <a:gd name="connsiteY0" fmla="*/ 3356017 h 3359064"/>
              <a:gd name="connsiteX1" fmla="*/ 477375 w 477375"/>
              <a:gd name="connsiteY1" fmla="*/ 1838325 h 3359064"/>
              <a:gd name="connsiteX2" fmla="*/ 255745 w 477375"/>
              <a:gd name="connsiteY2" fmla="*/ 862199 h 3359064"/>
              <a:gd name="connsiteX3" fmla="*/ 6618 w 477375"/>
              <a:gd name="connsiteY3" fmla="*/ 0 h 3359064"/>
              <a:gd name="connsiteX4" fmla="*/ 124941 w 477375"/>
              <a:gd name="connsiteY4" fmla="*/ 3295125 h 3359064"/>
              <a:gd name="connsiteX5" fmla="*/ 20906 w 477375"/>
              <a:gd name="connsiteY5" fmla="*/ 3359064 h 3359064"/>
              <a:gd name="connsiteX6" fmla="*/ 475788 w 477375"/>
              <a:gd name="connsiteY6" fmla="*/ 3356017 h 3359064"/>
              <a:gd name="connsiteX0" fmla="*/ 475788 w 477375"/>
              <a:gd name="connsiteY0" fmla="*/ 3356017 h 3356017"/>
              <a:gd name="connsiteX1" fmla="*/ 477375 w 477375"/>
              <a:gd name="connsiteY1" fmla="*/ 1838325 h 3356017"/>
              <a:gd name="connsiteX2" fmla="*/ 255745 w 477375"/>
              <a:gd name="connsiteY2" fmla="*/ 862199 h 3356017"/>
              <a:gd name="connsiteX3" fmla="*/ 6618 w 477375"/>
              <a:gd name="connsiteY3" fmla="*/ 0 h 3356017"/>
              <a:gd name="connsiteX4" fmla="*/ 124941 w 477375"/>
              <a:gd name="connsiteY4" fmla="*/ 3295125 h 3356017"/>
              <a:gd name="connsiteX5" fmla="*/ 20906 w 477375"/>
              <a:gd name="connsiteY5" fmla="*/ 3352714 h 3356017"/>
              <a:gd name="connsiteX6" fmla="*/ 475788 w 477375"/>
              <a:gd name="connsiteY6" fmla="*/ 3356017 h 3356017"/>
              <a:gd name="connsiteX0" fmla="*/ 474201 w 477375"/>
              <a:gd name="connsiteY0" fmla="*/ 3351255 h 3352714"/>
              <a:gd name="connsiteX1" fmla="*/ 477375 w 477375"/>
              <a:gd name="connsiteY1" fmla="*/ 1838325 h 3352714"/>
              <a:gd name="connsiteX2" fmla="*/ 255745 w 477375"/>
              <a:gd name="connsiteY2" fmla="*/ 862199 h 3352714"/>
              <a:gd name="connsiteX3" fmla="*/ 6618 w 477375"/>
              <a:gd name="connsiteY3" fmla="*/ 0 h 3352714"/>
              <a:gd name="connsiteX4" fmla="*/ 124941 w 477375"/>
              <a:gd name="connsiteY4" fmla="*/ 3295125 h 3352714"/>
              <a:gd name="connsiteX5" fmla="*/ 20906 w 477375"/>
              <a:gd name="connsiteY5" fmla="*/ 3352714 h 3352714"/>
              <a:gd name="connsiteX6" fmla="*/ 474201 w 477375"/>
              <a:gd name="connsiteY6" fmla="*/ 3351255 h 3352714"/>
              <a:gd name="connsiteX0" fmla="*/ 474201 w 477375"/>
              <a:gd name="connsiteY0" fmla="*/ 3351255 h 3351255"/>
              <a:gd name="connsiteX1" fmla="*/ 477375 w 477375"/>
              <a:gd name="connsiteY1" fmla="*/ 1838325 h 3351255"/>
              <a:gd name="connsiteX2" fmla="*/ 255745 w 477375"/>
              <a:gd name="connsiteY2" fmla="*/ 862199 h 3351255"/>
              <a:gd name="connsiteX3" fmla="*/ 6618 w 477375"/>
              <a:gd name="connsiteY3" fmla="*/ 0 h 3351255"/>
              <a:gd name="connsiteX4" fmla="*/ 124941 w 477375"/>
              <a:gd name="connsiteY4" fmla="*/ 3295125 h 3351255"/>
              <a:gd name="connsiteX5" fmla="*/ 12969 w 477375"/>
              <a:gd name="connsiteY5" fmla="*/ 3347952 h 3351255"/>
              <a:gd name="connsiteX6" fmla="*/ 474201 w 477375"/>
              <a:gd name="connsiteY6" fmla="*/ 3351255 h 3351255"/>
              <a:gd name="connsiteX0" fmla="*/ 474201 w 477375"/>
              <a:gd name="connsiteY0" fmla="*/ 3351255 h 3351255"/>
              <a:gd name="connsiteX1" fmla="*/ 477375 w 477375"/>
              <a:gd name="connsiteY1" fmla="*/ 1838325 h 3351255"/>
              <a:gd name="connsiteX2" fmla="*/ 255745 w 477375"/>
              <a:gd name="connsiteY2" fmla="*/ 862199 h 3351255"/>
              <a:gd name="connsiteX3" fmla="*/ 6618 w 477375"/>
              <a:gd name="connsiteY3" fmla="*/ 0 h 3351255"/>
              <a:gd name="connsiteX4" fmla="*/ 124941 w 477375"/>
              <a:gd name="connsiteY4" fmla="*/ 3295125 h 3351255"/>
              <a:gd name="connsiteX5" fmla="*/ 12969 w 477375"/>
              <a:gd name="connsiteY5" fmla="*/ 3347952 h 3351255"/>
              <a:gd name="connsiteX6" fmla="*/ 474201 w 477375"/>
              <a:gd name="connsiteY6" fmla="*/ 3351255 h 3351255"/>
              <a:gd name="connsiteX0" fmla="*/ 489244 w 492418"/>
              <a:gd name="connsiteY0" fmla="*/ 3351255 h 3351255"/>
              <a:gd name="connsiteX1" fmla="*/ 492418 w 492418"/>
              <a:gd name="connsiteY1" fmla="*/ 1838325 h 3351255"/>
              <a:gd name="connsiteX2" fmla="*/ 270788 w 492418"/>
              <a:gd name="connsiteY2" fmla="*/ 862199 h 3351255"/>
              <a:gd name="connsiteX3" fmla="*/ 21661 w 492418"/>
              <a:gd name="connsiteY3" fmla="*/ 0 h 3351255"/>
              <a:gd name="connsiteX4" fmla="*/ 139984 w 492418"/>
              <a:gd name="connsiteY4" fmla="*/ 3295125 h 3351255"/>
              <a:gd name="connsiteX5" fmla="*/ 28012 w 492418"/>
              <a:gd name="connsiteY5" fmla="*/ 3347952 h 3351255"/>
              <a:gd name="connsiteX6" fmla="*/ 489244 w 492418"/>
              <a:gd name="connsiteY6" fmla="*/ 3351255 h 3351255"/>
              <a:gd name="connsiteX0" fmla="*/ 474201 w 477375"/>
              <a:gd name="connsiteY0" fmla="*/ 3351255 h 3351255"/>
              <a:gd name="connsiteX1" fmla="*/ 477375 w 477375"/>
              <a:gd name="connsiteY1" fmla="*/ 1838325 h 3351255"/>
              <a:gd name="connsiteX2" fmla="*/ 255745 w 477375"/>
              <a:gd name="connsiteY2" fmla="*/ 862199 h 3351255"/>
              <a:gd name="connsiteX3" fmla="*/ 6618 w 477375"/>
              <a:gd name="connsiteY3" fmla="*/ 0 h 3351255"/>
              <a:gd name="connsiteX4" fmla="*/ 124941 w 477375"/>
              <a:gd name="connsiteY4" fmla="*/ 3295125 h 3351255"/>
              <a:gd name="connsiteX5" fmla="*/ 12969 w 477375"/>
              <a:gd name="connsiteY5" fmla="*/ 3347952 h 3351255"/>
              <a:gd name="connsiteX6" fmla="*/ 474201 w 477375"/>
              <a:gd name="connsiteY6" fmla="*/ 3351255 h 3351255"/>
              <a:gd name="connsiteX0" fmla="*/ 474492 w 477666"/>
              <a:gd name="connsiteY0" fmla="*/ 3351255 h 3351255"/>
              <a:gd name="connsiteX1" fmla="*/ 477666 w 477666"/>
              <a:gd name="connsiteY1" fmla="*/ 1838325 h 3351255"/>
              <a:gd name="connsiteX2" fmla="*/ 256036 w 477666"/>
              <a:gd name="connsiteY2" fmla="*/ 862199 h 3351255"/>
              <a:gd name="connsiteX3" fmla="*/ 6909 w 477666"/>
              <a:gd name="connsiteY3" fmla="*/ 0 h 3351255"/>
              <a:gd name="connsiteX4" fmla="*/ 125232 w 477666"/>
              <a:gd name="connsiteY4" fmla="*/ 3295125 h 3351255"/>
              <a:gd name="connsiteX5" fmla="*/ 13260 w 477666"/>
              <a:gd name="connsiteY5" fmla="*/ 3347952 h 3351255"/>
              <a:gd name="connsiteX6" fmla="*/ 474492 w 477666"/>
              <a:gd name="connsiteY6" fmla="*/ 3351255 h 3351255"/>
              <a:gd name="connsiteX0" fmla="*/ 509277 w 512451"/>
              <a:gd name="connsiteY0" fmla="*/ 3351255 h 3351255"/>
              <a:gd name="connsiteX1" fmla="*/ 512451 w 512451"/>
              <a:gd name="connsiteY1" fmla="*/ 1838325 h 3351255"/>
              <a:gd name="connsiteX2" fmla="*/ 290821 w 512451"/>
              <a:gd name="connsiteY2" fmla="*/ 862199 h 3351255"/>
              <a:gd name="connsiteX3" fmla="*/ 41694 w 512451"/>
              <a:gd name="connsiteY3" fmla="*/ 0 h 3351255"/>
              <a:gd name="connsiteX4" fmla="*/ 48045 w 512451"/>
              <a:gd name="connsiteY4" fmla="*/ 3347952 h 3351255"/>
              <a:gd name="connsiteX5" fmla="*/ 509277 w 512451"/>
              <a:gd name="connsiteY5" fmla="*/ 3351255 h 3351255"/>
              <a:gd name="connsiteX0" fmla="*/ 469401 w 472575"/>
              <a:gd name="connsiteY0" fmla="*/ 3351255 h 3351255"/>
              <a:gd name="connsiteX1" fmla="*/ 472575 w 472575"/>
              <a:gd name="connsiteY1" fmla="*/ 1838325 h 3351255"/>
              <a:gd name="connsiteX2" fmla="*/ 250945 w 472575"/>
              <a:gd name="connsiteY2" fmla="*/ 862199 h 3351255"/>
              <a:gd name="connsiteX3" fmla="*/ 1818 w 472575"/>
              <a:gd name="connsiteY3" fmla="*/ 0 h 3351255"/>
              <a:gd name="connsiteX4" fmla="*/ 8169 w 472575"/>
              <a:gd name="connsiteY4" fmla="*/ 3347952 h 3351255"/>
              <a:gd name="connsiteX5" fmla="*/ 469401 w 472575"/>
              <a:gd name="connsiteY5"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218336 w 470757"/>
              <a:gd name="connsiteY4" fmla="*/ 2579163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218336 w 470757"/>
              <a:gd name="connsiteY4" fmla="*/ 2579163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0757"/>
              <a:gd name="connsiteY0" fmla="*/ 3351255 h 3351255"/>
              <a:gd name="connsiteX1" fmla="*/ 470757 w 470757"/>
              <a:gd name="connsiteY1" fmla="*/ 1838325 h 3351255"/>
              <a:gd name="connsiteX2" fmla="*/ 249127 w 470757"/>
              <a:gd name="connsiteY2" fmla="*/ 862199 h 3351255"/>
              <a:gd name="connsiteX3" fmla="*/ 0 w 470757"/>
              <a:gd name="connsiteY3" fmla="*/ 0 h 3351255"/>
              <a:gd name="connsiteX4" fmla="*/ 184999 w 470757"/>
              <a:gd name="connsiteY4" fmla="*/ 2906188 h 3351255"/>
              <a:gd name="connsiteX5" fmla="*/ 6351 w 470757"/>
              <a:gd name="connsiteY5" fmla="*/ 3347952 h 3351255"/>
              <a:gd name="connsiteX6" fmla="*/ 467583 w 470757"/>
              <a:gd name="connsiteY6" fmla="*/ 3351255 h 3351255"/>
              <a:gd name="connsiteX0" fmla="*/ 467583 w 476076"/>
              <a:gd name="connsiteY0" fmla="*/ 3485236 h 3485236"/>
              <a:gd name="connsiteX1" fmla="*/ 470757 w 476076"/>
              <a:gd name="connsiteY1" fmla="*/ 1972306 h 3485236"/>
              <a:gd name="connsiteX2" fmla="*/ 453915 w 476076"/>
              <a:gd name="connsiteY2" fmla="*/ 127817 h 3485236"/>
              <a:gd name="connsiteX3" fmla="*/ 0 w 476076"/>
              <a:gd name="connsiteY3" fmla="*/ 133981 h 3485236"/>
              <a:gd name="connsiteX4" fmla="*/ 184999 w 476076"/>
              <a:gd name="connsiteY4" fmla="*/ 3040169 h 3485236"/>
              <a:gd name="connsiteX5" fmla="*/ 6351 w 476076"/>
              <a:gd name="connsiteY5" fmla="*/ 3481933 h 3485236"/>
              <a:gd name="connsiteX6" fmla="*/ 467583 w 476076"/>
              <a:gd name="connsiteY6" fmla="*/ 3485236 h 3485236"/>
              <a:gd name="connsiteX0" fmla="*/ 467583 w 470757"/>
              <a:gd name="connsiteY0" fmla="*/ 3485236 h 3485236"/>
              <a:gd name="connsiteX1" fmla="*/ 470757 w 470757"/>
              <a:gd name="connsiteY1" fmla="*/ 1972306 h 3485236"/>
              <a:gd name="connsiteX2" fmla="*/ 453915 w 470757"/>
              <a:gd name="connsiteY2" fmla="*/ 127817 h 3485236"/>
              <a:gd name="connsiteX3" fmla="*/ 0 w 470757"/>
              <a:gd name="connsiteY3" fmla="*/ 133981 h 3485236"/>
              <a:gd name="connsiteX4" fmla="*/ 184999 w 470757"/>
              <a:gd name="connsiteY4" fmla="*/ 3040169 h 3485236"/>
              <a:gd name="connsiteX5" fmla="*/ 6351 w 470757"/>
              <a:gd name="connsiteY5" fmla="*/ 3481933 h 3485236"/>
              <a:gd name="connsiteX6" fmla="*/ 467583 w 470757"/>
              <a:gd name="connsiteY6" fmla="*/ 3485236 h 3485236"/>
              <a:gd name="connsiteX0" fmla="*/ 461232 w 464406"/>
              <a:gd name="connsiteY0" fmla="*/ 3429077 h 3429077"/>
              <a:gd name="connsiteX1" fmla="*/ 464406 w 464406"/>
              <a:gd name="connsiteY1" fmla="*/ 1916147 h 3429077"/>
              <a:gd name="connsiteX2" fmla="*/ 447564 w 464406"/>
              <a:gd name="connsiteY2" fmla="*/ 71658 h 3429077"/>
              <a:gd name="connsiteX3" fmla="*/ 341311 w 464406"/>
              <a:gd name="connsiteY3" fmla="*/ 522322 h 3429077"/>
              <a:gd name="connsiteX4" fmla="*/ 178648 w 464406"/>
              <a:gd name="connsiteY4" fmla="*/ 2984010 h 3429077"/>
              <a:gd name="connsiteX5" fmla="*/ 0 w 464406"/>
              <a:gd name="connsiteY5" fmla="*/ 3425774 h 3429077"/>
              <a:gd name="connsiteX6" fmla="*/ 461232 w 464406"/>
              <a:gd name="connsiteY6" fmla="*/ 3429077 h 3429077"/>
              <a:gd name="connsiteX0" fmla="*/ 461232 w 464406"/>
              <a:gd name="connsiteY0" fmla="*/ 3452561 h 3452561"/>
              <a:gd name="connsiteX1" fmla="*/ 464406 w 464406"/>
              <a:gd name="connsiteY1" fmla="*/ 1939631 h 3452561"/>
              <a:gd name="connsiteX2" fmla="*/ 447564 w 464406"/>
              <a:gd name="connsiteY2" fmla="*/ 95142 h 3452561"/>
              <a:gd name="connsiteX3" fmla="*/ 341311 w 464406"/>
              <a:gd name="connsiteY3" fmla="*/ 545806 h 3452561"/>
              <a:gd name="connsiteX4" fmla="*/ 178648 w 464406"/>
              <a:gd name="connsiteY4" fmla="*/ 3007494 h 3452561"/>
              <a:gd name="connsiteX5" fmla="*/ 0 w 464406"/>
              <a:gd name="connsiteY5" fmla="*/ 3449258 h 3452561"/>
              <a:gd name="connsiteX6" fmla="*/ 461232 w 464406"/>
              <a:gd name="connsiteY6" fmla="*/ 3452561 h 3452561"/>
              <a:gd name="connsiteX0" fmla="*/ 461232 w 464406"/>
              <a:gd name="connsiteY0" fmla="*/ 3357419 h 3357419"/>
              <a:gd name="connsiteX1" fmla="*/ 464406 w 464406"/>
              <a:gd name="connsiteY1" fmla="*/ 1844489 h 3357419"/>
              <a:gd name="connsiteX2" fmla="*/ 447564 w 464406"/>
              <a:gd name="connsiteY2" fmla="*/ 0 h 3357419"/>
              <a:gd name="connsiteX3" fmla="*/ 341311 w 464406"/>
              <a:gd name="connsiteY3" fmla="*/ 450664 h 3357419"/>
              <a:gd name="connsiteX4" fmla="*/ 178648 w 464406"/>
              <a:gd name="connsiteY4" fmla="*/ 2912352 h 3357419"/>
              <a:gd name="connsiteX5" fmla="*/ 0 w 464406"/>
              <a:gd name="connsiteY5" fmla="*/ 3354116 h 3357419"/>
              <a:gd name="connsiteX6" fmla="*/ 461232 w 464406"/>
              <a:gd name="connsiteY6" fmla="*/ 3357419 h 3357419"/>
              <a:gd name="connsiteX0" fmla="*/ 461232 w 464406"/>
              <a:gd name="connsiteY0" fmla="*/ 3357419 h 3357419"/>
              <a:gd name="connsiteX1" fmla="*/ 464406 w 464406"/>
              <a:gd name="connsiteY1" fmla="*/ 1844489 h 3357419"/>
              <a:gd name="connsiteX2" fmla="*/ 447564 w 464406"/>
              <a:gd name="connsiteY2" fmla="*/ 0 h 3357419"/>
              <a:gd name="connsiteX3" fmla="*/ 296861 w 464406"/>
              <a:gd name="connsiteY3" fmla="*/ 1101539 h 3357419"/>
              <a:gd name="connsiteX4" fmla="*/ 178648 w 464406"/>
              <a:gd name="connsiteY4" fmla="*/ 2912352 h 3357419"/>
              <a:gd name="connsiteX5" fmla="*/ 0 w 464406"/>
              <a:gd name="connsiteY5" fmla="*/ 3354116 h 3357419"/>
              <a:gd name="connsiteX6" fmla="*/ 461232 w 464406"/>
              <a:gd name="connsiteY6" fmla="*/ 3357419 h 3357419"/>
              <a:gd name="connsiteX0" fmla="*/ 461232 w 464406"/>
              <a:gd name="connsiteY0" fmla="*/ 3357419 h 3357419"/>
              <a:gd name="connsiteX1" fmla="*/ 464406 w 464406"/>
              <a:gd name="connsiteY1" fmla="*/ 1844489 h 3357419"/>
              <a:gd name="connsiteX2" fmla="*/ 447564 w 464406"/>
              <a:gd name="connsiteY2" fmla="*/ 0 h 3357419"/>
              <a:gd name="connsiteX3" fmla="*/ 296861 w 464406"/>
              <a:gd name="connsiteY3" fmla="*/ 1101539 h 3357419"/>
              <a:gd name="connsiteX4" fmla="*/ 178648 w 464406"/>
              <a:gd name="connsiteY4" fmla="*/ 2912352 h 3357419"/>
              <a:gd name="connsiteX5" fmla="*/ 0 w 464406"/>
              <a:gd name="connsiteY5" fmla="*/ 3354116 h 3357419"/>
              <a:gd name="connsiteX6" fmla="*/ 461232 w 464406"/>
              <a:gd name="connsiteY6" fmla="*/ 3357419 h 3357419"/>
              <a:gd name="connsiteX0" fmla="*/ 461232 w 464406"/>
              <a:gd name="connsiteY0" fmla="*/ 3357419 h 3357419"/>
              <a:gd name="connsiteX1" fmla="*/ 464406 w 464406"/>
              <a:gd name="connsiteY1" fmla="*/ 1844489 h 3357419"/>
              <a:gd name="connsiteX2" fmla="*/ 447564 w 464406"/>
              <a:gd name="connsiteY2" fmla="*/ 0 h 3357419"/>
              <a:gd name="connsiteX3" fmla="*/ 296861 w 464406"/>
              <a:gd name="connsiteY3" fmla="*/ 1101539 h 3357419"/>
              <a:gd name="connsiteX4" fmla="*/ 178648 w 464406"/>
              <a:gd name="connsiteY4" fmla="*/ 2912352 h 3357419"/>
              <a:gd name="connsiteX5" fmla="*/ 0 w 464406"/>
              <a:gd name="connsiteY5" fmla="*/ 3354116 h 3357419"/>
              <a:gd name="connsiteX6" fmla="*/ 461232 w 464406"/>
              <a:gd name="connsiteY6" fmla="*/ 3357419 h 3357419"/>
              <a:gd name="connsiteX0" fmla="*/ 461232 w 464406"/>
              <a:gd name="connsiteY0" fmla="*/ 3357419 h 3357419"/>
              <a:gd name="connsiteX1" fmla="*/ 464406 w 464406"/>
              <a:gd name="connsiteY1" fmla="*/ 1844489 h 3357419"/>
              <a:gd name="connsiteX2" fmla="*/ 447564 w 464406"/>
              <a:gd name="connsiteY2" fmla="*/ 0 h 3357419"/>
              <a:gd name="connsiteX3" fmla="*/ 296861 w 464406"/>
              <a:gd name="connsiteY3" fmla="*/ 1101539 h 3357419"/>
              <a:gd name="connsiteX4" fmla="*/ 178648 w 464406"/>
              <a:gd name="connsiteY4" fmla="*/ 2912352 h 3357419"/>
              <a:gd name="connsiteX5" fmla="*/ 0 w 464406"/>
              <a:gd name="connsiteY5" fmla="*/ 3354116 h 3357419"/>
              <a:gd name="connsiteX6" fmla="*/ 461232 w 464406"/>
              <a:gd name="connsiteY6" fmla="*/ 3357419 h 3357419"/>
              <a:gd name="connsiteX0" fmla="*/ 461232 w 461232"/>
              <a:gd name="connsiteY0" fmla="*/ 3357419 h 3357419"/>
              <a:gd name="connsiteX1" fmla="*/ 447564 w 461232"/>
              <a:gd name="connsiteY1" fmla="*/ 0 h 3357419"/>
              <a:gd name="connsiteX2" fmla="*/ 296861 w 461232"/>
              <a:gd name="connsiteY2" fmla="*/ 1101539 h 3357419"/>
              <a:gd name="connsiteX3" fmla="*/ 178648 w 461232"/>
              <a:gd name="connsiteY3" fmla="*/ 2912352 h 3357419"/>
              <a:gd name="connsiteX4" fmla="*/ 0 w 461232"/>
              <a:gd name="connsiteY4" fmla="*/ 3354116 h 3357419"/>
              <a:gd name="connsiteX5" fmla="*/ 461232 w 461232"/>
              <a:gd name="connsiteY5" fmla="*/ 3357419 h 3357419"/>
              <a:gd name="connsiteX0" fmla="*/ 461232 w 461232"/>
              <a:gd name="connsiteY0" fmla="*/ 3357419 h 3357419"/>
              <a:gd name="connsiteX1" fmla="*/ 447564 w 461232"/>
              <a:gd name="connsiteY1" fmla="*/ 0 h 3357419"/>
              <a:gd name="connsiteX2" fmla="*/ 292335 w 461232"/>
              <a:gd name="connsiteY2" fmla="*/ 1101539 h 3357419"/>
              <a:gd name="connsiteX3" fmla="*/ 178648 w 461232"/>
              <a:gd name="connsiteY3" fmla="*/ 2912352 h 3357419"/>
              <a:gd name="connsiteX4" fmla="*/ 0 w 461232"/>
              <a:gd name="connsiteY4" fmla="*/ 3354116 h 3357419"/>
              <a:gd name="connsiteX5" fmla="*/ 461232 w 461232"/>
              <a:gd name="connsiteY5" fmla="*/ 3357419 h 3357419"/>
              <a:gd name="connsiteX0" fmla="*/ 461232 w 461232"/>
              <a:gd name="connsiteY0" fmla="*/ 3357419 h 3357419"/>
              <a:gd name="connsiteX1" fmla="*/ 447564 w 461232"/>
              <a:gd name="connsiteY1" fmla="*/ 0 h 3357419"/>
              <a:gd name="connsiteX2" fmla="*/ 292335 w 461232"/>
              <a:gd name="connsiteY2" fmla="*/ 1101539 h 3357419"/>
              <a:gd name="connsiteX3" fmla="*/ 178648 w 461232"/>
              <a:gd name="connsiteY3" fmla="*/ 2912352 h 3357419"/>
              <a:gd name="connsiteX4" fmla="*/ 0 w 461232"/>
              <a:gd name="connsiteY4" fmla="*/ 3354116 h 3357419"/>
              <a:gd name="connsiteX5" fmla="*/ 461232 w 461232"/>
              <a:gd name="connsiteY5" fmla="*/ 3357419 h 3357419"/>
              <a:gd name="connsiteX0" fmla="*/ 461232 w 461232"/>
              <a:gd name="connsiteY0" fmla="*/ 3357419 h 3357419"/>
              <a:gd name="connsiteX1" fmla="*/ 447564 w 461232"/>
              <a:gd name="connsiteY1" fmla="*/ 0 h 3357419"/>
              <a:gd name="connsiteX2" fmla="*/ 292335 w 461232"/>
              <a:gd name="connsiteY2" fmla="*/ 1101539 h 3357419"/>
              <a:gd name="connsiteX3" fmla="*/ 178648 w 461232"/>
              <a:gd name="connsiteY3" fmla="*/ 2912352 h 3357419"/>
              <a:gd name="connsiteX4" fmla="*/ 0 w 461232"/>
              <a:gd name="connsiteY4" fmla="*/ 3354116 h 3357419"/>
              <a:gd name="connsiteX5" fmla="*/ 461232 w 461232"/>
              <a:gd name="connsiteY5" fmla="*/ 3357419 h 3357419"/>
              <a:gd name="connsiteX0" fmla="*/ 461232 w 461686"/>
              <a:gd name="connsiteY0" fmla="*/ 3353889 h 3353889"/>
              <a:gd name="connsiteX1" fmla="*/ 461686 w 461686"/>
              <a:gd name="connsiteY1" fmla="*/ 0 h 3353889"/>
              <a:gd name="connsiteX2" fmla="*/ 292335 w 461686"/>
              <a:gd name="connsiteY2" fmla="*/ 1098009 h 3353889"/>
              <a:gd name="connsiteX3" fmla="*/ 178648 w 461686"/>
              <a:gd name="connsiteY3" fmla="*/ 2908822 h 3353889"/>
              <a:gd name="connsiteX4" fmla="*/ 0 w 461686"/>
              <a:gd name="connsiteY4" fmla="*/ 3350586 h 3353889"/>
              <a:gd name="connsiteX5" fmla="*/ 461232 w 461686"/>
              <a:gd name="connsiteY5" fmla="*/ 3353889 h 3353889"/>
              <a:gd name="connsiteX0" fmla="*/ 461232 w 461686"/>
              <a:gd name="connsiteY0" fmla="*/ 3357420 h 3357420"/>
              <a:gd name="connsiteX1" fmla="*/ 461686 w 461686"/>
              <a:gd name="connsiteY1" fmla="*/ 0 h 3357420"/>
              <a:gd name="connsiteX2" fmla="*/ 292335 w 461686"/>
              <a:gd name="connsiteY2" fmla="*/ 1098009 h 3357420"/>
              <a:gd name="connsiteX3" fmla="*/ 178648 w 461686"/>
              <a:gd name="connsiteY3" fmla="*/ 2908822 h 3357420"/>
              <a:gd name="connsiteX4" fmla="*/ 0 w 461686"/>
              <a:gd name="connsiteY4" fmla="*/ 3350586 h 3357420"/>
              <a:gd name="connsiteX5" fmla="*/ 461232 w 461686"/>
              <a:gd name="connsiteY5" fmla="*/ 3357420 h 335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686" h="3357420">
                <a:moveTo>
                  <a:pt x="461232" y="3357420"/>
                </a:moveTo>
                <a:cubicBezTo>
                  <a:pt x="461383" y="2239457"/>
                  <a:pt x="461535" y="1117963"/>
                  <a:pt x="461686" y="0"/>
                </a:cubicBezTo>
                <a:cubicBezTo>
                  <a:pt x="361266" y="265"/>
                  <a:pt x="300519" y="827650"/>
                  <a:pt x="292335" y="1098009"/>
                </a:cubicBezTo>
                <a:cubicBezTo>
                  <a:pt x="294876" y="1384963"/>
                  <a:pt x="204640" y="2331607"/>
                  <a:pt x="178648" y="2908822"/>
                </a:cubicBezTo>
                <a:cubicBezTo>
                  <a:pt x="129205" y="3455937"/>
                  <a:pt x="1057" y="3317948"/>
                  <a:pt x="0" y="3350586"/>
                </a:cubicBezTo>
                <a:lnTo>
                  <a:pt x="461232" y="33574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16200000">
            <a:off x="1413961" y="3360383"/>
            <a:ext cx="1537922" cy="307777"/>
          </a:xfrm>
          <a:prstGeom prst="rect">
            <a:avLst/>
          </a:prstGeom>
        </p:spPr>
        <p:txBody>
          <a:bodyPr wrap="none">
            <a:spAutoFit/>
          </a:bodyPr>
          <a:lstStyle/>
          <a:p>
            <a:pPr algn="ctr"/>
            <a:r>
              <a:rPr lang="en-US" sz="1400" b="1" dirty="0">
                <a:solidFill>
                  <a:schemeClr val="bg1"/>
                </a:solidFill>
                <a:latin typeface="+mn-lt"/>
                <a:cs typeface="Arial"/>
              </a:rPr>
              <a:t>Number of People</a:t>
            </a:r>
            <a:endParaRPr lang="en-US" sz="1400" b="1" dirty="0">
              <a:solidFill>
                <a:schemeClr val="bg1"/>
              </a:solidFill>
              <a:latin typeface="+mn-lt"/>
            </a:endParaRPr>
          </a:p>
        </p:txBody>
      </p:sp>
      <p:sp>
        <p:nvSpPr>
          <p:cNvPr id="9" name="Rectangle 8"/>
          <p:cNvSpPr/>
          <p:nvPr/>
        </p:nvSpPr>
        <p:spPr>
          <a:xfrm>
            <a:off x="4867489" y="5518499"/>
            <a:ext cx="2444195" cy="307777"/>
          </a:xfrm>
          <a:prstGeom prst="rect">
            <a:avLst/>
          </a:prstGeom>
        </p:spPr>
        <p:txBody>
          <a:bodyPr wrap="none">
            <a:spAutoFit/>
          </a:bodyPr>
          <a:lstStyle/>
          <a:p>
            <a:pPr algn="ctr"/>
            <a:r>
              <a:rPr lang="en-US" sz="1400" b="1" dirty="0">
                <a:solidFill>
                  <a:schemeClr val="bg1"/>
                </a:solidFill>
                <a:latin typeface="+mn-lt"/>
                <a:cs typeface="Arial"/>
              </a:rPr>
              <a:t>Nonfasting Plasma TG (mg/dL)</a:t>
            </a:r>
            <a:endParaRPr lang="en-US" sz="1400" b="1" dirty="0">
              <a:solidFill>
                <a:schemeClr val="bg1"/>
              </a:solidFill>
              <a:latin typeface="+mn-lt"/>
            </a:endParaRPr>
          </a:p>
        </p:txBody>
      </p:sp>
      <p:grpSp>
        <p:nvGrpSpPr>
          <p:cNvPr id="10" name="Group 9"/>
          <p:cNvGrpSpPr/>
          <p:nvPr/>
        </p:nvGrpSpPr>
        <p:grpSpPr>
          <a:xfrm>
            <a:off x="2756703" y="5258131"/>
            <a:ext cx="6819541" cy="307777"/>
            <a:chOff x="1364609" y="4572041"/>
            <a:chExt cx="6819541" cy="307777"/>
          </a:xfrm>
        </p:grpSpPr>
        <p:sp>
          <p:nvSpPr>
            <p:cNvPr id="11" name="Rectangle 10"/>
            <p:cNvSpPr/>
            <p:nvPr/>
          </p:nvSpPr>
          <p:spPr>
            <a:xfrm>
              <a:off x="1364609" y="4572041"/>
              <a:ext cx="458780" cy="307777"/>
            </a:xfrm>
            <a:prstGeom prst="rect">
              <a:avLst/>
            </a:prstGeom>
          </p:spPr>
          <p:txBody>
            <a:bodyPr wrap="none">
              <a:spAutoFit/>
            </a:bodyPr>
            <a:lstStyle/>
            <a:p>
              <a:pPr algn="ctr"/>
              <a:r>
                <a:rPr lang="en-US" sz="1400" dirty="0">
                  <a:solidFill>
                    <a:schemeClr val="bg1"/>
                  </a:solidFill>
                  <a:latin typeface="+mn-lt"/>
                  <a:cs typeface="Arial"/>
                </a:rPr>
                <a:t>100</a:t>
              </a:r>
              <a:endParaRPr lang="en-US" sz="1400" dirty="0">
                <a:solidFill>
                  <a:schemeClr val="bg1"/>
                </a:solidFill>
                <a:latin typeface="+mn-lt"/>
              </a:endParaRPr>
            </a:p>
          </p:txBody>
        </p:sp>
        <p:sp>
          <p:nvSpPr>
            <p:cNvPr id="12" name="Rectangle 11"/>
            <p:cNvSpPr/>
            <p:nvPr/>
          </p:nvSpPr>
          <p:spPr>
            <a:xfrm>
              <a:off x="1895136" y="4572041"/>
              <a:ext cx="458780" cy="307777"/>
            </a:xfrm>
            <a:prstGeom prst="rect">
              <a:avLst/>
            </a:prstGeom>
          </p:spPr>
          <p:txBody>
            <a:bodyPr wrap="none">
              <a:spAutoFit/>
            </a:bodyPr>
            <a:lstStyle/>
            <a:p>
              <a:pPr algn="ctr"/>
              <a:r>
                <a:rPr lang="en-US" sz="1400" dirty="0">
                  <a:solidFill>
                    <a:schemeClr val="bg1"/>
                  </a:solidFill>
                  <a:latin typeface="+mn-lt"/>
                  <a:cs typeface="Arial"/>
                </a:rPr>
                <a:t>200</a:t>
              </a:r>
              <a:endParaRPr lang="en-US" sz="1400" dirty="0">
                <a:solidFill>
                  <a:schemeClr val="bg1"/>
                </a:solidFill>
                <a:latin typeface="+mn-lt"/>
              </a:endParaRPr>
            </a:p>
          </p:txBody>
        </p:sp>
        <p:sp>
          <p:nvSpPr>
            <p:cNvPr id="13" name="Rectangle 12"/>
            <p:cNvSpPr/>
            <p:nvPr/>
          </p:nvSpPr>
          <p:spPr>
            <a:xfrm>
              <a:off x="2425663" y="4572041"/>
              <a:ext cx="458780" cy="307777"/>
            </a:xfrm>
            <a:prstGeom prst="rect">
              <a:avLst/>
            </a:prstGeom>
          </p:spPr>
          <p:txBody>
            <a:bodyPr wrap="none">
              <a:spAutoFit/>
            </a:bodyPr>
            <a:lstStyle/>
            <a:p>
              <a:pPr algn="ctr"/>
              <a:r>
                <a:rPr lang="en-US" sz="1400" dirty="0">
                  <a:solidFill>
                    <a:schemeClr val="bg1"/>
                  </a:solidFill>
                  <a:latin typeface="+mn-lt"/>
                  <a:cs typeface="Arial"/>
                </a:rPr>
                <a:t>300</a:t>
              </a:r>
              <a:endParaRPr lang="en-US" sz="1400" dirty="0">
                <a:solidFill>
                  <a:schemeClr val="bg1"/>
                </a:solidFill>
                <a:latin typeface="+mn-lt"/>
              </a:endParaRPr>
            </a:p>
          </p:txBody>
        </p:sp>
        <p:sp>
          <p:nvSpPr>
            <p:cNvPr id="14" name="Rectangle 13"/>
            <p:cNvSpPr/>
            <p:nvPr/>
          </p:nvSpPr>
          <p:spPr>
            <a:xfrm>
              <a:off x="2956190" y="4572041"/>
              <a:ext cx="458780" cy="307777"/>
            </a:xfrm>
            <a:prstGeom prst="rect">
              <a:avLst/>
            </a:prstGeom>
          </p:spPr>
          <p:txBody>
            <a:bodyPr wrap="none">
              <a:spAutoFit/>
            </a:bodyPr>
            <a:lstStyle/>
            <a:p>
              <a:pPr algn="ctr"/>
              <a:r>
                <a:rPr lang="en-US" sz="1400" dirty="0">
                  <a:solidFill>
                    <a:schemeClr val="bg1"/>
                  </a:solidFill>
                  <a:latin typeface="+mn-lt"/>
                  <a:cs typeface="Arial"/>
                </a:rPr>
                <a:t>400</a:t>
              </a:r>
              <a:endParaRPr lang="en-US" sz="1400" dirty="0">
                <a:solidFill>
                  <a:schemeClr val="bg1"/>
                </a:solidFill>
                <a:latin typeface="+mn-lt"/>
              </a:endParaRPr>
            </a:p>
          </p:txBody>
        </p:sp>
        <p:sp>
          <p:nvSpPr>
            <p:cNvPr id="15" name="Rectangle 14"/>
            <p:cNvSpPr/>
            <p:nvPr/>
          </p:nvSpPr>
          <p:spPr>
            <a:xfrm>
              <a:off x="3486717" y="4572041"/>
              <a:ext cx="458780" cy="307777"/>
            </a:xfrm>
            <a:prstGeom prst="rect">
              <a:avLst/>
            </a:prstGeom>
          </p:spPr>
          <p:txBody>
            <a:bodyPr wrap="none">
              <a:spAutoFit/>
            </a:bodyPr>
            <a:lstStyle/>
            <a:p>
              <a:pPr algn="ctr"/>
              <a:r>
                <a:rPr lang="en-US" sz="1400" dirty="0">
                  <a:solidFill>
                    <a:schemeClr val="bg1"/>
                  </a:solidFill>
                  <a:latin typeface="+mn-lt"/>
                  <a:cs typeface="Arial"/>
                </a:rPr>
                <a:t>500</a:t>
              </a:r>
              <a:endParaRPr lang="en-US" sz="1400" dirty="0">
                <a:solidFill>
                  <a:schemeClr val="bg1"/>
                </a:solidFill>
                <a:latin typeface="+mn-lt"/>
              </a:endParaRPr>
            </a:p>
          </p:txBody>
        </p:sp>
        <p:sp>
          <p:nvSpPr>
            <p:cNvPr id="16" name="Rectangle 15"/>
            <p:cNvSpPr/>
            <p:nvPr/>
          </p:nvSpPr>
          <p:spPr>
            <a:xfrm>
              <a:off x="4017244" y="4572041"/>
              <a:ext cx="458780" cy="307777"/>
            </a:xfrm>
            <a:prstGeom prst="rect">
              <a:avLst/>
            </a:prstGeom>
          </p:spPr>
          <p:txBody>
            <a:bodyPr wrap="none">
              <a:spAutoFit/>
            </a:bodyPr>
            <a:lstStyle/>
            <a:p>
              <a:pPr algn="ctr"/>
              <a:r>
                <a:rPr lang="en-US" sz="1400" dirty="0">
                  <a:solidFill>
                    <a:schemeClr val="bg1"/>
                  </a:solidFill>
                  <a:latin typeface="+mn-lt"/>
                  <a:cs typeface="Arial"/>
                </a:rPr>
                <a:t>600</a:t>
              </a:r>
              <a:endParaRPr lang="en-US" sz="1400" dirty="0">
                <a:solidFill>
                  <a:schemeClr val="bg1"/>
                </a:solidFill>
                <a:latin typeface="+mn-lt"/>
              </a:endParaRPr>
            </a:p>
          </p:txBody>
        </p:sp>
        <p:sp>
          <p:nvSpPr>
            <p:cNvPr id="17" name="Rectangle 16"/>
            <p:cNvSpPr/>
            <p:nvPr/>
          </p:nvSpPr>
          <p:spPr>
            <a:xfrm>
              <a:off x="4547771" y="4572041"/>
              <a:ext cx="458780" cy="307777"/>
            </a:xfrm>
            <a:prstGeom prst="rect">
              <a:avLst/>
            </a:prstGeom>
          </p:spPr>
          <p:txBody>
            <a:bodyPr wrap="none">
              <a:spAutoFit/>
            </a:bodyPr>
            <a:lstStyle/>
            <a:p>
              <a:pPr algn="ctr"/>
              <a:r>
                <a:rPr lang="en-US" sz="1400" dirty="0">
                  <a:solidFill>
                    <a:schemeClr val="bg1"/>
                  </a:solidFill>
                  <a:latin typeface="+mn-lt"/>
                  <a:cs typeface="Arial"/>
                </a:rPr>
                <a:t>700</a:t>
              </a:r>
              <a:endParaRPr lang="en-US" sz="1400" dirty="0">
                <a:solidFill>
                  <a:schemeClr val="bg1"/>
                </a:solidFill>
                <a:latin typeface="+mn-lt"/>
              </a:endParaRPr>
            </a:p>
          </p:txBody>
        </p:sp>
        <p:sp>
          <p:nvSpPr>
            <p:cNvPr id="18" name="Rectangle 17"/>
            <p:cNvSpPr/>
            <p:nvPr/>
          </p:nvSpPr>
          <p:spPr>
            <a:xfrm>
              <a:off x="5078298" y="4572041"/>
              <a:ext cx="458780" cy="307777"/>
            </a:xfrm>
            <a:prstGeom prst="rect">
              <a:avLst/>
            </a:prstGeom>
          </p:spPr>
          <p:txBody>
            <a:bodyPr wrap="none">
              <a:spAutoFit/>
            </a:bodyPr>
            <a:lstStyle/>
            <a:p>
              <a:pPr algn="ctr"/>
              <a:r>
                <a:rPr lang="en-US" sz="1400" dirty="0">
                  <a:solidFill>
                    <a:schemeClr val="bg1"/>
                  </a:solidFill>
                  <a:latin typeface="+mn-lt"/>
                  <a:cs typeface="Arial"/>
                </a:rPr>
                <a:t>800</a:t>
              </a:r>
              <a:endParaRPr lang="en-US" sz="1400" dirty="0">
                <a:solidFill>
                  <a:schemeClr val="bg1"/>
                </a:solidFill>
                <a:latin typeface="+mn-lt"/>
              </a:endParaRPr>
            </a:p>
          </p:txBody>
        </p:sp>
        <p:sp>
          <p:nvSpPr>
            <p:cNvPr id="19" name="Rectangle 18"/>
            <p:cNvSpPr/>
            <p:nvPr/>
          </p:nvSpPr>
          <p:spPr>
            <a:xfrm>
              <a:off x="5608824" y="4572041"/>
              <a:ext cx="458780" cy="307777"/>
            </a:xfrm>
            <a:prstGeom prst="rect">
              <a:avLst/>
            </a:prstGeom>
          </p:spPr>
          <p:txBody>
            <a:bodyPr wrap="none">
              <a:spAutoFit/>
            </a:bodyPr>
            <a:lstStyle/>
            <a:p>
              <a:pPr algn="ctr"/>
              <a:r>
                <a:rPr lang="en-US" sz="1400" dirty="0">
                  <a:solidFill>
                    <a:schemeClr val="bg1"/>
                  </a:solidFill>
                  <a:latin typeface="+mn-lt"/>
                  <a:cs typeface="Arial"/>
                </a:rPr>
                <a:t>900</a:t>
              </a:r>
              <a:endParaRPr lang="en-US" sz="1400" dirty="0">
                <a:solidFill>
                  <a:schemeClr val="bg1"/>
                </a:solidFill>
                <a:latin typeface="+mn-lt"/>
              </a:endParaRPr>
            </a:p>
          </p:txBody>
        </p:sp>
        <p:sp>
          <p:nvSpPr>
            <p:cNvPr id="20" name="Rectangle 19"/>
            <p:cNvSpPr/>
            <p:nvPr/>
          </p:nvSpPr>
          <p:spPr>
            <a:xfrm>
              <a:off x="6063587" y="4572041"/>
              <a:ext cx="550151" cy="307777"/>
            </a:xfrm>
            <a:prstGeom prst="rect">
              <a:avLst/>
            </a:prstGeom>
          </p:spPr>
          <p:txBody>
            <a:bodyPr wrap="none">
              <a:spAutoFit/>
            </a:bodyPr>
            <a:lstStyle/>
            <a:p>
              <a:pPr algn="ctr"/>
              <a:r>
                <a:rPr lang="en-US" sz="1400" dirty="0">
                  <a:solidFill>
                    <a:schemeClr val="bg1"/>
                  </a:solidFill>
                  <a:latin typeface="+mn-lt"/>
                  <a:cs typeface="Arial"/>
                </a:rPr>
                <a:t>1000</a:t>
              </a:r>
              <a:endParaRPr lang="en-US" sz="1400" dirty="0">
                <a:solidFill>
                  <a:schemeClr val="bg1"/>
                </a:solidFill>
                <a:latin typeface="+mn-lt"/>
              </a:endParaRPr>
            </a:p>
          </p:txBody>
        </p:sp>
        <p:sp>
          <p:nvSpPr>
            <p:cNvPr id="21" name="Rectangle 20"/>
            <p:cNvSpPr/>
            <p:nvPr/>
          </p:nvSpPr>
          <p:spPr>
            <a:xfrm>
              <a:off x="6575473" y="4572041"/>
              <a:ext cx="568874" cy="307777"/>
            </a:xfrm>
            <a:prstGeom prst="rect">
              <a:avLst/>
            </a:prstGeom>
          </p:spPr>
          <p:txBody>
            <a:bodyPr wrap="none">
              <a:spAutoFit/>
            </a:bodyPr>
            <a:lstStyle/>
            <a:p>
              <a:pPr algn="ctr"/>
              <a:r>
                <a:rPr lang="en-US" sz="1400" dirty="0">
                  <a:solidFill>
                    <a:schemeClr val="bg1"/>
                  </a:solidFill>
                  <a:latin typeface="+mn-lt"/>
                  <a:cs typeface="Arial"/>
                </a:rPr>
                <a:t>1100</a:t>
              </a:r>
              <a:endParaRPr lang="en-US" sz="1400" dirty="0">
                <a:solidFill>
                  <a:schemeClr val="bg1"/>
                </a:solidFill>
                <a:latin typeface="+mn-lt"/>
              </a:endParaRPr>
            </a:p>
          </p:txBody>
        </p:sp>
        <p:sp>
          <p:nvSpPr>
            <p:cNvPr id="22" name="Rectangle 21"/>
            <p:cNvSpPr/>
            <p:nvPr/>
          </p:nvSpPr>
          <p:spPr>
            <a:xfrm>
              <a:off x="7106082" y="4572041"/>
              <a:ext cx="550151" cy="307777"/>
            </a:xfrm>
            <a:prstGeom prst="rect">
              <a:avLst/>
            </a:prstGeom>
          </p:spPr>
          <p:txBody>
            <a:bodyPr wrap="none">
              <a:spAutoFit/>
            </a:bodyPr>
            <a:lstStyle/>
            <a:p>
              <a:pPr algn="ctr"/>
              <a:r>
                <a:rPr lang="en-US" sz="1400" dirty="0">
                  <a:solidFill>
                    <a:schemeClr val="bg1"/>
                  </a:solidFill>
                  <a:latin typeface="+mn-lt"/>
                  <a:cs typeface="Arial"/>
                </a:rPr>
                <a:t>1200</a:t>
              </a:r>
              <a:endParaRPr lang="en-US" sz="1400" dirty="0">
                <a:solidFill>
                  <a:schemeClr val="bg1"/>
                </a:solidFill>
                <a:latin typeface="+mn-lt"/>
              </a:endParaRPr>
            </a:p>
          </p:txBody>
        </p:sp>
        <p:sp>
          <p:nvSpPr>
            <p:cNvPr id="23" name="Rectangle 22"/>
            <p:cNvSpPr/>
            <p:nvPr/>
          </p:nvSpPr>
          <p:spPr>
            <a:xfrm>
              <a:off x="7633999" y="4572041"/>
              <a:ext cx="550151" cy="307777"/>
            </a:xfrm>
            <a:prstGeom prst="rect">
              <a:avLst/>
            </a:prstGeom>
          </p:spPr>
          <p:txBody>
            <a:bodyPr wrap="none">
              <a:spAutoFit/>
            </a:bodyPr>
            <a:lstStyle/>
            <a:p>
              <a:pPr algn="ctr"/>
              <a:r>
                <a:rPr lang="en-US" sz="1400" dirty="0">
                  <a:solidFill>
                    <a:schemeClr val="bg1"/>
                  </a:solidFill>
                  <a:latin typeface="+mn-lt"/>
                  <a:cs typeface="Arial"/>
                </a:rPr>
                <a:t>1300</a:t>
              </a:r>
              <a:endParaRPr lang="en-US" sz="1400" dirty="0">
                <a:solidFill>
                  <a:schemeClr val="bg1"/>
                </a:solidFill>
                <a:latin typeface="+mn-lt"/>
              </a:endParaRPr>
            </a:p>
          </p:txBody>
        </p:sp>
      </p:grpSp>
      <p:grpSp>
        <p:nvGrpSpPr>
          <p:cNvPr id="24" name="Group 23"/>
          <p:cNvGrpSpPr/>
          <p:nvPr/>
        </p:nvGrpSpPr>
        <p:grpSpPr>
          <a:xfrm>
            <a:off x="2411268" y="1876715"/>
            <a:ext cx="7315200" cy="3432053"/>
            <a:chOff x="1019175" y="1190625"/>
            <a:chExt cx="7315200" cy="3432053"/>
          </a:xfrm>
        </p:grpSpPr>
        <p:sp>
          <p:nvSpPr>
            <p:cNvPr id="25" name="Freeform 24"/>
            <p:cNvSpPr/>
            <p:nvPr/>
          </p:nvSpPr>
          <p:spPr>
            <a:xfrm>
              <a:off x="1019175" y="1190625"/>
              <a:ext cx="7315200" cy="3343275"/>
            </a:xfrm>
            <a:custGeom>
              <a:avLst/>
              <a:gdLst>
                <a:gd name="connsiteX0" fmla="*/ 0 w 7315200"/>
                <a:gd name="connsiteY0" fmla="*/ 0 h 3343275"/>
                <a:gd name="connsiteX1" fmla="*/ 0 w 7315200"/>
                <a:gd name="connsiteY1" fmla="*/ 3343275 h 3343275"/>
                <a:gd name="connsiteX2" fmla="*/ 7315200 w 7315200"/>
                <a:gd name="connsiteY2" fmla="*/ 3343275 h 3343275"/>
              </a:gdLst>
              <a:ahLst/>
              <a:cxnLst>
                <a:cxn ang="0">
                  <a:pos x="connsiteX0" y="connsiteY0"/>
                </a:cxn>
                <a:cxn ang="0">
                  <a:pos x="connsiteX1" y="connsiteY1"/>
                </a:cxn>
                <a:cxn ang="0">
                  <a:pos x="connsiteX2" y="connsiteY2"/>
                </a:cxn>
              </a:cxnLst>
              <a:rect l="l" t="t" r="r" b="b"/>
              <a:pathLst>
                <a:path w="7315200" h="3343275">
                  <a:moveTo>
                    <a:pt x="0" y="0"/>
                  </a:moveTo>
                  <a:lnTo>
                    <a:pt x="0" y="3343275"/>
                  </a:lnTo>
                  <a:lnTo>
                    <a:pt x="7315200" y="3343275"/>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p:cNvGrpSpPr/>
            <p:nvPr/>
          </p:nvGrpSpPr>
          <p:grpSpPr>
            <a:xfrm>
              <a:off x="1609725" y="4531238"/>
              <a:ext cx="6278880" cy="91440"/>
              <a:chOff x="1609725" y="4523298"/>
              <a:chExt cx="6278880" cy="91440"/>
            </a:xfrm>
          </p:grpSpPr>
          <p:cxnSp>
            <p:nvCxnSpPr>
              <p:cNvPr id="27" name="Straight Connector 26"/>
              <p:cNvCxnSpPr/>
              <p:nvPr/>
            </p:nvCxnSpPr>
            <p:spPr>
              <a:xfrm>
                <a:off x="160972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13296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65620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7944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70268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2592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4916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7240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79564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31888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4212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36536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888605" y="4523298"/>
                <a:ext cx="0" cy="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40" name="Rectangle 39"/>
          <p:cNvSpPr/>
          <p:nvPr/>
        </p:nvSpPr>
        <p:spPr>
          <a:xfrm>
            <a:off x="5431299" y="3540960"/>
            <a:ext cx="4603469" cy="677108"/>
          </a:xfrm>
          <a:prstGeom prst="rect">
            <a:avLst/>
          </a:prstGeom>
        </p:spPr>
        <p:txBody>
          <a:bodyPr wrap="square" anchor="t">
            <a:spAutoFit/>
          </a:bodyPr>
          <a:lstStyle/>
          <a:p>
            <a:pPr algn="ctr"/>
            <a:br>
              <a:rPr lang="en-US" sz="1400" b="1" dirty="0">
                <a:solidFill>
                  <a:schemeClr val="bg1"/>
                </a:solidFill>
                <a:latin typeface="+mn-lt"/>
                <a:cs typeface="Arial"/>
              </a:rPr>
            </a:br>
            <a:r>
              <a:rPr lang="en-US" sz="1200" b="1" dirty="0">
                <a:solidFill>
                  <a:schemeClr val="bg1"/>
                </a:solidFill>
                <a:latin typeface="+mn-lt"/>
                <a:cs typeface="Arial"/>
              </a:rPr>
              <a:t>Chylomicronemia </a:t>
            </a:r>
          </a:p>
          <a:p>
            <a:pPr algn="ctr"/>
            <a:r>
              <a:rPr lang="en-US" sz="1200" b="1" dirty="0">
                <a:solidFill>
                  <a:schemeClr val="bg1"/>
                </a:solidFill>
                <a:latin typeface="+mn-lt"/>
                <a:cs typeface="Arial"/>
              </a:rPr>
              <a:t>(0.17% of the population, includes FCS)</a:t>
            </a:r>
            <a:endParaRPr lang="en-US" sz="1400" b="1" dirty="0">
              <a:solidFill>
                <a:schemeClr val="bg1"/>
              </a:solidFill>
              <a:latin typeface="+mn-lt"/>
            </a:endParaRPr>
          </a:p>
        </p:txBody>
      </p:sp>
      <p:sp>
        <p:nvSpPr>
          <p:cNvPr id="42" name="Text Placeholder 4"/>
          <p:cNvSpPr txBox="1">
            <a:spLocks/>
          </p:cNvSpPr>
          <p:nvPr/>
        </p:nvSpPr>
        <p:spPr>
          <a:xfrm>
            <a:off x="479604" y="6308027"/>
            <a:ext cx="7526228" cy="28941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Adapted from Hegele. Lancet Diabetes Endocrinol. 2014;2:655. Paragh. Lipids Health Dis. 2022;21:21.</a:t>
            </a:r>
          </a:p>
        </p:txBody>
      </p:sp>
      <p:pic>
        <p:nvPicPr>
          <p:cNvPr id="52" name="Picture 51" descr="A group of test tubes with brown liquid in them&#10;&#10;Description automatically generated">
            <a:extLst>
              <a:ext uri="{FF2B5EF4-FFF2-40B4-BE49-F238E27FC236}">
                <a16:creationId xmlns:a16="http://schemas.microsoft.com/office/drawing/2014/main" id="{FA6A23A0-D4C4-5CA8-60A6-B6332F13D40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11013" y="1361808"/>
            <a:ext cx="2192280" cy="2179152"/>
          </a:xfrm>
          <a:prstGeom prst="rect">
            <a:avLst/>
          </a:prstGeom>
        </p:spPr>
      </p:pic>
    </p:spTree>
    <p:extLst>
      <p:ext uri="{BB962C8B-B14F-4D97-AF65-F5344CB8AC3E}">
        <p14:creationId xmlns:p14="http://schemas.microsoft.com/office/powerpoint/2010/main" val="424812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8A61BB4A-CD78-881E-226C-69F6C48C00F3}"/>
              </a:ext>
            </a:extLst>
          </p:cNvPr>
          <p:cNvGrpSpPr/>
          <p:nvPr/>
        </p:nvGrpSpPr>
        <p:grpSpPr>
          <a:xfrm>
            <a:off x="1844503" y="4133982"/>
            <a:ext cx="2187098" cy="1393477"/>
            <a:chOff x="1491756" y="3600660"/>
            <a:chExt cx="2727756" cy="1737949"/>
          </a:xfrm>
        </p:grpSpPr>
        <p:pic>
          <p:nvPicPr>
            <p:cNvPr id="45" name="Graphic 44">
              <a:extLst>
                <a:ext uri="{FF2B5EF4-FFF2-40B4-BE49-F238E27FC236}">
                  <a16:creationId xmlns:a16="http://schemas.microsoft.com/office/drawing/2014/main" id="{110876B7-A0CB-B7D8-4BBE-B190044880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91756" y="3971873"/>
              <a:ext cx="1707090" cy="1366736"/>
            </a:xfrm>
            <a:prstGeom prst="rect">
              <a:avLst/>
            </a:prstGeom>
          </p:spPr>
        </p:pic>
        <p:pic>
          <p:nvPicPr>
            <p:cNvPr id="34" name="Picture 33">
              <a:extLst>
                <a:ext uri="{FF2B5EF4-FFF2-40B4-BE49-F238E27FC236}">
                  <a16:creationId xmlns:a16="http://schemas.microsoft.com/office/drawing/2014/main" id="{D2DC8D99-4059-184A-EB21-2ED4CFB8CF7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444180">
              <a:off x="1824565" y="3600660"/>
              <a:ext cx="2359396" cy="1611375"/>
            </a:xfrm>
            <a:prstGeom prst="rect">
              <a:avLst/>
            </a:prstGeom>
          </p:spPr>
        </p:pic>
        <p:sp>
          <p:nvSpPr>
            <p:cNvPr id="35" name="Oval 34">
              <a:extLst>
                <a:ext uri="{FF2B5EF4-FFF2-40B4-BE49-F238E27FC236}">
                  <a16:creationId xmlns:a16="http://schemas.microsoft.com/office/drawing/2014/main" id="{129BDF41-321F-43C7-AC61-20A3187CACDD}"/>
                </a:ext>
              </a:extLst>
            </p:cNvPr>
            <p:cNvSpPr/>
            <p:nvPr/>
          </p:nvSpPr>
          <p:spPr bwMode="auto">
            <a:xfrm>
              <a:off x="3026352" y="4206370"/>
              <a:ext cx="164859" cy="131382"/>
            </a:xfrm>
            <a:prstGeom prst="ellipse">
              <a:avLst/>
            </a:prstGeom>
            <a:solidFill>
              <a:schemeClr val="accent3">
                <a:alpha val="58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B7978632-E072-BED7-A545-4981F6188A29}"/>
                </a:ext>
              </a:extLst>
            </p:cNvPr>
            <p:cNvSpPr/>
            <p:nvPr/>
          </p:nvSpPr>
          <p:spPr bwMode="auto">
            <a:xfrm>
              <a:off x="3285965" y="4106913"/>
              <a:ext cx="289658" cy="230839"/>
            </a:xfrm>
            <a:prstGeom prst="ellipse">
              <a:avLst/>
            </a:prstGeom>
            <a:solidFill>
              <a:schemeClr val="accent3">
                <a:alpha val="58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1D779397-5AB6-50F4-FB89-876C023B7139}"/>
                </a:ext>
              </a:extLst>
            </p:cNvPr>
            <p:cNvSpPr/>
            <p:nvPr/>
          </p:nvSpPr>
          <p:spPr bwMode="auto">
            <a:xfrm rot="20540352">
              <a:off x="2654135" y="4272061"/>
              <a:ext cx="289658" cy="230839"/>
            </a:xfrm>
            <a:prstGeom prst="ellipse">
              <a:avLst/>
            </a:prstGeom>
            <a:solidFill>
              <a:schemeClr val="accent3">
                <a:alpha val="58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D40B2B6E-6B95-953C-870A-B92BCF9353EF}"/>
                </a:ext>
              </a:extLst>
            </p:cNvPr>
            <p:cNvSpPr/>
            <p:nvPr/>
          </p:nvSpPr>
          <p:spPr bwMode="auto">
            <a:xfrm rot="20540352">
              <a:off x="2357973" y="4408567"/>
              <a:ext cx="194658" cy="15513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D6659AAE-0288-A2A1-04C8-AA5E46BAC0B4}"/>
                </a:ext>
              </a:extLst>
            </p:cNvPr>
            <p:cNvSpPr/>
            <p:nvPr/>
          </p:nvSpPr>
          <p:spPr bwMode="auto">
            <a:xfrm>
              <a:off x="2294474" y="4643464"/>
              <a:ext cx="184720" cy="15791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3AB52DE7-D206-50F2-2C67-D6DC23B77390}"/>
                </a:ext>
              </a:extLst>
            </p:cNvPr>
            <p:cNvSpPr/>
            <p:nvPr/>
          </p:nvSpPr>
          <p:spPr bwMode="auto">
            <a:xfrm>
              <a:off x="2368093" y="4799646"/>
              <a:ext cx="162612" cy="11124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8CAA0915-DE28-0DAC-CF78-E870EB57E78A}"/>
                </a:ext>
              </a:extLst>
            </p:cNvPr>
            <p:cNvSpPr/>
            <p:nvPr/>
          </p:nvSpPr>
          <p:spPr bwMode="auto">
            <a:xfrm>
              <a:off x="2197964" y="4828612"/>
              <a:ext cx="162612" cy="11124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DFCDD10C-045A-A818-F2AB-6810B2BF0A0C}"/>
                </a:ext>
              </a:extLst>
            </p:cNvPr>
            <p:cNvSpPr/>
            <p:nvPr/>
          </p:nvSpPr>
          <p:spPr bwMode="auto">
            <a:xfrm>
              <a:off x="2961112" y="4374889"/>
              <a:ext cx="162612" cy="11124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8391E856-6895-E043-0137-60E408CB7DD3}"/>
                </a:ext>
              </a:extLst>
            </p:cNvPr>
            <p:cNvSpPr/>
            <p:nvPr/>
          </p:nvSpPr>
          <p:spPr bwMode="auto">
            <a:xfrm rot="20496033">
              <a:off x="3610805" y="3808843"/>
              <a:ext cx="608707" cy="321512"/>
            </a:xfrm>
            <a:prstGeom prst="ellipse">
              <a:avLst/>
            </a:prstGeom>
            <a:solidFill>
              <a:schemeClr val="accent3">
                <a:alpha val="42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 name="TextBox 14"/>
          <p:cNvSpPr txBox="1"/>
          <p:nvPr/>
        </p:nvSpPr>
        <p:spPr>
          <a:xfrm>
            <a:off x="3856763" y="5901892"/>
            <a:ext cx="1855069" cy="313932"/>
          </a:xfrm>
          <a:prstGeom prst="rect">
            <a:avLst/>
          </a:prstGeom>
          <a:solidFill>
            <a:schemeClr val="accent3"/>
          </a:solidFill>
        </p:spPr>
        <p:txBody>
          <a:bodyPr wrap="square" rtlCol="0" anchor="ctr">
            <a:spAutoFit/>
          </a:bodyPr>
          <a:lstStyle/>
          <a:p>
            <a:pPr algn="ctr">
              <a:lnSpc>
                <a:spcPct val="90000"/>
              </a:lnSpc>
            </a:pPr>
            <a:r>
              <a:rPr lang="en-US" sz="1600" b="1" dirty="0">
                <a:latin typeface="+mn-lt"/>
                <a:cs typeface="Arial"/>
              </a:rPr>
              <a:t>Acute Pancreatitis</a:t>
            </a:r>
          </a:p>
        </p:txBody>
      </p:sp>
      <p:sp>
        <p:nvSpPr>
          <p:cNvPr id="172" name="Rectangle 171">
            <a:extLst>
              <a:ext uri="{FF2B5EF4-FFF2-40B4-BE49-F238E27FC236}">
                <a16:creationId xmlns:a16="http://schemas.microsoft.com/office/drawing/2014/main" id="{6C2F4568-9A1E-185B-005F-5E473F10C727}"/>
              </a:ext>
            </a:extLst>
          </p:cNvPr>
          <p:cNvSpPr/>
          <p:nvPr/>
        </p:nvSpPr>
        <p:spPr bwMode="auto">
          <a:xfrm rot="21373159">
            <a:off x="8424616" y="5078813"/>
            <a:ext cx="1707088" cy="637176"/>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p:cNvSpPr txBox="1"/>
          <p:nvPr/>
        </p:nvSpPr>
        <p:spPr>
          <a:xfrm>
            <a:off x="1892227" y="5577735"/>
            <a:ext cx="1481667" cy="313932"/>
          </a:xfrm>
          <a:prstGeom prst="rect">
            <a:avLst/>
          </a:prstGeom>
          <a:solidFill>
            <a:schemeClr val="accent3"/>
          </a:solidFill>
        </p:spPr>
        <p:txBody>
          <a:bodyPr wrap="square" rtlCol="0" anchor="ctr">
            <a:spAutoFit/>
          </a:bodyPr>
          <a:lstStyle/>
          <a:p>
            <a:pPr algn="ctr">
              <a:lnSpc>
                <a:spcPct val="90000"/>
              </a:lnSpc>
            </a:pPr>
            <a:r>
              <a:rPr lang="en-US" sz="1600" b="1" dirty="0">
                <a:latin typeface="+mn-lt"/>
                <a:cs typeface="Arial"/>
              </a:rPr>
              <a:t>Inflammation</a:t>
            </a:r>
            <a:endParaRPr lang="en-US" sz="1400" b="1" dirty="0">
              <a:latin typeface="+mn-lt"/>
              <a:cs typeface="Arial"/>
            </a:endParaRPr>
          </a:p>
        </p:txBody>
      </p:sp>
      <p:sp>
        <p:nvSpPr>
          <p:cNvPr id="17" name="TextBox 16"/>
          <p:cNvSpPr txBox="1"/>
          <p:nvPr/>
        </p:nvSpPr>
        <p:spPr>
          <a:xfrm>
            <a:off x="8264941" y="3065708"/>
            <a:ext cx="2373033" cy="313932"/>
          </a:xfrm>
          <a:prstGeom prst="rect">
            <a:avLst/>
          </a:prstGeom>
          <a:solidFill>
            <a:schemeClr val="accent3"/>
          </a:solidFill>
        </p:spPr>
        <p:txBody>
          <a:bodyPr wrap="square" rtlCol="0" anchor="ctr">
            <a:spAutoFit/>
          </a:bodyPr>
          <a:lstStyle/>
          <a:p>
            <a:pPr algn="ctr">
              <a:lnSpc>
                <a:spcPct val="90000"/>
              </a:lnSpc>
            </a:pPr>
            <a:r>
              <a:rPr lang="en-US" sz="1600" b="1" dirty="0">
                <a:latin typeface="+mn-lt"/>
                <a:cs typeface="Arial"/>
              </a:rPr>
              <a:t>Impaired Blood Flow</a:t>
            </a:r>
          </a:p>
        </p:txBody>
      </p:sp>
      <p:sp>
        <p:nvSpPr>
          <p:cNvPr id="19" name="TextBox 18"/>
          <p:cNvSpPr txBox="1"/>
          <p:nvPr/>
        </p:nvSpPr>
        <p:spPr>
          <a:xfrm>
            <a:off x="5190023" y="1435474"/>
            <a:ext cx="2206886" cy="221599"/>
          </a:xfrm>
          <a:prstGeom prst="rect">
            <a:avLst/>
          </a:prstGeom>
          <a:noFill/>
        </p:spPr>
        <p:txBody>
          <a:bodyPr wrap="none" lIns="0" tIns="0" rIns="0" bIns="0" rtlCol="0" anchor="ctr" anchorCtr="0">
            <a:spAutoFit/>
          </a:bodyPr>
          <a:lstStyle/>
          <a:p>
            <a:pPr>
              <a:lnSpc>
                <a:spcPct val="90000"/>
              </a:lnSpc>
            </a:pPr>
            <a:r>
              <a:rPr lang="en-US" sz="1600" b="1" dirty="0">
                <a:solidFill>
                  <a:schemeClr val="bg1"/>
                </a:solidFill>
                <a:latin typeface="+mn-lt"/>
                <a:cs typeface="Arial"/>
              </a:rPr>
              <a:t>Large TG-rich chylomicron</a:t>
            </a:r>
          </a:p>
        </p:txBody>
      </p:sp>
      <p:sp>
        <p:nvSpPr>
          <p:cNvPr id="20" name="TextBox 19"/>
          <p:cNvSpPr txBox="1"/>
          <p:nvPr/>
        </p:nvSpPr>
        <p:spPr>
          <a:xfrm>
            <a:off x="4880396" y="3790158"/>
            <a:ext cx="2005294" cy="443198"/>
          </a:xfrm>
          <a:prstGeom prst="rect">
            <a:avLst/>
          </a:prstGeom>
          <a:noFill/>
        </p:spPr>
        <p:txBody>
          <a:bodyPr wrap="square" lIns="0" tIns="0" rIns="0" bIns="0" rtlCol="0" anchor="ctr" anchorCtr="0">
            <a:spAutoFit/>
          </a:bodyPr>
          <a:lstStyle/>
          <a:p>
            <a:pPr>
              <a:lnSpc>
                <a:spcPct val="90000"/>
              </a:lnSpc>
            </a:pPr>
            <a:r>
              <a:rPr lang="en-US" sz="1600" b="1" dirty="0">
                <a:solidFill>
                  <a:schemeClr val="bg1"/>
                </a:solidFill>
                <a:latin typeface="+mn-lt"/>
                <a:cs typeface="Arial"/>
              </a:rPr>
              <a:t>Rupture of pancreatic capillaries</a:t>
            </a:r>
          </a:p>
        </p:txBody>
      </p:sp>
      <p:sp>
        <p:nvSpPr>
          <p:cNvPr id="21" name="TextBox 20"/>
          <p:cNvSpPr txBox="1"/>
          <p:nvPr/>
        </p:nvSpPr>
        <p:spPr>
          <a:xfrm>
            <a:off x="3266836" y="4896697"/>
            <a:ext cx="1154355" cy="420371"/>
          </a:xfrm>
          <a:prstGeom prst="rect">
            <a:avLst/>
          </a:prstGeom>
          <a:noFill/>
        </p:spPr>
        <p:txBody>
          <a:bodyPr wrap="none" lIns="0" tIns="0" rIns="0" bIns="0" rtlCol="0" anchor="ctr" anchorCtr="0">
            <a:spAutoFit/>
          </a:bodyPr>
          <a:lstStyle/>
          <a:p>
            <a:pPr>
              <a:lnSpc>
                <a:spcPct val="85000"/>
              </a:lnSpc>
            </a:pPr>
            <a:r>
              <a:rPr lang="en-US" sz="1600" b="1" dirty="0">
                <a:solidFill>
                  <a:schemeClr val="bg1"/>
                </a:solidFill>
                <a:latin typeface="+mn-lt"/>
                <a:cs typeface="Arial"/>
              </a:rPr>
              <a:t>Inflammation</a:t>
            </a:r>
            <a:br>
              <a:rPr lang="en-US" sz="1600" b="1" dirty="0">
                <a:solidFill>
                  <a:schemeClr val="bg1"/>
                </a:solidFill>
                <a:latin typeface="+mn-lt"/>
                <a:cs typeface="Arial"/>
              </a:rPr>
            </a:br>
            <a:r>
              <a:rPr lang="en-US" sz="1600" b="1" dirty="0">
                <a:solidFill>
                  <a:schemeClr val="bg1"/>
                </a:solidFill>
                <a:latin typeface="+mn-lt"/>
                <a:cs typeface="Arial"/>
              </a:rPr>
              <a:t>of pancreas</a:t>
            </a:r>
          </a:p>
        </p:txBody>
      </p:sp>
      <p:sp>
        <p:nvSpPr>
          <p:cNvPr id="23" name="TextBox 22"/>
          <p:cNvSpPr txBox="1"/>
          <p:nvPr/>
        </p:nvSpPr>
        <p:spPr>
          <a:xfrm>
            <a:off x="8496324" y="3793864"/>
            <a:ext cx="1538178" cy="221599"/>
          </a:xfrm>
          <a:prstGeom prst="rect">
            <a:avLst/>
          </a:prstGeom>
          <a:noFill/>
        </p:spPr>
        <p:txBody>
          <a:bodyPr wrap="none" lIns="0" tIns="0" rIns="0" bIns="0" rtlCol="0" anchor="ctr" anchorCtr="0">
            <a:spAutoFit/>
          </a:bodyPr>
          <a:lstStyle/>
          <a:p>
            <a:pPr>
              <a:lnSpc>
                <a:spcPct val="90000"/>
              </a:lnSpc>
            </a:pPr>
            <a:r>
              <a:rPr lang="en-US" sz="1600" b="1" dirty="0">
                <a:solidFill>
                  <a:schemeClr val="bg1"/>
                </a:solidFill>
                <a:latin typeface="+mn-lt"/>
                <a:cs typeface="Arial"/>
              </a:rPr>
              <a:t>Capillary ischemia</a:t>
            </a:r>
          </a:p>
        </p:txBody>
      </p:sp>
      <p:sp>
        <p:nvSpPr>
          <p:cNvPr id="3" name="Title 2"/>
          <p:cNvSpPr>
            <a:spLocks noGrp="1"/>
          </p:cNvSpPr>
          <p:nvPr>
            <p:ph type="title"/>
          </p:nvPr>
        </p:nvSpPr>
        <p:spPr/>
        <p:txBody>
          <a:bodyPr/>
          <a:lstStyle/>
          <a:p>
            <a:r>
              <a:rPr lang="en-US" dirty="0"/>
              <a:t>Chylomicrons May Cause Injury, Leading to Acute Pancreatitis</a:t>
            </a:r>
          </a:p>
        </p:txBody>
      </p:sp>
      <p:sp>
        <p:nvSpPr>
          <p:cNvPr id="28" name="Text Placeholder 4"/>
          <p:cNvSpPr txBox="1">
            <a:spLocks/>
          </p:cNvSpPr>
          <p:nvPr/>
        </p:nvSpPr>
        <p:spPr>
          <a:xfrm>
            <a:off x="495300" y="6415947"/>
            <a:ext cx="7772400" cy="188629"/>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Adapted from www.lipid.org/media/2015003/1//handout.pdf.</a:t>
            </a:r>
          </a:p>
        </p:txBody>
      </p:sp>
      <p:grpSp>
        <p:nvGrpSpPr>
          <p:cNvPr id="347" name="Group 346">
            <a:extLst>
              <a:ext uri="{FF2B5EF4-FFF2-40B4-BE49-F238E27FC236}">
                <a16:creationId xmlns:a16="http://schemas.microsoft.com/office/drawing/2014/main" id="{0578D599-4C1E-A941-20EC-5EDB1F027988}"/>
              </a:ext>
            </a:extLst>
          </p:cNvPr>
          <p:cNvGrpSpPr/>
          <p:nvPr/>
        </p:nvGrpSpPr>
        <p:grpSpPr>
          <a:xfrm>
            <a:off x="1373451" y="1515626"/>
            <a:ext cx="2421448" cy="1895541"/>
            <a:chOff x="1944191" y="1788805"/>
            <a:chExt cx="2421448" cy="1895541"/>
          </a:xfrm>
        </p:grpSpPr>
        <p:sp>
          <p:nvSpPr>
            <p:cNvPr id="13" name="TextBox 12"/>
            <p:cNvSpPr txBox="1"/>
            <p:nvPr/>
          </p:nvSpPr>
          <p:spPr>
            <a:xfrm>
              <a:off x="1944191" y="3148815"/>
              <a:ext cx="2384085" cy="535531"/>
            </a:xfrm>
            <a:prstGeom prst="rect">
              <a:avLst/>
            </a:prstGeom>
            <a:solidFill>
              <a:schemeClr val="accent3"/>
            </a:solidFill>
          </p:spPr>
          <p:txBody>
            <a:bodyPr wrap="square" rtlCol="0" anchor="ctr">
              <a:spAutoFit/>
            </a:bodyPr>
            <a:lstStyle/>
            <a:p>
              <a:pPr algn="ctr">
                <a:lnSpc>
                  <a:spcPct val="90000"/>
                </a:lnSpc>
              </a:pPr>
              <a:r>
                <a:rPr lang="en-US" sz="1600" b="1" dirty="0">
                  <a:latin typeface="+mn-lt"/>
                  <a:cs typeface="Arial"/>
                </a:rPr>
                <a:t>Generation of Free Fatty Acids by Pancreatic Lipase</a:t>
              </a:r>
            </a:p>
          </p:txBody>
        </p:sp>
        <p:sp>
          <p:nvSpPr>
            <p:cNvPr id="26" name="TextBox 25"/>
            <p:cNvSpPr txBox="1"/>
            <p:nvPr/>
          </p:nvSpPr>
          <p:spPr>
            <a:xfrm>
              <a:off x="2826495" y="1788805"/>
              <a:ext cx="891406" cy="420371"/>
            </a:xfrm>
            <a:prstGeom prst="rect">
              <a:avLst/>
            </a:prstGeom>
            <a:noFill/>
          </p:spPr>
          <p:txBody>
            <a:bodyPr wrap="square" lIns="0" tIns="0" rIns="0" bIns="0" rtlCol="0" anchor="ctr" anchorCtr="0">
              <a:spAutoFit/>
            </a:bodyPr>
            <a:lstStyle/>
            <a:p>
              <a:pPr algn="ctr">
                <a:lnSpc>
                  <a:spcPct val="85000"/>
                </a:lnSpc>
              </a:pPr>
              <a:r>
                <a:rPr lang="en-US" sz="1600" b="1" dirty="0">
                  <a:solidFill>
                    <a:schemeClr val="bg1"/>
                  </a:solidFill>
                  <a:latin typeface="+mn-lt"/>
                  <a:cs typeface="Arial"/>
                </a:rPr>
                <a:t>Pancreatic lipase</a:t>
              </a:r>
            </a:p>
          </p:txBody>
        </p:sp>
        <p:sp>
          <p:nvSpPr>
            <p:cNvPr id="27" name="TextBox 26"/>
            <p:cNvSpPr txBox="1"/>
            <p:nvPr/>
          </p:nvSpPr>
          <p:spPr>
            <a:xfrm>
              <a:off x="3686672" y="2323052"/>
              <a:ext cx="430395" cy="420371"/>
            </a:xfrm>
            <a:prstGeom prst="rect">
              <a:avLst/>
            </a:prstGeom>
            <a:noFill/>
          </p:spPr>
          <p:txBody>
            <a:bodyPr wrap="square" lIns="0" tIns="0" rIns="0" bIns="0" rtlCol="0" anchor="ctr" anchorCtr="0">
              <a:spAutoFit/>
            </a:bodyPr>
            <a:lstStyle/>
            <a:p>
              <a:pPr algn="ctr">
                <a:lnSpc>
                  <a:spcPct val="85000"/>
                </a:lnSpc>
              </a:pPr>
              <a:r>
                <a:rPr lang="en-US" sz="1600" b="1" dirty="0">
                  <a:solidFill>
                    <a:schemeClr val="bg1"/>
                  </a:solidFill>
                  <a:latin typeface="+mn-lt"/>
                  <a:cs typeface="Arial"/>
                </a:rPr>
                <a:t>Fatty</a:t>
              </a:r>
              <a:br>
                <a:rPr lang="en-US" sz="1600" b="1" dirty="0">
                  <a:solidFill>
                    <a:schemeClr val="bg1"/>
                  </a:solidFill>
                  <a:latin typeface="+mn-lt"/>
                  <a:cs typeface="Arial"/>
                </a:rPr>
              </a:br>
              <a:r>
                <a:rPr lang="en-US" sz="1600" b="1" dirty="0">
                  <a:solidFill>
                    <a:schemeClr val="bg1"/>
                  </a:solidFill>
                  <a:latin typeface="+mn-lt"/>
                  <a:cs typeface="Arial"/>
                </a:rPr>
                <a:t>acids</a:t>
              </a:r>
            </a:p>
          </p:txBody>
        </p:sp>
        <p:sp>
          <p:nvSpPr>
            <p:cNvPr id="71" name="Oval 70">
              <a:extLst>
                <a:ext uri="{FF2B5EF4-FFF2-40B4-BE49-F238E27FC236}">
                  <a16:creationId xmlns:a16="http://schemas.microsoft.com/office/drawing/2014/main" id="{4A282F6B-973B-8DD9-F800-E3700F39AC6A}"/>
                </a:ext>
              </a:extLst>
            </p:cNvPr>
            <p:cNvSpPr/>
            <p:nvPr/>
          </p:nvSpPr>
          <p:spPr bwMode="auto">
            <a:xfrm>
              <a:off x="2330406" y="1895385"/>
              <a:ext cx="529199" cy="529199"/>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TextBox 24"/>
            <p:cNvSpPr txBox="1"/>
            <p:nvPr/>
          </p:nvSpPr>
          <p:spPr>
            <a:xfrm>
              <a:off x="2474472" y="2064550"/>
              <a:ext cx="226793" cy="221599"/>
            </a:xfrm>
            <a:prstGeom prst="rect">
              <a:avLst/>
            </a:prstGeom>
            <a:noFill/>
          </p:spPr>
          <p:txBody>
            <a:bodyPr wrap="none" lIns="0" tIns="0" rIns="0" bIns="0" rtlCol="0" anchor="ctr" anchorCtr="0">
              <a:spAutoFit/>
            </a:bodyPr>
            <a:lstStyle/>
            <a:p>
              <a:pPr>
                <a:lnSpc>
                  <a:spcPct val="90000"/>
                </a:lnSpc>
              </a:pPr>
              <a:r>
                <a:rPr lang="en-US" sz="1600" b="1" dirty="0">
                  <a:solidFill>
                    <a:schemeClr val="bg1"/>
                  </a:solidFill>
                  <a:latin typeface="+mn-lt"/>
                  <a:cs typeface="Arial"/>
                </a:rPr>
                <a:t>TG</a:t>
              </a:r>
            </a:p>
          </p:txBody>
        </p:sp>
        <p:sp>
          <p:nvSpPr>
            <p:cNvPr id="72" name="Oval 71">
              <a:extLst>
                <a:ext uri="{FF2B5EF4-FFF2-40B4-BE49-F238E27FC236}">
                  <a16:creationId xmlns:a16="http://schemas.microsoft.com/office/drawing/2014/main" id="{CFF73078-8EDA-9BDD-0125-14CF5BD6D1CA}"/>
                </a:ext>
              </a:extLst>
            </p:cNvPr>
            <p:cNvSpPr/>
            <p:nvPr/>
          </p:nvSpPr>
          <p:spPr bwMode="auto">
            <a:xfrm>
              <a:off x="2027175" y="2407645"/>
              <a:ext cx="529199" cy="529199"/>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44610F16-BFA9-4FB6-8BD5-AF8E1A8344E5}"/>
                </a:ext>
              </a:extLst>
            </p:cNvPr>
            <p:cNvSpPr/>
            <p:nvPr/>
          </p:nvSpPr>
          <p:spPr bwMode="auto">
            <a:xfrm>
              <a:off x="2468758" y="2579781"/>
              <a:ext cx="529199" cy="529199"/>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6838B58F-DE2A-9674-60E6-B12EA974F5A8}"/>
                </a:ext>
              </a:extLst>
            </p:cNvPr>
            <p:cNvSpPr/>
            <p:nvPr/>
          </p:nvSpPr>
          <p:spPr bwMode="auto">
            <a:xfrm>
              <a:off x="3450866" y="2157886"/>
              <a:ext cx="248524" cy="248524"/>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C6E4E55C-5AF2-91BD-7ABD-E7C1F2F9E551}"/>
                </a:ext>
              </a:extLst>
            </p:cNvPr>
            <p:cNvSpPr/>
            <p:nvPr/>
          </p:nvSpPr>
          <p:spPr bwMode="auto">
            <a:xfrm>
              <a:off x="4079753" y="2177606"/>
              <a:ext cx="248524" cy="248524"/>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2BC66A12-2620-0E5E-ACED-F8D41A13CC89}"/>
                </a:ext>
              </a:extLst>
            </p:cNvPr>
            <p:cNvSpPr/>
            <p:nvPr/>
          </p:nvSpPr>
          <p:spPr bwMode="auto">
            <a:xfrm>
              <a:off x="4117115" y="2538568"/>
              <a:ext cx="248524" cy="248524"/>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6AC245E-A3E8-1765-F0E0-124E5E55DF5C}"/>
                </a:ext>
              </a:extLst>
            </p:cNvPr>
            <p:cNvSpPr/>
            <p:nvPr/>
          </p:nvSpPr>
          <p:spPr bwMode="auto">
            <a:xfrm>
              <a:off x="3839992" y="2711505"/>
              <a:ext cx="248524" cy="248524"/>
            </a:xfrm>
            <a:prstGeom prst="ellipse">
              <a:avLst/>
            </a:prstGeom>
            <a:solidFill>
              <a:schemeClr val="accent5"/>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0" name="Straight Connector 79">
              <a:extLst>
                <a:ext uri="{FF2B5EF4-FFF2-40B4-BE49-F238E27FC236}">
                  <a16:creationId xmlns:a16="http://schemas.microsoft.com/office/drawing/2014/main" id="{6345DBAB-2DF9-F429-0E2F-369C1DCFD03A}"/>
                </a:ext>
              </a:extLst>
            </p:cNvPr>
            <p:cNvCxnSpPr>
              <a:cxnSpLocks/>
            </p:cNvCxnSpPr>
            <p:nvPr/>
          </p:nvCxnSpPr>
          <p:spPr bwMode="auto">
            <a:xfrm>
              <a:off x="3720157" y="1949918"/>
              <a:ext cx="276120" cy="112257"/>
            </a:xfrm>
            <a:prstGeom prst="line">
              <a:avLst/>
            </a:prstGeom>
            <a:noFill/>
            <a:ln w="57150" cap="flat" cmpd="sng" algn="ctr">
              <a:solidFill>
                <a:schemeClr val="accent5">
                  <a:lumMod val="75000"/>
                </a:schemeClr>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1E01E7D-B24F-BB79-CB68-697DA505C8C5}"/>
                </a:ext>
              </a:extLst>
            </p:cNvPr>
            <p:cNvCxnSpPr>
              <a:cxnSpLocks/>
            </p:cNvCxnSpPr>
            <p:nvPr/>
          </p:nvCxnSpPr>
          <p:spPr bwMode="auto">
            <a:xfrm>
              <a:off x="3495840" y="2632442"/>
              <a:ext cx="261632" cy="190370"/>
            </a:xfrm>
            <a:prstGeom prst="line">
              <a:avLst/>
            </a:prstGeom>
            <a:noFill/>
            <a:ln w="57150" cap="flat" cmpd="sng" algn="ctr">
              <a:solidFill>
                <a:schemeClr val="accent5">
                  <a:lumMod val="75000"/>
                </a:schemeClr>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9CA71A7-AFE8-E5D4-E187-58B3C0DB7F6F}"/>
                </a:ext>
              </a:extLst>
            </p:cNvPr>
            <p:cNvCxnSpPr>
              <a:cxnSpLocks/>
            </p:cNvCxnSpPr>
            <p:nvPr/>
          </p:nvCxnSpPr>
          <p:spPr bwMode="auto">
            <a:xfrm flipV="1">
              <a:off x="3876001" y="2968001"/>
              <a:ext cx="306484" cy="153252"/>
            </a:xfrm>
            <a:prstGeom prst="line">
              <a:avLst/>
            </a:prstGeom>
            <a:noFill/>
            <a:ln w="57150" cap="flat" cmpd="sng" algn="ctr">
              <a:solidFill>
                <a:schemeClr val="accent5">
                  <a:lumMod val="75000"/>
                </a:schemeClr>
              </a:solidFill>
              <a:prstDash val="solid"/>
              <a:round/>
              <a:headEnd type="none" w="med" len="med"/>
              <a:tailEnd type="none" w="med" len="med"/>
            </a:ln>
            <a:effectLst/>
          </p:spPr>
        </p:cxnSp>
        <p:cxnSp>
          <p:nvCxnSpPr>
            <p:cNvPr id="87" name="Straight Arrow Connector 86">
              <a:extLst>
                <a:ext uri="{FF2B5EF4-FFF2-40B4-BE49-F238E27FC236}">
                  <a16:creationId xmlns:a16="http://schemas.microsoft.com/office/drawing/2014/main" id="{EDE83344-DB3D-B5AB-4F98-B1D30D671CB5}"/>
                </a:ext>
              </a:extLst>
            </p:cNvPr>
            <p:cNvCxnSpPr/>
            <p:nvPr/>
          </p:nvCxnSpPr>
          <p:spPr bwMode="auto">
            <a:xfrm>
              <a:off x="2739348" y="2506699"/>
              <a:ext cx="856448" cy="0"/>
            </a:xfrm>
            <a:prstGeom prst="straightConnector1">
              <a:avLst/>
            </a:prstGeom>
            <a:noFill/>
            <a:ln w="28575" cap="flat" cmpd="sng" algn="ctr">
              <a:solidFill>
                <a:schemeClr val="accent1"/>
              </a:solidFill>
              <a:prstDash val="solid"/>
              <a:round/>
              <a:headEnd type="none" w="med" len="med"/>
              <a:tailEnd type="triangle"/>
            </a:ln>
            <a:effectLst/>
          </p:spPr>
        </p:cxnSp>
      </p:grpSp>
      <p:grpSp>
        <p:nvGrpSpPr>
          <p:cNvPr id="69" name="Group 68">
            <a:extLst>
              <a:ext uri="{FF2B5EF4-FFF2-40B4-BE49-F238E27FC236}">
                <a16:creationId xmlns:a16="http://schemas.microsoft.com/office/drawing/2014/main" id="{FE291BD6-6539-541D-EE3D-EAAE55C3411F}"/>
              </a:ext>
            </a:extLst>
          </p:cNvPr>
          <p:cNvGrpSpPr/>
          <p:nvPr/>
        </p:nvGrpSpPr>
        <p:grpSpPr>
          <a:xfrm>
            <a:off x="5136124" y="1794503"/>
            <a:ext cx="2695540" cy="1737346"/>
            <a:chOff x="5279211" y="1765953"/>
            <a:chExt cx="2695540" cy="1737346"/>
          </a:xfrm>
        </p:grpSpPr>
        <p:pic>
          <p:nvPicPr>
            <p:cNvPr id="29" name="Graphic 28">
              <a:extLst>
                <a:ext uri="{FF2B5EF4-FFF2-40B4-BE49-F238E27FC236}">
                  <a16:creationId xmlns:a16="http://schemas.microsoft.com/office/drawing/2014/main" id="{FAC3BD89-32C8-51D1-FD7E-2ECE2F9AFB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9211" y="2136563"/>
              <a:ext cx="1707090" cy="1366736"/>
            </a:xfrm>
            <a:prstGeom prst="rect">
              <a:avLst/>
            </a:prstGeom>
          </p:spPr>
        </p:pic>
        <p:pic>
          <p:nvPicPr>
            <p:cNvPr id="12" name="Picture 11">
              <a:extLst>
                <a:ext uri="{FF2B5EF4-FFF2-40B4-BE49-F238E27FC236}">
                  <a16:creationId xmlns:a16="http://schemas.microsoft.com/office/drawing/2014/main" id="{A07D3A06-F073-E928-F68B-C59451A433A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444180">
              <a:off x="5615355" y="1765953"/>
              <a:ext cx="2359396" cy="1611375"/>
            </a:xfrm>
            <a:prstGeom prst="rect">
              <a:avLst/>
            </a:prstGeom>
          </p:spPr>
        </p:pic>
      </p:grpSp>
      <p:pic>
        <p:nvPicPr>
          <p:cNvPr id="70" name="Graphic 69">
            <a:extLst>
              <a:ext uri="{FF2B5EF4-FFF2-40B4-BE49-F238E27FC236}">
                <a16:creationId xmlns:a16="http://schemas.microsoft.com/office/drawing/2014/main" id="{8B3B760C-0D88-7DFD-D198-A9FDC8C8A9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4137204" y="1409682"/>
            <a:ext cx="1153172" cy="1428110"/>
          </a:xfrm>
          <a:prstGeom prst="rect">
            <a:avLst/>
          </a:prstGeom>
        </p:spPr>
      </p:pic>
      <p:pic>
        <p:nvPicPr>
          <p:cNvPr id="79" name="Graphic 78">
            <a:extLst>
              <a:ext uri="{FF2B5EF4-FFF2-40B4-BE49-F238E27FC236}">
                <a16:creationId xmlns:a16="http://schemas.microsoft.com/office/drawing/2014/main" id="{9DF069FA-84E8-6890-0356-38E739D6C8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27898" y="2241852"/>
            <a:ext cx="2867395" cy="713153"/>
          </a:xfrm>
          <a:prstGeom prst="rect">
            <a:avLst/>
          </a:prstGeom>
        </p:spPr>
      </p:pic>
      <p:sp>
        <p:nvSpPr>
          <p:cNvPr id="18" name="TextBox 17"/>
          <p:cNvSpPr txBox="1"/>
          <p:nvPr/>
        </p:nvSpPr>
        <p:spPr>
          <a:xfrm>
            <a:off x="6031545" y="1890979"/>
            <a:ext cx="759888" cy="221599"/>
          </a:xfrm>
          <a:prstGeom prst="rect">
            <a:avLst/>
          </a:prstGeom>
          <a:noFill/>
        </p:spPr>
        <p:txBody>
          <a:bodyPr wrap="none" lIns="0" tIns="0" rIns="0" bIns="0" rtlCol="0" anchor="ctr" anchorCtr="0">
            <a:spAutoFit/>
          </a:bodyPr>
          <a:lstStyle/>
          <a:p>
            <a:pPr>
              <a:lnSpc>
                <a:spcPct val="90000"/>
              </a:lnSpc>
            </a:pPr>
            <a:r>
              <a:rPr lang="en-US" sz="1600" b="1" dirty="0">
                <a:solidFill>
                  <a:schemeClr val="bg1"/>
                </a:solidFill>
                <a:latin typeface="+mn-lt"/>
                <a:cs typeface="Arial"/>
              </a:rPr>
              <a:t>Pancreas</a:t>
            </a:r>
          </a:p>
        </p:txBody>
      </p:sp>
      <p:sp>
        <p:nvSpPr>
          <p:cNvPr id="81" name="TextBox 80">
            <a:extLst>
              <a:ext uri="{FF2B5EF4-FFF2-40B4-BE49-F238E27FC236}">
                <a16:creationId xmlns:a16="http://schemas.microsoft.com/office/drawing/2014/main" id="{E58DF21A-C178-0BE5-5E42-500578B14118}"/>
              </a:ext>
            </a:extLst>
          </p:cNvPr>
          <p:cNvSpPr txBox="1"/>
          <p:nvPr/>
        </p:nvSpPr>
        <p:spPr>
          <a:xfrm>
            <a:off x="4638970" y="5471588"/>
            <a:ext cx="1046667" cy="443198"/>
          </a:xfrm>
          <a:prstGeom prst="rect">
            <a:avLst/>
          </a:prstGeom>
          <a:noFill/>
        </p:spPr>
        <p:txBody>
          <a:bodyPr wrap="square" lIns="0" tIns="0" rIns="0" bIns="0" rtlCol="0" anchor="ctr" anchorCtr="0">
            <a:spAutoFit/>
          </a:bodyPr>
          <a:lstStyle/>
          <a:p>
            <a:pPr>
              <a:lnSpc>
                <a:spcPct val="90000"/>
              </a:lnSpc>
            </a:pPr>
            <a:r>
              <a:rPr lang="en-US" sz="1600" b="1" dirty="0">
                <a:solidFill>
                  <a:schemeClr val="bg1"/>
                </a:solidFill>
                <a:latin typeface="+mn-lt"/>
                <a:cs typeface="Arial"/>
              </a:rPr>
              <a:t>Necrosis of acinar cells</a:t>
            </a:r>
          </a:p>
        </p:txBody>
      </p:sp>
      <p:sp>
        <p:nvSpPr>
          <p:cNvPr id="24" name="TextBox 23"/>
          <p:cNvSpPr txBox="1"/>
          <p:nvPr/>
        </p:nvSpPr>
        <p:spPr>
          <a:xfrm>
            <a:off x="9229053" y="1606543"/>
            <a:ext cx="1256781" cy="629660"/>
          </a:xfrm>
          <a:prstGeom prst="rect">
            <a:avLst/>
          </a:prstGeom>
          <a:noFill/>
        </p:spPr>
        <p:txBody>
          <a:bodyPr wrap="square" lIns="0" tIns="0" rIns="0" bIns="0" rtlCol="0" anchor="ctr" anchorCtr="0">
            <a:spAutoFit/>
          </a:bodyPr>
          <a:lstStyle/>
          <a:p>
            <a:pPr algn="ctr">
              <a:lnSpc>
                <a:spcPct val="85000"/>
              </a:lnSpc>
            </a:pPr>
            <a:r>
              <a:rPr lang="en-US" sz="1600" b="1" dirty="0">
                <a:solidFill>
                  <a:schemeClr val="bg1"/>
                </a:solidFill>
                <a:latin typeface="+mn-lt"/>
                <a:cs typeface="Arial"/>
              </a:rPr>
              <a:t>Chylomicrons block capillary blood flow</a:t>
            </a:r>
          </a:p>
        </p:txBody>
      </p:sp>
      <p:pic>
        <p:nvPicPr>
          <p:cNvPr id="85" name="Graphic 84">
            <a:extLst>
              <a:ext uri="{FF2B5EF4-FFF2-40B4-BE49-F238E27FC236}">
                <a16:creationId xmlns:a16="http://schemas.microsoft.com/office/drawing/2014/main" id="{2AA6F954-62F5-76FE-922E-7926319350B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02007" y="2445626"/>
            <a:ext cx="330486" cy="297979"/>
          </a:xfrm>
          <a:prstGeom prst="rect">
            <a:avLst/>
          </a:prstGeom>
        </p:spPr>
      </p:pic>
      <p:pic>
        <p:nvPicPr>
          <p:cNvPr id="86" name="Graphic 85">
            <a:extLst>
              <a:ext uri="{FF2B5EF4-FFF2-40B4-BE49-F238E27FC236}">
                <a16:creationId xmlns:a16="http://schemas.microsoft.com/office/drawing/2014/main" id="{44ACDBBC-F8E7-9FFB-E185-A1BD4D06D0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8053225" y="2285765"/>
            <a:ext cx="330486" cy="297979"/>
          </a:xfrm>
          <a:prstGeom prst="rect">
            <a:avLst/>
          </a:prstGeom>
        </p:spPr>
      </p:pic>
      <p:pic>
        <p:nvPicPr>
          <p:cNvPr id="88" name="Graphic 87">
            <a:extLst>
              <a:ext uri="{FF2B5EF4-FFF2-40B4-BE49-F238E27FC236}">
                <a16:creationId xmlns:a16="http://schemas.microsoft.com/office/drawing/2014/main" id="{F8574354-7D89-EDFA-1D0E-212F0B2CDAE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7988758" y="2459007"/>
            <a:ext cx="330486" cy="297979"/>
          </a:xfrm>
          <a:prstGeom prst="rect">
            <a:avLst/>
          </a:prstGeom>
        </p:spPr>
      </p:pic>
      <p:pic>
        <p:nvPicPr>
          <p:cNvPr id="89" name="Graphic 88">
            <a:extLst>
              <a:ext uri="{FF2B5EF4-FFF2-40B4-BE49-F238E27FC236}">
                <a16:creationId xmlns:a16="http://schemas.microsoft.com/office/drawing/2014/main" id="{2770DAD9-09E8-0491-BDC2-779A9449B4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3253068">
            <a:off x="8384211" y="2328973"/>
            <a:ext cx="330486" cy="297979"/>
          </a:xfrm>
          <a:prstGeom prst="rect">
            <a:avLst/>
          </a:prstGeom>
        </p:spPr>
      </p:pic>
      <p:pic>
        <p:nvPicPr>
          <p:cNvPr id="90" name="Graphic 89">
            <a:extLst>
              <a:ext uri="{FF2B5EF4-FFF2-40B4-BE49-F238E27FC236}">
                <a16:creationId xmlns:a16="http://schemas.microsoft.com/office/drawing/2014/main" id="{1B7CAD50-838D-F4D6-BE45-5FD6CA6E014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1762048">
            <a:off x="8099698" y="2582713"/>
            <a:ext cx="330486" cy="297979"/>
          </a:xfrm>
          <a:prstGeom prst="rect">
            <a:avLst/>
          </a:prstGeom>
        </p:spPr>
      </p:pic>
      <p:pic>
        <p:nvPicPr>
          <p:cNvPr id="91" name="Graphic 90">
            <a:extLst>
              <a:ext uri="{FF2B5EF4-FFF2-40B4-BE49-F238E27FC236}">
                <a16:creationId xmlns:a16="http://schemas.microsoft.com/office/drawing/2014/main" id="{738195B7-DF4B-B503-8791-C662639C28B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1169918">
            <a:off x="8373048" y="2615004"/>
            <a:ext cx="330486" cy="297979"/>
          </a:xfrm>
          <a:prstGeom prst="rect">
            <a:avLst/>
          </a:prstGeom>
        </p:spPr>
      </p:pic>
      <p:pic>
        <p:nvPicPr>
          <p:cNvPr id="92" name="Graphic 91">
            <a:extLst>
              <a:ext uri="{FF2B5EF4-FFF2-40B4-BE49-F238E27FC236}">
                <a16:creationId xmlns:a16="http://schemas.microsoft.com/office/drawing/2014/main" id="{35F70B61-61C4-EA90-6A75-A69525F3E2B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41241" y="2442273"/>
            <a:ext cx="330486" cy="297979"/>
          </a:xfrm>
          <a:prstGeom prst="rect">
            <a:avLst/>
          </a:prstGeom>
        </p:spPr>
      </p:pic>
      <p:pic>
        <p:nvPicPr>
          <p:cNvPr id="93" name="Graphic 92">
            <a:extLst>
              <a:ext uri="{FF2B5EF4-FFF2-40B4-BE49-F238E27FC236}">
                <a16:creationId xmlns:a16="http://schemas.microsoft.com/office/drawing/2014/main" id="{08A319E4-3B59-AF5D-BF77-933BADF8A2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8592459" y="2282412"/>
            <a:ext cx="330486" cy="297979"/>
          </a:xfrm>
          <a:prstGeom prst="rect">
            <a:avLst/>
          </a:prstGeom>
        </p:spPr>
      </p:pic>
      <p:pic>
        <p:nvPicPr>
          <p:cNvPr id="94" name="Graphic 93">
            <a:extLst>
              <a:ext uri="{FF2B5EF4-FFF2-40B4-BE49-F238E27FC236}">
                <a16:creationId xmlns:a16="http://schemas.microsoft.com/office/drawing/2014/main" id="{A0FD1DB7-9125-8352-183A-A70F04C938F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8527992" y="2455654"/>
            <a:ext cx="330486" cy="297979"/>
          </a:xfrm>
          <a:prstGeom prst="rect">
            <a:avLst/>
          </a:prstGeom>
        </p:spPr>
      </p:pic>
      <p:pic>
        <p:nvPicPr>
          <p:cNvPr id="95" name="Graphic 94">
            <a:extLst>
              <a:ext uri="{FF2B5EF4-FFF2-40B4-BE49-F238E27FC236}">
                <a16:creationId xmlns:a16="http://schemas.microsoft.com/office/drawing/2014/main" id="{11FF8D22-DF04-068B-5966-12070FCC74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3253068">
            <a:off x="8923445" y="2325620"/>
            <a:ext cx="330486" cy="297979"/>
          </a:xfrm>
          <a:prstGeom prst="rect">
            <a:avLst/>
          </a:prstGeom>
        </p:spPr>
      </p:pic>
      <p:pic>
        <p:nvPicPr>
          <p:cNvPr id="96" name="Graphic 95">
            <a:extLst>
              <a:ext uri="{FF2B5EF4-FFF2-40B4-BE49-F238E27FC236}">
                <a16:creationId xmlns:a16="http://schemas.microsoft.com/office/drawing/2014/main" id="{598F2189-1CFE-2D4F-E38B-5A3B9EBE747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1762048">
            <a:off x="9100170" y="2449439"/>
            <a:ext cx="330486" cy="297979"/>
          </a:xfrm>
          <a:prstGeom prst="rect">
            <a:avLst/>
          </a:prstGeom>
        </p:spPr>
      </p:pic>
      <p:pic>
        <p:nvPicPr>
          <p:cNvPr id="97" name="Graphic 96">
            <a:extLst>
              <a:ext uri="{FF2B5EF4-FFF2-40B4-BE49-F238E27FC236}">
                <a16:creationId xmlns:a16="http://schemas.microsoft.com/office/drawing/2014/main" id="{FCA03B1D-4DE9-77C8-6D15-0B9223FEFBF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1169918">
            <a:off x="9161946" y="2287518"/>
            <a:ext cx="330486" cy="297979"/>
          </a:xfrm>
          <a:prstGeom prst="rect">
            <a:avLst/>
          </a:prstGeom>
        </p:spPr>
      </p:pic>
      <p:grpSp>
        <p:nvGrpSpPr>
          <p:cNvPr id="106" name="Group 105">
            <a:extLst>
              <a:ext uri="{FF2B5EF4-FFF2-40B4-BE49-F238E27FC236}">
                <a16:creationId xmlns:a16="http://schemas.microsoft.com/office/drawing/2014/main" id="{0763E091-8FDD-6036-C6FD-695AC839A745}"/>
              </a:ext>
            </a:extLst>
          </p:cNvPr>
          <p:cNvGrpSpPr/>
          <p:nvPr/>
        </p:nvGrpSpPr>
        <p:grpSpPr>
          <a:xfrm>
            <a:off x="9379093" y="2378969"/>
            <a:ext cx="312513" cy="225983"/>
            <a:chOff x="9230825" y="2671928"/>
            <a:chExt cx="366477" cy="265005"/>
          </a:xfrm>
        </p:grpSpPr>
        <p:sp>
          <p:nvSpPr>
            <p:cNvPr id="100" name="Oval 99">
              <a:extLst>
                <a:ext uri="{FF2B5EF4-FFF2-40B4-BE49-F238E27FC236}">
                  <a16:creationId xmlns:a16="http://schemas.microsoft.com/office/drawing/2014/main" id="{07BE18A1-9333-14DC-2ACE-4F3901EB730F}"/>
                </a:ext>
              </a:extLst>
            </p:cNvPr>
            <p:cNvSpPr/>
            <p:nvPr/>
          </p:nvSpPr>
          <p:spPr bwMode="auto">
            <a:xfrm>
              <a:off x="9230825" y="2763787"/>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235D5F09-35D0-8C94-FB05-36258A5581C4}"/>
                </a:ext>
              </a:extLst>
            </p:cNvPr>
            <p:cNvSpPr/>
            <p:nvPr/>
          </p:nvSpPr>
          <p:spPr bwMode="auto">
            <a:xfrm>
              <a:off x="9347718" y="2795401"/>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0FB6AF3D-E943-3E05-1825-05295B601CEC}"/>
                </a:ext>
              </a:extLst>
            </p:cNvPr>
            <p:cNvSpPr/>
            <p:nvPr/>
          </p:nvSpPr>
          <p:spPr bwMode="auto">
            <a:xfrm>
              <a:off x="9338877" y="2671928"/>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3113CBE9-B050-CE50-E20A-01D285BAA37C}"/>
                </a:ext>
              </a:extLst>
            </p:cNvPr>
            <p:cNvSpPr/>
            <p:nvPr/>
          </p:nvSpPr>
          <p:spPr bwMode="auto">
            <a:xfrm>
              <a:off x="9455770" y="2703542"/>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0EEBD9AE-2BF4-07D0-2BAB-E22883189A0F}"/>
              </a:ext>
            </a:extLst>
          </p:cNvPr>
          <p:cNvGrpSpPr/>
          <p:nvPr/>
        </p:nvGrpSpPr>
        <p:grpSpPr>
          <a:xfrm rot="4697367">
            <a:off x="9621990" y="2320203"/>
            <a:ext cx="312513" cy="225983"/>
            <a:chOff x="9230825" y="2671928"/>
            <a:chExt cx="366477" cy="265005"/>
          </a:xfrm>
        </p:grpSpPr>
        <p:sp>
          <p:nvSpPr>
            <p:cNvPr id="108" name="Oval 107">
              <a:extLst>
                <a:ext uri="{FF2B5EF4-FFF2-40B4-BE49-F238E27FC236}">
                  <a16:creationId xmlns:a16="http://schemas.microsoft.com/office/drawing/2014/main" id="{0FE725C4-383E-0734-F72B-E0EAE0AE75B5}"/>
                </a:ext>
              </a:extLst>
            </p:cNvPr>
            <p:cNvSpPr/>
            <p:nvPr/>
          </p:nvSpPr>
          <p:spPr bwMode="auto">
            <a:xfrm>
              <a:off x="9230825" y="2763787"/>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19709E66-567B-9AB9-4656-AB3E9106C69A}"/>
                </a:ext>
              </a:extLst>
            </p:cNvPr>
            <p:cNvSpPr/>
            <p:nvPr/>
          </p:nvSpPr>
          <p:spPr bwMode="auto">
            <a:xfrm>
              <a:off x="9347718" y="2795401"/>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2D9A6554-219E-BDE5-92E5-CE4D902D36C5}"/>
                </a:ext>
              </a:extLst>
            </p:cNvPr>
            <p:cNvSpPr/>
            <p:nvPr/>
          </p:nvSpPr>
          <p:spPr bwMode="auto">
            <a:xfrm>
              <a:off x="9338877" y="2671928"/>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ADAA7465-E1DA-747F-D83C-13532A885276}"/>
                </a:ext>
              </a:extLst>
            </p:cNvPr>
            <p:cNvSpPr/>
            <p:nvPr/>
          </p:nvSpPr>
          <p:spPr bwMode="auto">
            <a:xfrm>
              <a:off x="9455770" y="2703542"/>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2" name="Group 111">
            <a:extLst>
              <a:ext uri="{FF2B5EF4-FFF2-40B4-BE49-F238E27FC236}">
                <a16:creationId xmlns:a16="http://schemas.microsoft.com/office/drawing/2014/main" id="{871BFE34-2B4B-7249-F8ED-E68AB87296C2}"/>
              </a:ext>
            </a:extLst>
          </p:cNvPr>
          <p:cNvGrpSpPr/>
          <p:nvPr/>
        </p:nvGrpSpPr>
        <p:grpSpPr>
          <a:xfrm>
            <a:off x="9525899" y="2437193"/>
            <a:ext cx="312513" cy="225983"/>
            <a:chOff x="9230825" y="2671928"/>
            <a:chExt cx="366477" cy="265005"/>
          </a:xfrm>
        </p:grpSpPr>
        <p:sp>
          <p:nvSpPr>
            <p:cNvPr id="113" name="Oval 112">
              <a:extLst>
                <a:ext uri="{FF2B5EF4-FFF2-40B4-BE49-F238E27FC236}">
                  <a16:creationId xmlns:a16="http://schemas.microsoft.com/office/drawing/2014/main" id="{D80A255F-48C8-1B2E-EABD-73C96EA1CDF1}"/>
                </a:ext>
              </a:extLst>
            </p:cNvPr>
            <p:cNvSpPr/>
            <p:nvPr/>
          </p:nvSpPr>
          <p:spPr bwMode="auto">
            <a:xfrm>
              <a:off x="9230825" y="2763787"/>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42570C6B-8733-6924-4262-87F2BFDB1FD3}"/>
                </a:ext>
              </a:extLst>
            </p:cNvPr>
            <p:cNvSpPr/>
            <p:nvPr/>
          </p:nvSpPr>
          <p:spPr bwMode="auto">
            <a:xfrm>
              <a:off x="9347718" y="2795401"/>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9E6B9D17-F212-45E3-FEB8-B71EACE2F516}"/>
                </a:ext>
              </a:extLst>
            </p:cNvPr>
            <p:cNvSpPr/>
            <p:nvPr/>
          </p:nvSpPr>
          <p:spPr bwMode="auto">
            <a:xfrm>
              <a:off x="9338877" y="2671928"/>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C75A1243-683C-38D0-8566-0EB954861C5D}"/>
                </a:ext>
              </a:extLst>
            </p:cNvPr>
            <p:cNvSpPr/>
            <p:nvPr/>
          </p:nvSpPr>
          <p:spPr bwMode="auto">
            <a:xfrm>
              <a:off x="9455770" y="2703542"/>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2" name="Group 121">
            <a:extLst>
              <a:ext uri="{FF2B5EF4-FFF2-40B4-BE49-F238E27FC236}">
                <a16:creationId xmlns:a16="http://schemas.microsoft.com/office/drawing/2014/main" id="{93B6386C-EFE0-6B73-D1C7-3BA24F28BDD4}"/>
              </a:ext>
            </a:extLst>
          </p:cNvPr>
          <p:cNvGrpSpPr/>
          <p:nvPr/>
        </p:nvGrpSpPr>
        <p:grpSpPr>
          <a:xfrm>
            <a:off x="9827581" y="2316502"/>
            <a:ext cx="312513" cy="225983"/>
            <a:chOff x="9230825" y="2671928"/>
            <a:chExt cx="366477" cy="265005"/>
          </a:xfrm>
        </p:grpSpPr>
        <p:sp>
          <p:nvSpPr>
            <p:cNvPr id="123" name="Oval 122">
              <a:extLst>
                <a:ext uri="{FF2B5EF4-FFF2-40B4-BE49-F238E27FC236}">
                  <a16:creationId xmlns:a16="http://schemas.microsoft.com/office/drawing/2014/main" id="{28C233B2-7DA4-F756-E531-3DB24F085696}"/>
                </a:ext>
              </a:extLst>
            </p:cNvPr>
            <p:cNvSpPr/>
            <p:nvPr/>
          </p:nvSpPr>
          <p:spPr bwMode="auto">
            <a:xfrm>
              <a:off x="9230825" y="2763787"/>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C5005286-F277-5794-F8F3-85B7527A6C27}"/>
                </a:ext>
              </a:extLst>
            </p:cNvPr>
            <p:cNvSpPr/>
            <p:nvPr/>
          </p:nvSpPr>
          <p:spPr bwMode="auto">
            <a:xfrm>
              <a:off x="9347718" y="2795401"/>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7B0987A-414A-4DA7-CC19-7FF956CA3023}"/>
                </a:ext>
              </a:extLst>
            </p:cNvPr>
            <p:cNvSpPr/>
            <p:nvPr/>
          </p:nvSpPr>
          <p:spPr bwMode="auto">
            <a:xfrm>
              <a:off x="9338877" y="2671928"/>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D4D0C59A-DC9A-BF79-B4D9-F8CC559067E0}"/>
                </a:ext>
              </a:extLst>
            </p:cNvPr>
            <p:cNvSpPr/>
            <p:nvPr/>
          </p:nvSpPr>
          <p:spPr bwMode="auto">
            <a:xfrm>
              <a:off x="9455770" y="2703542"/>
              <a:ext cx="141532" cy="141532"/>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7A99AAF9-36CC-3BB2-C2FD-7636DF7E9F96}"/>
              </a:ext>
            </a:extLst>
          </p:cNvPr>
          <p:cNvGrpSpPr/>
          <p:nvPr/>
        </p:nvGrpSpPr>
        <p:grpSpPr>
          <a:xfrm>
            <a:off x="9410301" y="2280110"/>
            <a:ext cx="169795" cy="172722"/>
            <a:chOff x="10145993" y="2163100"/>
            <a:chExt cx="169795" cy="172722"/>
          </a:xfrm>
        </p:grpSpPr>
        <p:cxnSp>
          <p:nvCxnSpPr>
            <p:cNvPr id="102" name="Straight Connector 101">
              <a:extLst>
                <a:ext uri="{FF2B5EF4-FFF2-40B4-BE49-F238E27FC236}">
                  <a16:creationId xmlns:a16="http://schemas.microsoft.com/office/drawing/2014/main" id="{F1DFD981-F1F3-06BA-0EFA-126E1061AF1D}"/>
                </a:ext>
              </a:extLst>
            </p:cNvPr>
            <p:cNvCxnSpPr/>
            <p:nvPr/>
          </p:nvCxnSpPr>
          <p:spPr bwMode="auto">
            <a:xfrm flipV="1">
              <a:off x="10264402" y="2170873"/>
              <a:ext cx="51386" cy="88515"/>
            </a:xfrm>
            <a:prstGeom prst="line">
              <a:avLst/>
            </a:prstGeom>
            <a:noFill/>
            <a:ln w="28575" cap="flat" cmpd="sng" algn="ctr">
              <a:solidFill>
                <a:schemeClr val="accent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F8245D3-7CE5-1E80-4F54-20BDC09E25D2}"/>
                </a:ext>
              </a:extLst>
            </p:cNvPr>
            <p:cNvCxnSpPr>
              <a:cxnSpLocks/>
            </p:cNvCxnSpPr>
            <p:nvPr/>
          </p:nvCxnSpPr>
          <p:spPr bwMode="auto">
            <a:xfrm flipV="1">
              <a:off x="10230779" y="2163100"/>
              <a:ext cx="0" cy="104060"/>
            </a:xfrm>
            <a:prstGeom prst="line">
              <a:avLst/>
            </a:prstGeom>
            <a:noFill/>
            <a:ln w="28575" cap="flat" cmpd="sng" algn="ctr">
              <a:solidFill>
                <a:schemeClr val="accent2"/>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BC9514C-C915-0DDF-E0B6-73C0E1DC6811}"/>
                </a:ext>
              </a:extLst>
            </p:cNvPr>
            <p:cNvCxnSpPr>
              <a:cxnSpLocks/>
            </p:cNvCxnSpPr>
            <p:nvPr/>
          </p:nvCxnSpPr>
          <p:spPr bwMode="auto">
            <a:xfrm flipH="1" flipV="1">
              <a:off x="10145993" y="2202468"/>
              <a:ext cx="58965" cy="90943"/>
            </a:xfrm>
            <a:prstGeom prst="line">
              <a:avLst/>
            </a:prstGeom>
            <a:noFill/>
            <a:ln w="28575" cap="flat" cmpd="sng" algn="ctr">
              <a:solidFill>
                <a:schemeClr val="accent2"/>
              </a:solidFill>
              <a:prstDash val="solid"/>
              <a:round/>
              <a:headEnd type="none" w="med" len="med"/>
              <a:tailEnd type="none" w="med" len="med"/>
            </a:ln>
            <a:effectLst/>
          </p:spPr>
        </p:cxnSp>
        <p:sp>
          <p:nvSpPr>
            <p:cNvPr id="120" name="Oval 119">
              <a:extLst>
                <a:ext uri="{FF2B5EF4-FFF2-40B4-BE49-F238E27FC236}">
                  <a16:creationId xmlns:a16="http://schemas.microsoft.com/office/drawing/2014/main" id="{0431CC13-FACA-CC88-E2F7-8CD5251BD666}"/>
                </a:ext>
              </a:extLst>
            </p:cNvPr>
            <p:cNvSpPr/>
            <p:nvPr/>
          </p:nvSpPr>
          <p:spPr bwMode="auto">
            <a:xfrm>
              <a:off x="10184906" y="2215131"/>
              <a:ext cx="120691" cy="120691"/>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07E09DE3-A781-789F-6715-F256D15EA50E}"/>
              </a:ext>
            </a:extLst>
          </p:cNvPr>
          <p:cNvGrpSpPr/>
          <p:nvPr/>
        </p:nvGrpSpPr>
        <p:grpSpPr>
          <a:xfrm>
            <a:off x="9536080" y="2260563"/>
            <a:ext cx="169795" cy="172722"/>
            <a:chOff x="10145993" y="2163100"/>
            <a:chExt cx="169795" cy="172722"/>
          </a:xfrm>
        </p:grpSpPr>
        <p:cxnSp>
          <p:nvCxnSpPr>
            <p:cNvPr id="135" name="Straight Connector 134">
              <a:extLst>
                <a:ext uri="{FF2B5EF4-FFF2-40B4-BE49-F238E27FC236}">
                  <a16:creationId xmlns:a16="http://schemas.microsoft.com/office/drawing/2014/main" id="{9747266C-047E-37A4-3585-1624BE393E0E}"/>
                </a:ext>
              </a:extLst>
            </p:cNvPr>
            <p:cNvCxnSpPr/>
            <p:nvPr/>
          </p:nvCxnSpPr>
          <p:spPr bwMode="auto">
            <a:xfrm flipV="1">
              <a:off x="10264402" y="2170873"/>
              <a:ext cx="51386" cy="88515"/>
            </a:xfrm>
            <a:prstGeom prst="line">
              <a:avLst/>
            </a:prstGeom>
            <a:noFill/>
            <a:ln w="28575" cap="flat" cmpd="sng" algn="ctr">
              <a:solidFill>
                <a:schemeClr val="accent2"/>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34304DC-9CCC-D4E4-7068-B7297379293D}"/>
                </a:ext>
              </a:extLst>
            </p:cNvPr>
            <p:cNvCxnSpPr>
              <a:cxnSpLocks/>
            </p:cNvCxnSpPr>
            <p:nvPr/>
          </p:nvCxnSpPr>
          <p:spPr bwMode="auto">
            <a:xfrm flipV="1">
              <a:off x="10230779" y="2163100"/>
              <a:ext cx="0" cy="104060"/>
            </a:xfrm>
            <a:prstGeom prst="line">
              <a:avLst/>
            </a:prstGeom>
            <a:noFill/>
            <a:ln w="28575" cap="flat" cmpd="sng" algn="ctr">
              <a:solidFill>
                <a:schemeClr val="accent2"/>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0AE9702-74B6-DCB8-0DD6-2ADF7E196855}"/>
                </a:ext>
              </a:extLst>
            </p:cNvPr>
            <p:cNvCxnSpPr>
              <a:cxnSpLocks/>
            </p:cNvCxnSpPr>
            <p:nvPr/>
          </p:nvCxnSpPr>
          <p:spPr bwMode="auto">
            <a:xfrm flipH="1" flipV="1">
              <a:off x="10145993" y="2202468"/>
              <a:ext cx="58965" cy="90943"/>
            </a:xfrm>
            <a:prstGeom prst="line">
              <a:avLst/>
            </a:prstGeom>
            <a:noFill/>
            <a:ln w="28575" cap="flat" cmpd="sng" algn="ctr">
              <a:solidFill>
                <a:schemeClr val="accent2"/>
              </a:solidFill>
              <a:prstDash val="solid"/>
              <a:round/>
              <a:headEnd type="none" w="med" len="med"/>
              <a:tailEnd type="none" w="med" len="med"/>
            </a:ln>
            <a:effectLst/>
          </p:spPr>
        </p:cxnSp>
        <p:sp>
          <p:nvSpPr>
            <p:cNvPr id="138" name="Oval 137">
              <a:extLst>
                <a:ext uri="{FF2B5EF4-FFF2-40B4-BE49-F238E27FC236}">
                  <a16:creationId xmlns:a16="http://schemas.microsoft.com/office/drawing/2014/main" id="{AC0A417F-5940-8401-D703-D5E960134456}"/>
                </a:ext>
              </a:extLst>
            </p:cNvPr>
            <p:cNvSpPr/>
            <p:nvPr/>
          </p:nvSpPr>
          <p:spPr bwMode="auto">
            <a:xfrm>
              <a:off x="10184906" y="2215131"/>
              <a:ext cx="120691" cy="120691"/>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9" name="Group 138">
            <a:extLst>
              <a:ext uri="{FF2B5EF4-FFF2-40B4-BE49-F238E27FC236}">
                <a16:creationId xmlns:a16="http://schemas.microsoft.com/office/drawing/2014/main" id="{FDEC9E38-44F7-A574-B340-E8E7B8A3932E}"/>
              </a:ext>
            </a:extLst>
          </p:cNvPr>
          <p:cNvGrpSpPr/>
          <p:nvPr/>
        </p:nvGrpSpPr>
        <p:grpSpPr>
          <a:xfrm>
            <a:off x="9760754" y="2244277"/>
            <a:ext cx="169795" cy="172722"/>
            <a:chOff x="10145993" y="2163100"/>
            <a:chExt cx="169795" cy="172722"/>
          </a:xfrm>
        </p:grpSpPr>
        <p:cxnSp>
          <p:nvCxnSpPr>
            <p:cNvPr id="140" name="Straight Connector 139">
              <a:extLst>
                <a:ext uri="{FF2B5EF4-FFF2-40B4-BE49-F238E27FC236}">
                  <a16:creationId xmlns:a16="http://schemas.microsoft.com/office/drawing/2014/main" id="{1663F7D4-F6F6-F9D2-90E1-5EFBB53816A7}"/>
                </a:ext>
              </a:extLst>
            </p:cNvPr>
            <p:cNvCxnSpPr/>
            <p:nvPr/>
          </p:nvCxnSpPr>
          <p:spPr bwMode="auto">
            <a:xfrm flipV="1">
              <a:off x="10264402" y="2170873"/>
              <a:ext cx="51386" cy="88515"/>
            </a:xfrm>
            <a:prstGeom prst="line">
              <a:avLst/>
            </a:prstGeom>
            <a:noFill/>
            <a:ln w="28575" cap="flat" cmpd="sng" algn="ctr">
              <a:solidFill>
                <a:schemeClr val="accent2"/>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40C20D6-FCDA-2575-CF50-6929BD4BABB4}"/>
                </a:ext>
              </a:extLst>
            </p:cNvPr>
            <p:cNvCxnSpPr>
              <a:cxnSpLocks/>
            </p:cNvCxnSpPr>
            <p:nvPr/>
          </p:nvCxnSpPr>
          <p:spPr bwMode="auto">
            <a:xfrm flipV="1">
              <a:off x="10230779" y="2163100"/>
              <a:ext cx="0" cy="104060"/>
            </a:xfrm>
            <a:prstGeom prst="line">
              <a:avLst/>
            </a:prstGeom>
            <a:noFill/>
            <a:ln w="28575" cap="flat" cmpd="sng" algn="ctr">
              <a:solidFill>
                <a:schemeClr val="accent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6841DD3-4159-9ACC-13C2-9497DA946576}"/>
                </a:ext>
              </a:extLst>
            </p:cNvPr>
            <p:cNvCxnSpPr>
              <a:cxnSpLocks/>
            </p:cNvCxnSpPr>
            <p:nvPr/>
          </p:nvCxnSpPr>
          <p:spPr bwMode="auto">
            <a:xfrm flipH="1" flipV="1">
              <a:off x="10145993" y="2202468"/>
              <a:ext cx="58965" cy="90943"/>
            </a:xfrm>
            <a:prstGeom prst="line">
              <a:avLst/>
            </a:prstGeom>
            <a:noFill/>
            <a:ln w="28575" cap="flat" cmpd="sng" algn="ctr">
              <a:solidFill>
                <a:schemeClr val="accent2"/>
              </a:solidFill>
              <a:prstDash val="solid"/>
              <a:round/>
              <a:headEnd type="none" w="med" len="med"/>
              <a:tailEnd type="none" w="med" len="med"/>
            </a:ln>
            <a:effectLst/>
          </p:spPr>
        </p:cxnSp>
        <p:sp>
          <p:nvSpPr>
            <p:cNvPr id="143" name="Oval 142">
              <a:extLst>
                <a:ext uri="{FF2B5EF4-FFF2-40B4-BE49-F238E27FC236}">
                  <a16:creationId xmlns:a16="http://schemas.microsoft.com/office/drawing/2014/main" id="{C08D5CEB-0658-58FA-13C4-3C727231A46A}"/>
                </a:ext>
              </a:extLst>
            </p:cNvPr>
            <p:cNvSpPr/>
            <p:nvPr/>
          </p:nvSpPr>
          <p:spPr bwMode="auto">
            <a:xfrm>
              <a:off x="10184906" y="2215131"/>
              <a:ext cx="120691" cy="120691"/>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4" name="Group 143">
            <a:extLst>
              <a:ext uri="{FF2B5EF4-FFF2-40B4-BE49-F238E27FC236}">
                <a16:creationId xmlns:a16="http://schemas.microsoft.com/office/drawing/2014/main" id="{36777085-EA7A-9235-9FCB-DBB6A73AE4EF}"/>
              </a:ext>
            </a:extLst>
          </p:cNvPr>
          <p:cNvGrpSpPr/>
          <p:nvPr/>
        </p:nvGrpSpPr>
        <p:grpSpPr>
          <a:xfrm rot="1265724">
            <a:off x="10072335" y="2250002"/>
            <a:ext cx="169795" cy="172722"/>
            <a:chOff x="10145993" y="2163100"/>
            <a:chExt cx="169795" cy="172722"/>
          </a:xfrm>
        </p:grpSpPr>
        <p:cxnSp>
          <p:nvCxnSpPr>
            <p:cNvPr id="145" name="Straight Connector 144">
              <a:extLst>
                <a:ext uri="{FF2B5EF4-FFF2-40B4-BE49-F238E27FC236}">
                  <a16:creationId xmlns:a16="http://schemas.microsoft.com/office/drawing/2014/main" id="{5C452377-7177-984D-6869-34FDAA30FFDC}"/>
                </a:ext>
              </a:extLst>
            </p:cNvPr>
            <p:cNvCxnSpPr/>
            <p:nvPr/>
          </p:nvCxnSpPr>
          <p:spPr bwMode="auto">
            <a:xfrm flipV="1">
              <a:off x="10264402" y="2170873"/>
              <a:ext cx="51386" cy="88515"/>
            </a:xfrm>
            <a:prstGeom prst="line">
              <a:avLst/>
            </a:prstGeom>
            <a:noFill/>
            <a:ln w="28575" cap="flat" cmpd="sng" algn="ctr">
              <a:solidFill>
                <a:schemeClr val="accent2"/>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16E95E0-F266-9A22-B7C3-0A619526ED53}"/>
                </a:ext>
              </a:extLst>
            </p:cNvPr>
            <p:cNvCxnSpPr>
              <a:cxnSpLocks/>
            </p:cNvCxnSpPr>
            <p:nvPr/>
          </p:nvCxnSpPr>
          <p:spPr bwMode="auto">
            <a:xfrm flipV="1">
              <a:off x="10230779" y="2163100"/>
              <a:ext cx="0" cy="104060"/>
            </a:xfrm>
            <a:prstGeom prst="line">
              <a:avLst/>
            </a:prstGeom>
            <a:noFill/>
            <a:ln w="28575" cap="flat" cmpd="sng" algn="ctr">
              <a:solidFill>
                <a:schemeClr val="accent2"/>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EAD1BD6-22A8-71A1-8B35-4B41F519ABBD}"/>
                </a:ext>
              </a:extLst>
            </p:cNvPr>
            <p:cNvCxnSpPr>
              <a:cxnSpLocks/>
            </p:cNvCxnSpPr>
            <p:nvPr/>
          </p:nvCxnSpPr>
          <p:spPr bwMode="auto">
            <a:xfrm flipH="1" flipV="1">
              <a:off x="10145993" y="2202468"/>
              <a:ext cx="58965" cy="90943"/>
            </a:xfrm>
            <a:prstGeom prst="line">
              <a:avLst/>
            </a:prstGeom>
            <a:noFill/>
            <a:ln w="28575" cap="flat" cmpd="sng" algn="ctr">
              <a:solidFill>
                <a:schemeClr val="accent2"/>
              </a:solidFill>
              <a:prstDash val="solid"/>
              <a:round/>
              <a:headEnd type="none" w="med" len="med"/>
              <a:tailEnd type="none" w="med" len="med"/>
            </a:ln>
            <a:effectLst/>
          </p:spPr>
        </p:cxnSp>
        <p:sp>
          <p:nvSpPr>
            <p:cNvPr id="148" name="Oval 147">
              <a:extLst>
                <a:ext uri="{FF2B5EF4-FFF2-40B4-BE49-F238E27FC236}">
                  <a16:creationId xmlns:a16="http://schemas.microsoft.com/office/drawing/2014/main" id="{51944AC5-B7BB-35B4-4931-EF7F9D8080CB}"/>
                </a:ext>
              </a:extLst>
            </p:cNvPr>
            <p:cNvSpPr/>
            <p:nvPr/>
          </p:nvSpPr>
          <p:spPr bwMode="auto">
            <a:xfrm>
              <a:off x="10184906" y="2215131"/>
              <a:ext cx="120691" cy="120691"/>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9" name="Group 148">
            <a:extLst>
              <a:ext uri="{FF2B5EF4-FFF2-40B4-BE49-F238E27FC236}">
                <a16:creationId xmlns:a16="http://schemas.microsoft.com/office/drawing/2014/main" id="{91693F70-9A10-C510-218F-F7F8A8C64AE2}"/>
              </a:ext>
            </a:extLst>
          </p:cNvPr>
          <p:cNvGrpSpPr/>
          <p:nvPr/>
        </p:nvGrpSpPr>
        <p:grpSpPr>
          <a:xfrm>
            <a:off x="10249655" y="2260563"/>
            <a:ext cx="169795" cy="172722"/>
            <a:chOff x="10145993" y="2163100"/>
            <a:chExt cx="169795" cy="172722"/>
          </a:xfrm>
        </p:grpSpPr>
        <p:cxnSp>
          <p:nvCxnSpPr>
            <p:cNvPr id="150" name="Straight Connector 149">
              <a:extLst>
                <a:ext uri="{FF2B5EF4-FFF2-40B4-BE49-F238E27FC236}">
                  <a16:creationId xmlns:a16="http://schemas.microsoft.com/office/drawing/2014/main" id="{48019D44-4759-9E68-6B0A-C9F8A7222FF1}"/>
                </a:ext>
              </a:extLst>
            </p:cNvPr>
            <p:cNvCxnSpPr/>
            <p:nvPr/>
          </p:nvCxnSpPr>
          <p:spPr bwMode="auto">
            <a:xfrm flipV="1">
              <a:off x="10264402" y="2170873"/>
              <a:ext cx="51386" cy="88515"/>
            </a:xfrm>
            <a:prstGeom prst="line">
              <a:avLst/>
            </a:prstGeom>
            <a:noFill/>
            <a:ln w="28575" cap="flat" cmpd="sng" algn="ctr">
              <a:solidFill>
                <a:schemeClr val="accent2"/>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3CC8E50-7E59-1395-AEDC-2FBA6C7573AE}"/>
                </a:ext>
              </a:extLst>
            </p:cNvPr>
            <p:cNvCxnSpPr>
              <a:cxnSpLocks/>
            </p:cNvCxnSpPr>
            <p:nvPr/>
          </p:nvCxnSpPr>
          <p:spPr bwMode="auto">
            <a:xfrm flipV="1">
              <a:off x="10230779" y="2163100"/>
              <a:ext cx="0" cy="104060"/>
            </a:xfrm>
            <a:prstGeom prst="line">
              <a:avLst/>
            </a:prstGeom>
            <a:noFill/>
            <a:ln w="28575" cap="flat" cmpd="sng" algn="ctr">
              <a:solidFill>
                <a:schemeClr val="accent2"/>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3794657-216E-D249-2AAA-32588DF6707E}"/>
                </a:ext>
              </a:extLst>
            </p:cNvPr>
            <p:cNvCxnSpPr>
              <a:cxnSpLocks/>
            </p:cNvCxnSpPr>
            <p:nvPr/>
          </p:nvCxnSpPr>
          <p:spPr bwMode="auto">
            <a:xfrm flipH="1" flipV="1">
              <a:off x="10145993" y="2202468"/>
              <a:ext cx="58965" cy="90943"/>
            </a:xfrm>
            <a:prstGeom prst="line">
              <a:avLst/>
            </a:prstGeom>
            <a:noFill/>
            <a:ln w="28575" cap="flat" cmpd="sng" algn="ctr">
              <a:solidFill>
                <a:schemeClr val="accent2"/>
              </a:solidFill>
              <a:prstDash val="solid"/>
              <a:round/>
              <a:headEnd type="none" w="med" len="med"/>
              <a:tailEnd type="none" w="med" len="med"/>
            </a:ln>
            <a:effectLst/>
          </p:spPr>
        </p:cxnSp>
        <p:sp>
          <p:nvSpPr>
            <p:cNvPr id="153" name="Oval 152">
              <a:extLst>
                <a:ext uri="{FF2B5EF4-FFF2-40B4-BE49-F238E27FC236}">
                  <a16:creationId xmlns:a16="http://schemas.microsoft.com/office/drawing/2014/main" id="{29F8EC37-8EE0-BE63-8F02-49E2F114F9DC}"/>
                </a:ext>
              </a:extLst>
            </p:cNvPr>
            <p:cNvSpPr/>
            <p:nvPr/>
          </p:nvSpPr>
          <p:spPr bwMode="auto">
            <a:xfrm>
              <a:off x="10184906" y="2215131"/>
              <a:ext cx="120691" cy="120691"/>
            </a:xfrm>
            <a:prstGeom prst="ellipse">
              <a:avLst/>
            </a:prstGeom>
            <a:pattFill prst="pct80">
              <a:fgClr>
                <a:schemeClr val="accent2"/>
              </a:fgClr>
              <a:bgClr>
                <a:schemeClr val="accent3"/>
              </a:bgClr>
            </a:patt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1" name="Group 170">
            <a:extLst>
              <a:ext uri="{FF2B5EF4-FFF2-40B4-BE49-F238E27FC236}">
                <a16:creationId xmlns:a16="http://schemas.microsoft.com/office/drawing/2014/main" id="{58C9A5BC-C01B-0C69-C96C-FC7FA759F5C2}"/>
              </a:ext>
            </a:extLst>
          </p:cNvPr>
          <p:cNvGrpSpPr/>
          <p:nvPr/>
        </p:nvGrpSpPr>
        <p:grpSpPr>
          <a:xfrm rot="475037">
            <a:off x="8346909" y="4000907"/>
            <a:ext cx="1778630" cy="1719722"/>
            <a:chOff x="7919310" y="3857250"/>
            <a:chExt cx="1778630" cy="1719722"/>
          </a:xfrm>
        </p:grpSpPr>
        <p:grpSp>
          <p:nvGrpSpPr>
            <p:cNvPr id="170" name="Group 169">
              <a:extLst>
                <a:ext uri="{FF2B5EF4-FFF2-40B4-BE49-F238E27FC236}">
                  <a16:creationId xmlns:a16="http://schemas.microsoft.com/office/drawing/2014/main" id="{96DC9D2A-13AA-3C52-A1AC-423DB8DE3917}"/>
                </a:ext>
              </a:extLst>
            </p:cNvPr>
            <p:cNvGrpSpPr/>
            <p:nvPr/>
          </p:nvGrpSpPr>
          <p:grpSpPr>
            <a:xfrm rot="21370428">
              <a:off x="8187234" y="4890079"/>
              <a:ext cx="1510706" cy="686893"/>
              <a:chOff x="8280980" y="4908341"/>
              <a:chExt cx="1510706" cy="686893"/>
            </a:xfrm>
          </p:grpSpPr>
          <p:grpSp>
            <p:nvGrpSpPr>
              <p:cNvPr id="169" name="Group 168">
                <a:extLst>
                  <a:ext uri="{FF2B5EF4-FFF2-40B4-BE49-F238E27FC236}">
                    <a16:creationId xmlns:a16="http://schemas.microsoft.com/office/drawing/2014/main" id="{DD419484-F347-5E19-533A-F75089A9328F}"/>
                  </a:ext>
                </a:extLst>
              </p:cNvPr>
              <p:cNvGrpSpPr/>
              <p:nvPr/>
            </p:nvGrpSpPr>
            <p:grpSpPr>
              <a:xfrm rot="416047">
                <a:off x="8992187" y="4908341"/>
                <a:ext cx="799499" cy="590001"/>
                <a:chOff x="8999592" y="4868980"/>
                <a:chExt cx="799499" cy="590001"/>
              </a:xfrm>
            </p:grpSpPr>
            <p:sp>
              <p:nvSpPr>
                <p:cNvPr id="162" name="Freeform: Shape 161">
                  <a:extLst>
                    <a:ext uri="{FF2B5EF4-FFF2-40B4-BE49-F238E27FC236}">
                      <a16:creationId xmlns:a16="http://schemas.microsoft.com/office/drawing/2014/main" id="{EB92EA04-8986-EF80-6863-D72945954033}"/>
                    </a:ext>
                  </a:extLst>
                </p:cNvPr>
                <p:cNvSpPr/>
                <p:nvPr/>
              </p:nvSpPr>
              <p:spPr bwMode="auto">
                <a:xfrm>
                  <a:off x="8999592" y="4868980"/>
                  <a:ext cx="799499" cy="590001"/>
                </a:xfrm>
                <a:custGeom>
                  <a:avLst/>
                  <a:gdLst>
                    <a:gd name="connsiteX0" fmla="*/ 88424 w 799499"/>
                    <a:gd name="connsiteY0" fmla="*/ 486791 h 590001"/>
                    <a:gd name="connsiteX1" fmla="*/ 1339 w 799499"/>
                    <a:gd name="connsiteY1" fmla="*/ 181991 h 590001"/>
                    <a:gd name="connsiteX2" fmla="*/ 163069 w 799499"/>
                    <a:gd name="connsiteY2" fmla="*/ 82465 h 590001"/>
                    <a:gd name="connsiteX3" fmla="*/ 666922 w 799499"/>
                    <a:gd name="connsiteY3" fmla="*/ 1600 h 590001"/>
                    <a:gd name="connsiteX4" fmla="*/ 797551 w 799499"/>
                    <a:gd name="connsiteY4" fmla="*/ 157110 h 590001"/>
                    <a:gd name="connsiteX5" fmla="*/ 716686 w 799499"/>
                    <a:gd name="connsiteY5" fmla="*/ 524114 h 590001"/>
                    <a:gd name="connsiteX6" fmla="*/ 362122 w 799499"/>
                    <a:gd name="connsiteY6" fmla="*/ 580098 h 590001"/>
                    <a:gd name="connsiteX7" fmla="*/ 131967 w 799499"/>
                    <a:gd name="connsiteY7" fmla="*/ 580098 h 590001"/>
                    <a:gd name="connsiteX8" fmla="*/ 88424 w 799499"/>
                    <a:gd name="connsiteY8" fmla="*/ 486791 h 5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499" h="590001">
                      <a:moveTo>
                        <a:pt x="88424" y="486791"/>
                      </a:moveTo>
                      <a:cubicBezTo>
                        <a:pt x="66653" y="420440"/>
                        <a:pt x="-11102" y="249379"/>
                        <a:pt x="1339" y="181991"/>
                      </a:cubicBezTo>
                      <a:cubicBezTo>
                        <a:pt x="13780" y="114603"/>
                        <a:pt x="52139" y="112530"/>
                        <a:pt x="163069" y="82465"/>
                      </a:cubicBezTo>
                      <a:cubicBezTo>
                        <a:pt x="273999" y="52400"/>
                        <a:pt x="561175" y="-10841"/>
                        <a:pt x="666922" y="1600"/>
                      </a:cubicBezTo>
                      <a:cubicBezTo>
                        <a:pt x="772669" y="14041"/>
                        <a:pt x="789257" y="70024"/>
                        <a:pt x="797551" y="157110"/>
                      </a:cubicBezTo>
                      <a:cubicBezTo>
                        <a:pt x="805845" y="244196"/>
                        <a:pt x="789257" y="453616"/>
                        <a:pt x="716686" y="524114"/>
                      </a:cubicBezTo>
                      <a:cubicBezTo>
                        <a:pt x="644115" y="594612"/>
                        <a:pt x="459575" y="570767"/>
                        <a:pt x="362122" y="580098"/>
                      </a:cubicBezTo>
                      <a:cubicBezTo>
                        <a:pt x="264669" y="589429"/>
                        <a:pt x="178620" y="596686"/>
                        <a:pt x="131967" y="580098"/>
                      </a:cubicBezTo>
                      <a:cubicBezTo>
                        <a:pt x="85314" y="563510"/>
                        <a:pt x="110195" y="553142"/>
                        <a:pt x="88424" y="486791"/>
                      </a:cubicBezTo>
                      <a:close/>
                    </a:path>
                  </a:pathLst>
                </a:custGeom>
                <a:gradFill>
                  <a:gsLst>
                    <a:gs pos="0">
                      <a:schemeClr val="accent2"/>
                    </a:gs>
                    <a:gs pos="59000">
                      <a:schemeClr val="accent2">
                        <a:lumMod val="40000"/>
                        <a:lumOff val="60000"/>
                      </a:schemeClr>
                    </a:gs>
                    <a:gs pos="100000">
                      <a:schemeClr val="accent2"/>
                    </a:gs>
                  </a:gsLst>
                  <a:lin ang="0" scaled="1"/>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00F78F1D-69E5-9005-DC7F-0F36CFA2CE2A}"/>
                    </a:ext>
                  </a:extLst>
                </p:cNvPr>
                <p:cNvSpPr/>
                <p:nvPr/>
              </p:nvSpPr>
              <p:spPr bwMode="auto">
                <a:xfrm>
                  <a:off x="9281427" y="4950233"/>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DDA35F81-9C77-CF43-4590-7EE1A359CDCA}"/>
                    </a:ext>
                  </a:extLst>
                </p:cNvPr>
                <p:cNvSpPr/>
                <p:nvPr/>
              </p:nvSpPr>
              <p:spPr bwMode="auto">
                <a:xfrm>
                  <a:off x="9424937" y="502564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8" name="Group 167">
                <a:extLst>
                  <a:ext uri="{FF2B5EF4-FFF2-40B4-BE49-F238E27FC236}">
                    <a16:creationId xmlns:a16="http://schemas.microsoft.com/office/drawing/2014/main" id="{03F01BFC-38D5-15E8-A49B-85D4EA23ED31}"/>
                  </a:ext>
                </a:extLst>
              </p:cNvPr>
              <p:cNvGrpSpPr/>
              <p:nvPr/>
            </p:nvGrpSpPr>
            <p:grpSpPr>
              <a:xfrm rot="21409665">
                <a:off x="8280980" y="5005233"/>
                <a:ext cx="799499" cy="590001"/>
                <a:chOff x="8218732" y="5012438"/>
                <a:chExt cx="799499" cy="590001"/>
              </a:xfrm>
            </p:grpSpPr>
            <p:sp>
              <p:nvSpPr>
                <p:cNvPr id="165" name="Freeform: Shape 164">
                  <a:extLst>
                    <a:ext uri="{FF2B5EF4-FFF2-40B4-BE49-F238E27FC236}">
                      <a16:creationId xmlns:a16="http://schemas.microsoft.com/office/drawing/2014/main" id="{E3A89850-F45A-5F48-4696-6261B0C51E1E}"/>
                    </a:ext>
                  </a:extLst>
                </p:cNvPr>
                <p:cNvSpPr/>
                <p:nvPr/>
              </p:nvSpPr>
              <p:spPr bwMode="auto">
                <a:xfrm>
                  <a:off x="8218732" y="5012438"/>
                  <a:ext cx="799499" cy="590001"/>
                </a:xfrm>
                <a:custGeom>
                  <a:avLst/>
                  <a:gdLst>
                    <a:gd name="connsiteX0" fmla="*/ 88424 w 799499"/>
                    <a:gd name="connsiteY0" fmla="*/ 486791 h 590001"/>
                    <a:gd name="connsiteX1" fmla="*/ 1339 w 799499"/>
                    <a:gd name="connsiteY1" fmla="*/ 181991 h 590001"/>
                    <a:gd name="connsiteX2" fmla="*/ 163069 w 799499"/>
                    <a:gd name="connsiteY2" fmla="*/ 82465 h 590001"/>
                    <a:gd name="connsiteX3" fmla="*/ 666922 w 799499"/>
                    <a:gd name="connsiteY3" fmla="*/ 1600 h 590001"/>
                    <a:gd name="connsiteX4" fmla="*/ 797551 w 799499"/>
                    <a:gd name="connsiteY4" fmla="*/ 157110 h 590001"/>
                    <a:gd name="connsiteX5" fmla="*/ 716686 w 799499"/>
                    <a:gd name="connsiteY5" fmla="*/ 524114 h 590001"/>
                    <a:gd name="connsiteX6" fmla="*/ 362122 w 799499"/>
                    <a:gd name="connsiteY6" fmla="*/ 580098 h 590001"/>
                    <a:gd name="connsiteX7" fmla="*/ 131967 w 799499"/>
                    <a:gd name="connsiteY7" fmla="*/ 580098 h 590001"/>
                    <a:gd name="connsiteX8" fmla="*/ 88424 w 799499"/>
                    <a:gd name="connsiteY8" fmla="*/ 486791 h 5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499" h="590001">
                      <a:moveTo>
                        <a:pt x="88424" y="486791"/>
                      </a:moveTo>
                      <a:cubicBezTo>
                        <a:pt x="66653" y="420440"/>
                        <a:pt x="-11102" y="249379"/>
                        <a:pt x="1339" y="181991"/>
                      </a:cubicBezTo>
                      <a:cubicBezTo>
                        <a:pt x="13780" y="114603"/>
                        <a:pt x="52139" y="112530"/>
                        <a:pt x="163069" y="82465"/>
                      </a:cubicBezTo>
                      <a:cubicBezTo>
                        <a:pt x="273999" y="52400"/>
                        <a:pt x="561175" y="-10841"/>
                        <a:pt x="666922" y="1600"/>
                      </a:cubicBezTo>
                      <a:cubicBezTo>
                        <a:pt x="772669" y="14041"/>
                        <a:pt x="789257" y="70024"/>
                        <a:pt x="797551" y="157110"/>
                      </a:cubicBezTo>
                      <a:cubicBezTo>
                        <a:pt x="805845" y="244196"/>
                        <a:pt x="789257" y="453616"/>
                        <a:pt x="716686" y="524114"/>
                      </a:cubicBezTo>
                      <a:cubicBezTo>
                        <a:pt x="644115" y="594612"/>
                        <a:pt x="459575" y="570767"/>
                        <a:pt x="362122" y="580098"/>
                      </a:cubicBezTo>
                      <a:cubicBezTo>
                        <a:pt x="264669" y="589429"/>
                        <a:pt x="178620" y="596686"/>
                        <a:pt x="131967" y="580098"/>
                      </a:cubicBezTo>
                      <a:cubicBezTo>
                        <a:pt x="85314" y="563510"/>
                        <a:pt x="110195" y="553142"/>
                        <a:pt x="88424" y="486791"/>
                      </a:cubicBezTo>
                      <a:close/>
                    </a:path>
                  </a:pathLst>
                </a:custGeom>
                <a:gradFill>
                  <a:gsLst>
                    <a:gs pos="0">
                      <a:schemeClr val="accent2"/>
                    </a:gs>
                    <a:gs pos="59000">
                      <a:schemeClr val="accent2">
                        <a:lumMod val="40000"/>
                        <a:lumOff val="60000"/>
                      </a:schemeClr>
                    </a:gs>
                    <a:gs pos="100000">
                      <a:schemeClr val="accent2"/>
                    </a:gs>
                  </a:gsLst>
                  <a:lin ang="0" scaled="1"/>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E530F3DF-B876-3A5C-4E5A-BFD9299A0702}"/>
                    </a:ext>
                  </a:extLst>
                </p:cNvPr>
                <p:cNvSpPr/>
                <p:nvPr/>
              </p:nvSpPr>
              <p:spPr bwMode="auto">
                <a:xfrm>
                  <a:off x="8500567" y="5093691"/>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4833D4D4-C5DD-50AD-1A5F-147FDC89CB3B}"/>
                    </a:ext>
                  </a:extLst>
                </p:cNvPr>
                <p:cNvSpPr/>
                <p:nvPr/>
              </p:nvSpPr>
              <p:spPr bwMode="auto">
                <a:xfrm>
                  <a:off x="8644077" y="5169103"/>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pic>
          <p:nvPicPr>
            <p:cNvPr id="155" name="Graphic 154">
              <a:extLst>
                <a:ext uri="{FF2B5EF4-FFF2-40B4-BE49-F238E27FC236}">
                  <a16:creationId xmlns:a16="http://schemas.microsoft.com/office/drawing/2014/main" id="{78BBDF26-63CE-FED9-E8BA-30AFCE84E360}"/>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l="25131" t="9439" r="25856" b="5086"/>
            <a:stretch/>
          </p:blipFill>
          <p:spPr>
            <a:xfrm rot="20946127">
              <a:off x="7919310" y="4080313"/>
              <a:ext cx="1742083" cy="978780"/>
            </a:xfrm>
            <a:prstGeom prst="rect">
              <a:avLst/>
            </a:prstGeom>
          </p:spPr>
        </p:pic>
        <p:sp>
          <p:nvSpPr>
            <p:cNvPr id="156" name="Freeform: Shape 155">
              <a:extLst>
                <a:ext uri="{FF2B5EF4-FFF2-40B4-BE49-F238E27FC236}">
                  <a16:creationId xmlns:a16="http://schemas.microsoft.com/office/drawing/2014/main" id="{02ED3260-22D8-03DE-B3DC-C32BFB9B26BB}"/>
                </a:ext>
              </a:extLst>
            </p:cNvPr>
            <p:cNvSpPr/>
            <p:nvPr/>
          </p:nvSpPr>
          <p:spPr bwMode="auto">
            <a:xfrm>
              <a:off x="8177629" y="4034368"/>
              <a:ext cx="501843" cy="228409"/>
            </a:xfrm>
            <a:custGeom>
              <a:avLst/>
              <a:gdLst>
                <a:gd name="connsiteX0" fmla="*/ 501293 w 501843"/>
                <a:gd name="connsiteY0" fmla="*/ 227169 h 228409"/>
                <a:gd name="connsiteX1" fmla="*/ 370664 w 501843"/>
                <a:gd name="connsiteY1" fmla="*/ 15675 h 228409"/>
                <a:gd name="connsiteX2" fmla="*/ 78305 w 501843"/>
                <a:gd name="connsiteY2" fmla="*/ 28116 h 228409"/>
                <a:gd name="connsiteX3" fmla="*/ 3660 w 501843"/>
                <a:gd name="connsiteY3" fmla="*/ 127642 h 228409"/>
                <a:gd name="connsiteX4" fmla="*/ 22321 w 501843"/>
                <a:gd name="connsiteY4" fmla="*/ 208508 h 228409"/>
                <a:gd name="connsiteX5" fmla="*/ 115627 w 501843"/>
                <a:gd name="connsiteY5" fmla="*/ 152524 h 228409"/>
                <a:gd name="connsiteX6" fmla="*/ 47203 w 501843"/>
                <a:gd name="connsiteY6" fmla="*/ 158744 h 228409"/>
                <a:gd name="connsiteX7" fmla="*/ 53423 w 501843"/>
                <a:gd name="connsiteY7" fmla="*/ 102761 h 228409"/>
                <a:gd name="connsiteX8" fmla="*/ 196493 w 501843"/>
                <a:gd name="connsiteY8" fmla="*/ 52997 h 228409"/>
                <a:gd name="connsiteX9" fmla="*/ 333342 w 501843"/>
                <a:gd name="connsiteY9" fmla="*/ 59218 h 228409"/>
                <a:gd name="connsiteX10" fmla="*/ 414207 w 501843"/>
                <a:gd name="connsiteY10" fmla="*/ 102761 h 228409"/>
                <a:gd name="connsiteX11" fmla="*/ 501293 w 501843"/>
                <a:gd name="connsiteY11" fmla="*/ 227169 h 22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843" h="228409">
                  <a:moveTo>
                    <a:pt x="501293" y="227169"/>
                  </a:moveTo>
                  <a:cubicBezTo>
                    <a:pt x="494036" y="212655"/>
                    <a:pt x="441162" y="48850"/>
                    <a:pt x="370664" y="15675"/>
                  </a:cubicBezTo>
                  <a:cubicBezTo>
                    <a:pt x="300166" y="-17500"/>
                    <a:pt x="139472" y="9455"/>
                    <a:pt x="78305" y="28116"/>
                  </a:cubicBezTo>
                  <a:cubicBezTo>
                    <a:pt x="17138" y="46777"/>
                    <a:pt x="12991" y="97577"/>
                    <a:pt x="3660" y="127642"/>
                  </a:cubicBezTo>
                  <a:cubicBezTo>
                    <a:pt x="-5671" y="157707"/>
                    <a:pt x="3660" y="204361"/>
                    <a:pt x="22321" y="208508"/>
                  </a:cubicBezTo>
                  <a:cubicBezTo>
                    <a:pt x="40982" y="212655"/>
                    <a:pt x="111480" y="160818"/>
                    <a:pt x="115627" y="152524"/>
                  </a:cubicBezTo>
                  <a:cubicBezTo>
                    <a:pt x="119774" y="144230"/>
                    <a:pt x="57570" y="167038"/>
                    <a:pt x="47203" y="158744"/>
                  </a:cubicBezTo>
                  <a:cubicBezTo>
                    <a:pt x="36836" y="150450"/>
                    <a:pt x="28541" y="120385"/>
                    <a:pt x="53423" y="102761"/>
                  </a:cubicBezTo>
                  <a:cubicBezTo>
                    <a:pt x="78305" y="85136"/>
                    <a:pt x="149840" y="60254"/>
                    <a:pt x="196493" y="52997"/>
                  </a:cubicBezTo>
                  <a:cubicBezTo>
                    <a:pt x="243146" y="45740"/>
                    <a:pt x="297056" y="50924"/>
                    <a:pt x="333342" y="59218"/>
                  </a:cubicBezTo>
                  <a:cubicBezTo>
                    <a:pt x="369628" y="67512"/>
                    <a:pt x="386215" y="80990"/>
                    <a:pt x="414207" y="102761"/>
                  </a:cubicBezTo>
                  <a:cubicBezTo>
                    <a:pt x="442199" y="124532"/>
                    <a:pt x="508550" y="241683"/>
                    <a:pt x="501293" y="227169"/>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Freeform: Shape 156">
              <a:extLst>
                <a:ext uri="{FF2B5EF4-FFF2-40B4-BE49-F238E27FC236}">
                  <a16:creationId xmlns:a16="http://schemas.microsoft.com/office/drawing/2014/main" id="{94D7A933-50C2-232D-61B5-1FFB874E7E18}"/>
                </a:ext>
              </a:extLst>
            </p:cNvPr>
            <p:cNvSpPr/>
            <p:nvPr/>
          </p:nvSpPr>
          <p:spPr bwMode="auto">
            <a:xfrm>
              <a:off x="8673501" y="3986691"/>
              <a:ext cx="221760" cy="205378"/>
            </a:xfrm>
            <a:custGeom>
              <a:avLst/>
              <a:gdLst>
                <a:gd name="connsiteX0" fmla="*/ 1512 w 221760"/>
                <a:gd name="connsiteY0" fmla="*/ 205062 h 205378"/>
                <a:gd name="connsiteX1" fmla="*/ 32614 w 221760"/>
                <a:gd name="connsiteY1" fmla="*/ 93094 h 205378"/>
                <a:gd name="connsiteX2" fmla="*/ 69937 w 221760"/>
                <a:gd name="connsiteY2" fmla="*/ 18450 h 205378"/>
                <a:gd name="connsiteX3" fmla="*/ 200565 w 221760"/>
                <a:gd name="connsiteY3" fmla="*/ 6009 h 205378"/>
                <a:gd name="connsiteX4" fmla="*/ 219226 w 221760"/>
                <a:gd name="connsiteY4" fmla="*/ 99315 h 205378"/>
                <a:gd name="connsiteX5" fmla="*/ 175684 w 221760"/>
                <a:gd name="connsiteY5" fmla="*/ 80654 h 205378"/>
                <a:gd name="connsiteX6" fmla="*/ 194345 w 221760"/>
                <a:gd name="connsiteY6" fmla="*/ 61992 h 205378"/>
                <a:gd name="connsiteX7" fmla="*/ 157022 w 221760"/>
                <a:gd name="connsiteY7" fmla="*/ 43331 h 205378"/>
                <a:gd name="connsiteX8" fmla="*/ 82377 w 221760"/>
                <a:gd name="connsiteY8" fmla="*/ 55772 h 205378"/>
                <a:gd name="connsiteX9" fmla="*/ 1512 w 221760"/>
                <a:gd name="connsiteY9" fmla="*/ 205062 h 2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760" h="205378">
                  <a:moveTo>
                    <a:pt x="1512" y="205062"/>
                  </a:moveTo>
                  <a:cubicBezTo>
                    <a:pt x="-6782" y="211282"/>
                    <a:pt x="21210" y="124196"/>
                    <a:pt x="32614" y="93094"/>
                  </a:cubicBezTo>
                  <a:cubicBezTo>
                    <a:pt x="44018" y="61992"/>
                    <a:pt x="41945" y="32964"/>
                    <a:pt x="69937" y="18450"/>
                  </a:cubicBezTo>
                  <a:cubicBezTo>
                    <a:pt x="97929" y="3936"/>
                    <a:pt x="175684" y="-7468"/>
                    <a:pt x="200565" y="6009"/>
                  </a:cubicBezTo>
                  <a:cubicBezTo>
                    <a:pt x="225446" y="19486"/>
                    <a:pt x="223373" y="86874"/>
                    <a:pt x="219226" y="99315"/>
                  </a:cubicBezTo>
                  <a:cubicBezTo>
                    <a:pt x="215079" y="111756"/>
                    <a:pt x="175684" y="80654"/>
                    <a:pt x="175684" y="80654"/>
                  </a:cubicBezTo>
                  <a:cubicBezTo>
                    <a:pt x="171537" y="74433"/>
                    <a:pt x="197455" y="68212"/>
                    <a:pt x="194345" y="61992"/>
                  </a:cubicBezTo>
                  <a:cubicBezTo>
                    <a:pt x="191235" y="55772"/>
                    <a:pt x="175683" y="44368"/>
                    <a:pt x="157022" y="43331"/>
                  </a:cubicBezTo>
                  <a:cubicBezTo>
                    <a:pt x="138361" y="42294"/>
                    <a:pt x="106222" y="32964"/>
                    <a:pt x="82377" y="55772"/>
                  </a:cubicBezTo>
                  <a:cubicBezTo>
                    <a:pt x="58532" y="78580"/>
                    <a:pt x="9806" y="198842"/>
                    <a:pt x="1512" y="205062"/>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Freeform: Shape 157">
              <a:extLst>
                <a:ext uri="{FF2B5EF4-FFF2-40B4-BE49-F238E27FC236}">
                  <a16:creationId xmlns:a16="http://schemas.microsoft.com/office/drawing/2014/main" id="{B70769D5-27E5-D9F5-B70E-E45763FDF466}"/>
                </a:ext>
              </a:extLst>
            </p:cNvPr>
            <p:cNvSpPr/>
            <p:nvPr/>
          </p:nvSpPr>
          <p:spPr bwMode="auto">
            <a:xfrm rot="16463147" flipH="1">
              <a:off x="8525618" y="3983964"/>
              <a:ext cx="413772" cy="160343"/>
            </a:xfrm>
            <a:custGeom>
              <a:avLst/>
              <a:gdLst>
                <a:gd name="connsiteX0" fmla="*/ 501293 w 501843"/>
                <a:gd name="connsiteY0" fmla="*/ 227169 h 228409"/>
                <a:gd name="connsiteX1" fmla="*/ 370664 w 501843"/>
                <a:gd name="connsiteY1" fmla="*/ 15675 h 228409"/>
                <a:gd name="connsiteX2" fmla="*/ 78305 w 501843"/>
                <a:gd name="connsiteY2" fmla="*/ 28116 h 228409"/>
                <a:gd name="connsiteX3" fmla="*/ 3660 w 501843"/>
                <a:gd name="connsiteY3" fmla="*/ 127642 h 228409"/>
                <a:gd name="connsiteX4" fmla="*/ 22321 w 501843"/>
                <a:gd name="connsiteY4" fmla="*/ 208508 h 228409"/>
                <a:gd name="connsiteX5" fmla="*/ 115627 w 501843"/>
                <a:gd name="connsiteY5" fmla="*/ 152524 h 228409"/>
                <a:gd name="connsiteX6" fmla="*/ 47203 w 501843"/>
                <a:gd name="connsiteY6" fmla="*/ 158744 h 228409"/>
                <a:gd name="connsiteX7" fmla="*/ 53423 w 501843"/>
                <a:gd name="connsiteY7" fmla="*/ 102761 h 228409"/>
                <a:gd name="connsiteX8" fmla="*/ 196493 w 501843"/>
                <a:gd name="connsiteY8" fmla="*/ 52997 h 228409"/>
                <a:gd name="connsiteX9" fmla="*/ 333342 w 501843"/>
                <a:gd name="connsiteY9" fmla="*/ 59218 h 228409"/>
                <a:gd name="connsiteX10" fmla="*/ 414207 w 501843"/>
                <a:gd name="connsiteY10" fmla="*/ 102761 h 228409"/>
                <a:gd name="connsiteX11" fmla="*/ 501293 w 501843"/>
                <a:gd name="connsiteY11" fmla="*/ 227169 h 22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843" h="228409">
                  <a:moveTo>
                    <a:pt x="501293" y="227169"/>
                  </a:moveTo>
                  <a:cubicBezTo>
                    <a:pt x="494036" y="212655"/>
                    <a:pt x="441162" y="48850"/>
                    <a:pt x="370664" y="15675"/>
                  </a:cubicBezTo>
                  <a:cubicBezTo>
                    <a:pt x="300166" y="-17500"/>
                    <a:pt x="139472" y="9455"/>
                    <a:pt x="78305" y="28116"/>
                  </a:cubicBezTo>
                  <a:cubicBezTo>
                    <a:pt x="17138" y="46777"/>
                    <a:pt x="12991" y="97577"/>
                    <a:pt x="3660" y="127642"/>
                  </a:cubicBezTo>
                  <a:cubicBezTo>
                    <a:pt x="-5671" y="157707"/>
                    <a:pt x="3660" y="204361"/>
                    <a:pt x="22321" y="208508"/>
                  </a:cubicBezTo>
                  <a:cubicBezTo>
                    <a:pt x="40982" y="212655"/>
                    <a:pt x="111480" y="160818"/>
                    <a:pt x="115627" y="152524"/>
                  </a:cubicBezTo>
                  <a:cubicBezTo>
                    <a:pt x="119774" y="144230"/>
                    <a:pt x="57570" y="167038"/>
                    <a:pt x="47203" y="158744"/>
                  </a:cubicBezTo>
                  <a:cubicBezTo>
                    <a:pt x="36836" y="150450"/>
                    <a:pt x="28541" y="120385"/>
                    <a:pt x="53423" y="102761"/>
                  </a:cubicBezTo>
                  <a:cubicBezTo>
                    <a:pt x="78305" y="85136"/>
                    <a:pt x="149840" y="60254"/>
                    <a:pt x="196493" y="52997"/>
                  </a:cubicBezTo>
                  <a:cubicBezTo>
                    <a:pt x="243146" y="45740"/>
                    <a:pt x="297056" y="50924"/>
                    <a:pt x="333342" y="59218"/>
                  </a:cubicBezTo>
                  <a:cubicBezTo>
                    <a:pt x="369628" y="67512"/>
                    <a:pt x="386215" y="80990"/>
                    <a:pt x="414207" y="102761"/>
                  </a:cubicBezTo>
                  <a:cubicBezTo>
                    <a:pt x="442199" y="124532"/>
                    <a:pt x="508550" y="241683"/>
                    <a:pt x="501293" y="227169"/>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59" name="Graphic 158">
              <a:extLst>
                <a:ext uri="{FF2B5EF4-FFF2-40B4-BE49-F238E27FC236}">
                  <a16:creationId xmlns:a16="http://schemas.microsoft.com/office/drawing/2014/main" id="{BDA9009D-9074-BE30-C7A0-7CFE08B7FF1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8300938" y="4451829"/>
              <a:ext cx="330486" cy="297979"/>
            </a:xfrm>
            <a:prstGeom prst="rect">
              <a:avLst/>
            </a:prstGeom>
          </p:spPr>
        </p:pic>
        <p:pic>
          <p:nvPicPr>
            <p:cNvPr id="160" name="Graphic 159">
              <a:extLst>
                <a:ext uri="{FF2B5EF4-FFF2-40B4-BE49-F238E27FC236}">
                  <a16:creationId xmlns:a16="http://schemas.microsoft.com/office/drawing/2014/main" id="{7DFABAA0-8A38-6EF7-F0E0-832AE134C1B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717459">
              <a:off x="8821465" y="4287197"/>
              <a:ext cx="330486" cy="297979"/>
            </a:xfrm>
            <a:prstGeom prst="rect">
              <a:avLst/>
            </a:prstGeom>
          </p:spPr>
        </p:pic>
        <p:pic>
          <p:nvPicPr>
            <p:cNvPr id="161" name="Graphic 160">
              <a:extLst>
                <a:ext uri="{FF2B5EF4-FFF2-40B4-BE49-F238E27FC236}">
                  <a16:creationId xmlns:a16="http://schemas.microsoft.com/office/drawing/2014/main" id="{57C54269-898C-CFED-CF2F-FD3DFF0825B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1169918">
              <a:off x="9307849" y="4453344"/>
              <a:ext cx="330486" cy="297979"/>
            </a:xfrm>
            <a:prstGeom prst="rect">
              <a:avLst/>
            </a:prstGeom>
          </p:spPr>
        </p:pic>
      </p:grpSp>
      <p:sp>
        <p:nvSpPr>
          <p:cNvPr id="16" name="TextBox 15"/>
          <p:cNvSpPr txBox="1"/>
          <p:nvPr/>
        </p:nvSpPr>
        <p:spPr>
          <a:xfrm>
            <a:off x="8374266" y="5774491"/>
            <a:ext cx="1807788" cy="313932"/>
          </a:xfrm>
          <a:prstGeom prst="rect">
            <a:avLst/>
          </a:prstGeom>
          <a:solidFill>
            <a:schemeClr val="accent3"/>
          </a:solidFill>
        </p:spPr>
        <p:txBody>
          <a:bodyPr wrap="square" rtlCol="0" anchor="ctr">
            <a:spAutoFit/>
          </a:bodyPr>
          <a:lstStyle/>
          <a:p>
            <a:pPr algn="ctr">
              <a:lnSpc>
                <a:spcPct val="90000"/>
              </a:lnSpc>
            </a:pPr>
            <a:r>
              <a:rPr lang="en-US" sz="1600" b="1" dirty="0">
                <a:latin typeface="+mn-lt"/>
                <a:cs typeface="Arial"/>
              </a:rPr>
              <a:t>Ischemia/Acidosis</a:t>
            </a:r>
          </a:p>
        </p:txBody>
      </p:sp>
      <p:pic>
        <p:nvPicPr>
          <p:cNvPr id="174" name="Graphic 173">
            <a:extLst>
              <a:ext uri="{FF2B5EF4-FFF2-40B4-BE49-F238E27FC236}">
                <a16:creationId xmlns:a16="http://schemas.microsoft.com/office/drawing/2014/main" id="{903D69CA-94E9-32A0-0DA7-CA30C0E3CA4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22029" y="4318247"/>
            <a:ext cx="2835417" cy="1046837"/>
          </a:xfrm>
          <a:prstGeom prst="rect">
            <a:avLst/>
          </a:prstGeom>
        </p:spPr>
      </p:pic>
      <p:grpSp>
        <p:nvGrpSpPr>
          <p:cNvPr id="178" name="Group 177">
            <a:extLst>
              <a:ext uri="{FF2B5EF4-FFF2-40B4-BE49-F238E27FC236}">
                <a16:creationId xmlns:a16="http://schemas.microsoft.com/office/drawing/2014/main" id="{37057D1E-242F-DCEF-EEEC-358BAC592514}"/>
              </a:ext>
            </a:extLst>
          </p:cNvPr>
          <p:cNvGrpSpPr/>
          <p:nvPr/>
        </p:nvGrpSpPr>
        <p:grpSpPr>
          <a:xfrm rot="507146">
            <a:off x="5734303" y="4017960"/>
            <a:ext cx="722394" cy="413772"/>
            <a:chOff x="8411964" y="4005389"/>
            <a:chExt cx="722394" cy="413772"/>
          </a:xfrm>
        </p:grpSpPr>
        <p:sp>
          <p:nvSpPr>
            <p:cNvPr id="175" name="Freeform: Shape 174">
              <a:extLst>
                <a:ext uri="{FF2B5EF4-FFF2-40B4-BE49-F238E27FC236}">
                  <a16:creationId xmlns:a16="http://schemas.microsoft.com/office/drawing/2014/main" id="{F26613F1-AE4B-E694-84E0-8D6F49A134F8}"/>
                </a:ext>
              </a:extLst>
            </p:cNvPr>
            <p:cNvSpPr/>
            <p:nvPr/>
          </p:nvSpPr>
          <p:spPr bwMode="auto">
            <a:xfrm rot="475037">
              <a:off x="8411964" y="4139835"/>
              <a:ext cx="501843" cy="228409"/>
            </a:xfrm>
            <a:custGeom>
              <a:avLst/>
              <a:gdLst>
                <a:gd name="connsiteX0" fmla="*/ 501293 w 501843"/>
                <a:gd name="connsiteY0" fmla="*/ 227169 h 228409"/>
                <a:gd name="connsiteX1" fmla="*/ 370664 w 501843"/>
                <a:gd name="connsiteY1" fmla="*/ 15675 h 228409"/>
                <a:gd name="connsiteX2" fmla="*/ 78305 w 501843"/>
                <a:gd name="connsiteY2" fmla="*/ 28116 h 228409"/>
                <a:gd name="connsiteX3" fmla="*/ 3660 w 501843"/>
                <a:gd name="connsiteY3" fmla="*/ 127642 h 228409"/>
                <a:gd name="connsiteX4" fmla="*/ 22321 w 501843"/>
                <a:gd name="connsiteY4" fmla="*/ 208508 h 228409"/>
                <a:gd name="connsiteX5" fmla="*/ 115627 w 501843"/>
                <a:gd name="connsiteY5" fmla="*/ 152524 h 228409"/>
                <a:gd name="connsiteX6" fmla="*/ 47203 w 501843"/>
                <a:gd name="connsiteY6" fmla="*/ 158744 h 228409"/>
                <a:gd name="connsiteX7" fmla="*/ 53423 w 501843"/>
                <a:gd name="connsiteY7" fmla="*/ 102761 h 228409"/>
                <a:gd name="connsiteX8" fmla="*/ 196493 w 501843"/>
                <a:gd name="connsiteY8" fmla="*/ 52997 h 228409"/>
                <a:gd name="connsiteX9" fmla="*/ 333342 w 501843"/>
                <a:gd name="connsiteY9" fmla="*/ 59218 h 228409"/>
                <a:gd name="connsiteX10" fmla="*/ 414207 w 501843"/>
                <a:gd name="connsiteY10" fmla="*/ 102761 h 228409"/>
                <a:gd name="connsiteX11" fmla="*/ 501293 w 501843"/>
                <a:gd name="connsiteY11" fmla="*/ 227169 h 22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843" h="228409">
                  <a:moveTo>
                    <a:pt x="501293" y="227169"/>
                  </a:moveTo>
                  <a:cubicBezTo>
                    <a:pt x="494036" y="212655"/>
                    <a:pt x="441162" y="48850"/>
                    <a:pt x="370664" y="15675"/>
                  </a:cubicBezTo>
                  <a:cubicBezTo>
                    <a:pt x="300166" y="-17500"/>
                    <a:pt x="139472" y="9455"/>
                    <a:pt x="78305" y="28116"/>
                  </a:cubicBezTo>
                  <a:cubicBezTo>
                    <a:pt x="17138" y="46777"/>
                    <a:pt x="12991" y="97577"/>
                    <a:pt x="3660" y="127642"/>
                  </a:cubicBezTo>
                  <a:cubicBezTo>
                    <a:pt x="-5671" y="157707"/>
                    <a:pt x="3660" y="204361"/>
                    <a:pt x="22321" y="208508"/>
                  </a:cubicBezTo>
                  <a:cubicBezTo>
                    <a:pt x="40982" y="212655"/>
                    <a:pt x="111480" y="160818"/>
                    <a:pt x="115627" y="152524"/>
                  </a:cubicBezTo>
                  <a:cubicBezTo>
                    <a:pt x="119774" y="144230"/>
                    <a:pt x="57570" y="167038"/>
                    <a:pt x="47203" y="158744"/>
                  </a:cubicBezTo>
                  <a:cubicBezTo>
                    <a:pt x="36836" y="150450"/>
                    <a:pt x="28541" y="120385"/>
                    <a:pt x="53423" y="102761"/>
                  </a:cubicBezTo>
                  <a:cubicBezTo>
                    <a:pt x="78305" y="85136"/>
                    <a:pt x="149840" y="60254"/>
                    <a:pt x="196493" y="52997"/>
                  </a:cubicBezTo>
                  <a:cubicBezTo>
                    <a:pt x="243146" y="45740"/>
                    <a:pt x="297056" y="50924"/>
                    <a:pt x="333342" y="59218"/>
                  </a:cubicBezTo>
                  <a:cubicBezTo>
                    <a:pt x="369628" y="67512"/>
                    <a:pt x="386215" y="80990"/>
                    <a:pt x="414207" y="102761"/>
                  </a:cubicBezTo>
                  <a:cubicBezTo>
                    <a:pt x="442199" y="124532"/>
                    <a:pt x="508550" y="241683"/>
                    <a:pt x="501293" y="227169"/>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Freeform: Shape 175">
              <a:extLst>
                <a:ext uri="{FF2B5EF4-FFF2-40B4-BE49-F238E27FC236}">
                  <a16:creationId xmlns:a16="http://schemas.microsoft.com/office/drawing/2014/main" id="{2F94B2DA-2A62-810F-426E-6335C0A2CB01}"/>
                </a:ext>
              </a:extLst>
            </p:cNvPr>
            <p:cNvSpPr/>
            <p:nvPr/>
          </p:nvSpPr>
          <p:spPr bwMode="auto">
            <a:xfrm rot="475037">
              <a:off x="8912598" y="4141735"/>
              <a:ext cx="221760" cy="205378"/>
            </a:xfrm>
            <a:custGeom>
              <a:avLst/>
              <a:gdLst>
                <a:gd name="connsiteX0" fmla="*/ 1512 w 221760"/>
                <a:gd name="connsiteY0" fmla="*/ 205062 h 205378"/>
                <a:gd name="connsiteX1" fmla="*/ 32614 w 221760"/>
                <a:gd name="connsiteY1" fmla="*/ 93094 h 205378"/>
                <a:gd name="connsiteX2" fmla="*/ 69937 w 221760"/>
                <a:gd name="connsiteY2" fmla="*/ 18450 h 205378"/>
                <a:gd name="connsiteX3" fmla="*/ 200565 w 221760"/>
                <a:gd name="connsiteY3" fmla="*/ 6009 h 205378"/>
                <a:gd name="connsiteX4" fmla="*/ 219226 w 221760"/>
                <a:gd name="connsiteY4" fmla="*/ 99315 h 205378"/>
                <a:gd name="connsiteX5" fmla="*/ 175684 w 221760"/>
                <a:gd name="connsiteY5" fmla="*/ 80654 h 205378"/>
                <a:gd name="connsiteX6" fmla="*/ 194345 w 221760"/>
                <a:gd name="connsiteY6" fmla="*/ 61992 h 205378"/>
                <a:gd name="connsiteX7" fmla="*/ 157022 w 221760"/>
                <a:gd name="connsiteY7" fmla="*/ 43331 h 205378"/>
                <a:gd name="connsiteX8" fmla="*/ 82377 w 221760"/>
                <a:gd name="connsiteY8" fmla="*/ 55772 h 205378"/>
                <a:gd name="connsiteX9" fmla="*/ 1512 w 221760"/>
                <a:gd name="connsiteY9" fmla="*/ 205062 h 2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760" h="205378">
                  <a:moveTo>
                    <a:pt x="1512" y="205062"/>
                  </a:moveTo>
                  <a:cubicBezTo>
                    <a:pt x="-6782" y="211282"/>
                    <a:pt x="21210" y="124196"/>
                    <a:pt x="32614" y="93094"/>
                  </a:cubicBezTo>
                  <a:cubicBezTo>
                    <a:pt x="44018" y="61992"/>
                    <a:pt x="41945" y="32964"/>
                    <a:pt x="69937" y="18450"/>
                  </a:cubicBezTo>
                  <a:cubicBezTo>
                    <a:pt x="97929" y="3936"/>
                    <a:pt x="175684" y="-7468"/>
                    <a:pt x="200565" y="6009"/>
                  </a:cubicBezTo>
                  <a:cubicBezTo>
                    <a:pt x="225446" y="19486"/>
                    <a:pt x="223373" y="86874"/>
                    <a:pt x="219226" y="99315"/>
                  </a:cubicBezTo>
                  <a:cubicBezTo>
                    <a:pt x="215079" y="111756"/>
                    <a:pt x="175684" y="80654"/>
                    <a:pt x="175684" y="80654"/>
                  </a:cubicBezTo>
                  <a:cubicBezTo>
                    <a:pt x="171537" y="74433"/>
                    <a:pt x="197455" y="68212"/>
                    <a:pt x="194345" y="61992"/>
                  </a:cubicBezTo>
                  <a:cubicBezTo>
                    <a:pt x="191235" y="55772"/>
                    <a:pt x="175683" y="44368"/>
                    <a:pt x="157022" y="43331"/>
                  </a:cubicBezTo>
                  <a:cubicBezTo>
                    <a:pt x="138361" y="42294"/>
                    <a:pt x="106222" y="32964"/>
                    <a:pt x="82377" y="55772"/>
                  </a:cubicBezTo>
                  <a:cubicBezTo>
                    <a:pt x="58532" y="78580"/>
                    <a:pt x="9806" y="198842"/>
                    <a:pt x="1512" y="205062"/>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Freeform: Shape 176">
              <a:extLst>
                <a:ext uri="{FF2B5EF4-FFF2-40B4-BE49-F238E27FC236}">
                  <a16:creationId xmlns:a16="http://schemas.microsoft.com/office/drawing/2014/main" id="{58DD1F4C-3CD9-DCF3-0239-9879556C03F5}"/>
                </a:ext>
              </a:extLst>
            </p:cNvPr>
            <p:cNvSpPr/>
            <p:nvPr/>
          </p:nvSpPr>
          <p:spPr bwMode="auto">
            <a:xfrm rot="16938184" flipH="1">
              <a:off x="8768687" y="4132103"/>
              <a:ext cx="413772" cy="160343"/>
            </a:xfrm>
            <a:custGeom>
              <a:avLst/>
              <a:gdLst>
                <a:gd name="connsiteX0" fmla="*/ 501293 w 501843"/>
                <a:gd name="connsiteY0" fmla="*/ 227169 h 228409"/>
                <a:gd name="connsiteX1" fmla="*/ 370664 w 501843"/>
                <a:gd name="connsiteY1" fmla="*/ 15675 h 228409"/>
                <a:gd name="connsiteX2" fmla="*/ 78305 w 501843"/>
                <a:gd name="connsiteY2" fmla="*/ 28116 h 228409"/>
                <a:gd name="connsiteX3" fmla="*/ 3660 w 501843"/>
                <a:gd name="connsiteY3" fmla="*/ 127642 h 228409"/>
                <a:gd name="connsiteX4" fmla="*/ 22321 w 501843"/>
                <a:gd name="connsiteY4" fmla="*/ 208508 h 228409"/>
                <a:gd name="connsiteX5" fmla="*/ 115627 w 501843"/>
                <a:gd name="connsiteY5" fmla="*/ 152524 h 228409"/>
                <a:gd name="connsiteX6" fmla="*/ 47203 w 501843"/>
                <a:gd name="connsiteY6" fmla="*/ 158744 h 228409"/>
                <a:gd name="connsiteX7" fmla="*/ 53423 w 501843"/>
                <a:gd name="connsiteY7" fmla="*/ 102761 h 228409"/>
                <a:gd name="connsiteX8" fmla="*/ 196493 w 501843"/>
                <a:gd name="connsiteY8" fmla="*/ 52997 h 228409"/>
                <a:gd name="connsiteX9" fmla="*/ 333342 w 501843"/>
                <a:gd name="connsiteY9" fmla="*/ 59218 h 228409"/>
                <a:gd name="connsiteX10" fmla="*/ 414207 w 501843"/>
                <a:gd name="connsiteY10" fmla="*/ 102761 h 228409"/>
                <a:gd name="connsiteX11" fmla="*/ 501293 w 501843"/>
                <a:gd name="connsiteY11" fmla="*/ 227169 h 22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843" h="228409">
                  <a:moveTo>
                    <a:pt x="501293" y="227169"/>
                  </a:moveTo>
                  <a:cubicBezTo>
                    <a:pt x="494036" y="212655"/>
                    <a:pt x="441162" y="48850"/>
                    <a:pt x="370664" y="15675"/>
                  </a:cubicBezTo>
                  <a:cubicBezTo>
                    <a:pt x="300166" y="-17500"/>
                    <a:pt x="139472" y="9455"/>
                    <a:pt x="78305" y="28116"/>
                  </a:cubicBezTo>
                  <a:cubicBezTo>
                    <a:pt x="17138" y="46777"/>
                    <a:pt x="12991" y="97577"/>
                    <a:pt x="3660" y="127642"/>
                  </a:cubicBezTo>
                  <a:cubicBezTo>
                    <a:pt x="-5671" y="157707"/>
                    <a:pt x="3660" y="204361"/>
                    <a:pt x="22321" y="208508"/>
                  </a:cubicBezTo>
                  <a:cubicBezTo>
                    <a:pt x="40982" y="212655"/>
                    <a:pt x="111480" y="160818"/>
                    <a:pt x="115627" y="152524"/>
                  </a:cubicBezTo>
                  <a:cubicBezTo>
                    <a:pt x="119774" y="144230"/>
                    <a:pt x="57570" y="167038"/>
                    <a:pt x="47203" y="158744"/>
                  </a:cubicBezTo>
                  <a:cubicBezTo>
                    <a:pt x="36836" y="150450"/>
                    <a:pt x="28541" y="120385"/>
                    <a:pt x="53423" y="102761"/>
                  </a:cubicBezTo>
                  <a:cubicBezTo>
                    <a:pt x="78305" y="85136"/>
                    <a:pt x="149840" y="60254"/>
                    <a:pt x="196493" y="52997"/>
                  </a:cubicBezTo>
                  <a:cubicBezTo>
                    <a:pt x="243146" y="45740"/>
                    <a:pt x="297056" y="50924"/>
                    <a:pt x="333342" y="59218"/>
                  </a:cubicBezTo>
                  <a:cubicBezTo>
                    <a:pt x="369628" y="67512"/>
                    <a:pt x="386215" y="80990"/>
                    <a:pt x="414207" y="102761"/>
                  </a:cubicBezTo>
                  <a:cubicBezTo>
                    <a:pt x="442199" y="124532"/>
                    <a:pt x="508550" y="241683"/>
                    <a:pt x="501293" y="227169"/>
                  </a:cubicBez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179" name="Graphic 178">
            <a:extLst>
              <a:ext uri="{FF2B5EF4-FFF2-40B4-BE49-F238E27FC236}">
                <a16:creationId xmlns:a16="http://schemas.microsoft.com/office/drawing/2014/main" id="{4EA5FD6F-7989-025A-99B8-D1706B1A3F2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352394">
            <a:off x="5229019" y="4717830"/>
            <a:ext cx="232126" cy="209293"/>
          </a:xfrm>
          <a:prstGeom prst="rect">
            <a:avLst/>
          </a:prstGeom>
        </p:spPr>
      </p:pic>
      <p:pic>
        <p:nvPicPr>
          <p:cNvPr id="181" name="Graphic 180">
            <a:extLst>
              <a:ext uri="{FF2B5EF4-FFF2-40B4-BE49-F238E27FC236}">
                <a16:creationId xmlns:a16="http://schemas.microsoft.com/office/drawing/2014/main" id="{EA9E6A5D-766A-23E3-7AD5-1EBDD2640B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5997796">
            <a:off x="5173642" y="4962998"/>
            <a:ext cx="232126" cy="209293"/>
          </a:xfrm>
          <a:prstGeom prst="rect">
            <a:avLst/>
          </a:prstGeom>
        </p:spPr>
      </p:pic>
      <p:pic>
        <p:nvPicPr>
          <p:cNvPr id="182" name="Graphic 181">
            <a:extLst>
              <a:ext uri="{FF2B5EF4-FFF2-40B4-BE49-F238E27FC236}">
                <a16:creationId xmlns:a16="http://schemas.microsoft.com/office/drawing/2014/main" id="{1C59CD39-3BC3-ED7C-96E2-A826D8D96C4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174004">
            <a:off x="5503189" y="4595422"/>
            <a:ext cx="232125" cy="209293"/>
          </a:xfrm>
          <a:prstGeom prst="rect">
            <a:avLst/>
          </a:prstGeom>
        </p:spPr>
      </p:pic>
      <p:pic>
        <p:nvPicPr>
          <p:cNvPr id="184" name="Graphic 183">
            <a:extLst>
              <a:ext uri="{FF2B5EF4-FFF2-40B4-BE49-F238E27FC236}">
                <a16:creationId xmlns:a16="http://schemas.microsoft.com/office/drawing/2014/main" id="{961236F5-88F6-EB3A-7A0B-B17778765AB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1169918">
            <a:off x="5795281" y="4607049"/>
            <a:ext cx="232126" cy="209293"/>
          </a:xfrm>
          <a:prstGeom prst="rect">
            <a:avLst/>
          </a:prstGeom>
        </p:spPr>
      </p:pic>
      <p:pic>
        <p:nvPicPr>
          <p:cNvPr id="185" name="Graphic 184">
            <a:extLst>
              <a:ext uri="{FF2B5EF4-FFF2-40B4-BE49-F238E27FC236}">
                <a16:creationId xmlns:a16="http://schemas.microsoft.com/office/drawing/2014/main" id="{C25AE500-5C99-DBB1-7B70-AA284C15B39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21095" y="4436865"/>
            <a:ext cx="232126" cy="209293"/>
          </a:xfrm>
          <a:prstGeom prst="rect">
            <a:avLst/>
          </a:prstGeom>
        </p:spPr>
      </p:pic>
      <p:pic>
        <p:nvPicPr>
          <p:cNvPr id="186" name="Graphic 185">
            <a:extLst>
              <a:ext uri="{FF2B5EF4-FFF2-40B4-BE49-F238E27FC236}">
                <a16:creationId xmlns:a16="http://schemas.microsoft.com/office/drawing/2014/main" id="{1AC4ED99-B0AE-1ED5-5C8F-DC90C9D8831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6121593" y="4039106"/>
            <a:ext cx="232126" cy="209293"/>
          </a:xfrm>
          <a:prstGeom prst="rect">
            <a:avLst/>
          </a:prstGeom>
        </p:spPr>
      </p:pic>
      <p:pic>
        <p:nvPicPr>
          <p:cNvPr id="187" name="Graphic 186">
            <a:extLst>
              <a:ext uri="{FF2B5EF4-FFF2-40B4-BE49-F238E27FC236}">
                <a16:creationId xmlns:a16="http://schemas.microsoft.com/office/drawing/2014/main" id="{F32386EE-748A-1F36-AAE8-F34C42CA48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723981">
            <a:off x="6851418" y="3913585"/>
            <a:ext cx="232126" cy="209293"/>
          </a:xfrm>
          <a:prstGeom prst="rect">
            <a:avLst/>
          </a:prstGeom>
        </p:spPr>
      </p:pic>
      <p:pic>
        <p:nvPicPr>
          <p:cNvPr id="188" name="Graphic 187">
            <a:extLst>
              <a:ext uri="{FF2B5EF4-FFF2-40B4-BE49-F238E27FC236}">
                <a16:creationId xmlns:a16="http://schemas.microsoft.com/office/drawing/2014/main" id="{03C936F4-4F8E-9903-159F-441D0654EF5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3253068">
            <a:off x="6576273" y="4092134"/>
            <a:ext cx="232125" cy="209293"/>
          </a:xfrm>
          <a:prstGeom prst="rect">
            <a:avLst/>
          </a:prstGeom>
        </p:spPr>
      </p:pic>
      <p:grpSp>
        <p:nvGrpSpPr>
          <p:cNvPr id="340" name="Group 339">
            <a:extLst>
              <a:ext uri="{FF2B5EF4-FFF2-40B4-BE49-F238E27FC236}">
                <a16:creationId xmlns:a16="http://schemas.microsoft.com/office/drawing/2014/main" id="{9039653C-254E-D8AE-CE11-FB2E4A93767A}"/>
              </a:ext>
            </a:extLst>
          </p:cNvPr>
          <p:cNvGrpSpPr/>
          <p:nvPr/>
        </p:nvGrpSpPr>
        <p:grpSpPr>
          <a:xfrm>
            <a:off x="5596119" y="4877913"/>
            <a:ext cx="1680235" cy="1519119"/>
            <a:chOff x="5530249" y="4966013"/>
            <a:chExt cx="1680235" cy="1519119"/>
          </a:xfrm>
        </p:grpSpPr>
        <p:sp>
          <p:nvSpPr>
            <p:cNvPr id="319" name="Freeform: Shape 318">
              <a:extLst>
                <a:ext uri="{FF2B5EF4-FFF2-40B4-BE49-F238E27FC236}">
                  <a16:creationId xmlns:a16="http://schemas.microsoft.com/office/drawing/2014/main" id="{CD123351-27E1-913B-D03C-C0AD51F92F19}"/>
                </a:ext>
              </a:extLst>
            </p:cNvPr>
            <p:cNvSpPr/>
            <p:nvPr/>
          </p:nvSpPr>
          <p:spPr bwMode="auto">
            <a:xfrm rot="280602">
              <a:off x="6339368" y="5651344"/>
              <a:ext cx="869983" cy="384777"/>
            </a:xfrm>
            <a:custGeom>
              <a:avLst/>
              <a:gdLst>
                <a:gd name="connsiteX0" fmla="*/ 69157 w 683879"/>
                <a:gd name="connsiteY0" fmla="*/ 0 h 391885"/>
                <a:gd name="connsiteX1" fmla="*/ 683879 w 683879"/>
                <a:gd name="connsiteY1" fmla="*/ 76840 h 391885"/>
                <a:gd name="connsiteX2" fmla="*/ 622407 w 683879"/>
                <a:gd name="connsiteY2" fmla="*/ 391885 h 391885"/>
                <a:gd name="connsiteX3" fmla="*/ 0 w 683879"/>
                <a:gd name="connsiteY3" fmla="*/ 145996 h 391885"/>
                <a:gd name="connsiteX4" fmla="*/ 69157 w 683879"/>
                <a:gd name="connsiteY4" fmla="*/ 0 h 391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3879" h="391885">
                  <a:moveTo>
                    <a:pt x="69157" y="0"/>
                  </a:moveTo>
                  <a:lnTo>
                    <a:pt x="683879" y="76840"/>
                  </a:lnTo>
                  <a:lnTo>
                    <a:pt x="622407" y="391885"/>
                  </a:lnTo>
                  <a:lnTo>
                    <a:pt x="0" y="145996"/>
                  </a:lnTo>
                  <a:lnTo>
                    <a:pt x="69157"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 name="Group 316">
              <a:extLst>
                <a:ext uri="{FF2B5EF4-FFF2-40B4-BE49-F238E27FC236}">
                  <a16:creationId xmlns:a16="http://schemas.microsoft.com/office/drawing/2014/main" id="{ECBBD6F1-D041-88E7-A457-EF98975F1855}"/>
                </a:ext>
              </a:extLst>
            </p:cNvPr>
            <p:cNvGrpSpPr/>
            <p:nvPr/>
          </p:nvGrpSpPr>
          <p:grpSpPr>
            <a:xfrm>
              <a:off x="5530249" y="4966013"/>
              <a:ext cx="1397850" cy="1519119"/>
              <a:chOff x="5560985" y="4981381"/>
              <a:chExt cx="1397850" cy="1519119"/>
            </a:xfrm>
          </p:grpSpPr>
          <p:grpSp>
            <p:nvGrpSpPr>
              <p:cNvPr id="306" name="Group 305">
                <a:extLst>
                  <a:ext uri="{FF2B5EF4-FFF2-40B4-BE49-F238E27FC236}">
                    <a16:creationId xmlns:a16="http://schemas.microsoft.com/office/drawing/2014/main" id="{FCD46484-0ED8-57E3-9132-EA7650024A06}"/>
                  </a:ext>
                </a:extLst>
              </p:cNvPr>
              <p:cNvGrpSpPr/>
              <p:nvPr/>
            </p:nvGrpSpPr>
            <p:grpSpPr>
              <a:xfrm rot="7951025">
                <a:off x="6467344" y="5715657"/>
                <a:ext cx="314146" cy="480135"/>
                <a:chOff x="5949442" y="4981594"/>
                <a:chExt cx="433188" cy="623235"/>
              </a:xfrm>
            </p:grpSpPr>
            <p:sp>
              <p:nvSpPr>
                <p:cNvPr id="307" name="Freeform: Shape 306">
                  <a:extLst>
                    <a:ext uri="{FF2B5EF4-FFF2-40B4-BE49-F238E27FC236}">
                      <a16:creationId xmlns:a16="http://schemas.microsoft.com/office/drawing/2014/main" id="{5B0F80D2-A4C3-588D-A635-15E6D91CF04B}"/>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08" name="Group 307">
                  <a:extLst>
                    <a:ext uri="{FF2B5EF4-FFF2-40B4-BE49-F238E27FC236}">
                      <a16:creationId xmlns:a16="http://schemas.microsoft.com/office/drawing/2014/main" id="{0AF369F9-BFF5-34FA-87F9-68E44CEA6D67}"/>
                    </a:ext>
                  </a:extLst>
                </p:cNvPr>
                <p:cNvGrpSpPr/>
                <p:nvPr/>
              </p:nvGrpSpPr>
              <p:grpSpPr>
                <a:xfrm>
                  <a:off x="6130671" y="5033326"/>
                  <a:ext cx="188498" cy="196360"/>
                  <a:chOff x="8546805" y="5209770"/>
                  <a:chExt cx="373831" cy="389423"/>
                </a:xfrm>
              </p:grpSpPr>
              <p:sp>
                <p:nvSpPr>
                  <p:cNvPr id="315" name="Oval 314">
                    <a:extLst>
                      <a:ext uri="{FF2B5EF4-FFF2-40B4-BE49-F238E27FC236}">
                        <a16:creationId xmlns:a16="http://schemas.microsoft.com/office/drawing/2014/main" id="{BF3FD1DD-B18C-A686-B46B-A229FC2DEA3F}"/>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257C77D3-005B-E115-0145-11D5D423F1E5}"/>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09" name="Oval 308">
                  <a:extLst>
                    <a:ext uri="{FF2B5EF4-FFF2-40B4-BE49-F238E27FC236}">
                      <a16:creationId xmlns:a16="http://schemas.microsoft.com/office/drawing/2014/main" id="{C55C3206-9390-FE79-B0B0-978FC2480356}"/>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9C672377-0401-5956-0C45-33725FDC83C3}"/>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FE3F8AA6-1EB9-6BEE-4344-BFAE4E2CA05A}"/>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EB1EDCCB-46C4-8105-271D-5E9D85D486F7}"/>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E188BF75-572B-4636-7302-315DB1AE34CA}"/>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02DEE404-FAA0-45D1-A1EB-A9F9707D29BD}"/>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5" name="Group 304">
                <a:extLst>
                  <a:ext uri="{FF2B5EF4-FFF2-40B4-BE49-F238E27FC236}">
                    <a16:creationId xmlns:a16="http://schemas.microsoft.com/office/drawing/2014/main" id="{2A729334-23DB-BE68-83CA-2535AA2F7916}"/>
                  </a:ext>
                </a:extLst>
              </p:cNvPr>
              <p:cNvGrpSpPr/>
              <p:nvPr/>
            </p:nvGrpSpPr>
            <p:grpSpPr>
              <a:xfrm rot="13985620">
                <a:off x="5628241" y="5609499"/>
                <a:ext cx="1007033" cy="774970"/>
                <a:chOff x="5713385" y="5133781"/>
                <a:chExt cx="1007033" cy="774970"/>
              </a:xfrm>
            </p:grpSpPr>
            <p:grpSp>
              <p:nvGrpSpPr>
                <p:cNvPr id="260" name="Group 259">
                  <a:extLst>
                    <a:ext uri="{FF2B5EF4-FFF2-40B4-BE49-F238E27FC236}">
                      <a16:creationId xmlns:a16="http://schemas.microsoft.com/office/drawing/2014/main" id="{04C639A9-E8F9-C1AC-99FF-0A7EDA60DEE5}"/>
                    </a:ext>
                  </a:extLst>
                </p:cNvPr>
                <p:cNvGrpSpPr/>
                <p:nvPr/>
              </p:nvGrpSpPr>
              <p:grpSpPr>
                <a:xfrm rot="17478629">
                  <a:off x="5793143" y="5465395"/>
                  <a:ext cx="363598" cy="523114"/>
                  <a:chOff x="5949442" y="4981594"/>
                  <a:chExt cx="433188" cy="623235"/>
                </a:xfrm>
              </p:grpSpPr>
              <p:sp>
                <p:nvSpPr>
                  <p:cNvPr id="261" name="Freeform: Shape 260">
                    <a:extLst>
                      <a:ext uri="{FF2B5EF4-FFF2-40B4-BE49-F238E27FC236}">
                        <a16:creationId xmlns:a16="http://schemas.microsoft.com/office/drawing/2014/main" id="{44BCB2E3-4BF4-48A2-EB53-F25C7404DA41}"/>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2" name="Group 261">
                    <a:extLst>
                      <a:ext uri="{FF2B5EF4-FFF2-40B4-BE49-F238E27FC236}">
                        <a16:creationId xmlns:a16="http://schemas.microsoft.com/office/drawing/2014/main" id="{C8B0C80B-96C1-6E1F-8F4E-AE574891C0BE}"/>
                      </a:ext>
                    </a:extLst>
                  </p:cNvPr>
                  <p:cNvGrpSpPr/>
                  <p:nvPr/>
                </p:nvGrpSpPr>
                <p:grpSpPr>
                  <a:xfrm>
                    <a:off x="6130671" y="5033326"/>
                    <a:ext cx="188498" cy="196360"/>
                    <a:chOff x="8546805" y="5209770"/>
                    <a:chExt cx="373831" cy="389423"/>
                  </a:xfrm>
                </p:grpSpPr>
                <p:sp>
                  <p:nvSpPr>
                    <p:cNvPr id="269" name="Oval 268">
                      <a:extLst>
                        <a:ext uri="{FF2B5EF4-FFF2-40B4-BE49-F238E27FC236}">
                          <a16:creationId xmlns:a16="http://schemas.microsoft.com/office/drawing/2014/main" id="{77599930-E042-6BA6-E81A-423357198F58}"/>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0D5C67FD-168D-CFEA-7AEF-9A68F3AC3E13}"/>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63" name="Oval 262">
                    <a:extLst>
                      <a:ext uri="{FF2B5EF4-FFF2-40B4-BE49-F238E27FC236}">
                        <a16:creationId xmlns:a16="http://schemas.microsoft.com/office/drawing/2014/main" id="{7C901757-EF6E-6F41-FEB9-C9574BD62EEE}"/>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EFBEC9D9-68AE-4AFF-5AE5-74D6913C77E7}"/>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EFA55898-75F5-8EBE-9F97-46C84DA969C0}"/>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B37E0CF1-45A7-CA4D-36BA-B64EF2019FE3}"/>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D20DB464-9616-DF97-A9E2-CC5DD5B30504}"/>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E949D37C-C035-2823-E6D2-032A339006AE}"/>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1" name="Group 270">
                  <a:extLst>
                    <a:ext uri="{FF2B5EF4-FFF2-40B4-BE49-F238E27FC236}">
                      <a16:creationId xmlns:a16="http://schemas.microsoft.com/office/drawing/2014/main" id="{577BA76D-2879-26FD-07B1-5DF8F21D2E88}"/>
                    </a:ext>
                  </a:extLst>
                </p:cNvPr>
                <p:cNvGrpSpPr/>
                <p:nvPr/>
              </p:nvGrpSpPr>
              <p:grpSpPr>
                <a:xfrm rot="19342196">
                  <a:off x="5909746" y="5240540"/>
                  <a:ext cx="363598" cy="555717"/>
                  <a:chOff x="5949442" y="4981594"/>
                  <a:chExt cx="433188" cy="623235"/>
                </a:xfrm>
              </p:grpSpPr>
              <p:sp>
                <p:nvSpPr>
                  <p:cNvPr id="272" name="Freeform: Shape 271">
                    <a:extLst>
                      <a:ext uri="{FF2B5EF4-FFF2-40B4-BE49-F238E27FC236}">
                        <a16:creationId xmlns:a16="http://schemas.microsoft.com/office/drawing/2014/main" id="{CA7ED9D5-B889-FCFF-83DF-F9BB493ABC04}"/>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3" name="Group 272">
                    <a:extLst>
                      <a:ext uri="{FF2B5EF4-FFF2-40B4-BE49-F238E27FC236}">
                        <a16:creationId xmlns:a16="http://schemas.microsoft.com/office/drawing/2014/main" id="{60B67D81-4F5E-D4C0-3ABA-74FD4C6D55C6}"/>
                      </a:ext>
                    </a:extLst>
                  </p:cNvPr>
                  <p:cNvGrpSpPr/>
                  <p:nvPr/>
                </p:nvGrpSpPr>
                <p:grpSpPr>
                  <a:xfrm>
                    <a:off x="6130671" y="5033326"/>
                    <a:ext cx="188498" cy="196360"/>
                    <a:chOff x="8546805" y="5209770"/>
                    <a:chExt cx="373831" cy="389423"/>
                  </a:xfrm>
                </p:grpSpPr>
                <p:sp>
                  <p:nvSpPr>
                    <p:cNvPr id="280" name="Oval 279">
                      <a:extLst>
                        <a:ext uri="{FF2B5EF4-FFF2-40B4-BE49-F238E27FC236}">
                          <a16:creationId xmlns:a16="http://schemas.microsoft.com/office/drawing/2014/main" id="{139AEC7C-361B-DBB8-029E-C9ACB6455233}"/>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DD4AC2F9-18FC-0DCE-5B56-B332CEE83F32}"/>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74" name="Oval 273">
                    <a:extLst>
                      <a:ext uri="{FF2B5EF4-FFF2-40B4-BE49-F238E27FC236}">
                        <a16:creationId xmlns:a16="http://schemas.microsoft.com/office/drawing/2014/main" id="{B1AFE423-A523-8076-73B4-701972B8A38A}"/>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A90A5ED3-5D8F-6322-E906-F8FB2096BCA0}"/>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F1C6A303-26E5-AD09-707C-2BD1016AA967}"/>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C961331D-468B-ADDC-076B-EE249B684E1C}"/>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EFB763FA-3E9D-E6E9-F8B1-F4048130AEC1}"/>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1CE36F46-17D2-5F5F-49DA-1E5A6E442A3A}"/>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2" name="Group 281">
                  <a:extLst>
                    <a:ext uri="{FF2B5EF4-FFF2-40B4-BE49-F238E27FC236}">
                      <a16:creationId xmlns:a16="http://schemas.microsoft.com/office/drawing/2014/main" id="{7D361452-9E65-A86A-944A-AB957CF573BD}"/>
                    </a:ext>
                  </a:extLst>
                </p:cNvPr>
                <p:cNvGrpSpPr/>
                <p:nvPr/>
              </p:nvGrpSpPr>
              <p:grpSpPr>
                <a:xfrm>
                  <a:off x="6098574" y="5133781"/>
                  <a:ext cx="621844" cy="577254"/>
                  <a:chOff x="5949442" y="4981594"/>
                  <a:chExt cx="740861" cy="687737"/>
                </a:xfrm>
              </p:grpSpPr>
              <p:grpSp>
                <p:nvGrpSpPr>
                  <p:cNvPr id="283" name="Group 282">
                    <a:extLst>
                      <a:ext uri="{FF2B5EF4-FFF2-40B4-BE49-F238E27FC236}">
                        <a16:creationId xmlns:a16="http://schemas.microsoft.com/office/drawing/2014/main" id="{69ACB350-55E5-6052-D1CB-3662A2D551AF}"/>
                      </a:ext>
                    </a:extLst>
                  </p:cNvPr>
                  <p:cNvGrpSpPr/>
                  <p:nvPr/>
                </p:nvGrpSpPr>
                <p:grpSpPr>
                  <a:xfrm>
                    <a:off x="5949442" y="4981594"/>
                    <a:ext cx="433188" cy="623235"/>
                    <a:chOff x="5949442" y="4981594"/>
                    <a:chExt cx="433188" cy="623235"/>
                  </a:xfrm>
                </p:grpSpPr>
                <p:sp>
                  <p:nvSpPr>
                    <p:cNvPr id="295" name="Freeform: Shape 294">
                      <a:extLst>
                        <a:ext uri="{FF2B5EF4-FFF2-40B4-BE49-F238E27FC236}">
                          <a16:creationId xmlns:a16="http://schemas.microsoft.com/office/drawing/2014/main" id="{DF7CBF38-5E3B-D51F-331D-D95981B59BE2}"/>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96" name="Group 295">
                      <a:extLst>
                        <a:ext uri="{FF2B5EF4-FFF2-40B4-BE49-F238E27FC236}">
                          <a16:creationId xmlns:a16="http://schemas.microsoft.com/office/drawing/2014/main" id="{71024486-55AA-62ED-9410-CEE0FE00607B}"/>
                        </a:ext>
                      </a:extLst>
                    </p:cNvPr>
                    <p:cNvGrpSpPr/>
                    <p:nvPr/>
                  </p:nvGrpSpPr>
                  <p:grpSpPr>
                    <a:xfrm>
                      <a:off x="6130671" y="5033326"/>
                      <a:ext cx="188498" cy="196360"/>
                      <a:chOff x="8546805" y="5209770"/>
                      <a:chExt cx="373831" cy="389423"/>
                    </a:xfrm>
                  </p:grpSpPr>
                  <p:sp>
                    <p:nvSpPr>
                      <p:cNvPr id="303" name="Oval 302">
                        <a:extLst>
                          <a:ext uri="{FF2B5EF4-FFF2-40B4-BE49-F238E27FC236}">
                            <a16:creationId xmlns:a16="http://schemas.microsoft.com/office/drawing/2014/main" id="{D7C21871-77E0-1466-8C68-BF2A3E2327BD}"/>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EBBF2596-2DC4-E9F0-704D-A0684C5C0A70}"/>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97" name="Oval 296">
                      <a:extLst>
                        <a:ext uri="{FF2B5EF4-FFF2-40B4-BE49-F238E27FC236}">
                          <a16:creationId xmlns:a16="http://schemas.microsoft.com/office/drawing/2014/main" id="{C83FEA31-0E8E-DE30-A800-5C6B05A1D185}"/>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01F7B546-3C8A-0829-3993-1426C2969313}"/>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20988602-8A96-96A6-FD3B-8F930001E1C5}"/>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7A190CAC-243C-F456-9A18-82FF234A6F47}"/>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9807DA72-4239-2CF1-1E9B-B5773D49312E}"/>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D16B4A27-AF63-0D8E-2D91-39941FCED6D4}"/>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4" name="Group 283">
                    <a:extLst>
                      <a:ext uri="{FF2B5EF4-FFF2-40B4-BE49-F238E27FC236}">
                        <a16:creationId xmlns:a16="http://schemas.microsoft.com/office/drawing/2014/main" id="{4BD01D83-1D2F-3093-B829-88F6AA6F4774}"/>
                      </a:ext>
                    </a:extLst>
                  </p:cNvPr>
                  <p:cNvGrpSpPr/>
                  <p:nvPr/>
                </p:nvGrpSpPr>
                <p:grpSpPr>
                  <a:xfrm rot="1457991">
                    <a:off x="6257115" y="5007253"/>
                    <a:ext cx="433188" cy="662078"/>
                    <a:chOff x="5949442" y="4981594"/>
                    <a:chExt cx="433188" cy="623235"/>
                  </a:xfrm>
                </p:grpSpPr>
                <p:sp>
                  <p:nvSpPr>
                    <p:cNvPr id="285" name="Freeform: Shape 284">
                      <a:extLst>
                        <a:ext uri="{FF2B5EF4-FFF2-40B4-BE49-F238E27FC236}">
                          <a16:creationId xmlns:a16="http://schemas.microsoft.com/office/drawing/2014/main" id="{352DBC82-483F-E70F-2371-AB7A420CD3B7}"/>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6" name="Group 285">
                      <a:extLst>
                        <a:ext uri="{FF2B5EF4-FFF2-40B4-BE49-F238E27FC236}">
                          <a16:creationId xmlns:a16="http://schemas.microsoft.com/office/drawing/2014/main" id="{BAE8532D-9E4F-B19C-7B13-5F8AD76D8646}"/>
                        </a:ext>
                      </a:extLst>
                    </p:cNvPr>
                    <p:cNvGrpSpPr/>
                    <p:nvPr/>
                  </p:nvGrpSpPr>
                  <p:grpSpPr>
                    <a:xfrm>
                      <a:off x="6130671" y="5033326"/>
                      <a:ext cx="188498" cy="196360"/>
                      <a:chOff x="8546805" y="5209770"/>
                      <a:chExt cx="373831" cy="389423"/>
                    </a:xfrm>
                  </p:grpSpPr>
                  <p:sp>
                    <p:nvSpPr>
                      <p:cNvPr id="293" name="Oval 292">
                        <a:extLst>
                          <a:ext uri="{FF2B5EF4-FFF2-40B4-BE49-F238E27FC236}">
                            <a16:creationId xmlns:a16="http://schemas.microsoft.com/office/drawing/2014/main" id="{96917AD7-9D36-87F9-512D-D2D9A6A9864E}"/>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93EAAE04-0587-C3D4-80F7-AAD7B6F684FE}"/>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7" name="Oval 286">
                      <a:extLst>
                        <a:ext uri="{FF2B5EF4-FFF2-40B4-BE49-F238E27FC236}">
                          <a16:creationId xmlns:a16="http://schemas.microsoft.com/office/drawing/2014/main" id="{7B1EDA18-9F42-4017-84EC-6C6B51CA384F}"/>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989C6E12-C016-7C50-7785-750FBB5FB56B}"/>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AB0D6582-CF7B-E521-8CBC-CD140CEB3FE2}"/>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C22C8964-057D-1E6F-2BC7-7FA9A2F8066C}"/>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67662CFF-004F-BBD5-77C6-A32F44F1B3FB}"/>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2A75EAD2-2D40-03B6-BD8F-B4DD0A53C274}"/>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216" name="Group 215">
                <a:extLst>
                  <a:ext uri="{FF2B5EF4-FFF2-40B4-BE49-F238E27FC236}">
                    <a16:creationId xmlns:a16="http://schemas.microsoft.com/office/drawing/2014/main" id="{128E17CE-BBB6-8CBB-5C3A-F74E62679783}"/>
                  </a:ext>
                </a:extLst>
              </p:cNvPr>
              <p:cNvGrpSpPr/>
              <p:nvPr/>
            </p:nvGrpSpPr>
            <p:grpSpPr>
              <a:xfrm rot="5226629">
                <a:off x="6561695" y="5325191"/>
                <a:ext cx="314146" cy="480135"/>
                <a:chOff x="5949442" y="4981594"/>
                <a:chExt cx="433188" cy="623235"/>
              </a:xfrm>
            </p:grpSpPr>
            <p:sp>
              <p:nvSpPr>
                <p:cNvPr id="217" name="Freeform: Shape 216">
                  <a:extLst>
                    <a:ext uri="{FF2B5EF4-FFF2-40B4-BE49-F238E27FC236}">
                      <a16:creationId xmlns:a16="http://schemas.microsoft.com/office/drawing/2014/main" id="{134B2DF3-43DA-8732-6333-6BC575A6858A}"/>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8" name="Group 217">
                  <a:extLst>
                    <a:ext uri="{FF2B5EF4-FFF2-40B4-BE49-F238E27FC236}">
                      <a16:creationId xmlns:a16="http://schemas.microsoft.com/office/drawing/2014/main" id="{B3F2052C-BE62-942B-6AE6-A4D0C1816E5B}"/>
                    </a:ext>
                  </a:extLst>
                </p:cNvPr>
                <p:cNvGrpSpPr/>
                <p:nvPr/>
              </p:nvGrpSpPr>
              <p:grpSpPr>
                <a:xfrm>
                  <a:off x="6130671" y="5033326"/>
                  <a:ext cx="188498" cy="196360"/>
                  <a:chOff x="8546805" y="5209770"/>
                  <a:chExt cx="373831" cy="389423"/>
                </a:xfrm>
              </p:grpSpPr>
              <p:sp>
                <p:nvSpPr>
                  <p:cNvPr id="225" name="Oval 224">
                    <a:extLst>
                      <a:ext uri="{FF2B5EF4-FFF2-40B4-BE49-F238E27FC236}">
                        <a16:creationId xmlns:a16="http://schemas.microsoft.com/office/drawing/2014/main" id="{BAEC270E-B4BB-7F1A-F2BD-74F334D00E3D}"/>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36EF677B-E697-A5D9-860A-699E542DB7D8}"/>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9" name="Oval 218">
                  <a:extLst>
                    <a:ext uri="{FF2B5EF4-FFF2-40B4-BE49-F238E27FC236}">
                      <a16:creationId xmlns:a16="http://schemas.microsoft.com/office/drawing/2014/main" id="{E289D05E-B9F7-FDA3-89A8-FF6AB8D11249}"/>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6E90C602-73FD-C952-4920-E8C08846D7FC}"/>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BDF72EF4-9910-ED9B-332D-D0520F0215E2}"/>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27B37DB1-288D-77E2-23F2-C784F5D0F457}"/>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A878A1D4-F95D-B830-8729-BB4F7C08BF31}"/>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13E4F2B6-BD5E-0E3E-D846-1EE433BF460F}"/>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5" name="Group 214">
                <a:extLst>
                  <a:ext uri="{FF2B5EF4-FFF2-40B4-BE49-F238E27FC236}">
                    <a16:creationId xmlns:a16="http://schemas.microsoft.com/office/drawing/2014/main" id="{79901279-1E11-91F6-E6D6-0F7C25ACD548}"/>
                  </a:ext>
                </a:extLst>
              </p:cNvPr>
              <p:cNvGrpSpPr/>
              <p:nvPr/>
            </p:nvGrpSpPr>
            <p:grpSpPr>
              <a:xfrm rot="3045161">
                <a:off x="6418669" y="5137780"/>
                <a:ext cx="363598" cy="523114"/>
                <a:chOff x="5949442" y="4981594"/>
                <a:chExt cx="433188" cy="623235"/>
              </a:xfrm>
            </p:grpSpPr>
            <p:sp>
              <p:nvSpPr>
                <p:cNvPr id="227" name="Freeform: Shape 226">
                  <a:extLst>
                    <a:ext uri="{FF2B5EF4-FFF2-40B4-BE49-F238E27FC236}">
                      <a16:creationId xmlns:a16="http://schemas.microsoft.com/office/drawing/2014/main" id="{361E9CC4-D6DE-24D0-E850-7501DFE9DEAD}"/>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8" name="Group 227">
                  <a:extLst>
                    <a:ext uri="{FF2B5EF4-FFF2-40B4-BE49-F238E27FC236}">
                      <a16:creationId xmlns:a16="http://schemas.microsoft.com/office/drawing/2014/main" id="{A78D0BD7-3302-DA8B-930D-453DB6961C3E}"/>
                    </a:ext>
                  </a:extLst>
                </p:cNvPr>
                <p:cNvGrpSpPr/>
                <p:nvPr/>
              </p:nvGrpSpPr>
              <p:grpSpPr>
                <a:xfrm>
                  <a:off x="6130671" y="5033326"/>
                  <a:ext cx="188498" cy="196360"/>
                  <a:chOff x="8546805" y="5209770"/>
                  <a:chExt cx="373831" cy="389423"/>
                </a:xfrm>
              </p:grpSpPr>
              <p:sp>
                <p:nvSpPr>
                  <p:cNvPr id="235" name="Oval 234">
                    <a:extLst>
                      <a:ext uri="{FF2B5EF4-FFF2-40B4-BE49-F238E27FC236}">
                        <a16:creationId xmlns:a16="http://schemas.microsoft.com/office/drawing/2014/main" id="{AA46E2EE-2FDC-9C09-8C73-96538C95D4DB}"/>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F1BAC434-30CE-EC53-998F-91F1D78DAE13}"/>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9" name="Oval 228">
                  <a:extLst>
                    <a:ext uri="{FF2B5EF4-FFF2-40B4-BE49-F238E27FC236}">
                      <a16:creationId xmlns:a16="http://schemas.microsoft.com/office/drawing/2014/main" id="{772FCA51-79F3-3568-0009-E3B0182C1E21}"/>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5939F7DA-80A8-47D0-C50A-F83AE8E8F97D}"/>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211BAB53-6D06-47A3-E109-60FA2D18C095}"/>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F6CF828D-FED7-8831-3E13-D0AD372A04CC}"/>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0DEAE638-7CEE-803C-2AD5-5851389C6482}"/>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FE64E4CD-05B3-7AB2-03D3-C153FE964285}"/>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8" name="Group 237">
                <a:extLst>
                  <a:ext uri="{FF2B5EF4-FFF2-40B4-BE49-F238E27FC236}">
                    <a16:creationId xmlns:a16="http://schemas.microsoft.com/office/drawing/2014/main" id="{42CBF566-B94A-F4BB-8E02-D2C70B23884E}"/>
                  </a:ext>
                </a:extLst>
              </p:cNvPr>
              <p:cNvGrpSpPr/>
              <p:nvPr/>
            </p:nvGrpSpPr>
            <p:grpSpPr>
              <a:xfrm rot="17478629">
                <a:off x="5640743" y="5312995"/>
                <a:ext cx="363598" cy="523114"/>
                <a:chOff x="5949442" y="4981594"/>
                <a:chExt cx="433188" cy="623235"/>
              </a:xfrm>
            </p:grpSpPr>
            <p:sp>
              <p:nvSpPr>
                <p:cNvPr id="250" name="Freeform: Shape 249">
                  <a:extLst>
                    <a:ext uri="{FF2B5EF4-FFF2-40B4-BE49-F238E27FC236}">
                      <a16:creationId xmlns:a16="http://schemas.microsoft.com/office/drawing/2014/main" id="{769B842E-5E38-DE3B-1957-6E880DF55580}"/>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1" name="Group 250">
                  <a:extLst>
                    <a:ext uri="{FF2B5EF4-FFF2-40B4-BE49-F238E27FC236}">
                      <a16:creationId xmlns:a16="http://schemas.microsoft.com/office/drawing/2014/main" id="{BCF4E679-84AD-085E-AD31-77D8E87A8B05}"/>
                    </a:ext>
                  </a:extLst>
                </p:cNvPr>
                <p:cNvGrpSpPr/>
                <p:nvPr/>
              </p:nvGrpSpPr>
              <p:grpSpPr>
                <a:xfrm>
                  <a:off x="6130671" y="5033326"/>
                  <a:ext cx="188498" cy="196360"/>
                  <a:chOff x="8546805" y="5209770"/>
                  <a:chExt cx="373831" cy="389423"/>
                </a:xfrm>
              </p:grpSpPr>
              <p:sp>
                <p:nvSpPr>
                  <p:cNvPr id="258" name="Oval 257">
                    <a:extLst>
                      <a:ext uri="{FF2B5EF4-FFF2-40B4-BE49-F238E27FC236}">
                        <a16:creationId xmlns:a16="http://schemas.microsoft.com/office/drawing/2014/main" id="{91EA1D0A-DAA5-F335-D0A6-5DBBC66AC892}"/>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58425DAB-D620-9F06-8841-42ED971EEC6D}"/>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2" name="Oval 251">
                  <a:extLst>
                    <a:ext uri="{FF2B5EF4-FFF2-40B4-BE49-F238E27FC236}">
                      <a16:creationId xmlns:a16="http://schemas.microsoft.com/office/drawing/2014/main" id="{2FEE118D-9A00-D26C-82A6-686F3651C970}"/>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43BE7D0B-46DE-04D8-AEDC-4840B2E9B932}"/>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7598FC05-D72D-DF04-B00F-84AE6A6F02E3}"/>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7491A319-2656-EBDD-9DE1-873C9F8A4C46}"/>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4A42E376-9E1A-6B52-0B04-9C1CD6EDDEEC}"/>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8413EDC4-D71A-7DB8-D2F9-EE77AD1AF57D}"/>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9" name="Group 238">
                <a:extLst>
                  <a:ext uri="{FF2B5EF4-FFF2-40B4-BE49-F238E27FC236}">
                    <a16:creationId xmlns:a16="http://schemas.microsoft.com/office/drawing/2014/main" id="{659DB996-8B94-16F6-45AD-BE7DE34B1BF9}"/>
                  </a:ext>
                </a:extLst>
              </p:cNvPr>
              <p:cNvGrpSpPr/>
              <p:nvPr/>
            </p:nvGrpSpPr>
            <p:grpSpPr>
              <a:xfrm rot="19342196">
                <a:off x="5757346" y="5088140"/>
                <a:ext cx="363598" cy="555717"/>
                <a:chOff x="5949442" y="4981594"/>
                <a:chExt cx="433188" cy="623235"/>
              </a:xfrm>
            </p:grpSpPr>
            <p:sp>
              <p:nvSpPr>
                <p:cNvPr id="240" name="Freeform: Shape 239">
                  <a:extLst>
                    <a:ext uri="{FF2B5EF4-FFF2-40B4-BE49-F238E27FC236}">
                      <a16:creationId xmlns:a16="http://schemas.microsoft.com/office/drawing/2014/main" id="{D08423BA-FE0A-73F3-D0FF-A12C9234505C}"/>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1" name="Group 240">
                  <a:extLst>
                    <a:ext uri="{FF2B5EF4-FFF2-40B4-BE49-F238E27FC236}">
                      <a16:creationId xmlns:a16="http://schemas.microsoft.com/office/drawing/2014/main" id="{993EAEB3-D4C8-5821-4D89-3EBA7F80B328}"/>
                    </a:ext>
                  </a:extLst>
                </p:cNvPr>
                <p:cNvGrpSpPr/>
                <p:nvPr/>
              </p:nvGrpSpPr>
              <p:grpSpPr>
                <a:xfrm>
                  <a:off x="6130671" y="5033326"/>
                  <a:ext cx="188498" cy="196360"/>
                  <a:chOff x="8546805" y="5209770"/>
                  <a:chExt cx="373831" cy="389423"/>
                </a:xfrm>
              </p:grpSpPr>
              <p:sp>
                <p:nvSpPr>
                  <p:cNvPr id="248" name="Oval 247">
                    <a:extLst>
                      <a:ext uri="{FF2B5EF4-FFF2-40B4-BE49-F238E27FC236}">
                        <a16:creationId xmlns:a16="http://schemas.microsoft.com/office/drawing/2014/main" id="{E764507D-7369-C556-D6BC-3CB49F13E62C}"/>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4236E037-92A8-4668-03D8-CC30073C6C9C}"/>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2" name="Oval 241">
                  <a:extLst>
                    <a:ext uri="{FF2B5EF4-FFF2-40B4-BE49-F238E27FC236}">
                      <a16:creationId xmlns:a16="http://schemas.microsoft.com/office/drawing/2014/main" id="{8CD5AAC3-CEFD-8247-00D0-598CB9801FB3}"/>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A7BA4CBB-BB09-1C41-5E42-1C2030464BE7}"/>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5420E009-92F3-2CF8-B2EB-0098AF8DA250}"/>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54C48593-2BCC-7B47-17A7-FD33EB4F4C9B}"/>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51A92902-D912-211C-468D-630D29D271B1}"/>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8D82282D-1BF5-6995-30E4-753C3E847CF6}"/>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3" name="Group 212">
                <a:extLst>
                  <a:ext uri="{FF2B5EF4-FFF2-40B4-BE49-F238E27FC236}">
                    <a16:creationId xmlns:a16="http://schemas.microsoft.com/office/drawing/2014/main" id="{68FE3DA5-E303-7E1B-3B52-7E055FE85FA7}"/>
                  </a:ext>
                </a:extLst>
              </p:cNvPr>
              <p:cNvGrpSpPr/>
              <p:nvPr/>
            </p:nvGrpSpPr>
            <p:grpSpPr>
              <a:xfrm>
                <a:off x="5946174" y="4981381"/>
                <a:ext cx="621844" cy="577254"/>
                <a:chOff x="5949442" y="4981594"/>
                <a:chExt cx="740861" cy="687737"/>
              </a:xfrm>
            </p:grpSpPr>
            <p:grpSp>
              <p:nvGrpSpPr>
                <p:cNvPr id="200" name="Group 199">
                  <a:extLst>
                    <a:ext uri="{FF2B5EF4-FFF2-40B4-BE49-F238E27FC236}">
                      <a16:creationId xmlns:a16="http://schemas.microsoft.com/office/drawing/2014/main" id="{313FA72B-228B-35F6-734B-9FC841B2AACB}"/>
                    </a:ext>
                  </a:extLst>
                </p:cNvPr>
                <p:cNvGrpSpPr/>
                <p:nvPr/>
              </p:nvGrpSpPr>
              <p:grpSpPr>
                <a:xfrm>
                  <a:off x="5949442" y="4981594"/>
                  <a:ext cx="433188" cy="623235"/>
                  <a:chOff x="5949442" y="4981594"/>
                  <a:chExt cx="433188" cy="623235"/>
                </a:xfrm>
              </p:grpSpPr>
              <p:sp>
                <p:nvSpPr>
                  <p:cNvPr id="190" name="Freeform: Shape 189">
                    <a:extLst>
                      <a:ext uri="{FF2B5EF4-FFF2-40B4-BE49-F238E27FC236}">
                        <a16:creationId xmlns:a16="http://schemas.microsoft.com/office/drawing/2014/main" id="{44E4BD71-9216-B187-DCD5-E07FD51C2CC3}"/>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3" name="Group 192">
                    <a:extLst>
                      <a:ext uri="{FF2B5EF4-FFF2-40B4-BE49-F238E27FC236}">
                        <a16:creationId xmlns:a16="http://schemas.microsoft.com/office/drawing/2014/main" id="{8E5695D3-A5C0-CF10-3B21-BC2649E60F46}"/>
                      </a:ext>
                    </a:extLst>
                  </p:cNvPr>
                  <p:cNvGrpSpPr/>
                  <p:nvPr/>
                </p:nvGrpSpPr>
                <p:grpSpPr>
                  <a:xfrm>
                    <a:off x="6130671" y="5033326"/>
                    <a:ext cx="188498" cy="196360"/>
                    <a:chOff x="8546805" y="5209770"/>
                    <a:chExt cx="373831" cy="389423"/>
                  </a:xfrm>
                </p:grpSpPr>
                <p:sp>
                  <p:nvSpPr>
                    <p:cNvPr id="191" name="Oval 190">
                      <a:extLst>
                        <a:ext uri="{FF2B5EF4-FFF2-40B4-BE49-F238E27FC236}">
                          <a16:creationId xmlns:a16="http://schemas.microsoft.com/office/drawing/2014/main" id="{8E462013-2BC2-E7A0-738F-FA8AF07FAE7D}"/>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0BDBE150-3308-586C-395F-D40E0D0AB331}"/>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4" name="Oval 193">
                    <a:extLst>
                      <a:ext uri="{FF2B5EF4-FFF2-40B4-BE49-F238E27FC236}">
                        <a16:creationId xmlns:a16="http://schemas.microsoft.com/office/drawing/2014/main" id="{703669D3-BFEC-F17B-0C5C-38EB5808133D}"/>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D0708610-7ACA-4C74-8C9B-3BB40C7194F9}"/>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892B6EAC-57AB-F44A-3278-43F1799F1D64}"/>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253D59E0-27F8-9061-914E-984C08F4FF8D}"/>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238B51CC-AEFB-43ED-5CF2-D76A19B95C5E}"/>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C7922FE4-32FC-74E7-DDB0-C261A6BD5B0C}"/>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2" name="Group 201">
                  <a:extLst>
                    <a:ext uri="{FF2B5EF4-FFF2-40B4-BE49-F238E27FC236}">
                      <a16:creationId xmlns:a16="http://schemas.microsoft.com/office/drawing/2014/main" id="{1EDD6E3E-5569-4360-F98A-928068BF8F97}"/>
                    </a:ext>
                  </a:extLst>
                </p:cNvPr>
                <p:cNvGrpSpPr/>
                <p:nvPr/>
              </p:nvGrpSpPr>
              <p:grpSpPr>
                <a:xfrm rot="1457991">
                  <a:off x="6257115" y="5007253"/>
                  <a:ext cx="433188" cy="662078"/>
                  <a:chOff x="5949442" y="4981594"/>
                  <a:chExt cx="433188" cy="623235"/>
                </a:xfrm>
              </p:grpSpPr>
              <p:sp>
                <p:nvSpPr>
                  <p:cNvPr id="203" name="Freeform: Shape 202">
                    <a:extLst>
                      <a:ext uri="{FF2B5EF4-FFF2-40B4-BE49-F238E27FC236}">
                        <a16:creationId xmlns:a16="http://schemas.microsoft.com/office/drawing/2014/main" id="{9DA96D5B-77FF-C4E6-8C58-66EB3235D274}"/>
                      </a:ext>
                    </a:extLst>
                  </p:cNvPr>
                  <p:cNvSpPr/>
                  <p:nvPr/>
                </p:nvSpPr>
                <p:spPr bwMode="auto">
                  <a:xfrm>
                    <a:off x="5949442" y="4981594"/>
                    <a:ext cx="433188" cy="623235"/>
                  </a:xfrm>
                  <a:custGeom>
                    <a:avLst/>
                    <a:gdLst>
                      <a:gd name="connsiteX0" fmla="*/ 164980 w 433188"/>
                      <a:gd name="connsiteY0" fmla="*/ 565096 h 623235"/>
                      <a:gd name="connsiteX1" fmla="*/ 39376 w 433188"/>
                      <a:gd name="connsiteY1" fmla="*/ 168186 h 623235"/>
                      <a:gd name="connsiteX2" fmla="*/ 29327 w 433188"/>
                      <a:gd name="connsiteY2" fmla="*/ 47606 h 623235"/>
                      <a:gd name="connsiteX3" fmla="*/ 401116 w 433188"/>
                      <a:gd name="connsiteY3" fmla="*/ 17461 h 623235"/>
                      <a:gd name="connsiteX4" fmla="*/ 406140 w 433188"/>
                      <a:gd name="connsiteY4" fmla="*/ 308863 h 623235"/>
                      <a:gd name="connsiteX5" fmla="*/ 335802 w 433188"/>
                      <a:gd name="connsiteY5" fmla="*/ 590217 h 623235"/>
                      <a:gd name="connsiteX6" fmla="*/ 164980 w 433188"/>
                      <a:gd name="connsiteY6" fmla="*/ 565096 h 62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188" h="623235">
                        <a:moveTo>
                          <a:pt x="164980" y="565096"/>
                        </a:moveTo>
                        <a:cubicBezTo>
                          <a:pt x="115576" y="494757"/>
                          <a:pt x="61985" y="254434"/>
                          <a:pt x="39376" y="168186"/>
                        </a:cubicBezTo>
                        <a:cubicBezTo>
                          <a:pt x="16767" y="81938"/>
                          <a:pt x="-30963" y="72727"/>
                          <a:pt x="29327" y="47606"/>
                        </a:cubicBezTo>
                        <a:cubicBezTo>
                          <a:pt x="89617" y="22485"/>
                          <a:pt x="338314" y="-26082"/>
                          <a:pt x="401116" y="17461"/>
                        </a:cubicBezTo>
                        <a:cubicBezTo>
                          <a:pt x="463918" y="61004"/>
                          <a:pt x="417026" y="213404"/>
                          <a:pt x="406140" y="308863"/>
                        </a:cubicBezTo>
                        <a:cubicBezTo>
                          <a:pt x="395254" y="404322"/>
                          <a:pt x="375995" y="540813"/>
                          <a:pt x="335802" y="590217"/>
                        </a:cubicBezTo>
                        <a:cubicBezTo>
                          <a:pt x="295609" y="639621"/>
                          <a:pt x="214384" y="635435"/>
                          <a:pt x="164980" y="565096"/>
                        </a:cubicBezTo>
                        <a:close/>
                      </a:path>
                    </a:pathLst>
                  </a:custGeom>
                  <a:gradFill flip="none" rotWithShape="1">
                    <a:gsLst>
                      <a:gs pos="0">
                        <a:schemeClr val="accent2"/>
                      </a:gs>
                      <a:gs pos="59000">
                        <a:schemeClr val="accent2">
                          <a:lumMod val="40000"/>
                          <a:lumOff val="60000"/>
                        </a:schemeClr>
                      </a:gs>
                      <a:gs pos="100000">
                        <a:schemeClr val="accent2"/>
                      </a:gs>
                    </a:gsLst>
                    <a:lin ang="5400000" scaled="1"/>
                    <a:tileRect/>
                  </a:gradFill>
                  <a:ln w="0">
                    <a:solidFill>
                      <a:schemeClr val="accent2">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4" name="Group 203">
                    <a:extLst>
                      <a:ext uri="{FF2B5EF4-FFF2-40B4-BE49-F238E27FC236}">
                        <a16:creationId xmlns:a16="http://schemas.microsoft.com/office/drawing/2014/main" id="{DA44369F-D41A-3601-1FB0-9E9BC2F3056D}"/>
                      </a:ext>
                    </a:extLst>
                  </p:cNvPr>
                  <p:cNvGrpSpPr/>
                  <p:nvPr/>
                </p:nvGrpSpPr>
                <p:grpSpPr>
                  <a:xfrm>
                    <a:off x="6130671" y="5033326"/>
                    <a:ext cx="188498" cy="196360"/>
                    <a:chOff x="8546805" y="5209770"/>
                    <a:chExt cx="373831" cy="389423"/>
                  </a:xfrm>
                </p:grpSpPr>
                <p:sp>
                  <p:nvSpPr>
                    <p:cNvPr id="211" name="Oval 210">
                      <a:extLst>
                        <a:ext uri="{FF2B5EF4-FFF2-40B4-BE49-F238E27FC236}">
                          <a16:creationId xmlns:a16="http://schemas.microsoft.com/office/drawing/2014/main" id="{8655375B-5A47-9C9E-D53F-A3A7A3F2E4D5}"/>
                        </a:ext>
                      </a:extLst>
                    </p:cNvPr>
                    <p:cNvSpPr/>
                    <p:nvPr/>
                  </p:nvSpPr>
                  <p:spPr bwMode="auto">
                    <a:xfrm rot="55130">
                      <a:off x="8546805" y="5209770"/>
                      <a:ext cx="373831" cy="389423"/>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1682D329-B6A3-AD16-194E-88C3ABF89177}"/>
                        </a:ext>
                      </a:extLst>
                    </p:cNvPr>
                    <p:cNvSpPr/>
                    <p:nvPr/>
                  </p:nvSpPr>
                  <p:spPr bwMode="auto">
                    <a:xfrm rot="55130">
                      <a:off x="8691055" y="5285615"/>
                      <a:ext cx="140129" cy="145973"/>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5" name="Oval 204">
                    <a:extLst>
                      <a:ext uri="{FF2B5EF4-FFF2-40B4-BE49-F238E27FC236}">
                        <a16:creationId xmlns:a16="http://schemas.microsoft.com/office/drawing/2014/main" id="{472A09F8-5108-3A70-F3A0-8418AFD0D096}"/>
                      </a:ext>
                    </a:extLst>
                  </p:cNvPr>
                  <p:cNvSpPr/>
                  <p:nvPr/>
                </p:nvSpPr>
                <p:spPr bwMode="auto">
                  <a:xfrm rot="55130">
                    <a:off x="6096435" y="5374773"/>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AEDEA8C2-5E3B-E1F7-47D2-9F60D2E3B5CC}"/>
                      </a:ext>
                    </a:extLst>
                  </p:cNvPr>
                  <p:cNvSpPr/>
                  <p:nvPr/>
                </p:nvSpPr>
                <p:spPr bwMode="auto">
                  <a:xfrm rot="55130">
                    <a:off x="6165617" y="530073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573A5694-6304-8BCE-0299-56694E89CA3C}"/>
                      </a:ext>
                    </a:extLst>
                  </p:cNvPr>
                  <p:cNvSpPr/>
                  <p:nvPr/>
                </p:nvSpPr>
                <p:spPr bwMode="auto">
                  <a:xfrm rot="55130">
                    <a:off x="6252805" y="5356171"/>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B1CEF45B-6687-E4B4-DBAC-B574D71494A2}"/>
                      </a:ext>
                    </a:extLst>
                  </p:cNvPr>
                  <p:cNvSpPr/>
                  <p:nvPr/>
                </p:nvSpPr>
                <p:spPr bwMode="auto">
                  <a:xfrm rot="55130">
                    <a:off x="6193782" y="5397587"/>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ABCDED57-CF6B-AED3-B358-09B228E809DE}"/>
                      </a:ext>
                    </a:extLst>
                  </p:cNvPr>
                  <p:cNvSpPr/>
                  <p:nvPr/>
                </p:nvSpPr>
                <p:spPr bwMode="auto">
                  <a:xfrm rot="55130">
                    <a:off x="6149721" y="5501705"/>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A4359A93-7525-C338-39A7-5F9E802EB7B9}"/>
                      </a:ext>
                    </a:extLst>
                  </p:cNvPr>
                  <p:cNvSpPr/>
                  <p:nvPr/>
                </p:nvSpPr>
                <p:spPr bwMode="auto">
                  <a:xfrm rot="55130">
                    <a:off x="6234936" y="5454446"/>
                    <a:ext cx="52416" cy="546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318" name="Oval 317">
              <a:extLst>
                <a:ext uri="{FF2B5EF4-FFF2-40B4-BE49-F238E27FC236}">
                  <a16:creationId xmlns:a16="http://schemas.microsoft.com/office/drawing/2014/main" id="{8BA900CF-6F09-3108-6642-2B6DC6374414}"/>
                </a:ext>
              </a:extLst>
            </p:cNvPr>
            <p:cNvSpPr/>
            <p:nvPr/>
          </p:nvSpPr>
          <p:spPr bwMode="auto">
            <a:xfrm>
              <a:off x="5979206" y="5422449"/>
              <a:ext cx="582133" cy="51933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9" name="Group 328">
              <a:extLst>
                <a:ext uri="{FF2B5EF4-FFF2-40B4-BE49-F238E27FC236}">
                  <a16:creationId xmlns:a16="http://schemas.microsoft.com/office/drawing/2014/main" id="{00EBF35B-BBA4-75C0-1D05-217A90326698}"/>
                </a:ext>
              </a:extLst>
            </p:cNvPr>
            <p:cNvGrpSpPr/>
            <p:nvPr/>
          </p:nvGrpSpPr>
          <p:grpSpPr>
            <a:xfrm>
              <a:off x="6556870" y="5662154"/>
              <a:ext cx="653614" cy="108194"/>
              <a:chOff x="6556870" y="5662154"/>
              <a:chExt cx="653614" cy="108194"/>
            </a:xfrm>
          </p:grpSpPr>
          <p:grpSp>
            <p:nvGrpSpPr>
              <p:cNvPr id="322" name="Group 321">
                <a:extLst>
                  <a:ext uri="{FF2B5EF4-FFF2-40B4-BE49-F238E27FC236}">
                    <a16:creationId xmlns:a16="http://schemas.microsoft.com/office/drawing/2014/main" id="{61F8B26C-46CD-60EA-D5B3-0A497E53B3B9}"/>
                  </a:ext>
                </a:extLst>
              </p:cNvPr>
              <p:cNvGrpSpPr/>
              <p:nvPr/>
            </p:nvGrpSpPr>
            <p:grpSpPr>
              <a:xfrm rot="21366292">
                <a:off x="6556870" y="5662154"/>
                <a:ext cx="219572" cy="45719"/>
                <a:chOff x="7187394" y="5761826"/>
                <a:chExt cx="295324" cy="47939"/>
              </a:xfrm>
            </p:grpSpPr>
            <p:sp>
              <p:nvSpPr>
                <p:cNvPr id="320" name="Oval 319">
                  <a:extLst>
                    <a:ext uri="{FF2B5EF4-FFF2-40B4-BE49-F238E27FC236}">
                      <a16:creationId xmlns:a16="http://schemas.microsoft.com/office/drawing/2014/main" id="{45379F22-19B8-9270-2438-5DD0B881F5B9}"/>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948855DD-6E7D-E442-3F20-F016ADCE56A5}"/>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3" name="Group 322">
                <a:extLst>
                  <a:ext uri="{FF2B5EF4-FFF2-40B4-BE49-F238E27FC236}">
                    <a16:creationId xmlns:a16="http://schemas.microsoft.com/office/drawing/2014/main" id="{C7895796-3FD0-C582-69AF-F89EF47B915A}"/>
                  </a:ext>
                </a:extLst>
              </p:cNvPr>
              <p:cNvGrpSpPr/>
              <p:nvPr/>
            </p:nvGrpSpPr>
            <p:grpSpPr>
              <a:xfrm rot="21418152">
                <a:off x="6771124" y="5693049"/>
                <a:ext cx="219572" cy="45719"/>
                <a:chOff x="7187394" y="5761826"/>
                <a:chExt cx="295324" cy="47939"/>
              </a:xfrm>
            </p:grpSpPr>
            <p:sp>
              <p:nvSpPr>
                <p:cNvPr id="324" name="Oval 323">
                  <a:extLst>
                    <a:ext uri="{FF2B5EF4-FFF2-40B4-BE49-F238E27FC236}">
                      <a16:creationId xmlns:a16="http://schemas.microsoft.com/office/drawing/2014/main" id="{F6EDC2E1-573D-33CC-804D-F001EB2943DA}"/>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BC4E5448-50F5-BA32-B3FC-80E6EA6314D2}"/>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6" name="Group 325">
                <a:extLst>
                  <a:ext uri="{FF2B5EF4-FFF2-40B4-BE49-F238E27FC236}">
                    <a16:creationId xmlns:a16="http://schemas.microsoft.com/office/drawing/2014/main" id="{0DFD238C-6A90-9582-4D52-14FCE909D5D1}"/>
                  </a:ext>
                </a:extLst>
              </p:cNvPr>
              <p:cNvGrpSpPr/>
              <p:nvPr/>
            </p:nvGrpSpPr>
            <p:grpSpPr>
              <a:xfrm rot="21418152">
                <a:off x="6990912" y="5724629"/>
                <a:ext cx="219572" cy="45719"/>
                <a:chOff x="7187394" y="5761826"/>
                <a:chExt cx="295324" cy="47939"/>
              </a:xfrm>
            </p:grpSpPr>
            <p:sp>
              <p:nvSpPr>
                <p:cNvPr id="327" name="Oval 326">
                  <a:extLst>
                    <a:ext uri="{FF2B5EF4-FFF2-40B4-BE49-F238E27FC236}">
                      <a16:creationId xmlns:a16="http://schemas.microsoft.com/office/drawing/2014/main" id="{02A1C118-0FCF-D820-2417-D868E7663AEE}"/>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79BB8242-FF7B-4677-CFD6-8E7E1709F0F9}"/>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330" name="Group 329">
              <a:extLst>
                <a:ext uri="{FF2B5EF4-FFF2-40B4-BE49-F238E27FC236}">
                  <a16:creationId xmlns:a16="http://schemas.microsoft.com/office/drawing/2014/main" id="{54BB9AA6-F3C3-7B8B-16ED-0802DE855DA7}"/>
                </a:ext>
              </a:extLst>
            </p:cNvPr>
            <p:cNvGrpSpPr/>
            <p:nvPr/>
          </p:nvGrpSpPr>
          <p:grpSpPr>
            <a:xfrm rot="852423">
              <a:off x="6486937" y="5881070"/>
              <a:ext cx="653614" cy="108194"/>
              <a:chOff x="6556870" y="5662154"/>
              <a:chExt cx="653614" cy="108194"/>
            </a:xfrm>
          </p:grpSpPr>
          <p:grpSp>
            <p:nvGrpSpPr>
              <p:cNvPr id="331" name="Group 330">
                <a:extLst>
                  <a:ext uri="{FF2B5EF4-FFF2-40B4-BE49-F238E27FC236}">
                    <a16:creationId xmlns:a16="http://schemas.microsoft.com/office/drawing/2014/main" id="{41BC8130-9B0C-E5CC-50D3-FC7508FFCA2F}"/>
                  </a:ext>
                </a:extLst>
              </p:cNvPr>
              <p:cNvGrpSpPr/>
              <p:nvPr/>
            </p:nvGrpSpPr>
            <p:grpSpPr>
              <a:xfrm rot="21366292">
                <a:off x="6556870" y="5662154"/>
                <a:ext cx="219572" cy="45719"/>
                <a:chOff x="7187394" y="5761826"/>
                <a:chExt cx="295324" cy="47939"/>
              </a:xfrm>
            </p:grpSpPr>
            <p:sp>
              <p:nvSpPr>
                <p:cNvPr id="338" name="Oval 337">
                  <a:extLst>
                    <a:ext uri="{FF2B5EF4-FFF2-40B4-BE49-F238E27FC236}">
                      <a16:creationId xmlns:a16="http://schemas.microsoft.com/office/drawing/2014/main" id="{06059FF5-B4B8-A0F7-D744-3B53F2931DB8}"/>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F878798A-9304-EAA8-C854-9966142DB4C4}"/>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2" name="Group 331">
                <a:extLst>
                  <a:ext uri="{FF2B5EF4-FFF2-40B4-BE49-F238E27FC236}">
                    <a16:creationId xmlns:a16="http://schemas.microsoft.com/office/drawing/2014/main" id="{3D1B5396-3248-F13D-BD83-114D788A9CDA}"/>
                  </a:ext>
                </a:extLst>
              </p:cNvPr>
              <p:cNvGrpSpPr/>
              <p:nvPr/>
            </p:nvGrpSpPr>
            <p:grpSpPr>
              <a:xfrm rot="21418152">
                <a:off x="6771124" y="5693049"/>
                <a:ext cx="219572" cy="45719"/>
                <a:chOff x="7187394" y="5761826"/>
                <a:chExt cx="295324" cy="47939"/>
              </a:xfrm>
            </p:grpSpPr>
            <p:sp>
              <p:nvSpPr>
                <p:cNvPr id="336" name="Oval 335">
                  <a:extLst>
                    <a:ext uri="{FF2B5EF4-FFF2-40B4-BE49-F238E27FC236}">
                      <a16:creationId xmlns:a16="http://schemas.microsoft.com/office/drawing/2014/main" id="{EFA0D31A-E83E-5F77-DAA8-6BC582B73603}"/>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8C104D6C-E1FE-9347-6D33-E4615FF151A9}"/>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3" name="Group 332">
                <a:extLst>
                  <a:ext uri="{FF2B5EF4-FFF2-40B4-BE49-F238E27FC236}">
                    <a16:creationId xmlns:a16="http://schemas.microsoft.com/office/drawing/2014/main" id="{25433798-02F5-00EB-B58A-1F4974D0E1D3}"/>
                  </a:ext>
                </a:extLst>
              </p:cNvPr>
              <p:cNvGrpSpPr/>
              <p:nvPr/>
            </p:nvGrpSpPr>
            <p:grpSpPr>
              <a:xfrm rot="21418152">
                <a:off x="6990912" y="5724629"/>
                <a:ext cx="219572" cy="45719"/>
                <a:chOff x="7187394" y="5761826"/>
                <a:chExt cx="295324" cy="47939"/>
              </a:xfrm>
            </p:grpSpPr>
            <p:sp>
              <p:nvSpPr>
                <p:cNvPr id="334" name="Oval 333">
                  <a:extLst>
                    <a:ext uri="{FF2B5EF4-FFF2-40B4-BE49-F238E27FC236}">
                      <a16:creationId xmlns:a16="http://schemas.microsoft.com/office/drawing/2014/main" id="{921F21E2-4D10-9BC4-6FE7-688C8410BF34}"/>
                    </a:ext>
                  </a:extLst>
                </p:cNvPr>
                <p:cNvSpPr/>
                <p:nvPr/>
              </p:nvSpPr>
              <p:spPr bwMode="auto">
                <a:xfrm rot="714822">
                  <a:off x="7187394" y="5761826"/>
                  <a:ext cx="295324" cy="45719"/>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02C8F721-714C-80A7-A0D4-5EC0F856D6FD}"/>
                    </a:ext>
                  </a:extLst>
                </p:cNvPr>
                <p:cNvSpPr/>
                <p:nvPr/>
              </p:nvSpPr>
              <p:spPr bwMode="auto">
                <a:xfrm rot="479305">
                  <a:off x="7316203" y="5764046"/>
                  <a:ext cx="45719" cy="457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343" name="Freeform: Shape 342">
            <a:extLst>
              <a:ext uri="{FF2B5EF4-FFF2-40B4-BE49-F238E27FC236}">
                <a16:creationId xmlns:a16="http://schemas.microsoft.com/office/drawing/2014/main" id="{94B88804-C2BA-51D0-EA05-EE6493BEB3A5}"/>
              </a:ext>
            </a:extLst>
          </p:cNvPr>
          <p:cNvSpPr/>
          <p:nvPr/>
        </p:nvSpPr>
        <p:spPr bwMode="auto">
          <a:xfrm rot="20045552">
            <a:off x="1330727" y="2551961"/>
            <a:ext cx="484335" cy="2026277"/>
          </a:xfrm>
          <a:custGeom>
            <a:avLst/>
            <a:gdLst>
              <a:gd name="connsiteX0" fmla="*/ 542971 w 542971"/>
              <a:gd name="connsiteY0" fmla="*/ 0 h 1800225"/>
              <a:gd name="connsiteX1" fmla="*/ 85771 w 542971"/>
              <a:gd name="connsiteY1" fmla="*/ 647700 h 1800225"/>
              <a:gd name="connsiteX2" fmla="*/ 46 w 542971"/>
              <a:gd name="connsiteY2" fmla="*/ 1323975 h 1800225"/>
              <a:gd name="connsiteX3" fmla="*/ 76246 w 542971"/>
              <a:gd name="connsiteY3" fmla="*/ 1800225 h 1800225"/>
              <a:gd name="connsiteX0" fmla="*/ 552010 w 552010"/>
              <a:gd name="connsiteY0" fmla="*/ 0 h 1800225"/>
              <a:gd name="connsiteX1" fmla="*/ 94810 w 552010"/>
              <a:gd name="connsiteY1" fmla="*/ 647700 h 1800225"/>
              <a:gd name="connsiteX2" fmla="*/ 9085 w 552010"/>
              <a:gd name="connsiteY2" fmla="*/ 1323975 h 1800225"/>
              <a:gd name="connsiteX3" fmla="*/ 85285 w 552010"/>
              <a:gd name="connsiteY3" fmla="*/ 1800225 h 1800225"/>
              <a:gd name="connsiteX0" fmla="*/ 548518 w 548518"/>
              <a:gd name="connsiteY0" fmla="*/ 0 h 1800225"/>
              <a:gd name="connsiteX1" fmla="*/ 100843 w 548518"/>
              <a:gd name="connsiteY1" fmla="*/ 600075 h 1800225"/>
              <a:gd name="connsiteX2" fmla="*/ 5593 w 548518"/>
              <a:gd name="connsiteY2" fmla="*/ 1323975 h 1800225"/>
              <a:gd name="connsiteX3" fmla="*/ 81793 w 548518"/>
              <a:gd name="connsiteY3" fmla="*/ 1800225 h 1800225"/>
              <a:gd name="connsiteX0" fmla="*/ 571527 w 571527"/>
              <a:gd name="connsiteY0" fmla="*/ 0 h 1800225"/>
              <a:gd name="connsiteX1" fmla="*/ 123852 w 571527"/>
              <a:gd name="connsiteY1" fmla="*/ 600075 h 1800225"/>
              <a:gd name="connsiteX2" fmla="*/ 27 w 571527"/>
              <a:gd name="connsiteY2" fmla="*/ 1333500 h 1800225"/>
              <a:gd name="connsiteX3" fmla="*/ 104802 w 571527"/>
              <a:gd name="connsiteY3" fmla="*/ 1800225 h 1800225"/>
              <a:gd name="connsiteX0" fmla="*/ 486869 w 486869"/>
              <a:gd name="connsiteY0" fmla="*/ 0 h 1800225"/>
              <a:gd name="connsiteX1" fmla="*/ 39194 w 486869"/>
              <a:gd name="connsiteY1" fmla="*/ 600075 h 1800225"/>
              <a:gd name="connsiteX2" fmla="*/ 20144 w 486869"/>
              <a:gd name="connsiteY2" fmla="*/ 1800225 h 1800225"/>
              <a:gd name="connsiteX0" fmla="*/ 539290 w 539290"/>
              <a:gd name="connsiteY0" fmla="*/ 0 h 1800225"/>
              <a:gd name="connsiteX1" fmla="*/ 24940 w 539290"/>
              <a:gd name="connsiteY1" fmla="*/ 781050 h 1800225"/>
              <a:gd name="connsiteX2" fmla="*/ 72565 w 539290"/>
              <a:gd name="connsiteY2" fmla="*/ 1800225 h 1800225"/>
              <a:gd name="connsiteX0" fmla="*/ 559340 w 559340"/>
              <a:gd name="connsiteY0" fmla="*/ 0 h 1800225"/>
              <a:gd name="connsiteX1" fmla="*/ 44990 w 559340"/>
              <a:gd name="connsiteY1" fmla="*/ 781050 h 1800225"/>
              <a:gd name="connsiteX2" fmla="*/ 92615 w 559340"/>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71889 w 571889"/>
              <a:gd name="connsiteY0" fmla="*/ 0 h 1800225"/>
              <a:gd name="connsiteX1" fmla="*/ 57539 w 571889"/>
              <a:gd name="connsiteY1" fmla="*/ 781050 h 1800225"/>
              <a:gd name="connsiteX2" fmla="*/ 105164 w 571889"/>
              <a:gd name="connsiteY2" fmla="*/ 1800225 h 1800225"/>
              <a:gd name="connsiteX0" fmla="*/ 538280 w 538280"/>
              <a:gd name="connsiteY0" fmla="*/ 0 h 1800225"/>
              <a:gd name="connsiteX1" fmla="*/ 23930 w 538280"/>
              <a:gd name="connsiteY1" fmla="*/ 781050 h 1800225"/>
              <a:gd name="connsiteX2" fmla="*/ 128705 w 538280"/>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Lst>
            <a:ahLst/>
            <a:cxnLst>
              <a:cxn ang="0">
                <a:pos x="connsiteX0" y="connsiteY0"/>
              </a:cxn>
              <a:cxn ang="0">
                <a:pos x="connsiteX1" y="connsiteY1"/>
              </a:cxn>
              <a:cxn ang="0">
                <a:pos x="connsiteX2" y="connsiteY2"/>
              </a:cxn>
            </a:cxnLst>
            <a:rect l="l" t="t" r="r" b="b"/>
            <a:pathLst>
              <a:path w="541121" h="1800225">
                <a:moveTo>
                  <a:pt x="541121" y="0"/>
                </a:moveTo>
                <a:cubicBezTo>
                  <a:pt x="357764" y="118269"/>
                  <a:pt x="95033" y="481013"/>
                  <a:pt x="26771" y="781050"/>
                </a:cubicBezTo>
                <a:cubicBezTo>
                  <a:pt x="-41491" y="1081087"/>
                  <a:pt x="30740" y="1550194"/>
                  <a:pt x="131546" y="1800225"/>
                </a:cubicBezTo>
              </a:path>
            </a:pathLst>
          </a:custGeom>
          <a:noFill/>
          <a:ln w="38100">
            <a:solidFill>
              <a:schemeClr val="accent1"/>
            </a:solidFill>
            <a:miter lim="800000"/>
            <a:headEnd type="none" w="med" len="med"/>
            <a:tailEnd type="triangle" w="med" len="med"/>
          </a:ln>
        </p:spPr>
        <p:txBody>
          <a:bodyPr rtlCol="0" anchor="ctr"/>
          <a:lstStyle/>
          <a:p>
            <a:pPr algn="ctr"/>
            <a:endParaRPr lang="en-US" dirty="0"/>
          </a:p>
        </p:txBody>
      </p:sp>
      <p:sp>
        <p:nvSpPr>
          <p:cNvPr id="344" name="Freeform: Shape 343">
            <a:extLst>
              <a:ext uri="{FF2B5EF4-FFF2-40B4-BE49-F238E27FC236}">
                <a16:creationId xmlns:a16="http://schemas.microsoft.com/office/drawing/2014/main" id="{D28644DA-F710-BC19-F05A-58C6FA19F3E4}"/>
              </a:ext>
            </a:extLst>
          </p:cNvPr>
          <p:cNvSpPr/>
          <p:nvPr/>
        </p:nvSpPr>
        <p:spPr bwMode="auto">
          <a:xfrm rot="16763298">
            <a:off x="3884533" y="4863529"/>
            <a:ext cx="169527" cy="1395489"/>
          </a:xfrm>
          <a:custGeom>
            <a:avLst/>
            <a:gdLst>
              <a:gd name="connsiteX0" fmla="*/ 542971 w 542971"/>
              <a:gd name="connsiteY0" fmla="*/ 0 h 1800225"/>
              <a:gd name="connsiteX1" fmla="*/ 85771 w 542971"/>
              <a:gd name="connsiteY1" fmla="*/ 647700 h 1800225"/>
              <a:gd name="connsiteX2" fmla="*/ 46 w 542971"/>
              <a:gd name="connsiteY2" fmla="*/ 1323975 h 1800225"/>
              <a:gd name="connsiteX3" fmla="*/ 76246 w 542971"/>
              <a:gd name="connsiteY3" fmla="*/ 1800225 h 1800225"/>
              <a:gd name="connsiteX0" fmla="*/ 552010 w 552010"/>
              <a:gd name="connsiteY0" fmla="*/ 0 h 1800225"/>
              <a:gd name="connsiteX1" fmla="*/ 94810 w 552010"/>
              <a:gd name="connsiteY1" fmla="*/ 647700 h 1800225"/>
              <a:gd name="connsiteX2" fmla="*/ 9085 w 552010"/>
              <a:gd name="connsiteY2" fmla="*/ 1323975 h 1800225"/>
              <a:gd name="connsiteX3" fmla="*/ 85285 w 552010"/>
              <a:gd name="connsiteY3" fmla="*/ 1800225 h 1800225"/>
              <a:gd name="connsiteX0" fmla="*/ 548518 w 548518"/>
              <a:gd name="connsiteY0" fmla="*/ 0 h 1800225"/>
              <a:gd name="connsiteX1" fmla="*/ 100843 w 548518"/>
              <a:gd name="connsiteY1" fmla="*/ 600075 h 1800225"/>
              <a:gd name="connsiteX2" fmla="*/ 5593 w 548518"/>
              <a:gd name="connsiteY2" fmla="*/ 1323975 h 1800225"/>
              <a:gd name="connsiteX3" fmla="*/ 81793 w 548518"/>
              <a:gd name="connsiteY3" fmla="*/ 1800225 h 1800225"/>
              <a:gd name="connsiteX0" fmla="*/ 571527 w 571527"/>
              <a:gd name="connsiteY0" fmla="*/ 0 h 1800225"/>
              <a:gd name="connsiteX1" fmla="*/ 123852 w 571527"/>
              <a:gd name="connsiteY1" fmla="*/ 600075 h 1800225"/>
              <a:gd name="connsiteX2" fmla="*/ 27 w 571527"/>
              <a:gd name="connsiteY2" fmla="*/ 1333500 h 1800225"/>
              <a:gd name="connsiteX3" fmla="*/ 104802 w 571527"/>
              <a:gd name="connsiteY3" fmla="*/ 1800225 h 1800225"/>
              <a:gd name="connsiteX0" fmla="*/ 486869 w 486869"/>
              <a:gd name="connsiteY0" fmla="*/ 0 h 1800225"/>
              <a:gd name="connsiteX1" fmla="*/ 39194 w 486869"/>
              <a:gd name="connsiteY1" fmla="*/ 600075 h 1800225"/>
              <a:gd name="connsiteX2" fmla="*/ 20144 w 486869"/>
              <a:gd name="connsiteY2" fmla="*/ 1800225 h 1800225"/>
              <a:gd name="connsiteX0" fmla="*/ 539290 w 539290"/>
              <a:gd name="connsiteY0" fmla="*/ 0 h 1800225"/>
              <a:gd name="connsiteX1" fmla="*/ 24940 w 539290"/>
              <a:gd name="connsiteY1" fmla="*/ 781050 h 1800225"/>
              <a:gd name="connsiteX2" fmla="*/ 72565 w 539290"/>
              <a:gd name="connsiteY2" fmla="*/ 1800225 h 1800225"/>
              <a:gd name="connsiteX0" fmla="*/ 559340 w 559340"/>
              <a:gd name="connsiteY0" fmla="*/ 0 h 1800225"/>
              <a:gd name="connsiteX1" fmla="*/ 44990 w 559340"/>
              <a:gd name="connsiteY1" fmla="*/ 781050 h 1800225"/>
              <a:gd name="connsiteX2" fmla="*/ 92615 w 559340"/>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71889 w 571889"/>
              <a:gd name="connsiteY0" fmla="*/ 0 h 1800225"/>
              <a:gd name="connsiteX1" fmla="*/ 57539 w 571889"/>
              <a:gd name="connsiteY1" fmla="*/ 781050 h 1800225"/>
              <a:gd name="connsiteX2" fmla="*/ 105164 w 571889"/>
              <a:gd name="connsiteY2" fmla="*/ 1800225 h 1800225"/>
              <a:gd name="connsiteX0" fmla="*/ 538280 w 538280"/>
              <a:gd name="connsiteY0" fmla="*/ 0 h 1800225"/>
              <a:gd name="connsiteX1" fmla="*/ 23930 w 538280"/>
              <a:gd name="connsiteY1" fmla="*/ 781050 h 1800225"/>
              <a:gd name="connsiteX2" fmla="*/ 128705 w 538280"/>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Lst>
            <a:ahLst/>
            <a:cxnLst>
              <a:cxn ang="0">
                <a:pos x="connsiteX0" y="connsiteY0"/>
              </a:cxn>
              <a:cxn ang="0">
                <a:pos x="connsiteX1" y="connsiteY1"/>
              </a:cxn>
              <a:cxn ang="0">
                <a:pos x="connsiteX2" y="connsiteY2"/>
              </a:cxn>
            </a:cxnLst>
            <a:rect l="l" t="t" r="r" b="b"/>
            <a:pathLst>
              <a:path w="541121" h="1800225">
                <a:moveTo>
                  <a:pt x="541121" y="0"/>
                </a:moveTo>
                <a:cubicBezTo>
                  <a:pt x="357764" y="118269"/>
                  <a:pt x="95033" y="481013"/>
                  <a:pt x="26771" y="781050"/>
                </a:cubicBezTo>
                <a:cubicBezTo>
                  <a:pt x="-41491" y="1081087"/>
                  <a:pt x="30740" y="1550194"/>
                  <a:pt x="131546" y="1800225"/>
                </a:cubicBezTo>
              </a:path>
            </a:pathLst>
          </a:custGeom>
          <a:noFill/>
          <a:ln w="38100">
            <a:solidFill>
              <a:schemeClr val="accent1"/>
            </a:solidFill>
            <a:miter lim="800000"/>
            <a:headEnd type="none" w="med" len="med"/>
            <a:tailEnd type="triangle" w="med" len="med"/>
          </a:ln>
        </p:spPr>
        <p:txBody>
          <a:bodyPr rtlCol="0" anchor="ctr"/>
          <a:lstStyle/>
          <a:p>
            <a:pPr algn="ctr"/>
            <a:endParaRPr lang="en-US" dirty="0"/>
          </a:p>
        </p:txBody>
      </p:sp>
      <p:sp>
        <p:nvSpPr>
          <p:cNvPr id="345" name="Freeform: Shape 344">
            <a:extLst>
              <a:ext uri="{FF2B5EF4-FFF2-40B4-BE49-F238E27FC236}">
                <a16:creationId xmlns:a16="http://schemas.microsoft.com/office/drawing/2014/main" id="{596BAE8B-4AA6-73B0-FFD9-F6A06902B32F}"/>
              </a:ext>
            </a:extLst>
          </p:cNvPr>
          <p:cNvSpPr/>
          <p:nvPr/>
        </p:nvSpPr>
        <p:spPr bwMode="auto">
          <a:xfrm rot="2041188" flipH="1">
            <a:off x="10291532" y="2662177"/>
            <a:ext cx="567208" cy="2039115"/>
          </a:xfrm>
          <a:custGeom>
            <a:avLst/>
            <a:gdLst>
              <a:gd name="connsiteX0" fmla="*/ 542971 w 542971"/>
              <a:gd name="connsiteY0" fmla="*/ 0 h 1800225"/>
              <a:gd name="connsiteX1" fmla="*/ 85771 w 542971"/>
              <a:gd name="connsiteY1" fmla="*/ 647700 h 1800225"/>
              <a:gd name="connsiteX2" fmla="*/ 46 w 542971"/>
              <a:gd name="connsiteY2" fmla="*/ 1323975 h 1800225"/>
              <a:gd name="connsiteX3" fmla="*/ 76246 w 542971"/>
              <a:gd name="connsiteY3" fmla="*/ 1800225 h 1800225"/>
              <a:gd name="connsiteX0" fmla="*/ 552010 w 552010"/>
              <a:gd name="connsiteY0" fmla="*/ 0 h 1800225"/>
              <a:gd name="connsiteX1" fmla="*/ 94810 w 552010"/>
              <a:gd name="connsiteY1" fmla="*/ 647700 h 1800225"/>
              <a:gd name="connsiteX2" fmla="*/ 9085 w 552010"/>
              <a:gd name="connsiteY2" fmla="*/ 1323975 h 1800225"/>
              <a:gd name="connsiteX3" fmla="*/ 85285 w 552010"/>
              <a:gd name="connsiteY3" fmla="*/ 1800225 h 1800225"/>
              <a:gd name="connsiteX0" fmla="*/ 548518 w 548518"/>
              <a:gd name="connsiteY0" fmla="*/ 0 h 1800225"/>
              <a:gd name="connsiteX1" fmla="*/ 100843 w 548518"/>
              <a:gd name="connsiteY1" fmla="*/ 600075 h 1800225"/>
              <a:gd name="connsiteX2" fmla="*/ 5593 w 548518"/>
              <a:gd name="connsiteY2" fmla="*/ 1323975 h 1800225"/>
              <a:gd name="connsiteX3" fmla="*/ 81793 w 548518"/>
              <a:gd name="connsiteY3" fmla="*/ 1800225 h 1800225"/>
              <a:gd name="connsiteX0" fmla="*/ 571527 w 571527"/>
              <a:gd name="connsiteY0" fmla="*/ 0 h 1800225"/>
              <a:gd name="connsiteX1" fmla="*/ 123852 w 571527"/>
              <a:gd name="connsiteY1" fmla="*/ 600075 h 1800225"/>
              <a:gd name="connsiteX2" fmla="*/ 27 w 571527"/>
              <a:gd name="connsiteY2" fmla="*/ 1333500 h 1800225"/>
              <a:gd name="connsiteX3" fmla="*/ 104802 w 571527"/>
              <a:gd name="connsiteY3" fmla="*/ 1800225 h 1800225"/>
              <a:gd name="connsiteX0" fmla="*/ 486869 w 486869"/>
              <a:gd name="connsiteY0" fmla="*/ 0 h 1800225"/>
              <a:gd name="connsiteX1" fmla="*/ 39194 w 486869"/>
              <a:gd name="connsiteY1" fmla="*/ 600075 h 1800225"/>
              <a:gd name="connsiteX2" fmla="*/ 20144 w 486869"/>
              <a:gd name="connsiteY2" fmla="*/ 1800225 h 1800225"/>
              <a:gd name="connsiteX0" fmla="*/ 539290 w 539290"/>
              <a:gd name="connsiteY0" fmla="*/ 0 h 1800225"/>
              <a:gd name="connsiteX1" fmla="*/ 24940 w 539290"/>
              <a:gd name="connsiteY1" fmla="*/ 781050 h 1800225"/>
              <a:gd name="connsiteX2" fmla="*/ 72565 w 539290"/>
              <a:gd name="connsiteY2" fmla="*/ 1800225 h 1800225"/>
              <a:gd name="connsiteX0" fmla="*/ 559340 w 559340"/>
              <a:gd name="connsiteY0" fmla="*/ 0 h 1800225"/>
              <a:gd name="connsiteX1" fmla="*/ 44990 w 559340"/>
              <a:gd name="connsiteY1" fmla="*/ 781050 h 1800225"/>
              <a:gd name="connsiteX2" fmla="*/ 92615 w 559340"/>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71889 w 571889"/>
              <a:gd name="connsiteY0" fmla="*/ 0 h 1800225"/>
              <a:gd name="connsiteX1" fmla="*/ 57539 w 571889"/>
              <a:gd name="connsiteY1" fmla="*/ 781050 h 1800225"/>
              <a:gd name="connsiteX2" fmla="*/ 105164 w 571889"/>
              <a:gd name="connsiteY2" fmla="*/ 1800225 h 1800225"/>
              <a:gd name="connsiteX0" fmla="*/ 538280 w 538280"/>
              <a:gd name="connsiteY0" fmla="*/ 0 h 1800225"/>
              <a:gd name="connsiteX1" fmla="*/ 23930 w 538280"/>
              <a:gd name="connsiteY1" fmla="*/ 781050 h 1800225"/>
              <a:gd name="connsiteX2" fmla="*/ 128705 w 538280"/>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Lst>
            <a:ahLst/>
            <a:cxnLst>
              <a:cxn ang="0">
                <a:pos x="connsiteX0" y="connsiteY0"/>
              </a:cxn>
              <a:cxn ang="0">
                <a:pos x="connsiteX1" y="connsiteY1"/>
              </a:cxn>
              <a:cxn ang="0">
                <a:pos x="connsiteX2" y="connsiteY2"/>
              </a:cxn>
            </a:cxnLst>
            <a:rect l="l" t="t" r="r" b="b"/>
            <a:pathLst>
              <a:path w="541121" h="1800225">
                <a:moveTo>
                  <a:pt x="541121" y="0"/>
                </a:moveTo>
                <a:cubicBezTo>
                  <a:pt x="357764" y="118269"/>
                  <a:pt x="95033" y="481013"/>
                  <a:pt x="26771" y="781050"/>
                </a:cubicBezTo>
                <a:cubicBezTo>
                  <a:pt x="-41491" y="1081087"/>
                  <a:pt x="30740" y="1550194"/>
                  <a:pt x="131546" y="1800225"/>
                </a:cubicBezTo>
              </a:path>
            </a:pathLst>
          </a:custGeom>
          <a:noFill/>
          <a:ln w="38100">
            <a:solidFill>
              <a:schemeClr val="accent1"/>
            </a:solidFill>
            <a:miter lim="800000"/>
            <a:headEnd type="none" w="med" len="med"/>
            <a:tailEnd type="triangle" w="med" len="med"/>
          </a:ln>
        </p:spPr>
        <p:txBody>
          <a:bodyPr rtlCol="0" anchor="ctr"/>
          <a:lstStyle/>
          <a:p>
            <a:pPr algn="ctr"/>
            <a:endParaRPr lang="en-US" dirty="0"/>
          </a:p>
        </p:txBody>
      </p:sp>
      <p:sp>
        <p:nvSpPr>
          <p:cNvPr id="346" name="Freeform: Shape 345">
            <a:extLst>
              <a:ext uri="{FF2B5EF4-FFF2-40B4-BE49-F238E27FC236}">
                <a16:creationId xmlns:a16="http://schemas.microsoft.com/office/drawing/2014/main" id="{E104BFF4-DF88-3AF1-706F-C834FFD3CE7A}"/>
              </a:ext>
            </a:extLst>
          </p:cNvPr>
          <p:cNvSpPr/>
          <p:nvPr/>
        </p:nvSpPr>
        <p:spPr bwMode="auto">
          <a:xfrm rot="4482900" flipH="1">
            <a:off x="7805017" y="5095596"/>
            <a:ext cx="56225" cy="1078384"/>
          </a:xfrm>
          <a:custGeom>
            <a:avLst/>
            <a:gdLst>
              <a:gd name="connsiteX0" fmla="*/ 542971 w 542971"/>
              <a:gd name="connsiteY0" fmla="*/ 0 h 1800225"/>
              <a:gd name="connsiteX1" fmla="*/ 85771 w 542971"/>
              <a:gd name="connsiteY1" fmla="*/ 647700 h 1800225"/>
              <a:gd name="connsiteX2" fmla="*/ 46 w 542971"/>
              <a:gd name="connsiteY2" fmla="*/ 1323975 h 1800225"/>
              <a:gd name="connsiteX3" fmla="*/ 76246 w 542971"/>
              <a:gd name="connsiteY3" fmla="*/ 1800225 h 1800225"/>
              <a:gd name="connsiteX0" fmla="*/ 552010 w 552010"/>
              <a:gd name="connsiteY0" fmla="*/ 0 h 1800225"/>
              <a:gd name="connsiteX1" fmla="*/ 94810 w 552010"/>
              <a:gd name="connsiteY1" fmla="*/ 647700 h 1800225"/>
              <a:gd name="connsiteX2" fmla="*/ 9085 w 552010"/>
              <a:gd name="connsiteY2" fmla="*/ 1323975 h 1800225"/>
              <a:gd name="connsiteX3" fmla="*/ 85285 w 552010"/>
              <a:gd name="connsiteY3" fmla="*/ 1800225 h 1800225"/>
              <a:gd name="connsiteX0" fmla="*/ 548518 w 548518"/>
              <a:gd name="connsiteY0" fmla="*/ 0 h 1800225"/>
              <a:gd name="connsiteX1" fmla="*/ 100843 w 548518"/>
              <a:gd name="connsiteY1" fmla="*/ 600075 h 1800225"/>
              <a:gd name="connsiteX2" fmla="*/ 5593 w 548518"/>
              <a:gd name="connsiteY2" fmla="*/ 1323975 h 1800225"/>
              <a:gd name="connsiteX3" fmla="*/ 81793 w 548518"/>
              <a:gd name="connsiteY3" fmla="*/ 1800225 h 1800225"/>
              <a:gd name="connsiteX0" fmla="*/ 571527 w 571527"/>
              <a:gd name="connsiteY0" fmla="*/ 0 h 1800225"/>
              <a:gd name="connsiteX1" fmla="*/ 123852 w 571527"/>
              <a:gd name="connsiteY1" fmla="*/ 600075 h 1800225"/>
              <a:gd name="connsiteX2" fmla="*/ 27 w 571527"/>
              <a:gd name="connsiteY2" fmla="*/ 1333500 h 1800225"/>
              <a:gd name="connsiteX3" fmla="*/ 104802 w 571527"/>
              <a:gd name="connsiteY3" fmla="*/ 1800225 h 1800225"/>
              <a:gd name="connsiteX0" fmla="*/ 486869 w 486869"/>
              <a:gd name="connsiteY0" fmla="*/ 0 h 1800225"/>
              <a:gd name="connsiteX1" fmla="*/ 39194 w 486869"/>
              <a:gd name="connsiteY1" fmla="*/ 600075 h 1800225"/>
              <a:gd name="connsiteX2" fmla="*/ 20144 w 486869"/>
              <a:gd name="connsiteY2" fmla="*/ 1800225 h 1800225"/>
              <a:gd name="connsiteX0" fmla="*/ 539290 w 539290"/>
              <a:gd name="connsiteY0" fmla="*/ 0 h 1800225"/>
              <a:gd name="connsiteX1" fmla="*/ 24940 w 539290"/>
              <a:gd name="connsiteY1" fmla="*/ 781050 h 1800225"/>
              <a:gd name="connsiteX2" fmla="*/ 72565 w 539290"/>
              <a:gd name="connsiteY2" fmla="*/ 1800225 h 1800225"/>
              <a:gd name="connsiteX0" fmla="*/ 559340 w 559340"/>
              <a:gd name="connsiteY0" fmla="*/ 0 h 1800225"/>
              <a:gd name="connsiteX1" fmla="*/ 44990 w 559340"/>
              <a:gd name="connsiteY1" fmla="*/ 781050 h 1800225"/>
              <a:gd name="connsiteX2" fmla="*/ 92615 w 559340"/>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55272 w 555272"/>
              <a:gd name="connsiteY0" fmla="*/ 0 h 1800225"/>
              <a:gd name="connsiteX1" fmla="*/ 40922 w 555272"/>
              <a:gd name="connsiteY1" fmla="*/ 781050 h 1800225"/>
              <a:gd name="connsiteX2" fmla="*/ 88547 w 555272"/>
              <a:gd name="connsiteY2" fmla="*/ 1800225 h 1800225"/>
              <a:gd name="connsiteX0" fmla="*/ 571889 w 571889"/>
              <a:gd name="connsiteY0" fmla="*/ 0 h 1800225"/>
              <a:gd name="connsiteX1" fmla="*/ 57539 w 571889"/>
              <a:gd name="connsiteY1" fmla="*/ 781050 h 1800225"/>
              <a:gd name="connsiteX2" fmla="*/ 105164 w 571889"/>
              <a:gd name="connsiteY2" fmla="*/ 1800225 h 1800225"/>
              <a:gd name="connsiteX0" fmla="*/ 538280 w 538280"/>
              <a:gd name="connsiteY0" fmla="*/ 0 h 1800225"/>
              <a:gd name="connsiteX1" fmla="*/ 23930 w 538280"/>
              <a:gd name="connsiteY1" fmla="*/ 781050 h 1800225"/>
              <a:gd name="connsiteX2" fmla="*/ 128705 w 538280"/>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 name="connsiteX0" fmla="*/ 541121 w 541121"/>
              <a:gd name="connsiteY0" fmla="*/ 0 h 1800225"/>
              <a:gd name="connsiteX1" fmla="*/ 26771 w 541121"/>
              <a:gd name="connsiteY1" fmla="*/ 781050 h 1800225"/>
              <a:gd name="connsiteX2" fmla="*/ 131546 w 541121"/>
              <a:gd name="connsiteY2" fmla="*/ 1800225 h 1800225"/>
            </a:gdLst>
            <a:ahLst/>
            <a:cxnLst>
              <a:cxn ang="0">
                <a:pos x="connsiteX0" y="connsiteY0"/>
              </a:cxn>
              <a:cxn ang="0">
                <a:pos x="connsiteX1" y="connsiteY1"/>
              </a:cxn>
              <a:cxn ang="0">
                <a:pos x="connsiteX2" y="connsiteY2"/>
              </a:cxn>
            </a:cxnLst>
            <a:rect l="l" t="t" r="r" b="b"/>
            <a:pathLst>
              <a:path w="541121" h="1800225">
                <a:moveTo>
                  <a:pt x="541121" y="0"/>
                </a:moveTo>
                <a:cubicBezTo>
                  <a:pt x="357764" y="118269"/>
                  <a:pt x="95033" y="481013"/>
                  <a:pt x="26771" y="781050"/>
                </a:cubicBezTo>
                <a:cubicBezTo>
                  <a:pt x="-41491" y="1081087"/>
                  <a:pt x="30740" y="1550194"/>
                  <a:pt x="131546" y="1800225"/>
                </a:cubicBezTo>
              </a:path>
            </a:pathLst>
          </a:custGeom>
          <a:noFill/>
          <a:ln w="38100">
            <a:solidFill>
              <a:schemeClr val="accent1"/>
            </a:solidFill>
            <a:miter lim="800000"/>
            <a:headEnd type="none" w="med" len="med"/>
            <a:tailEnd type="triangle" w="med" len="med"/>
          </a:ln>
        </p:spPr>
        <p:txBody>
          <a:bodyPr rtlCol="0" anchor="ctr"/>
          <a:lstStyle/>
          <a:p>
            <a:pPr algn="ctr"/>
            <a:endParaRPr lang="en-US" dirty="0"/>
          </a:p>
        </p:txBody>
      </p:sp>
    </p:spTree>
    <p:extLst>
      <p:ext uri="{BB962C8B-B14F-4D97-AF65-F5344CB8AC3E}">
        <p14:creationId xmlns:p14="http://schemas.microsoft.com/office/powerpoint/2010/main" val="189451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Pancreatitis Caused by Severe HTG: Greater Morbidity and Mortality</a:t>
            </a:r>
          </a:p>
        </p:txBody>
      </p:sp>
      <p:sp>
        <p:nvSpPr>
          <p:cNvPr id="27" name="Rectangle 26"/>
          <p:cNvSpPr/>
          <p:nvPr/>
        </p:nvSpPr>
        <p:spPr>
          <a:xfrm>
            <a:off x="2338104" y="2184644"/>
            <a:ext cx="8202568" cy="3339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Arial"/>
            </a:endParaRPr>
          </a:p>
        </p:txBody>
      </p:sp>
      <p:sp>
        <p:nvSpPr>
          <p:cNvPr id="28" name="Rectangle 27"/>
          <p:cNvSpPr/>
          <p:nvPr/>
        </p:nvSpPr>
        <p:spPr>
          <a:xfrm>
            <a:off x="1444862" y="1465226"/>
            <a:ext cx="9309970" cy="397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cs typeface="Arial"/>
              </a:rPr>
              <a:t>Clinical Outcomes in Acute Pancreatitis: Normal vs Severe TG Levels</a:t>
            </a:r>
            <a:endParaRPr lang="en-US" sz="2000" b="1" baseline="30000" dirty="0">
              <a:solidFill>
                <a:schemeClr val="bg1"/>
              </a:solidFill>
              <a:cs typeface="Arial"/>
            </a:endParaRPr>
          </a:p>
        </p:txBody>
      </p:sp>
      <p:sp>
        <p:nvSpPr>
          <p:cNvPr id="31" name="Text Placeholder 4"/>
          <p:cNvSpPr txBox="1">
            <a:spLocks/>
          </p:cNvSpPr>
          <p:nvPr/>
        </p:nvSpPr>
        <p:spPr>
          <a:xfrm>
            <a:off x="495300" y="6336909"/>
            <a:ext cx="8978835" cy="265722"/>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O’Dea. J Endocr Soc. 2019;3:2397. Adapted from Nawaz. Am J Gastroenterol. 2015;110:1497. </a:t>
            </a:r>
          </a:p>
        </p:txBody>
      </p:sp>
      <p:grpSp>
        <p:nvGrpSpPr>
          <p:cNvPr id="2" name="Group 1">
            <a:extLst>
              <a:ext uri="{FF2B5EF4-FFF2-40B4-BE49-F238E27FC236}">
                <a16:creationId xmlns:a16="http://schemas.microsoft.com/office/drawing/2014/main" id="{5FCB4879-E6AD-4760-BC46-6AD95EAB8118}"/>
              </a:ext>
            </a:extLst>
          </p:cNvPr>
          <p:cNvGrpSpPr/>
          <p:nvPr/>
        </p:nvGrpSpPr>
        <p:grpSpPr>
          <a:xfrm>
            <a:off x="428991" y="1750752"/>
            <a:ext cx="7188004" cy="4788934"/>
            <a:chOff x="1453237" y="2510184"/>
            <a:chExt cx="6169393" cy="3523297"/>
          </a:xfrm>
        </p:grpSpPr>
        <p:graphicFrame>
          <p:nvGraphicFramePr>
            <p:cNvPr id="16" name="Content Placeholder 7"/>
            <p:cNvGraphicFramePr>
              <a:graphicFrameLocks/>
            </p:cNvGraphicFramePr>
            <p:nvPr>
              <p:extLst>
                <p:ext uri="{D42A27DB-BD31-4B8C-83A1-F6EECF244321}">
                  <p14:modId xmlns:p14="http://schemas.microsoft.com/office/powerpoint/2010/main" val="2598003149"/>
                </p:ext>
              </p:extLst>
            </p:nvPr>
          </p:nvGraphicFramePr>
          <p:xfrm>
            <a:off x="1453237" y="2513115"/>
            <a:ext cx="6169393" cy="3520366"/>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Box 33"/>
            <p:cNvSpPr txBox="1"/>
            <p:nvPr/>
          </p:nvSpPr>
          <p:spPr>
            <a:xfrm>
              <a:off x="6436920" y="5241625"/>
              <a:ext cx="1078107" cy="271724"/>
            </a:xfrm>
            <a:prstGeom prst="rect">
              <a:avLst/>
            </a:prstGeom>
            <a:noFill/>
          </p:spPr>
          <p:txBody>
            <a:bodyPr wrap="square" rtlCol="0">
              <a:spAutoFit/>
            </a:bodyPr>
            <a:lstStyle/>
            <a:p>
              <a:pPr algn="ctr"/>
              <a:r>
                <a:rPr lang="en-US" sz="1800" b="1" dirty="0">
                  <a:solidFill>
                    <a:schemeClr val="bg1"/>
                  </a:solidFill>
                  <a:latin typeface="+mn-lt"/>
                  <a:cs typeface="Arial"/>
                </a:rPr>
                <a:t>Mortality</a:t>
              </a:r>
            </a:p>
          </p:txBody>
        </p:sp>
        <p:sp>
          <p:nvSpPr>
            <p:cNvPr id="35" name="TextBox 34"/>
            <p:cNvSpPr txBox="1"/>
            <p:nvPr/>
          </p:nvSpPr>
          <p:spPr>
            <a:xfrm>
              <a:off x="5025823" y="5235944"/>
              <a:ext cx="1282763" cy="475516"/>
            </a:xfrm>
            <a:prstGeom prst="rect">
              <a:avLst/>
            </a:prstGeom>
            <a:noFill/>
          </p:spPr>
          <p:txBody>
            <a:bodyPr wrap="square" rtlCol="0">
              <a:spAutoFit/>
            </a:bodyPr>
            <a:lstStyle/>
            <a:p>
              <a:pPr algn="ctr"/>
              <a:r>
                <a:rPr lang="en-US" sz="1800" b="1" dirty="0">
                  <a:solidFill>
                    <a:schemeClr val="bg1"/>
                  </a:solidFill>
                  <a:latin typeface="+mn-lt"/>
                  <a:cs typeface="Arial"/>
                </a:rPr>
                <a:t>Persistent Organ Failure</a:t>
              </a:r>
            </a:p>
          </p:txBody>
        </p:sp>
        <p:sp>
          <p:nvSpPr>
            <p:cNvPr id="36" name="TextBox 35"/>
            <p:cNvSpPr txBox="1"/>
            <p:nvPr/>
          </p:nvSpPr>
          <p:spPr>
            <a:xfrm>
              <a:off x="3836687" y="5235981"/>
              <a:ext cx="1078107" cy="475516"/>
            </a:xfrm>
            <a:prstGeom prst="rect">
              <a:avLst/>
            </a:prstGeom>
            <a:noFill/>
          </p:spPr>
          <p:txBody>
            <a:bodyPr wrap="square" rtlCol="0">
              <a:spAutoFit/>
            </a:bodyPr>
            <a:lstStyle/>
            <a:p>
              <a:pPr algn="ctr"/>
              <a:r>
                <a:rPr lang="en-US" sz="1800" b="1" dirty="0">
                  <a:solidFill>
                    <a:schemeClr val="bg1"/>
                  </a:solidFill>
                  <a:latin typeface="+mn-lt"/>
                  <a:cs typeface="Arial"/>
                </a:rPr>
                <a:t>Pancreatic</a:t>
              </a:r>
            </a:p>
            <a:p>
              <a:pPr algn="ctr"/>
              <a:r>
                <a:rPr lang="en-US" sz="1800" b="1" dirty="0">
                  <a:solidFill>
                    <a:schemeClr val="bg1"/>
                  </a:solidFill>
                  <a:latin typeface="+mn-lt"/>
                  <a:cs typeface="Arial"/>
                </a:rPr>
                <a:t>Necrosis</a:t>
              </a:r>
            </a:p>
          </p:txBody>
        </p:sp>
        <p:sp>
          <p:nvSpPr>
            <p:cNvPr id="37" name="TextBox 36"/>
            <p:cNvSpPr txBox="1"/>
            <p:nvPr/>
          </p:nvSpPr>
          <p:spPr>
            <a:xfrm>
              <a:off x="2357335" y="5235456"/>
              <a:ext cx="1396321" cy="475516"/>
            </a:xfrm>
            <a:prstGeom prst="rect">
              <a:avLst/>
            </a:prstGeom>
            <a:noFill/>
          </p:spPr>
          <p:txBody>
            <a:bodyPr wrap="square" rtlCol="0">
              <a:spAutoFit/>
            </a:bodyPr>
            <a:lstStyle/>
            <a:p>
              <a:pPr algn="ctr"/>
              <a:r>
                <a:rPr lang="en-US" sz="1800" b="1" dirty="0">
                  <a:solidFill>
                    <a:schemeClr val="bg1"/>
                  </a:solidFill>
                  <a:latin typeface="+mn-lt"/>
                  <a:cs typeface="Arial"/>
                </a:rPr>
                <a:t>Need for Intensive Care</a:t>
              </a:r>
            </a:p>
          </p:txBody>
        </p:sp>
        <p:sp>
          <p:nvSpPr>
            <p:cNvPr id="5" name="Freeform: Shape 4">
              <a:extLst>
                <a:ext uri="{FF2B5EF4-FFF2-40B4-BE49-F238E27FC236}">
                  <a16:creationId xmlns:a16="http://schemas.microsoft.com/office/drawing/2014/main" id="{A4CB166A-9747-8FE4-0CA8-077D2184FBF9}"/>
                </a:ext>
              </a:extLst>
            </p:cNvPr>
            <p:cNvSpPr/>
            <p:nvPr/>
          </p:nvSpPr>
          <p:spPr bwMode="auto">
            <a:xfrm>
              <a:off x="2400300" y="2644140"/>
              <a:ext cx="5181600" cy="2583180"/>
            </a:xfrm>
            <a:custGeom>
              <a:avLst/>
              <a:gdLst>
                <a:gd name="connsiteX0" fmla="*/ 0 w 5181600"/>
                <a:gd name="connsiteY0" fmla="*/ 0 h 2583180"/>
                <a:gd name="connsiteX1" fmla="*/ 0 w 5181600"/>
                <a:gd name="connsiteY1" fmla="*/ 2583180 h 2583180"/>
                <a:gd name="connsiteX2" fmla="*/ 5181600 w 5181600"/>
                <a:gd name="connsiteY2" fmla="*/ 2583180 h 2583180"/>
              </a:gdLst>
              <a:ahLst/>
              <a:cxnLst>
                <a:cxn ang="0">
                  <a:pos x="connsiteX0" y="connsiteY0"/>
                </a:cxn>
                <a:cxn ang="0">
                  <a:pos x="connsiteX1" y="connsiteY1"/>
                </a:cxn>
                <a:cxn ang="0">
                  <a:pos x="connsiteX2" y="connsiteY2"/>
                </a:cxn>
              </a:cxnLst>
              <a:rect l="l" t="t" r="r" b="b"/>
              <a:pathLst>
                <a:path w="5181600" h="2583180">
                  <a:moveTo>
                    <a:pt x="0" y="0"/>
                  </a:moveTo>
                  <a:lnTo>
                    <a:pt x="0" y="2583180"/>
                  </a:lnTo>
                  <a:lnTo>
                    <a:pt x="5181600" y="2583180"/>
                  </a:lnTo>
                </a:path>
              </a:pathLst>
            </a:custGeom>
            <a:noFill/>
            <a:ln w="28575">
              <a:solidFill>
                <a:schemeClr val="bg1"/>
              </a:solidFill>
              <a:miter lim="800000"/>
              <a:headEnd/>
              <a:tailEnd/>
            </a:ln>
          </p:spPr>
          <p:txBody>
            <a:bodyPr rtlCol="0" anchor="ctr"/>
            <a:lstStyle/>
            <a:p>
              <a:pPr algn="ctr"/>
              <a:endParaRPr lang="en-US" sz="1800" dirty="0">
                <a:latin typeface="+mn-lt"/>
              </a:endParaRPr>
            </a:p>
          </p:txBody>
        </p:sp>
        <p:grpSp>
          <p:nvGrpSpPr>
            <p:cNvPr id="13" name="Group 12">
              <a:extLst>
                <a:ext uri="{FF2B5EF4-FFF2-40B4-BE49-F238E27FC236}">
                  <a16:creationId xmlns:a16="http://schemas.microsoft.com/office/drawing/2014/main" id="{C630FF0C-FA0D-C30C-B85B-2C60267DEA0C}"/>
                </a:ext>
              </a:extLst>
            </p:cNvPr>
            <p:cNvGrpSpPr/>
            <p:nvPr/>
          </p:nvGrpSpPr>
          <p:grpSpPr>
            <a:xfrm>
              <a:off x="1847199" y="2510184"/>
              <a:ext cx="459807" cy="2854477"/>
              <a:chOff x="1847199" y="2510184"/>
              <a:chExt cx="459807" cy="2854477"/>
            </a:xfrm>
          </p:grpSpPr>
          <p:sp>
            <p:nvSpPr>
              <p:cNvPr id="7" name="TextBox 6">
                <a:extLst>
                  <a:ext uri="{FF2B5EF4-FFF2-40B4-BE49-F238E27FC236}">
                    <a16:creationId xmlns:a16="http://schemas.microsoft.com/office/drawing/2014/main" id="{A07158A4-DDFE-6CB2-033C-28A40AB83187}"/>
                  </a:ext>
                </a:extLst>
              </p:cNvPr>
              <p:cNvSpPr txBox="1"/>
              <p:nvPr/>
            </p:nvSpPr>
            <p:spPr bwMode="auto">
              <a:xfrm>
                <a:off x="1847199" y="2510184"/>
                <a:ext cx="459807"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100</a:t>
                </a:r>
              </a:p>
            </p:txBody>
          </p:sp>
          <p:sp>
            <p:nvSpPr>
              <p:cNvPr id="8" name="TextBox 7">
                <a:extLst>
                  <a:ext uri="{FF2B5EF4-FFF2-40B4-BE49-F238E27FC236}">
                    <a16:creationId xmlns:a16="http://schemas.microsoft.com/office/drawing/2014/main" id="{CD724E37-CFAA-92EE-4648-64A9C8E0134A}"/>
                  </a:ext>
                </a:extLst>
              </p:cNvPr>
              <p:cNvSpPr txBox="1"/>
              <p:nvPr/>
            </p:nvSpPr>
            <p:spPr bwMode="auto">
              <a:xfrm>
                <a:off x="1947636" y="3034340"/>
                <a:ext cx="359370"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80</a:t>
                </a:r>
              </a:p>
            </p:txBody>
          </p:sp>
          <p:sp>
            <p:nvSpPr>
              <p:cNvPr id="9" name="TextBox 8">
                <a:extLst>
                  <a:ext uri="{FF2B5EF4-FFF2-40B4-BE49-F238E27FC236}">
                    <a16:creationId xmlns:a16="http://schemas.microsoft.com/office/drawing/2014/main" id="{AEB0C83B-6942-F984-E153-50F09C67D408}"/>
                  </a:ext>
                </a:extLst>
              </p:cNvPr>
              <p:cNvSpPr txBox="1"/>
              <p:nvPr/>
            </p:nvSpPr>
            <p:spPr bwMode="auto">
              <a:xfrm>
                <a:off x="1947636" y="3535709"/>
                <a:ext cx="359370"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60</a:t>
                </a:r>
              </a:p>
            </p:txBody>
          </p:sp>
          <p:sp>
            <p:nvSpPr>
              <p:cNvPr id="10" name="TextBox 9">
                <a:extLst>
                  <a:ext uri="{FF2B5EF4-FFF2-40B4-BE49-F238E27FC236}">
                    <a16:creationId xmlns:a16="http://schemas.microsoft.com/office/drawing/2014/main" id="{B6F5687A-030D-845B-8334-684DBDBE6807}"/>
                  </a:ext>
                </a:extLst>
              </p:cNvPr>
              <p:cNvSpPr txBox="1"/>
              <p:nvPr/>
            </p:nvSpPr>
            <p:spPr bwMode="auto">
              <a:xfrm>
                <a:off x="1947636" y="4059865"/>
                <a:ext cx="359370"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40</a:t>
                </a:r>
              </a:p>
            </p:txBody>
          </p:sp>
          <p:sp>
            <p:nvSpPr>
              <p:cNvPr id="11" name="TextBox 10">
                <a:extLst>
                  <a:ext uri="{FF2B5EF4-FFF2-40B4-BE49-F238E27FC236}">
                    <a16:creationId xmlns:a16="http://schemas.microsoft.com/office/drawing/2014/main" id="{35CCFA77-0613-8BD5-E4A6-3E848B76FD2C}"/>
                  </a:ext>
                </a:extLst>
              </p:cNvPr>
              <p:cNvSpPr txBox="1"/>
              <p:nvPr/>
            </p:nvSpPr>
            <p:spPr bwMode="auto">
              <a:xfrm>
                <a:off x="1947636" y="4568781"/>
                <a:ext cx="359370"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20</a:t>
                </a:r>
              </a:p>
            </p:txBody>
          </p:sp>
          <p:sp>
            <p:nvSpPr>
              <p:cNvPr id="12" name="TextBox 11">
                <a:extLst>
                  <a:ext uri="{FF2B5EF4-FFF2-40B4-BE49-F238E27FC236}">
                    <a16:creationId xmlns:a16="http://schemas.microsoft.com/office/drawing/2014/main" id="{E8203E3F-9676-88F8-ACC0-55125CE5A1E2}"/>
                  </a:ext>
                </a:extLst>
              </p:cNvPr>
              <p:cNvSpPr txBox="1"/>
              <p:nvPr/>
            </p:nvSpPr>
            <p:spPr bwMode="auto">
              <a:xfrm>
                <a:off x="2048072" y="5092937"/>
                <a:ext cx="258934" cy="27172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mn-lt"/>
                  </a:rPr>
                  <a:t>0</a:t>
                </a:r>
              </a:p>
            </p:txBody>
          </p:sp>
        </p:grpSp>
      </p:grpSp>
      <p:grpSp>
        <p:nvGrpSpPr>
          <p:cNvPr id="14" name="Group 13">
            <a:extLst>
              <a:ext uri="{FF2B5EF4-FFF2-40B4-BE49-F238E27FC236}">
                <a16:creationId xmlns:a16="http://schemas.microsoft.com/office/drawing/2014/main" id="{45358614-83CE-A41B-F102-5D412C2CEE43}"/>
              </a:ext>
            </a:extLst>
          </p:cNvPr>
          <p:cNvGrpSpPr/>
          <p:nvPr/>
        </p:nvGrpSpPr>
        <p:grpSpPr>
          <a:xfrm>
            <a:off x="6334753" y="1876403"/>
            <a:ext cx="5542760" cy="4364753"/>
            <a:chOff x="6853405" y="2692573"/>
            <a:chExt cx="4456493" cy="3120614"/>
          </a:xfrm>
        </p:grpSpPr>
        <p:graphicFrame>
          <p:nvGraphicFramePr>
            <p:cNvPr id="15" name="Content Placeholder 18"/>
            <p:cNvGraphicFramePr>
              <a:graphicFrameLocks/>
            </p:cNvGraphicFramePr>
            <p:nvPr>
              <p:extLst>
                <p:ext uri="{D42A27DB-BD31-4B8C-83A1-F6EECF244321}">
                  <p14:modId xmlns:p14="http://schemas.microsoft.com/office/powerpoint/2010/main" val="3813726651"/>
                </p:ext>
              </p:extLst>
            </p:nvPr>
          </p:nvGraphicFramePr>
          <p:xfrm>
            <a:off x="6853405" y="2692573"/>
            <a:ext cx="4456493" cy="3120614"/>
          </p:xfrm>
          <a:graphic>
            <a:graphicData uri="http://schemas.openxmlformats.org/drawingml/2006/chart">
              <c:chart xmlns:c="http://schemas.openxmlformats.org/drawingml/2006/chart" xmlns:r="http://schemas.openxmlformats.org/officeDocument/2006/relationships" r:id="rId4"/>
            </a:graphicData>
          </a:graphic>
        </p:graphicFrame>
        <p:sp>
          <p:nvSpPr>
            <p:cNvPr id="33" name="TextBox 32"/>
            <p:cNvSpPr txBox="1"/>
            <p:nvPr/>
          </p:nvSpPr>
          <p:spPr>
            <a:xfrm>
              <a:off x="8670369" y="5286011"/>
              <a:ext cx="2302074" cy="264057"/>
            </a:xfrm>
            <a:prstGeom prst="rect">
              <a:avLst/>
            </a:prstGeom>
            <a:noFill/>
          </p:spPr>
          <p:txBody>
            <a:bodyPr wrap="square" rtlCol="0">
              <a:spAutoFit/>
            </a:bodyPr>
            <a:lstStyle/>
            <a:p>
              <a:pPr algn="ctr"/>
              <a:r>
                <a:rPr lang="en-US" sz="1800" b="1" dirty="0">
                  <a:solidFill>
                    <a:schemeClr val="bg1"/>
                  </a:solidFill>
                  <a:latin typeface="+mn-lt"/>
                  <a:cs typeface="Arial"/>
                </a:rPr>
                <a:t>Median Hospital Stay </a:t>
              </a:r>
            </a:p>
          </p:txBody>
        </p:sp>
        <p:sp>
          <p:nvSpPr>
            <p:cNvPr id="40" name="TextBox 39"/>
            <p:cNvSpPr txBox="1"/>
            <p:nvPr/>
          </p:nvSpPr>
          <p:spPr>
            <a:xfrm rot="16200000">
              <a:off x="7566668" y="3933908"/>
              <a:ext cx="1078107" cy="296951"/>
            </a:xfrm>
            <a:prstGeom prst="rect">
              <a:avLst/>
            </a:prstGeom>
            <a:noFill/>
          </p:spPr>
          <p:txBody>
            <a:bodyPr wrap="square" rtlCol="0">
              <a:spAutoFit/>
            </a:bodyPr>
            <a:lstStyle/>
            <a:p>
              <a:pPr algn="ctr"/>
              <a:r>
                <a:rPr lang="en-US" sz="1800" b="1" dirty="0">
                  <a:solidFill>
                    <a:schemeClr val="bg1"/>
                  </a:solidFill>
                  <a:latin typeface="+mn-lt"/>
                  <a:cs typeface="Arial"/>
                </a:rPr>
                <a:t>Days</a:t>
              </a:r>
            </a:p>
          </p:txBody>
        </p:sp>
        <p:sp>
          <p:nvSpPr>
            <p:cNvPr id="6" name="Freeform: Shape 5">
              <a:extLst>
                <a:ext uri="{FF2B5EF4-FFF2-40B4-BE49-F238E27FC236}">
                  <a16:creationId xmlns:a16="http://schemas.microsoft.com/office/drawing/2014/main" id="{65EB66B4-3370-39FD-0273-D4B18ECD8374}"/>
                </a:ext>
              </a:extLst>
            </p:cNvPr>
            <p:cNvSpPr/>
            <p:nvPr/>
          </p:nvSpPr>
          <p:spPr bwMode="auto">
            <a:xfrm>
              <a:off x="8640174" y="2849880"/>
              <a:ext cx="2302074" cy="2386064"/>
            </a:xfrm>
            <a:custGeom>
              <a:avLst/>
              <a:gdLst>
                <a:gd name="connsiteX0" fmla="*/ 0 w 5181600"/>
                <a:gd name="connsiteY0" fmla="*/ 0 h 2583180"/>
                <a:gd name="connsiteX1" fmla="*/ 0 w 5181600"/>
                <a:gd name="connsiteY1" fmla="*/ 2583180 h 2583180"/>
                <a:gd name="connsiteX2" fmla="*/ 5181600 w 5181600"/>
                <a:gd name="connsiteY2" fmla="*/ 2583180 h 2583180"/>
              </a:gdLst>
              <a:ahLst/>
              <a:cxnLst>
                <a:cxn ang="0">
                  <a:pos x="connsiteX0" y="connsiteY0"/>
                </a:cxn>
                <a:cxn ang="0">
                  <a:pos x="connsiteX1" y="connsiteY1"/>
                </a:cxn>
                <a:cxn ang="0">
                  <a:pos x="connsiteX2" y="connsiteY2"/>
                </a:cxn>
              </a:cxnLst>
              <a:rect l="l" t="t" r="r" b="b"/>
              <a:pathLst>
                <a:path w="5181600" h="2583180">
                  <a:moveTo>
                    <a:pt x="0" y="0"/>
                  </a:moveTo>
                  <a:lnTo>
                    <a:pt x="0" y="2583180"/>
                  </a:lnTo>
                  <a:lnTo>
                    <a:pt x="5181600" y="2583180"/>
                  </a:lnTo>
                </a:path>
              </a:pathLst>
            </a:custGeom>
            <a:noFill/>
            <a:ln w="28575">
              <a:solidFill>
                <a:schemeClr val="bg1"/>
              </a:solidFill>
              <a:miter lim="800000"/>
              <a:headEnd/>
              <a:tailEnd/>
            </a:ln>
          </p:spPr>
          <p:txBody>
            <a:bodyPr rtlCol="0" anchor="ctr"/>
            <a:lstStyle/>
            <a:p>
              <a:pPr algn="ctr"/>
              <a:endParaRPr lang="en-US" sz="1800" dirty="0">
                <a:latin typeface="+mn-lt"/>
              </a:endParaRPr>
            </a:p>
          </p:txBody>
        </p:sp>
      </p:grpSp>
      <p:grpSp>
        <p:nvGrpSpPr>
          <p:cNvPr id="22" name="Group 21">
            <a:extLst>
              <a:ext uri="{FF2B5EF4-FFF2-40B4-BE49-F238E27FC236}">
                <a16:creationId xmlns:a16="http://schemas.microsoft.com/office/drawing/2014/main" id="{291960DB-AF21-6E00-01DF-DC17ACC7ABD7}"/>
              </a:ext>
            </a:extLst>
          </p:cNvPr>
          <p:cNvGrpSpPr/>
          <p:nvPr/>
        </p:nvGrpSpPr>
        <p:grpSpPr>
          <a:xfrm>
            <a:off x="1532421" y="5430002"/>
            <a:ext cx="6045540" cy="80728"/>
            <a:chOff x="1532421" y="5423075"/>
            <a:chExt cx="6045540" cy="80728"/>
          </a:xfrm>
        </p:grpSpPr>
        <p:cxnSp>
          <p:nvCxnSpPr>
            <p:cNvPr id="17" name="Straight Connector 16">
              <a:extLst>
                <a:ext uri="{FF2B5EF4-FFF2-40B4-BE49-F238E27FC236}">
                  <a16:creationId xmlns:a16="http://schemas.microsoft.com/office/drawing/2014/main" id="{5B0DAEA8-956A-80D9-F0AA-801B7C00DC4D}"/>
                </a:ext>
              </a:extLst>
            </p:cNvPr>
            <p:cNvCxnSpPr>
              <a:cxnSpLocks/>
            </p:cNvCxnSpPr>
            <p:nvPr/>
          </p:nvCxnSpPr>
          <p:spPr bwMode="auto">
            <a:xfrm>
              <a:off x="1532421" y="5423075"/>
              <a:ext cx="0" cy="8072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F682EF5-CCA0-E575-FF7E-3828FD0E0388}"/>
                </a:ext>
              </a:extLst>
            </p:cNvPr>
            <p:cNvCxnSpPr>
              <a:cxnSpLocks/>
            </p:cNvCxnSpPr>
            <p:nvPr/>
          </p:nvCxnSpPr>
          <p:spPr bwMode="auto">
            <a:xfrm>
              <a:off x="3043806" y="5423075"/>
              <a:ext cx="0" cy="8072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85D018B-D833-D28D-6544-AD8C3D951A7F}"/>
                </a:ext>
              </a:extLst>
            </p:cNvPr>
            <p:cNvCxnSpPr>
              <a:cxnSpLocks/>
            </p:cNvCxnSpPr>
            <p:nvPr/>
          </p:nvCxnSpPr>
          <p:spPr bwMode="auto">
            <a:xfrm>
              <a:off x="4555191" y="5423075"/>
              <a:ext cx="0" cy="8072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9F7B97A-EBFD-DB5E-A001-4D1BD41607F5}"/>
                </a:ext>
              </a:extLst>
            </p:cNvPr>
            <p:cNvCxnSpPr>
              <a:cxnSpLocks/>
            </p:cNvCxnSpPr>
            <p:nvPr/>
          </p:nvCxnSpPr>
          <p:spPr bwMode="auto">
            <a:xfrm>
              <a:off x="6066576" y="5423075"/>
              <a:ext cx="0" cy="8072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5FB0C91-DEE0-C79F-940A-444631FFDEA4}"/>
                </a:ext>
              </a:extLst>
            </p:cNvPr>
            <p:cNvCxnSpPr>
              <a:cxnSpLocks/>
            </p:cNvCxnSpPr>
            <p:nvPr/>
          </p:nvCxnSpPr>
          <p:spPr bwMode="auto">
            <a:xfrm>
              <a:off x="7577961" y="5423075"/>
              <a:ext cx="0" cy="80728"/>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134A7DB3-FED5-96A1-FEC1-085C9F178475}"/>
              </a:ext>
            </a:extLst>
          </p:cNvPr>
          <p:cNvGrpSpPr/>
          <p:nvPr/>
        </p:nvGrpSpPr>
        <p:grpSpPr>
          <a:xfrm>
            <a:off x="8557403" y="5414630"/>
            <a:ext cx="2862846" cy="81957"/>
            <a:chOff x="1532421" y="5423075"/>
            <a:chExt cx="3022770" cy="80728"/>
          </a:xfrm>
        </p:grpSpPr>
        <p:cxnSp>
          <p:nvCxnSpPr>
            <p:cNvPr id="24" name="Straight Connector 23">
              <a:extLst>
                <a:ext uri="{FF2B5EF4-FFF2-40B4-BE49-F238E27FC236}">
                  <a16:creationId xmlns:a16="http://schemas.microsoft.com/office/drawing/2014/main" id="{90C347F3-FE2C-4991-CF67-7A7E56583749}"/>
                </a:ext>
              </a:extLst>
            </p:cNvPr>
            <p:cNvCxnSpPr>
              <a:cxnSpLocks/>
            </p:cNvCxnSpPr>
            <p:nvPr/>
          </p:nvCxnSpPr>
          <p:spPr bwMode="auto">
            <a:xfrm>
              <a:off x="1532421" y="5423075"/>
              <a:ext cx="0" cy="8072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BD087FE-6CFA-B12F-3620-EF9C04CEA7B4}"/>
                </a:ext>
              </a:extLst>
            </p:cNvPr>
            <p:cNvCxnSpPr>
              <a:cxnSpLocks/>
            </p:cNvCxnSpPr>
            <p:nvPr/>
          </p:nvCxnSpPr>
          <p:spPr bwMode="auto">
            <a:xfrm>
              <a:off x="4555191" y="5423075"/>
              <a:ext cx="0" cy="80728"/>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614910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141B-6619-FE02-F9B6-7811EA9202E5}"/>
              </a:ext>
            </a:extLst>
          </p:cNvPr>
          <p:cNvSpPr>
            <a:spLocks noGrp="1"/>
          </p:cNvSpPr>
          <p:nvPr>
            <p:ph type="title"/>
          </p:nvPr>
        </p:nvSpPr>
        <p:spPr/>
        <p:txBody>
          <a:bodyPr/>
          <a:lstStyle/>
          <a:p>
            <a:r>
              <a:rPr lang="en-US" dirty="0"/>
              <a:t>Patient Populations and Considerations</a:t>
            </a:r>
          </a:p>
        </p:txBody>
      </p:sp>
      <p:sp>
        <p:nvSpPr>
          <p:cNvPr id="6" name="Text Placeholder 4">
            <a:extLst>
              <a:ext uri="{FF2B5EF4-FFF2-40B4-BE49-F238E27FC236}">
                <a16:creationId xmlns:a16="http://schemas.microsoft.com/office/drawing/2014/main" id="{72C9783A-FA24-C972-46F3-A357EA64E4EB}"/>
              </a:ext>
            </a:extLst>
          </p:cNvPr>
          <p:cNvSpPr txBox="1">
            <a:spLocks/>
          </p:cNvSpPr>
          <p:nvPr/>
        </p:nvSpPr>
        <p:spPr>
          <a:xfrm>
            <a:off x="494276" y="6426198"/>
            <a:ext cx="7772400" cy="174625"/>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Virani. J Am Coll Cardiol. 2021;78:960.</a:t>
            </a:r>
          </a:p>
        </p:txBody>
      </p:sp>
      <p:sp>
        <p:nvSpPr>
          <p:cNvPr id="3" name="Rectangle: Rounded Corners 2">
            <a:extLst>
              <a:ext uri="{FF2B5EF4-FFF2-40B4-BE49-F238E27FC236}">
                <a16:creationId xmlns:a16="http://schemas.microsoft.com/office/drawing/2014/main" id="{7500F0AE-91AB-B001-690F-CAC621092FC9}"/>
              </a:ext>
            </a:extLst>
          </p:cNvPr>
          <p:cNvSpPr/>
          <p:nvPr/>
        </p:nvSpPr>
        <p:spPr bwMode="auto">
          <a:xfrm>
            <a:off x="719142" y="1521548"/>
            <a:ext cx="2569114" cy="1351654"/>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Adults with ASCVD and fasting TG ≥150 mg/dL or nonfasting TG ≥175 mg/dL and TG &lt;500 mg/dL</a:t>
            </a:r>
          </a:p>
        </p:txBody>
      </p:sp>
      <p:sp>
        <p:nvSpPr>
          <p:cNvPr id="4" name="Rectangle: Rounded Corners 3">
            <a:extLst>
              <a:ext uri="{FF2B5EF4-FFF2-40B4-BE49-F238E27FC236}">
                <a16:creationId xmlns:a16="http://schemas.microsoft.com/office/drawing/2014/main" id="{0FF2A743-DFED-2F8B-4A97-A79C9CD20B10}"/>
              </a:ext>
            </a:extLst>
          </p:cNvPr>
          <p:cNvSpPr/>
          <p:nvPr/>
        </p:nvSpPr>
        <p:spPr bwMode="auto">
          <a:xfrm>
            <a:off x="3463327" y="1521548"/>
            <a:ext cx="2569114" cy="1351654"/>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Adults with diabetes mellitus aged ≥40 yr, no ASCVD, and fasting TG ≥150 mg/dL or nonfasting TG ≥175 mg/dL and TG &lt;500 mg/dL</a:t>
            </a:r>
          </a:p>
        </p:txBody>
      </p:sp>
      <p:sp>
        <p:nvSpPr>
          <p:cNvPr id="7" name="Rectangle: Rounded Corners 6">
            <a:extLst>
              <a:ext uri="{FF2B5EF4-FFF2-40B4-BE49-F238E27FC236}">
                <a16:creationId xmlns:a16="http://schemas.microsoft.com/office/drawing/2014/main" id="{23F92EB7-FADE-DEB2-78A4-5F0D4CE93667}"/>
              </a:ext>
            </a:extLst>
          </p:cNvPr>
          <p:cNvSpPr/>
          <p:nvPr/>
        </p:nvSpPr>
        <p:spPr bwMode="auto">
          <a:xfrm>
            <a:off x="6207512" y="1521548"/>
            <a:ext cx="2569114" cy="1351654"/>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Adults aged ≥20 yr with no ASCVD or diabetes mellitus and fasting TG ≥150 mg/dL or nonfasting TG ≥175 mg/dL and TG &lt;500 mg/dL</a:t>
            </a:r>
          </a:p>
        </p:txBody>
      </p:sp>
      <p:sp>
        <p:nvSpPr>
          <p:cNvPr id="9" name="Rectangle: Rounded Corners 8">
            <a:extLst>
              <a:ext uri="{FF2B5EF4-FFF2-40B4-BE49-F238E27FC236}">
                <a16:creationId xmlns:a16="http://schemas.microsoft.com/office/drawing/2014/main" id="{85817393-D37F-6E91-1A6A-EF47DD3ED579}"/>
              </a:ext>
            </a:extLst>
          </p:cNvPr>
          <p:cNvSpPr/>
          <p:nvPr/>
        </p:nvSpPr>
        <p:spPr bwMode="auto">
          <a:xfrm>
            <a:off x="8951696" y="1521548"/>
            <a:ext cx="2569114" cy="1351654"/>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Adults aged ≥20 yr with </a:t>
            </a:r>
            <a:br>
              <a:rPr lang="en-US" sz="1600" b="0" dirty="0">
                <a:solidFill>
                  <a:schemeClr val="tx1"/>
                </a:solidFill>
                <a:latin typeface="Calibri" panose="020F0502020204030204" pitchFamily="34" charset="0"/>
              </a:rPr>
            </a:br>
            <a:r>
              <a:rPr lang="en-US" sz="1600" b="0" dirty="0">
                <a:solidFill>
                  <a:schemeClr val="tx1"/>
                </a:solidFill>
                <a:latin typeface="Calibri" panose="020F0502020204030204" pitchFamily="34" charset="0"/>
              </a:rPr>
              <a:t>TG ≥500 mg/dL</a:t>
            </a:r>
          </a:p>
        </p:txBody>
      </p:sp>
      <p:sp>
        <p:nvSpPr>
          <p:cNvPr id="14" name="Rectangle: Rounded Corners 13">
            <a:extLst>
              <a:ext uri="{FF2B5EF4-FFF2-40B4-BE49-F238E27FC236}">
                <a16:creationId xmlns:a16="http://schemas.microsoft.com/office/drawing/2014/main" id="{ED50A27F-CBFC-56A3-B3C5-5B9DAA001879}"/>
              </a:ext>
            </a:extLst>
          </p:cNvPr>
          <p:cNvSpPr/>
          <p:nvPr/>
        </p:nvSpPr>
        <p:spPr bwMode="auto">
          <a:xfrm>
            <a:off x="719142" y="3113091"/>
            <a:ext cx="10817114" cy="1722329"/>
          </a:xfrm>
          <a:prstGeom prst="roundRect">
            <a:avLst/>
          </a:prstGeom>
          <a:solidFill>
            <a:schemeClr val="accent3"/>
          </a:solidFill>
          <a:ln w="0">
            <a:noFill/>
            <a:miter lim="800000"/>
            <a:headEnd/>
            <a:tailEnd/>
          </a:ln>
        </p:spPr>
        <p:txBody>
          <a:bodyPr lIns="0" rIns="0" rtlCol="0" anchor="ctr"/>
          <a:lstStyle/>
          <a:p>
            <a:pPr algn="ctr" eaLnBrk="1" hangingPunct="1">
              <a:spcBef>
                <a:spcPts val="0"/>
              </a:spcBef>
              <a:spcAft>
                <a:spcPts val="0"/>
              </a:spcAft>
              <a:buClr>
                <a:schemeClr val="folHlink"/>
              </a:buClr>
              <a:buNone/>
            </a:pPr>
            <a:r>
              <a:rPr lang="en-US" sz="1600" b="1" dirty="0">
                <a:solidFill>
                  <a:schemeClr val="tx1"/>
                </a:solidFill>
                <a:latin typeface="Calibri" panose="020F0502020204030204" pitchFamily="34" charset="0"/>
              </a:rPr>
              <a:t>Factors to Consider</a:t>
            </a:r>
          </a:p>
          <a:p>
            <a:pPr marL="1657350" lvl="3" indent="-285750">
              <a:spcBef>
                <a:spcPts val="0"/>
              </a:spcBef>
              <a:spcAft>
                <a:spcPts val="0"/>
              </a:spcAft>
              <a:buFont typeface="Wingdings" panose="05000000000000000000" pitchFamily="2" charset="2"/>
              <a:buChar char="§"/>
            </a:pPr>
            <a:r>
              <a:rPr lang="en-US" sz="1600" dirty="0">
                <a:latin typeface="Calibri" panose="020F0502020204030204" pitchFamily="34" charset="0"/>
              </a:rPr>
              <a:t>Evaluate and manage secondary causes</a:t>
            </a:r>
          </a:p>
          <a:p>
            <a:pPr marL="1657350" lvl="3" indent="-285750">
              <a:spcBef>
                <a:spcPts val="0"/>
              </a:spcBef>
              <a:spcAft>
                <a:spcPts val="0"/>
              </a:spcAft>
              <a:buFont typeface="Wingdings" panose="05000000000000000000" pitchFamily="2" charset="2"/>
              <a:buChar char="§"/>
            </a:pPr>
            <a:r>
              <a:rPr lang="en-US" sz="1600" b="0" dirty="0">
                <a:solidFill>
                  <a:schemeClr val="tx1"/>
                </a:solidFill>
                <a:latin typeface="Calibri" panose="020F0502020204030204" pitchFamily="34" charset="0"/>
              </a:rPr>
              <a:t>Optim</a:t>
            </a:r>
            <a:r>
              <a:rPr lang="en-US" sz="1600" dirty="0">
                <a:latin typeface="Calibri" panose="020F0502020204030204" pitchFamily="34" charset="0"/>
              </a:rPr>
              <a:t>ize diet and lifestyle interventions for hypertriglyceridemia</a:t>
            </a:r>
          </a:p>
          <a:p>
            <a:pPr marL="1657350" lvl="3" indent="-285750">
              <a:spcBef>
                <a:spcPts val="0"/>
              </a:spcBef>
              <a:spcAft>
                <a:spcPts val="0"/>
              </a:spcAft>
              <a:buFont typeface="Wingdings" panose="05000000000000000000" pitchFamily="2" charset="2"/>
              <a:buChar char="§"/>
            </a:pPr>
            <a:r>
              <a:rPr lang="en-US" sz="1600" b="0" dirty="0">
                <a:solidFill>
                  <a:schemeClr val="tx1"/>
                </a:solidFill>
                <a:latin typeface="Calibri" panose="020F0502020204030204" pitchFamily="34" charset="0"/>
              </a:rPr>
              <a:t>Impl</a:t>
            </a:r>
            <a:r>
              <a:rPr lang="en-US" sz="1600" dirty="0">
                <a:latin typeface="Calibri" panose="020F0502020204030204" pitchFamily="34" charset="0"/>
              </a:rPr>
              <a:t>ement guideline-directed statin therapy and optimize statin adherence</a:t>
            </a:r>
          </a:p>
          <a:p>
            <a:pPr marL="1657350" lvl="3" indent="-285750">
              <a:spcBef>
                <a:spcPts val="0"/>
              </a:spcBef>
              <a:spcAft>
                <a:spcPts val="0"/>
              </a:spcAft>
              <a:buFont typeface="Wingdings" panose="05000000000000000000" pitchFamily="2" charset="2"/>
              <a:buChar char="§"/>
            </a:pPr>
            <a:r>
              <a:rPr lang="en-US" sz="1600" b="0" dirty="0">
                <a:solidFill>
                  <a:schemeClr val="tx1"/>
                </a:solidFill>
                <a:latin typeface="Calibri" panose="020F0502020204030204" pitchFamily="34" charset="0"/>
              </a:rPr>
              <a:t>Optimize glycemic control</a:t>
            </a:r>
          </a:p>
          <a:p>
            <a:pPr marL="1657350" lvl="3" indent="-285750">
              <a:spcBef>
                <a:spcPts val="0"/>
              </a:spcBef>
              <a:spcAft>
                <a:spcPts val="0"/>
              </a:spcAft>
              <a:buFont typeface="Wingdings" panose="05000000000000000000" pitchFamily="2" charset="2"/>
              <a:buChar char="§"/>
            </a:pPr>
            <a:r>
              <a:rPr lang="en-US" sz="1600" dirty="0">
                <a:latin typeface="Calibri" panose="020F0502020204030204" pitchFamily="34" charset="0"/>
              </a:rPr>
              <a:t>Monitor response to therapy and adherence</a:t>
            </a:r>
          </a:p>
          <a:p>
            <a:pPr marL="1657350" lvl="3" indent="-285750">
              <a:spcBef>
                <a:spcPts val="0"/>
              </a:spcBef>
              <a:spcAft>
                <a:spcPts val="0"/>
              </a:spcAft>
              <a:buFont typeface="Wingdings" panose="05000000000000000000" pitchFamily="2" charset="2"/>
              <a:buChar char="§"/>
            </a:pPr>
            <a:r>
              <a:rPr lang="en-US" sz="1600" b="0" dirty="0">
                <a:solidFill>
                  <a:schemeClr val="tx1"/>
                </a:solidFill>
                <a:latin typeface="Calibri" panose="020F0502020204030204" pitchFamily="34" charset="0"/>
              </a:rPr>
              <a:t>Conduct </a:t>
            </a:r>
            <a:r>
              <a:rPr lang="en-US" sz="1600" dirty="0">
                <a:latin typeface="Calibri" panose="020F0502020204030204" pitchFamily="34" charset="0"/>
              </a:rPr>
              <a:t>HCP</a:t>
            </a:r>
            <a:r>
              <a:rPr lang="en-US" sz="1600" b="0" dirty="0">
                <a:solidFill>
                  <a:schemeClr val="tx1"/>
                </a:solidFill>
                <a:latin typeface="Calibri" panose="020F0502020204030204" pitchFamily="34" charset="0"/>
              </a:rPr>
              <a:t>–patient discussion of potential benefits, potential harms, and patient preferences</a:t>
            </a:r>
          </a:p>
        </p:txBody>
      </p:sp>
      <p:sp>
        <p:nvSpPr>
          <p:cNvPr id="15" name="Rectangle: Rounded Corners 14">
            <a:extLst>
              <a:ext uri="{FF2B5EF4-FFF2-40B4-BE49-F238E27FC236}">
                <a16:creationId xmlns:a16="http://schemas.microsoft.com/office/drawing/2014/main" id="{14BC6779-C0AA-487B-1D8A-732017976278}"/>
              </a:ext>
            </a:extLst>
          </p:cNvPr>
          <p:cNvSpPr/>
          <p:nvPr/>
        </p:nvSpPr>
        <p:spPr bwMode="auto">
          <a:xfrm>
            <a:off x="2405034" y="5075309"/>
            <a:ext cx="7237562" cy="315008"/>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Persistent Fasting Hypertriglyceridemia</a:t>
            </a:r>
          </a:p>
        </p:txBody>
      </p:sp>
      <p:sp>
        <p:nvSpPr>
          <p:cNvPr id="16" name="Rectangle: Rounded Corners 15">
            <a:extLst>
              <a:ext uri="{FF2B5EF4-FFF2-40B4-BE49-F238E27FC236}">
                <a16:creationId xmlns:a16="http://schemas.microsoft.com/office/drawing/2014/main" id="{557C8C1A-48EF-DC19-CFDD-80707C134EE9}"/>
              </a:ext>
            </a:extLst>
          </p:cNvPr>
          <p:cNvSpPr/>
          <p:nvPr/>
        </p:nvSpPr>
        <p:spPr bwMode="auto">
          <a:xfrm>
            <a:off x="2405034" y="5630206"/>
            <a:ext cx="7237562" cy="751827"/>
          </a:xfrm>
          <a:prstGeom prst="roundRect">
            <a:avLst/>
          </a:prstGeom>
          <a:solidFill>
            <a:schemeClr val="accent3"/>
          </a:solidFill>
          <a:ln w="0">
            <a:noFill/>
            <a:miter lim="800000"/>
            <a:headEnd/>
            <a:tailEnd/>
          </a:ln>
        </p:spPr>
        <p:txBody>
          <a:bodyPr lIns="0" rIns="0" rtlCol="0" anchor="ctr"/>
          <a:lstStyle/>
          <a:p>
            <a:pPr algn="ctr" eaLnBrk="1" hangingPunct="1">
              <a:spcBef>
                <a:spcPts val="0"/>
              </a:spcBef>
              <a:spcAft>
                <a:spcPts val="0"/>
              </a:spcAft>
              <a:buClr>
                <a:schemeClr val="folHlink"/>
              </a:buClr>
              <a:buNone/>
            </a:pPr>
            <a:r>
              <a:rPr lang="en-US" sz="1600" b="1" dirty="0">
                <a:solidFill>
                  <a:schemeClr val="tx1"/>
                </a:solidFill>
                <a:latin typeface="Calibri" panose="020F0502020204030204" pitchFamily="34" charset="0"/>
              </a:rPr>
              <a:t>Optional Interventions to Consider</a:t>
            </a:r>
          </a:p>
          <a:p>
            <a:pPr marL="1657350" lvl="3" indent="-285750">
              <a:spcBef>
                <a:spcPts val="0"/>
              </a:spcBef>
              <a:spcAft>
                <a:spcPts val="0"/>
              </a:spcAft>
              <a:buFont typeface="Wingdings" panose="05000000000000000000" pitchFamily="2" charset="2"/>
              <a:buChar char="§"/>
            </a:pPr>
            <a:r>
              <a:rPr lang="en-US" sz="1600" dirty="0">
                <a:latin typeface="Calibri" panose="020F0502020204030204" pitchFamily="34" charset="0"/>
              </a:rPr>
              <a:t>Referral to registered dietitian nutritionist</a:t>
            </a:r>
          </a:p>
          <a:p>
            <a:pPr marL="1657350" lvl="3" indent="-285750">
              <a:spcBef>
                <a:spcPts val="0"/>
              </a:spcBef>
              <a:spcAft>
                <a:spcPts val="0"/>
              </a:spcAft>
              <a:buFont typeface="Wingdings" panose="05000000000000000000" pitchFamily="2" charset="2"/>
              <a:buChar char="§"/>
            </a:pPr>
            <a:r>
              <a:rPr lang="en-US" sz="1600" b="0" dirty="0">
                <a:solidFill>
                  <a:schemeClr val="tx1"/>
                </a:solidFill>
                <a:latin typeface="Calibri" panose="020F0502020204030204" pitchFamily="34" charset="0"/>
              </a:rPr>
              <a:t>Addition of a triglyceride risk-based pharmacologic agent</a:t>
            </a:r>
          </a:p>
        </p:txBody>
      </p:sp>
      <p:cxnSp>
        <p:nvCxnSpPr>
          <p:cNvPr id="18" name="Straight Arrow Connector 17">
            <a:extLst>
              <a:ext uri="{FF2B5EF4-FFF2-40B4-BE49-F238E27FC236}">
                <a16:creationId xmlns:a16="http://schemas.microsoft.com/office/drawing/2014/main" id="{3A2F0746-69F2-47B8-B152-CF434DD65A70}"/>
              </a:ext>
            </a:extLst>
          </p:cNvPr>
          <p:cNvCxnSpPr>
            <a:cxnSpLocks/>
          </p:cNvCxnSpPr>
          <p:nvPr/>
        </p:nvCxnSpPr>
        <p:spPr bwMode="auto">
          <a:xfrm>
            <a:off x="7492069" y="2873202"/>
            <a:ext cx="0" cy="239889"/>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8F030B55-47D2-B8C7-B805-D1DE7B7F67FF}"/>
              </a:ext>
            </a:extLst>
          </p:cNvPr>
          <p:cNvCxnSpPr>
            <a:cxnSpLocks/>
          </p:cNvCxnSpPr>
          <p:nvPr/>
        </p:nvCxnSpPr>
        <p:spPr bwMode="auto">
          <a:xfrm>
            <a:off x="4747884" y="2873202"/>
            <a:ext cx="0" cy="239889"/>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61FFF3A9-66CB-31C2-33E8-95B4E315D905}"/>
              </a:ext>
            </a:extLst>
          </p:cNvPr>
          <p:cNvCxnSpPr>
            <a:cxnSpLocks/>
          </p:cNvCxnSpPr>
          <p:nvPr/>
        </p:nvCxnSpPr>
        <p:spPr bwMode="auto">
          <a:xfrm>
            <a:off x="2003699" y="2873202"/>
            <a:ext cx="0" cy="239889"/>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B011609-8CF7-D8C8-E8EA-D0EFB13FC120}"/>
              </a:ext>
            </a:extLst>
          </p:cNvPr>
          <p:cNvCxnSpPr>
            <a:cxnSpLocks/>
          </p:cNvCxnSpPr>
          <p:nvPr/>
        </p:nvCxnSpPr>
        <p:spPr bwMode="auto">
          <a:xfrm>
            <a:off x="10236253" y="2873202"/>
            <a:ext cx="0" cy="239889"/>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58620982-0F57-06A8-38A3-5EAAE5D2BF66}"/>
              </a:ext>
            </a:extLst>
          </p:cNvPr>
          <p:cNvCxnSpPr/>
          <p:nvPr/>
        </p:nvCxnSpPr>
        <p:spPr bwMode="auto">
          <a:xfrm>
            <a:off x="6023815" y="4835420"/>
            <a:ext cx="0" cy="239889"/>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7A13FDAE-6C9C-AB73-6B0A-E4253B9B1031}"/>
              </a:ext>
            </a:extLst>
          </p:cNvPr>
          <p:cNvCxnSpPr/>
          <p:nvPr/>
        </p:nvCxnSpPr>
        <p:spPr bwMode="auto">
          <a:xfrm>
            <a:off x="6023815" y="5390317"/>
            <a:ext cx="0" cy="239889"/>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285967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038C2-9A02-3AA8-E586-2196A451C0CB}"/>
              </a:ext>
            </a:extLst>
          </p:cNvPr>
          <p:cNvSpPr>
            <a:spLocks noGrp="1"/>
          </p:cNvSpPr>
          <p:nvPr>
            <p:ph type="title"/>
          </p:nvPr>
        </p:nvSpPr>
        <p:spPr/>
        <p:txBody>
          <a:bodyPr/>
          <a:lstStyle/>
          <a:p>
            <a:r>
              <a:rPr lang="en-US" dirty="0"/>
              <a:t>For Patients Aged ≥20 Yr With sHTG</a:t>
            </a:r>
          </a:p>
        </p:txBody>
      </p:sp>
      <p:sp>
        <p:nvSpPr>
          <p:cNvPr id="3" name="Text Placeholder 4">
            <a:extLst>
              <a:ext uri="{FF2B5EF4-FFF2-40B4-BE49-F238E27FC236}">
                <a16:creationId xmlns:a16="http://schemas.microsoft.com/office/drawing/2014/main" id="{86F09252-C18E-8F0C-1C27-CAA45D404B3F}"/>
              </a:ext>
            </a:extLst>
          </p:cNvPr>
          <p:cNvSpPr txBox="1">
            <a:spLocks/>
          </p:cNvSpPr>
          <p:nvPr/>
        </p:nvSpPr>
        <p:spPr>
          <a:xfrm>
            <a:off x="484751" y="6426198"/>
            <a:ext cx="7772400" cy="174625"/>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Virani. J Am Coll Cardiol. 2021;78:960.</a:t>
            </a:r>
          </a:p>
        </p:txBody>
      </p:sp>
      <p:sp>
        <p:nvSpPr>
          <p:cNvPr id="6" name="Rectangle: Rounded Corners 5">
            <a:extLst>
              <a:ext uri="{FF2B5EF4-FFF2-40B4-BE49-F238E27FC236}">
                <a16:creationId xmlns:a16="http://schemas.microsoft.com/office/drawing/2014/main" id="{963441C6-F370-3286-C06C-181E78148693}"/>
              </a:ext>
            </a:extLst>
          </p:cNvPr>
          <p:cNvSpPr/>
          <p:nvPr/>
        </p:nvSpPr>
        <p:spPr bwMode="auto">
          <a:xfrm>
            <a:off x="3053502" y="1219898"/>
            <a:ext cx="7762342" cy="340713"/>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Adults aged ≥20 yr with TG ≥500 mg/dL</a:t>
            </a:r>
          </a:p>
        </p:txBody>
      </p:sp>
      <p:sp>
        <p:nvSpPr>
          <p:cNvPr id="8" name="Rectangle: Rounded Corners 7">
            <a:extLst>
              <a:ext uri="{FF2B5EF4-FFF2-40B4-BE49-F238E27FC236}">
                <a16:creationId xmlns:a16="http://schemas.microsoft.com/office/drawing/2014/main" id="{E57E94D3-3976-B7A9-5DEE-7152049F69BB}"/>
              </a:ext>
            </a:extLst>
          </p:cNvPr>
          <p:cNvSpPr/>
          <p:nvPr/>
        </p:nvSpPr>
        <p:spPr bwMode="auto">
          <a:xfrm>
            <a:off x="3053502" y="1711081"/>
            <a:ext cx="2795207" cy="340713"/>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TG 500-999 mg/dL</a:t>
            </a:r>
          </a:p>
        </p:txBody>
      </p:sp>
      <p:sp>
        <p:nvSpPr>
          <p:cNvPr id="9" name="Rectangle: Rounded Corners 8">
            <a:extLst>
              <a:ext uri="{FF2B5EF4-FFF2-40B4-BE49-F238E27FC236}">
                <a16:creationId xmlns:a16="http://schemas.microsoft.com/office/drawing/2014/main" id="{1EA5D511-9934-4218-BDB8-C481265FAD52}"/>
              </a:ext>
            </a:extLst>
          </p:cNvPr>
          <p:cNvSpPr/>
          <p:nvPr/>
        </p:nvSpPr>
        <p:spPr bwMode="auto">
          <a:xfrm>
            <a:off x="8020637" y="1711081"/>
            <a:ext cx="2795207" cy="340713"/>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TG ≥1000 mg/dL</a:t>
            </a:r>
          </a:p>
        </p:txBody>
      </p:sp>
      <p:sp>
        <p:nvSpPr>
          <p:cNvPr id="10" name="Rectangle: Rounded Corners 9">
            <a:extLst>
              <a:ext uri="{FF2B5EF4-FFF2-40B4-BE49-F238E27FC236}">
                <a16:creationId xmlns:a16="http://schemas.microsoft.com/office/drawing/2014/main" id="{3D2EB202-4D12-12BA-8FFD-26AEAEC7DBD0}"/>
              </a:ext>
            </a:extLst>
          </p:cNvPr>
          <p:cNvSpPr/>
          <p:nvPr/>
        </p:nvSpPr>
        <p:spPr bwMode="auto">
          <a:xfrm>
            <a:off x="2220688" y="4532338"/>
            <a:ext cx="4930610" cy="340713"/>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Persistent fasting hypertriglyceridemia 500-999 mg/dL</a:t>
            </a:r>
          </a:p>
        </p:txBody>
      </p:sp>
      <p:sp>
        <p:nvSpPr>
          <p:cNvPr id="11" name="Rectangle: Rounded Corners 10">
            <a:extLst>
              <a:ext uri="{FF2B5EF4-FFF2-40B4-BE49-F238E27FC236}">
                <a16:creationId xmlns:a16="http://schemas.microsoft.com/office/drawing/2014/main" id="{B364F04B-1FC9-3E16-2A08-B098AD51784A}"/>
              </a:ext>
            </a:extLst>
          </p:cNvPr>
          <p:cNvSpPr/>
          <p:nvPr/>
        </p:nvSpPr>
        <p:spPr bwMode="auto">
          <a:xfrm>
            <a:off x="2514600" y="2199067"/>
            <a:ext cx="4051300" cy="658433"/>
          </a:xfrm>
          <a:prstGeom prst="roundRect">
            <a:avLst/>
          </a:prstGeom>
          <a:solidFill>
            <a:schemeClr val="accent3"/>
          </a:solidFill>
          <a:ln w="0">
            <a:noFill/>
            <a:miter lim="800000"/>
            <a:headEnd/>
            <a:tailEnd/>
          </a:ln>
        </p:spPr>
        <p:txBody>
          <a:bodyPr lIns="0" rIns="0" rtlCol="0" anchor="ctr"/>
          <a:lstStyle/>
          <a:p>
            <a:pPr marL="342900" indent="-34290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Rule out secondary causes </a:t>
            </a:r>
            <a:endParaRPr lang="en-US" sz="1400" i="1" dirty="0">
              <a:solidFill>
                <a:schemeClr val="tx1"/>
              </a:solidFill>
              <a:latin typeface="Calibri" panose="020F0502020204030204" pitchFamily="34" charset="0"/>
            </a:endParaRPr>
          </a:p>
          <a:p>
            <a:pPr marL="342900" indent="-34290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Optimize diet and lifestyle </a:t>
            </a:r>
            <a:r>
              <a:rPr lang="en-US" sz="1400" i="1" dirty="0">
                <a:latin typeface="Calibri" panose="020F0502020204030204" pitchFamily="34" charset="0"/>
              </a:rPr>
              <a:t>   </a:t>
            </a:r>
            <a:endParaRPr lang="en-US" sz="1400" i="1" dirty="0">
              <a:solidFill>
                <a:schemeClr val="tx1"/>
              </a:solidFill>
              <a:latin typeface="Calibri" panose="020F0502020204030204" pitchFamily="34" charset="0"/>
            </a:endParaRPr>
          </a:p>
          <a:p>
            <a:pPr marL="342900" indent="-342900" eaLnBrk="1" hangingPunct="1">
              <a:spcBef>
                <a:spcPts val="0"/>
              </a:spcBef>
              <a:spcAft>
                <a:spcPts val="0"/>
              </a:spcAft>
              <a:buFont typeface="+mj-lt"/>
              <a:buAutoNum type="arabicPeriod"/>
            </a:pPr>
            <a:r>
              <a:rPr lang="en-US" sz="1400" dirty="0">
                <a:latin typeface="Calibri" panose="020F0502020204030204" pitchFamily="34" charset="0"/>
              </a:rPr>
              <a:t>Optimize glycemic control (in diabetes)</a:t>
            </a:r>
            <a:endParaRPr lang="en-US" sz="1400" dirty="0">
              <a:solidFill>
                <a:schemeClr val="tx1"/>
              </a:solidFill>
              <a:latin typeface="Calibri" panose="020F0502020204030204" pitchFamily="34" charset="0"/>
            </a:endParaRPr>
          </a:p>
        </p:txBody>
      </p:sp>
      <p:sp>
        <p:nvSpPr>
          <p:cNvPr id="12" name="Rectangle: Rounded Corners 11">
            <a:extLst>
              <a:ext uri="{FF2B5EF4-FFF2-40B4-BE49-F238E27FC236}">
                <a16:creationId xmlns:a16="http://schemas.microsoft.com/office/drawing/2014/main" id="{B3D05F45-789C-EA59-D5F6-FB2E5C93D3D5}"/>
              </a:ext>
            </a:extLst>
          </p:cNvPr>
          <p:cNvSpPr/>
          <p:nvPr/>
        </p:nvSpPr>
        <p:spPr bwMode="auto">
          <a:xfrm>
            <a:off x="7478669" y="2199067"/>
            <a:ext cx="4051300" cy="2312289"/>
          </a:xfrm>
          <a:prstGeom prst="roundRect">
            <a:avLst/>
          </a:prstGeom>
          <a:solidFill>
            <a:schemeClr val="accent3"/>
          </a:solidFill>
          <a:ln w="0">
            <a:noFill/>
            <a:miter lim="800000"/>
            <a:headEnd/>
            <a:tailEnd/>
          </a:ln>
        </p:spPr>
        <p:txBody>
          <a:bodyPr lIns="0" rIns="0" rtlCol="0" anchor="ctr"/>
          <a:lstStyle/>
          <a:p>
            <a:pPr marL="342900" indent="-34290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Rule out secondary causes </a:t>
            </a:r>
            <a:endParaRPr lang="en-US" sz="1400" i="1" dirty="0">
              <a:solidFill>
                <a:schemeClr val="tx1"/>
              </a:solidFill>
              <a:latin typeface="Calibri" panose="020F0502020204030204" pitchFamily="34" charset="0"/>
            </a:endParaRPr>
          </a:p>
          <a:p>
            <a:pPr marL="342900" indent="-342900" eaLnBrk="1" hangingPunct="1">
              <a:spcBef>
                <a:spcPts val="0"/>
              </a:spcBef>
              <a:spcAft>
                <a:spcPts val="0"/>
              </a:spcAft>
              <a:buFont typeface="+mj-lt"/>
              <a:buAutoNum type="arabicPeriod"/>
            </a:pPr>
            <a:r>
              <a:rPr lang="en-US" sz="1400" dirty="0">
                <a:latin typeface="Calibri" panose="020F0502020204030204" pitchFamily="34" charset="0"/>
              </a:rPr>
              <a:t>Implement </a:t>
            </a:r>
            <a:r>
              <a:rPr lang="en-US" sz="1400" b="1" i="1" dirty="0">
                <a:latin typeface="Calibri" panose="020F0502020204030204" pitchFamily="34" charset="0"/>
              </a:rPr>
              <a:t>very low-fat diet </a:t>
            </a:r>
            <a:r>
              <a:rPr lang="en-US" sz="1400" dirty="0">
                <a:latin typeface="Calibri" panose="020F0502020204030204" pitchFamily="34" charset="0"/>
              </a:rPr>
              <a:t>and optimize lifestyle </a:t>
            </a:r>
            <a:endParaRPr lang="en-US" sz="1400" i="1" dirty="0">
              <a:solidFill>
                <a:schemeClr val="tx1"/>
              </a:solidFill>
              <a:latin typeface="Calibri" panose="020F0502020204030204" pitchFamily="34" charset="0"/>
            </a:endParaRPr>
          </a:p>
          <a:p>
            <a:pPr marL="342900" indent="-34290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Optimize glycemic control (in diabetes)</a:t>
            </a:r>
          </a:p>
          <a:p>
            <a:pPr marL="342900" indent="-342900" eaLnBrk="1" hangingPunct="1">
              <a:spcBef>
                <a:spcPts val="0"/>
              </a:spcBef>
              <a:spcAft>
                <a:spcPts val="0"/>
              </a:spcAft>
              <a:buFont typeface="+mj-lt"/>
              <a:buAutoNum type="arabicPeriod"/>
            </a:pPr>
            <a:r>
              <a:rPr lang="en-US" sz="1400" dirty="0">
                <a:latin typeface="Calibri" panose="020F0502020204030204" pitchFamily="34" charset="0"/>
              </a:rPr>
              <a:t>Consider fibrate* or prescription omega-3 fatty acids (icosapent ethyl or omega-3 acid ethyl esters) to reduce risk of pancreatitis</a:t>
            </a:r>
          </a:p>
          <a:p>
            <a:pPr marL="342900" indent="-34290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Consider statin initiation or inte</a:t>
            </a:r>
            <a:r>
              <a:rPr lang="en-US" sz="1400" dirty="0">
                <a:latin typeface="Calibri" panose="020F0502020204030204" pitchFamily="34" charset="0"/>
              </a:rPr>
              <a:t>nsification in appropriate patient management groups</a:t>
            </a:r>
            <a:endParaRPr lang="en-US" sz="1400" dirty="0">
              <a:solidFill>
                <a:schemeClr val="tx1"/>
              </a:solidFill>
              <a:latin typeface="Calibri" panose="020F0502020204030204" pitchFamily="34" charset="0"/>
            </a:endParaRPr>
          </a:p>
        </p:txBody>
      </p:sp>
      <p:sp>
        <p:nvSpPr>
          <p:cNvPr id="13" name="Rectangle: Rounded Corners 12">
            <a:extLst>
              <a:ext uri="{FF2B5EF4-FFF2-40B4-BE49-F238E27FC236}">
                <a16:creationId xmlns:a16="http://schemas.microsoft.com/office/drawing/2014/main" id="{8ACB913D-A72C-6379-FAD3-3E23A2CDCAA6}"/>
              </a:ext>
            </a:extLst>
          </p:cNvPr>
          <p:cNvSpPr/>
          <p:nvPr/>
        </p:nvSpPr>
        <p:spPr bwMode="auto">
          <a:xfrm>
            <a:off x="717550" y="3036524"/>
            <a:ext cx="3306614" cy="1006463"/>
          </a:xfrm>
          <a:prstGeom prst="roundRect">
            <a:avLst/>
          </a:prstGeom>
          <a:solidFill>
            <a:schemeClr val="accent4"/>
          </a:solidFill>
          <a:ln w="0">
            <a:noFill/>
            <a:miter lim="800000"/>
            <a:headEnd/>
            <a:tailEnd/>
          </a:ln>
        </p:spPr>
        <p:txBody>
          <a:bodyPr lIns="0" rIns="0" rtlCol="0" anchor="ctr"/>
          <a:lstStyle/>
          <a:p>
            <a:pPr algn="ctr" eaLnBrk="1" hangingPunct="1">
              <a:spcBef>
                <a:spcPts val="0"/>
              </a:spcBef>
              <a:spcAft>
                <a:spcPts val="0"/>
              </a:spcAft>
            </a:pPr>
            <a:r>
              <a:rPr lang="en-US" sz="1400" dirty="0">
                <a:solidFill>
                  <a:schemeClr val="tx1"/>
                </a:solidFill>
                <a:latin typeface="Calibri" panose="020F0502020204030204" pitchFamily="34" charset="0"/>
              </a:rPr>
              <a:t>Adults aged 20-39 yr or aged 40-75 yr with TG 500-999 mg/dL and 10-yr ASCVD risk &lt;5%, or with TG ≥500-999 mg/dL without ASCVD or diabetes mellitus</a:t>
            </a:r>
          </a:p>
        </p:txBody>
      </p:sp>
      <p:sp>
        <p:nvSpPr>
          <p:cNvPr id="14" name="Rectangle: Rounded Corners 13">
            <a:extLst>
              <a:ext uri="{FF2B5EF4-FFF2-40B4-BE49-F238E27FC236}">
                <a16:creationId xmlns:a16="http://schemas.microsoft.com/office/drawing/2014/main" id="{5C0274D8-F2C4-3F45-4CF0-D4A3607989B2}"/>
              </a:ext>
            </a:extLst>
          </p:cNvPr>
          <p:cNvSpPr/>
          <p:nvPr/>
        </p:nvSpPr>
        <p:spPr bwMode="auto">
          <a:xfrm>
            <a:off x="4370951" y="3036523"/>
            <a:ext cx="2931549" cy="710355"/>
          </a:xfrm>
          <a:prstGeom prst="roundRect">
            <a:avLst/>
          </a:prstGeom>
          <a:solidFill>
            <a:schemeClr val="accent6"/>
          </a:solidFill>
          <a:ln w="0">
            <a:noFill/>
            <a:miter lim="800000"/>
            <a:headEnd/>
            <a:tailEnd/>
          </a:ln>
        </p:spPr>
        <p:txBody>
          <a:bodyPr lIns="0" rIns="0" rtlCol="0" anchor="ctr"/>
          <a:lstStyle/>
          <a:p>
            <a:pPr algn="ctr" eaLnBrk="1" hangingPunct="1">
              <a:spcBef>
                <a:spcPts val="0"/>
              </a:spcBef>
              <a:spcAft>
                <a:spcPts val="0"/>
              </a:spcAft>
            </a:pPr>
            <a:r>
              <a:rPr lang="en-US" sz="1400" dirty="0">
                <a:solidFill>
                  <a:schemeClr val="tx1"/>
                </a:solidFill>
                <a:latin typeface="Calibri" panose="020F0502020204030204" pitchFamily="34" charset="0"/>
              </a:rPr>
              <a:t>Adults aged 40-75 yr with TG 500-999 mg/dL and with 10-yr ASCVD risk ≥5%, ASCVD, or diabetes mellitus</a:t>
            </a:r>
          </a:p>
        </p:txBody>
      </p:sp>
      <p:sp>
        <p:nvSpPr>
          <p:cNvPr id="15" name="Rectangle: Rounded Corners 14">
            <a:extLst>
              <a:ext uri="{FF2B5EF4-FFF2-40B4-BE49-F238E27FC236}">
                <a16:creationId xmlns:a16="http://schemas.microsoft.com/office/drawing/2014/main" id="{84C11AB2-493F-F5F7-9AE3-C242DEACCB7A}"/>
              </a:ext>
            </a:extLst>
          </p:cNvPr>
          <p:cNvSpPr/>
          <p:nvPr/>
        </p:nvSpPr>
        <p:spPr bwMode="auto">
          <a:xfrm>
            <a:off x="4370951" y="3925901"/>
            <a:ext cx="2931549" cy="423924"/>
          </a:xfrm>
          <a:prstGeom prst="roundRect">
            <a:avLst/>
          </a:prstGeom>
          <a:solidFill>
            <a:schemeClr val="accent6"/>
          </a:solidFill>
          <a:ln w="0">
            <a:noFill/>
            <a:miter lim="800000"/>
            <a:headEnd/>
            <a:tailEnd/>
          </a:ln>
        </p:spPr>
        <p:txBody>
          <a:bodyPr lIns="0" rIns="0" rtlCol="0" anchor="ctr"/>
          <a:lstStyle/>
          <a:p>
            <a:pPr algn="ctr" eaLnBrk="1" hangingPunct="1">
              <a:spcBef>
                <a:spcPts val="0"/>
              </a:spcBef>
              <a:spcAft>
                <a:spcPts val="0"/>
              </a:spcAft>
            </a:pPr>
            <a:r>
              <a:rPr lang="en-US" sz="1400" dirty="0">
                <a:solidFill>
                  <a:schemeClr val="tx1"/>
                </a:solidFill>
                <a:latin typeface="Calibri" panose="020F0502020204030204" pitchFamily="34" charset="0"/>
              </a:rPr>
              <a:t>Initiate or increase intensity of statin therapy and optimize statin adherence</a:t>
            </a:r>
          </a:p>
        </p:txBody>
      </p:sp>
      <p:sp>
        <p:nvSpPr>
          <p:cNvPr id="16" name="Rectangle: Rounded Corners 15">
            <a:extLst>
              <a:ext uri="{FF2B5EF4-FFF2-40B4-BE49-F238E27FC236}">
                <a16:creationId xmlns:a16="http://schemas.microsoft.com/office/drawing/2014/main" id="{8CDBE94F-AA13-9530-FCD1-9D6BD1E37172}"/>
              </a:ext>
            </a:extLst>
          </p:cNvPr>
          <p:cNvSpPr/>
          <p:nvPr/>
        </p:nvSpPr>
        <p:spPr bwMode="auto">
          <a:xfrm>
            <a:off x="723360" y="5049376"/>
            <a:ext cx="3918763" cy="1081877"/>
          </a:xfrm>
          <a:prstGeom prst="roundRect">
            <a:avLst>
              <a:gd name="adj" fmla="val 8450"/>
            </a:avLst>
          </a:prstGeom>
          <a:solidFill>
            <a:schemeClr val="accent4"/>
          </a:solidFill>
          <a:ln w="0">
            <a:noFill/>
            <a:miter lim="800000"/>
            <a:headEnd/>
            <a:tailEnd/>
          </a:ln>
        </p:spPr>
        <p:txBody>
          <a:bodyPr lIns="0" rIns="0" rtlCol="0" anchor="ctr"/>
          <a:lstStyle/>
          <a:p>
            <a:pPr marL="182880" indent="-18288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Emphasize low-fat diet. Reasonable to consider </a:t>
            </a:r>
            <a:r>
              <a:rPr lang="en-US" sz="1400" b="1" i="1" dirty="0">
                <a:solidFill>
                  <a:schemeClr val="tx1"/>
                </a:solidFill>
                <a:latin typeface="Calibri" panose="020F0502020204030204" pitchFamily="34" charset="0"/>
              </a:rPr>
              <a:t>very low–fat diet </a:t>
            </a:r>
            <a:r>
              <a:rPr lang="en-US" sz="1400" dirty="0">
                <a:solidFill>
                  <a:schemeClr val="tx1"/>
                </a:solidFill>
                <a:latin typeface="Calibri" panose="020F0502020204030204" pitchFamily="34" charset="0"/>
              </a:rPr>
              <a:t>in select patients </a:t>
            </a:r>
          </a:p>
          <a:p>
            <a:pPr marL="182880" indent="-182880" eaLnBrk="1" hangingPunct="1">
              <a:spcBef>
                <a:spcPts val="0"/>
              </a:spcBef>
              <a:spcAft>
                <a:spcPts val="0"/>
              </a:spcAft>
              <a:buFont typeface="+mj-lt"/>
              <a:buAutoNum type="arabicPeriod"/>
            </a:pPr>
            <a:r>
              <a:rPr lang="en-US" sz="1400" dirty="0">
                <a:latin typeface="Calibri" panose="020F0502020204030204" pitchFamily="34" charset="0"/>
              </a:rPr>
              <a:t>Consider fibrate* or prescription omega-3 fatty acids (icosapent ethyl or omega-3 acid ethyl esters) to reduce risk of pancreatitis</a:t>
            </a:r>
            <a:endParaRPr lang="en-US" sz="1400" dirty="0">
              <a:solidFill>
                <a:schemeClr val="tx1"/>
              </a:solidFill>
              <a:latin typeface="Calibri" panose="020F0502020204030204" pitchFamily="34" charset="0"/>
            </a:endParaRPr>
          </a:p>
        </p:txBody>
      </p:sp>
      <p:sp>
        <p:nvSpPr>
          <p:cNvPr id="17" name="Rectangle: Rounded Corners 16">
            <a:extLst>
              <a:ext uri="{FF2B5EF4-FFF2-40B4-BE49-F238E27FC236}">
                <a16:creationId xmlns:a16="http://schemas.microsoft.com/office/drawing/2014/main" id="{5512A27B-B137-06C5-34EF-7122173C1818}"/>
              </a:ext>
            </a:extLst>
          </p:cNvPr>
          <p:cNvSpPr/>
          <p:nvPr/>
        </p:nvSpPr>
        <p:spPr bwMode="auto">
          <a:xfrm>
            <a:off x="5085995" y="5049376"/>
            <a:ext cx="5420080" cy="1219546"/>
          </a:xfrm>
          <a:prstGeom prst="roundRect">
            <a:avLst/>
          </a:prstGeom>
          <a:solidFill>
            <a:schemeClr val="accent6"/>
          </a:solidFill>
          <a:ln w="0">
            <a:noFill/>
            <a:miter lim="800000"/>
            <a:headEnd/>
            <a:tailEnd/>
          </a:ln>
        </p:spPr>
        <p:txBody>
          <a:bodyPr lIns="0" rIns="0" rtlCol="0" anchor="ctr"/>
          <a:lstStyle/>
          <a:p>
            <a:pPr marL="182880" indent="-182880" eaLnBrk="1" hangingPunct="1">
              <a:spcBef>
                <a:spcPts val="0"/>
              </a:spcBef>
              <a:spcAft>
                <a:spcPts val="0"/>
              </a:spcAft>
              <a:buFont typeface="+mj-lt"/>
              <a:buAutoNum type="arabicPeriod"/>
            </a:pPr>
            <a:r>
              <a:rPr lang="en-US" sz="1400" dirty="0">
                <a:solidFill>
                  <a:schemeClr val="tx1"/>
                </a:solidFill>
                <a:latin typeface="Calibri" panose="020F0502020204030204" pitchFamily="34" charset="0"/>
              </a:rPr>
              <a:t>Emphasize low-fat diet. Reasonable to consider </a:t>
            </a:r>
            <a:r>
              <a:rPr lang="en-US" sz="1400" b="1" i="1" dirty="0">
                <a:solidFill>
                  <a:schemeClr val="tx1"/>
                </a:solidFill>
                <a:latin typeface="Calibri" panose="020F0502020204030204" pitchFamily="34" charset="0"/>
              </a:rPr>
              <a:t>very low–fat diet </a:t>
            </a:r>
            <a:r>
              <a:rPr lang="en-US" sz="1400" dirty="0">
                <a:solidFill>
                  <a:schemeClr val="tx1"/>
                </a:solidFill>
                <a:latin typeface="Calibri" panose="020F0502020204030204" pitchFamily="34" charset="0"/>
              </a:rPr>
              <a:t>in select patients </a:t>
            </a:r>
          </a:p>
          <a:p>
            <a:pPr marL="182880" indent="-182880" eaLnBrk="1" hangingPunct="1">
              <a:spcBef>
                <a:spcPts val="0"/>
              </a:spcBef>
              <a:spcAft>
                <a:spcPts val="0"/>
              </a:spcAft>
              <a:buFont typeface="+mj-lt"/>
              <a:buAutoNum type="arabicPeriod"/>
            </a:pPr>
            <a:r>
              <a:rPr lang="en-US" sz="1400" dirty="0">
                <a:latin typeface="Calibri" panose="020F0502020204030204" pitchFamily="34" charset="0"/>
              </a:rPr>
              <a:t>Increase intensity of statin therapy and optimize statin adherence</a:t>
            </a:r>
          </a:p>
          <a:p>
            <a:pPr marL="182880" indent="-182880" eaLnBrk="1" hangingPunct="1">
              <a:spcBef>
                <a:spcPts val="0"/>
              </a:spcBef>
              <a:spcAft>
                <a:spcPts val="0"/>
              </a:spcAft>
              <a:buFont typeface="+mj-lt"/>
              <a:buAutoNum type="arabicPeriod"/>
            </a:pPr>
            <a:r>
              <a:rPr lang="en-US" sz="1400" dirty="0">
                <a:latin typeface="Calibri" panose="020F0502020204030204" pitchFamily="34" charset="0"/>
              </a:rPr>
              <a:t>Consider fibrate* or prescription omega-3 fatty acids (icosapent ethyl or omega-3 acid ethyl esters) to reduce risk of pancreatitis</a:t>
            </a:r>
            <a:endParaRPr lang="en-US" sz="1400" dirty="0">
              <a:solidFill>
                <a:schemeClr val="tx1"/>
              </a:solidFill>
              <a:latin typeface="Calibri" panose="020F0502020204030204" pitchFamily="34" charset="0"/>
            </a:endParaRPr>
          </a:p>
        </p:txBody>
      </p:sp>
      <p:cxnSp>
        <p:nvCxnSpPr>
          <p:cNvPr id="18" name="Straight Arrow Connector 17">
            <a:extLst>
              <a:ext uri="{FF2B5EF4-FFF2-40B4-BE49-F238E27FC236}">
                <a16:creationId xmlns:a16="http://schemas.microsoft.com/office/drawing/2014/main" id="{0EA29E73-EF03-0D7E-A21D-F1B22576967E}"/>
              </a:ext>
            </a:extLst>
          </p:cNvPr>
          <p:cNvCxnSpPr>
            <a:cxnSpLocks/>
          </p:cNvCxnSpPr>
          <p:nvPr/>
        </p:nvCxnSpPr>
        <p:spPr bwMode="auto">
          <a:xfrm>
            <a:off x="4526369" y="1560611"/>
            <a:ext cx="0" cy="15047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0D9792EA-9AB0-1EC6-A387-213687ABD98E}"/>
              </a:ext>
            </a:extLst>
          </p:cNvPr>
          <p:cNvCxnSpPr>
            <a:cxnSpLocks/>
          </p:cNvCxnSpPr>
          <p:nvPr/>
        </p:nvCxnSpPr>
        <p:spPr bwMode="auto">
          <a:xfrm>
            <a:off x="4526369" y="2048597"/>
            <a:ext cx="0" cy="15047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F1F7AE26-33FF-7962-456E-3B18FD22F43C}"/>
              </a:ext>
            </a:extLst>
          </p:cNvPr>
          <p:cNvCxnSpPr>
            <a:cxnSpLocks/>
          </p:cNvCxnSpPr>
          <p:nvPr/>
        </p:nvCxnSpPr>
        <p:spPr bwMode="auto">
          <a:xfrm>
            <a:off x="9504319" y="1560611"/>
            <a:ext cx="0" cy="15047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E8BA4B8B-2CAB-D42D-CA94-79E2077AD1AF}"/>
              </a:ext>
            </a:extLst>
          </p:cNvPr>
          <p:cNvCxnSpPr>
            <a:cxnSpLocks/>
          </p:cNvCxnSpPr>
          <p:nvPr/>
        </p:nvCxnSpPr>
        <p:spPr bwMode="auto">
          <a:xfrm>
            <a:off x="9504319" y="2048597"/>
            <a:ext cx="0" cy="15047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188371E5-DC37-B90F-8AB8-9CB56A77D2FB}"/>
              </a:ext>
            </a:extLst>
          </p:cNvPr>
          <p:cNvCxnSpPr>
            <a:cxnSpLocks/>
          </p:cNvCxnSpPr>
          <p:nvPr/>
        </p:nvCxnSpPr>
        <p:spPr bwMode="auto">
          <a:xfrm>
            <a:off x="5986419" y="2857500"/>
            <a:ext cx="0" cy="179023"/>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6AAE2933-2DDA-9523-EEE0-28290B42AA87}"/>
              </a:ext>
            </a:extLst>
          </p:cNvPr>
          <p:cNvCxnSpPr>
            <a:cxnSpLocks/>
          </p:cNvCxnSpPr>
          <p:nvPr/>
        </p:nvCxnSpPr>
        <p:spPr bwMode="auto">
          <a:xfrm>
            <a:off x="5986419" y="3746878"/>
            <a:ext cx="0" cy="179023"/>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40164D1C-76CA-5B68-FC94-540D9E1028AA}"/>
              </a:ext>
            </a:extLst>
          </p:cNvPr>
          <p:cNvCxnSpPr>
            <a:cxnSpLocks/>
          </p:cNvCxnSpPr>
          <p:nvPr/>
        </p:nvCxnSpPr>
        <p:spPr bwMode="auto">
          <a:xfrm>
            <a:off x="5986419" y="4353315"/>
            <a:ext cx="0" cy="179023"/>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B8AC66DA-F3A1-8A3B-01DD-88F8E379856C}"/>
              </a:ext>
            </a:extLst>
          </p:cNvPr>
          <p:cNvCxnSpPr>
            <a:cxnSpLocks/>
          </p:cNvCxnSpPr>
          <p:nvPr/>
        </p:nvCxnSpPr>
        <p:spPr bwMode="auto">
          <a:xfrm>
            <a:off x="5986419" y="4873051"/>
            <a:ext cx="0" cy="179023"/>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25A5AD3-89C1-53B9-5B3D-A6E4E7075C93}"/>
              </a:ext>
            </a:extLst>
          </p:cNvPr>
          <p:cNvCxnSpPr>
            <a:cxnSpLocks/>
          </p:cNvCxnSpPr>
          <p:nvPr/>
        </p:nvCxnSpPr>
        <p:spPr bwMode="auto">
          <a:xfrm>
            <a:off x="3053502" y="2857500"/>
            <a:ext cx="0" cy="179023"/>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C9F42D97-EACF-8611-C747-2502AC810CAB}"/>
              </a:ext>
            </a:extLst>
          </p:cNvPr>
          <p:cNvCxnSpPr>
            <a:cxnSpLocks/>
          </p:cNvCxnSpPr>
          <p:nvPr/>
        </p:nvCxnSpPr>
        <p:spPr bwMode="auto">
          <a:xfrm>
            <a:off x="3053502" y="4042987"/>
            <a:ext cx="0" cy="489351"/>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0D0C79F6-4377-A1B7-1499-1EDD89EEDCBB}"/>
              </a:ext>
            </a:extLst>
          </p:cNvPr>
          <p:cNvCxnSpPr>
            <a:cxnSpLocks/>
          </p:cNvCxnSpPr>
          <p:nvPr/>
        </p:nvCxnSpPr>
        <p:spPr bwMode="auto">
          <a:xfrm>
            <a:off x="3053502" y="4873051"/>
            <a:ext cx="0" cy="179023"/>
          </a:xfrm>
          <a:prstGeom prst="straightConnector1">
            <a:avLst/>
          </a:prstGeom>
          <a:noFill/>
          <a:ln w="28575" cap="flat" cmpd="sng" algn="ctr">
            <a:solidFill>
              <a:schemeClr val="bg1"/>
            </a:solidFill>
            <a:prstDash val="solid"/>
            <a:round/>
            <a:headEnd type="none" w="med" len="med"/>
            <a:tailEnd type="triangle"/>
          </a:ln>
          <a:effectLst/>
        </p:spPr>
      </p:cxnSp>
      <p:sp>
        <p:nvSpPr>
          <p:cNvPr id="32" name="TextBox 31">
            <a:extLst>
              <a:ext uri="{FF2B5EF4-FFF2-40B4-BE49-F238E27FC236}">
                <a16:creationId xmlns:a16="http://schemas.microsoft.com/office/drawing/2014/main" id="{94C55E58-F96D-670A-6DF8-1DD6A25069FE}"/>
              </a:ext>
            </a:extLst>
          </p:cNvPr>
          <p:cNvSpPr txBox="1"/>
          <p:nvPr/>
        </p:nvSpPr>
        <p:spPr bwMode="auto">
          <a:xfrm>
            <a:off x="609759" y="6203147"/>
            <a:ext cx="82622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*Fenofibrate is the preferred fibric acid derivative due to better safety profile and fewer drug interactions compared to gemfibrozil.</a:t>
            </a:r>
          </a:p>
        </p:txBody>
      </p:sp>
    </p:spTree>
    <p:extLst>
      <p:ext uri="{BB962C8B-B14F-4D97-AF65-F5344CB8AC3E}">
        <p14:creationId xmlns:p14="http://schemas.microsoft.com/office/powerpoint/2010/main" val="2109877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BB6A5-219E-90D2-4399-1BF71694592E}"/>
              </a:ext>
            </a:extLst>
          </p:cNvPr>
          <p:cNvSpPr>
            <a:spLocks noGrp="1"/>
          </p:cNvSpPr>
          <p:nvPr>
            <p:ph type="title"/>
          </p:nvPr>
        </p:nvSpPr>
        <p:spPr/>
        <p:txBody>
          <a:bodyPr/>
          <a:lstStyle/>
          <a:p>
            <a:r>
              <a:rPr lang="en-US" dirty="0"/>
              <a:t>Common Medication Therapies for sHTG</a:t>
            </a:r>
          </a:p>
        </p:txBody>
      </p:sp>
      <p:graphicFrame>
        <p:nvGraphicFramePr>
          <p:cNvPr id="3" name="Table 2">
            <a:extLst>
              <a:ext uri="{FF2B5EF4-FFF2-40B4-BE49-F238E27FC236}">
                <a16:creationId xmlns:a16="http://schemas.microsoft.com/office/drawing/2014/main" id="{7B341E4F-4596-953D-9E77-6F4E6565CBE3}"/>
              </a:ext>
            </a:extLst>
          </p:cNvPr>
          <p:cNvGraphicFramePr>
            <a:graphicFrameLocks noGrp="1"/>
          </p:cNvGraphicFramePr>
          <p:nvPr>
            <p:extLst>
              <p:ext uri="{D42A27DB-BD31-4B8C-83A1-F6EECF244321}">
                <p14:modId xmlns:p14="http://schemas.microsoft.com/office/powerpoint/2010/main" val="3696955640"/>
              </p:ext>
            </p:extLst>
          </p:nvPr>
        </p:nvGraphicFramePr>
        <p:xfrm>
          <a:off x="717550" y="1599204"/>
          <a:ext cx="10788652" cy="4358640"/>
        </p:xfrm>
        <a:graphic>
          <a:graphicData uri="http://schemas.openxmlformats.org/drawingml/2006/table">
            <a:tbl>
              <a:tblPr firstRow="1" bandRow="1">
                <a:tableStyleId>{5C22544A-7EE6-4342-B048-85BDC9FD1C3A}</a:tableStyleId>
              </a:tblPr>
              <a:tblGrid>
                <a:gridCol w="1198932">
                  <a:extLst>
                    <a:ext uri="{9D8B030D-6E8A-4147-A177-3AD203B41FA5}">
                      <a16:colId xmlns:a16="http://schemas.microsoft.com/office/drawing/2014/main" val="1676973930"/>
                    </a:ext>
                  </a:extLst>
                </a:gridCol>
                <a:gridCol w="1916482">
                  <a:extLst>
                    <a:ext uri="{9D8B030D-6E8A-4147-A177-3AD203B41FA5}">
                      <a16:colId xmlns:a16="http://schemas.microsoft.com/office/drawing/2014/main" val="3327652451"/>
                    </a:ext>
                  </a:extLst>
                </a:gridCol>
                <a:gridCol w="3720231">
                  <a:extLst>
                    <a:ext uri="{9D8B030D-6E8A-4147-A177-3AD203B41FA5}">
                      <a16:colId xmlns:a16="http://schemas.microsoft.com/office/drawing/2014/main" val="742407878"/>
                    </a:ext>
                  </a:extLst>
                </a:gridCol>
                <a:gridCol w="3953007">
                  <a:extLst>
                    <a:ext uri="{9D8B030D-6E8A-4147-A177-3AD203B41FA5}">
                      <a16:colId xmlns:a16="http://schemas.microsoft.com/office/drawing/2014/main" val="3950771444"/>
                    </a:ext>
                  </a:extLst>
                </a:gridCol>
              </a:tblGrid>
              <a:tr h="140754">
                <a:tc>
                  <a:txBody>
                    <a:bodyPr/>
                    <a:lstStyle/>
                    <a:p>
                      <a:r>
                        <a:rPr lang="en-US" sz="1600" dirty="0"/>
                        <a:t>Therapy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TG Reduction,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Mortality Reduction?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Comments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06856135"/>
                  </a:ext>
                </a:extLst>
              </a:tr>
              <a:tr h="345486">
                <a:tc>
                  <a:txBody>
                    <a:bodyPr/>
                    <a:lstStyle/>
                    <a:p>
                      <a:r>
                        <a:rPr lang="en-US" sz="1600" dirty="0">
                          <a:solidFill>
                            <a:schemeClr val="bg1"/>
                          </a:solidFill>
                        </a:rPr>
                        <a:t>Fibrates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25 to 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No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First line therapy to reduce risk of pancreatitis; </a:t>
                      </a:r>
                    </a:p>
                    <a:p>
                      <a:pPr algn="ctr"/>
                      <a:r>
                        <a:rPr lang="en-US" sz="1600" dirty="0">
                          <a:solidFill>
                            <a:schemeClr val="bg1"/>
                          </a:solidFill>
                        </a:rPr>
                        <a:t>fenofibrate preferred.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1739387"/>
                  </a:ext>
                </a:extLst>
              </a:tr>
              <a:tr h="652585">
                <a:tc>
                  <a:txBody>
                    <a:bodyPr/>
                    <a:lstStyle/>
                    <a:p>
                      <a:r>
                        <a:rPr lang="en-US" sz="1600" dirty="0">
                          <a:solidFill>
                            <a:schemeClr val="bg1"/>
                          </a:solidFill>
                        </a:rPr>
                        <a:t>Omega-3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20 to 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Yes; </a:t>
                      </a:r>
                      <a:r>
                        <a:rPr lang="en-US" sz="1600" dirty="0" err="1">
                          <a:solidFill>
                            <a:schemeClr val="bg1"/>
                          </a:solidFill>
                        </a:rPr>
                        <a:t>Icosapent</a:t>
                      </a:r>
                      <a:r>
                        <a:rPr lang="en-US" sz="1600" dirty="0">
                          <a:solidFill>
                            <a:schemeClr val="bg1"/>
                          </a:solidFill>
                        </a:rPr>
                        <a:t> ethyl. </a:t>
                      </a:r>
                    </a:p>
                    <a:p>
                      <a:pPr algn="ctr"/>
                      <a:endParaRPr lang="en-US" sz="1600" dirty="0">
                        <a:solidFill>
                          <a:schemeClr val="bg1"/>
                        </a:solidFill>
                      </a:endParaRPr>
                    </a:p>
                    <a:p>
                      <a:pPr algn="ctr"/>
                      <a:r>
                        <a:rPr lang="en-US" sz="1600" dirty="0">
                          <a:solidFill>
                            <a:schemeClr val="bg1"/>
                          </a:solidFill>
                        </a:rPr>
                        <a:t>NNT = 111 to prevent 1 cardiovascular death over 5 years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OTC supplements have variable amounts of EPA and DHA.</a:t>
                      </a:r>
                    </a:p>
                    <a:p>
                      <a:pPr algn="ctr"/>
                      <a:endParaRPr lang="en-US" sz="1600" dirty="0">
                        <a:solidFill>
                          <a:schemeClr val="bg1"/>
                        </a:solidFill>
                      </a:endParaRPr>
                    </a:p>
                    <a:p>
                      <a:pPr algn="ctr"/>
                      <a:r>
                        <a:rPr lang="en-US" sz="1600" dirty="0" err="1">
                          <a:solidFill>
                            <a:schemeClr val="bg1"/>
                          </a:solidFill>
                        </a:rPr>
                        <a:t>Icosapent</a:t>
                      </a:r>
                      <a:r>
                        <a:rPr lang="en-US" sz="1600" dirty="0">
                          <a:solidFill>
                            <a:schemeClr val="bg1"/>
                          </a:solidFill>
                        </a:rPr>
                        <a:t> ethyl reduces CV events in individuals with established CVD on statin 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75555690"/>
                  </a:ext>
                </a:extLst>
              </a:tr>
              <a:tr h="550218">
                <a:tc>
                  <a:txBody>
                    <a:bodyPr/>
                    <a:lstStyle/>
                    <a:p>
                      <a:r>
                        <a:rPr lang="en-US" sz="1600" dirty="0">
                          <a:solidFill>
                            <a:schemeClr val="bg1"/>
                          </a:solidFill>
                        </a:rPr>
                        <a:t>Statins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10 to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Yes</a:t>
                      </a:r>
                    </a:p>
                    <a:p>
                      <a:pPr algn="ctr"/>
                      <a:endParaRPr lang="en-US" sz="1600" dirty="0">
                        <a:solidFill>
                          <a:schemeClr val="bg1"/>
                        </a:solidFill>
                      </a:endParaRPr>
                    </a:p>
                    <a:p>
                      <a:pPr algn="ctr"/>
                      <a:r>
                        <a:rPr lang="en-US" sz="1600" dirty="0">
                          <a:solidFill>
                            <a:schemeClr val="bg1"/>
                          </a:solidFill>
                        </a:rPr>
                        <a:t>NNT = 83 to prevent one all cause death over 5 years in patients with known ASCVD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Not first line therapy to reduce the risk of pancreatitis in individuals with severe hypertriglyceridemia.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40044294"/>
                  </a:ext>
                </a:extLst>
              </a:tr>
              <a:tr h="140754">
                <a:tc>
                  <a:txBody>
                    <a:bodyPr/>
                    <a:lstStyle/>
                    <a:p>
                      <a:r>
                        <a:rPr lang="en-US" sz="1600" dirty="0">
                          <a:solidFill>
                            <a:schemeClr val="bg1"/>
                          </a:solidFill>
                        </a:rPr>
                        <a:t>Niacin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 to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Generally not recommended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16839212"/>
                  </a:ext>
                </a:extLst>
              </a:tr>
            </a:tbl>
          </a:graphicData>
        </a:graphic>
      </p:graphicFrame>
      <p:sp>
        <p:nvSpPr>
          <p:cNvPr id="4" name="Text Placeholder 4">
            <a:extLst>
              <a:ext uri="{FF2B5EF4-FFF2-40B4-BE49-F238E27FC236}">
                <a16:creationId xmlns:a16="http://schemas.microsoft.com/office/drawing/2014/main" id="{6B24C8CB-E850-04CF-BA99-BBAA05C60018}"/>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Oh. Am Fam Physician. 2020;102:347.</a:t>
            </a:r>
          </a:p>
        </p:txBody>
      </p:sp>
    </p:spTree>
    <p:extLst>
      <p:ext uri="{BB962C8B-B14F-4D97-AF65-F5344CB8AC3E}">
        <p14:creationId xmlns:p14="http://schemas.microsoft.com/office/powerpoint/2010/main" val="1107988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7DEDE-8B54-9B4C-1AC6-3404CB044CA5}"/>
              </a:ext>
            </a:extLst>
          </p:cNvPr>
          <p:cNvSpPr>
            <a:spLocks noGrp="1"/>
          </p:cNvSpPr>
          <p:nvPr>
            <p:ph type="title"/>
          </p:nvPr>
        </p:nvSpPr>
        <p:spPr/>
        <p:txBody>
          <a:bodyPr/>
          <a:lstStyle/>
          <a:p>
            <a:r>
              <a:rPr lang="en-US" dirty="0"/>
              <a:t>Emerging sHTG Therapies</a:t>
            </a:r>
          </a:p>
        </p:txBody>
      </p:sp>
      <p:graphicFrame>
        <p:nvGraphicFramePr>
          <p:cNvPr id="4" name="Content Placeholder 3">
            <a:extLst>
              <a:ext uri="{FF2B5EF4-FFF2-40B4-BE49-F238E27FC236}">
                <a16:creationId xmlns:a16="http://schemas.microsoft.com/office/drawing/2014/main" id="{939C6FFC-3B74-9469-14E8-B3B80AFD8830}"/>
              </a:ext>
            </a:extLst>
          </p:cNvPr>
          <p:cNvGraphicFramePr>
            <a:graphicFrameLocks noGrp="1"/>
          </p:cNvGraphicFramePr>
          <p:nvPr>
            <p:ph idx="1"/>
            <p:extLst>
              <p:ext uri="{D42A27DB-BD31-4B8C-83A1-F6EECF244321}">
                <p14:modId xmlns:p14="http://schemas.microsoft.com/office/powerpoint/2010/main" val="2574818216"/>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4">
            <a:extLst>
              <a:ext uri="{FF2B5EF4-FFF2-40B4-BE49-F238E27FC236}">
                <a16:creationId xmlns:a16="http://schemas.microsoft.com/office/drawing/2014/main" id="{6E3F920F-D0A1-95B2-746F-5AD2830BD379}"/>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Esan. Drug Des Devel Ther. 2020;14:2623. </a:t>
            </a:r>
            <a:r>
              <a:rPr lang="en-US" sz="1200" dirty="0" err="1">
                <a:solidFill>
                  <a:schemeClr val="bg2"/>
                </a:solidFill>
              </a:rPr>
              <a:t>Volanesorsen</a:t>
            </a:r>
            <a:r>
              <a:rPr lang="en-US" sz="1200" dirty="0">
                <a:solidFill>
                  <a:schemeClr val="bg2"/>
                </a:solidFill>
              </a:rPr>
              <a:t> EU PI. Wolska. Curr Opin Lipidol. 2020;31:331. </a:t>
            </a:r>
          </a:p>
        </p:txBody>
      </p:sp>
      <p:sp>
        <p:nvSpPr>
          <p:cNvPr id="5" name="Text Placeholder 4">
            <a:extLst>
              <a:ext uri="{FF2B5EF4-FFF2-40B4-BE49-F238E27FC236}">
                <a16:creationId xmlns:a16="http://schemas.microsoft.com/office/drawing/2014/main" id="{E877ACBD-13F3-D286-02B4-759A5BC93C25}"/>
              </a:ext>
            </a:extLst>
          </p:cNvPr>
          <p:cNvSpPr txBox="1">
            <a:spLocks/>
          </p:cNvSpPr>
          <p:nvPr/>
        </p:nvSpPr>
        <p:spPr>
          <a:xfrm>
            <a:off x="871529" y="4576577"/>
            <a:ext cx="3499422" cy="346010"/>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algn="ctr">
              <a:lnSpc>
                <a:spcPct val="90000"/>
              </a:lnSpc>
              <a:spcBef>
                <a:spcPts val="0"/>
              </a:spcBef>
              <a:buClr>
                <a:schemeClr val="accent2"/>
              </a:buClr>
              <a:buNone/>
            </a:pPr>
            <a:r>
              <a:rPr lang="en-US" sz="1100" dirty="0">
                <a:solidFill>
                  <a:schemeClr val="tx1"/>
                </a:solidFill>
              </a:rPr>
              <a:t>*FDA denied approval because of thrombocytopenia and bleeding risks; authorized in EU.</a:t>
            </a:r>
          </a:p>
        </p:txBody>
      </p:sp>
    </p:spTree>
    <p:extLst>
      <p:ext uri="{BB962C8B-B14F-4D97-AF65-F5344CB8AC3E}">
        <p14:creationId xmlns:p14="http://schemas.microsoft.com/office/powerpoint/2010/main" val="241197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EB326-4BF3-0B80-6B13-B330750B8D18}"/>
              </a:ext>
            </a:extLst>
          </p:cNvPr>
          <p:cNvSpPr>
            <a:spLocks noGrp="1"/>
          </p:cNvSpPr>
          <p:nvPr>
            <p:ph type="title"/>
          </p:nvPr>
        </p:nvSpPr>
        <p:spPr/>
        <p:txBody>
          <a:bodyPr/>
          <a:lstStyle/>
          <a:p>
            <a:r>
              <a:rPr lang="en-US" dirty="0"/>
              <a:t>Evinacumab in sHTG With or Without Lipoprotein Lipase Pathway Mutations: A Phase II Randomized Trial</a:t>
            </a:r>
          </a:p>
        </p:txBody>
      </p:sp>
      <p:sp>
        <p:nvSpPr>
          <p:cNvPr id="6" name="Text Placeholder 4">
            <a:extLst>
              <a:ext uri="{FF2B5EF4-FFF2-40B4-BE49-F238E27FC236}">
                <a16:creationId xmlns:a16="http://schemas.microsoft.com/office/drawing/2014/main" id="{377C220A-970F-425D-4239-9823093B0374}"/>
              </a:ext>
            </a:extLst>
          </p:cNvPr>
          <p:cNvSpPr txBox="1">
            <a:spLocks/>
          </p:cNvSpPr>
          <p:nvPr/>
        </p:nvSpPr>
        <p:spPr>
          <a:xfrm>
            <a:off x="495300" y="6319094"/>
            <a:ext cx="7772400" cy="28235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Rosenson. Nature. 2023;29:729.</a:t>
            </a:r>
          </a:p>
        </p:txBody>
      </p:sp>
      <p:grpSp>
        <p:nvGrpSpPr>
          <p:cNvPr id="56" name="Group 55">
            <a:extLst>
              <a:ext uri="{FF2B5EF4-FFF2-40B4-BE49-F238E27FC236}">
                <a16:creationId xmlns:a16="http://schemas.microsoft.com/office/drawing/2014/main" id="{40381D3A-7FC5-7AE0-5539-A3731525B5FC}"/>
              </a:ext>
            </a:extLst>
          </p:cNvPr>
          <p:cNvGrpSpPr/>
          <p:nvPr/>
        </p:nvGrpSpPr>
        <p:grpSpPr>
          <a:xfrm>
            <a:off x="1127501" y="1576972"/>
            <a:ext cx="9868159" cy="3626526"/>
            <a:chOff x="1127501" y="1327590"/>
            <a:chExt cx="9868159" cy="3626526"/>
          </a:xfrm>
        </p:grpSpPr>
        <p:sp>
          <p:nvSpPr>
            <p:cNvPr id="3" name="TextBox 2">
              <a:extLst>
                <a:ext uri="{FF2B5EF4-FFF2-40B4-BE49-F238E27FC236}">
                  <a16:creationId xmlns:a16="http://schemas.microsoft.com/office/drawing/2014/main" id="{2BE6E531-2082-40EC-C579-8BC7ED75D73C}"/>
                </a:ext>
              </a:extLst>
            </p:cNvPr>
            <p:cNvSpPr txBox="1"/>
            <p:nvPr/>
          </p:nvSpPr>
          <p:spPr bwMode="auto">
            <a:xfrm>
              <a:off x="4072908" y="1464550"/>
              <a:ext cx="15976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DBTP (12 wk)</a:t>
              </a:r>
            </a:p>
          </p:txBody>
        </p:sp>
        <p:sp>
          <p:nvSpPr>
            <p:cNvPr id="4" name="TextBox 3">
              <a:extLst>
                <a:ext uri="{FF2B5EF4-FFF2-40B4-BE49-F238E27FC236}">
                  <a16:creationId xmlns:a16="http://schemas.microsoft.com/office/drawing/2014/main" id="{4B4146E0-C6B9-1C72-0838-2547B443808D}"/>
                </a:ext>
              </a:extLst>
            </p:cNvPr>
            <p:cNvSpPr txBox="1"/>
            <p:nvPr/>
          </p:nvSpPr>
          <p:spPr bwMode="auto">
            <a:xfrm>
              <a:off x="6461760" y="1464550"/>
              <a:ext cx="1955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SBTP (12 weeks)</a:t>
              </a:r>
            </a:p>
          </p:txBody>
        </p:sp>
        <p:sp>
          <p:nvSpPr>
            <p:cNvPr id="8" name="TextBox 7">
              <a:extLst>
                <a:ext uri="{FF2B5EF4-FFF2-40B4-BE49-F238E27FC236}">
                  <a16:creationId xmlns:a16="http://schemas.microsoft.com/office/drawing/2014/main" id="{D727FBFC-1A50-8188-F5E4-184B7A32E7EB}"/>
                </a:ext>
              </a:extLst>
            </p:cNvPr>
            <p:cNvSpPr txBox="1"/>
            <p:nvPr/>
          </p:nvSpPr>
          <p:spPr bwMode="auto">
            <a:xfrm>
              <a:off x="8565181" y="1327590"/>
              <a:ext cx="2430479" cy="53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ct val="50000"/>
                </a:spcBef>
                <a:spcAft>
                  <a:spcPct val="0"/>
                </a:spcAft>
                <a:buClrTx/>
                <a:buFontTx/>
                <a:buNone/>
              </a:pPr>
              <a:r>
                <a:rPr lang="en-US" sz="2000" b="1" dirty="0">
                  <a:solidFill>
                    <a:schemeClr val="bg1"/>
                  </a:solidFill>
                  <a:latin typeface="Calibri" panose="020F0502020204030204" pitchFamily="34" charset="0"/>
                </a:rPr>
                <a:t>Safety follow-up period (20 wk)</a:t>
              </a:r>
            </a:p>
          </p:txBody>
        </p:sp>
        <p:sp>
          <p:nvSpPr>
            <p:cNvPr id="9" name="TextBox 8">
              <a:extLst>
                <a:ext uri="{FF2B5EF4-FFF2-40B4-BE49-F238E27FC236}">
                  <a16:creationId xmlns:a16="http://schemas.microsoft.com/office/drawing/2014/main" id="{EDFD0B04-EE45-8EAD-CF86-D1CE8F88D811}"/>
                </a:ext>
              </a:extLst>
            </p:cNvPr>
            <p:cNvSpPr txBox="1"/>
            <p:nvPr/>
          </p:nvSpPr>
          <p:spPr bwMode="auto">
            <a:xfrm>
              <a:off x="3699440" y="1799808"/>
              <a:ext cx="10257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n = 35</a:t>
              </a:r>
            </a:p>
          </p:txBody>
        </p:sp>
        <p:sp>
          <p:nvSpPr>
            <p:cNvPr id="10" name="TextBox 9">
              <a:extLst>
                <a:ext uri="{FF2B5EF4-FFF2-40B4-BE49-F238E27FC236}">
                  <a16:creationId xmlns:a16="http://schemas.microsoft.com/office/drawing/2014/main" id="{22284CB2-BDEB-4C68-FF97-4AD69219ABC5}"/>
                </a:ext>
              </a:extLst>
            </p:cNvPr>
            <p:cNvSpPr txBox="1"/>
            <p:nvPr/>
          </p:nvSpPr>
          <p:spPr bwMode="auto">
            <a:xfrm>
              <a:off x="1127501" y="1793198"/>
              <a:ext cx="2085396" cy="53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2000" b="1" dirty="0">
                  <a:solidFill>
                    <a:schemeClr val="bg1"/>
                  </a:solidFill>
                  <a:latin typeface="Calibri" panose="020F0502020204030204" pitchFamily="34" charset="0"/>
                </a:rPr>
                <a:t>Screening period (up to 37 days)</a:t>
              </a:r>
            </a:p>
          </p:txBody>
        </p:sp>
        <p:sp>
          <p:nvSpPr>
            <p:cNvPr id="11" name="TextBox 10">
              <a:extLst>
                <a:ext uri="{FF2B5EF4-FFF2-40B4-BE49-F238E27FC236}">
                  <a16:creationId xmlns:a16="http://schemas.microsoft.com/office/drawing/2014/main" id="{D2029438-F9C9-FFCD-DE7F-9C64CC504B8F}"/>
                </a:ext>
              </a:extLst>
            </p:cNvPr>
            <p:cNvSpPr txBox="1"/>
            <p:nvPr/>
          </p:nvSpPr>
          <p:spPr bwMode="auto">
            <a:xfrm>
              <a:off x="5893456" y="1797601"/>
              <a:ext cx="10257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n = 32</a:t>
              </a:r>
            </a:p>
          </p:txBody>
        </p:sp>
        <p:sp>
          <p:nvSpPr>
            <p:cNvPr id="12" name="TextBox 11">
              <a:extLst>
                <a:ext uri="{FF2B5EF4-FFF2-40B4-BE49-F238E27FC236}">
                  <a16:creationId xmlns:a16="http://schemas.microsoft.com/office/drawing/2014/main" id="{FA1F6E83-8192-5339-D465-4AADB6F9D620}"/>
                </a:ext>
              </a:extLst>
            </p:cNvPr>
            <p:cNvSpPr txBox="1"/>
            <p:nvPr/>
          </p:nvSpPr>
          <p:spPr bwMode="auto">
            <a:xfrm>
              <a:off x="5893456" y="2981442"/>
              <a:ext cx="10257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n = 15</a:t>
              </a:r>
            </a:p>
          </p:txBody>
        </p:sp>
        <p:sp>
          <p:nvSpPr>
            <p:cNvPr id="13" name="TextBox 12">
              <a:extLst>
                <a:ext uri="{FF2B5EF4-FFF2-40B4-BE49-F238E27FC236}">
                  <a16:creationId xmlns:a16="http://schemas.microsoft.com/office/drawing/2014/main" id="{73862F36-01EC-C3EC-FD5A-F6501210BE66}"/>
                </a:ext>
              </a:extLst>
            </p:cNvPr>
            <p:cNvSpPr txBox="1"/>
            <p:nvPr/>
          </p:nvSpPr>
          <p:spPr bwMode="auto">
            <a:xfrm>
              <a:off x="3772345" y="2981442"/>
              <a:ext cx="10257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n = 17</a:t>
              </a:r>
            </a:p>
          </p:txBody>
        </p:sp>
        <p:sp>
          <p:nvSpPr>
            <p:cNvPr id="14" name="TextBox 13">
              <a:extLst>
                <a:ext uri="{FF2B5EF4-FFF2-40B4-BE49-F238E27FC236}">
                  <a16:creationId xmlns:a16="http://schemas.microsoft.com/office/drawing/2014/main" id="{8ED3AD87-2213-6156-C9C3-E1862ECF9990}"/>
                </a:ext>
              </a:extLst>
            </p:cNvPr>
            <p:cNvSpPr txBox="1"/>
            <p:nvPr/>
          </p:nvSpPr>
          <p:spPr bwMode="auto">
            <a:xfrm>
              <a:off x="1783943" y="3145092"/>
              <a:ext cx="1859167" cy="53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2000" b="1" dirty="0">
                  <a:solidFill>
                    <a:schemeClr val="bg1"/>
                  </a:solidFill>
                  <a:latin typeface="Calibri" panose="020F0502020204030204" pitchFamily="34" charset="0"/>
                </a:rPr>
                <a:t>Placebo run-in (4 wk)</a:t>
              </a:r>
            </a:p>
          </p:txBody>
        </p:sp>
        <p:sp>
          <p:nvSpPr>
            <p:cNvPr id="15" name="TextBox 14">
              <a:extLst>
                <a:ext uri="{FF2B5EF4-FFF2-40B4-BE49-F238E27FC236}">
                  <a16:creationId xmlns:a16="http://schemas.microsoft.com/office/drawing/2014/main" id="{462D405E-171C-20E7-7417-B7CE2171081E}"/>
                </a:ext>
              </a:extLst>
            </p:cNvPr>
            <p:cNvSpPr txBox="1"/>
            <p:nvPr/>
          </p:nvSpPr>
          <p:spPr bwMode="auto">
            <a:xfrm>
              <a:off x="2899226" y="4461545"/>
              <a:ext cx="3116275"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Evinacumab or placebo administered visits (wk)</a:t>
              </a:r>
            </a:p>
          </p:txBody>
        </p:sp>
        <p:sp>
          <p:nvSpPr>
            <p:cNvPr id="16" name="TextBox 15">
              <a:extLst>
                <a:ext uri="{FF2B5EF4-FFF2-40B4-BE49-F238E27FC236}">
                  <a16:creationId xmlns:a16="http://schemas.microsoft.com/office/drawing/2014/main" id="{51E0BCD3-80C3-4FBB-7043-8789986CC806}"/>
                </a:ext>
              </a:extLst>
            </p:cNvPr>
            <p:cNvSpPr txBox="1"/>
            <p:nvPr/>
          </p:nvSpPr>
          <p:spPr bwMode="auto">
            <a:xfrm>
              <a:off x="5674279" y="4461545"/>
              <a:ext cx="2743337"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Evinacumab administered visits (wk)</a:t>
              </a:r>
            </a:p>
          </p:txBody>
        </p:sp>
        <p:sp>
          <p:nvSpPr>
            <p:cNvPr id="17" name="TextBox 16">
              <a:extLst>
                <a:ext uri="{FF2B5EF4-FFF2-40B4-BE49-F238E27FC236}">
                  <a16:creationId xmlns:a16="http://schemas.microsoft.com/office/drawing/2014/main" id="{8D4C083B-8FD8-D530-9D21-14EAC7555790}"/>
                </a:ext>
              </a:extLst>
            </p:cNvPr>
            <p:cNvSpPr txBox="1"/>
            <p:nvPr/>
          </p:nvSpPr>
          <p:spPr bwMode="auto">
            <a:xfrm>
              <a:off x="3264236"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90DF10DC-E471-C9FC-6097-CCF2F448BB2A}"/>
                </a:ext>
              </a:extLst>
            </p:cNvPr>
            <p:cNvSpPr txBox="1"/>
            <p:nvPr/>
          </p:nvSpPr>
          <p:spPr bwMode="auto">
            <a:xfrm>
              <a:off x="4154001"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4</a:t>
              </a:r>
            </a:p>
          </p:txBody>
        </p:sp>
        <p:sp>
          <p:nvSpPr>
            <p:cNvPr id="19" name="TextBox 18">
              <a:extLst>
                <a:ext uri="{FF2B5EF4-FFF2-40B4-BE49-F238E27FC236}">
                  <a16:creationId xmlns:a16="http://schemas.microsoft.com/office/drawing/2014/main" id="{4FF41725-35F6-1597-629E-5A17AC9EF5E1}"/>
                </a:ext>
              </a:extLst>
            </p:cNvPr>
            <p:cNvSpPr txBox="1"/>
            <p:nvPr/>
          </p:nvSpPr>
          <p:spPr bwMode="auto">
            <a:xfrm>
              <a:off x="5043766"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8</a:t>
              </a:r>
            </a:p>
          </p:txBody>
        </p:sp>
        <p:sp>
          <p:nvSpPr>
            <p:cNvPr id="20" name="TextBox 19">
              <a:extLst>
                <a:ext uri="{FF2B5EF4-FFF2-40B4-BE49-F238E27FC236}">
                  <a16:creationId xmlns:a16="http://schemas.microsoft.com/office/drawing/2014/main" id="{8B315298-6793-4E0E-7E23-978302C1302A}"/>
                </a:ext>
              </a:extLst>
            </p:cNvPr>
            <p:cNvSpPr txBox="1"/>
            <p:nvPr/>
          </p:nvSpPr>
          <p:spPr bwMode="auto">
            <a:xfrm>
              <a:off x="5824343"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0FC04EBE-C588-E7DE-8FD0-7B007462B209}"/>
                </a:ext>
              </a:extLst>
            </p:cNvPr>
            <p:cNvSpPr txBox="1"/>
            <p:nvPr/>
          </p:nvSpPr>
          <p:spPr bwMode="auto">
            <a:xfrm>
              <a:off x="6714108"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16</a:t>
              </a:r>
            </a:p>
          </p:txBody>
        </p:sp>
        <p:sp>
          <p:nvSpPr>
            <p:cNvPr id="22" name="TextBox 21">
              <a:extLst>
                <a:ext uri="{FF2B5EF4-FFF2-40B4-BE49-F238E27FC236}">
                  <a16:creationId xmlns:a16="http://schemas.microsoft.com/office/drawing/2014/main" id="{3F40963A-4C73-ADC1-7AEB-1713480D25F3}"/>
                </a:ext>
              </a:extLst>
            </p:cNvPr>
            <p:cNvSpPr txBox="1"/>
            <p:nvPr/>
          </p:nvSpPr>
          <p:spPr bwMode="auto">
            <a:xfrm>
              <a:off x="7603873" y="4134674"/>
              <a:ext cx="606724" cy="29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20</a:t>
              </a:r>
            </a:p>
          </p:txBody>
        </p:sp>
        <p:grpSp>
          <p:nvGrpSpPr>
            <p:cNvPr id="28" name="Group 27">
              <a:extLst>
                <a:ext uri="{FF2B5EF4-FFF2-40B4-BE49-F238E27FC236}">
                  <a16:creationId xmlns:a16="http://schemas.microsoft.com/office/drawing/2014/main" id="{4C6FEA1D-F829-03A7-9B7D-0AC2B29CD451}"/>
                </a:ext>
              </a:extLst>
            </p:cNvPr>
            <p:cNvGrpSpPr/>
            <p:nvPr/>
          </p:nvGrpSpPr>
          <p:grpSpPr>
            <a:xfrm>
              <a:off x="1709495" y="2636092"/>
              <a:ext cx="1140717" cy="209550"/>
              <a:chOff x="4972050" y="2642702"/>
              <a:chExt cx="921406" cy="209550"/>
            </a:xfrm>
          </p:grpSpPr>
          <p:cxnSp>
            <p:nvCxnSpPr>
              <p:cNvPr id="25" name="Straight Connector 24">
                <a:extLst>
                  <a:ext uri="{FF2B5EF4-FFF2-40B4-BE49-F238E27FC236}">
                    <a16:creationId xmlns:a16="http://schemas.microsoft.com/office/drawing/2014/main" id="{689B15EA-4925-C705-203B-1E41E7820D25}"/>
                  </a:ext>
                </a:extLst>
              </p:cNvPr>
              <p:cNvCxnSpPr>
                <a:cxnSpLocks/>
              </p:cNvCxnSpPr>
              <p:nvPr/>
            </p:nvCxnSpPr>
            <p:spPr bwMode="auto">
              <a:xfrm>
                <a:off x="4972050" y="2747477"/>
                <a:ext cx="92140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72CCD03-5687-8F27-E40E-DD4CBE71597E}"/>
                  </a:ext>
                </a:extLst>
              </p:cNvPr>
              <p:cNvCxnSpPr>
                <a:cxnSpLocks/>
              </p:cNvCxnSpPr>
              <p:nvPr/>
            </p:nvCxnSpPr>
            <p:spPr bwMode="auto">
              <a:xfrm>
                <a:off x="4972050" y="2642702"/>
                <a:ext cx="0" cy="20955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4CF6034-332F-BD3A-4DC7-2AF525A83331}"/>
                  </a:ext>
                </a:extLst>
              </p:cNvPr>
              <p:cNvCxnSpPr>
                <a:cxnSpLocks/>
              </p:cNvCxnSpPr>
              <p:nvPr/>
            </p:nvCxnSpPr>
            <p:spPr bwMode="auto">
              <a:xfrm>
                <a:off x="5474708" y="2642702"/>
                <a:ext cx="0" cy="209550"/>
              </a:xfrm>
              <a:prstGeom prst="line">
                <a:avLst/>
              </a:prstGeom>
              <a:noFill/>
              <a:ln w="28575" cap="flat" cmpd="sng" algn="ctr">
                <a:solidFill>
                  <a:schemeClr val="bg1"/>
                </a:solidFill>
                <a:prstDash val="solid"/>
                <a:round/>
                <a:headEnd type="none" w="med" len="med"/>
                <a:tailEnd type="none" w="med" len="med"/>
              </a:ln>
              <a:effectLst/>
            </p:spPr>
          </p:cxnSp>
        </p:grpSp>
        <p:cxnSp>
          <p:nvCxnSpPr>
            <p:cNvPr id="31" name="Straight Arrow Connector 30">
              <a:extLst>
                <a:ext uri="{FF2B5EF4-FFF2-40B4-BE49-F238E27FC236}">
                  <a16:creationId xmlns:a16="http://schemas.microsoft.com/office/drawing/2014/main" id="{3995C813-D8F7-E7C6-75EB-35DA8BDCA422}"/>
                </a:ext>
              </a:extLst>
            </p:cNvPr>
            <p:cNvCxnSpPr/>
            <p:nvPr/>
          </p:nvCxnSpPr>
          <p:spPr bwMode="auto">
            <a:xfrm>
              <a:off x="2146300" y="2266950"/>
              <a:ext cx="0" cy="41910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67956245-5F97-3EDE-50F6-AC24C6C3B2C4}"/>
                </a:ext>
              </a:extLst>
            </p:cNvPr>
            <p:cNvCxnSpPr>
              <a:cxnSpLocks/>
            </p:cNvCxnSpPr>
            <p:nvPr/>
          </p:nvCxnSpPr>
          <p:spPr bwMode="auto">
            <a:xfrm flipV="1">
              <a:off x="2717800" y="2771892"/>
              <a:ext cx="0" cy="41910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F6C228DC-6D01-E52F-0144-413A269EA9DF}"/>
                </a:ext>
              </a:extLst>
            </p:cNvPr>
            <p:cNvCxnSpPr>
              <a:cxnSpLocks/>
            </p:cNvCxnSpPr>
            <p:nvPr/>
          </p:nvCxnSpPr>
          <p:spPr bwMode="auto">
            <a:xfrm>
              <a:off x="3531291" y="1845610"/>
              <a:ext cx="2596459" cy="0"/>
            </a:xfrm>
            <a:prstGeom prst="straightConnector1">
              <a:avLst/>
            </a:prstGeom>
            <a:noFill/>
            <a:ln w="28575" cap="flat" cmpd="sng" algn="ctr">
              <a:solidFill>
                <a:schemeClr val="bg1"/>
              </a:solidFill>
              <a:prstDash val="solid"/>
              <a:round/>
              <a:headEnd type="triangle"/>
              <a:tailEnd type="triangle"/>
            </a:ln>
            <a:effectLst/>
          </p:spPr>
        </p:cxnSp>
        <p:cxnSp>
          <p:nvCxnSpPr>
            <p:cNvPr id="36" name="Straight Arrow Connector 35">
              <a:extLst>
                <a:ext uri="{FF2B5EF4-FFF2-40B4-BE49-F238E27FC236}">
                  <a16:creationId xmlns:a16="http://schemas.microsoft.com/office/drawing/2014/main" id="{2951A4D6-0915-972F-DA9F-1AFE2F9EC3CF}"/>
                </a:ext>
              </a:extLst>
            </p:cNvPr>
            <p:cNvCxnSpPr>
              <a:cxnSpLocks/>
            </p:cNvCxnSpPr>
            <p:nvPr/>
          </p:nvCxnSpPr>
          <p:spPr bwMode="auto">
            <a:xfrm>
              <a:off x="6179241" y="1845610"/>
              <a:ext cx="2596459" cy="0"/>
            </a:xfrm>
            <a:prstGeom prst="straightConnector1">
              <a:avLst/>
            </a:prstGeom>
            <a:noFill/>
            <a:ln w="28575" cap="flat" cmpd="sng" algn="ctr">
              <a:solidFill>
                <a:schemeClr val="bg1"/>
              </a:solidFill>
              <a:prstDash val="solid"/>
              <a:round/>
              <a:headEnd type="triangle"/>
              <a:tailEnd type="triangle"/>
            </a:ln>
            <a:effectLst/>
          </p:spPr>
        </p:cxnSp>
        <p:cxnSp>
          <p:nvCxnSpPr>
            <p:cNvPr id="37" name="Straight Arrow Connector 36">
              <a:extLst>
                <a:ext uri="{FF2B5EF4-FFF2-40B4-BE49-F238E27FC236}">
                  <a16:creationId xmlns:a16="http://schemas.microsoft.com/office/drawing/2014/main" id="{49D291D6-B3E4-7B93-0601-A0C35BF35CE0}"/>
                </a:ext>
              </a:extLst>
            </p:cNvPr>
            <p:cNvCxnSpPr>
              <a:cxnSpLocks/>
            </p:cNvCxnSpPr>
            <p:nvPr/>
          </p:nvCxnSpPr>
          <p:spPr bwMode="auto">
            <a:xfrm>
              <a:off x="8794750" y="1845610"/>
              <a:ext cx="2012950" cy="0"/>
            </a:xfrm>
            <a:prstGeom prst="straightConnector1">
              <a:avLst/>
            </a:prstGeom>
            <a:noFill/>
            <a:ln w="28575" cap="flat" cmpd="sng" algn="ctr">
              <a:solidFill>
                <a:schemeClr val="bg1"/>
              </a:solidFill>
              <a:prstDash val="solid"/>
              <a:round/>
              <a:headEnd type="triangle"/>
              <a:tailEnd type="triangle"/>
            </a:ln>
            <a:effectLst/>
          </p:spPr>
        </p:cxnSp>
        <p:cxnSp>
          <p:nvCxnSpPr>
            <p:cNvPr id="40" name="Straight Connector 39">
              <a:extLst>
                <a:ext uri="{FF2B5EF4-FFF2-40B4-BE49-F238E27FC236}">
                  <a16:creationId xmlns:a16="http://schemas.microsoft.com/office/drawing/2014/main" id="{D8A1A662-9BB9-B4FA-4A07-6E46420815CD}"/>
                </a:ext>
              </a:extLst>
            </p:cNvPr>
            <p:cNvCxnSpPr>
              <a:cxnSpLocks/>
            </p:cNvCxnSpPr>
            <p:nvPr/>
          </p:nvCxnSpPr>
          <p:spPr bwMode="auto">
            <a:xfrm>
              <a:off x="3531291" y="3759200"/>
              <a:ext cx="7212909" cy="0"/>
            </a:xfrm>
            <a:prstGeom prst="line">
              <a:avLst/>
            </a:prstGeom>
            <a:noFill/>
            <a:ln w="28575" cap="flat" cmpd="sng" algn="ctr">
              <a:solidFill>
                <a:schemeClr val="bg1"/>
              </a:solidFill>
              <a:prstDash val="solid"/>
              <a:round/>
              <a:headEnd type="none" w="med" len="med"/>
              <a:tailEnd type="none" w="med" len="med"/>
            </a:ln>
            <a:effectLst/>
          </p:spPr>
        </p:cxnSp>
        <p:sp>
          <p:nvSpPr>
            <p:cNvPr id="42" name="Freeform: Shape 41">
              <a:extLst>
                <a:ext uri="{FF2B5EF4-FFF2-40B4-BE49-F238E27FC236}">
                  <a16:creationId xmlns:a16="http://schemas.microsoft.com/office/drawing/2014/main" id="{262B3D8B-1272-308D-0210-EBF8C03B9686}"/>
                </a:ext>
              </a:extLst>
            </p:cNvPr>
            <p:cNvSpPr/>
            <p:nvPr/>
          </p:nvSpPr>
          <p:spPr bwMode="auto">
            <a:xfrm>
              <a:off x="3556000" y="4337050"/>
              <a:ext cx="1790700" cy="111318"/>
            </a:xfrm>
            <a:custGeom>
              <a:avLst/>
              <a:gdLst>
                <a:gd name="connsiteX0" fmla="*/ 0 w 1790700"/>
                <a:gd name="connsiteY0" fmla="*/ 0 h 146050"/>
                <a:gd name="connsiteX1" fmla="*/ 0 w 1790700"/>
                <a:gd name="connsiteY1" fmla="*/ 146050 h 146050"/>
                <a:gd name="connsiteX2" fmla="*/ 1790700 w 1790700"/>
                <a:gd name="connsiteY2" fmla="*/ 146050 h 146050"/>
                <a:gd name="connsiteX3" fmla="*/ 1790700 w 1790700"/>
                <a:gd name="connsiteY3" fmla="*/ 6350 h 146050"/>
              </a:gdLst>
              <a:ahLst/>
              <a:cxnLst>
                <a:cxn ang="0">
                  <a:pos x="connsiteX0" y="connsiteY0"/>
                </a:cxn>
                <a:cxn ang="0">
                  <a:pos x="connsiteX1" y="connsiteY1"/>
                </a:cxn>
                <a:cxn ang="0">
                  <a:pos x="connsiteX2" y="connsiteY2"/>
                </a:cxn>
                <a:cxn ang="0">
                  <a:pos x="connsiteX3" y="connsiteY3"/>
                </a:cxn>
              </a:cxnLst>
              <a:rect l="l" t="t" r="r" b="b"/>
              <a:pathLst>
                <a:path w="1790700" h="146050">
                  <a:moveTo>
                    <a:pt x="0" y="0"/>
                  </a:moveTo>
                  <a:lnTo>
                    <a:pt x="0" y="146050"/>
                  </a:lnTo>
                  <a:lnTo>
                    <a:pt x="1790700" y="146050"/>
                  </a:lnTo>
                  <a:lnTo>
                    <a:pt x="1790700" y="6350"/>
                  </a:lnTo>
                </a:path>
              </a:pathLst>
            </a:custGeom>
            <a:noFill/>
            <a:ln w="28575">
              <a:solidFill>
                <a:schemeClr val="bg1"/>
              </a:solidFill>
              <a:miter lim="800000"/>
              <a:headEnd/>
              <a:tailEnd/>
            </a:ln>
          </p:spPr>
          <p:txBody>
            <a:bodyPr rtlCol="0" anchor="ctr"/>
            <a:lstStyle/>
            <a:p>
              <a:pPr algn="ctr"/>
              <a:endParaRPr lang="en-US" dirty="0"/>
            </a:p>
          </p:txBody>
        </p:sp>
        <p:sp>
          <p:nvSpPr>
            <p:cNvPr id="43" name="Freeform: Shape 42">
              <a:extLst>
                <a:ext uri="{FF2B5EF4-FFF2-40B4-BE49-F238E27FC236}">
                  <a16:creationId xmlns:a16="http://schemas.microsoft.com/office/drawing/2014/main" id="{3D76B11D-5430-8937-B762-4514FED05986}"/>
                </a:ext>
              </a:extLst>
            </p:cNvPr>
            <p:cNvSpPr/>
            <p:nvPr/>
          </p:nvSpPr>
          <p:spPr bwMode="auto">
            <a:xfrm>
              <a:off x="6120273" y="4337050"/>
              <a:ext cx="1790700" cy="111318"/>
            </a:xfrm>
            <a:custGeom>
              <a:avLst/>
              <a:gdLst>
                <a:gd name="connsiteX0" fmla="*/ 0 w 1790700"/>
                <a:gd name="connsiteY0" fmla="*/ 0 h 146050"/>
                <a:gd name="connsiteX1" fmla="*/ 0 w 1790700"/>
                <a:gd name="connsiteY1" fmla="*/ 146050 h 146050"/>
                <a:gd name="connsiteX2" fmla="*/ 1790700 w 1790700"/>
                <a:gd name="connsiteY2" fmla="*/ 146050 h 146050"/>
                <a:gd name="connsiteX3" fmla="*/ 1790700 w 1790700"/>
                <a:gd name="connsiteY3" fmla="*/ 6350 h 146050"/>
              </a:gdLst>
              <a:ahLst/>
              <a:cxnLst>
                <a:cxn ang="0">
                  <a:pos x="connsiteX0" y="connsiteY0"/>
                </a:cxn>
                <a:cxn ang="0">
                  <a:pos x="connsiteX1" y="connsiteY1"/>
                </a:cxn>
                <a:cxn ang="0">
                  <a:pos x="connsiteX2" y="connsiteY2"/>
                </a:cxn>
                <a:cxn ang="0">
                  <a:pos x="connsiteX3" y="connsiteY3"/>
                </a:cxn>
              </a:cxnLst>
              <a:rect l="l" t="t" r="r" b="b"/>
              <a:pathLst>
                <a:path w="1790700" h="146050">
                  <a:moveTo>
                    <a:pt x="0" y="0"/>
                  </a:moveTo>
                  <a:lnTo>
                    <a:pt x="0" y="146050"/>
                  </a:lnTo>
                  <a:lnTo>
                    <a:pt x="1790700" y="146050"/>
                  </a:lnTo>
                  <a:lnTo>
                    <a:pt x="1790700" y="6350"/>
                  </a:lnTo>
                </a:path>
              </a:pathLst>
            </a:custGeom>
            <a:noFill/>
            <a:ln w="28575">
              <a:solidFill>
                <a:schemeClr val="bg1"/>
              </a:solidFill>
              <a:miter lim="800000"/>
              <a:headEnd/>
              <a:tailEnd/>
            </a:ln>
          </p:spPr>
          <p:txBody>
            <a:bodyPr rtlCol="0" anchor="ctr"/>
            <a:lstStyle/>
            <a:p>
              <a:pPr algn="ctr"/>
              <a:endParaRPr lang="en-US" dirty="0"/>
            </a:p>
          </p:txBody>
        </p:sp>
        <p:sp>
          <p:nvSpPr>
            <p:cNvPr id="44" name="Freeform: Shape 43">
              <a:extLst>
                <a:ext uri="{FF2B5EF4-FFF2-40B4-BE49-F238E27FC236}">
                  <a16:creationId xmlns:a16="http://schemas.microsoft.com/office/drawing/2014/main" id="{DBE7B7C6-4C8F-1AFE-0BB5-6C0A39775069}"/>
                </a:ext>
              </a:extLst>
            </p:cNvPr>
            <p:cNvSpPr/>
            <p:nvPr/>
          </p:nvSpPr>
          <p:spPr bwMode="auto">
            <a:xfrm>
              <a:off x="3575050" y="2133600"/>
              <a:ext cx="7150100" cy="1193800"/>
            </a:xfrm>
            <a:custGeom>
              <a:avLst/>
              <a:gdLst>
                <a:gd name="connsiteX0" fmla="*/ 7143750 w 7150100"/>
                <a:gd name="connsiteY0" fmla="*/ 0 h 1193800"/>
                <a:gd name="connsiteX1" fmla="*/ 0 w 7150100"/>
                <a:gd name="connsiteY1" fmla="*/ 0 h 1193800"/>
                <a:gd name="connsiteX2" fmla="*/ 0 w 7150100"/>
                <a:gd name="connsiteY2" fmla="*/ 1193800 h 1193800"/>
                <a:gd name="connsiteX3" fmla="*/ 7150100 w 7150100"/>
                <a:gd name="connsiteY3" fmla="*/ 1193800 h 1193800"/>
              </a:gdLst>
              <a:ahLst/>
              <a:cxnLst>
                <a:cxn ang="0">
                  <a:pos x="connsiteX0" y="connsiteY0"/>
                </a:cxn>
                <a:cxn ang="0">
                  <a:pos x="connsiteX1" y="connsiteY1"/>
                </a:cxn>
                <a:cxn ang="0">
                  <a:pos x="connsiteX2" y="connsiteY2"/>
                </a:cxn>
                <a:cxn ang="0">
                  <a:pos x="connsiteX3" y="connsiteY3"/>
                </a:cxn>
              </a:cxnLst>
              <a:rect l="l" t="t" r="r" b="b"/>
              <a:pathLst>
                <a:path w="7150100" h="1193800">
                  <a:moveTo>
                    <a:pt x="7143750" y="0"/>
                  </a:moveTo>
                  <a:lnTo>
                    <a:pt x="0" y="0"/>
                  </a:lnTo>
                  <a:lnTo>
                    <a:pt x="0" y="1193800"/>
                  </a:lnTo>
                  <a:lnTo>
                    <a:pt x="7150100" y="1193800"/>
                  </a:lnTo>
                </a:path>
              </a:pathLst>
            </a:custGeom>
            <a:noFill/>
            <a:ln w="28575">
              <a:solidFill>
                <a:schemeClr val="bg1"/>
              </a:solidFill>
              <a:miter lim="800000"/>
              <a:headEnd type="oval" w="med" len="med"/>
              <a:tailEnd type="oval" w="med" len="med"/>
            </a:ln>
          </p:spPr>
          <p:txBody>
            <a:bodyPr rtlCol="0" anchor="ctr"/>
            <a:lstStyle/>
            <a:p>
              <a:pPr algn="ctr"/>
              <a:endParaRPr lang="en-US" dirty="0"/>
            </a:p>
          </p:txBody>
        </p:sp>
        <p:sp>
          <p:nvSpPr>
            <p:cNvPr id="23" name="Oval 22">
              <a:extLst>
                <a:ext uri="{FF2B5EF4-FFF2-40B4-BE49-F238E27FC236}">
                  <a16:creationId xmlns:a16="http://schemas.microsoft.com/office/drawing/2014/main" id="{2F10F799-BD67-16FA-E130-9A2B81579F88}"/>
                </a:ext>
              </a:extLst>
            </p:cNvPr>
            <p:cNvSpPr/>
            <p:nvPr/>
          </p:nvSpPr>
          <p:spPr bwMode="auto">
            <a:xfrm>
              <a:off x="2850213" y="2351804"/>
              <a:ext cx="1531287" cy="731586"/>
            </a:xfrm>
            <a:prstGeom prst="ellipse">
              <a:avLst/>
            </a:prstGeom>
            <a:solidFill>
              <a:schemeClr val="accent4"/>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Randomized 2:1</a:t>
              </a:r>
            </a:p>
          </p:txBody>
        </p:sp>
        <p:sp>
          <p:nvSpPr>
            <p:cNvPr id="45" name="Rectangle: Rounded Corners 44">
              <a:extLst>
                <a:ext uri="{FF2B5EF4-FFF2-40B4-BE49-F238E27FC236}">
                  <a16:creationId xmlns:a16="http://schemas.microsoft.com/office/drawing/2014/main" id="{045740C6-642B-30F9-D00D-41D9EC5FB5F6}"/>
                </a:ext>
              </a:extLst>
            </p:cNvPr>
            <p:cNvSpPr/>
            <p:nvPr/>
          </p:nvSpPr>
          <p:spPr bwMode="auto">
            <a:xfrm>
              <a:off x="4653625" y="1940971"/>
              <a:ext cx="1331197" cy="703072"/>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Evinacumab 15 mg/kg Q4W x 3</a:t>
              </a:r>
            </a:p>
          </p:txBody>
        </p:sp>
        <p:sp>
          <p:nvSpPr>
            <p:cNvPr id="47" name="Rectangle: Rounded Corners 46">
              <a:extLst>
                <a:ext uri="{FF2B5EF4-FFF2-40B4-BE49-F238E27FC236}">
                  <a16:creationId xmlns:a16="http://schemas.microsoft.com/office/drawing/2014/main" id="{78113F26-6E40-34EB-31E7-A8BCBBF168A7}"/>
                </a:ext>
              </a:extLst>
            </p:cNvPr>
            <p:cNvSpPr/>
            <p:nvPr/>
          </p:nvSpPr>
          <p:spPr bwMode="auto">
            <a:xfrm>
              <a:off x="6842071" y="1940971"/>
              <a:ext cx="1331197" cy="703072"/>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Evinacumab 15 mg/kg Q4W x 3</a:t>
              </a:r>
            </a:p>
          </p:txBody>
        </p:sp>
        <p:sp>
          <p:nvSpPr>
            <p:cNvPr id="48" name="Rectangle: Rounded Corners 47">
              <a:extLst>
                <a:ext uri="{FF2B5EF4-FFF2-40B4-BE49-F238E27FC236}">
                  <a16:creationId xmlns:a16="http://schemas.microsoft.com/office/drawing/2014/main" id="{11313FB9-845A-0482-A18A-6B4E037E1C93}"/>
                </a:ext>
              </a:extLst>
            </p:cNvPr>
            <p:cNvSpPr/>
            <p:nvPr/>
          </p:nvSpPr>
          <p:spPr bwMode="auto">
            <a:xfrm>
              <a:off x="6842071" y="2907108"/>
              <a:ext cx="1331197" cy="703072"/>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Evinacumab 15 mg/kg Q4W x 3</a:t>
              </a:r>
            </a:p>
          </p:txBody>
        </p:sp>
        <p:sp>
          <p:nvSpPr>
            <p:cNvPr id="49" name="Rectangle: Rounded Corners 48">
              <a:extLst>
                <a:ext uri="{FF2B5EF4-FFF2-40B4-BE49-F238E27FC236}">
                  <a16:creationId xmlns:a16="http://schemas.microsoft.com/office/drawing/2014/main" id="{743310B0-0035-FBE0-34F5-8C24357F2079}"/>
                </a:ext>
              </a:extLst>
            </p:cNvPr>
            <p:cNvSpPr/>
            <p:nvPr/>
          </p:nvSpPr>
          <p:spPr bwMode="auto">
            <a:xfrm>
              <a:off x="4651414" y="2907108"/>
              <a:ext cx="1333407" cy="703072"/>
            </a:xfrm>
            <a:prstGeom prst="round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Placebo</a:t>
              </a:r>
              <a:br>
                <a:rPr lang="en-US" sz="1600" b="1" dirty="0">
                  <a:solidFill>
                    <a:schemeClr val="tx1"/>
                  </a:solidFill>
                  <a:latin typeface="Calibri" panose="020F0502020204030204" pitchFamily="34" charset="0"/>
                </a:rPr>
              </a:br>
              <a:r>
                <a:rPr lang="en-US" sz="1600" b="1" dirty="0">
                  <a:solidFill>
                    <a:schemeClr val="tx1"/>
                  </a:solidFill>
                  <a:latin typeface="Calibri" panose="020F0502020204030204" pitchFamily="34" charset="0"/>
                </a:rPr>
                <a:t> Q4W x 3</a:t>
              </a:r>
            </a:p>
          </p:txBody>
        </p:sp>
        <p:sp>
          <p:nvSpPr>
            <p:cNvPr id="50" name="Arrow: Right 49">
              <a:extLst>
                <a:ext uri="{FF2B5EF4-FFF2-40B4-BE49-F238E27FC236}">
                  <a16:creationId xmlns:a16="http://schemas.microsoft.com/office/drawing/2014/main" id="{B76F58DD-7278-F0A1-2070-1F4F95A1C7BC}"/>
                </a:ext>
              </a:extLst>
            </p:cNvPr>
            <p:cNvSpPr/>
            <p:nvPr/>
          </p:nvSpPr>
          <p:spPr bwMode="auto">
            <a:xfrm rot="16200000">
              <a:off x="3401413" y="3839718"/>
              <a:ext cx="347273" cy="242637"/>
            </a:xfrm>
            <a:prstGeom prst="rightArrow">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Arrow: Right 50">
              <a:extLst>
                <a:ext uri="{FF2B5EF4-FFF2-40B4-BE49-F238E27FC236}">
                  <a16:creationId xmlns:a16="http://schemas.microsoft.com/office/drawing/2014/main" id="{2AEBDC4C-9855-5760-8807-56104B22566E}"/>
                </a:ext>
              </a:extLst>
            </p:cNvPr>
            <p:cNvSpPr/>
            <p:nvPr/>
          </p:nvSpPr>
          <p:spPr bwMode="auto">
            <a:xfrm rot="16200000">
              <a:off x="4277713" y="3839718"/>
              <a:ext cx="347273" cy="242637"/>
            </a:xfrm>
            <a:prstGeom prst="rightArrow">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Arrow: Right 51">
              <a:extLst>
                <a:ext uri="{FF2B5EF4-FFF2-40B4-BE49-F238E27FC236}">
                  <a16:creationId xmlns:a16="http://schemas.microsoft.com/office/drawing/2014/main" id="{E8E32B1F-82A3-3A1D-6DCC-8F9336DB6AA1}"/>
                </a:ext>
              </a:extLst>
            </p:cNvPr>
            <p:cNvSpPr/>
            <p:nvPr/>
          </p:nvSpPr>
          <p:spPr bwMode="auto">
            <a:xfrm rot="16200000">
              <a:off x="5159420" y="3839718"/>
              <a:ext cx="347273" cy="242637"/>
            </a:xfrm>
            <a:prstGeom prst="rightArrow">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Arrow: Right 52">
              <a:extLst>
                <a:ext uri="{FF2B5EF4-FFF2-40B4-BE49-F238E27FC236}">
                  <a16:creationId xmlns:a16="http://schemas.microsoft.com/office/drawing/2014/main" id="{DCF5A58D-6D7F-6F5D-D874-1F1380F4B86A}"/>
                </a:ext>
              </a:extLst>
            </p:cNvPr>
            <p:cNvSpPr/>
            <p:nvPr/>
          </p:nvSpPr>
          <p:spPr bwMode="auto">
            <a:xfrm rot="16200000">
              <a:off x="5944978" y="3839718"/>
              <a:ext cx="347273" cy="242637"/>
            </a:xfrm>
            <a:prstGeom prst="rightArrow">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Arrow: Right 53">
              <a:extLst>
                <a:ext uri="{FF2B5EF4-FFF2-40B4-BE49-F238E27FC236}">
                  <a16:creationId xmlns:a16="http://schemas.microsoft.com/office/drawing/2014/main" id="{3475A6BA-2B56-EA7F-6B9E-9F645AB7B519}"/>
                </a:ext>
              </a:extLst>
            </p:cNvPr>
            <p:cNvSpPr/>
            <p:nvPr/>
          </p:nvSpPr>
          <p:spPr bwMode="auto">
            <a:xfrm rot="16200000">
              <a:off x="6821278" y="3839718"/>
              <a:ext cx="347273" cy="242637"/>
            </a:xfrm>
            <a:prstGeom prst="rightArrow">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Arrow: Right 54">
              <a:extLst>
                <a:ext uri="{FF2B5EF4-FFF2-40B4-BE49-F238E27FC236}">
                  <a16:creationId xmlns:a16="http://schemas.microsoft.com/office/drawing/2014/main" id="{0053919C-22D9-B4E4-5484-E53A76E48C29}"/>
                </a:ext>
              </a:extLst>
            </p:cNvPr>
            <p:cNvSpPr/>
            <p:nvPr/>
          </p:nvSpPr>
          <p:spPr bwMode="auto">
            <a:xfrm rot="16200000">
              <a:off x="7702985" y="3839718"/>
              <a:ext cx="347273" cy="242637"/>
            </a:xfrm>
            <a:prstGeom prst="rightArrow">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691672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FAA-D13C-249A-558D-B6E94C1AD3D4}"/>
              </a:ext>
            </a:extLst>
          </p:cNvPr>
          <p:cNvSpPr>
            <a:spLocks noGrp="1"/>
          </p:cNvSpPr>
          <p:nvPr>
            <p:ph type="title"/>
          </p:nvPr>
        </p:nvSpPr>
        <p:spPr/>
        <p:txBody>
          <a:bodyPr/>
          <a:lstStyle/>
          <a:p>
            <a:r>
              <a:rPr lang="en-US" dirty="0" err="1"/>
              <a:t>Pegozafermin</a:t>
            </a:r>
            <a:r>
              <a:rPr lang="en-US" dirty="0"/>
              <a:t> in Severe HTG: A Phase II Randomized Trial of a FGF21 Analogue</a:t>
            </a:r>
          </a:p>
        </p:txBody>
      </p:sp>
      <p:sp>
        <p:nvSpPr>
          <p:cNvPr id="6" name="Text Placeholder 4">
            <a:extLst>
              <a:ext uri="{FF2B5EF4-FFF2-40B4-BE49-F238E27FC236}">
                <a16:creationId xmlns:a16="http://schemas.microsoft.com/office/drawing/2014/main" id="{5BC625C1-5E6B-22AA-FC3D-F720B23640C2}"/>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Bhatt. Nature Medicine. 2023;29:1782.</a:t>
            </a:r>
          </a:p>
        </p:txBody>
      </p:sp>
      <p:sp>
        <p:nvSpPr>
          <p:cNvPr id="4" name="TextBox 3">
            <a:extLst>
              <a:ext uri="{FF2B5EF4-FFF2-40B4-BE49-F238E27FC236}">
                <a16:creationId xmlns:a16="http://schemas.microsoft.com/office/drawing/2014/main" id="{38266F91-137B-AF36-BD64-490BB8635AEA}"/>
              </a:ext>
            </a:extLst>
          </p:cNvPr>
          <p:cNvSpPr txBox="1"/>
          <p:nvPr/>
        </p:nvSpPr>
        <p:spPr bwMode="auto">
          <a:xfrm rot="16200000">
            <a:off x="370400" y="3950416"/>
            <a:ext cx="35755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Triglycerides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(Median % Change From Baseline)</a:t>
            </a:r>
          </a:p>
        </p:txBody>
      </p:sp>
      <p:grpSp>
        <p:nvGrpSpPr>
          <p:cNvPr id="13" name="Group 12">
            <a:extLst>
              <a:ext uri="{FF2B5EF4-FFF2-40B4-BE49-F238E27FC236}">
                <a16:creationId xmlns:a16="http://schemas.microsoft.com/office/drawing/2014/main" id="{E4A61170-309C-669A-E9CB-600AFA51F758}"/>
              </a:ext>
            </a:extLst>
          </p:cNvPr>
          <p:cNvGrpSpPr/>
          <p:nvPr/>
        </p:nvGrpSpPr>
        <p:grpSpPr>
          <a:xfrm>
            <a:off x="2205657" y="2485799"/>
            <a:ext cx="737652" cy="3569042"/>
            <a:chOff x="2205657" y="2596637"/>
            <a:chExt cx="737652" cy="3569042"/>
          </a:xfrm>
        </p:grpSpPr>
        <p:sp>
          <p:nvSpPr>
            <p:cNvPr id="8" name="TextBox 7">
              <a:extLst>
                <a:ext uri="{FF2B5EF4-FFF2-40B4-BE49-F238E27FC236}">
                  <a16:creationId xmlns:a16="http://schemas.microsoft.com/office/drawing/2014/main" id="{BA027D62-09A0-2607-401C-DE7B6CAF75B7}"/>
                </a:ext>
              </a:extLst>
            </p:cNvPr>
            <p:cNvSpPr txBox="1"/>
            <p:nvPr/>
          </p:nvSpPr>
          <p:spPr bwMode="auto">
            <a:xfrm>
              <a:off x="2205657" y="259663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9" name="TextBox 8">
              <a:extLst>
                <a:ext uri="{FF2B5EF4-FFF2-40B4-BE49-F238E27FC236}">
                  <a16:creationId xmlns:a16="http://schemas.microsoft.com/office/drawing/2014/main" id="{E74085A5-1650-9C52-BEBC-9A27D75D1E26}"/>
                </a:ext>
              </a:extLst>
            </p:cNvPr>
            <p:cNvSpPr txBox="1"/>
            <p:nvPr/>
          </p:nvSpPr>
          <p:spPr bwMode="auto">
            <a:xfrm>
              <a:off x="2205657" y="3395641"/>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10" name="TextBox 9">
              <a:extLst>
                <a:ext uri="{FF2B5EF4-FFF2-40B4-BE49-F238E27FC236}">
                  <a16:creationId xmlns:a16="http://schemas.microsoft.com/office/drawing/2014/main" id="{11F9E6CB-AF12-6FCF-A2B8-184DF87CC177}"/>
                </a:ext>
              </a:extLst>
            </p:cNvPr>
            <p:cNvSpPr txBox="1"/>
            <p:nvPr/>
          </p:nvSpPr>
          <p:spPr bwMode="auto">
            <a:xfrm>
              <a:off x="2205657" y="419582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21C3AB83-B309-0CD1-506C-CF696683846B}"/>
                </a:ext>
              </a:extLst>
            </p:cNvPr>
            <p:cNvSpPr txBox="1"/>
            <p:nvPr/>
          </p:nvSpPr>
          <p:spPr bwMode="auto">
            <a:xfrm>
              <a:off x="2205657" y="499615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C20F5E2C-9FF7-8989-E589-904E036BDC7E}"/>
                </a:ext>
              </a:extLst>
            </p:cNvPr>
            <p:cNvSpPr txBox="1"/>
            <p:nvPr/>
          </p:nvSpPr>
          <p:spPr bwMode="auto">
            <a:xfrm>
              <a:off x="2205657" y="579634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-80</a:t>
              </a:r>
            </a:p>
          </p:txBody>
        </p:sp>
      </p:grpSp>
      <p:sp>
        <p:nvSpPr>
          <p:cNvPr id="14" name="TextBox 13">
            <a:extLst>
              <a:ext uri="{FF2B5EF4-FFF2-40B4-BE49-F238E27FC236}">
                <a16:creationId xmlns:a16="http://schemas.microsoft.com/office/drawing/2014/main" id="{FC0E7E51-B36A-9E86-5FC6-9131B78B6B94}"/>
              </a:ext>
            </a:extLst>
          </p:cNvPr>
          <p:cNvSpPr txBox="1"/>
          <p:nvPr/>
        </p:nvSpPr>
        <p:spPr bwMode="auto">
          <a:xfrm>
            <a:off x="3110584" y="2008894"/>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Placebo</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17</a:t>
            </a:r>
          </a:p>
        </p:txBody>
      </p:sp>
      <p:sp>
        <p:nvSpPr>
          <p:cNvPr id="15" name="TextBox 14">
            <a:extLst>
              <a:ext uri="{FF2B5EF4-FFF2-40B4-BE49-F238E27FC236}">
                <a16:creationId xmlns:a16="http://schemas.microsoft.com/office/drawing/2014/main" id="{EB950F04-B1B7-A100-005B-49F2EA830572}"/>
              </a:ext>
            </a:extLst>
          </p:cNvPr>
          <p:cNvSpPr txBox="1"/>
          <p:nvPr/>
        </p:nvSpPr>
        <p:spPr bwMode="auto">
          <a:xfrm>
            <a:off x="4312226" y="1717962"/>
            <a:ext cx="10727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PGZ pooled</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64</a:t>
            </a:r>
          </a:p>
        </p:txBody>
      </p:sp>
      <p:sp>
        <p:nvSpPr>
          <p:cNvPr id="16" name="TextBox 15">
            <a:extLst>
              <a:ext uri="{FF2B5EF4-FFF2-40B4-BE49-F238E27FC236}">
                <a16:creationId xmlns:a16="http://schemas.microsoft.com/office/drawing/2014/main" id="{2105CC79-58EC-DD18-22F2-478D1DC0F15F}"/>
              </a:ext>
            </a:extLst>
          </p:cNvPr>
          <p:cNvSpPr txBox="1"/>
          <p:nvPr/>
        </p:nvSpPr>
        <p:spPr bwMode="auto">
          <a:xfrm>
            <a:off x="5513868" y="1994961"/>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9 mg</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16</a:t>
            </a:r>
          </a:p>
        </p:txBody>
      </p:sp>
      <p:sp>
        <p:nvSpPr>
          <p:cNvPr id="17" name="TextBox 16">
            <a:extLst>
              <a:ext uri="{FF2B5EF4-FFF2-40B4-BE49-F238E27FC236}">
                <a16:creationId xmlns:a16="http://schemas.microsoft.com/office/drawing/2014/main" id="{B1A7006C-0F2E-F081-F58B-BE9B138F3C2F}"/>
              </a:ext>
            </a:extLst>
          </p:cNvPr>
          <p:cNvSpPr txBox="1"/>
          <p:nvPr/>
        </p:nvSpPr>
        <p:spPr bwMode="auto">
          <a:xfrm>
            <a:off x="6699930" y="1994961"/>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18 mg</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16</a:t>
            </a:r>
          </a:p>
        </p:txBody>
      </p:sp>
      <p:sp>
        <p:nvSpPr>
          <p:cNvPr id="18" name="TextBox 17">
            <a:extLst>
              <a:ext uri="{FF2B5EF4-FFF2-40B4-BE49-F238E27FC236}">
                <a16:creationId xmlns:a16="http://schemas.microsoft.com/office/drawing/2014/main" id="{82971752-8D42-3D61-38E2-59ACA03D1E1D}"/>
              </a:ext>
            </a:extLst>
          </p:cNvPr>
          <p:cNvSpPr txBox="1"/>
          <p:nvPr/>
        </p:nvSpPr>
        <p:spPr bwMode="auto">
          <a:xfrm>
            <a:off x="7901572" y="1994961"/>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27 mg</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16</a:t>
            </a:r>
          </a:p>
        </p:txBody>
      </p:sp>
      <p:sp>
        <p:nvSpPr>
          <p:cNvPr id="19" name="TextBox 18">
            <a:extLst>
              <a:ext uri="{FF2B5EF4-FFF2-40B4-BE49-F238E27FC236}">
                <a16:creationId xmlns:a16="http://schemas.microsoft.com/office/drawing/2014/main" id="{F4C8F2FB-F98D-B24A-4923-1983F693B77C}"/>
              </a:ext>
            </a:extLst>
          </p:cNvPr>
          <p:cNvSpPr txBox="1"/>
          <p:nvPr/>
        </p:nvSpPr>
        <p:spPr bwMode="auto">
          <a:xfrm>
            <a:off x="9108841" y="1994961"/>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36 mg</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n = 16</a:t>
            </a:r>
          </a:p>
        </p:txBody>
      </p:sp>
      <p:sp>
        <p:nvSpPr>
          <p:cNvPr id="23" name="TextBox 22">
            <a:extLst>
              <a:ext uri="{FF2B5EF4-FFF2-40B4-BE49-F238E27FC236}">
                <a16:creationId xmlns:a16="http://schemas.microsoft.com/office/drawing/2014/main" id="{E5D27548-828B-7DB0-DC41-BC04024A2910}"/>
              </a:ext>
            </a:extLst>
          </p:cNvPr>
          <p:cNvSpPr txBox="1"/>
          <p:nvPr/>
        </p:nvSpPr>
        <p:spPr bwMode="auto">
          <a:xfrm>
            <a:off x="9108841" y="1489362"/>
            <a:ext cx="1072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Q2W</a:t>
            </a:r>
            <a:endParaRPr lang="en-US" sz="180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C59785B8-9E1F-3475-D2F9-7381E10E7FA3}"/>
              </a:ext>
            </a:extLst>
          </p:cNvPr>
          <p:cNvSpPr txBox="1"/>
          <p:nvPr/>
        </p:nvSpPr>
        <p:spPr bwMode="auto">
          <a:xfrm>
            <a:off x="6699929" y="1489362"/>
            <a:ext cx="1072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QW</a:t>
            </a:r>
            <a:endParaRPr lang="en-US" sz="180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DFB6F9B3-124E-2026-D8C3-4994E021C9A1}"/>
              </a:ext>
            </a:extLst>
          </p:cNvPr>
          <p:cNvSpPr txBox="1"/>
          <p:nvPr/>
        </p:nvSpPr>
        <p:spPr bwMode="auto">
          <a:xfrm>
            <a:off x="6699929" y="4967335"/>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-56%</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&lt;.001</a:t>
            </a:r>
          </a:p>
        </p:txBody>
      </p:sp>
      <p:sp>
        <p:nvSpPr>
          <p:cNvPr id="26" name="TextBox 25">
            <a:extLst>
              <a:ext uri="{FF2B5EF4-FFF2-40B4-BE49-F238E27FC236}">
                <a16:creationId xmlns:a16="http://schemas.microsoft.com/office/drawing/2014/main" id="{EF23E051-2B60-8B90-4B8A-122C5959A9E0}"/>
              </a:ext>
            </a:extLst>
          </p:cNvPr>
          <p:cNvSpPr txBox="1"/>
          <p:nvPr/>
        </p:nvSpPr>
        <p:spPr bwMode="auto">
          <a:xfrm>
            <a:off x="7901572" y="5245456"/>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-63%</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&lt;.001</a:t>
            </a:r>
          </a:p>
        </p:txBody>
      </p:sp>
      <p:sp>
        <p:nvSpPr>
          <p:cNvPr id="27" name="TextBox 26">
            <a:extLst>
              <a:ext uri="{FF2B5EF4-FFF2-40B4-BE49-F238E27FC236}">
                <a16:creationId xmlns:a16="http://schemas.microsoft.com/office/drawing/2014/main" id="{E3BAA83D-B03B-5236-D8ED-F2C18DC34465}"/>
              </a:ext>
            </a:extLst>
          </p:cNvPr>
          <p:cNvSpPr txBox="1"/>
          <p:nvPr/>
        </p:nvSpPr>
        <p:spPr bwMode="auto">
          <a:xfrm>
            <a:off x="5513868" y="5016433"/>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-57%</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&lt;.001</a:t>
            </a:r>
          </a:p>
        </p:txBody>
      </p:sp>
      <p:sp>
        <p:nvSpPr>
          <p:cNvPr id="28" name="TextBox 27">
            <a:extLst>
              <a:ext uri="{FF2B5EF4-FFF2-40B4-BE49-F238E27FC236}">
                <a16:creationId xmlns:a16="http://schemas.microsoft.com/office/drawing/2014/main" id="{F559C732-D2A9-BBB3-9F4A-1D3DCC8BD38C}"/>
              </a:ext>
            </a:extLst>
          </p:cNvPr>
          <p:cNvSpPr txBox="1"/>
          <p:nvPr/>
        </p:nvSpPr>
        <p:spPr bwMode="auto">
          <a:xfrm>
            <a:off x="4349645" y="5016433"/>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-57%</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&lt;.001</a:t>
            </a:r>
          </a:p>
        </p:txBody>
      </p:sp>
      <p:sp>
        <p:nvSpPr>
          <p:cNvPr id="29" name="TextBox 28">
            <a:extLst>
              <a:ext uri="{FF2B5EF4-FFF2-40B4-BE49-F238E27FC236}">
                <a16:creationId xmlns:a16="http://schemas.microsoft.com/office/drawing/2014/main" id="{15723A50-66FF-15C1-E913-AC4F0686D5F0}"/>
              </a:ext>
            </a:extLst>
          </p:cNvPr>
          <p:cNvSpPr txBox="1"/>
          <p:nvPr/>
        </p:nvSpPr>
        <p:spPr bwMode="auto">
          <a:xfrm>
            <a:off x="9108841" y="4131300"/>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-36%</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 .017</a:t>
            </a:r>
          </a:p>
        </p:txBody>
      </p:sp>
      <p:sp>
        <p:nvSpPr>
          <p:cNvPr id="30" name="TextBox 29">
            <a:extLst>
              <a:ext uri="{FF2B5EF4-FFF2-40B4-BE49-F238E27FC236}">
                <a16:creationId xmlns:a16="http://schemas.microsoft.com/office/drawing/2014/main" id="{38DFD751-3B18-99FE-CAA6-294CFAD37022}"/>
              </a:ext>
            </a:extLst>
          </p:cNvPr>
          <p:cNvSpPr txBox="1"/>
          <p:nvPr/>
        </p:nvSpPr>
        <p:spPr bwMode="auto">
          <a:xfrm>
            <a:off x="3110584" y="3211391"/>
            <a:ext cx="1072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-12%</a:t>
            </a:r>
            <a:endParaRPr lang="en-US" sz="1800" dirty="0">
              <a:solidFill>
                <a:schemeClr val="bg1"/>
              </a:solidFill>
              <a:latin typeface="Calibri" panose="020F0502020204030204" pitchFamily="34" charset="0"/>
            </a:endParaRPr>
          </a:p>
        </p:txBody>
      </p:sp>
      <p:sp>
        <p:nvSpPr>
          <p:cNvPr id="31" name="Freeform: Shape 30">
            <a:extLst>
              <a:ext uri="{FF2B5EF4-FFF2-40B4-BE49-F238E27FC236}">
                <a16:creationId xmlns:a16="http://schemas.microsoft.com/office/drawing/2014/main" id="{40AC5C60-B409-F992-0DDA-2C6FA2A6E234}"/>
              </a:ext>
            </a:extLst>
          </p:cNvPr>
          <p:cNvSpPr/>
          <p:nvPr/>
        </p:nvSpPr>
        <p:spPr bwMode="auto">
          <a:xfrm>
            <a:off x="3048000" y="2678082"/>
            <a:ext cx="7208520" cy="3192780"/>
          </a:xfrm>
          <a:custGeom>
            <a:avLst/>
            <a:gdLst>
              <a:gd name="connsiteX0" fmla="*/ 0 w 7208520"/>
              <a:gd name="connsiteY0" fmla="*/ 3192780 h 3192780"/>
              <a:gd name="connsiteX1" fmla="*/ 0 w 7208520"/>
              <a:gd name="connsiteY1" fmla="*/ 0 h 3192780"/>
              <a:gd name="connsiteX2" fmla="*/ 7208520 w 7208520"/>
              <a:gd name="connsiteY2" fmla="*/ 0 h 3192780"/>
            </a:gdLst>
            <a:ahLst/>
            <a:cxnLst>
              <a:cxn ang="0">
                <a:pos x="connsiteX0" y="connsiteY0"/>
              </a:cxn>
              <a:cxn ang="0">
                <a:pos x="connsiteX1" y="connsiteY1"/>
              </a:cxn>
              <a:cxn ang="0">
                <a:pos x="connsiteX2" y="connsiteY2"/>
              </a:cxn>
            </a:cxnLst>
            <a:rect l="l" t="t" r="r" b="b"/>
            <a:pathLst>
              <a:path w="7208520" h="3192780">
                <a:moveTo>
                  <a:pt x="0" y="3192780"/>
                </a:moveTo>
                <a:lnTo>
                  <a:pt x="0" y="0"/>
                </a:lnTo>
                <a:lnTo>
                  <a:pt x="7208520" y="0"/>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D7B35C5C-9110-B725-FAC8-DDB3CD142140}"/>
              </a:ext>
            </a:extLst>
          </p:cNvPr>
          <p:cNvGrpSpPr/>
          <p:nvPr/>
        </p:nvGrpSpPr>
        <p:grpSpPr>
          <a:xfrm>
            <a:off x="2910840" y="2670465"/>
            <a:ext cx="145735" cy="3211601"/>
            <a:chOff x="2798164" y="2781303"/>
            <a:chExt cx="454111" cy="3211601"/>
          </a:xfrm>
        </p:grpSpPr>
        <p:cxnSp>
          <p:nvCxnSpPr>
            <p:cNvPr id="33" name="Straight Connector 32">
              <a:extLst>
                <a:ext uri="{FF2B5EF4-FFF2-40B4-BE49-F238E27FC236}">
                  <a16:creationId xmlns:a16="http://schemas.microsoft.com/office/drawing/2014/main" id="{56B82687-D3E6-F7FC-3DE7-729201765340}"/>
                </a:ext>
              </a:extLst>
            </p:cNvPr>
            <p:cNvCxnSpPr/>
            <p:nvPr/>
          </p:nvCxnSpPr>
          <p:spPr bwMode="auto">
            <a:xfrm>
              <a:off x="2798164" y="2781303"/>
              <a:ext cx="40855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649E6C0-A466-1A5D-6619-2A491C630603}"/>
                </a:ext>
              </a:extLst>
            </p:cNvPr>
            <p:cNvCxnSpPr/>
            <p:nvPr/>
          </p:nvCxnSpPr>
          <p:spPr bwMode="auto">
            <a:xfrm>
              <a:off x="2843724" y="3584203"/>
              <a:ext cx="40855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FDF0FB4-F163-9C47-ABEE-9EF1FB1083A8}"/>
                </a:ext>
              </a:extLst>
            </p:cNvPr>
            <p:cNvCxnSpPr/>
            <p:nvPr/>
          </p:nvCxnSpPr>
          <p:spPr bwMode="auto">
            <a:xfrm>
              <a:off x="2798164" y="4387103"/>
              <a:ext cx="40855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9CF5065-C94E-3D38-1E6B-EE9E2FB172DD}"/>
                </a:ext>
              </a:extLst>
            </p:cNvPr>
            <p:cNvCxnSpPr/>
            <p:nvPr/>
          </p:nvCxnSpPr>
          <p:spPr bwMode="auto">
            <a:xfrm>
              <a:off x="2843724" y="5190003"/>
              <a:ext cx="40855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D41E866-1551-80D6-BBC7-40DBAB46004D}"/>
                </a:ext>
              </a:extLst>
            </p:cNvPr>
            <p:cNvCxnSpPr/>
            <p:nvPr/>
          </p:nvCxnSpPr>
          <p:spPr bwMode="auto">
            <a:xfrm>
              <a:off x="2843724" y="5992904"/>
              <a:ext cx="408551" cy="0"/>
            </a:xfrm>
            <a:prstGeom prst="line">
              <a:avLst/>
            </a:prstGeom>
            <a:noFill/>
            <a:ln w="28575" cap="flat" cmpd="sng" algn="ctr">
              <a:solidFill>
                <a:schemeClr val="bg1"/>
              </a:solidFill>
              <a:prstDash val="solid"/>
              <a:round/>
              <a:headEnd type="none" w="med" len="med"/>
              <a:tailEnd type="none" w="med" len="med"/>
            </a:ln>
            <a:effectLst/>
          </p:spPr>
        </p:cxnSp>
      </p:grpSp>
      <p:cxnSp>
        <p:nvCxnSpPr>
          <p:cNvPr id="40" name="Straight Connector 39">
            <a:extLst>
              <a:ext uri="{FF2B5EF4-FFF2-40B4-BE49-F238E27FC236}">
                <a16:creationId xmlns:a16="http://schemas.microsoft.com/office/drawing/2014/main" id="{B0A981D4-F860-D050-43B3-49FBFA94D40A}"/>
              </a:ext>
            </a:extLst>
          </p:cNvPr>
          <p:cNvCxnSpPr/>
          <p:nvPr/>
        </p:nvCxnSpPr>
        <p:spPr bwMode="auto">
          <a:xfrm>
            <a:off x="5430060" y="2670465"/>
            <a:ext cx="0" cy="322132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41" name="Straight Connector 40">
            <a:extLst>
              <a:ext uri="{FF2B5EF4-FFF2-40B4-BE49-F238E27FC236}">
                <a16:creationId xmlns:a16="http://schemas.microsoft.com/office/drawing/2014/main" id="{00633F11-71CE-928E-9041-8AE9E3484E42}"/>
              </a:ext>
            </a:extLst>
          </p:cNvPr>
          <p:cNvCxnSpPr/>
          <p:nvPr/>
        </p:nvCxnSpPr>
        <p:spPr bwMode="auto">
          <a:xfrm>
            <a:off x="9049560" y="2670465"/>
            <a:ext cx="0" cy="322132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45" name="Group 44">
            <a:extLst>
              <a:ext uri="{FF2B5EF4-FFF2-40B4-BE49-F238E27FC236}">
                <a16:creationId xmlns:a16="http://schemas.microsoft.com/office/drawing/2014/main" id="{5BFE8B1C-9A13-6C1E-7B0E-E2672EBF30E5}"/>
              </a:ext>
            </a:extLst>
          </p:cNvPr>
          <p:cNvGrpSpPr/>
          <p:nvPr/>
        </p:nvGrpSpPr>
        <p:grpSpPr>
          <a:xfrm>
            <a:off x="5692140" y="1687482"/>
            <a:ext cx="3086100" cy="0"/>
            <a:chOff x="5692140" y="1798320"/>
            <a:chExt cx="3086100" cy="0"/>
          </a:xfrm>
        </p:grpSpPr>
        <p:cxnSp>
          <p:nvCxnSpPr>
            <p:cNvPr id="43" name="Straight Connector 42">
              <a:extLst>
                <a:ext uri="{FF2B5EF4-FFF2-40B4-BE49-F238E27FC236}">
                  <a16:creationId xmlns:a16="http://schemas.microsoft.com/office/drawing/2014/main" id="{5A5097CD-FB9C-49FE-E7E7-C5DD8C3D1434}"/>
                </a:ext>
              </a:extLst>
            </p:cNvPr>
            <p:cNvCxnSpPr/>
            <p:nvPr/>
          </p:nvCxnSpPr>
          <p:spPr bwMode="auto">
            <a:xfrm>
              <a:off x="5692140" y="1798320"/>
              <a:ext cx="1264920" cy="0"/>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AD6638E-A693-F7FD-B3EE-26236EE0FA57}"/>
                </a:ext>
              </a:extLst>
            </p:cNvPr>
            <p:cNvCxnSpPr/>
            <p:nvPr/>
          </p:nvCxnSpPr>
          <p:spPr bwMode="auto">
            <a:xfrm>
              <a:off x="7513320" y="1798320"/>
              <a:ext cx="126492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F0E809F-DA56-F9B4-40A6-BC59AA44C6A0}"/>
              </a:ext>
            </a:extLst>
          </p:cNvPr>
          <p:cNvGrpSpPr/>
          <p:nvPr/>
        </p:nvGrpSpPr>
        <p:grpSpPr>
          <a:xfrm>
            <a:off x="9049561" y="1687482"/>
            <a:ext cx="1191719" cy="0"/>
            <a:chOff x="5692140" y="1798320"/>
            <a:chExt cx="7308665" cy="0"/>
          </a:xfrm>
        </p:grpSpPr>
        <p:cxnSp>
          <p:nvCxnSpPr>
            <p:cNvPr id="47" name="Straight Connector 46">
              <a:extLst>
                <a:ext uri="{FF2B5EF4-FFF2-40B4-BE49-F238E27FC236}">
                  <a16:creationId xmlns:a16="http://schemas.microsoft.com/office/drawing/2014/main" id="{585CC3AC-4A80-0E3E-5A3D-4C9BCC70223F}"/>
                </a:ext>
              </a:extLst>
            </p:cNvPr>
            <p:cNvCxnSpPr/>
            <p:nvPr/>
          </p:nvCxnSpPr>
          <p:spPr bwMode="auto">
            <a:xfrm>
              <a:off x="5692140" y="1798320"/>
              <a:ext cx="1264920" cy="0"/>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5F17D48-E17C-486E-317A-102BCC472D3D}"/>
                </a:ext>
              </a:extLst>
            </p:cNvPr>
            <p:cNvCxnSpPr/>
            <p:nvPr/>
          </p:nvCxnSpPr>
          <p:spPr bwMode="auto">
            <a:xfrm>
              <a:off x="11735887" y="1798320"/>
              <a:ext cx="1264918" cy="0"/>
            </a:xfrm>
            <a:prstGeom prst="line">
              <a:avLst/>
            </a:prstGeom>
            <a:noFill/>
            <a:ln w="28575" cap="flat" cmpd="sng" algn="ctr">
              <a:solidFill>
                <a:schemeClr val="accent3"/>
              </a:solidFill>
              <a:prstDash val="solid"/>
              <a:round/>
              <a:headEnd type="none" w="med" len="med"/>
              <a:tailEnd type="none" w="med" len="med"/>
            </a:ln>
            <a:effectLst/>
          </p:spPr>
        </p:cxnSp>
      </p:grpSp>
      <p:sp>
        <p:nvSpPr>
          <p:cNvPr id="49" name="Rectangle 48">
            <a:extLst>
              <a:ext uri="{FF2B5EF4-FFF2-40B4-BE49-F238E27FC236}">
                <a16:creationId xmlns:a16="http://schemas.microsoft.com/office/drawing/2014/main" id="{4FA4C30A-5962-8926-3F5E-CC2F85011ABA}"/>
              </a:ext>
            </a:extLst>
          </p:cNvPr>
          <p:cNvSpPr/>
          <p:nvPr/>
        </p:nvSpPr>
        <p:spPr bwMode="auto">
          <a:xfrm>
            <a:off x="3299460" y="2678082"/>
            <a:ext cx="723899" cy="4800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738A5B18-34BF-D17C-0B31-7DB4F3F4E7EB}"/>
              </a:ext>
            </a:extLst>
          </p:cNvPr>
          <p:cNvSpPr/>
          <p:nvPr/>
        </p:nvSpPr>
        <p:spPr bwMode="auto">
          <a:xfrm>
            <a:off x="4486673" y="2678082"/>
            <a:ext cx="723899" cy="22783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3B2340CC-854B-12BB-2D1F-9EDE8D1AB430}"/>
              </a:ext>
            </a:extLst>
          </p:cNvPr>
          <p:cNvSpPr/>
          <p:nvPr/>
        </p:nvSpPr>
        <p:spPr bwMode="auto">
          <a:xfrm>
            <a:off x="5690633" y="2678082"/>
            <a:ext cx="723899" cy="22783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43E54D15-7EDF-7D2D-7625-09CA0871E685}"/>
              </a:ext>
            </a:extLst>
          </p:cNvPr>
          <p:cNvSpPr/>
          <p:nvPr/>
        </p:nvSpPr>
        <p:spPr bwMode="auto">
          <a:xfrm>
            <a:off x="6879353" y="2678082"/>
            <a:ext cx="723899" cy="223266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DCD14D1-F0C9-F04C-6ACA-F4C5C7E611D9}"/>
              </a:ext>
            </a:extLst>
          </p:cNvPr>
          <p:cNvSpPr/>
          <p:nvPr/>
        </p:nvSpPr>
        <p:spPr bwMode="auto">
          <a:xfrm>
            <a:off x="8076019" y="2678082"/>
            <a:ext cx="723899" cy="252222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CE90D76-B74B-B01E-EA36-9699114AB3BD}"/>
              </a:ext>
            </a:extLst>
          </p:cNvPr>
          <p:cNvSpPr/>
          <p:nvPr/>
        </p:nvSpPr>
        <p:spPr bwMode="auto">
          <a:xfrm>
            <a:off x="9272359" y="2678082"/>
            <a:ext cx="723899" cy="14325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 name="Group 54">
            <a:extLst>
              <a:ext uri="{FF2B5EF4-FFF2-40B4-BE49-F238E27FC236}">
                <a16:creationId xmlns:a16="http://schemas.microsoft.com/office/drawing/2014/main" id="{C7B15F90-520B-44AF-3A6D-F156B5D579C5}"/>
              </a:ext>
            </a:extLst>
          </p:cNvPr>
          <p:cNvGrpSpPr/>
          <p:nvPr/>
        </p:nvGrpSpPr>
        <p:grpSpPr>
          <a:xfrm rot="5400000">
            <a:off x="6585727" y="-977470"/>
            <a:ext cx="126400" cy="7184706"/>
            <a:chOff x="2241085" y="928156"/>
            <a:chExt cx="1034019" cy="4842916"/>
          </a:xfrm>
        </p:grpSpPr>
        <p:cxnSp>
          <p:nvCxnSpPr>
            <p:cNvPr id="56" name="Straight Connector 55">
              <a:extLst>
                <a:ext uri="{FF2B5EF4-FFF2-40B4-BE49-F238E27FC236}">
                  <a16:creationId xmlns:a16="http://schemas.microsoft.com/office/drawing/2014/main" id="{822D5398-6A0F-FA1C-303B-23258053DCB0}"/>
                </a:ext>
              </a:extLst>
            </p:cNvPr>
            <p:cNvCxnSpPr>
              <a:cxnSpLocks/>
            </p:cNvCxnSpPr>
            <p:nvPr/>
          </p:nvCxnSpPr>
          <p:spPr bwMode="auto">
            <a:xfrm>
              <a:off x="2241085" y="25594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3919241-BBC1-D49E-13FC-BD4714B70CD8}"/>
                </a:ext>
              </a:extLst>
            </p:cNvPr>
            <p:cNvCxnSpPr>
              <a:cxnSpLocks/>
            </p:cNvCxnSpPr>
            <p:nvPr/>
          </p:nvCxnSpPr>
          <p:spPr bwMode="auto">
            <a:xfrm>
              <a:off x="2241085" y="33623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D17C3DD-B2DB-2CB1-88C2-3F87424CA07B}"/>
                </a:ext>
              </a:extLst>
            </p:cNvPr>
            <p:cNvCxnSpPr>
              <a:cxnSpLocks/>
            </p:cNvCxnSpPr>
            <p:nvPr/>
          </p:nvCxnSpPr>
          <p:spPr bwMode="auto">
            <a:xfrm>
              <a:off x="2241085" y="41652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D27C87A-192B-9445-AF7F-80681934CF6B}"/>
                </a:ext>
              </a:extLst>
            </p:cNvPr>
            <p:cNvCxnSpPr>
              <a:cxnSpLocks/>
            </p:cNvCxnSpPr>
            <p:nvPr/>
          </p:nvCxnSpPr>
          <p:spPr bwMode="auto">
            <a:xfrm>
              <a:off x="2241085" y="49681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8990439-1D70-7E39-16BE-F05A6A95F151}"/>
                </a:ext>
              </a:extLst>
            </p:cNvPr>
            <p:cNvCxnSpPr>
              <a:cxnSpLocks/>
            </p:cNvCxnSpPr>
            <p:nvPr/>
          </p:nvCxnSpPr>
          <p:spPr bwMode="auto">
            <a:xfrm>
              <a:off x="2241085" y="5771072"/>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2895783-E581-5CD0-85F0-1B211141A46D}"/>
                </a:ext>
              </a:extLst>
            </p:cNvPr>
            <p:cNvCxnSpPr>
              <a:cxnSpLocks/>
            </p:cNvCxnSpPr>
            <p:nvPr/>
          </p:nvCxnSpPr>
          <p:spPr bwMode="auto">
            <a:xfrm>
              <a:off x="2241085" y="1746343"/>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36A96EF-9847-FC41-47E1-5E537A0C2531}"/>
                </a:ext>
              </a:extLst>
            </p:cNvPr>
            <p:cNvCxnSpPr>
              <a:cxnSpLocks/>
            </p:cNvCxnSpPr>
            <p:nvPr/>
          </p:nvCxnSpPr>
          <p:spPr bwMode="auto">
            <a:xfrm>
              <a:off x="2241087" y="928156"/>
              <a:ext cx="1034017"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71613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70931-392E-DFDA-0A2C-A877DDD2597D}"/>
              </a:ext>
            </a:extLst>
          </p:cNvPr>
          <p:cNvSpPr>
            <a:spLocks noGrp="1"/>
          </p:cNvSpPr>
          <p:nvPr>
            <p:ph type="title"/>
          </p:nvPr>
        </p:nvSpPr>
        <p:spPr/>
        <p:txBody>
          <a:bodyPr/>
          <a:lstStyle/>
          <a:p>
            <a:r>
              <a:rPr lang="en-US" dirty="0"/>
              <a:t>COMPASS: Volanesorsen in Patients With Multifactorial Chylomicronemia</a:t>
            </a:r>
          </a:p>
        </p:txBody>
      </p:sp>
      <p:sp>
        <p:nvSpPr>
          <p:cNvPr id="4" name="Text Placeholder 4">
            <a:extLst>
              <a:ext uri="{FF2B5EF4-FFF2-40B4-BE49-F238E27FC236}">
                <a16:creationId xmlns:a16="http://schemas.microsoft.com/office/drawing/2014/main" id="{6DF4F1B8-CAC0-333B-B11B-90C26F6E0CC2}"/>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Gouni-Berthold. Lancet Diabetes Endocrinol. 2021;9:264.</a:t>
            </a:r>
          </a:p>
        </p:txBody>
      </p:sp>
      <p:sp>
        <p:nvSpPr>
          <p:cNvPr id="13" name="TextBox 12">
            <a:extLst>
              <a:ext uri="{FF2B5EF4-FFF2-40B4-BE49-F238E27FC236}">
                <a16:creationId xmlns:a16="http://schemas.microsoft.com/office/drawing/2014/main" id="{F2AC2CA4-642B-36F6-2844-059A82D8B252}"/>
              </a:ext>
            </a:extLst>
          </p:cNvPr>
          <p:cNvSpPr txBox="1"/>
          <p:nvPr/>
        </p:nvSpPr>
        <p:spPr bwMode="auto">
          <a:xfrm>
            <a:off x="3254142" y="1480728"/>
            <a:ext cx="55836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Change in TG Concentrations at 3 Mo</a:t>
            </a:r>
          </a:p>
        </p:txBody>
      </p:sp>
      <p:sp>
        <p:nvSpPr>
          <p:cNvPr id="5" name="TextBox 4">
            <a:extLst>
              <a:ext uri="{FF2B5EF4-FFF2-40B4-BE49-F238E27FC236}">
                <a16:creationId xmlns:a16="http://schemas.microsoft.com/office/drawing/2014/main" id="{D888E834-93BE-573E-757D-25816F472076}"/>
              </a:ext>
            </a:extLst>
          </p:cNvPr>
          <p:cNvSpPr txBox="1"/>
          <p:nvPr/>
        </p:nvSpPr>
        <p:spPr bwMode="auto">
          <a:xfrm rot="16200000">
            <a:off x="-1081820" y="3704616"/>
            <a:ext cx="375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Change From Baseline (%)</a:t>
            </a:r>
          </a:p>
        </p:txBody>
      </p:sp>
      <p:grpSp>
        <p:nvGrpSpPr>
          <p:cNvPr id="7" name="Group 6">
            <a:extLst>
              <a:ext uri="{FF2B5EF4-FFF2-40B4-BE49-F238E27FC236}">
                <a16:creationId xmlns:a16="http://schemas.microsoft.com/office/drawing/2014/main" id="{AA0AC3BB-F62A-6E2D-D202-E0DCCF8D5F50}"/>
              </a:ext>
            </a:extLst>
          </p:cNvPr>
          <p:cNvGrpSpPr/>
          <p:nvPr/>
        </p:nvGrpSpPr>
        <p:grpSpPr>
          <a:xfrm>
            <a:off x="728355" y="1868217"/>
            <a:ext cx="737652" cy="4053496"/>
            <a:chOff x="2205657" y="497081"/>
            <a:chExt cx="737652" cy="6733487"/>
          </a:xfrm>
        </p:grpSpPr>
        <p:sp>
          <p:nvSpPr>
            <p:cNvPr id="9" name="TextBox 8">
              <a:extLst>
                <a:ext uri="{FF2B5EF4-FFF2-40B4-BE49-F238E27FC236}">
                  <a16:creationId xmlns:a16="http://schemas.microsoft.com/office/drawing/2014/main" id="{2BACD2ED-EA91-E1E1-ADF6-DE75EDAEF460}"/>
                </a:ext>
              </a:extLst>
            </p:cNvPr>
            <p:cNvSpPr txBox="1"/>
            <p:nvPr/>
          </p:nvSpPr>
          <p:spPr bwMode="auto">
            <a:xfrm>
              <a:off x="2205657" y="259663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7CAF7377-51F0-C762-7403-88D762C2A6D0}"/>
                </a:ext>
              </a:extLst>
            </p:cNvPr>
            <p:cNvSpPr txBox="1"/>
            <p:nvPr/>
          </p:nvSpPr>
          <p:spPr bwMode="auto">
            <a:xfrm>
              <a:off x="2205657" y="3395641"/>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3E271DE6-947C-C887-C352-CE5399517A38}"/>
                </a:ext>
              </a:extLst>
            </p:cNvPr>
            <p:cNvSpPr txBox="1"/>
            <p:nvPr/>
          </p:nvSpPr>
          <p:spPr bwMode="auto">
            <a:xfrm>
              <a:off x="2205657" y="419582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75B38216-8587-6F2D-22B5-0DB5F19A8192}"/>
                </a:ext>
              </a:extLst>
            </p:cNvPr>
            <p:cNvSpPr txBox="1"/>
            <p:nvPr/>
          </p:nvSpPr>
          <p:spPr bwMode="auto">
            <a:xfrm>
              <a:off x="2205657" y="499615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0E6234AB-6644-6FE8-5033-7E9C10F40A0A}"/>
                </a:ext>
              </a:extLst>
            </p:cNvPr>
            <p:cNvSpPr txBox="1"/>
            <p:nvPr/>
          </p:nvSpPr>
          <p:spPr bwMode="auto">
            <a:xfrm>
              <a:off x="2205657" y="579634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05624BE5-1596-2B69-8B90-29A09E8EC31C}"/>
                </a:ext>
              </a:extLst>
            </p:cNvPr>
            <p:cNvSpPr txBox="1"/>
            <p:nvPr/>
          </p:nvSpPr>
          <p:spPr bwMode="auto">
            <a:xfrm>
              <a:off x="2205657" y="1796631"/>
              <a:ext cx="737652" cy="43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0D13FDC4-A8FD-2DC0-D93F-597ECCBC183D}"/>
                </a:ext>
              </a:extLst>
            </p:cNvPr>
            <p:cNvSpPr txBox="1"/>
            <p:nvPr/>
          </p:nvSpPr>
          <p:spPr bwMode="auto">
            <a:xfrm>
              <a:off x="2205657" y="497081"/>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6B677369-1AEB-D688-F50B-9BF226D37CB4}"/>
                </a:ext>
              </a:extLst>
            </p:cNvPr>
            <p:cNvSpPr txBox="1"/>
            <p:nvPr/>
          </p:nvSpPr>
          <p:spPr bwMode="auto">
            <a:xfrm>
              <a:off x="2205657" y="6617050"/>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-100</a:t>
              </a:r>
            </a:p>
          </p:txBody>
        </p:sp>
      </p:grpSp>
      <p:sp>
        <p:nvSpPr>
          <p:cNvPr id="19" name="Freeform: Shape 18">
            <a:extLst>
              <a:ext uri="{FF2B5EF4-FFF2-40B4-BE49-F238E27FC236}">
                <a16:creationId xmlns:a16="http://schemas.microsoft.com/office/drawing/2014/main" id="{161E70EA-AF32-E749-18DA-FE19EEE8B627}"/>
              </a:ext>
            </a:extLst>
          </p:cNvPr>
          <p:cNvSpPr/>
          <p:nvPr/>
        </p:nvSpPr>
        <p:spPr bwMode="auto">
          <a:xfrm flipV="1">
            <a:off x="1505910" y="2057400"/>
            <a:ext cx="4482140" cy="3670300"/>
          </a:xfrm>
          <a:custGeom>
            <a:avLst/>
            <a:gdLst>
              <a:gd name="connsiteX0" fmla="*/ 0 w 7208520"/>
              <a:gd name="connsiteY0" fmla="*/ 3192780 h 3192780"/>
              <a:gd name="connsiteX1" fmla="*/ 0 w 7208520"/>
              <a:gd name="connsiteY1" fmla="*/ 0 h 3192780"/>
              <a:gd name="connsiteX2" fmla="*/ 7208520 w 7208520"/>
              <a:gd name="connsiteY2" fmla="*/ 0 h 3192780"/>
            </a:gdLst>
            <a:ahLst/>
            <a:cxnLst>
              <a:cxn ang="0">
                <a:pos x="connsiteX0" y="connsiteY0"/>
              </a:cxn>
              <a:cxn ang="0">
                <a:pos x="connsiteX1" y="connsiteY1"/>
              </a:cxn>
              <a:cxn ang="0">
                <a:pos x="connsiteX2" y="connsiteY2"/>
              </a:cxn>
            </a:cxnLst>
            <a:rect l="l" t="t" r="r" b="b"/>
            <a:pathLst>
              <a:path w="7208520" h="3192780">
                <a:moveTo>
                  <a:pt x="0" y="3192780"/>
                </a:moveTo>
                <a:lnTo>
                  <a:pt x="0" y="0"/>
                </a:lnTo>
                <a:lnTo>
                  <a:pt x="7208520" y="0"/>
                </a:lnTo>
              </a:path>
            </a:pathLst>
          </a:custGeom>
          <a:noFill/>
          <a:ln w="28575">
            <a:solidFill>
              <a:schemeClr val="bg1"/>
            </a:solidFill>
            <a:miter lim="800000"/>
            <a:headEnd/>
            <a:tailEnd/>
          </a:ln>
        </p:spPr>
        <p:txBody>
          <a:bodyPr rtlCol="0" anchor="ctr"/>
          <a:lstStyle/>
          <a:p>
            <a:pPr algn="ctr"/>
            <a:endParaRPr lang="en-US" dirty="0"/>
          </a:p>
        </p:txBody>
      </p:sp>
      <p:grpSp>
        <p:nvGrpSpPr>
          <p:cNvPr id="20" name="Group 19">
            <a:extLst>
              <a:ext uri="{FF2B5EF4-FFF2-40B4-BE49-F238E27FC236}">
                <a16:creationId xmlns:a16="http://schemas.microsoft.com/office/drawing/2014/main" id="{78587CFD-6183-C5DB-75D8-2A3D35C6025A}"/>
              </a:ext>
            </a:extLst>
          </p:cNvPr>
          <p:cNvGrpSpPr/>
          <p:nvPr/>
        </p:nvGrpSpPr>
        <p:grpSpPr>
          <a:xfrm>
            <a:off x="1409700" y="2061536"/>
            <a:ext cx="96209" cy="3666163"/>
            <a:chOff x="2241085" y="-323239"/>
            <a:chExt cx="1034017" cy="6094311"/>
          </a:xfrm>
        </p:grpSpPr>
        <p:cxnSp>
          <p:nvCxnSpPr>
            <p:cNvPr id="21" name="Straight Connector 20">
              <a:extLst>
                <a:ext uri="{FF2B5EF4-FFF2-40B4-BE49-F238E27FC236}">
                  <a16:creationId xmlns:a16="http://schemas.microsoft.com/office/drawing/2014/main" id="{630B1F21-B66E-9F6A-8910-2F9B3217A476}"/>
                </a:ext>
              </a:extLst>
            </p:cNvPr>
            <p:cNvCxnSpPr>
              <a:cxnSpLocks/>
            </p:cNvCxnSpPr>
            <p:nvPr/>
          </p:nvCxnSpPr>
          <p:spPr bwMode="auto">
            <a:xfrm>
              <a:off x="2241085" y="25594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C90CBA6-0D13-E21E-9304-D23020CD77D5}"/>
                </a:ext>
              </a:extLst>
            </p:cNvPr>
            <p:cNvCxnSpPr>
              <a:cxnSpLocks/>
            </p:cNvCxnSpPr>
            <p:nvPr/>
          </p:nvCxnSpPr>
          <p:spPr bwMode="auto">
            <a:xfrm>
              <a:off x="2241085" y="33623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80F03B9-2F82-6F97-758E-BB317922E0A1}"/>
                </a:ext>
              </a:extLst>
            </p:cNvPr>
            <p:cNvCxnSpPr>
              <a:cxnSpLocks/>
            </p:cNvCxnSpPr>
            <p:nvPr/>
          </p:nvCxnSpPr>
          <p:spPr bwMode="auto">
            <a:xfrm>
              <a:off x="2241085" y="41652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0754F0D-636F-86CF-2D9A-2D02C84D7C0C}"/>
                </a:ext>
              </a:extLst>
            </p:cNvPr>
            <p:cNvCxnSpPr>
              <a:cxnSpLocks/>
            </p:cNvCxnSpPr>
            <p:nvPr/>
          </p:nvCxnSpPr>
          <p:spPr bwMode="auto">
            <a:xfrm>
              <a:off x="2241085" y="49681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C72C26D-A18D-806E-F499-2841E29F159E}"/>
                </a:ext>
              </a:extLst>
            </p:cNvPr>
            <p:cNvCxnSpPr>
              <a:cxnSpLocks/>
            </p:cNvCxnSpPr>
            <p:nvPr/>
          </p:nvCxnSpPr>
          <p:spPr bwMode="auto">
            <a:xfrm>
              <a:off x="2241085" y="5771072"/>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93E0469-8EA4-8A45-9063-8CC34DEF8333}"/>
                </a:ext>
              </a:extLst>
            </p:cNvPr>
            <p:cNvCxnSpPr>
              <a:cxnSpLocks/>
            </p:cNvCxnSpPr>
            <p:nvPr/>
          </p:nvCxnSpPr>
          <p:spPr bwMode="auto">
            <a:xfrm>
              <a:off x="2241085" y="943444"/>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9E7DCD1-CED0-9C84-958E-D227CB5AFBD4}"/>
                </a:ext>
              </a:extLst>
            </p:cNvPr>
            <p:cNvCxnSpPr>
              <a:cxnSpLocks/>
            </p:cNvCxnSpPr>
            <p:nvPr/>
          </p:nvCxnSpPr>
          <p:spPr bwMode="auto">
            <a:xfrm>
              <a:off x="2241085" y="1746343"/>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23CB1B0-ABB5-60A5-1B62-FCD4CC91592B}"/>
                </a:ext>
              </a:extLst>
            </p:cNvPr>
            <p:cNvCxnSpPr>
              <a:cxnSpLocks/>
            </p:cNvCxnSpPr>
            <p:nvPr/>
          </p:nvCxnSpPr>
          <p:spPr bwMode="auto">
            <a:xfrm>
              <a:off x="2241085" y="-323239"/>
              <a:ext cx="1034017"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 name="Straight Connector 30">
            <a:extLst>
              <a:ext uri="{FF2B5EF4-FFF2-40B4-BE49-F238E27FC236}">
                <a16:creationId xmlns:a16="http://schemas.microsoft.com/office/drawing/2014/main" id="{EF405735-4C58-A5BB-744E-FF15AF6EBA38}"/>
              </a:ext>
            </a:extLst>
          </p:cNvPr>
          <p:cNvCxnSpPr>
            <a:cxnSpLocks/>
          </p:cNvCxnSpPr>
          <p:nvPr/>
        </p:nvCxnSpPr>
        <p:spPr bwMode="auto">
          <a:xfrm>
            <a:off x="1505909" y="3308622"/>
            <a:ext cx="4482141"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37" name="Group 36">
            <a:extLst>
              <a:ext uri="{FF2B5EF4-FFF2-40B4-BE49-F238E27FC236}">
                <a16:creationId xmlns:a16="http://schemas.microsoft.com/office/drawing/2014/main" id="{D8D66CFE-A55E-04AD-EBF6-A7129F2D59E7}"/>
              </a:ext>
            </a:extLst>
          </p:cNvPr>
          <p:cNvGrpSpPr/>
          <p:nvPr/>
        </p:nvGrpSpPr>
        <p:grpSpPr>
          <a:xfrm>
            <a:off x="1505909" y="5714921"/>
            <a:ext cx="4482141" cy="111932"/>
            <a:chOff x="1505909" y="5318853"/>
            <a:chExt cx="4482141" cy="533400"/>
          </a:xfrm>
        </p:grpSpPr>
        <p:cxnSp>
          <p:nvCxnSpPr>
            <p:cNvPr id="34" name="Straight Connector 33">
              <a:extLst>
                <a:ext uri="{FF2B5EF4-FFF2-40B4-BE49-F238E27FC236}">
                  <a16:creationId xmlns:a16="http://schemas.microsoft.com/office/drawing/2014/main" id="{1A735D3C-0E4E-402C-6877-4B66EB2E6CB3}"/>
                </a:ext>
              </a:extLst>
            </p:cNvPr>
            <p:cNvCxnSpPr/>
            <p:nvPr/>
          </p:nvCxnSpPr>
          <p:spPr bwMode="auto">
            <a:xfrm>
              <a:off x="1505909" y="5318853"/>
              <a:ext cx="0" cy="53340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AB6C507-9E7F-5019-B6E0-951B2ACA89F6}"/>
                </a:ext>
              </a:extLst>
            </p:cNvPr>
            <p:cNvCxnSpPr/>
            <p:nvPr/>
          </p:nvCxnSpPr>
          <p:spPr bwMode="auto">
            <a:xfrm>
              <a:off x="3747459" y="5318853"/>
              <a:ext cx="0" cy="53340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5F504D3-C86D-207D-AA7A-B8D61A57958C}"/>
                </a:ext>
              </a:extLst>
            </p:cNvPr>
            <p:cNvCxnSpPr/>
            <p:nvPr/>
          </p:nvCxnSpPr>
          <p:spPr bwMode="auto">
            <a:xfrm>
              <a:off x="5988050" y="5318853"/>
              <a:ext cx="0" cy="53340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61D7125E-26C0-747C-3262-117BFF698234}"/>
              </a:ext>
            </a:extLst>
          </p:cNvPr>
          <p:cNvSpPr txBox="1"/>
          <p:nvPr/>
        </p:nvSpPr>
        <p:spPr bwMode="auto">
          <a:xfrm>
            <a:off x="2017902" y="5718984"/>
            <a:ext cx="1005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Placebo</a:t>
            </a:r>
          </a:p>
        </p:txBody>
      </p:sp>
      <p:sp>
        <p:nvSpPr>
          <p:cNvPr id="39" name="TextBox 38">
            <a:extLst>
              <a:ext uri="{FF2B5EF4-FFF2-40B4-BE49-F238E27FC236}">
                <a16:creationId xmlns:a16="http://schemas.microsoft.com/office/drawing/2014/main" id="{2056AB11-1424-10C8-9641-3BD9E67A8209}"/>
              </a:ext>
            </a:extLst>
          </p:cNvPr>
          <p:cNvSpPr txBox="1"/>
          <p:nvPr/>
        </p:nvSpPr>
        <p:spPr bwMode="auto">
          <a:xfrm>
            <a:off x="4104587" y="5718984"/>
            <a:ext cx="1487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Volanesorsen</a:t>
            </a:r>
          </a:p>
        </p:txBody>
      </p:sp>
      <p:sp>
        <p:nvSpPr>
          <p:cNvPr id="40" name="TextBox 39">
            <a:extLst>
              <a:ext uri="{FF2B5EF4-FFF2-40B4-BE49-F238E27FC236}">
                <a16:creationId xmlns:a16="http://schemas.microsoft.com/office/drawing/2014/main" id="{B4CDA28D-D820-7D79-42BE-A03332A19CBA}"/>
              </a:ext>
            </a:extLst>
          </p:cNvPr>
          <p:cNvSpPr txBox="1"/>
          <p:nvPr/>
        </p:nvSpPr>
        <p:spPr bwMode="auto">
          <a:xfrm>
            <a:off x="4425950" y="5203502"/>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-71.2</a:t>
            </a:r>
          </a:p>
        </p:txBody>
      </p:sp>
      <p:sp>
        <p:nvSpPr>
          <p:cNvPr id="41" name="TextBox 40">
            <a:extLst>
              <a:ext uri="{FF2B5EF4-FFF2-40B4-BE49-F238E27FC236}">
                <a16:creationId xmlns:a16="http://schemas.microsoft.com/office/drawing/2014/main" id="{2BAF4B88-5B74-0820-79B9-166651BC221D}"/>
              </a:ext>
            </a:extLst>
          </p:cNvPr>
          <p:cNvSpPr txBox="1"/>
          <p:nvPr/>
        </p:nvSpPr>
        <p:spPr bwMode="auto">
          <a:xfrm>
            <a:off x="2140925" y="2682424"/>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-0.9</a:t>
            </a:r>
          </a:p>
        </p:txBody>
      </p:sp>
      <p:grpSp>
        <p:nvGrpSpPr>
          <p:cNvPr id="46" name="Group 45">
            <a:extLst>
              <a:ext uri="{FF2B5EF4-FFF2-40B4-BE49-F238E27FC236}">
                <a16:creationId xmlns:a16="http://schemas.microsoft.com/office/drawing/2014/main" id="{86E183FC-B19C-7C6B-0F48-43D7134A0A6D}"/>
              </a:ext>
            </a:extLst>
          </p:cNvPr>
          <p:cNvGrpSpPr/>
          <p:nvPr/>
        </p:nvGrpSpPr>
        <p:grpSpPr>
          <a:xfrm rot="2700000">
            <a:off x="1439127" y="2160607"/>
            <a:ext cx="114141" cy="273813"/>
            <a:chOff x="3911600" y="2237549"/>
            <a:chExt cx="114141" cy="273813"/>
          </a:xfrm>
        </p:grpSpPr>
        <p:sp>
          <p:nvSpPr>
            <p:cNvPr id="45" name="Rectangle 44">
              <a:extLst>
                <a:ext uri="{FF2B5EF4-FFF2-40B4-BE49-F238E27FC236}">
                  <a16:creationId xmlns:a16="http://schemas.microsoft.com/office/drawing/2014/main" id="{FF5E9BAE-7112-DD30-DB80-579846EA9A67}"/>
                </a:ext>
              </a:extLst>
            </p:cNvPr>
            <p:cNvSpPr/>
            <p:nvPr/>
          </p:nvSpPr>
          <p:spPr bwMode="auto">
            <a:xfrm>
              <a:off x="3917950" y="2237549"/>
              <a:ext cx="107791" cy="2592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 name="Straight Connector 42">
              <a:extLst>
                <a:ext uri="{FF2B5EF4-FFF2-40B4-BE49-F238E27FC236}">
                  <a16:creationId xmlns:a16="http://schemas.microsoft.com/office/drawing/2014/main" id="{D0854921-252F-9FD1-43B5-014879F063F6}"/>
                </a:ext>
              </a:extLst>
            </p:cNvPr>
            <p:cNvCxnSpPr/>
            <p:nvPr/>
          </p:nvCxnSpPr>
          <p:spPr bwMode="auto">
            <a:xfrm>
              <a:off x="3911600" y="2237549"/>
              <a:ext cx="0" cy="259202"/>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0E238EC-D0C3-4F0E-F862-9295474DA55F}"/>
                </a:ext>
              </a:extLst>
            </p:cNvPr>
            <p:cNvCxnSpPr/>
            <p:nvPr/>
          </p:nvCxnSpPr>
          <p:spPr bwMode="auto">
            <a:xfrm>
              <a:off x="4018981" y="2252160"/>
              <a:ext cx="0" cy="259202"/>
            </a:xfrm>
            <a:prstGeom prst="line">
              <a:avLst/>
            </a:prstGeom>
            <a:noFill/>
            <a:ln w="28575" cap="flat" cmpd="sng" algn="ctr">
              <a:solidFill>
                <a:schemeClr val="bg1"/>
              </a:solidFill>
              <a:prstDash val="solid"/>
              <a:round/>
              <a:headEnd type="none" w="med" len="med"/>
              <a:tailEnd type="none" w="med" len="med"/>
            </a:ln>
            <a:effectLst/>
          </p:spPr>
        </p:cxnSp>
      </p:grpSp>
      <p:sp>
        <p:nvSpPr>
          <p:cNvPr id="47" name="Rectangle 46">
            <a:extLst>
              <a:ext uri="{FF2B5EF4-FFF2-40B4-BE49-F238E27FC236}">
                <a16:creationId xmlns:a16="http://schemas.microsoft.com/office/drawing/2014/main" id="{0F83E983-6C1E-7411-DCCB-FF52F2AACAE1}"/>
              </a:ext>
            </a:extLst>
          </p:cNvPr>
          <p:cNvSpPr/>
          <p:nvPr/>
        </p:nvSpPr>
        <p:spPr bwMode="auto">
          <a:xfrm>
            <a:off x="2168761" y="3306537"/>
            <a:ext cx="882650" cy="479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190CE6D6-A5C5-9D82-5451-4D51567FA4A4}"/>
              </a:ext>
            </a:extLst>
          </p:cNvPr>
          <p:cNvSpPr/>
          <p:nvPr/>
        </p:nvSpPr>
        <p:spPr bwMode="auto">
          <a:xfrm>
            <a:off x="4432303" y="3318027"/>
            <a:ext cx="882647" cy="17306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9" name="Group 48">
            <a:extLst>
              <a:ext uri="{FF2B5EF4-FFF2-40B4-BE49-F238E27FC236}">
                <a16:creationId xmlns:a16="http://schemas.microsoft.com/office/drawing/2014/main" id="{A4703A1B-9901-202E-0676-489D9639D5AC}"/>
              </a:ext>
            </a:extLst>
          </p:cNvPr>
          <p:cNvGrpSpPr/>
          <p:nvPr/>
        </p:nvGrpSpPr>
        <p:grpSpPr>
          <a:xfrm>
            <a:off x="2513066" y="3035300"/>
            <a:ext cx="215900" cy="610292"/>
            <a:chOff x="6750050" y="2170840"/>
            <a:chExt cx="215900" cy="684503"/>
          </a:xfrm>
        </p:grpSpPr>
        <p:cxnSp>
          <p:nvCxnSpPr>
            <p:cNvPr id="50" name="Straight Connector 49">
              <a:extLst>
                <a:ext uri="{FF2B5EF4-FFF2-40B4-BE49-F238E27FC236}">
                  <a16:creationId xmlns:a16="http://schemas.microsoft.com/office/drawing/2014/main" id="{41D9BA56-3013-7FFE-C152-FBEC07DC021E}"/>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14358EF-8D76-D5AC-6F5D-DAE7AD2AF374}"/>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0D51246-164E-F50C-3921-9DBCAB40E269}"/>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0A4D20A7-3DEF-9114-B2C7-D16CE6F9BF4B}"/>
              </a:ext>
            </a:extLst>
          </p:cNvPr>
          <p:cNvGrpSpPr/>
          <p:nvPr/>
        </p:nvGrpSpPr>
        <p:grpSpPr>
          <a:xfrm>
            <a:off x="4759323" y="4864100"/>
            <a:ext cx="215900" cy="361096"/>
            <a:chOff x="6750050" y="2170840"/>
            <a:chExt cx="215900" cy="684503"/>
          </a:xfrm>
        </p:grpSpPr>
        <p:cxnSp>
          <p:nvCxnSpPr>
            <p:cNvPr id="54" name="Straight Connector 53">
              <a:extLst>
                <a:ext uri="{FF2B5EF4-FFF2-40B4-BE49-F238E27FC236}">
                  <a16:creationId xmlns:a16="http://schemas.microsoft.com/office/drawing/2014/main" id="{A6E0561B-2FAF-3339-5EBC-E559BF843898}"/>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37665AB-2CE5-3EBC-AB79-221367CA29B9}"/>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66877EA-519F-4853-3198-D4723163773D}"/>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8AA5D1D0-D8B1-4ED5-7559-B5CC3B00E9BD}"/>
              </a:ext>
            </a:extLst>
          </p:cNvPr>
          <p:cNvSpPr txBox="1"/>
          <p:nvPr/>
        </p:nvSpPr>
        <p:spPr bwMode="auto">
          <a:xfrm rot="16200000">
            <a:off x="4478402" y="3704616"/>
            <a:ext cx="375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Change from Baseline (mmol/L)</a:t>
            </a:r>
          </a:p>
        </p:txBody>
      </p:sp>
      <p:grpSp>
        <p:nvGrpSpPr>
          <p:cNvPr id="58" name="Group 57">
            <a:extLst>
              <a:ext uri="{FF2B5EF4-FFF2-40B4-BE49-F238E27FC236}">
                <a16:creationId xmlns:a16="http://schemas.microsoft.com/office/drawing/2014/main" id="{DE28CA69-4034-8402-D491-45DD2FA3D0E4}"/>
              </a:ext>
            </a:extLst>
          </p:cNvPr>
          <p:cNvGrpSpPr/>
          <p:nvPr/>
        </p:nvGrpSpPr>
        <p:grpSpPr>
          <a:xfrm>
            <a:off x="6235280" y="2032986"/>
            <a:ext cx="737652" cy="3870664"/>
            <a:chOff x="2205657" y="1796631"/>
            <a:chExt cx="737652" cy="5433937"/>
          </a:xfrm>
        </p:grpSpPr>
        <p:sp>
          <p:nvSpPr>
            <p:cNvPr id="59" name="TextBox 58">
              <a:extLst>
                <a:ext uri="{FF2B5EF4-FFF2-40B4-BE49-F238E27FC236}">
                  <a16:creationId xmlns:a16="http://schemas.microsoft.com/office/drawing/2014/main" id="{3120508E-32CF-DB5A-9830-D0BAD4A3D404}"/>
                </a:ext>
              </a:extLst>
            </p:cNvPr>
            <p:cNvSpPr txBox="1"/>
            <p:nvPr/>
          </p:nvSpPr>
          <p:spPr bwMode="auto">
            <a:xfrm>
              <a:off x="2205657" y="2596637"/>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5</a:t>
              </a:r>
            </a:p>
          </p:txBody>
        </p:sp>
        <p:sp>
          <p:nvSpPr>
            <p:cNvPr id="60" name="TextBox 59">
              <a:extLst>
                <a:ext uri="{FF2B5EF4-FFF2-40B4-BE49-F238E27FC236}">
                  <a16:creationId xmlns:a16="http://schemas.microsoft.com/office/drawing/2014/main" id="{05AFFF12-6FC3-F1BD-EAE2-7B2FDACBA370}"/>
                </a:ext>
              </a:extLst>
            </p:cNvPr>
            <p:cNvSpPr txBox="1"/>
            <p:nvPr/>
          </p:nvSpPr>
          <p:spPr bwMode="auto">
            <a:xfrm>
              <a:off x="2205657" y="3395641"/>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5DF59C17-D886-8230-5B3A-1CA51812D421}"/>
                </a:ext>
              </a:extLst>
            </p:cNvPr>
            <p:cNvSpPr txBox="1"/>
            <p:nvPr/>
          </p:nvSpPr>
          <p:spPr bwMode="auto">
            <a:xfrm>
              <a:off x="2205657" y="4195830"/>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-5</a:t>
              </a:r>
            </a:p>
          </p:txBody>
        </p:sp>
        <p:sp>
          <p:nvSpPr>
            <p:cNvPr id="62" name="TextBox 61">
              <a:extLst>
                <a:ext uri="{FF2B5EF4-FFF2-40B4-BE49-F238E27FC236}">
                  <a16:creationId xmlns:a16="http://schemas.microsoft.com/office/drawing/2014/main" id="{E55573FC-3433-3CEE-1EBA-747F06DA00C7}"/>
                </a:ext>
              </a:extLst>
            </p:cNvPr>
            <p:cNvSpPr txBox="1"/>
            <p:nvPr/>
          </p:nvSpPr>
          <p:spPr bwMode="auto">
            <a:xfrm>
              <a:off x="2205657" y="4996159"/>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F19E1808-AAD7-C093-37BD-BE0762A7E399}"/>
                </a:ext>
              </a:extLst>
            </p:cNvPr>
            <p:cNvSpPr txBox="1"/>
            <p:nvPr/>
          </p:nvSpPr>
          <p:spPr bwMode="auto">
            <a:xfrm>
              <a:off x="2205657" y="5796346"/>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-15</a:t>
              </a:r>
            </a:p>
          </p:txBody>
        </p:sp>
        <p:sp>
          <p:nvSpPr>
            <p:cNvPr id="64" name="TextBox 63">
              <a:extLst>
                <a:ext uri="{FF2B5EF4-FFF2-40B4-BE49-F238E27FC236}">
                  <a16:creationId xmlns:a16="http://schemas.microsoft.com/office/drawing/2014/main" id="{150F0F8A-1D25-420F-8FCE-A566CEB55E89}"/>
                </a:ext>
              </a:extLst>
            </p:cNvPr>
            <p:cNvSpPr txBox="1"/>
            <p:nvPr/>
          </p:nvSpPr>
          <p:spPr bwMode="auto">
            <a:xfrm>
              <a:off x="2205657" y="1796631"/>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10</a:t>
              </a:r>
            </a:p>
          </p:txBody>
        </p:sp>
        <p:sp>
          <p:nvSpPr>
            <p:cNvPr id="66" name="TextBox 65">
              <a:extLst>
                <a:ext uri="{FF2B5EF4-FFF2-40B4-BE49-F238E27FC236}">
                  <a16:creationId xmlns:a16="http://schemas.microsoft.com/office/drawing/2014/main" id="{A9299414-1F51-EF57-CED2-3969A2F246B1}"/>
                </a:ext>
              </a:extLst>
            </p:cNvPr>
            <p:cNvSpPr txBox="1"/>
            <p:nvPr/>
          </p:nvSpPr>
          <p:spPr bwMode="auto">
            <a:xfrm>
              <a:off x="2205657" y="6617050"/>
              <a:ext cx="737652" cy="61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grpSp>
      <p:sp>
        <p:nvSpPr>
          <p:cNvPr id="67" name="Freeform: Shape 66">
            <a:extLst>
              <a:ext uri="{FF2B5EF4-FFF2-40B4-BE49-F238E27FC236}">
                <a16:creationId xmlns:a16="http://schemas.microsoft.com/office/drawing/2014/main" id="{4AAD768B-8E43-FBAC-84E0-2C46AC241F12}"/>
              </a:ext>
            </a:extLst>
          </p:cNvPr>
          <p:cNvSpPr/>
          <p:nvPr/>
        </p:nvSpPr>
        <p:spPr bwMode="auto">
          <a:xfrm flipV="1">
            <a:off x="6972117" y="2201660"/>
            <a:ext cx="4160481" cy="3452247"/>
          </a:xfrm>
          <a:custGeom>
            <a:avLst/>
            <a:gdLst>
              <a:gd name="connsiteX0" fmla="*/ 0 w 7208520"/>
              <a:gd name="connsiteY0" fmla="*/ 3192780 h 3192780"/>
              <a:gd name="connsiteX1" fmla="*/ 0 w 7208520"/>
              <a:gd name="connsiteY1" fmla="*/ 0 h 3192780"/>
              <a:gd name="connsiteX2" fmla="*/ 7208520 w 7208520"/>
              <a:gd name="connsiteY2" fmla="*/ 0 h 3192780"/>
            </a:gdLst>
            <a:ahLst/>
            <a:cxnLst>
              <a:cxn ang="0">
                <a:pos x="connsiteX0" y="connsiteY0"/>
              </a:cxn>
              <a:cxn ang="0">
                <a:pos x="connsiteX1" y="connsiteY1"/>
              </a:cxn>
              <a:cxn ang="0">
                <a:pos x="connsiteX2" y="connsiteY2"/>
              </a:cxn>
            </a:cxnLst>
            <a:rect l="l" t="t" r="r" b="b"/>
            <a:pathLst>
              <a:path w="7208520" h="3192780">
                <a:moveTo>
                  <a:pt x="0" y="3192780"/>
                </a:moveTo>
                <a:lnTo>
                  <a:pt x="0" y="0"/>
                </a:lnTo>
                <a:lnTo>
                  <a:pt x="7208520" y="0"/>
                </a:lnTo>
              </a:path>
            </a:pathLst>
          </a:custGeom>
          <a:noFill/>
          <a:ln w="28575">
            <a:solidFill>
              <a:schemeClr val="bg1"/>
            </a:solidFill>
            <a:miter lim="800000"/>
            <a:headEnd/>
            <a:tailEnd/>
          </a:ln>
        </p:spPr>
        <p:txBody>
          <a:bodyPr rtlCol="0" anchor="ctr"/>
          <a:lstStyle/>
          <a:p>
            <a:pPr algn="ctr"/>
            <a:endParaRPr lang="en-US" dirty="0"/>
          </a:p>
        </p:txBody>
      </p:sp>
      <p:grpSp>
        <p:nvGrpSpPr>
          <p:cNvPr id="68" name="Group 67">
            <a:extLst>
              <a:ext uri="{FF2B5EF4-FFF2-40B4-BE49-F238E27FC236}">
                <a16:creationId xmlns:a16="http://schemas.microsoft.com/office/drawing/2014/main" id="{56354B53-3024-84F2-C8A2-320017A4E1DA}"/>
              </a:ext>
            </a:extLst>
          </p:cNvPr>
          <p:cNvGrpSpPr/>
          <p:nvPr/>
        </p:nvGrpSpPr>
        <p:grpSpPr>
          <a:xfrm>
            <a:off x="6889072" y="2201661"/>
            <a:ext cx="91945" cy="3457174"/>
            <a:chOff x="2241085" y="943444"/>
            <a:chExt cx="1034017" cy="4827628"/>
          </a:xfrm>
        </p:grpSpPr>
        <p:cxnSp>
          <p:nvCxnSpPr>
            <p:cNvPr id="69" name="Straight Connector 68">
              <a:extLst>
                <a:ext uri="{FF2B5EF4-FFF2-40B4-BE49-F238E27FC236}">
                  <a16:creationId xmlns:a16="http://schemas.microsoft.com/office/drawing/2014/main" id="{4B237595-C43D-84EA-9DA2-BC497411A2F2}"/>
                </a:ext>
              </a:extLst>
            </p:cNvPr>
            <p:cNvCxnSpPr>
              <a:cxnSpLocks/>
            </p:cNvCxnSpPr>
            <p:nvPr/>
          </p:nvCxnSpPr>
          <p:spPr bwMode="auto">
            <a:xfrm>
              <a:off x="2241085" y="25594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7ADA8F2-FDD4-EA8E-A604-0BC6608D26CB}"/>
                </a:ext>
              </a:extLst>
            </p:cNvPr>
            <p:cNvCxnSpPr>
              <a:cxnSpLocks/>
            </p:cNvCxnSpPr>
            <p:nvPr/>
          </p:nvCxnSpPr>
          <p:spPr bwMode="auto">
            <a:xfrm>
              <a:off x="2241085" y="33623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9D26CA1-EF99-CD3B-5E86-4245BCE21DBB}"/>
                </a:ext>
              </a:extLst>
            </p:cNvPr>
            <p:cNvCxnSpPr>
              <a:cxnSpLocks/>
            </p:cNvCxnSpPr>
            <p:nvPr/>
          </p:nvCxnSpPr>
          <p:spPr bwMode="auto">
            <a:xfrm>
              <a:off x="2241085" y="41652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9FD02CE-D4C3-FB5E-3C43-000673969E18}"/>
                </a:ext>
              </a:extLst>
            </p:cNvPr>
            <p:cNvCxnSpPr>
              <a:cxnSpLocks/>
            </p:cNvCxnSpPr>
            <p:nvPr/>
          </p:nvCxnSpPr>
          <p:spPr bwMode="auto">
            <a:xfrm>
              <a:off x="2241085" y="49681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2A1DCA8-A89D-0B2F-9A1E-4B0343DE0579}"/>
                </a:ext>
              </a:extLst>
            </p:cNvPr>
            <p:cNvCxnSpPr>
              <a:cxnSpLocks/>
            </p:cNvCxnSpPr>
            <p:nvPr/>
          </p:nvCxnSpPr>
          <p:spPr bwMode="auto">
            <a:xfrm>
              <a:off x="2241085" y="5771072"/>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345DDE5-7386-EB5F-206E-62EAB46FEBB3}"/>
                </a:ext>
              </a:extLst>
            </p:cNvPr>
            <p:cNvCxnSpPr>
              <a:cxnSpLocks/>
            </p:cNvCxnSpPr>
            <p:nvPr/>
          </p:nvCxnSpPr>
          <p:spPr bwMode="auto">
            <a:xfrm>
              <a:off x="2241085" y="943444"/>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BDD0100-369D-D7E4-BBE2-07F874AEE376}"/>
                </a:ext>
              </a:extLst>
            </p:cNvPr>
            <p:cNvCxnSpPr>
              <a:cxnSpLocks/>
            </p:cNvCxnSpPr>
            <p:nvPr/>
          </p:nvCxnSpPr>
          <p:spPr bwMode="auto">
            <a:xfrm>
              <a:off x="2241085" y="1746343"/>
              <a:ext cx="103401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126CBEA4-7743-D9A9-92C5-F82B88076506}"/>
              </a:ext>
            </a:extLst>
          </p:cNvPr>
          <p:cNvGrpSpPr/>
          <p:nvPr/>
        </p:nvGrpSpPr>
        <p:grpSpPr>
          <a:xfrm>
            <a:off x="6972117" y="5653842"/>
            <a:ext cx="4160481" cy="121613"/>
            <a:chOff x="1505909" y="5318853"/>
            <a:chExt cx="4482141" cy="533400"/>
          </a:xfrm>
        </p:grpSpPr>
        <p:cxnSp>
          <p:nvCxnSpPr>
            <p:cNvPr id="78" name="Straight Connector 77">
              <a:extLst>
                <a:ext uri="{FF2B5EF4-FFF2-40B4-BE49-F238E27FC236}">
                  <a16:creationId xmlns:a16="http://schemas.microsoft.com/office/drawing/2014/main" id="{15ACD067-4093-4423-F08F-B7B4A0F644AE}"/>
                </a:ext>
              </a:extLst>
            </p:cNvPr>
            <p:cNvCxnSpPr/>
            <p:nvPr/>
          </p:nvCxnSpPr>
          <p:spPr bwMode="auto">
            <a:xfrm>
              <a:off x="1505909" y="5318853"/>
              <a:ext cx="0" cy="53340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925A325-F8DD-E2D0-7B6A-E4B3B9A4BACE}"/>
                </a:ext>
              </a:extLst>
            </p:cNvPr>
            <p:cNvCxnSpPr/>
            <p:nvPr/>
          </p:nvCxnSpPr>
          <p:spPr bwMode="auto">
            <a:xfrm>
              <a:off x="3747459" y="5318853"/>
              <a:ext cx="0" cy="53340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B9DD83D-A96B-E846-FE22-66F19B43D8AE}"/>
                </a:ext>
              </a:extLst>
            </p:cNvPr>
            <p:cNvCxnSpPr/>
            <p:nvPr/>
          </p:nvCxnSpPr>
          <p:spPr bwMode="auto">
            <a:xfrm>
              <a:off x="5988050" y="5318853"/>
              <a:ext cx="0" cy="533400"/>
            </a:xfrm>
            <a:prstGeom prst="line">
              <a:avLst/>
            </a:prstGeom>
            <a:noFill/>
            <a:ln w="28575" cap="flat" cmpd="sng" algn="ctr">
              <a:solidFill>
                <a:schemeClr val="bg1"/>
              </a:solidFill>
              <a:prstDash val="solid"/>
              <a:round/>
              <a:headEnd type="none" w="med" len="med"/>
              <a:tailEnd type="none" w="med" len="med"/>
            </a:ln>
            <a:effectLst/>
          </p:spPr>
        </p:cxnSp>
      </p:grpSp>
      <p:sp>
        <p:nvSpPr>
          <p:cNvPr id="81" name="TextBox 80">
            <a:extLst>
              <a:ext uri="{FF2B5EF4-FFF2-40B4-BE49-F238E27FC236}">
                <a16:creationId xmlns:a16="http://schemas.microsoft.com/office/drawing/2014/main" id="{32F01B38-6172-082F-7CBA-7D77911016C3}"/>
              </a:ext>
            </a:extLst>
          </p:cNvPr>
          <p:cNvSpPr txBox="1"/>
          <p:nvPr/>
        </p:nvSpPr>
        <p:spPr bwMode="auto">
          <a:xfrm>
            <a:off x="7515687" y="5667587"/>
            <a:ext cx="1005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Placebo</a:t>
            </a:r>
          </a:p>
        </p:txBody>
      </p:sp>
      <p:sp>
        <p:nvSpPr>
          <p:cNvPr id="82" name="TextBox 81">
            <a:extLst>
              <a:ext uri="{FF2B5EF4-FFF2-40B4-BE49-F238E27FC236}">
                <a16:creationId xmlns:a16="http://schemas.microsoft.com/office/drawing/2014/main" id="{AD0A3C6F-A170-F11E-6CED-E8E5BE159935}"/>
              </a:ext>
            </a:extLst>
          </p:cNvPr>
          <p:cNvSpPr txBox="1"/>
          <p:nvPr/>
        </p:nvSpPr>
        <p:spPr bwMode="auto">
          <a:xfrm>
            <a:off x="9348974" y="5667587"/>
            <a:ext cx="1487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Volanesorsen</a:t>
            </a:r>
          </a:p>
        </p:txBody>
      </p:sp>
      <p:sp>
        <p:nvSpPr>
          <p:cNvPr id="83" name="TextBox 82">
            <a:extLst>
              <a:ext uri="{FF2B5EF4-FFF2-40B4-BE49-F238E27FC236}">
                <a16:creationId xmlns:a16="http://schemas.microsoft.com/office/drawing/2014/main" id="{D8447F30-369C-DF1E-2B7C-3D76D50DF4B2}"/>
              </a:ext>
            </a:extLst>
          </p:cNvPr>
          <p:cNvSpPr txBox="1"/>
          <p:nvPr/>
        </p:nvSpPr>
        <p:spPr bwMode="auto">
          <a:xfrm>
            <a:off x="9657381" y="4666282"/>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-9.82</a:t>
            </a:r>
          </a:p>
        </p:txBody>
      </p:sp>
      <p:sp>
        <p:nvSpPr>
          <p:cNvPr id="84" name="TextBox 83">
            <a:extLst>
              <a:ext uri="{FF2B5EF4-FFF2-40B4-BE49-F238E27FC236}">
                <a16:creationId xmlns:a16="http://schemas.microsoft.com/office/drawing/2014/main" id="{A80127EE-B164-E4D4-816E-908B116A7AD7}"/>
              </a:ext>
            </a:extLst>
          </p:cNvPr>
          <p:cNvSpPr txBox="1"/>
          <p:nvPr/>
        </p:nvSpPr>
        <p:spPr bwMode="auto">
          <a:xfrm>
            <a:off x="7562069" y="2650534"/>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0.83</a:t>
            </a:r>
          </a:p>
        </p:txBody>
      </p:sp>
      <p:sp>
        <p:nvSpPr>
          <p:cNvPr id="85" name="Rectangle 84">
            <a:extLst>
              <a:ext uri="{FF2B5EF4-FFF2-40B4-BE49-F238E27FC236}">
                <a16:creationId xmlns:a16="http://schemas.microsoft.com/office/drawing/2014/main" id="{3B4FD565-4D2C-0AB2-3483-A0ED627A1549}"/>
              </a:ext>
            </a:extLst>
          </p:cNvPr>
          <p:cNvSpPr/>
          <p:nvPr/>
        </p:nvSpPr>
        <p:spPr bwMode="auto">
          <a:xfrm>
            <a:off x="7560042" y="3253023"/>
            <a:ext cx="882650" cy="106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5CC061F1-290C-8639-7615-40353AAB2C73}"/>
              </a:ext>
            </a:extLst>
          </p:cNvPr>
          <p:cNvSpPr/>
          <p:nvPr/>
        </p:nvSpPr>
        <p:spPr bwMode="auto">
          <a:xfrm>
            <a:off x="9657384" y="3360245"/>
            <a:ext cx="882647" cy="11228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7" name="Group 86">
            <a:extLst>
              <a:ext uri="{FF2B5EF4-FFF2-40B4-BE49-F238E27FC236}">
                <a16:creationId xmlns:a16="http://schemas.microsoft.com/office/drawing/2014/main" id="{D13607FA-4EAA-791F-F202-AB1DC31F946A}"/>
              </a:ext>
            </a:extLst>
          </p:cNvPr>
          <p:cNvGrpSpPr/>
          <p:nvPr/>
        </p:nvGrpSpPr>
        <p:grpSpPr>
          <a:xfrm>
            <a:off x="7892697" y="2998707"/>
            <a:ext cx="215900" cy="531893"/>
            <a:chOff x="6750050" y="2170840"/>
            <a:chExt cx="215900" cy="684503"/>
          </a:xfrm>
        </p:grpSpPr>
        <p:cxnSp>
          <p:nvCxnSpPr>
            <p:cNvPr id="88" name="Straight Connector 87">
              <a:extLst>
                <a:ext uri="{FF2B5EF4-FFF2-40B4-BE49-F238E27FC236}">
                  <a16:creationId xmlns:a16="http://schemas.microsoft.com/office/drawing/2014/main" id="{68253792-9078-23C8-5EC6-2BD782C070DE}"/>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C39CBD1-3DCF-6D07-247B-EE2B0878F508}"/>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1759B0B-6F4D-6446-0FED-30E787F6F6B3}"/>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42A9CFD0-7FA8-7E21-5938-4B54B66C0DCA}"/>
              </a:ext>
            </a:extLst>
          </p:cNvPr>
          <p:cNvGrpSpPr/>
          <p:nvPr/>
        </p:nvGrpSpPr>
        <p:grpSpPr>
          <a:xfrm>
            <a:off x="9984750" y="4293562"/>
            <a:ext cx="215900" cy="386387"/>
            <a:chOff x="6750050" y="2170840"/>
            <a:chExt cx="215900" cy="684503"/>
          </a:xfrm>
        </p:grpSpPr>
        <p:cxnSp>
          <p:nvCxnSpPr>
            <p:cNvPr id="92" name="Straight Connector 91">
              <a:extLst>
                <a:ext uri="{FF2B5EF4-FFF2-40B4-BE49-F238E27FC236}">
                  <a16:creationId xmlns:a16="http://schemas.microsoft.com/office/drawing/2014/main" id="{5BEECE66-0010-284E-9CFE-D1DC4E8D3DF6}"/>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9FE7E43-B4DF-8F63-C37D-33332D22B4E8}"/>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CF542E7-19D4-E51A-2337-5C70ED1CF376}"/>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95" name="Straight Connector 94">
            <a:extLst>
              <a:ext uri="{FF2B5EF4-FFF2-40B4-BE49-F238E27FC236}">
                <a16:creationId xmlns:a16="http://schemas.microsoft.com/office/drawing/2014/main" id="{5F6A0E34-69A7-4F7A-CE80-D33E7FC1575B}"/>
              </a:ext>
            </a:extLst>
          </p:cNvPr>
          <p:cNvCxnSpPr>
            <a:cxnSpLocks/>
          </p:cNvCxnSpPr>
          <p:nvPr/>
        </p:nvCxnSpPr>
        <p:spPr bwMode="auto">
          <a:xfrm>
            <a:off x="7000062" y="3361086"/>
            <a:ext cx="4132536"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Tree>
    <p:extLst>
      <p:ext uri="{BB962C8B-B14F-4D97-AF65-F5344CB8AC3E}">
        <p14:creationId xmlns:p14="http://schemas.microsoft.com/office/powerpoint/2010/main" val="3842873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7982-92F9-3D8E-0789-E315921F5A02}"/>
              </a:ext>
            </a:extLst>
          </p:cNvPr>
          <p:cNvSpPr>
            <a:spLocks noGrp="1"/>
          </p:cNvSpPr>
          <p:nvPr>
            <p:ph type="title"/>
          </p:nvPr>
        </p:nvSpPr>
        <p:spPr/>
        <p:txBody>
          <a:bodyPr/>
          <a:lstStyle/>
          <a:p>
            <a:r>
              <a:rPr lang="en-US" sz="3200" dirty="0"/>
              <a:t>Effect of Olezarsen in Lowering TG Levels in Patients With High Risk or Established CVD: A Phase II Randomized Trial</a:t>
            </a:r>
          </a:p>
        </p:txBody>
      </p:sp>
      <p:sp>
        <p:nvSpPr>
          <p:cNvPr id="6" name="Rectangle 5">
            <a:extLst>
              <a:ext uri="{FF2B5EF4-FFF2-40B4-BE49-F238E27FC236}">
                <a16:creationId xmlns:a16="http://schemas.microsoft.com/office/drawing/2014/main" id="{C13E9120-2815-B3D0-9FF5-8AB5815705DD}"/>
              </a:ext>
            </a:extLst>
          </p:cNvPr>
          <p:cNvSpPr/>
          <p:nvPr/>
        </p:nvSpPr>
        <p:spPr bwMode="auto">
          <a:xfrm>
            <a:off x="7941686" y="1841293"/>
            <a:ext cx="836579" cy="57856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 Placeholder 4">
            <a:extLst>
              <a:ext uri="{FF2B5EF4-FFF2-40B4-BE49-F238E27FC236}">
                <a16:creationId xmlns:a16="http://schemas.microsoft.com/office/drawing/2014/main" id="{27EA33DE-7889-B535-8410-5C1C040AC593}"/>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Tardif. Eur Heart J. 2022;43:1401.</a:t>
            </a:r>
          </a:p>
        </p:txBody>
      </p:sp>
      <p:sp>
        <p:nvSpPr>
          <p:cNvPr id="9" name="TextBox 8">
            <a:extLst>
              <a:ext uri="{FF2B5EF4-FFF2-40B4-BE49-F238E27FC236}">
                <a16:creationId xmlns:a16="http://schemas.microsoft.com/office/drawing/2014/main" id="{76AA57B8-97D3-EFD4-001A-DE9F92846BF4}"/>
              </a:ext>
            </a:extLst>
          </p:cNvPr>
          <p:cNvSpPr txBox="1"/>
          <p:nvPr/>
        </p:nvSpPr>
        <p:spPr bwMode="auto">
          <a:xfrm rot="16200000">
            <a:off x="-271008" y="3326945"/>
            <a:ext cx="37524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Least Squares Mean Percent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Change From Baseline in TG</a:t>
            </a:r>
          </a:p>
        </p:txBody>
      </p:sp>
      <p:grpSp>
        <p:nvGrpSpPr>
          <p:cNvPr id="14" name="Group 13">
            <a:extLst>
              <a:ext uri="{FF2B5EF4-FFF2-40B4-BE49-F238E27FC236}">
                <a16:creationId xmlns:a16="http://schemas.microsoft.com/office/drawing/2014/main" id="{D511374B-7799-4D66-89A9-24847283FB6E}"/>
              </a:ext>
            </a:extLst>
          </p:cNvPr>
          <p:cNvGrpSpPr/>
          <p:nvPr/>
        </p:nvGrpSpPr>
        <p:grpSpPr>
          <a:xfrm>
            <a:off x="2829465" y="5726584"/>
            <a:ext cx="7531696" cy="646331"/>
            <a:chOff x="2829465" y="5726584"/>
            <a:chExt cx="7531696" cy="646331"/>
          </a:xfrm>
        </p:grpSpPr>
        <p:sp>
          <p:nvSpPr>
            <p:cNvPr id="4" name="TextBox 3">
              <a:extLst>
                <a:ext uri="{FF2B5EF4-FFF2-40B4-BE49-F238E27FC236}">
                  <a16:creationId xmlns:a16="http://schemas.microsoft.com/office/drawing/2014/main" id="{85DBCF5A-3E49-1CA7-2D5E-E8484C8CFB03}"/>
                </a:ext>
              </a:extLst>
            </p:cNvPr>
            <p:cNvSpPr txBox="1"/>
            <p:nvPr/>
          </p:nvSpPr>
          <p:spPr bwMode="auto">
            <a:xfrm>
              <a:off x="2829465" y="5726584"/>
              <a:ext cx="12307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Pooled Placebo</a:t>
              </a:r>
            </a:p>
          </p:txBody>
        </p:sp>
        <p:sp>
          <p:nvSpPr>
            <p:cNvPr id="10" name="TextBox 9">
              <a:extLst>
                <a:ext uri="{FF2B5EF4-FFF2-40B4-BE49-F238E27FC236}">
                  <a16:creationId xmlns:a16="http://schemas.microsoft.com/office/drawing/2014/main" id="{C3A2E7AD-CC9C-27B8-4367-996E77D7F7B6}"/>
                </a:ext>
              </a:extLst>
            </p:cNvPr>
            <p:cNvSpPr txBox="1"/>
            <p:nvPr/>
          </p:nvSpPr>
          <p:spPr bwMode="auto">
            <a:xfrm>
              <a:off x="4345073" y="5726584"/>
              <a:ext cx="1342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10 mg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Every 4 Wk</a:t>
              </a:r>
            </a:p>
          </p:txBody>
        </p:sp>
        <p:sp>
          <p:nvSpPr>
            <p:cNvPr id="11" name="TextBox 10">
              <a:extLst>
                <a:ext uri="{FF2B5EF4-FFF2-40B4-BE49-F238E27FC236}">
                  <a16:creationId xmlns:a16="http://schemas.microsoft.com/office/drawing/2014/main" id="{A043417E-36BE-2121-0574-0C2277B41BC1}"/>
                </a:ext>
              </a:extLst>
            </p:cNvPr>
            <p:cNvSpPr txBox="1"/>
            <p:nvPr/>
          </p:nvSpPr>
          <p:spPr bwMode="auto">
            <a:xfrm>
              <a:off x="5909085" y="5726584"/>
              <a:ext cx="1342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15 mg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Every 2 Wk</a:t>
              </a:r>
            </a:p>
          </p:txBody>
        </p:sp>
        <p:sp>
          <p:nvSpPr>
            <p:cNvPr id="12" name="TextBox 11">
              <a:extLst>
                <a:ext uri="{FF2B5EF4-FFF2-40B4-BE49-F238E27FC236}">
                  <a16:creationId xmlns:a16="http://schemas.microsoft.com/office/drawing/2014/main" id="{206F576B-B896-BF86-792F-DEB60B1CBFA8}"/>
                </a:ext>
              </a:extLst>
            </p:cNvPr>
            <p:cNvSpPr txBox="1"/>
            <p:nvPr/>
          </p:nvSpPr>
          <p:spPr bwMode="auto">
            <a:xfrm>
              <a:off x="7473097" y="5726584"/>
              <a:ext cx="1342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10 mg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Every Wk</a:t>
              </a:r>
            </a:p>
          </p:txBody>
        </p:sp>
        <p:sp>
          <p:nvSpPr>
            <p:cNvPr id="13" name="TextBox 12">
              <a:extLst>
                <a:ext uri="{FF2B5EF4-FFF2-40B4-BE49-F238E27FC236}">
                  <a16:creationId xmlns:a16="http://schemas.microsoft.com/office/drawing/2014/main" id="{AE215F66-395D-1460-3CB8-3BC85ECA32E9}"/>
                </a:ext>
              </a:extLst>
            </p:cNvPr>
            <p:cNvSpPr txBox="1"/>
            <p:nvPr/>
          </p:nvSpPr>
          <p:spPr bwMode="auto">
            <a:xfrm>
              <a:off x="9018316" y="5726584"/>
              <a:ext cx="1342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50 mg </a:t>
              </a:r>
              <a:br>
                <a:rPr lang="en-US" sz="1800" b="1"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Every 4 Wk</a:t>
              </a:r>
            </a:p>
          </p:txBody>
        </p:sp>
      </p:grpSp>
      <p:grpSp>
        <p:nvGrpSpPr>
          <p:cNvPr id="17" name="Group 16">
            <a:extLst>
              <a:ext uri="{FF2B5EF4-FFF2-40B4-BE49-F238E27FC236}">
                <a16:creationId xmlns:a16="http://schemas.microsoft.com/office/drawing/2014/main" id="{B185E1F6-08E7-06B6-1FA3-CE9E7C958AFE}"/>
              </a:ext>
            </a:extLst>
          </p:cNvPr>
          <p:cNvGrpSpPr/>
          <p:nvPr/>
        </p:nvGrpSpPr>
        <p:grpSpPr>
          <a:xfrm>
            <a:off x="1797676" y="1479431"/>
            <a:ext cx="737652" cy="4429664"/>
            <a:chOff x="2205657" y="988554"/>
            <a:chExt cx="737652" cy="5177125"/>
          </a:xfrm>
        </p:grpSpPr>
        <p:sp>
          <p:nvSpPr>
            <p:cNvPr id="18" name="TextBox 17">
              <a:extLst>
                <a:ext uri="{FF2B5EF4-FFF2-40B4-BE49-F238E27FC236}">
                  <a16:creationId xmlns:a16="http://schemas.microsoft.com/office/drawing/2014/main" id="{5848A2B4-C6C7-9314-9D92-8CC5BC1A1E5F}"/>
                </a:ext>
              </a:extLst>
            </p:cNvPr>
            <p:cNvSpPr txBox="1"/>
            <p:nvPr/>
          </p:nvSpPr>
          <p:spPr bwMode="auto">
            <a:xfrm>
              <a:off x="2205657" y="259663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943A2191-DB9C-F490-5D34-75BF5F1341E4}"/>
                </a:ext>
              </a:extLst>
            </p:cNvPr>
            <p:cNvSpPr txBox="1"/>
            <p:nvPr/>
          </p:nvSpPr>
          <p:spPr bwMode="auto">
            <a:xfrm>
              <a:off x="2205657" y="3395641"/>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77B051AD-B109-563C-FE2F-1245CFB2BAF0}"/>
                </a:ext>
              </a:extLst>
            </p:cNvPr>
            <p:cNvSpPr txBox="1"/>
            <p:nvPr/>
          </p:nvSpPr>
          <p:spPr bwMode="auto">
            <a:xfrm>
              <a:off x="2205657" y="419582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77C44AC2-FB6F-0219-FA9A-CFE44DA8B366}"/>
                </a:ext>
              </a:extLst>
            </p:cNvPr>
            <p:cNvSpPr txBox="1"/>
            <p:nvPr/>
          </p:nvSpPr>
          <p:spPr bwMode="auto">
            <a:xfrm>
              <a:off x="2205657" y="4996159"/>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C5032188-AC53-B50D-F310-FC6A7AF7C109}"/>
                </a:ext>
              </a:extLst>
            </p:cNvPr>
            <p:cNvSpPr txBox="1"/>
            <p:nvPr/>
          </p:nvSpPr>
          <p:spPr bwMode="auto">
            <a:xfrm>
              <a:off x="2205657" y="5796347"/>
              <a:ext cx="73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0C05157F-8E7A-F1C1-95D0-CDCEC57614CA}"/>
                </a:ext>
              </a:extLst>
            </p:cNvPr>
            <p:cNvSpPr txBox="1"/>
            <p:nvPr/>
          </p:nvSpPr>
          <p:spPr bwMode="auto">
            <a:xfrm>
              <a:off x="2205657" y="1796631"/>
              <a:ext cx="737652" cy="43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C75A83BF-6961-237F-B622-78F2D8B49590}"/>
                </a:ext>
              </a:extLst>
            </p:cNvPr>
            <p:cNvSpPr txBox="1"/>
            <p:nvPr/>
          </p:nvSpPr>
          <p:spPr bwMode="auto">
            <a:xfrm>
              <a:off x="2205657" y="988554"/>
              <a:ext cx="737652" cy="43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40</a:t>
              </a:r>
            </a:p>
          </p:txBody>
        </p:sp>
      </p:grpSp>
      <p:sp>
        <p:nvSpPr>
          <p:cNvPr id="23" name="TextBox 22">
            <a:extLst>
              <a:ext uri="{FF2B5EF4-FFF2-40B4-BE49-F238E27FC236}">
                <a16:creationId xmlns:a16="http://schemas.microsoft.com/office/drawing/2014/main" id="{EE014E4B-EB84-4814-E4B1-8A875F8EAE3D}"/>
              </a:ext>
            </a:extLst>
          </p:cNvPr>
          <p:cNvSpPr txBox="1"/>
          <p:nvPr/>
        </p:nvSpPr>
        <p:spPr bwMode="auto">
          <a:xfrm>
            <a:off x="4480097" y="4093558"/>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-23</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 .004</a:t>
            </a:r>
          </a:p>
        </p:txBody>
      </p:sp>
      <p:sp>
        <p:nvSpPr>
          <p:cNvPr id="24" name="Freeform: Shape 23">
            <a:extLst>
              <a:ext uri="{FF2B5EF4-FFF2-40B4-BE49-F238E27FC236}">
                <a16:creationId xmlns:a16="http://schemas.microsoft.com/office/drawing/2014/main" id="{F0FFCA4D-B993-A343-5411-15A8150E0F14}"/>
              </a:ext>
            </a:extLst>
          </p:cNvPr>
          <p:cNvSpPr/>
          <p:nvPr/>
        </p:nvSpPr>
        <p:spPr bwMode="auto">
          <a:xfrm flipV="1">
            <a:off x="2559198" y="1708030"/>
            <a:ext cx="8126893" cy="4063042"/>
          </a:xfrm>
          <a:custGeom>
            <a:avLst/>
            <a:gdLst>
              <a:gd name="connsiteX0" fmla="*/ 0 w 7208520"/>
              <a:gd name="connsiteY0" fmla="*/ 3192780 h 3192780"/>
              <a:gd name="connsiteX1" fmla="*/ 0 w 7208520"/>
              <a:gd name="connsiteY1" fmla="*/ 0 h 3192780"/>
              <a:gd name="connsiteX2" fmla="*/ 7208520 w 7208520"/>
              <a:gd name="connsiteY2" fmla="*/ 0 h 3192780"/>
            </a:gdLst>
            <a:ahLst/>
            <a:cxnLst>
              <a:cxn ang="0">
                <a:pos x="connsiteX0" y="connsiteY0"/>
              </a:cxn>
              <a:cxn ang="0">
                <a:pos x="connsiteX1" y="connsiteY1"/>
              </a:cxn>
              <a:cxn ang="0">
                <a:pos x="connsiteX2" y="connsiteY2"/>
              </a:cxn>
            </a:cxnLst>
            <a:rect l="l" t="t" r="r" b="b"/>
            <a:pathLst>
              <a:path w="7208520" h="3192780">
                <a:moveTo>
                  <a:pt x="0" y="3192780"/>
                </a:moveTo>
                <a:lnTo>
                  <a:pt x="0" y="0"/>
                </a:lnTo>
                <a:lnTo>
                  <a:pt x="7208520" y="0"/>
                </a:lnTo>
              </a:path>
            </a:pathLst>
          </a:custGeom>
          <a:noFill/>
          <a:ln w="28575">
            <a:solidFill>
              <a:schemeClr val="bg1"/>
            </a:solidFill>
            <a:miter lim="800000"/>
            <a:headEnd/>
            <a:tailEnd/>
          </a:ln>
        </p:spPr>
        <p:txBody>
          <a:bodyPr rtlCol="0" anchor="ctr"/>
          <a:lstStyle/>
          <a:p>
            <a:pPr algn="ctr"/>
            <a:endParaRPr lang="en-US" dirty="0"/>
          </a:p>
        </p:txBody>
      </p:sp>
      <p:grpSp>
        <p:nvGrpSpPr>
          <p:cNvPr id="33" name="Group 32">
            <a:extLst>
              <a:ext uri="{FF2B5EF4-FFF2-40B4-BE49-F238E27FC236}">
                <a16:creationId xmlns:a16="http://schemas.microsoft.com/office/drawing/2014/main" id="{EBCE78D7-8D00-1199-6B65-7A11DA7F2F29}"/>
              </a:ext>
            </a:extLst>
          </p:cNvPr>
          <p:cNvGrpSpPr/>
          <p:nvPr/>
        </p:nvGrpSpPr>
        <p:grpSpPr>
          <a:xfrm>
            <a:off x="2458528" y="1699404"/>
            <a:ext cx="94892" cy="4071668"/>
            <a:chOff x="2241085" y="943444"/>
            <a:chExt cx="1034017" cy="4827628"/>
          </a:xfrm>
        </p:grpSpPr>
        <p:cxnSp>
          <p:nvCxnSpPr>
            <p:cNvPr id="26" name="Straight Connector 25">
              <a:extLst>
                <a:ext uri="{FF2B5EF4-FFF2-40B4-BE49-F238E27FC236}">
                  <a16:creationId xmlns:a16="http://schemas.microsoft.com/office/drawing/2014/main" id="{CE9FDF75-2585-0FDA-9752-ACBC2E2274F8}"/>
                </a:ext>
              </a:extLst>
            </p:cNvPr>
            <p:cNvCxnSpPr>
              <a:cxnSpLocks/>
            </p:cNvCxnSpPr>
            <p:nvPr/>
          </p:nvCxnSpPr>
          <p:spPr bwMode="auto">
            <a:xfrm>
              <a:off x="2241085" y="25594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C43E62D-0179-3A88-A8BE-369CF2F65014}"/>
                </a:ext>
              </a:extLst>
            </p:cNvPr>
            <p:cNvCxnSpPr>
              <a:cxnSpLocks/>
            </p:cNvCxnSpPr>
            <p:nvPr/>
          </p:nvCxnSpPr>
          <p:spPr bwMode="auto">
            <a:xfrm>
              <a:off x="2241085" y="33623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1736A73-2B1D-EBCC-30D0-9F306E36ADC9}"/>
                </a:ext>
              </a:extLst>
            </p:cNvPr>
            <p:cNvCxnSpPr>
              <a:cxnSpLocks/>
            </p:cNvCxnSpPr>
            <p:nvPr/>
          </p:nvCxnSpPr>
          <p:spPr bwMode="auto">
            <a:xfrm>
              <a:off x="2241085" y="41652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B620A8C-7401-1871-F8AE-70D38A6EA77A}"/>
                </a:ext>
              </a:extLst>
            </p:cNvPr>
            <p:cNvCxnSpPr>
              <a:cxnSpLocks/>
            </p:cNvCxnSpPr>
            <p:nvPr/>
          </p:nvCxnSpPr>
          <p:spPr bwMode="auto">
            <a:xfrm>
              <a:off x="2241085" y="49681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C2FA947-6A8A-5CC0-8AC8-2932408CEB93}"/>
                </a:ext>
              </a:extLst>
            </p:cNvPr>
            <p:cNvCxnSpPr>
              <a:cxnSpLocks/>
            </p:cNvCxnSpPr>
            <p:nvPr/>
          </p:nvCxnSpPr>
          <p:spPr bwMode="auto">
            <a:xfrm>
              <a:off x="2241085" y="5771072"/>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6789E7D-CD2C-1114-6461-73B099BA6B21}"/>
                </a:ext>
              </a:extLst>
            </p:cNvPr>
            <p:cNvCxnSpPr>
              <a:cxnSpLocks/>
            </p:cNvCxnSpPr>
            <p:nvPr/>
          </p:nvCxnSpPr>
          <p:spPr bwMode="auto">
            <a:xfrm>
              <a:off x="2241085" y="943444"/>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6C1197-481A-5A67-FB8F-C0DEFA1CBB05}"/>
                </a:ext>
              </a:extLst>
            </p:cNvPr>
            <p:cNvCxnSpPr>
              <a:cxnSpLocks/>
            </p:cNvCxnSpPr>
            <p:nvPr/>
          </p:nvCxnSpPr>
          <p:spPr bwMode="auto">
            <a:xfrm>
              <a:off x="2241085" y="1746343"/>
              <a:ext cx="1034017" cy="0"/>
            </a:xfrm>
            <a:prstGeom prst="line">
              <a:avLst/>
            </a:prstGeom>
            <a:noFill/>
            <a:ln w="28575" cap="flat" cmpd="sng" algn="ctr">
              <a:solidFill>
                <a:schemeClr val="bg1"/>
              </a:solidFill>
              <a:prstDash val="solid"/>
              <a:round/>
              <a:headEnd type="none" w="med" len="med"/>
              <a:tailEnd type="none" w="med" len="med"/>
            </a:ln>
            <a:effectLst/>
          </p:spPr>
        </p:cxnSp>
      </p:grpSp>
      <p:sp>
        <p:nvSpPr>
          <p:cNvPr id="36" name="TextBox 35">
            <a:extLst>
              <a:ext uri="{FF2B5EF4-FFF2-40B4-BE49-F238E27FC236}">
                <a16:creationId xmlns:a16="http://schemas.microsoft.com/office/drawing/2014/main" id="{0F56AE94-3109-36F3-8760-9577B7A7AB7A}"/>
              </a:ext>
            </a:extLst>
          </p:cNvPr>
          <p:cNvSpPr txBox="1"/>
          <p:nvPr/>
        </p:nvSpPr>
        <p:spPr bwMode="auto">
          <a:xfrm>
            <a:off x="6084904" y="5133366"/>
            <a:ext cx="10727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-56</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&lt;.0001</a:t>
            </a:r>
          </a:p>
        </p:txBody>
      </p:sp>
      <p:sp>
        <p:nvSpPr>
          <p:cNvPr id="37" name="TextBox 36">
            <a:extLst>
              <a:ext uri="{FF2B5EF4-FFF2-40B4-BE49-F238E27FC236}">
                <a16:creationId xmlns:a16="http://schemas.microsoft.com/office/drawing/2014/main" id="{0D1DED2D-9C5F-67FC-D429-F0E141B9B411}"/>
              </a:ext>
            </a:extLst>
          </p:cNvPr>
          <p:cNvSpPr txBox="1"/>
          <p:nvPr/>
        </p:nvSpPr>
        <p:spPr bwMode="auto">
          <a:xfrm>
            <a:off x="7630123" y="5343532"/>
            <a:ext cx="1072795"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-60</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&lt;.0001</a:t>
            </a:r>
          </a:p>
        </p:txBody>
      </p:sp>
      <p:sp>
        <p:nvSpPr>
          <p:cNvPr id="38" name="TextBox 37">
            <a:extLst>
              <a:ext uri="{FF2B5EF4-FFF2-40B4-BE49-F238E27FC236}">
                <a16:creationId xmlns:a16="http://schemas.microsoft.com/office/drawing/2014/main" id="{928533BA-BC9D-CB4B-EB9D-263B53FAFFC2}"/>
              </a:ext>
            </a:extLst>
          </p:cNvPr>
          <p:cNvSpPr txBox="1"/>
          <p:nvPr/>
        </p:nvSpPr>
        <p:spPr bwMode="auto">
          <a:xfrm>
            <a:off x="9229654" y="5343532"/>
            <a:ext cx="1072795"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sz="1800" b="1" dirty="0">
                <a:solidFill>
                  <a:schemeClr val="bg1"/>
                </a:solidFill>
                <a:latin typeface="Calibri" panose="020F0502020204030204" pitchFamily="34" charset="0"/>
              </a:rPr>
              <a:t>-60</a:t>
            </a:r>
            <a:br>
              <a:rPr lang="en-US" sz="1800" b="1" dirty="0">
                <a:solidFill>
                  <a:schemeClr val="bg1"/>
                </a:solidFill>
                <a:latin typeface="Calibri" panose="020F0502020204030204" pitchFamily="34" charset="0"/>
              </a:rPr>
            </a:br>
            <a:r>
              <a:rPr lang="en-US" sz="1800" i="1" dirty="0">
                <a:solidFill>
                  <a:schemeClr val="bg1"/>
                </a:solidFill>
                <a:latin typeface="Calibri" panose="020F0502020204030204" pitchFamily="34" charset="0"/>
              </a:rPr>
              <a:t>P</a:t>
            </a:r>
            <a:r>
              <a:rPr lang="en-US" sz="1800" dirty="0">
                <a:solidFill>
                  <a:schemeClr val="bg1"/>
                </a:solidFill>
                <a:latin typeface="Calibri" panose="020F0502020204030204" pitchFamily="34" charset="0"/>
              </a:rPr>
              <a:t> &lt;.0001</a:t>
            </a:r>
          </a:p>
        </p:txBody>
      </p:sp>
      <p:sp>
        <p:nvSpPr>
          <p:cNvPr id="39" name="TextBox 38">
            <a:extLst>
              <a:ext uri="{FF2B5EF4-FFF2-40B4-BE49-F238E27FC236}">
                <a16:creationId xmlns:a16="http://schemas.microsoft.com/office/drawing/2014/main" id="{AF431F92-1FFA-32A6-4E76-8EC76F548FBC}"/>
              </a:ext>
            </a:extLst>
          </p:cNvPr>
          <p:cNvSpPr txBox="1"/>
          <p:nvPr/>
        </p:nvSpPr>
        <p:spPr bwMode="auto">
          <a:xfrm>
            <a:off x="2908417" y="1967685"/>
            <a:ext cx="1072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6</a:t>
            </a:r>
            <a:endParaRPr lang="en-US" sz="1800" dirty="0">
              <a:solidFill>
                <a:schemeClr val="bg1"/>
              </a:solidFill>
              <a:latin typeface="Calibri" panose="020F0502020204030204" pitchFamily="34" charset="0"/>
            </a:endParaRPr>
          </a:p>
        </p:txBody>
      </p:sp>
      <p:sp>
        <p:nvSpPr>
          <p:cNvPr id="64" name="Rectangle 63">
            <a:extLst>
              <a:ext uri="{FF2B5EF4-FFF2-40B4-BE49-F238E27FC236}">
                <a16:creationId xmlns:a16="http://schemas.microsoft.com/office/drawing/2014/main" id="{63D4417E-5519-B8AB-8E62-1852E2424687}"/>
              </a:ext>
            </a:extLst>
          </p:cNvPr>
          <p:cNvSpPr/>
          <p:nvPr/>
        </p:nvSpPr>
        <p:spPr bwMode="auto">
          <a:xfrm>
            <a:off x="2949514" y="2803707"/>
            <a:ext cx="1031694" cy="267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A9BF7D2-BFD2-F371-35C4-59401815B402}"/>
              </a:ext>
            </a:extLst>
          </p:cNvPr>
          <p:cNvSpPr/>
          <p:nvPr/>
        </p:nvSpPr>
        <p:spPr bwMode="auto">
          <a:xfrm>
            <a:off x="4521198" y="3071002"/>
            <a:ext cx="1031694" cy="7839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985CDF3-FC63-5622-9350-E34C232F40C2}"/>
              </a:ext>
            </a:extLst>
          </p:cNvPr>
          <p:cNvSpPr/>
          <p:nvPr/>
        </p:nvSpPr>
        <p:spPr bwMode="auto">
          <a:xfrm>
            <a:off x="6089650" y="3071002"/>
            <a:ext cx="1031694" cy="19137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1EE8AEBA-38EF-3002-C5A3-19244A22868B}"/>
              </a:ext>
            </a:extLst>
          </p:cNvPr>
          <p:cNvSpPr/>
          <p:nvPr/>
        </p:nvSpPr>
        <p:spPr bwMode="auto">
          <a:xfrm>
            <a:off x="7658100" y="3071002"/>
            <a:ext cx="1031694" cy="205344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F47659F-64A3-3755-6AB1-D466F106DA46}"/>
              </a:ext>
            </a:extLst>
          </p:cNvPr>
          <p:cNvSpPr/>
          <p:nvPr/>
        </p:nvSpPr>
        <p:spPr bwMode="auto">
          <a:xfrm>
            <a:off x="9232900" y="3071002"/>
            <a:ext cx="1031694" cy="2053448"/>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D4F47FF1-7B65-1C20-7F3D-A20CAF1FFBB4}"/>
              </a:ext>
            </a:extLst>
          </p:cNvPr>
          <p:cNvGrpSpPr/>
          <p:nvPr/>
        </p:nvGrpSpPr>
        <p:grpSpPr>
          <a:xfrm>
            <a:off x="3355914" y="2286170"/>
            <a:ext cx="215900" cy="1149180"/>
            <a:chOff x="6750050" y="2170840"/>
            <a:chExt cx="215900" cy="684503"/>
          </a:xfrm>
        </p:grpSpPr>
        <p:cxnSp>
          <p:nvCxnSpPr>
            <p:cNvPr id="41" name="Straight Connector 40">
              <a:extLst>
                <a:ext uri="{FF2B5EF4-FFF2-40B4-BE49-F238E27FC236}">
                  <a16:creationId xmlns:a16="http://schemas.microsoft.com/office/drawing/2014/main" id="{776743D4-C7C9-8B6A-1170-D5296063C6DA}"/>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D1936D0-CCC7-092E-0E61-694F581AB56D}"/>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626BCC7-697B-5D83-DBAB-1E9B07EF93AD}"/>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858674C0-D3E4-1A1B-8BAC-090CB30EBD34}"/>
              </a:ext>
            </a:extLst>
          </p:cNvPr>
          <p:cNvGrpSpPr/>
          <p:nvPr/>
        </p:nvGrpSpPr>
        <p:grpSpPr>
          <a:xfrm>
            <a:off x="4921551" y="3421382"/>
            <a:ext cx="215900" cy="725168"/>
            <a:chOff x="6750050" y="2170840"/>
            <a:chExt cx="215900" cy="684503"/>
          </a:xfrm>
        </p:grpSpPr>
        <p:cxnSp>
          <p:nvCxnSpPr>
            <p:cNvPr id="49" name="Straight Connector 48">
              <a:extLst>
                <a:ext uri="{FF2B5EF4-FFF2-40B4-BE49-F238E27FC236}">
                  <a16:creationId xmlns:a16="http://schemas.microsoft.com/office/drawing/2014/main" id="{78A4E77D-0C4C-7BDA-B37D-27814693F10B}"/>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F1D7173-D7D9-A123-79C0-126B83624FAA}"/>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5DFAB9C-3ACB-8C06-2487-6480E34B19A7}"/>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2778E4B-A7EA-CF8E-AE71-18677CFFE5C0}"/>
              </a:ext>
            </a:extLst>
          </p:cNvPr>
          <p:cNvGrpSpPr/>
          <p:nvPr/>
        </p:nvGrpSpPr>
        <p:grpSpPr>
          <a:xfrm>
            <a:off x="6487269" y="4737100"/>
            <a:ext cx="215900" cy="436626"/>
            <a:chOff x="6750050" y="2170840"/>
            <a:chExt cx="215900" cy="684503"/>
          </a:xfrm>
        </p:grpSpPr>
        <p:cxnSp>
          <p:nvCxnSpPr>
            <p:cNvPr id="53" name="Straight Connector 52">
              <a:extLst>
                <a:ext uri="{FF2B5EF4-FFF2-40B4-BE49-F238E27FC236}">
                  <a16:creationId xmlns:a16="http://schemas.microsoft.com/office/drawing/2014/main" id="{543F9D4C-75C1-989D-BAF9-C2102E371E2C}"/>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9088ED4-75DD-ABDB-9666-381C8A351BAB}"/>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C8CB051-0295-3BF6-4051-FD906B343006}"/>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821294FF-55A7-7151-F514-B3A4118F129C}"/>
              </a:ext>
            </a:extLst>
          </p:cNvPr>
          <p:cNvGrpSpPr/>
          <p:nvPr/>
        </p:nvGrpSpPr>
        <p:grpSpPr>
          <a:xfrm>
            <a:off x="8058570" y="4715380"/>
            <a:ext cx="215900" cy="644020"/>
            <a:chOff x="6750050" y="2170840"/>
            <a:chExt cx="215900" cy="684503"/>
          </a:xfrm>
        </p:grpSpPr>
        <p:cxnSp>
          <p:nvCxnSpPr>
            <p:cNvPr id="57" name="Straight Connector 56">
              <a:extLst>
                <a:ext uri="{FF2B5EF4-FFF2-40B4-BE49-F238E27FC236}">
                  <a16:creationId xmlns:a16="http://schemas.microsoft.com/office/drawing/2014/main" id="{820F0570-3F3A-B25E-5CAA-E394FEBF2E16}"/>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0256F85-D9AB-EAB1-3BC7-0182B8470148}"/>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3461536-8645-AABA-78A7-92B9FA37697F}"/>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B45E55F8-87C5-3E5C-748A-9EF8DE144663}"/>
              </a:ext>
            </a:extLst>
          </p:cNvPr>
          <p:cNvGrpSpPr/>
          <p:nvPr/>
        </p:nvGrpSpPr>
        <p:grpSpPr>
          <a:xfrm>
            <a:off x="9625522" y="4737100"/>
            <a:ext cx="215900" cy="546138"/>
            <a:chOff x="6750050" y="2170840"/>
            <a:chExt cx="215900" cy="684503"/>
          </a:xfrm>
        </p:grpSpPr>
        <p:cxnSp>
          <p:nvCxnSpPr>
            <p:cNvPr id="61" name="Straight Connector 60">
              <a:extLst>
                <a:ext uri="{FF2B5EF4-FFF2-40B4-BE49-F238E27FC236}">
                  <a16:creationId xmlns:a16="http://schemas.microsoft.com/office/drawing/2014/main" id="{1045AF6D-3F8C-0AD6-F403-B1CE9D7603A3}"/>
                </a:ext>
              </a:extLst>
            </p:cNvPr>
            <p:cNvCxnSpPr>
              <a:cxnSpLocks/>
            </p:cNvCxnSpPr>
            <p:nvPr/>
          </p:nvCxnSpPr>
          <p:spPr bwMode="auto">
            <a:xfrm>
              <a:off x="6750050" y="2170840"/>
              <a:ext cx="2159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17B1D53-311D-A57A-3176-B0551D3871AA}"/>
                </a:ext>
              </a:extLst>
            </p:cNvPr>
            <p:cNvCxnSpPr>
              <a:cxnSpLocks/>
            </p:cNvCxnSpPr>
            <p:nvPr/>
          </p:nvCxnSpPr>
          <p:spPr bwMode="auto">
            <a:xfrm>
              <a:off x="6858000" y="2170840"/>
              <a:ext cx="0" cy="684503"/>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C78696A-ECC8-C5B3-D925-BC605E60264C}"/>
                </a:ext>
              </a:extLst>
            </p:cNvPr>
            <p:cNvCxnSpPr>
              <a:cxnSpLocks/>
            </p:cNvCxnSpPr>
            <p:nvPr/>
          </p:nvCxnSpPr>
          <p:spPr bwMode="auto">
            <a:xfrm>
              <a:off x="6750050" y="2855343"/>
              <a:ext cx="2159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87456F4E-3748-E167-FF25-9973C2E1BDB5}"/>
              </a:ext>
            </a:extLst>
          </p:cNvPr>
          <p:cNvGrpSpPr/>
          <p:nvPr/>
        </p:nvGrpSpPr>
        <p:grpSpPr>
          <a:xfrm rot="5400000">
            <a:off x="6473250" y="1851075"/>
            <a:ext cx="274751" cy="8114745"/>
            <a:chOff x="2241085" y="1746343"/>
            <a:chExt cx="1034017" cy="4024729"/>
          </a:xfrm>
        </p:grpSpPr>
        <p:cxnSp>
          <p:nvCxnSpPr>
            <p:cNvPr id="70" name="Straight Connector 69">
              <a:extLst>
                <a:ext uri="{FF2B5EF4-FFF2-40B4-BE49-F238E27FC236}">
                  <a16:creationId xmlns:a16="http://schemas.microsoft.com/office/drawing/2014/main" id="{69A8A55E-5F02-9311-555C-929764EF9945}"/>
                </a:ext>
              </a:extLst>
            </p:cNvPr>
            <p:cNvCxnSpPr>
              <a:cxnSpLocks/>
            </p:cNvCxnSpPr>
            <p:nvPr/>
          </p:nvCxnSpPr>
          <p:spPr bwMode="auto">
            <a:xfrm>
              <a:off x="2241085" y="25594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63B0463-7809-87A1-5857-30FF6B7A60BA}"/>
                </a:ext>
              </a:extLst>
            </p:cNvPr>
            <p:cNvCxnSpPr>
              <a:cxnSpLocks/>
            </p:cNvCxnSpPr>
            <p:nvPr/>
          </p:nvCxnSpPr>
          <p:spPr bwMode="auto">
            <a:xfrm>
              <a:off x="2241085" y="33623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01EAC18-D69C-AE74-1EAF-8E02C2C3E18F}"/>
                </a:ext>
              </a:extLst>
            </p:cNvPr>
            <p:cNvCxnSpPr>
              <a:cxnSpLocks/>
            </p:cNvCxnSpPr>
            <p:nvPr/>
          </p:nvCxnSpPr>
          <p:spPr bwMode="auto">
            <a:xfrm>
              <a:off x="2241085" y="41652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2A6C38B-B74A-6664-950D-D53A7FD5700F}"/>
                </a:ext>
              </a:extLst>
            </p:cNvPr>
            <p:cNvCxnSpPr>
              <a:cxnSpLocks/>
            </p:cNvCxnSpPr>
            <p:nvPr/>
          </p:nvCxnSpPr>
          <p:spPr bwMode="auto">
            <a:xfrm>
              <a:off x="2241085" y="4968171"/>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9082928-DF30-52B0-C3EB-3218CAE35534}"/>
                </a:ext>
              </a:extLst>
            </p:cNvPr>
            <p:cNvCxnSpPr>
              <a:cxnSpLocks/>
            </p:cNvCxnSpPr>
            <p:nvPr/>
          </p:nvCxnSpPr>
          <p:spPr bwMode="auto">
            <a:xfrm>
              <a:off x="2241085" y="5771072"/>
              <a:ext cx="103401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BABC2C4-B2C5-D4DE-1A71-92A185360BC7}"/>
                </a:ext>
              </a:extLst>
            </p:cNvPr>
            <p:cNvCxnSpPr>
              <a:cxnSpLocks/>
            </p:cNvCxnSpPr>
            <p:nvPr/>
          </p:nvCxnSpPr>
          <p:spPr bwMode="auto">
            <a:xfrm>
              <a:off x="2241085" y="1746343"/>
              <a:ext cx="103401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7" name="Straight Connector 46">
            <a:extLst>
              <a:ext uri="{FF2B5EF4-FFF2-40B4-BE49-F238E27FC236}">
                <a16:creationId xmlns:a16="http://schemas.microsoft.com/office/drawing/2014/main" id="{A817A6B9-9690-807E-654D-1EE419BC06E0}"/>
              </a:ext>
            </a:extLst>
          </p:cNvPr>
          <p:cNvCxnSpPr>
            <a:cxnSpLocks/>
          </p:cNvCxnSpPr>
          <p:nvPr/>
        </p:nvCxnSpPr>
        <p:spPr bwMode="auto">
          <a:xfrm>
            <a:off x="2553420" y="3062377"/>
            <a:ext cx="813267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791175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9930C-F08B-1EDD-2D33-385D6CFB3D02}"/>
              </a:ext>
            </a:extLst>
          </p:cNvPr>
          <p:cNvSpPr>
            <a:spLocks noGrp="1" noRot="1" noMove="1" noResize="1" noEditPoints="1" noAdjustHandles="1" noChangeArrowheads="1" noChangeShapeType="1"/>
          </p:cNvSpPr>
          <p:nvPr>
            <p:ph type="title"/>
          </p:nvPr>
        </p:nvSpPr>
        <p:spPr/>
        <p:txBody>
          <a:bodyPr/>
          <a:lstStyle/>
          <a:p>
            <a:r>
              <a:rPr lang="en-US" dirty="0"/>
              <a:t>Ongoing: Olezarsen Phase III Trial for sHTG</a:t>
            </a:r>
          </a:p>
        </p:txBody>
      </p:sp>
      <p:graphicFrame>
        <p:nvGraphicFramePr>
          <p:cNvPr id="4" name="Content Placeholder 3">
            <a:extLst>
              <a:ext uri="{FF2B5EF4-FFF2-40B4-BE49-F238E27FC236}">
                <a16:creationId xmlns:a16="http://schemas.microsoft.com/office/drawing/2014/main" id="{34A887F6-8C2E-1DA6-00C1-4B3F1D27C7E3}"/>
              </a:ext>
            </a:extLst>
          </p:cNvPr>
          <p:cNvGraphicFramePr>
            <a:graphicFrameLocks noGrp="1"/>
          </p:cNvGraphicFramePr>
          <p:nvPr>
            <p:ph idx="1"/>
            <p:extLst>
              <p:ext uri="{D42A27DB-BD31-4B8C-83A1-F6EECF244321}">
                <p14:modId xmlns:p14="http://schemas.microsoft.com/office/powerpoint/2010/main" val="1025358099"/>
              </p:ext>
            </p:extLst>
          </p:nvPr>
        </p:nvGraphicFramePr>
        <p:xfrm>
          <a:off x="544583" y="2266544"/>
          <a:ext cx="11102833" cy="2877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84738999-40C7-C19C-C98B-936104D4B23F}"/>
              </a:ext>
            </a:extLst>
          </p:cNvPr>
          <p:cNvSpPr txBox="1">
            <a:spLocks/>
          </p:cNvSpPr>
          <p:nvPr/>
        </p:nvSpPr>
        <p:spPr>
          <a:xfrm>
            <a:off x="495300" y="6319094"/>
            <a:ext cx="7772400" cy="28235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NCT05079919. </a:t>
            </a:r>
          </a:p>
        </p:txBody>
      </p:sp>
    </p:spTree>
    <p:extLst>
      <p:ext uri="{BB962C8B-B14F-4D97-AF65-F5344CB8AC3E}">
        <p14:creationId xmlns:p14="http://schemas.microsoft.com/office/powerpoint/2010/main" val="3089622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874D-4EFE-8FE9-5054-0BC4A1ED7DA2}"/>
              </a:ext>
            </a:extLst>
          </p:cNvPr>
          <p:cNvSpPr>
            <a:spLocks noGrp="1"/>
          </p:cNvSpPr>
          <p:nvPr>
            <p:ph type="title"/>
          </p:nvPr>
        </p:nvSpPr>
        <p:spPr/>
        <p:txBody>
          <a:bodyPr/>
          <a:lstStyle/>
          <a:p>
            <a:r>
              <a:rPr lang="en-US" dirty="0"/>
              <a:t>Selecting Optimal Medical Therapy</a:t>
            </a:r>
          </a:p>
        </p:txBody>
      </p:sp>
      <p:graphicFrame>
        <p:nvGraphicFramePr>
          <p:cNvPr id="3" name="Content Placeholder 2">
            <a:extLst>
              <a:ext uri="{FF2B5EF4-FFF2-40B4-BE49-F238E27FC236}">
                <a16:creationId xmlns:a16="http://schemas.microsoft.com/office/drawing/2014/main" id="{1D573BD7-84A9-4B8A-0FB0-1CBB11A054A1}"/>
              </a:ext>
            </a:extLst>
          </p:cNvPr>
          <p:cNvGraphicFramePr>
            <a:graphicFrameLocks noGrp="1"/>
          </p:cNvGraphicFramePr>
          <p:nvPr>
            <p:ph idx="1"/>
            <p:extLst>
              <p:ext uri="{D42A27DB-BD31-4B8C-83A1-F6EECF244321}">
                <p14:modId xmlns:p14="http://schemas.microsoft.com/office/powerpoint/2010/main" val="820992948"/>
              </p:ext>
            </p:extLst>
          </p:nvPr>
        </p:nvGraphicFramePr>
        <p:xfrm>
          <a:off x="-251581" y="746128"/>
          <a:ext cx="11922881" cy="6111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8591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E113C-2DDF-EF60-28DC-9272380248B6}"/>
              </a:ext>
            </a:extLst>
          </p:cNvPr>
          <p:cNvSpPr>
            <a:spLocks noGrp="1"/>
          </p:cNvSpPr>
          <p:nvPr>
            <p:ph type="title"/>
          </p:nvPr>
        </p:nvSpPr>
        <p:spPr/>
        <p:txBody>
          <a:bodyPr/>
          <a:lstStyle/>
          <a:p>
            <a:r>
              <a:rPr lang="en-US" dirty="0"/>
              <a:t>Monitoring Recommendations</a:t>
            </a:r>
          </a:p>
        </p:txBody>
      </p:sp>
      <p:sp>
        <p:nvSpPr>
          <p:cNvPr id="3" name="Rectangle: Rounded Corners 2">
            <a:extLst>
              <a:ext uri="{FF2B5EF4-FFF2-40B4-BE49-F238E27FC236}">
                <a16:creationId xmlns:a16="http://schemas.microsoft.com/office/drawing/2014/main" id="{B4C8ACB8-75A9-E661-A7BE-CBB76CFC1CD5}"/>
              </a:ext>
            </a:extLst>
          </p:cNvPr>
          <p:cNvSpPr/>
          <p:nvPr/>
        </p:nvSpPr>
        <p:spPr bwMode="auto">
          <a:xfrm>
            <a:off x="717550" y="1600200"/>
            <a:ext cx="5356015" cy="4572000"/>
          </a:xfrm>
          <a:prstGeom prst="roundRect">
            <a:avLst/>
          </a:prstGeom>
          <a:solidFill>
            <a:schemeClr val="accent1"/>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4400" b="1" dirty="0">
                <a:latin typeface="+mn-lt"/>
              </a:rPr>
              <a:t>Frequency of TG monitoring</a:t>
            </a:r>
          </a:p>
        </p:txBody>
      </p:sp>
      <p:sp>
        <p:nvSpPr>
          <p:cNvPr id="5" name="Rectangle: Rounded Corners 4">
            <a:extLst>
              <a:ext uri="{FF2B5EF4-FFF2-40B4-BE49-F238E27FC236}">
                <a16:creationId xmlns:a16="http://schemas.microsoft.com/office/drawing/2014/main" id="{6E9831F1-B718-9ED9-D0D3-58006D15FA0C}"/>
              </a:ext>
            </a:extLst>
          </p:cNvPr>
          <p:cNvSpPr/>
          <p:nvPr/>
        </p:nvSpPr>
        <p:spPr bwMode="auto">
          <a:xfrm>
            <a:off x="6150185" y="1600200"/>
            <a:ext cx="5356015" cy="4572000"/>
          </a:xfrm>
          <a:prstGeom prst="roundRect">
            <a:avLst/>
          </a:prstGeom>
          <a:solidFill>
            <a:schemeClr val="accent3"/>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4400" b="1" dirty="0">
                <a:latin typeface="+mn-lt"/>
              </a:rPr>
              <a:t>Safety monitoring</a:t>
            </a:r>
          </a:p>
        </p:txBody>
      </p:sp>
      <p:sp>
        <p:nvSpPr>
          <p:cNvPr id="8" name="Arrow: Left-Right 7">
            <a:extLst>
              <a:ext uri="{FF2B5EF4-FFF2-40B4-BE49-F238E27FC236}">
                <a16:creationId xmlns:a16="http://schemas.microsoft.com/office/drawing/2014/main" id="{BF4ABFE5-FA32-9866-7EBD-9EAADE2D30A0}"/>
              </a:ext>
            </a:extLst>
          </p:cNvPr>
          <p:cNvSpPr/>
          <p:nvPr/>
        </p:nvSpPr>
        <p:spPr bwMode="auto">
          <a:xfrm>
            <a:off x="1518249" y="4865298"/>
            <a:ext cx="9437298" cy="888521"/>
          </a:xfrm>
          <a:prstGeom prst="leftRightArrow">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266341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latin typeface="+mn-lt"/>
              </a:rPr>
              <a:t>FCS: Fasting Chylomicronemia (TG &gt;880 mg/dL)</a:t>
            </a:r>
          </a:p>
        </p:txBody>
      </p:sp>
      <p:sp>
        <p:nvSpPr>
          <p:cNvPr id="6" name="Right Arrow 5"/>
          <p:cNvSpPr/>
          <p:nvPr/>
        </p:nvSpPr>
        <p:spPr>
          <a:xfrm>
            <a:off x="5530126" y="3273529"/>
            <a:ext cx="1131749" cy="785812"/>
          </a:xfrm>
          <a:prstGeom prst="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defRPr/>
            </a:pPr>
            <a:endParaRPr lang="en-US" sz="1800" dirty="0">
              <a:solidFill>
                <a:prstClr val="white"/>
              </a:solidFill>
            </a:endParaRPr>
          </a:p>
        </p:txBody>
      </p:sp>
      <p:sp>
        <p:nvSpPr>
          <p:cNvPr id="7" name="TextBox 6"/>
          <p:cNvSpPr txBox="1"/>
          <p:nvPr/>
        </p:nvSpPr>
        <p:spPr>
          <a:xfrm>
            <a:off x="1820165" y="5565485"/>
            <a:ext cx="4635605" cy="615553"/>
          </a:xfrm>
          <a:prstGeom prst="rect">
            <a:avLst/>
          </a:prstGeom>
          <a:noFill/>
        </p:spPr>
        <p:txBody>
          <a:bodyPr wrap="square" rtlCol="0" anchor="t">
            <a:spAutoFit/>
          </a:bodyPr>
          <a:lstStyle/>
          <a:p>
            <a:pPr defTabSz="457200" fontAlgn="auto">
              <a:spcBef>
                <a:spcPts val="0"/>
              </a:spcBef>
              <a:spcAft>
                <a:spcPts val="0"/>
              </a:spcAft>
              <a:defRPr/>
            </a:pPr>
            <a:r>
              <a:rPr lang="en-US" sz="1800" dirty="0">
                <a:solidFill>
                  <a:prstClr val="black"/>
                </a:solidFill>
                <a:latin typeface="+mn-lt"/>
                <a:ea typeface="+mn-ea"/>
                <a:cs typeface="+mn-cs"/>
              </a:rPr>
              <a:t>Chylomicrons are lipoproteins rich in TG</a:t>
            </a:r>
            <a:endParaRPr lang="en-US" sz="1800" baseline="30000" dirty="0">
              <a:solidFill>
                <a:prstClr val="black"/>
              </a:solidFill>
              <a:latin typeface="+mn-lt"/>
              <a:ea typeface="+mn-ea"/>
              <a:cs typeface="Arial"/>
            </a:endParaRPr>
          </a:p>
          <a:p>
            <a:pPr marL="285750" indent="-285750" defTabSz="457200" fontAlgn="auto">
              <a:spcBef>
                <a:spcPts val="0"/>
              </a:spcBef>
              <a:spcAft>
                <a:spcPts val="0"/>
              </a:spcAft>
              <a:buFont typeface="Wingdings" panose="05000000000000000000" pitchFamily="2" charset="2"/>
              <a:buChar char="§"/>
              <a:defRPr/>
            </a:pPr>
            <a:r>
              <a:rPr lang="en-US" sz="1600" dirty="0">
                <a:solidFill>
                  <a:prstClr val="black"/>
                </a:solidFill>
                <a:latin typeface="+mn-lt"/>
                <a:ea typeface="+mn-ea"/>
                <a:cs typeface="Arial"/>
              </a:rPr>
              <a:t>90% of chylomicron content is TG</a:t>
            </a:r>
          </a:p>
        </p:txBody>
      </p:sp>
      <p:sp>
        <p:nvSpPr>
          <p:cNvPr id="8" name="Text Placeholder 4"/>
          <p:cNvSpPr txBox="1">
            <a:spLocks/>
          </p:cNvSpPr>
          <p:nvPr/>
        </p:nvSpPr>
        <p:spPr>
          <a:xfrm>
            <a:off x="484414" y="6349999"/>
            <a:ext cx="7772400" cy="25930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endParaRPr lang="en-US" sz="1200" dirty="0">
              <a:solidFill>
                <a:schemeClr val="bg2"/>
              </a:solidFill>
              <a:cs typeface="+mn-cs"/>
            </a:endParaRPr>
          </a:p>
          <a:p>
            <a:pPr marL="0" indent="0">
              <a:lnSpc>
                <a:spcPct val="90000"/>
              </a:lnSpc>
              <a:spcBef>
                <a:spcPts val="200"/>
              </a:spcBef>
              <a:buClr>
                <a:schemeClr val="accent2"/>
              </a:buClr>
              <a:buNone/>
            </a:pPr>
            <a:r>
              <a:rPr lang="en-US" sz="1200" dirty="0">
                <a:solidFill>
                  <a:schemeClr val="bg2"/>
                </a:solidFill>
                <a:cs typeface="+mn-cs"/>
              </a:rPr>
              <a:t>Gaudet. NEJM. 2014;371:2200. Gotto. Am J Cardiol. 1990;66:20A. </a:t>
            </a:r>
          </a:p>
        </p:txBody>
      </p:sp>
      <p:pic>
        <p:nvPicPr>
          <p:cNvPr id="14" name="Picture 13" descr="A test tube with a yellow liquid in it&#10;&#10;Description automatically generated">
            <a:extLst>
              <a:ext uri="{FF2B5EF4-FFF2-40B4-BE49-F238E27FC236}">
                <a16:creationId xmlns:a16="http://schemas.microsoft.com/office/drawing/2014/main" id="{43B9FF7F-624C-B4DF-AB14-839E3A35B55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81931" y="1485944"/>
            <a:ext cx="4053290" cy="4079542"/>
          </a:xfrm>
          <a:prstGeom prst="rect">
            <a:avLst/>
          </a:prstGeom>
        </p:spPr>
      </p:pic>
      <p:pic>
        <p:nvPicPr>
          <p:cNvPr id="18" name="Picture 17" descr="A structure of a cell&#10;&#10;Description automatically generated with medium confidence">
            <a:extLst>
              <a:ext uri="{FF2B5EF4-FFF2-40B4-BE49-F238E27FC236}">
                <a16:creationId xmlns:a16="http://schemas.microsoft.com/office/drawing/2014/main" id="{F12A960C-D8D3-2C06-3888-5AA9B704C22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4900" y="1474738"/>
            <a:ext cx="4212142" cy="4212142"/>
          </a:xfrm>
          <a:prstGeom prst="rect">
            <a:avLst/>
          </a:prstGeom>
        </p:spPr>
      </p:pic>
    </p:spTree>
    <p:extLst>
      <p:ext uri="{BB962C8B-B14F-4D97-AF65-F5344CB8AC3E}">
        <p14:creationId xmlns:p14="http://schemas.microsoft.com/office/powerpoint/2010/main" val="4155647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1BD99E88-787F-F6F1-7FB6-5AFA76B7CB53}"/>
              </a:ext>
            </a:extLst>
          </p:cNvPr>
          <p:cNvSpPr/>
          <p:nvPr/>
        </p:nvSpPr>
        <p:spPr bwMode="auto">
          <a:xfrm>
            <a:off x="8541227" y="1907219"/>
            <a:ext cx="2980828" cy="3264198"/>
          </a:xfrm>
          <a:prstGeom prst="rect">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itle 3"/>
          <p:cNvSpPr>
            <a:spLocks noGrp="1"/>
          </p:cNvSpPr>
          <p:nvPr>
            <p:ph type="title"/>
          </p:nvPr>
        </p:nvSpPr>
        <p:spPr/>
        <p:txBody>
          <a:bodyPr/>
          <a:lstStyle/>
          <a:p>
            <a:r>
              <a:rPr lang="en-US" dirty="0">
                <a:latin typeface="+mn-lt"/>
              </a:rPr>
              <a:t>FCS: Impaired Function of LPL Enzyme</a:t>
            </a:r>
            <a:endParaRPr lang="en-US" baseline="30000" dirty="0">
              <a:latin typeface="+mn-lt"/>
            </a:endParaRPr>
          </a:p>
        </p:txBody>
      </p:sp>
      <p:sp>
        <p:nvSpPr>
          <p:cNvPr id="5" name="Content Placeholder 4"/>
          <p:cNvSpPr>
            <a:spLocks noGrp="1"/>
          </p:cNvSpPr>
          <p:nvPr>
            <p:ph idx="1"/>
          </p:nvPr>
        </p:nvSpPr>
        <p:spPr>
          <a:xfrm>
            <a:off x="609759" y="1531313"/>
            <a:ext cx="5196413" cy="4650686"/>
          </a:xfrm>
        </p:spPr>
        <p:txBody>
          <a:bodyPr>
            <a:normAutofit/>
          </a:bodyPr>
          <a:lstStyle/>
          <a:p>
            <a:r>
              <a:rPr lang="en-US" sz="2400" dirty="0">
                <a:latin typeface="+mn-lt"/>
              </a:rPr>
              <a:t>Dietary fat causes chylomicron release from the intestine</a:t>
            </a:r>
            <a:endParaRPr lang="en-US" sz="2400" baseline="30000" dirty="0">
              <a:latin typeface="+mn-lt"/>
            </a:endParaRPr>
          </a:p>
          <a:p>
            <a:r>
              <a:rPr lang="en-US" sz="2400" dirty="0">
                <a:latin typeface="+mn-lt"/>
              </a:rPr>
              <a:t>For patients without FCS, LPL rapidly hydrolyzes TG in chylomicrons</a:t>
            </a:r>
            <a:endParaRPr lang="en-US" sz="2400" baseline="30000" dirty="0">
              <a:latin typeface="+mn-lt"/>
            </a:endParaRPr>
          </a:p>
          <a:p>
            <a:r>
              <a:rPr lang="en-US" sz="2400" dirty="0">
                <a:latin typeface="+mn-lt"/>
              </a:rPr>
              <a:t>LPL activity is essential to prevent chylomicronemia</a:t>
            </a:r>
          </a:p>
          <a:p>
            <a:r>
              <a:rPr lang="en-US" sz="2400" dirty="0">
                <a:latin typeface="+mn-lt"/>
              </a:rPr>
              <a:t>Mutations of LPL or LPL-related factors may </a:t>
            </a:r>
            <a:r>
              <a:rPr lang="en-US" sz="2400" dirty="0">
                <a:latin typeface="+mn-lt"/>
                <a:sym typeface="Wingdings" panose="05000000000000000000" pitchFamily="2" charset="2"/>
              </a:rPr>
              <a:t> </a:t>
            </a:r>
            <a:r>
              <a:rPr lang="en-US" sz="2400" dirty="0">
                <a:latin typeface="+mn-lt"/>
              </a:rPr>
              <a:t>LPL activity, therefore,</a:t>
            </a:r>
            <a:r>
              <a:rPr lang="en-US" sz="2400" dirty="0">
                <a:latin typeface="+mn-lt"/>
                <a:sym typeface="Wingdings" panose="05000000000000000000" pitchFamily="2" charset="2"/>
              </a:rPr>
              <a:t> </a:t>
            </a:r>
            <a:r>
              <a:rPr lang="en-US" sz="2400" dirty="0">
                <a:latin typeface="+mn-lt"/>
              </a:rPr>
              <a:t> chylomicrons</a:t>
            </a:r>
            <a:endParaRPr lang="en-US" sz="2400" baseline="30000" dirty="0">
              <a:latin typeface="+mn-lt"/>
            </a:endParaRPr>
          </a:p>
          <a:p>
            <a:pPr marL="626110" lvl="1" indent="-264795"/>
            <a:r>
              <a:rPr lang="en-US" sz="2000" dirty="0">
                <a:latin typeface="+mn-lt"/>
              </a:rPr>
              <a:t>Known gene mutations may include </a:t>
            </a:r>
            <a:r>
              <a:rPr lang="en-US" sz="2000" i="1" dirty="0">
                <a:latin typeface="+mn-lt"/>
              </a:rPr>
              <a:t>LPL, APOC2, GPIHBP1, APOA5, LMF1</a:t>
            </a:r>
            <a:endParaRPr lang="en-US" sz="2000" i="1" dirty="0">
              <a:latin typeface="+mn-lt"/>
              <a:cs typeface="Arial"/>
            </a:endParaRPr>
          </a:p>
          <a:p>
            <a:endParaRPr lang="en-US" sz="3600" dirty="0">
              <a:latin typeface="+mn-lt"/>
            </a:endParaRPr>
          </a:p>
        </p:txBody>
      </p:sp>
      <p:sp>
        <p:nvSpPr>
          <p:cNvPr id="70" name="Content Placeholder 1"/>
          <p:cNvSpPr txBox="1">
            <a:spLocks/>
          </p:cNvSpPr>
          <p:nvPr/>
        </p:nvSpPr>
        <p:spPr bwMode="auto">
          <a:xfrm>
            <a:off x="6634104" y="1521344"/>
            <a:ext cx="441605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defPPr>
              <a:defRPr lang="en-US"/>
            </a:defPPr>
            <a:lvl1pPr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5pPr>
            <a:lvl6pPr marL="2286000" algn="l" defTabSz="457200" rtl="0" eaLnBrk="1" latinLnBrk="0" hangingPunct="1">
              <a:defRPr sz="2400" kern="1200">
                <a:solidFill>
                  <a:schemeClr val="tx1"/>
                </a:solidFill>
                <a:latin typeface="Franklin Gothic Book" charset="0"/>
                <a:ea typeface="ＭＳ Ｐゴシック" charset="0"/>
                <a:cs typeface="ＭＳ Ｐゴシック" charset="0"/>
              </a:defRPr>
            </a:lvl6pPr>
            <a:lvl7pPr marL="2743200" algn="l" defTabSz="457200" rtl="0" eaLnBrk="1" latinLnBrk="0" hangingPunct="1">
              <a:defRPr sz="2400" kern="1200">
                <a:solidFill>
                  <a:schemeClr val="tx1"/>
                </a:solidFill>
                <a:latin typeface="Franklin Gothic Book" charset="0"/>
                <a:ea typeface="ＭＳ Ｐゴシック" charset="0"/>
                <a:cs typeface="ＭＳ Ｐゴシック" charset="0"/>
              </a:defRPr>
            </a:lvl7pPr>
            <a:lvl8pPr marL="3200400" algn="l" defTabSz="457200" rtl="0" eaLnBrk="1" latinLnBrk="0" hangingPunct="1">
              <a:defRPr sz="2400" kern="1200">
                <a:solidFill>
                  <a:schemeClr val="tx1"/>
                </a:solidFill>
                <a:latin typeface="Franklin Gothic Book" charset="0"/>
                <a:ea typeface="ＭＳ Ｐゴシック" charset="0"/>
                <a:cs typeface="ＭＳ Ｐゴシック" charset="0"/>
              </a:defRPr>
            </a:lvl8pPr>
            <a:lvl9pPr marL="3657600" algn="l" defTabSz="457200" rtl="0" eaLnBrk="1" latinLnBrk="0" hangingPunct="1">
              <a:defRPr sz="2400" kern="1200">
                <a:solidFill>
                  <a:schemeClr val="tx1"/>
                </a:solidFill>
                <a:latin typeface="Franklin Gothic Book" charset="0"/>
                <a:ea typeface="ＭＳ Ｐゴシック" charset="0"/>
                <a:cs typeface="ＭＳ Ｐゴシック" charset="0"/>
              </a:defRPr>
            </a:lvl9pPr>
          </a:lstStyle>
          <a:p>
            <a:pPr algn="ctr">
              <a:defRPr/>
            </a:pPr>
            <a:r>
              <a:rPr lang="en-US" sz="2000" b="1" dirty="0">
                <a:solidFill>
                  <a:schemeClr val="bg1"/>
                </a:solidFill>
                <a:latin typeface="+mn-lt"/>
                <a:cs typeface="Arial"/>
              </a:rPr>
              <a:t>LPL Activity and Chylomicron Metabolism</a:t>
            </a:r>
            <a:endParaRPr lang="en-US" sz="2000" b="1" baseline="30000" dirty="0">
              <a:solidFill>
                <a:schemeClr val="bg1"/>
              </a:solidFill>
              <a:latin typeface="+mn-lt"/>
              <a:cs typeface="Arial"/>
            </a:endParaRPr>
          </a:p>
        </p:txBody>
      </p:sp>
      <p:sp>
        <p:nvSpPr>
          <p:cNvPr id="71" name="TextBox 70"/>
          <p:cNvSpPr txBox="1"/>
          <p:nvPr/>
        </p:nvSpPr>
        <p:spPr>
          <a:xfrm>
            <a:off x="6771255" y="5249517"/>
            <a:ext cx="4776400" cy="400110"/>
          </a:xfrm>
          <a:prstGeom prst="rect">
            <a:avLst/>
          </a:prstGeom>
          <a:noFill/>
        </p:spPr>
        <p:txBody>
          <a:bodyPr wrap="square" rtlCol="0">
            <a:spAutoFit/>
          </a:bodyPr>
          <a:lstStyle/>
          <a:p>
            <a:pPr fontAlgn="auto">
              <a:spcBef>
                <a:spcPts val="0"/>
              </a:spcBef>
              <a:spcAft>
                <a:spcPts val="0"/>
              </a:spcAft>
              <a:defRPr/>
            </a:pPr>
            <a:r>
              <a:rPr lang="en-US" sz="1000" kern="0" dirty="0">
                <a:solidFill>
                  <a:sysClr val="windowText" lastClr="000000"/>
                </a:solidFill>
                <a:latin typeface="+mn-lt"/>
                <a:cs typeface="Arial"/>
              </a:rPr>
              <a:t>Adapted from Brahm. Nat Rev Endocrinol. 2015;11:352. Hall. Guyton and Hall Textbook of Medical Physiology (Guyton Physiology). 13th ed; 2015.</a:t>
            </a:r>
          </a:p>
        </p:txBody>
      </p:sp>
      <p:grpSp>
        <p:nvGrpSpPr>
          <p:cNvPr id="47" name="Group 46"/>
          <p:cNvGrpSpPr>
            <a:grpSpLocks/>
          </p:cNvGrpSpPr>
          <p:nvPr/>
        </p:nvGrpSpPr>
        <p:grpSpPr>
          <a:xfrm rot="5400000">
            <a:off x="8038323" y="2632967"/>
            <a:ext cx="3305362" cy="1854869"/>
            <a:chOff x="1476558" y="2570952"/>
            <a:chExt cx="6210745" cy="1765428"/>
          </a:xfrm>
        </p:grpSpPr>
        <p:sp>
          <p:nvSpPr>
            <p:cNvPr id="48" name="Rectangle 9"/>
            <p:cNvSpPr/>
            <p:nvPr/>
          </p:nvSpPr>
          <p:spPr>
            <a:xfrm>
              <a:off x="1495235" y="2629698"/>
              <a:ext cx="6162675" cy="1657349"/>
            </a:xfrm>
            <a:custGeom>
              <a:avLst/>
              <a:gdLst>
                <a:gd name="connsiteX0" fmla="*/ 0 w 6162675"/>
                <a:gd name="connsiteY0" fmla="*/ 0 h 1657350"/>
                <a:gd name="connsiteX1" fmla="*/ 6162675 w 6162675"/>
                <a:gd name="connsiteY1" fmla="*/ 0 h 1657350"/>
                <a:gd name="connsiteX2" fmla="*/ 6162675 w 6162675"/>
                <a:gd name="connsiteY2" fmla="*/ 1657350 h 1657350"/>
                <a:gd name="connsiteX3" fmla="*/ 0 w 6162675"/>
                <a:gd name="connsiteY3" fmla="*/ 1657350 h 1657350"/>
                <a:gd name="connsiteX4" fmla="*/ 0 w 6162675"/>
                <a:gd name="connsiteY4" fmla="*/ 0 h 1657350"/>
                <a:gd name="connsiteX0" fmla="*/ 0 w 6162675"/>
                <a:gd name="connsiteY0" fmla="*/ 0 h 1657350"/>
                <a:gd name="connsiteX1" fmla="*/ 6162675 w 6162675"/>
                <a:gd name="connsiteY1" fmla="*/ 0 h 1657350"/>
                <a:gd name="connsiteX2" fmla="*/ 6162675 w 6162675"/>
                <a:gd name="connsiteY2" fmla="*/ 1657350 h 1657350"/>
                <a:gd name="connsiteX3" fmla="*/ 0 w 6162675"/>
                <a:gd name="connsiteY3" fmla="*/ 1657350 h 1657350"/>
                <a:gd name="connsiteX4" fmla="*/ 0 w 6162675"/>
                <a:gd name="connsiteY4" fmla="*/ 0 h 1657350"/>
                <a:gd name="connsiteX0" fmla="*/ 0 w 6162675"/>
                <a:gd name="connsiteY0" fmla="*/ 0 h 1657350"/>
                <a:gd name="connsiteX1" fmla="*/ 6162675 w 6162675"/>
                <a:gd name="connsiteY1" fmla="*/ 0 h 1657350"/>
                <a:gd name="connsiteX2" fmla="*/ 6162675 w 6162675"/>
                <a:gd name="connsiteY2" fmla="*/ 1657350 h 1657350"/>
                <a:gd name="connsiteX3" fmla="*/ 0 w 6162675"/>
                <a:gd name="connsiteY3" fmla="*/ 1657350 h 1657350"/>
                <a:gd name="connsiteX4" fmla="*/ 0 w 6162675"/>
                <a:gd name="connsiteY4" fmla="*/ 0 h 1657350"/>
                <a:gd name="connsiteX0" fmla="*/ 0 w 6243108"/>
                <a:gd name="connsiteY0" fmla="*/ 0 h 1657350"/>
                <a:gd name="connsiteX1" fmla="*/ 6162675 w 6243108"/>
                <a:gd name="connsiteY1" fmla="*/ 0 h 1657350"/>
                <a:gd name="connsiteX2" fmla="*/ 6162675 w 6243108"/>
                <a:gd name="connsiteY2" fmla="*/ 1657350 h 1657350"/>
                <a:gd name="connsiteX3" fmla="*/ 0 w 6243108"/>
                <a:gd name="connsiteY3" fmla="*/ 1657350 h 1657350"/>
                <a:gd name="connsiteX4" fmla="*/ 0 w 6243108"/>
                <a:gd name="connsiteY4" fmla="*/ 0 h 1657350"/>
                <a:gd name="connsiteX0" fmla="*/ 0 w 6287919"/>
                <a:gd name="connsiteY0" fmla="*/ 0 h 1657350"/>
                <a:gd name="connsiteX1" fmla="*/ 6162675 w 6287919"/>
                <a:gd name="connsiteY1" fmla="*/ 0 h 1657350"/>
                <a:gd name="connsiteX2" fmla="*/ 6162675 w 6287919"/>
                <a:gd name="connsiteY2" fmla="*/ 1657350 h 1657350"/>
                <a:gd name="connsiteX3" fmla="*/ 0 w 6287919"/>
                <a:gd name="connsiteY3" fmla="*/ 1657350 h 1657350"/>
                <a:gd name="connsiteX4" fmla="*/ 0 w 6287919"/>
                <a:gd name="connsiteY4" fmla="*/ 0 h 1657350"/>
                <a:gd name="connsiteX0" fmla="*/ 0 w 6202962"/>
                <a:gd name="connsiteY0" fmla="*/ 0 h 1657350"/>
                <a:gd name="connsiteX1" fmla="*/ 6162675 w 6202962"/>
                <a:gd name="connsiteY1" fmla="*/ 0 h 1657350"/>
                <a:gd name="connsiteX2" fmla="*/ 6162675 w 6202962"/>
                <a:gd name="connsiteY2" fmla="*/ 1657350 h 1657350"/>
                <a:gd name="connsiteX3" fmla="*/ 0 w 6202962"/>
                <a:gd name="connsiteY3" fmla="*/ 1657350 h 1657350"/>
                <a:gd name="connsiteX4" fmla="*/ 0 w 6202962"/>
                <a:gd name="connsiteY4" fmla="*/ 0 h 1657350"/>
                <a:gd name="connsiteX0" fmla="*/ 0 w 6162675"/>
                <a:gd name="connsiteY0" fmla="*/ 0 h 1657350"/>
                <a:gd name="connsiteX1" fmla="*/ 6162675 w 6162675"/>
                <a:gd name="connsiteY1" fmla="*/ 0 h 1657350"/>
                <a:gd name="connsiteX2" fmla="*/ 6162675 w 6162675"/>
                <a:gd name="connsiteY2" fmla="*/ 1657350 h 1657350"/>
                <a:gd name="connsiteX3" fmla="*/ 0 w 6162675"/>
                <a:gd name="connsiteY3" fmla="*/ 1657350 h 1657350"/>
                <a:gd name="connsiteX4" fmla="*/ 0 w 6162675"/>
                <a:gd name="connsiteY4" fmla="*/ 0 h 1657350"/>
                <a:gd name="connsiteX0" fmla="*/ 0 w 6325075"/>
                <a:gd name="connsiteY0" fmla="*/ 0 h 1657350"/>
                <a:gd name="connsiteX1" fmla="*/ 6162675 w 6325075"/>
                <a:gd name="connsiteY1" fmla="*/ 0 h 1657350"/>
                <a:gd name="connsiteX2" fmla="*/ 6162675 w 6325075"/>
                <a:gd name="connsiteY2" fmla="*/ 1657350 h 1657350"/>
                <a:gd name="connsiteX3" fmla="*/ 0 w 6325075"/>
                <a:gd name="connsiteY3" fmla="*/ 1657350 h 1657350"/>
                <a:gd name="connsiteX4" fmla="*/ 0 w 6325075"/>
                <a:gd name="connsiteY4" fmla="*/ 0 h 1657350"/>
                <a:gd name="connsiteX0" fmla="*/ 0 w 6391395"/>
                <a:gd name="connsiteY0" fmla="*/ 0 h 1657350"/>
                <a:gd name="connsiteX1" fmla="*/ 6162675 w 6391395"/>
                <a:gd name="connsiteY1" fmla="*/ 0 h 1657350"/>
                <a:gd name="connsiteX2" fmla="*/ 6162675 w 6391395"/>
                <a:gd name="connsiteY2" fmla="*/ 1657350 h 1657350"/>
                <a:gd name="connsiteX3" fmla="*/ 0 w 6391395"/>
                <a:gd name="connsiteY3" fmla="*/ 1657350 h 1657350"/>
                <a:gd name="connsiteX4" fmla="*/ 0 w 6391395"/>
                <a:gd name="connsiteY4" fmla="*/ 0 h 1657350"/>
                <a:gd name="connsiteX0" fmla="*/ 0 w 6384806"/>
                <a:gd name="connsiteY0" fmla="*/ 0 h 1657350"/>
                <a:gd name="connsiteX1" fmla="*/ 6162675 w 6384806"/>
                <a:gd name="connsiteY1" fmla="*/ 0 h 1657350"/>
                <a:gd name="connsiteX2" fmla="*/ 6162675 w 6384806"/>
                <a:gd name="connsiteY2" fmla="*/ 1657350 h 1657350"/>
                <a:gd name="connsiteX3" fmla="*/ 0 w 6384806"/>
                <a:gd name="connsiteY3" fmla="*/ 1657350 h 1657350"/>
                <a:gd name="connsiteX4" fmla="*/ 0 w 6384806"/>
                <a:gd name="connsiteY4" fmla="*/ 0 h 1657350"/>
                <a:gd name="connsiteX0" fmla="*/ 0 w 6396781"/>
                <a:gd name="connsiteY0" fmla="*/ 0 h 1657350"/>
                <a:gd name="connsiteX1" fmla="*/ 6162675 w 6396781"/>
                <a:gd name="connsiteY1" fmla="*/ 0 h 1657350"/>
                <a:gd name="connsiteX2" fmla="*/ 6162675 w 6396781"/>
                <a:gd name="connsiteY2" fmla="*/ 1657350 h 1657350"/>
                <a:gd name="connsiteX3" fmla="*/ 0 w 6396781"/>
                <a:gd name="connsiteY3" fmla="*/ 1657350 h 1657350"/>
                <a:gd name="connsiteX4" fmla="*/ 0 w 6396781"/>
                <a:gd name="connsiteY4" fmla="*/ 0 h 1657350"/>
                <a:gd name="connsiteX0" fmla="*/ 0 w 6383359"/>
                <a:gd name="connsiteY0" fmla="*/ 0 h 1657350"/>
                <a:gd name="connsiteX1" fmla="*/ 6162675 w 6383359"/>
                <a:gd name="connsiteY1" fmla="*/ 0 h 1657350"/>
                <a:gd name="connsiteX2" fmla="*/ 6162675 w 6383359"/>
                <a:gd name="connsiteY2" fmla="*/ 1657350 h 1657350"/>
                <a:gd name="connsiteX3" fmla="*/ 0 w 6383359"/>
                <a:gd name="connsiteY3" fmla="*/ 1657350 h 1657350"/>
                <a:gd name="connsiteX4" fmla="*/ 0 w 6383359"/>
                <a:gd name="connsiteY4" fmla="*/ 0 h 1657350"/>
                <a:gd name="connsiteX0" fmla="*/ 0 w 6393724"/>
                <a:gd name="connsiteY0" fmla="*/ 0 h 1657367"/>
                <a:gd name="connsiteX1" fmla="*/ 6162675 w 6393724"/>
                <a:gd name="connsiteY1" fmla="*/ 0 h 1657367"/>
                <a:gd name="connsiteX2" fmla="*/ 6162675 w 6393724"/>
                <a:gd name="connsiteY2" fmla="*/ 1657350 h 1657367"/>
                <a:gd name="connsiteX3" fmla="*/ 0 w 6393724"/>
                <a:gd name="connsiteY3" fmla="*/ 1657350 h 1657367"/>
                <a:gd name="connsiteX4" fmla="*/ 0 w 6393724"/>
                <a:gd name="connsiteY4" fmla="*/ 0 h 1657367"/>
                <a:gd name="connsiteX0" fmla="*/ 0 w 6392210"/>
                <a:gd name="connsiteY0" fmla="*/ 0 h 1657350"/>
                <a:gd name="connsiteX1" fmla="*/ 6162675 w 6392210"/>
                <a:gd name="connsiteY1" fmla="*/ 0 h 1657350"/>
                <a:gd name="connsiteX2" fmla="*/ 6162675 w 6392210"/>
                <a:gd name="connsiteY2" fmla="*/ 1657350 h 1657350"/>
                <a:gd name="connsiteX3" fmla="*/ 0 w 6392210"/>
                <a:gd name="connsiteY3" fmla="*/ 1657350 h 1657350"/>
                <a:gd name="connsiteX4" fmla="*/ 0 w 6392210"/>
                <a:gd name="connsiteY4" fmla="*/ 0 h 1657350"/>
                <a:gd name="connsiteX0" fmla="*/ 0 w 6228849"/>
                <a:gd name="connsiteY0" fmla="*/ 0 h 1657350"/>
                <a:gd name="connsiteX1" fmla="*/ 6162675 w 6228849"/>
                <a:gd name="connsiteY1" fmla="*/ 0 h 1657350"/>
                <a:gd name="connsiteX2" fmla="*/ 6162675 w 6228849"/>
                <a:gd name="connsiteY2" fmla="*/ 1657350 h 1657350"/>
                <a:gd name="connsiteX3" fmla="*/ 0 w 6228849"/>
                <a:gd name="connsiteY3" fmla="*/ 1657350 h 1657350"/>
                <a:gd name="connsiteX4" fmla="*/ 0 w 6228849"/>
                <a:gd name="connsiteY4" fmla="*/ 0 h 1657350"/>
                <a:gd name="connsiteX0" fmla="*/ 0 w 6162674"/>
                <a:gd name="connsiteY0" fmla="*/ 0 h 1657350"/>
                <a:gd name="connsiteX1" fmla="*/ 6162675 w 6162674"/>
                <a:gd name="connsiteY1" fmla="*/ 0 h 1657350"/>
                <a:gd name="connsiteX2" fmla="*/ 6162675 w 6162674"/>
                <a:gd name="connsiteY2" fmla="*/ 1657350 h 1657350"/>
                <a:gd name="connsiteX3" fmla="*/ 0 w 6162674"/>
                <a:gd name="connsiteY3" fmla="*/ 1657350 h 1657350"/>
                <a:gd name="connsiteX4" fmla="*/ 0 w 6162674"/>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2674" h="1657350">
                  <a:moveTo>
                    <a:pt x="0" y="0"/>
                  </a:moveTo>
                  <a:lnTo>
                    <a:pt x="6162675" y="0"/>
                  </a:lnTo>
                  <a:cubicBezTo>
                    <a:pt x="6098912" y="337342"/>
                    <a:pt x="6100927" y="1440210"/>
                    <a:pt x="6162675" y="1657350"/>
                  </a:cubicBezTo>
                  <a:lnTo>
                    <a:pt x="0" y="1657350"/>
                  </a:lnTo>
                  <a:cubicBezTo>
                    <a:pt x="104775" y="1114425"/>
                    <a:pt x="95250" y="600075"/>
                    <a:pt x="0" y="0"/>
                  </a:cubicBezTo>
                  <a:close/>
                </a:path>
              </a:pathLst>
            </a:custGeom>
            <a:solidFill>
              <a:schemeClr val="accent3"/>
            </a:solidFill>
            <a:ln w="9525" cap="flat" cmpd="sng" algn="ctr">
              <a:noFill/>
              <a:prstDash val="solid"/>
            </a:ln>
            <a:effectLst>
              <a:outerShdw blurRad="40000" dist="23000" dir="5400000" rotWithShape="0">
                <a:srgbClr val="000000">
                  <a:alpha val="35000"/>
                </a:srgbClr>
              </a:outerShdw>
            </a:effectLst>
          </p:spPr>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srgbClr val="FF0000"/>
                </a:solidFill>
              </a:endParaRPr>
            </a:p>
          </p:txBody>
        </p:sp>
        <p:sp>
          <p:nvSpPr>
            <p:cNvPr id="49" name="Rectangle 23"/>
            <p:cNvSpPr/>
            <p:nvPr/>
          </p:nvSpPr>
          <p:spPr>
            <a:xfrm>
              <a:off x="1476562" y="2570952"/>
              <a:ext cx="6210741" cy="103773"/>
            </a:xfrm>
            <a:custGeom>
              <a:avLst/>
              <a:gdLst>
                <a:gd name="connsiteX0" fmla="*/ 0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0 w 6181725"/>
                <a:gd name="connsiteY4" fmla="*/ 0 h 95250"/>
                <a:gd name="connsiteX0" fmla="*/ 21902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21902 w 6181725"/>
                <a:gd name="connsiteY4" fmla="*/ 0 h 95250"/>
                <a:gd name="connsiteX0" fmla="*/ 21902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21902 w 6181725"/>
                <a:gd name="connsiteY4" fmla="*/ 0 h 95250"/>
                <a:gd name="connsiteX0" fmla="*/ 31053 w 6190876"/>
                <a:gd name="connsiteY0" fmla="*/ 0 h 95250"/>
                <a:gd name="connsiteX1" fmla="*/ 6190876 w 6190876"/>
                <a:gd name="connsiteY1" fmla="*/ 0 h 95250"/>
                <a:gd name="connsiteX2" fmla="*/ 6190876 w 6190876"/>
                <a:gd name="connsiteY2" fmla="*/ 95250 h 95250"/>
                <a:gd name="connsiteX3" fmla="*/ 9151 w 6190876"/>
                <a:gd name="connsiteY3" fmla="*/ 95250 h 95250"/>
                <a:gd name="connsiteX4" fmla="*/ 31053 w 6190876"/>
                <a:gd name="connsiteY4" fmla="*/ 0 h 95250"/>
                <a:gd name="connsiteX0" fmla="*/ 31053 w 6227806"/>
                <a:gd name="connsiteY0" fmla="*/ 0 h 100932"/>
                <a:gd name="connsiteX1" fmla="*/ 6190876 w 6227806"/>
                <a:gd name="connsiteY1" fmla="*/ 0 h 100932"/>
                <a:gd name="connsiteX2" fmla="*/ 6227806 w 6227806"/>
                <a:gd name="connsiteY2" fmla="*/ 100932 h 100932"/>
                <a:gd name="connsiteX3" fmla="*/ 9151 w 6227806"/>
                <a:gd name="connsiteY3" fmla="*/ 95250 h 100932"/>
                <a:gd name="connsiteX4" fmla="*/ 31053 w 6227806"/>
                <a:gd name="connsiteY4" fmla="*/ 0 h 100932"/>
                <a:gd name="connsiteX0" fmla="*/ 31053 w 6227806"/>
                <a:gd name="connsiteY0" fmla="*/ 0 h 100932"/>
                <a:gd name="connsiteX1" fmla="*/ 6151106 w 6227806"/>
                <a:gd name="connsiteY1" fmla="*/ 0 h 100932"/>
                <a:gd name="connsiteX2" fmla="*/ 6227806 w 6227806"/>
                <a:gd name="connsiteY2" fmla="*/ 100932 h 100932"/>
                <a:gd name="connsiteX3" fmla="*/ 9151 w 6227806"/>
                <a:gd name="connsiteY3" fmla="*/ 95250 h 100932"/>
                <a:gd name="connsiteX4" fmla="*/ 31053 w 6227806"/>
                <a:gd name="connsiteY4" fmla="*/ 0 h 100932"/>
                <a:gd name="connsiteX0" fmla="*/ 31053 w 6227806"/>
                <a:gd name="connsiteY0" fmla="*/ 0 h 100932"/>
                <a:gd name="connsiteX1" fmla="*/ 6151106 w 6227806"/>
                <a:gd name="connsiteY1" fmla="*/ 0 h 100932"/>
                <a:gd name="connsiteX2" fmla="*/ 6227806 w 6227806"/>
                <a:gd name="connsiteY2" fmla="*/ 100932 h 100932"/>
                <a:gd name="connsiteX3" fmla="*/ 9151 w 6227806"/>
                <a:gd name="connsiteY3" fmla="*/ 95250 h 100932"/>
                <a:gd name="connsiteX4" fmla="*/ 31053 w 6227806"/>
                <a:gd name="connsiteY4" fmla="*/ 0 h 100932"/>
                <a:gd name="connsiteX0" fmla="*/ 31053 w 6250532"/>
                <a:gd name="connsiteY0" fmla="*/ 0 h 103772"/>
                <a:gd name="connsiteX1" fmla="*/ 6151106 w 6250532"/>
                <a:gd name="connsiteY1" fmla="*/ 0 h 103772"/>
                <a:gd name="connsiteX2" fmla="*/ 6250532 w 6250532"/>
                <a:gd name="connsiteY2" fmla="*/ 103772 h 103772"/>
                <a:gd name="connsiteX3" fmla="*/ 9151 w 6250532"/>
                <a:gd name="connsiteY3" fmla="*/ 95250 h 103772"/>
                <a:gd name="connsiteX4" fmla="*/ 31053 w 6250532"/>
                <a:gd name="connsiteY4" fmla="*/ 0 h 103772"/>
                <a:gd name="connsiteX0" fmla="*/ 31053 w 6250532"/>
                <a:gd name="connsiteY0" fmla="*/ 0 h 103772"/>
                <a:gd name="connsiteX1" fmla="*/ 6151106 w 6250532"/>
                <a:gd name="connsiteY1" fmla="*/ 0 h 103772"/>
                <a:gd name="connsiteX2" fmla="*/ 6250532 w 6250532"/>
                <a:gd name="connsiteY2" fmla="*/ 103772 h 103772"/>
                <a:gd name="connsiteX3" fmla="*/ 9151 w 6250532"/>
                <a:gd name="connsiteY3" fmla="*/ 95250 h 103772"/>
                <a:gd name="connsiteX4" fmla="*/ 31053 w 6250532"/>
                <a:gd name="connsiteY4" fmla="*/ 0 h 10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0532" h="103772">
                  <a:moveTo>
                    <a:pt x="31053" y="0"/>
                  </a:moveTo>
                  <a:lnTo>
                    <a:pt x="6151106" y="0"/>
                  </a:lnTo>
                  <a:cubicBezTo>
                    <a:pt x="6199399" y="27962"/>
                    <a:pt x="6239169" y="70128"/>
                    <a:pt x="6250532" y="103772"/>
                  </a:cubicBezTo>
                  <a:lnTo>
                    <a:pt x="9151" y="95250"/>
                  </a:lnTo>
                  <a:cubicBezTo>
                    <a:pt x="-8188" y="55287"/>
                    <a:pt x="-888" y="26274"/>
                    <a:pt x="31053" y="0"/>
                  </a:cubicBezTo>
                  <a:close/>
                </a:path>
              </a:pathLst>
            </a:custGeom>
            <a:solidFill>
              <a:srgbClr val="ED8E7B"/>
            </a:solidFill>
            <a:ln w="9525" cap="flat" cmpd="sng" algn="ctr">
              <a:noFill/>
              <a:prstDash val="solid"/>
            </a:ln>
            <a:effectLst>
              <a:outerShdw blurRad="40000" dist="23000" dir="5400000" rotWithShape="0">
                <a:srgbClr val="000000">
                  <a:alpha val="35000"/>
                </a:srgbClr>
              </a:outerShdw>
            </a:effectLst>
          </p:spPr>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srgbClr val="FF0000"/>
                </a:solidFill>
              </a:endParaRPr>
            </a:p>
          </p:txBody>
        </p:sp>
        <p:sp>
          <p:nvSpPr>
            <p:cNvPr id="50" name="Rectangle 23"/>
            <p:cNvSpPr/>
            <p:nvPr/>
          </p:nvSpPr>
          <p:spPr>
            <a:xfrm>
              <a:off x="1476558" y="4241129"/>
              <a:ext cx="6196505" cy="95251"/>
            </a:xfrm>
            <a:custGeom>
              <a:avLst/>
              <a:gdLst>
                <a:gd name="connsiteX0" fmla="*/ 0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0 w 6181725"/>
                <a:gd name="connsiteY4" fmla="*/ 0 h 95250"/>
                <a:gd name="connsiteX0" fmla="*/ 21902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21902 w 6181725"/>
                <a:gd name="connsiteY4" fmla="*/ 0 h 95250"/>
                <a:gd name="connsiteX0" fmla="*/ 21902 w 6181725"/>
                <a:gd name="connsiteY0" fmla="*/ 0 h 95250"/>
                <a:gd name="connsiteX1" fmla="*/ 6181725 w 6181725"/>
                <a:gd name="connsiteY1" fmla="*/ 0 h 95250"/>
                <a:gd name="connsiteX2" fmla="*/ 6181725 w 6181725"/>
                <a:gd name="connsiteY2" fmla="*/ 95250 h 95250"/>
                <a:gd name="connsiteX3" fmla="*/ 0 w 6181725"/>
                <a:gd name="connsiteY3" fmla="*/ 95250 h 95250"/>
                <a:gd name="connsiteX4" fmla="*/ 21902 w 6181725"/>
                <a:gd name="connsiteY4" fmla="*/ 0 h 95250"/>
                <a:gd name="connsiteX0" fmla="*/ 31053 w 6190876"/>
                <a:gd name="connsiteY0" fmla="*/ 0 h 95250"/>
                <a:gd name="connsiteX1" fmla="*/ 6190876 w 6190876"/>
                <a:gd name="connsiteY1" fmla="*/ 0 h 95250"/>
                <a:gd name="connsiteX2" fmla="*/ 6190876 w 6190876"/>
                <a:gd name="connsiteY2" fmla="*/ 95250 h 95250"/>
                <a:gd name="connsiteX3" fmla="*/ 9151 w 6190876"/>
                <a:gd name="connsiteY3" fmla="*/ 95250 h 95250"/>
                <a:gd name="connsiteX4" fmla="*/ 31053 w 6190876"/>
                <a:gd name="connsiteY4" fmla="*/ 0 h 95250"/>
                <a:gd name="connsiteX0" fmla="*/ 31053 w 6228043"/>
                <a:gd name="connsiteY0" fmla="*/ 565 h 95815"/>
                <a:gd name="connsiteX1" fmla="*/ 6190876 w 6228043"/>
                <a:gd name="connsiteY1" fmla="*/ 565 h 95815"/>
                <a:gd name="connsiteX2" fmla="*/ 6190876 w 6228043"/>
                <a:gd name="connsiteY2" fmla="*/ 95815 h 95815"/>
                <a:gd name="connsiteX3" fmla="*/ 9151 w 6228043"/>
                <a:gd name="connsiteY3" fmla="*/ 95815 h 95815"/>
                <a:gd name="connsiteX4" fmla="*/ 31053 w 6228043"/>
                <a:gd name="connsiteY4" fmla="*/ 565 h 95815"/>
                <a:gd name="connsiteX0" fmla="*/ 31053 w 6669296"/>
                <a:gd name="connsiteY0" fmla="*/ 0 h 95250"/>
                <a:gd name="connsiteX1" fmla="*/ 6190876 w 6669296"/>
                <a:gd name="connsiteY1" fmla="*/ 0 h 95250"/>
                <a:gd name="connsiteX2" fmla="*/ 6264221 w 6669296"/>
                <a:gd name="connsiteY2" fmla="*/ 58872 h 95250"/>
                <a:gd name="connsiteX3" fmla="*/ 6190876 w 6669296"/>
                <a:gd name="connsiteY3" fmla="*/ 95250 h 95250"/>
                <a:gd name="connsiteX4" fmla="*/ 9151 w 6669296"/>
                <a:gd name="connsiteY4" fmla="*/ 95250 h 95250"/>
                <a:gd name="connsiteX5" fmla="*/ 31053 w 6669296"/>
                <a:gd name="connsiteY5" fmla="*/ 0 h 95250"/>
                <a:gd name="connsiteX0" fmla="*/ 31053 w 6962224"/>
                <a:gd name="connsiteY0" fmla="*/ 0 h 95250"/>
                <a:gd name="connsiteX1" fmla="*/ 6190876 w 6962224"/>
                <a:gd name="connsiteY1" fmla="*/ 0 h 95250"/>
                <a:gd name="connsiteX2" fmla="*/ 6190876 w 6962224"/>
                <a:gd name="connsiteY2" fmla="*/ 95250 h 95250"/>
                <a:gd name="connsiteX3" fmla="*/ 9151 w 6962224"/>
                <a:gd name="connsiteY3" fmla="*/ 95250 h 95250"/>
                <a:gd name="connsiteX4" fmla="*/ 31053 w 6962224"/>
                <a:gd name="connsiteY4" fmla="*/ 0 h 95250"/>
                <a:gd name="connsiteX0" fmla="*/ 31053 w 6658941"/>
                <a:gd name="connsiteY0" fmla="*/ 0 h 187147"/>
                <a:gd name="connsiteX1" fmla="*/ 6190876 w 6658941"/>
                <a:gd name="connsiteY1" fmla="*/ 0 h 187147"/>
                <a:gd name="connsiteX2" fmla="*/ 6190876 w 6658941"/>
                <a:gd name="connsiteY2" fmla="*/ 95250 h 187147"/>
                <a:gd name="connsiteX3" fmla="*/ 9151 w 6658941"/>
                <a:gd name="connsiteY3" fmla="*/ 95250 h 187147"/>
                <a:gd name="connsiteX4" fmla="*/ 31053 w 6658941"/>
                <a:gd name="connsiteY4" fmla="*/ 0 h 187147"/>
                <a:gd name="connsiteX0" fmla="*/ 31053 w 6284877"/>
                <a:gd name="connsiteY0" fmla="*/ 16706 h 187093"/>
                <a:gd name="connsiteX1" fmla="*/ 6190876 w 6284877"/>
                <a:gd name="connsiteY1" fmla="*/ 16706 h 187093"/>
                <a:gd name="connsiteX2" fmla="*/ 6190876 w 6284877"/>
                <a:gd name="connsiteY2" fmla="*/ 111956 h 187093"/>
                <a:gd name="connsiteX3" fmla="*/ 9151 w 6284877"/>
                <a:gd name="connsiteY3" fmla="*/ 111956 h 187093"/>
                <a:gd name="connsiteX4" fmla="*/ 31053 w 6284877"/>
                <a:gd name="connsiteY4" fmla="*/ 16706 h 187093"/>
                <a:gd name="connsiteX0" fmla="*/ 31053 w 6315170"/>
                <a:gd name="connsiteY0" fmla="*/ 16706 h 187093"/>
                <a:gd name="connsiteX1" fmla="*/ 6233488 w 6315170"/>
                <a:gd name="connsiteY1" fmla="*/ 16706 h 187093"/>
                <a:gd name="connsiteX2" fmla="*/ 6190876 w 6315170"/>
                <a:gd name="connsiteY2" fmla="*/ 111956 h 187093"/>
                <a:gd name="connsiteX3" fmla="*/ 9151 w 6315170"/>
                <a:gd name="connsiteY3" fmla="*/ 111956 h 187093"/>
                <a:gd name="connsiteX4" fmla="*/ 31053 w 6315170"/>
                <a:gd name="connsiteY4" fmla="*/ 16706 h 187093"/>
                <a:gd name="connsiteX0" fmla="*/ 31053 w 6257112"/>
                <a:gd name="connsiteY0" fmla="*/ 0 h 198739"/>
                <a:gd name="connsiteX1" fmla="*/ 6233488 w 6257112"/>
                <a:gd name="connsiteY1" fmla="*/ 0 h 198739"/>
                <a:gd name="connsiteX2" fmla="*/ 6190876 w 6257112"/>
                <a:gd name="connsiteY2" fmla="*/ 95250 h 198739"/>
                <a:gd name="connsiteX3" fmla="*/ 9151 w 6257112"/>
                <a:gd name="connsiteY3" fmla="*/ 95250 h 198739"/>
                <a:gd name="connsiteX4" fmla="*/ 31053 w 6257112"/>
                <a:gd name="connsiteY4" fmla="*/ 0 h 198739"/>
                <a:gd name="connsiteX0" fmla="*/ 31053 w 6255408"/>
                <a:gd name="connsiteY0" fmla="*/ 0 h 95250"/>
                <a:gd name="connsiteX1" fmla="*/ 6233488 w 6255408"/>
                <a:gd name="connsiteY1" fmla="*/ 0 h 95250"/>
                <a:gd name="connsiteX2" fmla="*/ 6190876 w 6255408"/>
                <a:gd name="connsiteY2" fmla="*/ 95250 h 95250"/>
                <a:gd name="connsiteX3" fmla="*/ 9151 w 6255408"/>
                <a:gd name="connsiteY3" fmla="*/ 95250 h 95250"/>
                <a:gd name="connsiteX4" fmla="*/ 31053 w 6255408"/>
                <a:gd name="connsiteY4" fmla="*/ 0 h 95250"/>
                <a:gd name="connsiteX0" fmla="*/ 31053 w 6233673"/>
                <a:gd name="connsiteY0" fmla="*/ 0 h 95250"/>
                <a:gd name="connsiteX1" fmla="*/ 6233488 w 6233673"/>
                <a:gd name="connsiteY1" fmla="*/ 0 h 95250"/>
                <a:gd name="connsiteX2" fmla="*/ 6190876 w 6233673"/>
                <a:gd name="connsiteY2" fmla="*/ 95250 h 95250"/>
                <a:gd name="connsiteX3" fmla="*/ 9151 w 6233673"/>
                <a:gd name="connsiteY3" fmla="*/ 95250 h 95250"/>
                <a:gd name="connsiteX4" fmla="*/ 31053 w 6233673"/>
                <a:gd name="connsiteY4" fmla="*/ 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3673" h="95250">
                  <a:moveTo>
                    <a:pt x="31053" y="0"/>
                  </a:moveTo>
                  <a:lnTo>
                    <a:pt x="6233488" y="0"/>
                  </a:lnTo>
                  <a:cubicBezTo>
                    <a:pt x="6234292" y="26873"/>
                    <a:pt x="6234372" y="54916"/>
                    <a:pt x="6190876" y="95250"/>
                  </a:cubicBezTo>
                  <a:lnTo>
                    <a:pt x="9151" y="95250"/>
                  </a:lnTo>
                  <a:cubicBezTo>
                    <a:pt x="-8188" y="55287"/>
                    <a:pt x="-888" y="26274"/>
                    <a:pt x="31053" y="0"/>
                  </a:cubicBezTo>
                  <a:close/>
                </a:path>
              </a:pathLst>
            </a:custGeom>
            <a:solidFill>
              <a:srgbClr val="ED8E7B"/>
            </a:solidFill>
            <a:ln w="9525" cap="flat" cmpd="sng" algn="ctr">
              <a:noFill/>
              <a:prstDash val="solid"/>
            </a:ln>
            <a:effectLst>
              <a:outerShdw blurRad="50800" dist="63500" dir="16200000" sx="99000" sy="99000" rotWithShape="0">
                <a:prstClr val="black">
                  <a:alpha val="15000"/>
                </a:prstClr>
              </a:outerShdw>
            </a:effectLst>
          </p:spPr>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srgbClr val="FF0000"/>
                </a:solidFill>
              </a:endParaRPr>
            </a:p>
          </p:txBody>
        </p:sp>
      </p:grpSp>
      <p:sp>
        <p:nvSpPr>
          <p:cNvPr id="52" name="TextBox 51"/>
          <p:cNvSpPr txBox="1"/>
          <p:nvPr/>
        </p:nvSpPr>
        <p:spPr>
          <a:xfrm>
            <a:off x="8942419" y="4740802"/>
            <a:ext cx="1541418" cy="387798"/>
          </a:xfrm>
          <a:prstGeom prst="rect">
            <a:avLst/>
          </a:prstGeom>
          <a:noFill/>
        </p:spPr>
        <p:txBody>
          <a:bodyPr wrap="square" lIns="0" tIns="0" rIns="0" bIns="0" anchor="ctr" anchorCtr="0">
            <a:spAutoFit/>
          </a:bodyPr>
          <a:lstStyle/>
          <a:p>
            <a:pPr algn="ctr" fontAlgn="auto">
              <a:lnSpc>
                <a:spcPct val="90000"/>
              </a:lnSpc>
              <a:spcBef>
                <a:spcPts val="0"/>
              </a:spcBef>
              <a:spcAft>
                <a:spcPts val="0"/>
              </a:spcAft>
              <a:defRPr/>
            </a:pPr>
            <a:r>
              <a:rPr lang="en-US" sz="1400" b="1" kern="0" dirty="0">
                <a:solidFill>
                  <a:sysClr val="window" lastClr="FFFFFF"/>
                </a:solidFill>
                <a:latin typeface="+mn-lt"/>
                <a:ea typeface="Arial" charset="0"/>
                <a:cs typeface="Arial"/>
              </a:rPr>
              <a:t>Chylomicron remnant</a:t>
            </a:r>
          </a:p>
        </p:txBody>
      </p:sp>
      <p:cxnSp>
        <p:nvCxnSpPr>
          <p:cNvPr id="53" name="Straight Arrow Connector 52"/>
          <p:cNvCxnSpPr>
            <a:cxnSpLocks/>
          </p:cNvCxnSpPr>
          <p:nvPr/>
        </p:nvCxnSpPr>
        <p:spPr>
          <a:xfrm>
            <a:off x="7111188" y="2445176"/>
            <a:ext cx="431219" cy="0"/>
          </a:xfrm>
          <a:prstGeom prst="straightConnector1">
            <a:avLst/>
          </a:prstGeom>
          <a:noFill/>
          <a:ln w="28575" cap="flat" cmpd="sng" algn="ctr">
            <a:solidFill>
              <a:schemeClr val="bg1"/>
            </a:solidFill>
            <a:prstDash val="solid"/>
            <a:tailEnd type="triangle"/>
          </a:ln>
          <a:effectLst/>
        </p:spPr>
      </p:cxnSp>
      <p:sp>
        <p:nvSpPr>
          <p:cNvPr id="55" name="TextBox 54"/>
          <p:cNvSpPr txBox="1"/>
          <p:nvPr/>
        </p:nvSpPr>
        <p:spPr>
          <a:xfrm>
            <a:off x="7461402" y="2822575"/>
            <a:ext cx="1195264" cy="249299"/>
          </a:xfrm>
          <a:prstGeom prst="rect">
            <a:avLst/>
          </a:prstGeom>
          <a:noFill/>
        </p:spPr>
        <p:txBody>
          <a:bodyPr wrap="none" lIns="0" tIns="0" rIns="0" bIns="0" anchor="ctr" anchorCtr="0">
            <a:spAutoFit/>
          </a:bodyPr>
          <a:lstStyle/>
          <a:p>
            <a:pPr algn="ctr">
              <a:lnSpc>
                <a:spcPct val="90000"/>
              </a:lnSpc>
              <a:defRPr/>
            </a:pPr>
            <a:r>
              <a:rPr lang="en-US" sz="1800" b="1" dirty="0">
                <a:solidFill>
                  <a:schemeClr val="bg1"/>
                </a:solidFill>
                <a:latin typeface="+mn-lt"/>
                <a:ea typeface="Arial" charset="0"/>
                <a:cs typeface="Arial"/>
              </a:rPr>
              <a:t>Chylomicron</a:t>
            </a:r>
          </a:p>
        </p:txBody>
      </p:sp>
      <p:sp>
        <p:nvSpPr>
          <p:cNvPr id="58" name="TextBox 57"/>
          <p:cNvSpPr txBox="1"/>
          <p:nvPr/>
        </p:nvSpPr>
        <p:spPr>
          <a:xfrm>
            <a:off x="9085423" y="3501203"/>
            <a:ext cx="1293052" cy="387798"/>
          </a:xfrm>
          <a:prstGeom prst="rect">
            <a:avLst/>
          </a:prstGeom>
          <a:noFill/>
        </p:spPr>
        <p:txBody>
          <a:bodyPr wrap="square" lIns="0" tIns="0" rIns="0" bIns="0" anchor="ctr" anchorCtr="0">
            <a:spAutoFit/>
          </a:bodyPr>
          <a:lstStyle/>
          <a:p>
            <a:pPr algn="ctr" fontAlgn="auto">
              <a:lnSpc>
                <a:spcPct val="90000"/>
              </a:lnSpc>
              <a:spcBef>
                <a:spcPts val="0"/>
              </a:spcBef>
              <a:spcAft>
                <a:spcPts val="0"/>
              </a:spcAft>
              <a:defRPr/>
            </a:pPr>
            <a:r>
              <a:rPr lang="en-US" sz="1400" b="1" kern="0" dirty="0">
                <a:solidFill>
                  <a:sysClr val="window" lastClr="FFFFFF"/>
                </a:solidFill>
                <a:latin typeface="+mn-lt"/>
                <a:ea typeface="Arial" charset="0"/>
                <a:cs typeface="Arial"/>
              </a:rPr>
              <a:t>LPL (TG hydrolysis)</a:t>
            </a:r>
          </a:p>
        </p:txBody>
      </p:sp>
      <p:cxnSp>
        <p:nvCxnSpPr>
          <p:cNvPr id="63" name="Straight Arrow Connector 62"/>
          <p:cNvCxnSpPr>
            <a:cxnSpLocks/>
          </p:cNvCxnSpPr>
          <p:nvPr/>
        </p:nvCxnSpPr>
        <p:spPr>
          <a:xfrm>
            <a:off x="10522128" y="3500372"/>
            <a:ext cx="427730" cy="11750"/>
          </a:xfrm>
          <a:prstGeom prst="straightConnector1">
            <a:avLst/>
          </a:prstGeom>
          <a:noFill/>
          <a:ln w="28575" cap="flat" cmpd="sng" algn="ctr">
            <a:solidFill>
              <a:schemeClr val="bg1"/>
            </a:solidFill>
            <a:prstDash val="solid"/>
            <a:tailEnd type="triangle"/>
          </a:ln>
          <a:effectLst/>
        </p:spPr>
      </p:cxnSp>
      <p:grpSp>
        <p:nvGrpSpPr>
          <p:cNvPr id="64" name="Group 63"/>
          <p:cNvGrpSpPr/>
          <p:nvPr/>
        </p:nvGrpSpPr>
        <p:grpSpPr>
          <a:xfrm>
            <a:off x="9460421" y="3194317"/>
            <a:ext cx="474170" cy="240825"/>
            <a:chOff x="6897558" y="3956851"/>
            <a:chExt cx="255939" cy="129980"/>
          </a:xfrm>
          <a:solidFill>
            <a:schemeClr val="accent4"/>
          </a:solidFill>
        </p:grpSpPr>
        <p:sp>
          <p:nvSpPr>
            <p:cNvPr id="65" name="Can 64"/>
            <p:cNvSpPr/>
            <p:nvPr/>
          </p:nvSpPr>
          <p:spPr>
            <a:xfrm rot="5400000">
              <a:off x="6992741" y="3872706"/>
              <a:ext cx="59437" cy="227727"/>
            </a:xfrm>
            <a:prstGeom prst="can">
              <a:avLst/>
            </a:prstGeom>
            <a:grpFill/>
            <a:ln w="3175" cap="flat" cmpd="sng" algn="ctr">
              <a:solidFill>
                <a:srgbClr val="002442">
                  <a:lumMod val="50000"/>
                </a:srgbClr>
              </a:solidFill>
              <a:prstDash val="solid"/>
            </a:ln>
            <a:effectLst/>
          </p:spPr>
          <p:txBody>
            <a:bodyPr rtlCol="0" anchor="ctr"/>
            <a:lstStyle/>
            <a:p>
              <a:pPr algn="ctr" fontAlgn="auto">
                <a:spcBef>
                  <a:spcPts val="0"/>
                </a:spcBef>
                <a:spcAft>
                  <a:spcPts val="0"/>
                </a:spcAft>
                <a:defRPr/>
              </a:pPr>
              <a:endParaRPr lang="en-US" sz="900" b="1" kern="0" dirty="0">
                <a:solidFill>
                  <a:sysClr val="window" lastClr="FFFFFF"/>
                </a:solidFill>
                <a:latin typeface="+mn-lt"/>
                <a:ea typeface="+mn-ea"/>
                <a:cs typeface="+mn-cs"/>
              </a:endParaRPr>
            </a:p>
          </p:txBody>
        </p:sp>
        <p:sp>
          <p:nvSpPr>
            <p:cNvPr id="66" name="Can 65"/>
            <p:cNvSpPr/>
            <p:nvPr/>
          </p:nvSpPr>
          <p:spPr>
            <a:xfrm rot="5400000">
              <a:off x="7009915" y="3916269"/>
              <a:ext cx="59437" cy="227727"/>
            </a:xfrm>
            <a:prstGeom prst="can">
              <a:avLst/>
            </a:prstGeom>
            <a:grpFill/>
            <a:ln w="3175" cap="flat" cmpd="sng" algn="ctr">
              <a:solidFill>
                <a:srgbClr val="002442">
                  <a:lumMod val="50000"/>
                </a:srgbClr>
              </a:solidFill>
              <a:prstDash val="solid"/>
            </a:ln>
            <a:effectLst/>
          </p:spPr>
          <p:txBody>
            <a:bodyPr rtlCol="0" anchor="ctr"/>
            <a:lstStyle/>
            <a:p>
              <a:pPr algn="ctr" fontAlgn="auto">
                <a:spcBef>
                  <a:spcPts val="0"/>
                </a:spcBef>
                <a:spcAft>
                  <a:spcPts val="0"/>
                </a:spcAft>
                <a:defRPr/>
              </a:pPr>
              <a:endParaRPr lang="en-US" sz="900" b="1" kern="0" dirty="0">
                <a:solidFill>
                  <a:sysClr val="window" lastClr="FFFFFF"/>
                </a:solidFill>
                <a:latin typeface="+mn-lt"/>
                <a:ea typeface="+mn-ea"/>
                <a:cs typeface="+mn-cs"/>
              </a:endParaRPr>
            </a:p>
          </p:txBody>
        </p:sp>
        <p:sp>
          <p:nvSpPr>
            <p:cNvPr id="67" name="Can 66"/>
            <p:cNvSpPr/>
            <p:nvPr/>
          </p:nvSpPr>
          <p:spPr>
            <a:xfrm rot="5400000">
              <a:off x="6991149" y="3943249"/>
              <a:ext cx="59437" cy="227727"/>
            </a:xfrm>
            <a:prstGeom prst="can">
              <a:avLst/>
            </a:prstGeom>
            <a:grpFill/>
            <a:ln w="3175" cap="flat" cmpd="sng" algn="ctr">
              <a:solidFill>
                <a:srgbClr val="002442">
                  <a:lumMod val="50000"/>
                </a:srgbClr>
              </a:solidFill>
              <a:prstDash val="solid"/>
            </a:ln>
            <a:effectLst>
              <a:outerShdw blurRad="40000" dist="23000" dir="5400000" rotWithShape="0">
                <a:srgbClr val="000000">
                  <a:alpha val="35000"/>
                </a:srgbClr>
              </a:outerShdw>
            </a:effectLst>
          </p:spPr>
          <p:txBody>
            <a:bodyPr rtlCol="0" anchor="ctr"/>
            <a:lstStyle/>
            <a:p>
              <a:pPr algn="ctr" fontAlgn="auto">
                <a:spcBef>
                  <a:spcPts val="0"/>
                </a:spcBef>
                <a:spcAft>
                  <a:spcPts val="0"/>
                </a:spcAft>
                <a:defRPr/>
              </a:pPr>
              <a:endParaRPr lang="en-US" sz="900" b="1" kern="0" dirty="0">
                <a:solidFill>
                  <a:sysClr val="window" lastClr="FFFFFF"/>
                </a:solidFill>
                <a:latin typeface="+mn-lt"/>
                <a:ea typeface="+mn-ea"/>
                <a:cs typeface="+mn-cs"/>
              </a:endParaRPr>
            </a:p>
          </p:txBody>
        </p:sp>
        <p:sp>
          <p:nvSpPr>
            <p:cNvPr id="68" name="Can 67"/>
            <p:cNvSpPr/>
            <p:nvPr/>
          </p:nvSpPr>
          <p:spPr>
            <a:xfrm rot="5400000">
              <a:off x="6981703" y="3914988"/>
              <a:ext cx="59437" cy="227727"/>
            </a:xfrm>
            <a:prstGeom prst="can">
              <a:avLst/>
            </a:prstGeom>
            <a:grpFill/>
            <a:ln w="3175" cap="flat" cmpd="sng" algn="ctr">
              <a:solidFill>
                <a:srgbClr val="002442">
                  <a:lumMod val="50000"/>
                </a:srgbClr>
              </a:solidFill>
              <a:prstDash val="solid"/>
            </a:ln>
            <a:effectLst/>
          </p:spPr>
          <p:txBody>
            <a:bodyPr rtlCol="0" anchor="ctr"/>
            <a:lstStyle/>
            <a:p>
              <a:pPr algn="ctr" fontAlgn="auto">
                <a:spcBef>
                  <a:spcPts val="0"/>
                </a:spcBef>
                <a:spcAft>
                  <a:spcPts val="0"/>
                </a:spcAft>
                <a:defRPr/>
              </a:pPr>
              <a:endParaRPr lang="en-US" sz="900" b="1" kern="0" dirty="0">
                <a:solidFill>
                  <a:sysClr val="window" lastClr="FFFFFF"/>
                </a:solidFill>
                <a:latin typeface="+mn-lt"/>
                <a:ea typeface="+mn-ea"/>
                <a:cs typeface="+mn-cs"/>
              </a:endParaRPr>
            </a:p>
          </p:txBody>
        </p:sp>
      </p:grpSp>
      <p:sp>
        <p:nvSpPr>
          <p:cNvPr id="69" name="Multiply 68"/>
          <p:cNvSpPr/>
          <p:nvPr/>
        </p:nvSpPr>
        <p:spPr>
          <a:xfrm>
            <a:off x="9490727" y="3016955"/>
            <a:ext cx="396291" cy="594511"/>
          </a:xfrm>
          <a:prstGeom prst="mathMultiply">
            <a:avLst>
              <a:gd name="adj1" fmla="val 10564"/>
            </a:avLst>
          </a:prstGeom>
          <a:solidFill>
            <a:srgbClr val="FF0000"/>
          </a:solidFill>
          <a:ln w="3175"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US" sz="900" kern="0" dirty="0">
              <a:solidFill>
                <a:sysClr val="window" lastClr="FFFFFF"/>
              </a:solidFill>
              <a:latin typeface="+mn-lt"/>
              <a:ea typeface="+mn-ea"/>
              <a:cs typeface="+mn-cs"/>
            </a:endParaRPr>
          </a:p>
        </p:txBody>
      </p:sp>
      <p:sp>
        <p:nvSpPr>
          <p:cNvPr id="72" name="Text Fatty Acids"/>
          <p:cNvSpPr txBox="1">
            <a:spLocks noChangeArrowheads="1"/>
          </p:cNvSpPr>
          <p:nvPr/>
        </p:nvSpPr>
        <p:spPr bwMode="auto">
          <a:xfrm>
            <a:off x="10829513" y="3191623"/>
            <a:ext cx="718142" cy="646331"/>
          </a:xfrm>
          <a:prstGeom prst="rect">
            <a:avLst/>
          </a:prstGeom>
          <a:noFill/>
          <a:ln w="9525">
            <a:noFill/>
            <a:miter lim="800000"/>
            <a:headEnd/>
            <a:tailEnd/>
          </a:ln>
        </p:spPr>
        <p:txBody>
          <a:bodyPr wrap="square">
            <a:spAutoFit/>
          </a:bodyPr>
          <a:lstStyle/>
          <a:p>
            <a:r>
              <a:rPr lang="en-US" altLang="en-US" sz="1800" b="1" dirty="0">
                <a:solidFill>
                  <a:schemeClr val="bg1"/>
                </a:solidFill>
                <a:latin typeface="+mn-lt"/>
                <a:ea typeface="MS PGothic" pitchFamily="34" charset="-128"/>
                <a:cs typeface="Arial"/>
              </a:rPr>
              <a:t>Fatty Acids</a:t>
            </a:r>
          </a:p>
        </p:txBody>
      </p:sp>
      <p:sp>
        <p:nvSpPr>
          <p:cNvPr id="83" name="Text Placeholder 4"/>
          <p:cNvSpPr txBox="1">
            <a:spLocks/>
          </p:cNvSpPr>
          <p:nvPr/>
        </p:nvSpPr>
        <p:spPr>
          <a:xfrm>
            <a:off x="475047" y="5997467"/>
            <a:ext cx="6806908" cy="60577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Bijvoet. Neth J Med. 1993;42:36. Gaudet D. NEJM. 2014;371:2200. Brahm. Nat Rev Endocrinol. 2015;11:352. Hall. Guyton and Hall Textbook of Medical Physiology (Guyton Physiology). 13th ed; 2015.</a:t>
            </a:r>
          </a:p>
        </p:txBody>
      </p:sp>
      <p:pic>
        <p:nvPicPr>
          <p:cNvPr id="86" name="Graphic 85">
            <a:extLst>
              <a:ext uri="{FF2B5EF4-FFF2-40B4-BE49-F238E27FC236}">
                <a16:creationId xmlns:a16="http://schemas.microsoft.com/office/drawing/2014/main" id="{7DD26C75-63B8-FB6D-F976-C5D34A1D6D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5576" y="1907719"/>
            <a:ext cx="1045439" cy="1122676"/>
          </a:xfrm>
          <a:prstGeom prst="rect">
            <a:avLst/>
          </a:prstGeom>
        </p:spPr>
      </p:pic>
      <p:pic>
        <p:nvPicPr>
          <p:cNvPr id="153" name="Graphic 152">
            <a:extLst>
              <a:ext uri="{FF2B5EF4-FFF2-40B4-BE49-F238E27FC236}">
                <a16:creationId xmlns:a16="http://schemas.microsoft.com/office/drawing/2014/main" id="{423BC814-DBE6-B18D-4115-40185CDFD9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56555" y="4029267"/>
            <a:ext cx="1232849" cy="846327"/>
          </a:xfrm>
          <a:prstGeom prst="rect">
            <a:avLst/>
          </a:prstGeom>
        </p:spPr>
      </p:pic>
      <p:grpSp>
        <p:nvGrpSpPr>
          <p:cNvPr id="159" name="Group 158">
            <a:extLst>
              <a:ext uri="{FF2B5EF4-FFF2-40B4-BE49-F238E27FC236}">
                <a16:creationId xmlns:a16="http://schemas.microsoft.com/office/drawing/2014/main" id="{1E6F6F72-40EB-7CAD-39B7-5C9DF8248B3A}"/>
              </a:ext>
            </a:extLst>
          </p:cNvPr>
          <p:cNvGrpSpPr/>
          <p:nvPr/>
        </p:nvGrpSpPr>
        <p:grpSpPr>
          <a:xfrm>
            <a:off x="7642659" y="2063126"/>
            <a:ext cx="827566" cy="764101"/>
            <a:chOff x="8826071" y="2200238"/>
            <a:chExt cx="827566" cy="764101"/>
          </a:xfrm>
        </p:grpSpPr>
        <p:sp>
          <p:nvSpPr>
            <p:cNvPr id="155" name="Star: 32 Points 154">
              <a:extLst>
                <a:ext uri="{FF2B5EF4-FFF2-40B4-BE49-F238E27FC236}">
                  <a16:creationId xmlns:a16="http://schemas.microsoft.com/office/drawing/2014/main" id="{9FD21510-12AD-F685-F421-54AEAA6FBB8E}"/>
                </a:ext>
              </a:extLst>
            </p:cNvPr>
            <p:cNvSpPr/>
            <p:nvPr/>
          </p:nvSpPr>
          <p:spPr bwMode="auto">
            <a:xfrm>
              <a:off x="8826071" y="2200238"/>
              <a:ext cx="827566" cy="764101"/>
            </a:xfrm>
            <a:prstGeom prst="star32">
              <a:avLst>
                <a:gd name="adj" fmla="val 46922"/>
              </a:avLst>
            </a:prstGeom>
            <a:pattFill prst="sphere">
              <a:fgClr>
                <a:schemeClr val="accent1"/>
              </a:fgClr>
              <a:bgClr>
                <a:schemeClr val="bg1"/>
              </a:bgClr>
            </a:patt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Freeform: Shape 156">
              <a:extLst>
                <a:ext uri="{FF2B5EF4-FFF2-40B4-BE49-F238E27FC236}">
                  <a16:creationId xmlns:a16="http://schemas.microsoft.com/office/drawing/2014/main" id="{6E3E1CDF-F5E6-8CB5-33D1-869C7B1D7C5F}"/>
                </a:ext>
              </a:extLst>
            </p:cNvPr>
            <p:cNvSpPr/>
            <p:nvPr/>
          </p:nvSpPr>
          <p:spPr bwMode="auto">
            <a:xfrm>
              <a:off x="8867017" y="2234462"/>
              <a:ext cx="608602" cy="652463"/>
            </a:xfrm>
            <a:custGeom>
              <a:avLst/>
              <a:gdLst>
                <a:gd name="connsiteX0" fmla="*/ 16669 w 608602"/>
                <a:gd name="connsiteY0" fmla="*/ 259556 h 652463"/>
                <a:gd name="connsiteX1" fmla="*/ 0 w 608602"/>
                <a:gd name="connsiteY1" fmla="*/ 352425 h 652463"/>
                <a:gd name="connsiteX2" fmla="*/ 4763 w 608602"/>
                <a:gd name="connsiteY2" fmla="*/ 407194 h 652463"/>
                <a:gd name="connsiteX3" fmla="*/ 19050 w 608602"/>
                <a:gd name="connsiteY3" fmla="*/ 442913 h 652463"/>
                <a:gd name="connsiteX4" fmla="*/ 47625 w 608602"/>
                <a:gd name="connsiteY4" fmla="*/ 471488 h 652463"/>
                <a:gd name="connsiteX5" fmla="*/ 78582 w 608602"/>
                <a:gd name="connsiteY5" fmla="*/ 485775 h 652463"/>
                <a:gd name="connsiteX6" fmla="*/ 100013 w 608602"/>
                <a:gd name="connsiteY6" fmla="*/ 478631 h 652463"/>
                <a:gd name="connsiteX7" fmla="*/ 88107 w 608602"/>
                <a:gd name="connsiteY7" fmla="*/ 426244 h 652463"/>
                <a:gd name="connsiteX8" fmla="*/ 111919 w 608602"/>
                <a:gd name="connsiteY8" fmla="*/ 390525 h 652463"/>
                <a:gd name="connsiteX9" fmla="*/ 123825 w 608602"/>
                <a:gd name="connsiteY9" fmla="*/ 392906 h 652463"/>
                <a:gd name="connsiteX10" fmla="*/ 135732 w 608602"/>
                <a:gd name="connsiteY10" fmla="*/ 400050 h 652463"/>
                <a:gd name="connsiteX11" fmla="*/ 138113 w 608602"/>
                <a:gd name="connsiteY11" fmla="*/ 411956 h 652463"/>
                <a:gd name="connsiteX12" fmla="*/ 135732 w 608602"/>
                <a:gd name="connsiteY12" fmla="*/ 445294 h 652463"/>
                <a:gd name="connsiteX13" fmla="*/ 138113 w 608602"/>
                <a:gd name="connsiteY13" fmla="*/ 490538 h 652463"/>
                <a:gd name="connsiteX14" fmla="*/ 161925 w 608602"/>
                <a:gd name="connsiteY14" fmla="*/ 516731 h 652463"/>
                <a:gd name="connsiteX15" fmla="*/ 207169 w 608602"/>
                <a:gd name="connsiteY15" fmla="*/ 509588 h 652463"/>
                <a:gd name="connsiteX16" fmla="*/ 219075 w 608602"/>
                <a:gd name="connsiteY16" fmla="*/ 502444 h 652463"/>
                <a:gd name="connsiteX17" fmla="*/ 230982 w 608602"/>
                <a:gd name="connsiteY17" fmla="*/ 497681 h 652463"/>
                <a:gd name="connsiteX18" fmla="*/ 238125 w 608602"/>
                <a:gd name="connsiteY18" fmla="*/ 481013 h 652463"/>
                <a:gd name="connsiteX19" fmla="*/ 228600 w 608602"/>
                <a:gd name="connsiteY19" fmla="*/ 433388 h 652463"/>
                <a:gd name="connsiteX20" fmla="*/ 216694 w 608602"/>
                <a:gd name="connsiteY20" fmla="*/ 411956 h 652463"/>
                <a:gd name="connsiteX21" fmla="*/ 202407 w 608602"/>
                <a:gd name="connsiteY21" fmla="*/ 383381 h 652463"/>
                <a:gd name="connsiteX22" fmla="*/ 173832 w 608602"/>
                <a:gd name="connsiteY22" fmla="*/ 330994 h 652463"/>
                <a:gd name="connsiteX23" fmla="*/ 169069 w 608602"/>
                <a:gd name="connsiteY23" fmla="*/ 311944 h 652463"/>
                <a:gd name="connsiteX24" fmla="*/ 166688 w 608602"/>
                <a:gd name="connsiteY24" fmla="*/ 283369 h 652463"/>
                <a:gd name="connsiteX25" fmla="*/ 164307 w 608602"/>
                <a:gd name="connsiteY25" fmla="*/ 259556 h 652463"/>
                <a:gd name="connsiteX26" fmla="*/ 173832 w 608602"/>
                <a:gd name="connsiteY26" fmla="*/ 190500 h 652463"/>
                <a:gd name="connsiteX27" fmla="*/ 180975 w 608602"/>
                <a:gd name="connsiteY27" fmla="*/ 188119 h 652463"/>
                <a:gd name="connsiteX28" fmla="*/ 221457 w 608602"/>
                <a:gd name="connsiteY28" fmla="*/ 200025 h 652463"/>
                <a:gd name="connsiteX29" fmla="*/ 233363 w 608602"/>
                <a:gd name="connsiteY29" fmla="*/ 219075 h 652463"/>
                <a:gd name="connsiteX30" fmla="*/ 238125 w 608602"/>
                <a:gd name="connsiteY30" fmla="*/ 269081 h 652463"/>
                <a:gd name="connsiteX31" fmla="*/ 247650 w 608602"/>
                <a:gd name="connsiteY31" fmla="*/ 273844 h 652463"/>
                <a:gd name="connsiteX32" fmla="*/ 269082 w 608602"/>
                <a:gd name="connsiteY32" fmla="*/ 266700 h 652463"/>
                <a:gd name="connsiteX33" fmla="*/ 273844 w 608602"/>
                <a:gd name="connsiteY33" fmla="*/ 259556 h 652463"/>
                <a:gd name="connsiteX34" fmla="*/ 276225 w 608602"/>
                <a:gd name="connsiteY34" fmla="*/ 238125 h 652463"/>
                <a:gd name="connsiteX35" fmla="*/ 285750 w 608602"/>
                <a:gd name="connsiteY35" fmla="*/ 233363 h 652463"/>
                <a:gd name="connsiteX36" fmla="*/ 302419 w 608602"/>
                <a:gd name="connsiteY36" fmla="*/ 238125 h 652463"/>
                <a:gd name="connsiteX37" fmla="*/ 314325 w 608602"/>
                <a:gd name="connsiteY37" fmla="*/ 264319 h 652463"/>
                <a:gd name="connsiteX38" fmla="*/ 311944 w 608602"/>
                <a:gd name="connsiteY38" fmla="*/ 280988 h 652463"/>
                <a:gd name="connsiteX39" fmla="*/ 309563 w 608602"/>
                <a:gd name="connsiteY39" fmla="*/ 290513 h 652463"/>
                <a:gd name="connsiteX40" fmla="*/ 316707 w 608602"/>
                <a:gd name="connsiteY40" fmla="*/ 307181 h 652463"/>
                <a:gd name="connsiteX41" fmla="*/ 323850 w 608602"/>
                <a:gd name="connsiteY41" fmla="*/ 304800 h 652463"/>
                <a:gd name="connsiteX42" fmla="*/ 330994 w 608602"/>
                <a:gd name="connsiteY42" fmla="*/ 285750 h 652463"/>
                <a:gd name="connsiteX43" fmla="*/ 350044 w 608602"/>
                <a:gd name="connsiteY43" fmla="*/ 273844 h 652463"/>
                <a:gd name="connsiteX44" fmla="*/ 366713 w 608602"/>
                <a:gd name="connsiteY44" fmla="*/ 283369 h 652463"/>
                <a:gd name="connsiteX45" fmla="*/ 371475 w 608602"/>
                <a:gd name="connsiteY45" fmla="*/ 297656 h 652463"/>
                <a:gd name="connsiteX46" fmla="*/ 357188 w 608602"/>
                <a:gd name="connsiteY46" fmla="*/ 340519 h 652463"/>
                <a:gd name="connsiteX47" fmla="*/ 354807 w 608602"/>
                <a:gd name="connsiteY47" fmla="*/ 354806 h 652463"/>
                <a:gd name="connsiteX48" fmla="*/ 397669 w 608602"/>
                <a:gd name="connsiteY48" fmla="*/ 366713 h 652463"/>
                <a:gd name="connsiteX49" fmla="*/ 404813 w 608602"/>
                <a:gd name="connsiteY49" fmla="*/ 357188 h 652463"/>
                <a:gd name="connsiteX50" fmla="*/ 416719 w 608602"/>
                <a:gd name="connsiteY50" fmla="*/ 319088 h 652463"/>
                <a:gd name="connsiteX51" fmla="*/ 433388 w 608602"/>
                <a:gd name="connsiteY51" fmla="*/ 300038 h 652463"/>
                <a:gd name="connsiteX52" fmla="*/ 445294 w 608602"/>
                <a:gd name="connsiteY52" fmla="*/ 280988 h 652463"/>
                <a:gd name="connsiteX53" fmla="*/ 438150 w 608602"/>
                <a:gd name="connsiteY53" fmla="*/ 242888 h 652463"/>
                <a:gd name="connsiteX54" fmla="*/ 404813 w 608602"/>
                <a:gd name="connsiteY54" fmla="*/ 197644 h 652463"/>
                <a:gd name="connsiteX55" fmla="*/ 366713 w 608602"/>
                <a:gd name="connsiteY55" fmla="*/ 130969 h 652463"/>
                <a:gd name="connsiteX56" fmla="*/ 357188 w 608602"/>
                <a:gd name="connsiteY56" fmla="*/ 54769 h 652463"/>
                <a:gd name="connsiteX57" fmla="*/ 366713 w 608602"/>
                <a:gd name="connsiteY57" fmla="*/ 9525 h 652463"/>
                <a:gd name="connsiteX58" fmla="*/ 373857 w 608602"/>
                <a:gd name="connsiteY58" fmla="*/ 0 h 652463"/>
                <a:gd name="connsiteX59" fmla="*/ 419100 w 608602"/>
                <a:gd name="connsiteY59" fmla="*/ 7144 h 652463"/>
                <a:gd name="connsiteX60" fmla="*/ 483394 w 608602"/>
                <a:gd name="connsiteY60" fmla="*/ 64294 h 652463"/>
                <a:gd name="connsiteX61" fmla="*/ 509588 w 608602"/>
                <a:gd name="connsiteY61" fmla="*/ 102394 h 652463"/>
                <a:gd name="connsiteX62" fmla="*/ 550069 w 608602"/>
                <a:gd name="connsiteY62" fmla="*/ 161925 h 652463"/>
                <a:gd name="connsiteX63" fmla="*/ 561975 w 608602"/>
                <a:gd name="connsiteY63" fmla="*/ 204788 h 652463"/>
                <a:gd name="connsiteX64" fmla="*/ 550069 w 608602"/>
                <a:gd name="connsiteY64" fmla="*/ 257175 h 652463"/>
                <a:gd name="connsiteX65" fmla="*/ 526257 w 608602"/>
                <a:gd name="connsiteY65" fmla="*/ 292894 h 652463"/>
                <a:gd name="connsiteX66" fmla="*/ 500063 w 608602"/>
                <a:gd name="connsiteY66" fmla="*/ 338138 h 652463"/>
                <a:gd name="connsiteX67" fmla="*/ 466725 w 608602"/>
                <a:gd name="connsiteY67" fmla="*/ 376238 h 652463"/>
                <a:gd name="connsiteX68" fmla="*/ 435769 w 608602"/>
                <a:gd name="connsiteY68" fmla="*/ 445294 h 652463"/>
                <a:gd name="connsiteX69" fmla="*/ 440532 w 608602"/>
                <a:gd name="connsiteY69" fmla="*/ 473869 h 652463"/>
                <a:gd name="connsiteX70" fmla="*/ 509588 w 608602"/>
                <a:gd name="connsiteY70" fmla="*/ 483394 h 652463"/>
                <a:gd name="connsiteX71" fmla="*/ 557213 w 608602"/>
                <a:gd name="connsiteY71" fmla="*/ 473869 h 652463"/>
                <a:gd name="connsiteX72" fmla="*/ 588169 w 608602"/>
                <a:gd name="connsiteY72" fmla="*/ 476250 h 652463"/>
                <a:gd name="connsiteX73" fmla="*/ 597694 w 608602"/>
                <a:gd name="connsiteY73" fmla="*/ 483394 h 652463"/>
                <a:gd name="connsiteX74" fmla="*/ 581025 w 608602"/>
                <a:gd name="connsiteY74" fmla="*/ 521494 h 652463"/>
                <a:gd name="connsiteX75" fmla="*/ 490538 w 608602"/>
                <a:gd name="connsiteY75" fmla="*/ 566738 h 652463"/>
                <a:gd name="connsiteX76" fmla="*/ 497682 w 608602"/>
                <a:gd name="connsiteY76" fmla="*/ 588169 h 652463"/>
                <a:gd name="connsiteX77" fmla="*/ 538163 w 608602"/>
                <a:gd name="connsiteY77" fmla="*/ 564356 h 652463"/>
                <a:gd name="connsiteX78" fmla="*/ 561975 w 608602"/>
                <a:gd name="connsiteY78" fmla="*/ 552450 h 652463"/>
                <a:gd name="connsiteX79" fmla="*/ 571500 w 608602"/>
                <a:gd name="connsiteY79" fmla="*/ 561975 h 652463"/>
                <a:gd name="connsiteX80" fmla="*/ 557213 w 608602"/>
                <a:gd name="connsiteY80" fmla="*/ 597694 h 652463"/>
                <a:gd name="connsiteX81" fmla="*/ 554832 w 608602"/>
                <a:gd name="connsiteY81" fmla="*/ 607219 h 652463"/>
                <a:gd name="connsiteX82" fmla="*/ 578644 w 608602"/>
                <a:gd name="connsiteY82" fmla="*/ 597694 h 652463"/>
                <a:gd name="connsiteX83" fmla="*/ 588169 w 608602"/>
                <a:gd name="connsiteY83" fmla="*/ 595313 h 652463"/>
                <a:gd name="connsiteX84" fmla="*/ 595313 w 608602"/>
                <a:gd name="connsiteY84" fmla="*/ 604838 h 652463"/>
                <a:gd name="connsiteX85" fmla="*/ 588169 w 608602"/>
                <a:gd name="connsiteY85" fmla="*/ 623888 h 652463"/>
                <a:gd name="connsiteX86" fmla="*/ 585788 w 608602"/>
                <a:gd name="connsiteY86" fmla="*/ 631031 h 652463"/>
                <a:gd name="connsiteX87" fmla="*/ 607219 w 608602"/>
                <a:gd name="connsiteY87" fmla="*/ 633413 h 652463"/>
                <a:gd name="connsiteX88" fmla="*/ 590550 w 608602"/>
                <a:gd name="connsiteY88" fmla="*/ 647700 h 652463"/>
                <a:gd name="connsiteX89" fmla="*/ 578644 w 608602"/>
                <a:gd name="connsiteY89" fmla="*/ 652463 h 65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8602" h="652463">
                  <a:moveTo>
                    <a:pt x="16669" y="259556"/>
                  </a:moveTo>
                  <a:cubicBezTo>
                    <a:pt x="972" y="338042"/>
                    <a:pt x="5065" y="306858"/>
                    <a:pt x="0" y="352425"/>
                  </a:cubicBezTo>
                  <a:cubicBezTo>
                    <a:pt x="1588" y="370681"/>
                    <a:pt x="2418" y="389019"/>
                    <a:pt x="4763" y="407194"/>
                  </a:cubicBezTo>
                  <a:cubicBezTo>
                    <a:pt x="6539" y="420958"/>
                    <a:pt x="10714" y="431799"/>
                    <a:pt x="19050" y="442913"/>
                  </a:cubicBezTo>
                  <a:cubicBezTo>
                    <a:pt x="26114" y="452332"/>
                    <a:pt x="36526" y="464829"/>
                    <a:pt x="47625" y="471488"/>
                  </a:cubicBezTo>
                  <a:cubicBezTo>
                    <a:pt x="55824" y="476407"/>
                    <a:pt x="70070" y="482127"/>
                    <a:pt x="78582" y="485775"/>
                  </a:cubicBezTo>
                  <a:cubicBezTo>
                    <a:pt x="85726" y="483394"/>
                    <a:pt x="97849" y="485844"/>
                    <a:pt x="100013" y="478631"/>
                  </a:cubicBezTo>
                  <a:cubicBezTo>
                    <a:pt x="104294" y="464362"/>
                    <a:pt x="94162" y="441383"/>
                    <a:pt x="88107" y="426244"/>
                  </a:cubicBezTo>
                  <a:cubicBezTo>
                    <a:pt x="93380" y="413588"/>
                    <a:pt x="94938" y="393922"/>
                    <a:pt x="111919" y="390525"/>
                  </a:cubicBezTo>
                  <a:lnTo>
                    <a:pt x="123825" y="392906"/>
                  </a:lnTo>
                  <a:cubicBezTo>
                    <a:pt x="127794" y="395287"/>
                    <a:pt x="132955" y="396347"/>
                    <a:pt x="135732" y="400050"/>
                  </a:cubicBezTo>
                  <a:cubicBezTo>
                    <a:pt x="138160" y="403288"/>
                    <a:pt x="138113" y="407909"/>
                    <a:pt x="138113" y="411956"/>
                  </a:cubicBezTo>
                  <a:cubicBezTo>
                    <a:pt x="138113" y="423097"/>
                    <a:pt x="136526" y="434181"/>
                    <a:pt x="135732" y="445294"/>
                  </a:cubicBezTo>
                  <a:cubicBezTo>
                    <a:pt x="136526" y="460375"/>
                    <a:pt x="134187" y="475955"/>
                    <a:pt x="138113" y="490538"/>
                  </a:cubicBezTo>
                  <a:cubicBezTo>
                    <a:pt x="139170" y="494463"/>
                    <a:pt x="157137" y="511943"/>
                    <a:pt x="161925" y="516731"/>
                  </a:cubicBezTo>
                  <a:cubicBezTo>
                    <a:pt x="177006" y="514350"/>
                    <a:pt x="192357" y="513291"/>
                    <a:pt x="207169" y="509588"/>
                  </a:cubicBezTo>
                  <a:cubicBezTo>
                    <a:pt x="211659" y="508466"/>
                    <a:pt x="214935" y="504514"/>
                    <a:pt x="219075" y="502444"/>
                  </a:cubicBezTo>
                  <a:cubicBezTo>
                    <a:pt x="222898" y="500532"/>
                    <a:pt x="227013" y="499269"/>
                    <a:pt x="230982" y="497681"/>
                  </a:cubicBezTo>
                  <a:cubicBezTo>
                    <a:pt x="233363" y="492125"/>
                    <a:pt x="237419" y="487016"/>
                    <a:pt x="238125" y="481013"/>
                  </a:cubicBezTo>
                  <a:cubicBezTo>
                    <a:pt x="239572" y="468708"/>
                    <a:pt x="233203" y="444320"/>
                    <a:pt x="228600" y="433388"/>
                  </a:cubicBezTo>
                  <a:cubicBezTo>
                    <a:pt x="225429" y="425856"/>
                    <a:pt x="220486" y="419195"/>
                    <a:pt x="216694" y="411956"/>
                  </a:cubicBezTo>
                  <a:cubicBezTo>
                    <a:pt x="211753" y="402523"/>
                    <a:pt x="207539" y="392712"/>
                    <a:pt x="202407" y="383381"/>
                  </a:cubicBezTo>
                  <a:cubicBezTo>
                    <a:pt x="193124" y="366502"/>
                    <a:pt x="178571" y="349947"/>
                    <a:pt x="173832" y="330994"/>
                  </a:cubicBezTo>
                  <a:lnTo>
                    <a:pt x="169069" y="311944"/>
                  </a:lnTo>
                  <a:cubicBezTo>
                    <a:pt x="168275" y="302419"/>
                    <a:pt x="167553" y="292888"/>
                    <a:pt x="166688" y="283369"/>
                  </a:cubicBezTo>
                  <a:cubicBezTo>
                    <a:pt x="165966" y="275425"/>
                    <a:pt x="164307" y="267533"/>
                    <a:pt x="164307" y="259556"/>
                  </a:cubicBezTo>
                  <a:cubicBezTo>
                    <a:pt x="164307" y="224854"/>
                    <a:pt x="149176" y="202829"/>
                    <a:pt x="173832" y="190500"/>
                  </a:cubicBezTo>
                  <a:cubicBezTo>
                    <a:pt x="176077" y="189378"/>
                    <a:pt x="178594" y="188913"/>
                    <a:pt x="180975" y="188119"/>
                  </a:cubicBezTo>
                  <a:cubicBezTo>
                    <a:pt x="195143" y="190695"/>
                    <a:pt x="209591" y="190796"/>
                    <a:pt x="221457" y="200025"/>
                  </a:cubicBezTo>
                  <a:cubicBezTo>
                    <a:pt x="226513" y="203958"/>
                    <a:pt x="230597" y="213543"/>
                    <a:pt x="233363" y="219075"/>
                  </a:cubicBezTo>
                  <a:cubicBezTo>
                    <a:pt x="234950" y="235744"/>
                    <a:pt x="233899" y="252879"/>
                    <a:pt x="238125" y="269081"/>
                  </a:cubicBezTo>
                  <a:cubicBezTo>
                    <a:pt x="239021" y="272516"/>
                    <a:pt x="244111" y="274116"/>
                    <a:pt x="247650" y="273844"/>
                  </a:cubicBezTo>
                  <a:cubicBezTo>
                    <a:pt x="255158" y="273267"/>
                    <a:pt x="261938" y="269081"/>
                    <a:pt x="269082" y="266700"/>
                  </a:cubicBezTo>
                  <a:cubicBezTo>
                    <a:pt x="270669" y="264319"/>
                    <a:pt x="273150" y="262332"/>
                    <a:pt x="273844" y="259556"/>
                  </a:cubicBezTo>
                  <a:cubicBezTo>
                    <a:pt x="275587" y="252583"/>
                    <a:pt x="273251" y="244668"/>
                    <a:pt x="276225" y="238125"/>
                  </a:cubicBezTo>
                  <a:cubicBezTo>
                    <a:pt x="277694" y="234893"/>
                    <a:pt x="282575" y="234950"/>
                    <a:pt x="285750" y="233363"/>
                  </a:cubicBezTo>
                  <a:cubicBezTo>
                    <a:pt x="291306" y="234950"/>
                    <a:pt x="297746" y="234726"/>
                    <a:pt x="302419" y="238125"/>
                  </a:cubicBezTo>
                  <a:cubicBezTo>
                    <a:pt x="312060" y="245137"/>
                    <a:pt x="312327" y="254326"/>
                    <a:pt x="314325" y="264319"/>
                  </a:cubicBezTo>
                  <a:cubicBezTo>
                    <a:pt x="313531" y="269875"/>
                    <a:pt x="312948" y="275466"/>
                    <a:pt x="311944" y="280988"/>
                  </a:cubicBezTo>
                  <a:cubicBezTo>
                    <a:pt x="311359" y="284208"/>
                    <a:pt x="308977" y="287293"/>
                    <a:pt x="309563" y="290513"/>
                  </a:cubicBezTo>
                  <a:cubicBezTo>
                    <a:pt x="310644" y="296460"/>
                    <a:pt x="314326" y="301625"/>
                    <a:pt x="316707" y="307181"/>
                  </a:cubicBezTo>
                  <a:cubicBezTo>
                    <a:pt x="319088" y="306387"/>
                    <a:pt x="322075" y="306575"/>
                    <a:pt x="323850" y="304800"/>
                  </a:cubicBezTo>
                  <a:cubicBezTo>
                    <a:pt x="337372" y="291278"/>
                    <a:pt x="321026" y="299705"/>
                    <a:pt x="330994" y="285750"/>
                  </a:cubicBezTo>
                  <a:cubicBezTo>
                    <a:pt x="334429" y="280940"/>
                    <a:pt x="344956" y="276388"/>
                    <a:pt x="350044" y="273844"/>
                  </a:cubicBezTo>
                  <a:cubicBezTo>
                    <a:pt x="355600" y="277019"/>
                    <a:pt x="362432" y="278612"/>
                    <a:pt x="366713" y="283369"/>
                  </a:cubicBezTo>
                  <a:cubicBezTo>
                    <a:pt x="370071" y="287100"/>
                    <a:pt x="371475" y="292636"/>
                    <a:pt x="371475" y="297656"/>
                  </a:cubicBezTo>
                  <a:cubicBezTo>
                    <a:pt x="371475" y="312190"/>
                    <a:pt x="362787" y="327921"/>
                    <a:pt x="357188" y="340519"/>
                  </a:cubicBezTo>
                  <a:cubicBezTo>
                    <a:pt x="356394" y="345281"/>
                    <a:pt x="352950" y="350349"/>
                    <a:pt x="354807" y="354806"/>
                  </a:cubicBezTo>
                  <a:cubicBezTo>
                    <a:pt x="363988" y="376841"/>
                    <a:pt x="379219" y="368250"/>
                    <a:pt x="397669" y="366713"/>
                  </a:cubicBezTo>
                  <a:cubicBezTo>
                    <a:pt x="400050" y="363538"/>
                    <a:pt x="403457" y="360918"/>
                    <a:pt x="404813" y="357188"/>
                  </a:cubicBezTo>
                  <a:cubicBezTo>
                    <a:pt x="415645" y="327399"/>
                    <a:pt x="394683" y="353143"/>
                    <a:pt x="416719" y="319088"/>
                  </a:cubicBezTo>
                  <a:cubicBezTo>
                    <a:pt x="421303" y="312004"/>
                    <a:pt x="428325" y="306788"/>
                    <a:pt x="433388" y="300038"/>
                  </a:cubicBezTo>
                  <a:cubicBezTo>
                    <a:pt x="437881" y="294047"/>
                    <a:pt x="441325" y="287338"/>
                    <a:pt x="445294" y="280988"/>
                  </a:cubicBezTo>
                  <a:cubicBezTo>
                    <a:pt x="442913" y="268288"/>
                    <a:pt x="442236" y="255146"/>
                    <a:pt x="438150" y="242888"/>
                  </a:cubicBezTo>
                  <a:cubicBezTo>
                    <a:pt x="434167" y="230938"/>
                    <a:pt x="410042" y="204525"/>
                    <a:pt x="404813" y="197644"/>
                  </a:cubicBezTo>
                  <a:cubicBezTo>
                    <a:pt x="376525" y="160422"/>
                    <a:pt x="384120" y="171587"/>
                    <a:pt x="366713" y="130969"/>
                  </a:cubicBezTo>
                  <a:cubicBezTo>
                    <a:pt x="362491" y="108452"/>
                    <a:pt x="355188" y="78102"/>
                    <a:pt x="357188" y="54769"/>
                  </a:cubicBezTo>
                  <a:cubicBezTo>
                    <a:pt x="358504" y="39413"/>
                    <a:pt x="362226" y="24269"/>
                    <a:pt x="366713" y="9525"/>
                  </a:cubicBezTo>
                  <a:cubicBezTo>
                    <a:pt x="367869" y="5728"/>
                    <a:pt x="371476" y="3175"/>
                    <a:pt x="373857" y="0"/>
                  </a:cubicBezTo>
                  <a:cubicBezTo>
                    <a:pt x="388938" y="2381"/>
                    <a:pt x="404666" y="2167"/>
                    <a:pt x="419100" y="7144"/>
                  </a:cubicBezTo>
                  <a:cubicBezTo>
                    <a:pt x="436078" y="12999"/>
                    <a:pt x="480314" y="59814"/>
                    <a:pt x="483394" y="64294"/>
                  </a:cubicBezTo>
                  <a:cubicBezTo>
                    <a:pt x="492125" y="76994"/>
                    <a:pt x="500549" y="89911"/>
                    <a:pt x="509588" y="102394"/>
                  </a:cubicBezTo>
                  <a:cubicBezTo>
                    <a:pt x="526878" y="126271"/>
                    <a:pt x="538060" y="135505"/>
                    <a:pt x="550069" y="161925"/>
                  </a:cubicBezTo>
                  <a:cubicBezTo>
                    <a:pt x="553413" y="169282"/>
                    <a:pt x="559690" y="195647"/>
                    <a:pt x="561975" y="204788"/>
                  </a:cubicBezTo>
                  <a:cubicBezTo>
                    <a:pt x="558006" y="222250"/>
                    <a:pt x="556797" y="240579"/>
                    <a:pt x="550069" y="257175"/>
                  </a:cubicBezTo>
                  <a:cubicBezTo>
                    <a:pt x="544693" y="270436"/>
                    <a:pt x="533776" y="280719"/>
                    <a:pt x="526257" y="292894"/>
                  </a:cubicBezTo>
                  <a:cubicBezTo>
                    <a:pt x="517100" y="307720"/>
                    <a:pt x="510192" y="323958"/>
                    <a:pt x="500063" y="338138"/>
                  </a:cubicBezTo>
                  <a:cubicBezTo>
                    <a:pt x="490254" y="351870"/>
                    <a:pt x="476574" y="362535"/>
                    <a:pt x="466725" y="376238"/>
                  </a:cubicBezTo>
                  <a:cubicBezTo>
                    <a:pt x="445558" y="405687"/>
                    <a:pt x="445462" y="413792"/>
                    <a:pt x="435769" y="445294"/>
                  </a:cubicBezTo>
                  <a:cubicBezTo>
                    <a:pt x="437357" y="454819"/>
                    <a:pt x="435636" y="465546"/>
                    <a:pt x="440532" y="473869"/>
                  </a:cubicBezTo>
                  <a:cubicBezTo>
                    <a:pt x="453310" y="495592"/>
                    <a:pt x="497615" y="483964"/>
                    <a:pt x="509588" y="483394"/>
                  </a:cubicBezTo>
                  <a:cubicBezTo>
                    <a:pt x="522287" y="480219"/>
                    <a:pt x="542815" y="473869"/>
                    <a:pt x="557213" y="473869"/>
                  </a:cubicBezTo>
                  <a:cubicBezTo>
                    <a:pt x="567562" y="473869"/>
                    <a:pt x="577850" y="475456"/>
                    <a:pt x="588169" y="476250"/>
                  </a:cubicBezTo>
                  <a:cubicBezTo>
                    <a:pt x="591344" y="478631"/>
                    <a:pt x="596802" y="479527"/>
                    <a:pt x="597694" y="483394"/>
                  </a:cubicBezTo>
                  <a:cubicBezTo>
                    <a:pt x="601632" y="500458"/>
                    <a:pt x="595052" y="512922"/>
                    <a:pt x="581025" y="521494"/>
                  </a:cubicBezTo>
                  <a:cubicBezTo>
                    <a:pt x="542799" y="544854"/>
                    <a:pt x="534312" y="522966"/>
                    <a:pt x="490538" y="566738"/>
                  </a:cubicBezTo>
                  <a:cubicBezTo>
                    <a:pt x="459407" y="597868"/>
                    <a:pt x="455533" y="591411"/>
                    <a:pt x="497682" y="588169"/>
                  </a:cubicBezTo>
                  <a:cubicBezTo>
                    <a:pt x="511176" y="580231"/>
                    <a:pt x="524478" y="571959"/>
                    <a:pt x="538163" y="564356"/>
                  </a:cubicBezTo>
                  <a:cubicBezTo>
                    <a:pt x="545920" y="560046"/>
                    <a:pt x="553123" y="553082"/>
                    <a:pt x="561975" y="552450"/>
                  </a:cubicBezTo>
                  <a:cubicBezTo>
                    <a:pt x="566454" y="552130"/>
                    <a:pt x="568325" y="558800"/>
                    <a:pt x="571500" y="561975"/>
                  </a:cubicBezTo>
                  <a:cubicBezTo>
                    <a:pt x="567243" y="596033"/>
                    <a:pt x="573936" y="567033"/>
                    <a:pt x="557213" y="597694"/>
                  </a:cubicBezTo>
                  <a:cubicBezTo>
                    <a:pt x="555646" y="600567"/>
                    <a:pt x="551559" y="607219"/>
                    <a:pt x="554832" y="607219"/>
                  </a:cubicBezTo>
                  <a:cubicBezTo>
                    <a:pt x="563381" y="607219"/>
                    <a:pt x="570593" y="600569"/>
                    <a:pt x="578644" y="597694"/>
                  </a:cubicBezTo>
                  <a:cubicBezTo>
                    <a:pt x="581726" y="596593"/>
                    <a:pt x="584994" y="596107"/>
                    <a:pt x="588169" y="595313"/>
                  </a:cubicBezTo>
                  <a:cubicBezTo>
                    <a:pt x="590550" y="598488"/>
                    <a:pt x="595313" y="600869"/>
                    <a:pt x="595313" y="604838"/>
                  </a:cubicBezTo>
                  <a:cubicBezTo>
                    <a:pt x="595313" y="611620"/>
                    <a:pt x="590487" y="617514"/>
                    <a:pt x="588169" y="623888"/>
                  </a:cubicBezTo>
                  <a:cubicBezTo>
                    <a:pt x="587311" y="626247"/>
                    <a:pt x="586582" y="628650"/>
                    <a:pt x="585788" y="631031"/>
                  </a:cubicBezTo>
                  <a:cubicBezTo>
                    <a:pt x="592932" y="631825"/>
                    <a:pt x="602618" y="627891"/>
                    <a:pt x="607219" y="633413"/>
                  </a:cubicBezTo>
                  <a:cubicBezTo>
                    <a:pt x="614023" y="641578"/>
                    <a:pt x="593677" y="646527"/>
                    <a:pt x="590550" y="647700"/>
                  </a:cubicBezTo>
                  <a:cubicBezTo>
                    <a:pt x="586548" y="649201"/>
                    <a:pt x="578644" y="652463"/>
                    <a:pt x="578644" y="652463"/>
                  </a:cubicBezTo>
                </a:path>
              </a:pathLst>
            </a:custGeom>
            <a:noFill/>
            <a:ln w="19050" cap="rnd">
              <a:solidFill>
                <a:schemeClr val="accent5"/>
              </a:solidFill>
              <a:miter lim="800000"/>
              <a:headEnd/>
              <a:tailEnd/>
            </a:ln>
          </p:spPr>
          <p:txBody>
            <a:bodyPr rtlCol="0" anchor="ctr"/>
            <a:lstStyle/>
            <a:p>
              <a:pPr algn="ctr"/>
              <a:endParaRPr lang="en-US" dirty="0"/>
            </a:p>
          </p:txBody>
        </p:sp>
        <p:sp>
          <p:nvSpPr>
            <p:cNvPr id="158" name="Freeform: Shape 157">
              <a:extLst>
                <a:ext uri="{FF2B5EF4-FFF2-40B4-BE49-F238E27FC236}">
                  <a16:creationId xmlns:a16="http://schemas.microsoft.com/office/drawing/2014/main" id="{73913ABB-473E-E9B5-29D7-239925A26A09}"/>
                </a:ext>
              </a:extLst>
            </p:cNvPr>
            <p:cNvSpPr/>
            <p:nvPr/>
          </p:nvSpPr>
          <p:spPr bwMode="auto">
            <a:xfrm>
              <a:off x="9480382" y="2374443"/>
              <a:ext cx="123825" cy="171450"/>
            </a:xfrm>
            <a:custGeom>
              <a:avLst/>
              <a:gdLst>
                <a:gd name="connsiteX0" fmla="*/ 69056 w 123825"/>
                <a:gd name="connsiteY0" fmla="*/ 0 h 171450"/>
                <a:gd name="connsiteX1" fmla="*/ 80963 w 123825"/>
                <a:gd name="connsiteY1" fmla="*/ 7144 h 171450"/>
                <a:gd name="connsiteX2" fmla="*/ 69056 w 123825"/>
                <a:gd name="connsiteY2" fmla="*/ 50006 h 171450"/>
                <a:gd name="connsiteX3" fmla="*/ 78581 w 123825"/>
                <a:gd name="connsiteY3" fmla="*/ 61913 h 171450"/>
                <a:gd name="connsiteX4" fmla="*/ 83344 w 123825"/>
                <a:gd name="connsiteY4" fmla="*/ 71438 h 171450"/>
                <a:gd name="connsiteX5" fmla="*/ 71438 w 123825"/>
                <a:gd name="connsiteY5" fmla="*/ 80963 h 171450"/>
                <a:gd name="connsiteX6" fmla="*/ 11906 w 123825"/>
                <a:gd name="connsiteY6" fmla="*/ 83344 h 171450"/>
                <a:gd name="connsiteX7" fmla="*/ 7144 w 123825"/>
                <a:gd name="connsiteY7" fmla="*/ 95250 h 171450"/>
                <a:gd name="connsiteX8" fmla="*/ 0 w 123825"/>
                <a:gd name="connsiteY8" fmla="*/ 104775 h 171450"/>
                <a:gd name="connsiteX9" fmla="*/ 16669 w 123825"/>
                <a:gd name="connsiteY9" fmla="*/ 154781 h 171450"/>
                <a:gd name="connsiteX10" fmla="*/ 28575 w 123825"/>
                <a:gd name="connsiteY10" fmla="*/ 161925 h 171450"/>
                <a:gd name="connsiteX11" fmla="*/ 52388 w 123825"/>
                <a:gd name="connsiteY11" fmla="*/ 171450 h 171450"/>
                <a:gd name="connsiteX12" fmla="*/ 92869 w 123825"/>
                <a:gd name="connsiteY12" fmla="*/ 166688 h 171450"/>
                <a:gd name="connsiteX13" fmla="*/ 100013 w 123825"/>
                <a:gd name="connsiteY13" fmla="*/ 157163 h 171450"/>
                <a:gd name="connsiteX14" fmla="*/ 102394 w 123825"/>
                <a:gd name="connsiteY14" fmla="*/ 128588 h 171450"/>
                <a:gd name="connsiteX15" fmla="*/ 109538 w 123825"/>
                <a:gd name="connsiteY15" fmla="*/ 123825 h 171450"/>
                <a:gd name="connsiteX16" fmla="*/ 123825 w 123825"/>
                <a:gd name="connsiteY16" fmla="*/ 11668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825" h="171450">
                  <a:moveTo>
                    <a:pt x="69056" y="0"/>
                  </a:moveTo>
                  <a:cubicBezTo>
                    <a:pt x="73025" y="2381"/>
                    <a:pt x="80241" y="2572"/>
                    <a:pt x="80963" y="7144"/>
                  </a:cubicBezTo>
                  <a:cubicBezTo>
                    <a:pt x="86324" y="41098"/>
                    <a:pt x="84507" y="39707"/>
                    <a:pt x="69056" y="50006"/>
                  </a:cubicBezTo>
                  <a:cubicBezTo>
                    <a:pt x="72231" y="53975"/>
                    <a:pt x="75762" y="57684"/>
                    <a:pt x="78581" y="61913"/>
                  </a:cubicBezTo>
                  <a:cubicBezTo>
                    <a:pt x="80550" y="64867"/>
                    <a:pt x="84590" y="68114"/>
                    <a:pt x="83344" y="71438"/>
                  </a:cubicBezTo>
                  <a:cubicBezTo>
                    <a:pt x="81560" y="76197"/>
                    <a:pt x="75407" y="77788"/>
                    <a:pt x="71438" y="80963"/>
                  </a:cubicBezTo>
                  <a:cubicBezTo>
                    <a:pt x="58514" y="80101"/>
                    <a:pt x="26477" y="74844"/>
                    <a:pt x="11906" y="83344"/>
                  </a:cubicBezTo>
                  <a:cubicBezTo>
                    <a:pt x="8214" y="85498"/>
                    <a:pt x="9220" y="91514"/>
                    <a:pt x="7144" y="95250"/>
                  </a:cubicBezTo>
                  <a:cubicBezTo>
                    <a:pt x="5217" y="98719"/>
                    <a:pt x="2381" y="101600"/>
                    <a:pt x="0" y="104775"/>
                  </a:cubicBezTo>
                  <a:cubicBezTo>
                    <a:pt x="5556" y="121444"/>
                    <a:pt x="8811" y="139066"/>
                    <a:pt x="16669" y="154781"/>
                  </a:cubicBezTo>
                  <a:cubicBezTo>
                    <a:pt x="18739" y="158921"/>
                    <a:pt x="24381" y="159968"/>
                    <a:pt x="28575" y="161925"/>
                  </a:cubicBezTo>
                  <a:cubicBezTo>
                    <a:pt x="36322" y="165540"/>
                    <a:pt x="44450" y="168275"/>
                    <a:pt x="52388" y="171450"/>
                  </a:cubicBezTo>
                  <a:cubicBezTo>
                    <a:pt x="65882" y="169863"/>
                    <a:pt x="79855" y="170592"/>
                    <a:pt x="92869" y="166688"/>
                  </a:cubicBezTo>
                  <a:cubicBezTo>
                    <a:pt x="96670" y="165548"/>
                    <a:pt x="99050" y="161013"/>
                    <a:pt x="100013" y="157163"/>
                  </a:cubicBezTo>
                  <a:cubicBezTo>
                    <a:pt x="102331" y="147890"/>
                    <a:pt x="99768" y="137778"/>
                    <a:pt x="102394" y="128588"/>
                  </a:cubicBezTo>
                  <a:cubicBezTo>
                    <a:pt x="103180" y="125836"/>
                    <a:pt x="107157" y="125413"/>
                    <a:pt x="109538" y="123825"/>
                  </a:cubicBezTo>
                  <a:cubicBezTo>
                    <a:pt x="113174" y="112916"/>
                    <a:pt x="109409" y="116681"/>
                    <a:pt x="123825" y="116681"/>
                  </a:cubicBezTo>
                </a:path>
              </a:pathLst>
            </a:custGeom>
            <a:noFill/>
            <a:ln w="19050" cap="rnd">
              <a:solidFill>
                <a:schemeClr val="accent5"/>
              </a:solidFill>
              <a:miter lim="800000"/>
              <a:headEnd/>
              <a:tailEnd/>
            </a:ln>
          </p:spPr>
          <p:txBody>
            <a:bodyPr rtlCol="0" anchor="ctr"/>
            <a:lstStyle/>
            <a:p>
              <a:pPr algn="ctr"/>
              <a:endParaRPr lang="en-US" dirty="0"/>
            </a:p>
          </p:txBody>
        </p:sp>
      </p:grpSp>
      <p:cxnSp>
        <p:nvCxnSpPr>
          <p:cNvPr id="161" name="Straight Arrow Connector 160">
            <a:extLst>
              <a:ext uri="{FF2B5EF4-FFF2-40B4-BE49-F238E27FC236}">
                <a16:creationId xmlns:a16="http://schemas.microsoft.com/office/drawing/2014/main" id="{7FC903D4-3F54-C341-E78E-0C04AFF1F1EB}"/>
              </a:ext>
            </a:extLst>
          </p:cNvPr>
          <p:cNvCxnSpPr>
            <a:cxnSpLocks/>
          </p:cNvCxnSpPr>
          <p:nvPr/>
        </p:nvCxnSpPr>
        <p:spPr>
          <a:xfrm>
            <a:off x="9691199" y="2845195"/>
            <a:ext cx="0" cy="305627"/>
          </a:xfrm>
          <a:prstGeom prst="straightConnector1">
            <a:avLst/>
          </a:prstGeom>
          <a:noFill/>
          <a:ln w="28575" cap="flat" cmpd="sng" algn="ctr">
            <a:solidFill>
              <a:schemeClr val="bg1"/>
            </a:solidFill>
            <a:prstDash val="solid"/>
            <a:tailEnd type="triangle"/>
          </a:ln>
          <a:effectLst/>
        </p:spPr>
      </p:cxnSp>
      <p:grpSp>
        <p:nvGrpSpPr>
          <p:cNvPr id="163" name="Group 162">
            <a:extLst>
              <a:ext uri="{FF2B5EF4-FFF2-40B4-BE49-F238E27FC236}">
                <a16:creationId xmlns:a16="http://schemas.microsoft.com/office/drawing/2014/main" id="{93B320DD-E155-0BA6-0022-68413A93FEA7}"/>
              </a:ext>
            </a:extLst>
          </p:cNvPr>
          <p:cNvGrpSpPr/>
          <p:nvPr/>
        </p:nvGrpSpPr>
        <p:grpSpPr>
          <a:xfrm>
            <a:off x="9646420" y="2201968"/>
            <a:ext cx="827566" cy="764101"/>
            <a:chOff x="8826071" y="2200238"/>
            <a:chExt cx="827566" cy="764101"/>
          </a:xfrm>
        </p:grpSpPr>
        <p:sp>
          <p:nvSpPr>
            <p:cNvPr id="164" name="Star: 32 Points 163">
              <a:extLst>
                <a:ext uri="{FF2B5EF4-FFF2-40B4-BE49-F238E27FC236}">
                  <a16:creationId xmlns:a16="http://schemas.microsoft.com/office/drawing/2014/main" id="{1EBAE6AB-5B35-B2E2-EF40-89114775CA65}"/>
                </a:ext>
              </a:extLst>
            </p:cNvPr>
            <p:cNvSpPr/>
            <p:nvPr/>
          </p:nvSpPr>
          <p:spPr bwMode="auto">
            <a:xfrm>
              <a:off x="8826071" y="2200238"/>
              <a:ext cx="827566" cy="764101"/>
            </a:xfrm>
            <a:prstGeom prst="star32">
              <a:avLst>
                <a:gd name="adj" fmla="val 46922"/>
              </a:avLst>
            </a:prstGeom>
            <a:pattFill prst="sphere">
              <a:fgClr>
                <a:schemeClr val="accent1"/>
              </a:fgClr>
              <a:bgClr>
                <a:schemeClr val="bg1"/>
              </a:bgClr>
            </a:patt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Freeform: Shape 164">
              <a:extLst>
                <a:ext uri="{FF2B5EF4-FFF2-40B4-BE49-F238E27FC236}">
                  <a16:creationId xmlns:a16="http://schemas.microsoft.com/office/drawing/2014/main" id="{6984F3ED-E803-FAC6-B2E1-BA729BA136FF}"/>
                </a:ext>
              </a:extLst>
            </p:cNvPr>
            <p:cNvSpPr/>
            <p:nvPr/>
          </p:nvSpPr>
          <p:spPr bwMode="auto">
            <a:xfrm>
              <a:off x="8867017" y="2234462"/>
              <a:ext cx="608602" cy="652463"/>
            </a:xfrm>
            <a:custGeom>
              <a:avLst/>
              <a:gdLst>
                <a:gd name="connsiteX0" fmla="*/ 16669 w 608602"/>
                <a:gd name="connsiteY0" fmla="*/ 259556 h 652463"/>
                <a:gd name="connsiteX1" fmla="*/ 0 w 608602"/>
                <a:gd name="connsiteY1" fmla="*/ 352425 h 652463"/>
                <a:gd name="connsiteX2" fmla="*/ 4763 w 608602"/>
                <a:gd name="connsiteY2" fmla="*/ 407194 h 652463"/>
                <a:gd name="connsiteX3" fmla="*/ 19050 w 608602"/>
                <a:gd name="connsiteY3" fmla="*/ 442913 h 652463"/>
                <a:gd name="connsiteX4" fmla="*/ 47625 w 608602"/>
                <a:gd name="connsiteY4" fmla="*/ 471488 h 652463"/>
                <a:gd name="connsiteX5" fmla="*/ 78582 w 608602"/>
                <a:gd name="connsiteY5" fmla="*/ 485775 h 652463"/>
                <a:gd name="connsiteX6" fmla="*/ 100013 w 608602"/>
                <a:gd name="connsiteY6" fmla="*/ 478631 h 652463"/>
                <a:gd name="connsiteX7" fmla="*/ 88107 w 608602"/>
                <a:gd name="connsiteY7" fmla="*/ 426244 h 652463"/>
                <a:gd name="connsiteX8" fmla="*/ 111919 w 608602"/>
                <a:gd name="connsiteY8" fmla="*/ 390525 h 652463"/>
                <a:gd name="connsiteX9" fmla="*/ 123825 w 608602"/>
                <a:gd name="connsiteY9" fmla="*/ 392906 h 652463"/>
                <a:gd name="connsiteX10" fmla="*/ 135732 w 608602"/>
                <a:gd name="connsiteY10" fmla="*/ 400050 h 652463"/>
                <a:gd name="connsiteX11" fmla="*/ 138113 w 608602"/>
                <a:gd name="connsiteY11" fmla="*/ 411956 h 652463"/>
                <a:gd name="connsiteX12" fmla="*/ 135732 w 608602"/>
                <a:gd name="connsiteY12" fmla="*/ 445294 h 652463"/>
                <a:gd name="connsiteX13" fmla="*/ 138113 w 608602"/>
                <a:gd name="connsiteY13" fmla="*/ 490538 h 652463"/>
                <a:gd name="connsiteX14" fmla="*/ 161925 w 608602"/>
                <a:gd name="connsiteY14" fmla="*/ 516731 h 652463"/>
                <a:gd name="connsiteX15" fmla="*/ 207169 w 608602"/>
                <a:gd name="connsiteY15" fmla="*/ 509588 h 652463"/>
                <a:gd name="connsiteX16" fmla="*/ 219075 w 608602"/>
                <a:gd name="connsiteY16" fmla="*/ 502444 h 652463"/>
                <a:gd name="connsiteX17" fmla="*/ 230982 w 608602"/>
                <a:gd name="connsiteY17" fmla="*/ 497681 h 652463"/>
                <a:gd name="connsiteX18" fmla="*/ 238125 w 608602"/>
                <a:gd name="connsiteY18" fmla="*/ 481013 h 652463"/>
                <a:gd name="connsiteX19" fmla="*/ 228600 w 608602"/>
                <a:gd name="connsiteY19" fmla="*/ 433388 h 652463"/>
                <a:gd name="connsiteX20" fmla="*/ 216694 w 608602"/>
                <a:gd name="connsiteY20" fmla="*/ 411956 h 652463"/>
                <a:gd name="connsiteX21" fmla="*/ 202407 w 608602"/>
                <a:gd name="connsiteY21" fmla="*/ 383381 h 652463"/>
                <a:gd name="connsiteX22" fmla="*/ 173832 w 608602"/>
                <a:gd name="connsiteY22" fmla="*/ 330994 h 652463"/>
                <a:gd name="connsiteX23" fmla="*/ 169069 w 608602"/>
                <a:gd name="connsiteY23" fmla="*/ 311944 h 652463"/>
                <a:gd name="connsiteX24" fmla="*/ 166688 w 608602"/>
                <a:gd name="connsiteY24" fmla="*/ 283369 h 652463"/>
                <a:gd name="connsiteX25" fmla="*/ 164307 w 608602"/>
                <a:gd name="connsiteY25" fmla="*/ 259556 h 652463"/>
                <a:gd name="connsiteX26" fmla="*/ 173832 w 608602"/>
                <a:gd name="connsiteY26" fmla="*/ 190500 h 652463"/>
                <a:gd name="connsiteX27" fmla="*/ 180975 w 608602"/>
                <a:gd name="connsiteY27" fmla="*/ 188119 h 652463"/>
                <a:gd name="connsiteX28" fmla="*/ 221457 w 608602"/>
                <a:gd name="connsiteY28" fmla="*/ 200025 h 652463"/>
                <a:gd name="connsiteX29" fmla="*/ 233363 w 608602"/>
                <a:gd name="connsiteY29" fmla="*/ 219075 h 652463"/>
                <a:gd name="connsiteX30" fmla="*/ 238125 w 608602"/>
                <a:gd name="connsiteY30" fmla="*/ 269081 h 652463"/>
                <a:gd name="connsiteX31" fmla="*/ 247650 w 608602"/>
                <a:gd name="connsiteY31" fmla="*/ 273844 h 652463"/>
                <a:gd name="connsiteX32" fmla="*/ 269082 w 608602"/>
                <a:gd name="connsiteY32" fmla="*/ 266700 h 652463"/>
                <a:gd name="connsiteX33" fmla="*/ 273844 w 608602"/>
                <a:gd name="connsiteY33" fmla="*/ 259556 h 652463"/>
                <a:gd name="connsiteX34" fmla="*/ 276225 w 608602"/>
                <a:gd name="connsiteY34" fmla="*/ 238125 h 652463"/>
                <a:gd name="connsiteX35" fmla="*/ 285750 w 608602"/>
                <a:gd name="connsiteY35" fmla="*/ 233363 h 652463"/>
                <a:gd name="connsiteX36" fmla="*/ 302419 w 608602"/>
                <a:gd name="connsiteY36" fmla="*/ 238125 h 652463"/>
                <a:gd name="connsiteX37" fmla="*/ 314325 w 608602"/>
                <a:gd name="connsiteY37" fmla="*/ 264319 h 652463"/>
                <a:gd name="connsiteX38" fmla="*/ 311944 w 608602"/>
                <a:gd name="connsiteY38" fmla="*/ 280988 h 652463"/>
                <a:gd name="connsiteX39" fmla="*/ 309563 w 608602"/>
                <a:gd name="connsiteY39" fmla="*/ 290513 h 652463"/>
                <a:gd name="connsiteX40" fmla="*/ 316707 w 608602"/>
                <a:gd name="connsiteY40" fmla="*/ 307181 h 652463"/>
                <a:gd name="connsiteX41" fmla="*/ 323850 w 608602"/>
                <a:gd name="connsiteY41" fmla="*/ 304800 h 652463"/>
                <a:gd name="connsiteX42" fmla="*/ 330994 w 608602"/>
                <a:gd name="connsiteY42" fmla="*/ 285750 h 652463"/>
                <a:gd name="connsiteX43" fmla="*/ 350044 w 608602"/>
                <a:gd name="connsiteY43" fmla="*/ 273844 h 652463"/>
                <a:gd name="connsiteX44" fmla="*/ 366713 w 608602"/>
                <a:gd name="connsiteY44" fmla="*/ 283369 h 652463"/>
                <a:gd name="connsiteX45" fmla="*/ 371475 w 608602"/>
                <a:gd name="connsiteY45" fmla="*/ 297656 h 652463"/>
                <a:gd name="connsiteX46" fmla="*/ 357188 w 608602"/>
                <a:gd name="connsiteY46" fmla="*/ 340519 h 652463"/>
                <a:gd name="connsiteX47" fmla="*/ 354807 w 608602"/>
                <a:gd name="connsiteY47" fmla="*/ 354806 h 652463"/>
                <a:gd name="connsiteX48" fmla="*/ 397669 w 608602"/>
                <a:gd name="connsiteY48" fmla="*/ 366713 h 652463"/>
                <a:gd name="connsiteX49" fmla="*/ 404813 w 608602"/>
                <a:gd name="connsiteY49" fmla="*/ 357188 h 652463"/>
                <a:gd name="connsiteX50" fmla="*/ 416719 w 608602"/>
                <a:gd name="connsiteY50" fmla="*/ 319088 h 652463"/>
                <a:gd name="connsiteX51" fmla="*/ 433388 w 608602"/>
                <a:gd name="connsiteY51" fmla="*/ 300038 h 652463"/>
                <a:gd name="connsiteX52" fmla="*/ 445294 w 608602"/>
                <a:gd name="connsiteY52" fmla="*/ 280988 h 652463"/>
                <a:gd name="connsiteX53" fmla="*/ 438150 w 608602"/>
                <a:gd name="connsiteY53" fmla="*/ 242888 h 652463"/>
                <a:gd name="connsiteX54" fmla="*/ 404813 w 608602"/>
                <a:gd name="connsiteY54" fmla="*/ 197644 h 652463"/>
                <a:gd name="connsiteX55" fmla="*/ 366713 w 608602"/>
                <a:gd name="connsiteY55" fmla="*/ 130969 h 652463"/>
                <a:gd name="connsiteX56" fmla="*/ 357188 w 608602"/>
                <a:gd name="connsiteY56" fmla="*/ 54769 h 652463"/>
                <a:gd name="connsiteX57" fmla="*/ 366713 w 608602"/>
                <a:gd name="connsiteY57" fmla="*/ 9525 h 652463"/>
                <a:gd name="connsiteX58" fmla="*/ 373857 w 608602"/>
                <a:gd name="connsiteY58" fmla="*/ 0 h 652463"/>
                <a:gd name="connsiteX59" fmla="*/ 419100 w 608602"/>
                <a:gd name="connsiteY59" fmla="*/ 7144 h 652463"/>
                <a:gd name="connsiteX60" fmla="*/ 483394 w 608602"/>
                <a:gd name="connsiteY60" fmla="*/ 64294 h 652463"/>
                <a:gd name="connsiteX61" fmla="*/ 509588 w 608602"/>
                <a:gd name="connsiteY61" fmla="*/ 102394 h 652463"/>
                <a:gd name="connsiteX62" fmla="*/ 550069 w 608602"/>
                <a:gd name="connsiteY62" fmla="*/ 161925 h 652463"/>
                <a:gd name="connsiteX63" fmla="*/ 561975 w 608602"/>
                <a:gd name="connsiteY63" fmla="*/ 204788 h 652463"/>
                <a:gd name="connsiteX64" fmla="*/ 550069 w 608602"/>
                <a:gd name="connsiteY64" fmla="*/ 257175 h 652463"/>
                <a:gd name="connsiteX65" fmla="*/ 526257 w 608602"/>
                <a:gd name="connsiteY65" fmla="*/ 292894 h 652463"/>
                <a:gd name="connsiteX66" fmla="*/ 500063 w 608602"/>
                <a:gd name="connsiteY66" fmla="*/ 338138 h 652463"/>
                <a:gd name="connsiteX67" fmla="*/ 466725 w 608602"/>
                <a:gd name="connsiteY67" fmla="*/ 376238 h 652463"/>
                <a:gd name="connsiteX68" fmla="*/ 435769 w 608602"/>
                <a:gd name="connsiteY68" fmla="*/ 445294 h 652463"/>
                <a:gd name="connsiteX69" fmla="*/ 440532 w 608602"/>
                <a:gd name="connsiteY69" fmla="*/ 473869 h 652463"/>
                <a:gd name="connsiteX70" fmla="*/ 509588 w 608602"/>
                <a:gd name="connsiteY70" fmla="*/ 483394 h 652463"/>
                <a:gd name="connsiteX71" fmla="*/ 557213 w 608602"/>
                <a:gd name="connsiteY71" fmla="*/ 473869 h 652463"/>
                <a:gd name="connsiteX72" fmla="*/ 588169 w 608602"/>
                <a:gd name="connsiteY72" fmla="*/ 476250 h 652463"/>
                <a:gd name="connsiteX73" fmla="*/ 597694 w 608602"/>
                <a:gd name="connsiteY73" fmla="*/ 483394 h 652463"/>
                <a:gd name="connsiteX74" fmla="*/ 581025 w 608602"/>
                <a:gd name="connsiteY74" fmla="*/ 521494 h 652463"/>
                <a:gd name="connsiteX75" fmla="*/ 490538 w 608602"/>
                <a:gd name="connsiteY75" fmla="*/ 566738 h 652463"/>
                <a:gd name="connsiteX76" fmla="*/ 497682 w 608602"/>
                <a:gd name="connsiteY76" fmla="*/ 588169 h 652463"/>
                <a:gd name="connsiteX77" fmla="*/ 538163 w 608602"/>
                <a:gd name="connsiteY77" fmla="*/ 564356 h 652463"/>
                <a:gd name="connsiteX78" fmla="*/ 561975 w 608602"/>
                <a:gd name="connsiteY78" fmla="*/ 552450 h 652463"/>
                <a:gd name="connsiteX79" fmla="*/ 571500 w 608602"/>
                <a:gd name="connsiteY79" fmla="*/ 561975 h 652463"/>
                <a:gd name="connsiteX80" fmla="*/ 557213 w 608602"/>
                <a:gd name="connsiteY80" fmla="*/ 597694 h 652463"/>
                <a:gd name="connsiteX81" fmla="*/ 554832 w 608602"/>
                <a:gd name="connsiteY81" fmla="*/ 607219 h 652463"/>
                <a:gd name="connsiteX82" fmla="*/ 578644 w 608602"/>
                <a:gd name="connsiteY82" fmla="*/ 597694 h 652463"/>
                <a:gd name="connsiteX83" fmla="*/ 588169 w 608602"/>
                <a:gd name="connsiteY83" fmla="*/ 595313 h 652463"/>
                <a:gd name="connsiteX84" fmla="*/ 595313 w 608602"/>
                <a:gd name="connsiteY84" fmla="*/ 604838 h 652463"/>
                <a:gd name="connsiteX85" fmla="*/ 588169 w 608602"/>
                <a:gd name="connsiteY85" fmla="*/ 623888 h 652463"/>
                <a:gd name="connsiteX86" fmla="*/ 585788 w 608602"/>
                <a:gd name="connsiteY86" fmla="*/ 631031 h 652463"/>
                <a:gd name="connsiteX87" fmla="*/ 607219 w 608602"/>
                <a:gd name="connsiteY87" fmla="*/ 633413 h 652463"/>
                <a:gd name="connsiteX88" fmla="*/ 590550 w 608602"/>
                <a:gd name="connsiteY88" fmla="*/ 647700 h 652463"/>
                <a:gd name="connsiteX89" fmla="*/ 578644 w 608602"/>
                <a:gd name="connsiteY89" fmla="*/ 652463 h 65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8602" h="652463">
                  <a:moveTo>
                    <a:pt x="16669" y="259556"/>
                  </a:moveTo>
                  <a:cubicBezTo>
                    <a:pt x="972" y="338042"/>
                    <a:pt x="5065" y="306858"/>
                    <a:pt x="0" y="352425"/>
                  </a:cubicBezTo>
                  <a:cubicBezTo>
                    <a:pt x="1588" y="370681"/>
                    <a:pt x="2418" y="389019"/>
                    <a:pt x="4763" y="407194"/>
                  </a:cubicBezTo>
                  <a:cubicBezTo>
                    <a:pt x="6539" y="420958"/>
                    <a:pt x="10714" y="431799"/>
                    <a:pt x="19050" y="442913"/>
                  </a:cubicBezTo>
                  <a:cubicBezTo>
                    <a:pt x="26114" y="452332"/>
                    <a:pt x="36526" y="464829"/>
                    <a:pt x="47625" y="471488"/>
                  </a:cubicBezTo>
                  <a:cubicBezTo>
                    <a:pt x="55824" y="476407"/>
                    <a:pt x="70070" y="482127"/>
                    <a:pt x="78582" y="485775"/>
                  </a:cubicBezTo>
                  <a:cubicBezTo>
                    <a:pt x="85726" y="483394"/>
                    <a:pt x="97849" y="485844"/>
                    <a:pt x="100013" y="478631"/>
                  </a:cubicBezTo>
                  <a:cubicBezTo>
                    <a:pt x="104294" y="464362"/>
                    <a:pt x="94162" y="441383"/>
                    <a:pt x="88107" y="426244"/>
                  </a:cubicBezTo>
                  <a:cubicBezTo>
                    <a:pt x="93380" y="413588"/>
                    <a:pt x="94938" y="393922"/>
                    <a:pt x="111919" y="390525"/>
                  </a:cubicBezTo>
                  <a:lnTo>
                    <a:pt x="123825" y="392906"/>
                  </a:lnTo>
                  <a:cubicBezTo>
                    <a:pt x="127794" y="395287"/>
                    <a:pt x="132955" y="396347"/>
                    <a:pt x="135732" y="400050"/>
                  </a:cubicBezTo>
                  <a:cubicBezTo>
                    <a:pt x="138160" y="403288"/>
                    <a:pt x="138113" y="407909"/>
                    <a:pt x="138113" y="411956"/>
                  </a:cubicBezTo>
                  <a:cubicBezTo>
                    <a:pt x="138113" y="423097"/>
                    <a:pt x="136526" y="434181"/>
                    <a:pt x="135732" y="445294"/>
                  </a:cubicBezTo>
                  <a:cubicBezTo>
                    <a:pt x="136526" y="460375"/>
                    <a:pt x="134187" y="475955"/>
                    <a:pt x="138113" y="490538"/>
                  </a:cubicBezTo>
                  <a:cubicBezTo>
                    <a:pt x="139170" y="494463"/>
                    <a:pt x="157137" y="511943"/>
                    <a:pt x="161925" y="516731"/>
                  </a:cubicBezTo>
                  <a:cubicBezTo>
                    <a:pt x="177006" y="514350"/>
                    <a:pt x="192357" y="513291"/>
                    <a:pt x="207169" y="509588"/>
                  </a:cubicBezTo>
                  <a:cubicBezTo>
                    <a:pt x="211659" y="508466"/>
                    <a:pt x="214935" y="504514"/>
                    <a:pt x="219075" y="502444"/>
                  </a:cubicBezTo>
                  <a:cubicBezTo>
                    <a:pt x="222898" y="500532"/>
                    <a:pt x="227013" y="499269"/>
                    <a:pt x="230982" y="497681"/>
                  </a:cubicBezTo>
                  <a:cubicBezTo>
                    <a:pt x="233363" y="492125"/>
                    <a:pt x="237419" y="487016"/>
                    <a:pt x="238125" y="481013"/>
                  </a:cubicBezTo>
                  <a:cubicBezTo>
                    <a:pt x="239572" y="468708"/>
                    <a:pt x="233203" y="444320"/>
                    <a:pt x="228600" y="433388"/>
                  </a:cubicBezTo>
                  <a:cubicBezTo>
                    <a:pt x="225429" y="425856"/>
                    <a:pt x="220486" y="419195"/>
                    <a:pt x="216694" y="411956"/>
                  </a:cubicBezTo>
                  <a:cubicBezTo>
                    <a:pt x="211753" y="402523"/>
                    <a:pt x="207539" y="392712"/>
                    <a:pt x="202407" y="383381"/>
                  </a:cubicBezTo>
                  <a:cubicBezTo>
                    <a:pt x="193124" y="366502"/>
                    <a:pt x="178571" y="349947"/>
                    <a:pt x="173832" y="330994"/>
                  </a:cubicBezTo>
                  <a:lnTo>
                    <a:pt x="169069" y="311944"/>
                  </a:lnTo>
                  <a:cubicBezTo>
                    <a:pt x="168275" y="302419"/>
                    <a:pt x="167553" y="292888"/>
                    <a:pt x="166688" y="283369"/>
                  </a:cubicBezTo>
                  <a:cubicBezTo>
                    <a:pt x="165966" y="275425"/>
                    <a:pt x="164307" y="267533"/>
                    <a:pt x="164307" y="259556"/>
                  </a:cubicBezTo>
                  <a:cubicBezTo>
                    <a:pt x="164307" y="224854"/>
                    <a:pt x="149176" y="202829"/>
                    <a:pt x="173832" y="190500"/>
                  </a:cubicBezTo>
                  <a:cubicBezTo>
                    <a:pt x="176077" y="189378"/>
                    <a:pt x="178594" y="188913"/>
                    <a:pt x="180975" y="188119"/>
                  </a:cubicBezTo>
                  <a:cubicBezTo>
                    <a:pt x="195143" y="190695"/>
                    <a:pt x="209591" y="190796"/>
                    <a:pt x="221457" y="200025"/>
                  </a:cubicBezTo>
                  <a:cubicBezTo>
                    <a:pt x="226513" y="203958"/>
                    <a:pt x="230597" y="213543"/>
                    <a:pt x="233363" y="219075"/>
                  </a:cubicBezTo>
                  <a:cubicBezTo>
                    <a:pt x="234950" y="235744"/>
                    <a:pt x="233899" y="252879"/>
                    <a:pt x="238125" y="269081"/>
                  </a:cubicBezTo>
                  <a:cubicBezTo>
                    <a:pt x="239021" y="272516"/>
                    <a:pt x="244111" y="274116"/>
                    <a:pt x="247650" y="273844"/>
                  </a:cubicBezTo>
                  <a:cubicBezTo>
                    <a:pt x="255158" y="273267"/>
                    <a:pt x="261938" y="269081"/>
                    <a:pt x="269082" y="266700"/>
                  </a:cubicBezTo>
                  <a:cubicBezTo>
                    <a:pt x="270669" y="264319"/>
                    <a:pt x="273150" y="262332"/>
                    <a:pt x="273844" y="259556"/>
                  </a:cubicBezTo>
                  <a:cubicBezTo>
                    <a:pt x="275587" y="252583"/>
                    <a:pt x="273251" y="244668"/>
                    <a:pt x="276225" y="238125"/>
                  </a:cubicBezTo>
                  <a:cubicBezTo>
                    <a:pt x="277694" y="234893"/>
                    <a:pt x="282575" y="234950"/>
                    <a:pt x="285750" y="233363"/>
                  </a:cubicBezTo>
                  <a:cubicBezTo>
                    <a:pt x="291306" y="234950"/>
                    <a:pt x="297746" y="234726"/>
                    <a:pt x="302419" y="238125"/>
                  </a:cubicBezTo>
                  <a:cubicBezTo>
                    <a:pt x="312060" y="245137"/>
                    <a:pt x="312327" y="254326"/>
                    <a:pt x="314325" y="264319"/>
                  </a:cubicBezTo>
                  <a:cubicBezTo>
                    <a:pt x="313531" y="269875"/>
                    <a:pt x="312948" y="275466"/>
                    <a:pt x="311944" y="280988"/>
                  </a:cubicBezTo>
                  <a:cubicBezTo>
                    <a:pt x="311359" y="284208"/>
                    <a:pt x="308977" y="287293"/>
                    <a:pt x="309563" y="290513"/>
                  </a:cubicBezTo>
                  <a:cubicBezTo>
                    <a:pt x="310644" y="296460"/>
                    <a:pt x="314326" y="301625"/>
                    <a:pt x="316707" y="307181"/>
                  </a:cubicBezTo>
                  <a:cubicBezTo>
                    <a:pt x="319088" y="306387"/>
                    <a:pt x="322075" y="306575"/>
                    <a:pt x="323850" y="304800"/>
                  </a:cubicBezTo>
                  <a:cubicBezTo>
                    <a:pt x="337372" y="291278"/>
                    <a:pt x="321026" y="299705"/>
                    <a:pt x="330994" y="285750"/>
                  </a:cubicBezTo>
                  <a:cubicBezTo>
                    <a:pt x="334429" y="280940"/>
                    <a:pt x="344956" y="276388"/>
                    <a:pt x="350044" y="273844"/>
                  </a:cubicBezTo>
                  <a:cubicBezTo>
                    <a:pt x="355600" y="277019"/>
                    <a:pt x="362432" y="278612"/>
                    <a:pt x="366713" y="283369"/>
                  </a:cubicBezTo>
                  <a:cubicBezTo>
                    <a:pt x="370071" y="287100"/>
                    <a:pt x="371475" y="292636"/>
                    <a:pt x="371475" y="297656"/>
                  </a:cubicBezTo>
                  <a:cubicBezTo>
                    <a:pt x="371475" y="312190"/>
                    <a:pt x="362787" y="327921"/>
                    <a:pt x="357188" y="340519"/>
                  </a:cubicBezTo>
                  <a:cubicBezTo>
                    <a:pt x="356394" y="345281"/>
                    <a:pt x="352950" y="350349"/>
                    <a:pt x="354807" y="354806"/>
                  </a:cubicBezTo>
                  <a:cubicBezTo>
                    <a:pt x="363988" y="376841"/>
                    <a:pt x="379219" y="368250"/>
                    <a:pt x="397669" y="366713"/>
                  </a:cubicBezTo>
                  <a:cubicBezTo>
                    <a:pt x="400050" y="363538"/>
                    <a:pt x="403457" y="360918"/>
                    <a:pt x="404813" y="357188"/>
                  </a:cubicBezTo>
                  <a:cubicBezTo>
                    <a:pt x="415645" y="327399"/>
                    <a:pt x="394683" y="353143"/>
                    <a:pt x="416719" y="319088"/>
                  </a:cubicBezTo>
                  <a:cubicBezTo>
                    <a:pt x="421303" y="312004"/>
                    <a:pt x="428325" y="306788"/>
                    <a:pt x="433388" y="300038"/>
                  </a:cubicBezTo>
                  <a:cubicBezTo>
                    <a:pt x="437881" y="294047"/>
                    <a:pt x="441325" y="287338"/>
                    <a:pt x="445294" y="280988"/>
                  </a:cubicBezTo>
                  <a:cubicBezTo>
                    <a:pt x="442913" y="268288"/>
                    <a:pt x="442236" y="255146"/>
                    <a:pt x="438150" y="242888"/>
                  </a:cubicBezTo>
                  <a:cubicBezTo>
                    <a:pt x="434167" y="230938"/>
                    <a:pt x="410042" y="204525"/>
                    <a:pt x="404813" y="197644"/>
                  </a:cubicBezTo>
                  <a:cubicBezTo>
                    <a:pt x="376525" y="160422"/>
                    <a:pt x="384120" y="171587"/>
                    <a:pt x="366713" y="130969"/>
                  </a:cubicBezTo>
                  <a:cubicBezTo>
                    <a:pt x="362491" y="108452"/>
                    <a:pt x="355188" y="78102"/>
                    <a:pt x="357188" y="54769"/>
                  </a:cubicBezTo>
                  <a:cubicBezTo>
                    <a:pt x="358504" y="39413"/>
                    <a:pt x="362226" y="24269"/>
                    <a:pt x="366713" y="9525"/>
                  </a:cubicBezTo>
                  <a:cubicBezTo>
                    <a:pt x="367869" y="5728"/>
                    <a:pt x="371476" y="3175"/>
                    <a:pt x="373857" y="0"/>
                  </a:cubicBezTo>
                  <a:cubicBezTo>
                    <a:pt x="388938" y="2381"/>
                    <a:pt x="404666" y="2167"/>
                    <a:pt x="419100" y="7144"/>
                  </a:cubicBezTo>
                  <a:cubicBezTo>
                    <a:pt x="436078" y="12999"/>
                    <a:pt x="480314" y="59814"/>
                    <a:pt x="483394" y="64294"/>
                  </a:cubicBezTo>
                  <a:cubicBezTo>
                    <a:pt x="492125" y="76994"/>
                    <a:pt x="500549" y="89911"/>
                    <a:pt x="509588" y="102394"/>
                  </a:cubicBezTo>
                  <a:cubicBezTo>
                    <a:pt x="526878" y="126271"/>
                    <a:pt x="538060" y="135505"/>
                    <a:pt x="550069" y="161925"/>
                  </a:cubicBezTo>
                  <a:cubicBezTo>
                    <a:pt x="553413" y="169282"/>
                    <a:pt x="559690" y="195647"/>
                    <a:pt x="561975" y="204788"/>
                  </a:cubicBezTo>
                  <a:cubicBezTo>
                    <a:pt x="558006" y="222250"/>
                    <a:pt x="556797" y="240579"/>
                    <a:pt x="550069" y="257175"/>
                  </a:cubicBezTo>
                  <a:cubicBezTo>
                    <a:pt x="544693" y="270436"/>
                    <a:pt x="533776" y="280719"/>
                    <a:pt x="526257" y="292894"/>
                  </a:cubicBezTo>
                  <a:cubicBezTo>
                    <a:pt x="517100" y="307720"/>
                    <a:pt x="510192" y="323958"/>
                    <a:pt x="500063" y="338138"/>
                  </a:cubicBezTo>
                  <a:cubicBezTo>
                    <a:pt x="490254" y="351870"/>
                    <a:pt x="476574" y="362535"/>
                    <a:pt x="466725" y="376238"/>
                  </a:cubicBezTo>
                  <a:cubicBezTo>
                    <a:pt x="445558" y="405687"/>
                    <a:pt x="445462" y="413792"/>
                    <a:pt x="435769" y="445294"/>
                  </a:cubicBezTo>
                  <a:cubicBezTo>
                    <a:pt x="437357" y="454819"/>
                    <a:pt x="435636" y="465546"/>
                    <a:pt x="440532" y="473869"/>
                  </a:cubicBezTo>
                  <a:cubicBezTo>
                    <a:pt x="453310" y="495592"/>
                    <a:pt x="497615" y="483964"/>
                    <a:pt x="509588" y="483394"/>
                  </a:cubicBezTo>
                  <a:cubicBezTo>
                    <a:pt x="522287" y="480219"/>
                    <a:pt x="542815" y="473869"/>
                    <a:pt x="557213" y="473869"/>
                  </a:cubicBezTo>
                  <a:cubicBezTo>
                    <a:pt x="567562" y="473869"/>
                    <a:pt x="577850" y="475456"/>
                    <a:pt x="588169" y="476250"/>
                  </a:cubicBezTo>
                  <a:cubicBezTo>
                    <a:pt x="591344" y="478631"/>
                    <a:pt x="596802" y="479527"/>
                    <a:pt x="597694" y="483394"/>
                  </a:cubicBezTo>
                  <a:cubicBezTo>
                    <a:pt x="601632" y="500458"/>
                    <a:pt x="595052" y="512922"/>
                    <a:pt x="581025" y="521494"/>
                  </a:cubicBezTo>
                  <a:cubicBezTo>
                    <a:pt x="542799" y="544854"/>
                    <a:pt x="534312" y="522966"/>
                    <a:pt x="490538" y="566738"/>
                  </a:cubicBezTo>
                  <a:cubicBezTo>
                    <a:pt x="459407" y="597868"/>
                    <a:pt x="455533" y="591411"/>
                    <a:pt x="497682" y="588169"/>
                  </a:cubicBezTo>
                  <a:cubicBezTo>
                    <a:pt x="511176" y="580231"/>
                    <a:pt x="524478" y="571959"/>
                    <a:pt x="538163" y="564356"/>
                  </a:cubicBezTo>
                  <a:cubicBezTo>
                    <a:pt x="545920" y="560046"/>
                    <a:pt x="553123" y="553082"/>
                    <a:pt x="561975" y="552450"/>
                  </a:cubicBezTo>
                  <a:cubicBezTo>
                    <a:pt x="566454" y="552130"/>
                    <a:pt x="568325" y="558800"/>
                    <a:pt x="571500" y="561975"/>
                  </a:cubicBezTo>
                  <a:cubicBezTo>
                    <a:pt x="567243" y="596033"/>
                    <a:pt x="573936" y="567033"/>
                    <a:pt x="557213" y="597694"/>
                  </a:cubicBezTo>
                  <a:cubicBezTo>
                    <a:pt x="555646" y="600567"/>
                    <a:pt x="551559" y="607219"/>
                    <a:pt x="554832" y="607219"/>
                  </a:cubicBezTo>
                  <a:cubicBezTo>
                    <a:pt x="563381" y="607219"/>
                    <a:pt x="570593" y="600569"/>
                    <a:pt x="578644" y="597694"/>
                  </a:cubicBezTo>
                  <a:cubicBezTo>
                    <a:pt x="581726" y="596593"/>
                    <a:pt x="584994" y="596107"/>
                    <a:pt x="588169" y="595313"/>
                  </a:cubicBezTo>
                  <a:cubicBezTo>
                    <a:pt x="590550" y="598488"/>
                    <a:pt x="595313" y="600869"/>
                    <a:pt x="595313" y="604838"/>
                  </a:cubicBezTo>
                  <a:cubicBezTo>
                    <a:pt x="595313" y="611620"/>
                    <a:pt x="590487" y="617514"/>
                    <a:pt x="588169" y="623888"/>
                  </a:cubicBezTo>
                  <a:cubicBezTo>
                    <a:pt x="587311" y="626247"/>
                    <a:pt x="586582" y="628650"/>
                    <a:pt x="585788" y="631031"/>
                  </a:cubicBezTo>
                  <a:cubicBezTo>
                    <a:pt x="592932" y="631825"/>
                    <a:pt x="602618" y="627891"/>
                    <a:pt x="607219" y="633413"/>
                  </a:cubicBezTo>
                  <a:cubicBezTo>
                    <a:pt x="614023" y="641578"/>
                    <a:pt x="593677" y="646527"/>
                    <a:pt x="590550" y="647700"/>
                  </a:cubicBezTo>
                  <a:cubicBezTo>
                    <a:pt x="586548" y="649201"/>
                    <a:pt x="578644" y="652463"/>
                    <a:pt x="578644" y="652463"/>
                  </a:cubicBezTo>
                </a:path>
              </a:pathLst>
            </a:custGeom>
            <a:noFill/>
            <a:ln w="19050" cap="rnd">
              <a:solidFill>
                <a:schemeClr val="accent5"/>
              </a:solidFill>
              <a:miter lim="800000"/>
              <a:headEnd/>
              <a:tailEnd/>
            </a:ln>
          </p:spPr>
          <p:txBody>
            <a:bodyPr rtlCol="0" anchor="ctr"/>
            <a:lstStyle/>
            <a:p>
              <a:pPr algn="ctr"/>
              <a:endParaRPr lang="en-US" dirty="0"/>
            </a:p>
          </p:txBody>
        </p:sp>
        <p:sp>
          <p:nvSpPr>
            <p:cNvPr id="166" name="Freeform: Shape 165">
              <a:extLst>
                <a:ext uri="{FF2B5EF4-FFF2-40B4-BE49-F238E27FC236}">
                  <a16:creationId xmlns:a16="http://schemas.microsoft.com/office/drawing/2014/main" id="{A8E35DEB-8487-6659-46C9-2A1AF4A0D838}"/>
                </a:ext>
              </a:extLst>
            </p:cNvPr>
            <p:cNvSpPr/>
            <p:nvPr/>
          </p:nvSpPr>
          <p:spPr bwMode="auto">
            <a:xfrm>
              <a:off x="9480382" y="2374443"/>
              <a:ext cx="123825" cy="171450"/>
            </a:xfrm>
            <a:custGeom>
              <a:avLst/>
              <a:gdLst>
                <a:gd name="connsiteX0" fmla="*/ 69056 w 123825"/>
                <a:gd name="connsiteY0" fmla="*/ 0 h 171450"/>
                <a:gd name="connsiteX1" fmla="*/ 80963 w 123825"/>
                <a:gd name="connsiteY1" fmla="*/ 7144 h 171450"/>
                <a:gd name="connsiteX2" fmla="*/ 69056 w 123825"/>
                <a:gd name="connsiteY2" fmla="*/ 50006 h 171450"/>
                <a:gd name="connsiteX3" fmla="*/ 78581 w 123825"/>
                <a:gd name="connsiteY3" fmla="*/ 61913 h 171450"/>
                <a:gd name="connsiteX4" fmla="*/ 83344 w 123825"/>
                <a:gd name="connsiteY4" fmla="*/ 71438 h 171450"/>
                <a:gd name="connsiteX5" fmla="*/ 71438 w 123825"/>
                <a:gd name="connsiteY5" fmla="*/ 80963 h 171450"/>
                <a:gd name="connsiteX6" fmla="*/ 11906 w 123825"/>
                <a:gd name="connsiteY6" fmla="*/ 83344 h 171450"/>
                <a:gd name="connsiteX7" fmla="*/ 7144 w 123825"/>
                <a:gd name="connsiteY7" fmla="*/ 95250 h 171450"/>
                <a:gd name="connsiteX8" fmla="*/ 0 w 123825"/>
                <a:gd name="connsiteY8" fmla="*/ 104775 h 171450"/>
                <a:gd name="connsiteX9" fmla="*/ 16669 w 123825"/>
                <a:gd name="connsiteY9" fmla="*/ 154781 h 171450"/>
                <a:gd name="connsiteX10" fmla="*/ 28575 w 123825"/>
                <a:gd name="connsiteY10" fmla="*/ 161925 h 171450"/>
                <a:gd name="connsiteX11" fmla="*/ 52388 w 123825"/>
                <a:gd name="connsiteY11" fmla="*/ 171450 h 171450"/>
                <a:gd name="connsiteX12" fmla="*/ 92869 w 123825"/>
                <a:gd name="connsiteY12" fmla="*/ 166688 h 171450"/>
                <a:gd name="connsiteX13" fmla="*/ 100013 w 123825"/>
                <a:gd name="connsiteY13" fmla="*/ 157163 h 171450"/>
                <a:gd name="connsiteX14" fmla="*/ 102394 w 123825"/>
                <a:gd name="connsiteY14" fmla="*/ 128588 h 171450"/>
                <a:gd name="connsiteX15" fmla="*/ 109538 w 123825"/>
                <a:gd name="connsiteY15" fmla="*/ 123825 h 171450"/>
                <a:gd name="connsiteX16" fmla="*/ 123825 w 123825"/>
                <a:gd name="connsiteY16" fmla="*/ 11668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825" h="171450">
                  <a:moveTo>
                    <a:pt x="69056" y="0"/>
                  </a:moveTo>
                  <a:cubicBezTo>
                    <a:pt x="73025" y="2381"/>
                    <a:pt x="80241" y="2572"/>
                    <a:pt x="80963" y="7144"/>
                  </a:cubicBezTo>
                  <a:cubicBezTo>
                    <a:pt x="86324" y="41098"/>
                    <a:pt x="84507" y="39707"/>
                    <a:pt x="69056" y="50006"/>
                  </a:cubicBezTo>
                  <a:cubicBezTo>
                    <a:pt x="72231" y="53975"/>
                    <a:pt x="75762" y="57684"/>
                    <a:pt x="78581" y="61913"/>
                  </a:cubicBezTo>
                  <a:cubicBezTo>
                    <a:pt x="80550" y="64867"/>
                    <a:pt x="84590" y="68114"/>
                    <a:pt x="83344" y="71438"/>
                  </a:cubicBezTo>
                  <a:cubicBezTo>
                    <a:pt x="81560" y="76197"/>
                    <a:pt x="75407" y="77788"/>
                    <a:pt x="71438" y="80963"/>
                  </a:cubicBezTo>
                  <a:cubicBezTo>
                    <a:pt x="58514" y="80101"/>
                    <a:pt x="26477" y="74844"/>
                    <a:pt x="11906" y="83344"/>
                  </a:cubicBezTo>
                  <a:cubicBezTo>
                    <a:pt x="8214" y="85498"/>
                    <a:pt x="9220" y="91514"/>
                    <a:pt x="7144" y="95250"/>
                  </a:cubicBezTo>
                  <a:cubicBezTo>
                    <a:pt x="5217" y="98719"/>
                    <a:pt x="2381" y="101600"/>
                    <a:pt x="0" y="104775"/>
                  </a:cubicBezTo>
                  <a:cubicBezTo>
                    <a:pt x="5556" y="121444"/>
                    <a:pt x="8811" y="139066"/>
                    <a:pt x="16669" y="154781"/>
                  </a:cubicBezTo>
                  <a:cubicBezTo>
                    <a:pt x="18739" y="158921"/>
                    <a:pt x="24381" y="159968"/>
                    <a:pt x="28575" y="161925"/>
                  </a:cubicBezTo>
                  <a:cubicBezTo>
                    <a:pt x="36322" y="165540"/>
                    <a:pt x="44450" y="168275"/>
                    <a:pt x="52388" y="171450"/>
                  </a:cubicBezTo>
                  <a:cubicBezTo>
                    <a:pt x="65882" y="169863"/>
                    <a:pt x="79855" y="170592"/>
                    <a:pt x="92869" y="166688"/>
                  </a:cubicBezTo>
                  <a:cubicBezTo>
                    <a:pt x="96670" y="165548"/>
                    <a:pt x="99050" y="161013"/>
                    <a:pt x="100013" y="157163"/>
                  </a:cubicBezTo>
                  <a:cubicBezTo>
                    <a:pt x="102331" y="147890"/>
                    <a:pt x="99768" y="137778"/>
                    <a:pt x="102394" y="128588"/>
                  </a:cubicBezTo>
                  <a:cubicBezTo>
                    <a:pt x="103180" y="125836"/>
                    <a:pt x="107157" y="125413"/>
                    <a:pt x="109538" y="123825"/>
                  </a:cubicBezTo>
                  <a:cubicBezTo>
                    <a:pt x="113174" y="112916"/>
                    <a:pt x="109409" y="116681"/>
                    <a:pt x="123825" y="116681"/>
                  </a:cubicBezTo>
                </a:path>
              </a:pathLst>
            </a:custGeom>
            <a:noFill/>
            <a:ln w="19050" cap="rnd">
              <a:solidFill>
                <a:schemeClr val="accent5"/>
              </a:solidFill>
              <a:miter lim="800000"/>
              <a:headEnd/>
              <a:tailEnd/>
            </a:ln>
          </p:spPr>
          <p:txBody>
            <a:bodyPr rtlCol="0" anchor="ctr"/>
            <a:lstStyle/>
            <a:p>
              <a:pPr algn="ctr"/>
              <a:endParaRPr lang="en-US" dirty="0"/>
            </a:p>
          </p:txBody>
        </p:sp>
      </p:grpSp>
      <p:grpSp>
        <p:nvGrpSpPr>
          <p:cNvPr id="167" name="Group 166">
            <a:extLst>
              <a:ext uri="{FF2B5EF4-FFF2-40B4-BE49-F238E27FC236}">
                <a16:creationId xmlns:a16="http://schemas.microsoft.com/office/drawing/2014/main" id="{3C93C59E-1AB4-98B0-4DE9-674A6DE425AE}"/>
              </a:ext>
            </a:extLst>
          </p:cNvPr>
          <p:cNvGrpSpPr/>
          <p:nvPr/>
        </p:nvGrpSpPr>
        <p:grpSpPr>
          <a:xfrm>
            <a:off x="8953813" y="2086240"/>
            <a:ext cx="827566" cy="764101"/>
            <a:chOff x="8826071" y="2200238"/>
            <a:chExt cx="827566" cy="764101"/>
          </a:xfrm>
        </p:grpSpPr>
        <p:sp>
          <p:nvSpPr>
            <p:cNvPr id="168" name="Star: 32 Points 167">
              <a:extLst>
                <a:ext uri="{FF2B5EF4-FFF2-40B4-BE49-F238E27FC236}">
                  <a16:creationId xmlns:a16="http://schemas.microsoft.com/office/drawing/2014/main" id="{E32D1256-66FB-154D-ED91-07C4F63FA586}"/>
                </a:ext>
              </a:extLst>
            </p:cNvPr>
            <p:cNvSpPr/>
            <p:nvPr/>
          </p:nvSpPr>
          <p:spPr bwMode="auto">
            <a:xfrm>
              <a:off x="8826071" y="2200238"/>
              <a:ext cx="827566" cy="764101"/>
            </a:xfrm>
            <a:prstGeom prst="star32">
              <a:avLst>
                <a:gd name="adj" fmla="val 46922"/>
              </a:avLst>
            </a:prstGeom>
            <a:pattFill prst="sphere">
              <a:fgClr>
                <a:schemeClr val="accent1"/>
              </a:fgClr>
              <a:bgClr>
                <a:schemeClr val="bg1"/>
              </a:bgClr>
            </a:patt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Freeform: Shape 168">
              <a:extLst>
                <a:ext uri="{FF2B5EF4-FFF2-40B4-BE49-F238E27FC236}">
                  <a16:creationId xmlns:a16="http://schemas.microsoft.com/office/drawing/2014/main" id="{3B5032A1-E196-D01F-269E-72397EF5557E}"/>
                </a:ext>
              </a:extLst>
            </p:cNvPr>
            <p:cNvSpPr/>
            <p:nvPr/>
          </p:nvSpPr>
          <p:spPr bwMode="auto">
            <a:xfrm>
              <a:off x="8867017" y="2234462"/>
              <a:ext cx="608602" cy="652463"/>
            </a:xfrm>
            <a:custGeom>
              <a:avLst/>
              <a:gdLst>
                <a:gd name="connsiteX0" fmla="*/ 16669 w 608602"/>
                <a:gd name="connsiteY0" fmla="*/ 259556 h 652463"/>
                <a:gd name="connsiteX1" fmla="*/ 0 w 608602"/>
                <a:gd name="connsiteY1" fmla="*/ 352425 h 652463"/>
                <a:gd name="connsiteX2" fmla="*/ 4763 w 608602"/>
                <a:gd name="connsiteY2" fmla="*/ 407194 h 652463"/>
                <a:gd name="connsiteX3" fmla="*/ 19050 w 608602"/>
                <a:gd name="connsiteY3" fmla="*/ 442913 h 652463"/>
                <a:gd name="connsiteX4" fmla="*/ 47625 w 608602"/>
                <a:gd name="connsiteY4" fmla="*/ 471488 h 652463"/>
                <a:gd name="connsiteX5" fmla="*/ 78582 w 608602"/>
                <a:gd name="connsiteY5" fmla="*/ 485775 h 652463"/>
                <a:gd name="connsiteX6" fmla="*/ 100013 w 608602"/>
                <a:gd name="connsiteY6" fmla="*/ 478631 h 652463"/>
                <a:gd name="connsiteX7" fmla="*/ 88107 w 608602"/>
                <a:gd name="connsiteY7" fmla="*/ 426244 h 652463"/>
                <a:gd name="connsiteX8" fmla="*/ 111919 w 608602"/>
                <a:gd name="connsiteY8" fmla="*/ 390525 h 652463"/>
                <a:gd name="connsiteX9" fmla="*/ 123825 w 608602"/>
                <a:gd name="connsiteY9" fmla="*/ 392906 h 652463"/>
                <a:gd name="connsiteX10" fmla="*/ 135732 w 608602"/>
                <a:gd name="connsiteY10" fmla="*/ 400050 h 652463"/>
                <a:gd name="connsiteX11" fmla="*/ 138113 w 608602"/>
                <a:gd name="connsiteY11" fmla="*/ 411956 h 652463"/>
                <a:gd name="connsiteX12" fmla="*/ 135732 w 608602"/>
                <a:gd name="connsiteY12" fmla="*/ 445294 h 652463"/>
                <a:gd name="connsiteX13" fmla="*/ 138113 w 608602"/>
                <a:gd name="connsiteY13" fmla="*/ 490538 h 652463"/>
                <a:gd name="connsiteX14" fmla="*/ 161925 w 608602"/>
                <a:gd name="connsiteY14" fmla="*/ 516731 h 652463"/>
                <a:gd name="connsiteX15" fmla="*/ 207169 w 608602"/>
                <a:gd name="connsiteY15" fmla="*/ 509588 h 652463"/>
                <a:gd name="connsiteX16" fmla="*/ 219075 w 608602"/>
                <a:gd name="connsiteY16" fmla="*/ 502444 h 652463"/>
                <a:gd name="connsiteX17" fmla="*/ 230982 w 608602"/>
                <a:gd name="connsiteY17" fmla="*/ 497681 h 652463"/>
                <a:gd name="connsiteX18" fmla="*/ 238125 w 608602"/>
                <a:gd name="connsiteY18" fmla="*/ 481013 h 652463"/>
                <a:gd name="connsiteX19" fmla="*/ 228600 w 608602"/>
                <a:gd name="connsiteY19" fmla="*/ 433388 h 652463"/>
                <a:gd name="connsiteX20" fmla="*/ 216694 w 608602"/>
                <a:gd name="connsiteY20" fmla="*/ 411956 h 652463"/>
                <a:gd name="connsiteX21" fmla="*/ 202407 w 608602"/>
                <a:gd name="connsiteY21" fmla="*/ 383381 h 652463"/>
                <a:gd name="connsiteX22" fmla="*/ 173832 w 608602"/>
                <a:gd name="connsiteY22" fmla="*/ 330994 h 652463"/>
                <a:gd name="connsiteX23" fmla="*/ 169069 w 608602"/>
                <a:gd name="connsiteY23" fmla="*/ 311944 h 652463"/>
                <a:gd name="connsiteX24" fmla="*/ 166688 w 608602"/>
                <a:gd name="connsiteY24" fmla="*/ 283369 h 652463"/>
                <a:gd name="connsiteX25" fmla="*/ 164307 w 608602"/>
                <a:gd name="connsiteY25" fmla="*/ 259556 h 652463"/>
                <a:gd name="connsiteX26" fmla="*/ 173832 w 608602"/>
                <a:gd name="connsiteY26" fmla="*/ 190500 h 652463"/>
                <a:gd name="connsiteX27" fmla="*/ 180975 w 608602"/>
                <a:gd name="connsiteY27" fmla="*/ 188119 h 652463"/>
                <a:gd name="connsiteX28" fmla="*/ 221457 w 608602"/>
                <a:gd name="connsiteY28" fmla="*/ 200025 h 652463"/>
                <a:gd name="connsiteX29" fmla="*/ 233363 w 608602"/>
                <a:gd name="connsiteY29" fmla="*/ 219075 h 652463"/>
                <a:gd name="connsiteX30" fmla="*/ 238125 w 608602"/>
                <a:gd name="connsiteY30" fmla="*/ 269081 h 652463"/>
                <a:gd name="connsiteX31" fmla="*/ 247650 w 608602"/>
                <a:gd name="connsiteY31" fmla="*/ 273844 h 652463"/>
                <a:gd name="connsiteX32" fmla="*/ 269082 w 608602"/>
                <a:gd name="connsiteY32" fmla="*/ 266700 h 652463"/>
                <a:gd name="connsiteX33" fmla="*/ 273844 w 608602"/>
                <a:gd name="connsiteY33" fmla="*/ 259556 h 652463"/>
                <a:gd name="connsiteX34" fmla="*/ 276225 w 608602"/>
                <a:gd name="connsiteY34" fmla="*/ 238125 h 652463"/>
                <a:gd name="connsiteX35" fmla="*/ 285750 w 608602"/>
                <a:gd name="connsiteY35" fmla="*/ 233363 h 652463"/>
                <a:gd name="connsiteX36" fmla="*/ 302419 w 608602"/>
                <a:gd name="connsiteY36" fmla="*/ 238125 h 652463"/>
                <a:gd name="connsiteX37" fmla="*/ 314325 w 608602"/>
                <a:gd name="connsiteY37" fmla="*/ 264319 h 652463"/>
                <a:gd name="connsiteX38" fmla="*/ 311944 w 608602"/>
                <a:gd name="connsiteY38" fmla="*/ 280988 h 652463"/>
                <a:gd name="connsiteX39" fmla="*/ 309563 w 608602"/>
                <a:gd name="connsiteY39" fmla="*/ 290513 h 652463"/>
                <a:gd name="connsiteX40" fmla="*/ 316707 w 608602"/>
                <a:gd name="connsiteY40" fmla="*/ 307181 h 652463"/>
                <a:gd name="connsiteX41" fmla="*/ 323850 w 608602"/>
                <a:gd name="connsiteY41" fmla="*/ 304800 h 652463"/>
                <a:gd name="connsiteX42" fmla="*/ 330994 w 608602"/>
                <a:gd name="connsiteY42" fmla="*/ 285750 h 652463"/>
                <a:gd name="connsiteX43" fmla="*/ 350044 w 608602"/>
                <a:gd name="connsiteY43" fmla="*/ 273844 h 652463"/>
                <a:gd name="connsiteX44" fmla="*/ 366713 w 608602"/>
                <a:gd name="connsiteY44" fmla="*/ 283369 h 652463"/>
                <a:gd name="connsiteX45" fmla="*/ 371475 w 608602"/>
                <a:gd name="connsiteY45" fmla="*/ 297656 h 652463"/>
                <a:gd name="connsiteX46" fmla="*/ 357188 w 608602"/>
                <a:gd name="connsiteY46" fmla="*/ 340519 h 652463"/>
                <a:gd name="connsiteX47" fmla="*/ 354807 w 608602"/>
                <a:gd name="connsiteY47" fmla="*/ 354806 h 652463"/>
                <a:gd name="connsiteX48" fmla="*/ 397669 w 608602"/>
                <a:gd name="connsiteY48" fmla="*/ 366713 h 652463"/>
                <a:gd name="connsiteX49" fmla="*/ 404813 w 608602"/>
                <a:gd name="connsiteY49" fmla="*/ 357188 h 652463"/>
                <a:gd name="connsiteX50" fmla="*/ 416719 w 608602"/>
                <a:gd name="connsiteY50" fmla="*/ 319088 h 652463"/>
                <a:gd name="connsiteX51" fmla="*/ 433388 w 608602"/>
                <a:gd name="connsiteY51" fmla="*/ 300038 h 652463"/>
                <a:gd name="connsiteX52" fmla="*/ 445294 w 608602"/>
                <a:gd name="connsiteY52" fmla="*/ 280988 h 652463"/>
                <a:gd name="connsiteX53" fmla="*/ 438150 w 608602"/>
                <a:gd name="connsiteY53" fmla="*/ 242888 h 652463"/>
                <a:gd name="connsiteX54" fmla="*/ 404813 w 608602"/>
                <a:gd name="connsiteY54" fmla="*/ 197644 h 652463"/>
                <a:gd name="connsiteX55" fmla="*/ 366713 w 608602"/>
                <a:gd name="connsiteY55" fmla="*/ 130969 h 652463"/>
                <a:gd name="connsiteX56" fmla="*/ 357188 w 608602"/>
                <a:gd name="connsiteY56" fmla="*/ 54769 h 652463"/>
                <a:gd name="connsiteX57" fmla="*/ 366713 w 608602"/>
                <a:gd name="connsiteY57" fmla="*/ 9525 h 652463"/>
                <a:gd name="connsiteX58" fmla="*/ 373857 w 608602"/>
                <a:gd name="connsiteY58" fmla="*/ 0 h 652463"/>
                <a:gd name="connsiteX59" fmla="*/ 419100 w 608602"/>
                <a:gd name="connsiteY59" fmla="*/ 7144 h 652463"/>
                <a:gd name="connsiteX60" fmla="*/ 483394 w 608602"/>
                <a:gd name="connsiteY60" fmla="*/ 64294 h 652463"/>
                <a:gd name="connsiteX61" fmla="*/ 509588 w 608602"/>
                <a:gd name="connsiteY61" fmla="*/ 102394 h 652463"/>
                <a:gd name="connsiteX62" fmla="*/ 550069 w 608602"/>
                <a:gd name="connsiteY62" fmla="*/ 161925 h 652463"/>
                <a:gd name="connsiteX63" fmla="*/ 561975 w 608602"/>
                <a:gd name="connsiteY63" fmla="*/ 204788 h 652463"/>
                <a:gd name="connsiteX64" fmla="*/ 550069 w 608602"/>
                <a:gd name="connsiteY64" fmla="*/ 257175 h 652463"/>
                <a:gd name="connsiteX65" fmla="*/ 526257 w 608602"/>
                <a:gd name="connsiteY65" fmla="*/ 292894 h 652463"/>
                <a:gd name="connsiteX66" fmla="*/ 500063 w 608602"/>
                <a:gd name="connsiteY66" fmla="*/ 338138 h 652463"/>
                <a:gd name="connsiteX67" fmla="*/ 466725 w 608602"/>
                <a:gd name="connsiteY67" fmla="*/ 376238 h 652463"/>
                <a:gd name="connsiteX68" fmla="*/ 435769 w 608602"/>
                <a:gd name="connsiteY68" fmla="*/ 445294 h 652463"/>
                <a:gd name="connsiteX69" fmla="*/ 440532 w 608602"/>
                <a:gd name="connsiteY69" fmla="*/ 473869 h 652463"/>
                <a:gd name="connsiteX70" fmla="*/ 509588 w 608602"/>
                <a:gd name="connsiteY70" fmla="*/ 483394 h 652463"/>
                <a:gd name="connsiteX71" fmla="*/ 557213 w 608602"/>
                <a:gd name="connsiteY71" fmla="*/ 473869 h 652463"/>
                <a:gd name="connsiteX72" fmla="*/ 588169 w 608602"/>
                <a:gd name="connsiteY72" fmla="*/ 476250 h 652463"/>
                <a:gd name="connsiteX73" fmla="*/ 597694 w 608602"/>
                <a:gd name="connsiteY73" fmla="*/ 483394 h 652463"/>
                <a:gd name="connsiteX74" fmla="*/ 581025 w 608602"/>
                <a:gd name="connsiteY74" fmla="*/ 521494 h 652463"/>
                <a:gd name="connsiteX75" fmla="*/ 490538 w 608602"/>
                <a:gd name="connsiteY75" fmla="*/ 566738 h 652463"/>
                <a:gd name="connsiteX76" fmla="*/ 497682 w 608602"/>
                <a:gd name="connsiteY76" fmla="*/ 588169 h 652463"/>
                <a:gd name="connsiteX77" fmla="*/ 538163 w 608602"/>
                <a:gd name="connsiteY77" fmla="*/ 564356 h 652463"/>
                <a:gd name="connsiteX78" fmla="*/ 561975 w 608602"/>
                <a:gd name="connsiteY78" fmla="*/ 552450 h 652463"/>
                <a:gd name="connsiteX79" fmla="*/ 571500 w 608602"/>
                <a:gd name="connsiteY79" fmla="*/ 561975 h 652463"/>
                <a:gd name="connsiteX80" fmla="*/ 557213 w 608602"/>
                <a:gd name="connsiteY80" fmla="*/ 597694 h 652463"/>
                <a:gd name="connsiteX81" fmla="*/ 554832 w 608602"/>
                <a:gd name="connsiteY81" fmla="*/ 607219 h 652463"/>
                <a:gd name="connsiteX82" fmla="*/ 578644 w 608602"/>
                <a:gd name="connsiteY82" fmla="*/ 597694 h 652463"/>
                <a:gd name="connsiteX83" fmla="*/ 588169 w 608602"/>
                <a:gd name="connsiteY83" fmla="*/ 595313 h 652463"/>
                <a:gd name="connsiteX84" fmla="*/ 595313 w 608602"/>
                <a:gd name="connsiteY84" fmla="*/ 604838 h 652463"/>
                <a:gd name="connsiteX85" fmla="*/ 588169 w 608602"/>
                <a:gd name="connsiteY85" fmla="*/ 623888 h 652463"/>
                <a:gd name="connsiteX86" fmla="*/ 585788 w 608602"/>
                <a:gd name="connsiteY86" fmla="*/ 631031 h 652463"/>
                <a:gd name="connsiteX87" fmla="*/ 607219 w 608602"/>
                <a:gd name="connsiteY87" fmla="*/ 633413 h 652463"/>
                <a:gd name="connsiteX88" fmla="*/ 590550 w 608602"/>
                <a:gd name="connsiteY88" fmla="*/ 647700 h 652463"/>
                <a:gd name="connsiteX89" fmla="*/ 578644 w 608602"/>
                <a:gd name="connsiteY89" fmla="*/ 652463 h 65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8602" h="652463">
                  <a:moveTo>
                    <a:pt x="16669" y="259556"/>
                  </a:moveTo>
                  <a:cubicBezTo>
                    <a:pt x="972" y="338042"/>
                    <a:pt x="5065" y="306858"/>
                    <a:pt x="0" y="352425"/>
                  </a:cubicBezTo>
                  <a:cubicBezTo>
                    <a:pt x="1588" y="370681"/>
                    <a:pt x="2418" y="389019"/>
                    <a:pt x="4763" y="407194"/>
                  </a:cubicBezTo>
                  <a:cubicBezTo>
                    <a:pt x="6539" y="420958"/>
                    <a:pt x="10714" y="431799"/>
                    <a:pt x="19050" y="442913"/>
                  </a:cubicBezTo>
                  <a:cubicBezTo>
                    <a:pt x="26114" y="452332"/>
                    <a:pt x="36526" y="464829"/>
                    <a:pt x="47625" y="471488"/>
                  </a:cubicBezTo>
                  <a:cubicBezTo>
                    <a:pt x="55824" y="476407"/>
                    <a:pt x="70070" y="482127"/>
                    <a:pt x="78582" y="485775"/>
                  </a:cubicBezTo>
                  <a:cubicBezTo>
                    <a:pt x="85726" y="483394"/>
                    <a:pt x="97849" y="485844"/>
                    <a:pt x="100013" y="478631"/>
                  </a:cubicBezTo>
                  <a:cubicBezTo>
                    <a:pt x="104294" y="464362"/>
                    <a:pt x="94162" y="441383"/>
                    <a:pt x="88107" y="426244"/>
                  </a:cubicBezTo>
                  <a:cubicBezTo>
                    <a:pt x="93380" y="413588"/>
                    <a:pt x="94938" y="393922"/>
                    <a:pt x="111919" y="390525"/>
                  </a:cubicBezTo>
                  <a:lnTo>
                    <a:pt x="123825" y="392906"/>
                  </a:lnTo>
                  <a:cubicBezTo>
                    <a:pt x="127794" y="395287"/>
                    <a:pt x="132955" y="396347"/>
                    <a:pt x="135732" y="400050"/>
                  </a:cubicBezTo>
                  <a:cubicBezTo>
                    <a:pt x="138160" y="403288"/>
                    <a:pt x="138113" y="407909"/>
                    <a:pt x="138113" y="411956"/>
                  </a:cubicBezTo>
                  <a:cubicBezTo>
                    <a:pt x="138113" y="423097"/>
                    <a:pt x="136526" y="434181"/>
                    <a:pt x="135732" y="445294"/>
                  </a:cubicBezTo>
                  <a:cubicBezTo>
                    <a:pt x="136526" y="460375"/>
                    <a:pt x="134187" y="475955"/>
                    <a:pt x="138113" y="490538"/>
                  </a:cubicBezTo>
                  <a:cubicBezTo>
                    <a:pt x="139170" y="494463"/>
                    <a:pt x="157137" y="511943"/>
                    <a:pt x="161925" y="516731"/>
                  </a:cubicBezTo>
                  <a:cubicBezTo>
                    <a:pt x="177006" y="514350"/>
                    <a:pt x="192357" y="513291"/>
                    <a:pt x="207169" y="509588"/>
                  </a:cubicBezTo>
                  <a:cubicBezTo>
                    <a:pt x="211659" y="508466"/>
                    <a:pt x="214935" y="504514"/>
                    <a:pt x="219075" y="502444"/>
                  </a:cubicBezTo>
                  <a:cubicBezTo>
                    <a:pt x="222898" y="500532"/>
                    <a:pt x="227013" y="499269"/>
                    <a:pt x="230982" y="497681"/>
                  </a:cubicBezTo>
                  <a:cubicBezTo>
                    <a:pt x="233363" y="492125"/>
                    <a:pt x="237419" y="487016"/>
                    <a:pt x="238125" y="481013"/>
                  </a:cubicBezTo>
                  <a:cubicBezTo>
                    <a:pt x="239572" y="468708"/>
                    <a:pt x="233203" y="444320"/>
                    <a:pt x="228600" y="433388"/>
                  </a:cubicBezTo>
                  <a:cubicBezTo>
                    <a:pt x="225429" y="425856"/>
                    <a:pt x="220486" y="419195"/>
                    <a:pt x="216694" y="411956"/>
                  </a:cubicBezTo>
                  <a:cubicBezTo>
                    <a:pt x="211753" y="402523"/>
                    <a:pt x="207539" y="392712"/>
                    <a:pt x="202407" y="383381"/>
                  </a:cubicBezTo>
                  <a:cubicBezTo>
                    <a:pt x="193124" y="366502"/>
                    <a:pt x="178571" y="349947"/>
                    <a:pt x="173832" y="330994"/>
                  </a:cubicBezTo>
                  <a:lnTo>
                    <a:pt x="169069" y="311944"/>
                  </a:lnTo>
                  <a:cubicBezTo>
                    <a:pt x="168275" y="302419"/>
                    <a:pt x="167553" y="292888"/>
                    <a:pt x="166688" y="283369"/>
                  </a:cubicBezTo>
                  <a:cubicBezTo>
                    <a:pt x="165966" y="275425"/>
                    <a:pt x="164307" y="267533"/>
                    <a:pt x="164307" y="259556"/>
                  </a:cubicBezTo>
                  <a:cubicBezTo>
                    <a:pt x="164307" y="224854"/>
                    <a:pt x="149176" y="202829"/>
                    <a:pt x="173832" y="190500"/>
                  </a:cubicBezTo>
                  <a:cubicBezTo>
                    <a:pt x="176077" y="189378"/>
                    <a:pt x="178594" y="188913"/>
                    <a:pt x="180975" y="188119"/>
                  </a:cubicBezTo>
                  <a:cubicBezTo>
                    <a:pt x="195143" y="190695"/>
                    <a:pt x="209591" y="190796"/>
                    <a:pt x="221457" y="200025"/>
                  </a:cubicBezTo>
                  <a:cubicBezTo>
                    <a:pt x="226513" y="203958"/>
                    <a:pt x="230597" y="213543"/>
                    <a:pt x="233363" y="219075"/>
                  </a:cubicBezTo>
                  <a:cubicBezTo>
                    <a:pt x="234950" y="235744"/>
                    <a:pt x="233899" y="252879"/>
                    <a:pt x="238125" y="269081"/>
                  </a:cubicBezTo>
                  <a:cubicBezTo>
                    <a:pt x="239021" y="272516"/>
                    <a:pt x="244111" y="274116"/>
                    <a:pt x="247650" y="273844"/>
                  </a:cubicBezTo>
                  <a:cubicBezTo>
                    <a:pt x="255158" y="273267"/>
                    <a:pt x="261938" y="269081"/>
                    <a:pt x="269082" y="266700"/>
                  </a:cubicBezTo>
                  <a:cubicBezTo>
                    <a:pt x="270669" y="264319"/>
                    <a:pt x="273150" y="262332"/>
                    <a:pt x="273844" y="259556"/>
                  </a:cubicBezTo>
                  <a:cubicBezTo>
                    <a:pt x="275587" y="252583"/>
                    <a:pt x="273251" y="244668"/>
                    <a:pt x="276225" y="238125"/>
                  </a:cubicBezTo>
                  <a:cubicBezTo>
                    <a:pt x="277694" y="234893"/>
                    <a:pt x="282575" y="234950"/>
                    <a:pt x="285750" y="233363"/>
                  </a:cubicBezTo>
                  <a:cubicBezTo>
                    <a:pt x="291306" y="234950"/>
                    <a:pt x="297746" y="234726"/>
                    <a:pt x="302419" y="238125"/>
                  </a:cubicBezTo>
                  <a:cubicBezTo>
                    <a:pt x="312060" y="245137"/>
                    <a:pt x="312327" y="254326"/>
                    <a:pt x="314325" y="264319"/>
                  </a:cubicBezTo>
                  <a:cubicBezTo>
                    <a:pt x="313531" y="269875"/>
                    <a:pt x="312948" y="275466"/>
                    <a:pt x="311944" y="280988"/>
                  </a:cubicBezTo>
                  <a:cubicBezTo>
                    <a:pt x="311359" y="284208"/>
                    <a:pt x="308977" y="287293"/>
                    <a:pt x="309563" y="290513"/>
                  </a:cubicBezTo>
                  <a:cubicBezTo>
                    <a:pt x="310644" y="296460"/>
                    <a:pt x="314326" y="301625"/>
                    <a:pt x="316707" y="307181"/>
                  </a:cubicBezTo>
                  <a:cubicBezTo>
                    <a:pt x="319088" y="306387"/>
                    <a:pt x="322075" y="306575"/>
                    <a:pt x="323850" y="304800"/>
                  </a:cubicBezTo>
                  <a:cubicBezTo>
                    <a:pt x="337372" y="291278"/>
                    <a:pt x="321026" y="299705"/>
                    <a:pt x="330994" y="285750"/>
                  </a:cubicBezTo>
                  <a:cubicBezTo>
                    <a:pt x="334429" y="280940"/>
                    <a:pt x="344956" y="276388"/>
                    <a:pt x="350044" y="273844"/>
                  </a:cubicBezTo>
                  <a:cubicBezTo>
                    <a:pt x="355600" y="277019"/>
                    <a:pt x="362432" y="278612"/>
                    <a:pt x="366713" y="283369"/>
                  </a:cubicBezTo>
                  <a:cubicBezTo>
                    <a:pt x="370071" y="287100"/>
                    <a:pt x="371475" y="292636"/>
                    <a:pt x="371475" y="297656"/>
                  </a:cubicBezTo>
                  <a:cubicBezTo>
                    <a:pt x="371475" y="312190"/>
                    <a:pt x="362787" y="327921"/>
                    <a:pt x="357188" y="340519"/>
                  </a:cubicBezTo>
                  <a:cubicBezTo>
                    <a:pt x="356394" y="345281"/>
                    <a:pt x="352950" y="350349"/>
                    <a:pt x="354807" y="354806"/>
                  </a:cubicBezTo>
                  <a:cubicBezTo>
                    <a:pt x="363988" y="376841"/>
                    <a:pt x="379219" y="368250"/>
                    <a:pt x="397669" y="366713"/>
                  </a:cubicBezTo>
                  <a:cubicBezTo>
                    <a:pt x="400050" y="363538"/>
                    <a:pt x="403457" y="360918"/>
                    <a:pt x="404813" y="357188"/>
                  </a:cubicBezTo>
                  <a:cubicBezTo>
                    <a:pt x="415645" y="327399"/>
                    <a:pt x="394683" y="353143"/>
                    <a:pt x="416719" y="319088"/>
                  </a:cubicBezTo>
                  <a:cubicBezTo>
                    <a:pt x="421303" y="312004"/>
                    <a:pt x="428325" y="306788"/>
                    <a:pt x="433388" y="300038"/>
                  </a:cubicBezTo>
                  <a:cubicBezTo>
                    <a:pt x="437881" y="294047"/>
                    <a:pt x="441325" y="287338"/>
                    <a:pt x="445294" y="280988"/>
                  </a:cubicBezTo>
                  <a:cubicBezTo>
                    <a:pt x="442913" y="268288"/>
                    <a:pt x="442236" y="255146"/>
                    <a:pt x="438150" y="242888"/>
                  </a:cubicBezTo>
                  <a:cubicBezTo>
                    <a:pt x="434167" y="230938"/>
                    <a:pt x="410042" y="204525"/>
                    <a:pt x="404813" y="197644"/>
                  </a:cubicBezTo>
                  <a:cubicBezTo>
                    <a:pt x="376525" y="160422"/>
                    <a:pt x="384120" y="171587"/>
                    <a:pt x="366713" y="130969"/>
                  </a:cubicBezTo>
                  <a:cubicBezTo>
                    <a:pt x="362491" y="108452"/>
                    <a:pt x="355188" y="78102"/>
                    <a:pt x="357188" y="54769"/>
                  </a:cubicBezTo>
                  <a:cubicBezTo>
                    <a:pt x="358504" y="39413"/>
                    <a:pt x="362226" y="24269"/>
                    <a:pt x="366713" y="9525"/>
                  </a:cubicBezTo>
                  <a:cubicBezTo>
                    <a:pt x="367869" y="5728"/>
                    <a:pt x="371476" y="3175"/>
                    <a:pt x="373857" y="0"/>
                  </a:cubicBezTo>
                  <a:cubicBezTo>
                    <a:pt x="388938" y="2381"/>
                    <a:pt x="404666" y="2167"/>
                    <a:pt x="419100" y="7144"/>
                  </a:cubicBezTo>
                  <a:cubicBezTo>
                    <a:pt x="436078" y="12999"/>
                    <a:pt x="480314" y="59814"/>
                    <a:pt x="483394" y="64294"/>
                  </a:cubicBezTo>
                  <a:cubicBezTo>
                    <a:pt x="492125" y="76994"/>
                    <a:pt x="500549" y="89911"/>
                    <a:pt x="509588" y="102394"/>
                  </a:cubicBezTo>
                  <a:cubicBezTo>
                    <a:pt x="526878" y="126271"/>
                    <a:pt x="538060" y="135505"/>
                    <a:pt x="550069" y="161925"/>
                  </a:cubicBezTo>
                  <a:cubicBezTo>
                    <a:pt x="553413" y="169282"/>
                    <a:pt x="559690" y="195647"/>
                    <a:pt x="561975" y="204788"/>
                  </a:cubicBezTo>
                  <a:cubicBezTo>
                    <a:pt x="558006" y="222250"/>
                    <a:pt x="556797" y="240579"/>
                    <a:pt x="550069" y="257175"/>
                  </a:cubicBezTo>
                  <a:cubicBezTo>
                    <a:pt x="544693" y="270436"/>
                    <a:pt x="533776" y="280719"/>
                    <a:pt x="526257" y="292894"/>
                  </a:cubicBezTo>
                  <a:cubicBezTo>
                    <a:pt x="517100" y="307720"/>
                    <a:pt x="510192" y="323958"/>
                    <a:pt x="500063" y="338138"/>
                  </a:cubicBezTo>
                  <a:cubicBezTo>
                    <a:pt x="490254" y="351870"/>
                    <a:pt x="476574" y="362535"/>
                    <a:pt x="466725" y="376238"/>
                  </a:cubicBezTo>
                  <a:cubicBezTo>
                    <a:pt x="445558" y="405687"/>
                    <a:pt x="445462" y="413792"/>
                    <a:pt x="435769" y="445294"/>
                  </a:cubicBezTo>
                  <a:cubicBezTo>
                    <a:pt x="437357" y="454819"/>
                    <a:pt x="435636" y="465546"/>
                    <a:pt x="440532" y="473869"/>
                  </a:cubicBezTo>
                  <a:cubicBezTo>
                    <a:pt x="453310" y="495592"/>
                    <a:pt x="497615" y="483964"/>
                    <a:pt x="509588" y="483394"/>
                  </a:cubicBezTo>
                  <a:cubicBezTo>
                    <a:pt x="522287" y="480219"/>
                    <a:pt x="542815" y="473869"/>
                    <a:pt x="557213" y="473869"/>
                  </a:cubicBezTo>
                  <a:cubicBezTo>
                    <a:pt x="567562" y="473869"/>
                    <a:pt x="577850" y="475456"/>
                    <a:pt x="588169" y="476250"/>
                  </a:cubicBezTo>
                  <a:cubicBezTo>
                    <a:pt x="591344" y="478631"/>
                    <a:pt x="596802" y="479527"/>
                    <a:pt x="597694" y="483394"/>
                  </a:cubicBezTo>
                  <a:cubicBezTo>
                    <a:pt x="601632" y="500458"/>
                    <a:pt x="595052" y="512922"/>
                    <a:pt x="581025" y="521494"/>
                  </a:cubicBezTo>
                  <a:cubicBezTo>
                    <a:pt x="542799" y="544854"/>
                    <a:pt x="534312" y="522966"/>
                    <a:pt x="490538" y="566738"/>
                  </a:cubicBezTo>
                  <a:cubicBezTo>
                    <a:pt x="459407" y="597868"/>
                    <a:pt x="455533" y="591411"/>
                    <a:pt x="497682" y="588169"/>
                  </a:cubicBezTo>
                  <a:cubicBezTo>
                    <a:pt x="511176" y="580231"/>
                    <a:pt x="524478" y="571959"/>
                    <a:pt x="538163" y="564356"/>
                  </a:cubicBezTo>
                  <a:cubicBezTo>
                    <a:pt x="545920" y="560046"/>
                    <a:pt x="553123" y="553082"/>
                    <a:pt x="561975" y="552450"/>
                  </a:cubicBezTo>
                  <a:cubicBezTo>
                    <a:pt x="566454" y="552130"/>
                    <a:pt x="568325" y="558800"/>
                    <a:pt x="571500" y="561975"/>
                  </a:cubicBezTo>
                  <a:cubicBezTo>
                    <a:pt x="567243" y="596033"/>
                    <a:pt x="573936" y="567033"/>
                    <a:pt x="557213" y="597694"/>
                  </a:cubicBezTo>
                  <a:cubicBezTo>
                    <a:pt x="555646" y="600567"/>
                    <a:pt x="551559" y="607219"/>
                    <a:pt x="554832" y="607219"/>
                  </a:cubicBezTo>
                  <a:cubicBezTo>
                    <a:pt x="563381" y="607219"/>
                    <a:pt x="570593" y="600569"/>
                    <a:pt x="578644" y="597694"/>
                  </a:cubicBezTo>
                  <a:cubicBezTo>
                    <a:pt x="581726" y="596593"/>
                    <a:pt x="584994" y="596107"/>
                    <a:pt x="588169" y="595313"/>
                  </a:cubicBezTo>
                  <a:cubicBezTo>
                    <a:pt x="590550" y="598488"/>
                    <a:pt x="595313" y="600869"/>
                    <a:pt x="595313" y="604838"/>
                  </a:cubicBezTo>
                  <a:cubicBezTo>
                    <a:pt x="595313" y="611620"/>
                    <a:pt x="590487" y="617514"/>
                    <a:pt x="588169" y="623888"/>
                  </a:cubicBezTo>
                  <a:cubicBezTo>
                    <a:pt x="587311" y="626247"/>
                    <a:pt x="586582" y="628650"/>
                    <a:pt x="585788" y="631031"/>
                  </a:cubicBezTo>
                  <a:cubicBezTo>
                    <a:pt x="592932" y="631825"/>
                    <a:pt x="602618" y="627891"/>
                    <a:pt x="607219" y="633413"/>
                  </a:cubicBezTo>
                  <a:cubicBezTo>
                    <a:pt x="614023" y="641578"/>
                    <a:pt x="593677" y="646527"/>
                    <a:pt x="590550" y="647700"/>
                  </a:cubicBezTo>
                  <a:cubicBezTo>
                    <a:pt x="586548" y="649201"/>
                    <a:pt x="578644" y="652463"/>
                    <a:pt x="578644" y="652463"/>
                  </a:cubicBezTo>
                </a:path>
              </a:pathLst>
            </a:custGeom>
            <a:noFill/>
            <a:ln w="19050" cap="rnd">
              <a:solidFill>
                <a:schemeClr val="accent5"/>
              </a:solidFill>
              <a:miter lim="800000"/>
              <a:headEnd/>
              <a:tailEnd/>
            </a:ln>
          </p:spPr>
          <p:txBody>
            <a:bodyPr rtlCol="0" anchor="ctr"/>
            <a:lstStyle/>
            <a:p>
              <a:pPr algn="ctr"/>
              <a:endParaRPr lang="en-US" dirty="0"/>
            </a:p>
          </p:txBody>
        </p:sp>
        <p:sp>
          <p:nvSpPr>
            <p:cNvPr id="170" name="Freeform: Shape 169">
              <a:extLst>
                <a:ext uri="{FF2B5EF4-FFF2-40B4-BE49-F238E27FC236}">
                  <a16:creationId xmlns:a16="http://schemas.microsoft.com/office/drawing/2014/main" id="{F293E427-DB6A-BF63-D67B-39242793E214}"/>
                </a:ext>
              </a:extLst>
            </p:cNvPr>
            <p:cNvSpPr/>
            <p:nvPr/>
          </p:nvSpPr>
          <p:spPr bwMode="auto">
            <a:xfrm>
              <a:off x="9480382" y="2374443"/>
              <a:ext cx="123825" cy="171450"/>
            </a:xfrm>
            <a:custGeom>
              <a:avLst/>
              <a:gdLst>
                <a:gd name="connsiteX0" fmla="*/ 69056 w 123825"/>
                <a:gd name="connsiteY0" fmla="*/ 0 h 171450"/>
                <a:gd name="connsiteX1" fmla="*/ 80963 w 123825"/>
                <a:gd name="connsiteY1" fmla="*/ 7144 h 171450"/>
                <a:gd name="connsiteX2" fmla="*/ 69056 w 123825"/>
                <a:gd name="connsiteY2" fmla="*/ 50006 h 171450"/>
                <a:gd name="connsiteX3" fmla="*/ 78581 w 123825"/>
                <a:gd name="connsiteY3" fmla="*/ 61913 h 171450"/>
                <a:gd name="connsiteX4" fmla="*/ 83344 w 123825"/>
                <a:gd name="connsiteY4" fmla="*/ 71438 h 171450"/>
                <a:gd name="connsiteX5" fmla="*/ 71438 w 123825"/>
                <a:gd name="connsiteY5" fmla="*/ 80963 h 171450"/>
                <a:gd name="connsiteX6" fmla="*/ 11906 w 123825"/>
                <a:gd name="connsiteY6" fmla="*/ 83344 h 171450"/>
                <a:gd name="connsiteX7" fmla="*/ 7144 w 123825"/>
                <a:gd name="connsiteY7" fmla="*/ 95250 h 171450"/>
                <a:gd name="connsiteX8" fmla="*/ 0 w 123825"/>
                <a:gd name="connsiteY8" fmla="*/ 104775 h 171450"/>
                <a:gd name="connsiteX9" fmla="*/ 16669 w 123825"/>
                <a:gd name="connsiteY9" fmla="*/ 154781 h 171450"/>
                <a:gd name="connsiteX10" fmla="*/ 28575 w 123825"/>
                <a:gd name="connsiteY10" fmla="*/ 161925 h 171450"/>
                <a:gd name="connsiteX11" fmla="*/ 52388 w 123825"/>
                <a:gd name="connsiteY11" fmla="*/ 171450 h 171450"/>
                <a:gd name="connsiteX12" fmla="*/ 92869 w 123825"/>
                <a:gd name="connsiteY12" fmla="*/ 166688 h 171450"/>
                <a:gd name="connsiteX13" fmla="*/ 100013 w 123825"/>
                <a:gd name="connsiteY13" fmla="*/ 157163 h 171450"/>
                <a:gd name="connsiteX14" fmla="*/ 102394 w 123825"/>
                <a:gd name="connsiteY14" fmla="*/ 128588 h 171450"/>
                <a:gd name="connsiteX15" fmla="*/ 109538 w 123825"/>
                <a:gd name="connsiteY15" fmla="*/ 123825 h 171450"/>
                <a:gd name="connsiteX16" fmla="*/ 123825 w 123825"/>
                <a:gd name="connsiteY16" fmla="*/ 11668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825" h="171450">
                  <a:moveTo>
                    <a:pt x="69056" y="0"/>
                  </a:moveTo>
                  <a:cubicBezTo>
                    <a:pt x="73025" y="2381"/>
                    <a:pt x="80241" y="2572"/>
                    <a:pt x="80963" y="7144"/>
                  </a:cubicBezTo>
                  <a:cubicBezTo>
                    <a:pt x="86324" y="41098"/>
                    <a:pt x="84507" y="39707"/>
                    <a:pt x="69056" y="50006"/>
                  </a:cubicBezTo>
                  <a:cubicBezTo>
                    <a:pt x="72231" y="53975"/>
                    <a:pt x="75762" y="57684"/>
                    <a:pt x="78581" y="61913"/>
                  </a:cubicBezTo>
                  <a:cubicBezTo>
                    <a:pt x="80550" y="64867"/>
                    <a:pt x="84590" y="68114"/>
                    <a:pt x="83344" y="71438"/>
                  </a:cubicBezTo>
                  <a:cubicBezTo>
                    <a:pt x="81560" y="76197"/>
                    <a:pt x="75407" y="77788"/>
                    <a:pt x="71438" y="80963"/>
                  </a:cubicBezTo>
                  <a:cubicBezTo>
                    <a:pt x="58514" y="80101"/>
                    <a:pt x="26477" y="74844"/>
                    <a:pt x="11906" y="83344"/>
                  </a:cubicBezTo>
                  <a:cubicBezTo>
                    <a:pt x="8214" y="85498"/>
                    <a:pt x="9220" y="91514"/>
                    <a:pt x="7144" y="95250"/>
                  </a:cubicBezTo>
                  <a:cubicBezTo>
                    <a:pt x="5217" y="98719"/>
                    <a:pt x="2381" y="101600"/>
                    <a:pt x="0" y="104775"/>
                  </a:cubicBezTo>
                  <a:cubicBezTo>
                    <a:pt x="5556" y="121444"/>
                    <a:pt x="8811" y="139066"/>
                    <a:pt x="16669" y="154781"/>
                  </a:cubicBezTo>
                  <a:cubicBezTo>
                    <a:pt x="18739" y="158921"/>
                    <a:pt x="24381" y="159968"/>
                    <a:pt x="28575" y="161925"/>
                  </a:cubicBezTo>
                  <a:cubicBezTo>
                    <a:pt x="36322" y="165540"/>
                    <a:pt x="44450" y="168275"/>
                    <a:pt x="52388" y="171450"/>
                  </a:cubicBezTo>
                  <a:cubicBezTo>
                    <a:pt x="65882" y="169863"/>
                    <a:pt x="79855" y="170592"/>
                    <a:pt x="92869" y="166688"/>
                  </a:cubicBezTo>
                  <a:cubicBezTo>
                    <a:pt x="96670" y="165548"/>
                    <a:pt x="99050" y="161013"/>
                    <a:pt x="100013" y="157163"/>
                  </a:cubicBezTo>
                  <a:cubicBezTo>
                    <a:pt x="102331" y="147890"/>
                    <a:pt x="99768" y="137778"/>
                    <a:pt x="102394" y="128588"/>
                  </a:cubicBezTo>
                  <a:cubicBezTo>
                    <a:pt x="103180" y="125836"/>
                    <a:pt x="107157" y="125413"/>
                    <a:pt x="109538" y="123825"/>
                  </a:cubicBezTo>
                  <a:cubicBezTo>
                    <a:pt x="113174" y="112916"/>
                    <a:pt x="109409" y="116681"/>
                    <a:pt x="123825" y="116681"/>
                  </a:cubicBezTo>
                </a:path>
              </a:pathLst>
            </a:custGeom>
            <a:noFill/>
            <a:ln w="19050" cap="rnd">
              <a:solidFill>
                <a:schemeClr val="accent5"/>
              </a:solidFill>
              <a:miter lim="800000"/>
              <a:headEnd/>
              <a:tailEnd/>
            </a:ln>
          </p:spPr>
          <p:txBody>
            <a:bodyPr rtlCol="0" anchor="ctr"/>
            <a:lstStyle/>
            <a:p>
              <a:pPr algn="ctr"/>
              <a:endParaRPr lang="en-US" dirty="0"/>
            </a:p>
          </p:txBody>
        </p:sp>
      </p:grpSp>
      <p:sp>
        <p:nvSpPr>
          <p:cNvPr id="172" name="Rectangle: Rounded Corners 171">
            <a:extLst>
              <a:ext uri="{FF2B5EF4-FFF2-40B4-BE49-F238E27FC236}">
                <a16:creationId xmlns:a16="http://schemas.microsoft.com/office/drawing/2014/main" id="{892B2447-0D63-D305-46CF-CA49893BD35F}"/>
              </a:ext>
            </a:extLst>
          </p:cNvPr>
          <p:cNvSpPr/>
          <p:nvPr/>
        </p:nvSpPr>
        <p:spPr bwMode="auto">
          <a:xfrm rot="16200000">
            <a:off x="10029956" y="3434093"/>
            <a:ext cx="801880" cy="147381"/>
          </a:xfrm>
          <a:prstGeom prst="roundRect">
            <a:avLst>
              <a:gd name="adj" fmla="val 50000"/>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4" name="Group 173">
            <a:extLst>
              <a:ext uri="{FF2B5EF4-FFF2-40B4-BE49-F238E27FC236}">
                <a16:creationId xmlns:a16="http://schemas.microsoft.com/office/drawing/2014/main" id="{2683D7AE-CCF2-BB4C-F3F6-1B02A71C5977}"/>
              </a:ext>
            </a:extLst>
          </p:cNvPr>
          <p:cNvGrpSpPr/>
          <p:nvPr/>
        </p:nvGrpSpPr>
        <p:grpSpPr>
          <a:xfrm>
            <a:off x="9405042" y="4234943"/>
            <a:ext cx="525561" cy="485256"/>
            <a:chOff x="8826071" y="2200238"/>
            <a:chExt cx="827566" cy="764101"/>
          </a:xfrm>
        </p:grpSpPr>
        <p:sp>
          <p:nvSpPr>
            <p:cNvPr id="175" name="Star: 32 Points 174">
              <a:extLst>
                <a:ext uri="{FF2B5EF4-FFF2-40B4-BE49-F238E27FC236}">
                  <a16:creationId xmlns:a16="http://schemas.microsoft.com/office/drawing/2014/main" id="{6DD3BD18-B29A-5D00-E1B8-995458322994}"/>
                </a:ext>
              </a:extLst>
            </p:cNvPr>
            <p:cNvSpPr/>
            <p:nvPr/>
          </p:nvSpPr>
          <p:spPr bwMode="auto">
            <a:xfrm>
              <a:off x="8826071" y="2200238"/>
              <a:ext cx="827566" cy="764101"/>
            </a:xfrm>
            <a:prstGeom prst="star32">
              <a:avLst>
                <a:gd name="adj" fmla="val 46922"/>
              </a:avLst>
            </a:prstGeom>
            <a:pattFill prst="sphere">
              <a:fgClr>
                <a:schemeClr val="accent1"/>
              </a:fgClr>
              <a:bgClr>
                <a:schemeClr val="bg1"/>
              </a:bgClr>
            </a:patt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Freeform: Shape 175">
              <a:extLst>
                <a:ext uri="{FF2B5EF4-FFF2-40B4-BE49-F238E27FC236}">
                  <a16:creationId xmlns:a16="http://schemas.microsoft.com/office/drawing/2014/main" id="{840D2CD3-3465-0F15-431D-A3A943567F9B}"/>
                </a:ext>
              </a:extLst>
            </p:cNvPr>
            <p:cNvSpPr/>
            <p:nvPr/>
          </p:nvSpPr>
          <p:spPr bwMode="auto">
            <a:xfrm>
              <a:off x="8867017" y="2234462"/>
              <a:ext cx="608602" cy="652463"/>
            </a:xfrm>
            <a:custGeom>
              <a:avLst/>
              <a:gdLst>
                <a:gd name="connsiteX0" fmla="*/ 16669 w 608602"/>
                <a:gd name="connsiteY0" fmla="*/ 259556 h 652463"/>
                <a:gd name="connsiteX1" fmla="*/ 0 w 608602"/>
                <a:gd name="connsiteY1" fmla="*/ 352425 h 652463"/>
                <a:gd name="connsiteX2" fmla="*/ 4763 w 608602"/>
                <a:gd name="connsiteY2" fmla="*/ 407194 h 652463"/>
                <a:gd name="connsiteX3" fmla="*/ 19050 w 608602"/>
                <a:gd name="connsiteY3" fmla="*/ 442913 h 652463"/>
                <a:gd name="connsiteX4" fmla="*/ 47625 w 608602"/>
                <a:gd name="connsiteY4" fmla="*/ 471488 h 652463"/>
                <a:gd name="connsiteX5" fmla="*/ 78582 w 608602"/>
                <a:gd name="connsiteY5" fmla="*/ 485775 h 652463"/>
                <a:gd name="connsiteX6" fmla="*/ 100013 w 608602"/>
                <a:gd name="connsiteY6" fmla="*/ 478631 h 652463"/>
                <a:gd name="connsiteX7" fmla="*/ 88107 w 608602"/>
                <a:gd name="connsiteY7" fmla="*/ 426244 h 652463"/>
                <a:gd name="connsiteX8" fmla="*/ 111919 w 608602"/>
                <a:gd name="connsiteY8" fmla="*/ 390525 h 652463"/>
                <a:gd name="connsiteX9" fmla="*/ 123825 w 608602"/>
                <a:gd name="connsiteY9" fmla="*/ 392906 h 652463"/>
                <a:gd name="connsiteX10" fmla="*/ 135732 w 608602"/>
                <a:gd name="connsiteY10" fmla="*/ 400050 h 652463"/>
                <a:gd name="connsiteX11" fmla="*/ 138113 w 608602"/>
                <a:gd name="connsiteY11" fmla="*/ 411956 h 652463"/>
                <a:gd name="connsiteX12" fmla="*/ 135732 w 608602"/>
                <a:gd name="connsiteY12" fmla="*/ 445294 h 652463"/>
                <a:gd name="connsiteX13" fmla="*/ 138113 w 608602"/>
                <a:gd name="connsiteY13" fmla="*/ 490538 h 652463"/>
                <a:gd name="connsiteX14" fmla="*/ 161925 w 608602"/>
                <a:gd name="connsiteY14" fmla="*/ 516731 h 652463"/>
                <a:gd name="connsiteX15" fmla="*/ 207169 w 608602"/>
                <a:gd name="connsiteY15" fmla="*/ 509588 h 652463"/>
                <a:gd name="connsiteX16" fmla="*/ 219075 w 608602"/>
                <a:gd name="connsiteY16" fmla="*/ 502444 h 652463"/>
                <a:gd name="connsiteX17" fmla="*/ 230982 w 608602"/>
                <a:gd name="connsiteY17" fmla="*/ 497681 h 652463"/>
                <a:gd name="connsiteX18" fmla="*/ 238125 w 608602"/>
                <a:gd name="connsiteY18" fmla="*/ 481013 h 652463"/>
                <a:gd name="connsiteX19" fmla="*/ 228600 w 608602"/>
                <a:gd name="connsiteY19" fmla="*/ 433388 h 652463"/>
                <a:gd name="connsiteX20" fmla="*/ 216694 w 608602"/>
                <a:gd name="connsiteY20" fmla="*/ 411956 h 652463"/>
                <a:gd name="connsiteX21" fmla="*/ 202407 w 608602"/>
                <a:gd name="connsiteY21" fmla="*/ 383381 h 652463"/>
                <a:gd name="connsiteX22" fmla="*/ 173832 w 608602"/>
                <a:gd name="connsiteY22" fmla="*/ 330994 h 652463"/>
                <a:gd name="connsiteX23" fmla="*/ 169069 w 608602"/>
                <a:gd name="connsiteY23" fmla="*/ 311944 h 652463"/>
                <a:gd name="connsiteX24" fmla="*/ 166688 w 608602"/>
                <a:gd name="connsiteY24" fmla="*/ 283369 h 652463"/>
                <a:gd name="connsiteX25" fmla="*/ 164307 w 608602"/>
                <a:gd name="connsiteY25" fmla="*/ 259556 h 652463"/>
                <a:gd name="connsiteX26" fmla="*/ 173832 w 608602"/>
                <a:gd name="connsiteY26" fmla="*/ 190500 h 652463"/>
                <a:gd name="connsiteX27" fmla="*/ 180975 w 608602"/>
                <a:gd name="connsiteY27" fmla="*/ 188119 h 652463"/>
                <a:gd name="connsiteX28" fmla="*/ 221457 w 608602"/>
                <a:gd name="connsiteY28" fmla="*/ 200025 h 652463"/>
                <a:gd name="connsiteX29" fmla="*/ 233363 w 608602"/>
                <a:gd name="connsiteY29" fmla="*/ 219075 h 652463"/>
                <a:gd name="connsiteX30" fmla="*/ 238125 w 608602"/>
                <a:gd name="connsiteY30" fmla="*/ 269081 h 652463"/>
                <a:gd name="connsiteX31" fmla="*/ 247650 w 608602"/>
                <a:gd name="connsiteY31" fmla="*/ 273844 h 652463"/>
                <a:gd name="connsiteX32" fmla="*/ 269082 w 608602"/>
                <a:gd name="connsiteY32" fmla="*/ 266700 h 652463"/>
                <a:gd name="connsiteX33" fmla="*/ 273844 w 608602"/>
                <a:gd name="connsiteY33" fmla="*/ 259556 h 652463"/>
                <a:gd name="connsiteX34" fmla="*/ 276225 w 608602"/>
                <a:gd name="connsiteY34" fmla="*/ 238125 h 652463"/>
                <a:gd name="connsiteX35" fmla="*/ 285750 w 608602"/>
                <a:gd name="connsiteY35" fmla="*/ 233363 h 652463"/>
                <a:gd name="connsiteX36" fmla="*/ 302419 w 608602"/>
                <a:gd name="connsiteY36" fmla="*/ 238125 h 652463"/>
                <a:gd name="connsiteX37" fmla="*/ 314325 w 608602"/>
                <a:gd name="connsiteY37" fmla="*/ 264319 h 652463"/>
                <a:gd name="connsiteX38" fmla="*/ 311944 w 608602"/>
                <a:gd name="connsiteY38" fmla="*/ 280988 h 652463"/>
                <a:gd name="connsiteX39" fmla="*/ 309563 w 608602"/>
                <a:gd name="connsiteY39" fmla="*/ 290513 h 652463"/>
                <a:gd name="connsiteX40" fmla="*/ 316707 w 608602"/>
                <a:gd name="connsiteY40" fmla="*/ 307181 h 652463"/>
                <a:gd name="connsiteX41" fmla="*/ 323850 w 608602"/>
                <a:gd name="connsiteY41" fmla="*/ 304800 h 652463"/>
                <a:gd name="connsiteX42" fmla="*/ 330994 w 608602"/>
                <a:gd name="connsiteY42" fmla="*/ 285750 h 652463"/>
                <a:gd name="connsiteX43" fmla="*/ 350044 w 608602"/>
                <a:gd name="connsiteY43" fmla="*/ 273844 h 652463"/>
                <a:gd name="connsiteX44" fmla="*/ 366713 w 608602"/>
                <a:gd name="connsiteY44" fmla="*/ 283369 h 652463"/>
                <a:gd name="connsiteX45" fmla="*/ 371475 w 608602"/>
                <a:gd name="connsiteY45" fmla="*/ 297656 h 652463"/>
                <a:gd name="connsiteX46" fmla="*/ 357188 w 608602"/>
                <a:gd name="connsiteY46" fmla="*/ 340519 h 652463"/>
                <a:gd name="connsiteX47" fmla="*/ 354807 w 608602"/>
                <a:gd name="connsiteY47" fmla="*/ 354806 h 652463"/>
                <a:gd name="connsiteX48" fmla="*/ 397669 w 608602"/>
                <a:gd name="connsiteY48" fmla="*/ 366713 h 652463"/>
                <a:gd name="connsiteX49" fmla="*/ 404813 w 608602"/>
                <a:gd name="connsiteY49" fmla="*/ 357188 h 652463"/>
                <a:gd name="connsiteX50" fmla="*/ 416719 w 608602"/>
                <a:gd name="connsiteY50" fmla="*/ 319088 h 652463"/>
                <a:gd name="connsiteX51" fmla="*/ 433388 w 608602"/>
                <a:gd name="connsiteY51" fmla="*/ 300038 h 652463"/>
                <a:gd name="connsiteX52" fmla="*/ 445294 w 608602"/>
                <a:gd name="connsiteY52" fmla="*/ 280988 h 652463"/>
                <a:gd name="connsiteX53" fmla="*/ 438150 w 608602"/>
                <a:gd name="connsiteY53" fmla="*/ 242888 h 652463"/>
                <a:gd name="connsiteX54" fmla="*/ 404813 w 608602"/>
                <a:gd name="connsiteY54" fmla="*/ 197644 h 652463"/>
                <a:gd name="connsiteX55" fmla="*/ 366713 w 608602"/>
                <a:gd name="connsiteY55" fmla="*/ 130969 h 652463"/>
                <a:gd name="connsiteX56" fmla="*/ 357188 w 608602"/>
                <a:gd name="connsiteY56" fmla="*/ 54769 h 652463"/>
                <a:gd name="connsiteX57" fmla="*/ 366713 w 608602"/>
                <a:gd name="connsiteY57" fmla="*/ 9525 h 652463"/>
                <a:gd name="connsiteX58" fmla="*/ 373857 w 608602"/>
                <a:gd name="connsiteY58" fmla="*/ 0 h 652463"/>
                <a:gd name="connsiteX59" fmla="*/ 419100 w 608602"/>
                <a:gd name="connsiteY59" fmla="*/ 7144 h 652463"/>
                <a:gd name="connsiteX60" fmla="*/ 483394 w 608602"/>
                <a:gd name="connsiteY60" fmla="*/ 64294 h 652463"/>
                <a:gd name="connsiteX61" fmla="*/ 509588 w 608602"/>
                <a:gd name="connsiteY61" fmla="*/ 102394 h 652463"/>
                <a:gd name="connsiteX62" fmla="*/ 550069 w 608602"/>
                <a:gd name="connsiteY62" fmla="*/ 161925 h 652463"/>
                <a:gd name="connsiteX63" fmla="*/ 561975 w 608602"/>
                <a:gd name="connsiteY63" fmla="*/ 204788 h 652463"/>
                <a:gd name="connsiteX64" fmla="*/ 550069 w 608602"/>
                <a:gd name="connsiteY64" fmla="*/ 257175 h 652463"/>
                <a:gd name="connsiteX65" fmla="*/ 526257 w 608602"/>
                <a:gd name="connsiteY65" fmla="*/ 292894 h 652463"/>
                <a:gd name="connsiteX66" fmla="*/ 500063 w 608602"/>
                <a:gd name="connsiteY66" fmla="*/ 338138 h 652463"/>
                <a:gd name="connsiteX67" fmla="*/ 466725 w 608602"/>
                <a:gd name="connsiteY67" fmla="*/ 376238 h 652463"/>
                <a:gd name="connsiteX68" fmla="*/ 435769 w 608602"/>
                <a:gd name="connsiteY68" fmla="*/ 445294 h 652463"/>
                <a:gd name="connsiteX69" fmla="*/ 440532 w 608602"/>
                <a:gd name="connsiteY69" fmla="*/ 473869 h 652463"/>
                <a:gd name="connsiteX70" fmla="*/ 509588 w 608602"/>
                <a:gd name="connsiteY70" fmla="*/ 483394 h 652463"/>
                <a:gd name="connsiteX71" fmla="*/ 557213 w 608602"/>
                <a:gd name="connsiteY71" fmla="*/ 473869 h 652463"/>
                <a:gd name="connsiteX72" fmla="*/ 588169 w 608602"/>
                <a:gd name="connsiteY72" fmla="*/ 476250 h 652463"/>
                <a:gd name="connsiteX73" fmla="*/ 597694 w 608602"/>
                <a:gd name="connsiteY73" fmla="*/ 483394 h 652463"/>
                <a:gd name="connsiteX74" fmla="*/ 581025 w 608602"/>
                <a:gd name="connsiteY74" fmla="*/ 521494 h 652463"/>
                <a:gd name="connsiteX75" fmla="*/ 490538 w 608602"/>
                <a:gd name="connsiteY75" fmla="*/ 566738 h 652463"/>
                <a:gd name="connsiteX76" fmla="*/ 497682 w 608602"/>
                <a:gd name="connsiteY76" fmla="*/ 588169 h 652463"/>
                <a:gd name="connsiteX77" fmla="*/ 538163 w 608602"/>
                <a:gd name="connsiteY77" fmla="*/ 564356 h 652463"/>
                <a:gd name="connsiteX78" fmla="*/ 561975 w 608602"/>
                <a:gd name="connsiteY78" fmla="*/ 552450 h 652463"/>
                <a:gd name="connsiteX79" fmla="*/ 571500 w 608602"/>
                <a:gd name="connsiteY79" fmla="*/ 561975 h 652463"/>
                <a:gd name="connsiteX80" fmla="*/ 557213 w 608602"/>
                <a:gd name="connsiteY80" fmla="*/ 597694 h 652463"/>
                <a:gd name="connsiteX81" fmla="*/ 554832 w 608602"/>
                <a:gd name="connsiteY81" fmla="*/ 607219 h 652463"/>
                <a:gd name="connsiteX82" fmla="*/ 578644 w 608602"/>
                <a:gd name="connsiteY82" fmla="*/ 597694 h 652463"/>
                <a:gd name="connsiteX83" fmla="*/ 588169 w 608602"/>
                <a:gd name="connsiteY83" fmla="*/ 595313 h 652463"/>
                <a:gd name="connsiteX84" fmla="*/ 595313 w 608602"/>
                <a:gd name="connsiteY84" fmla="*/ 604838 h 652463"/>
                <a:gd name="connsiteX85" fmla="*/ 588169 w 608602"/>
                <a:gd name="connsiteY85" fmla="*/ 623888 h 652463"/>
                <a:gd name="connsiteX86" fmla="*/ 585788 w 608602"/>
                <a:gd name="connsiteY86" fmla="*/ 631031 h 652463"/>
                <a:gd name="connsiteX87" fmla="*/ 607219 w 608602"/>
                <a:gd name="connsiteY87" fmla="*/ 633413 h 652463"/>
                <a:gd name="connsiteX88" fmla="*/ 590550 w 608602"/>
                <a:gd name="connsiteY88" fmla="*/ 647700 h 652463"/>
                <a:gd name="connsiteX89" fmla="*/ 578644 w 608602"/>
                <a:gd name="connsiteY89" fmla="*/ 652463 h 65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8602" h="652463">
                  <a:moveTo>
                    <a:pt x="16669" y="259556"/>
                  </a:moveTo>
                  <a:cubicBezTo>
                    <a:pt x="972" y="338042"/>
                    <a:pt x="5065" y="306858"/>
                    <a:pt x="0" y="352425"/>
                  </a:cubicBezTo>
                  <a:cubicBezTo>
                    <a:pt x="1588" y="370681"/>
                    <a:pt x="2418" y="389019"/>
                    <a:pt x="4763" y="407194"/>
                  </a:cubicBezTo>
                  <a:cubicBezTo>
                    <a:pt x="6539" y="420958"/>
                    <a:pt x="10714" y="431799"/>
                    <a:pt x="19050" y="442913"/>
                  </a:cubicBezTo>
                  <a:cubicBezTo>
                    <a:pt x="26114" y="452332"/>
                    <a:pt x="36526" y="464829"/>
                    <a:pt x="47625" y="471488"/>
                  </a:cubicBezTo>
                  <a:cubicBezTo>
                    <a:pt x="55824" y="476407"/>
                    <a:pt x="70070" y="482127"/>
                    <a:pt x="78582" y="485775"/>
                  </a:cubicBezTo>
                  <a:cubicBezTo>
                    <a:pt x="85726" y="483394"/>
                    <a:pt x="97849" y="485844"/>
                    <a:pt x="100013" y="478631"/>
                  </a:cubicBezTo>
                  <a:cubicBezTo>
                    <a:pt x="104294" y="464362"/>
                    <a:pt x="94162" y="441383"/>
                    <a:pt x="88107" y="426244"/>
                  </a:cubicBezTo>
                  <a:cubicBezTo>
                    <a:pt x="93380" y="413588"/>
                    <a:pt x="94938" y="393922"/>
                    <a:pt x="111919" y="390525"/>
                  </a:cubicBezTo>
                  <a:lnTo>
                    <a:pt x="123825" y="392906"/>
                  </a:lnTo>
                  <a:cubicBezTo>
                    <a:pt x="127794" y="395287"/>
                    <a:pt x="132955" y="396347"/>
                    <a:pt x="135732" y="400050"/>
                  </a:cubicBezTo>
                  <a:cubicBezTo>
                    <a:pt x="138160" y="403288"/>
                    <a:pt x="138113" y="407909"/>
                    <a:pt x="138113" y="411956"/>
                  </a:cubicBezTo>
                  <a:cubicBezTo>
                    <a:pt x="138113" y="423097"/>
                    <a:pt x="136526" y="434181"/>
                    <a:pt x="135732" y="445294"/>
                  </a:cubicBezTo>
                  <a:cubicBezTo>
                    <a:pt x="136526" y="460375"/>
                    <a:pt x="134187" y="475955"/>
                    <a:pt x="138113" y="490538"/>
                  </a:cubicBezTo>
                  <a:cubicBezTo>
                    <a:pt x="139170" y="494463"/>
                    <a:pt x="157137" y="511943"/>
                    <a:pt x="161925" y="516731"/>
                  </a:cubicBezTo>
                  <a:cubicBezTo>
                    <a:pt x="177006" y="514350"/>
                    <a:pt x="192357" y="513291"/>
                    <a:pt x="207169" y="509588"/>
                  </a:cubicBezTo>
                  <a:cubicBezTo>
                    <a:pt x="211659" y="508466"/>
                    <a:pt x="214935" y="504514"/>
                    <a:pt x="219075" y="502444"/>
                  </a:cubicBezTo>
                  <a:cubicBezTo>
                    <a:pt x="222898" y="500532"/>
                    <a:pt x="227013" y="499269"/>
                    <a:pt x="230982" y="497681"/>
                  </a:cubicBezTo>
                  <a:cubicBezTo>
                    <a:pt x="233363" y="492125"/>
                    <a:pt x="237419" y="487016"/>
                    <a:pt x="238125" y="481013"/>
                  </a:cubicBezTo>
                  <a:cubicBezTo>
                    <a:pt x="239572" y="468708"/>
                    <a:pt x="233203" y="444320"/>
                    <a:pt x="228600" y="433388"/>
                  </a:cubicBezTo>
                  <a:cubicBezTo>
                    <a:pt x="225429" y="425856"/>
                    <a:pt x="220486" y="419195"/>
                    <a:pt x="216694" y="411956"/>
                  </a:cubicBezTo>
                  <a:cubicBezTo>
                    <a:pt x="211753" y="402523"/>
                    <a:pt x="207539" y="392712"/>
                    <a:pt x="202407" y="383381"/>
                  </a:cubicBezTo>
                  <a:cubicBezTo>
                    <a:pt x="193124" y="366502"/>
                    <a:pt x="178571" y="349947"/>
                    <a:pt x="173832" y="330994"/>
                  </a:cubicBezTo>
                  <a:lnTo>
                    <a:pt x="169069" y="311944"/>
                  </a:lnTo>
                  <a:cubicBezTo>
                    <a:pt x="168275" y="302419"/>
                    <a:pt x="167553" y="292888"/>
                    <a:pt x="166688" y="283369"/>
                  </a:cubicBezTo>
                  <a:cubicBezTo>
                    <a:pt x="165966" y="275425"/>
                    <a:pt x="164307" y="267533"/>
                    <a:pt x="164307" y="259556"/>
                  </a:cubicBezTo>
                  <a:cubicBezTo>
                    <a:pt x="164307" y="224854"/>
                    <a:pt x="149176" y="202829"/>
                    <a:pt x="173832" y="190500"/>
                  </a:cubicBezTo>
                  <a:cubicBezTo>
                    <a:pt x="176077" y="189378"/>
                    <a:pt x="178594" y="188913"/>
                    <a:pt x="180975" y="188119"/>
                  </a:cubicBezTo>
                  <a:cubicBezTo>
                    <a:pt x="195143" y="190695"/>
                    <a:pt x="209591" y="190796"/>
                    <a:pt x="221457" y="200025"/>
                  </a:cubicBezTo>
                  <a:cubicBezTo>
                    <a:pt x="226513" y="203958"/>
                    <a:pt x="230597" y="213543"/>
                    <a:pt x="233363" y="219075"/>
                  </a:cubicBezTo>
                  <a:cubicBezTo>
                    <a:pt x="234950" y="235744"/>
                    <a:pt x="233899" y="252879"/>
                    <a:pt x="238125" y="269081"/>
                  </a:cubicBezTo>
                  <a:cubicBezTo>
                    <a:pt x="239021" y="272516"/>
                    <a:pt x="244111" y="274116"/>
                    <a:pt x="247650" y="273844"/>
                  </a:cubicBezTo>
                  <a:cubicBezTo>
                    <a:pt x="255158" y="273267"/>
                    <a:pt x="261938" y="269081"/>
                    <a:pt x="269082" y="266700"/>
                  </a:cubicBezTo>
                  <a:cubicBezTo>
                    <a:pt x="270669" y="264319"/>
                    <a:pt x="273150" y="262332"/>
                    <a:pt x="273844" y="259556"/>
                  </a:cubicBezTo>
                  <a:cubicBezTo>
                    <a:pt x="275587" y="252583"/>
                    <a:pt x="273251" y="244668"/>
                    <a:pt x="276225" y="238125"/>
                  </a:cubicBezTo>
                  <a:cubicBezTo>
                    <a:pt x="277694" y="234893"/>
                    <a:pt x="282575" y="234950"/>
                    <a:pt x="285750" y="233363"/>
                  </a:cubicBezTo>
                  <a:cubicBezTo>
                    <a:pt x="291306" y="234950"/>
                    <a:pt x="297746" y="234726"/>
                    <a:pt x="302419" y="238125"/>
                  </a:cubicBezTo>
                  <a:cubicBezTo>
                    <a:pt x="312060" y="245137"/>
                    <a:pt x="312327" y="254326"/>
                    <a:pt x="314325" y="264319"/>
                  </a:cubicBezTo>
                  <a:cubicBezTo>
                    <a:pt x="313531" y="269875"/>
                    <a:pt x="312948" y="275466"/>
                    <a:pt x="311944" y="280988"/>
                  </a:cubicBezTo>
                  <a:cubicBezTo>
                    <a:pt x="311359" y="284208"/>
                    <a:pt x="308977" y="287293"/>
                    <a:pt x="309563" y="290513"/>
                  </a:cubicBezTo>
                  <a:cubicBezTo>
                    <a:pt x="310644" y="296460"/>
                    <a:pt x="314326" y="301625"/>
                    <a:pt x="316707" y="307181"/>
                  </a:cubicBezTo>
                  <a:cubicBezTo>
                    <a:pt x="319088" y="306387"/>
                    <a:pt x="322075" y="306575"/>
                    <a:pt x="323850" y="304800"/>
                  </a:cubicBezTo>
                  <a:cubicBezTo>
                    <a:pt x="337372" y="291278"/>
                    <a:pt x="321026" y="299705"/>
                    <a:pt x="330994" y="285750"/>
                  </a:cubicBezTo>
                  <a:cubicBezTo>
                    <a:pt x="334429" y="280940"/>
                    <a:pt x="344956" y="276388"/>
                    <a:pt x="350044" y="273844"/>
                  </a:cubicBezTo>
                  <a:cubicBezTo>
                    <a:pt x="355600" y="277019"/>
                    <a:pt x="362432" y="278612"/>
                    <a:pt x="366713" y="283369"/>
                  </a:cubicBezTo>
                  <a:cubicBezTo>
                    <a:pt x="370071" y="287100"/>
                    <a:pt x="371475" y="292636"/>
                    <a:pt x="371475" y="297656"/>
                  </a:cubicBezTo>
                  <a:cubicBezTo>
                    <a:pt x="371475" y="312190"/>
                    <a:pt x="362787" y="327921"/>
                    <a:pt x="357188" y="340519"/>
                  </a:cubicBezTo>
                  <a:cubicBezTo>
                    <a:pt x="356394" y="345281"/>
                    <a:pt x="352950" y="350349"/>
                    <a:pt x="354807" y="354806"/>
                  </a:cubicBezTo>
                  <a:cubicBezTo>
                    <a:pt x="363988" y="376841"/>
                    <a:pt x="379219" y="368250"/>
                    <a:pt x="397669" y="366713"/>
                  </a:cubicBezTo>
                  <a:cubicBezTo>
                    <a:pt x="400050" y="363538"/>
                    <a:pt x="403457" y="360918"/>
                    <a:pt x="404813" y="357188"/>
                  </a:cubicBezTo>
                  <a:cubicBezTo>
                    <a:pt x="415645" y="327399"/>
                    <a:pt x="394683" y="353143"/>
                    <a:pt x="416719" y="319088"/>
                  </a:cubicBezTo>
                  <a:cubicBezTo>
                    <a:pt x="421303" y="312004"/>
                    <a:pt x="428325" y="306788"/>
                    <a:pt x="433388" y="300038"/>
                  </a:cubicBezTo>
                  <a:cubicBezTo>
                    <a:pt x="437881" y="294047"/>
                    <a:pt x="441325" y="287338"/>
                    <a:pt x="445294" y="280988"/>
                  </a:cubicBezTo>
                  <a:cubicBezTo>
                    <a:pt x="442913" y="268288"/>
                    <a:pt x="442236" y="255146"/>
                    <a:pt x="438150" y="242888"/>
                  </a:cubicBezTo>
                  <a:cubicBezTo>
                    <a:pt x="434167" y="230938"/>
                    <a:pt x="410042" y="204525"/>
                    <a:pt x="404813" y="197644"/>
                  </a:cubicBezTo>
                  <a:cubicBezTo>
                    <a:pt x="376525" y="160422"/>
                    <a:pt x="384120" y="171587"/>
                    <a:pt x="366713" y="130969"/>
                  </a:cubicBezTo>
                  <a:cubicBezTo>
                    <a:pt x="362491" y="108452"/>
                    <a:pt x="355188" y="78102"/>
                    <a:pt x="357188" y="54769"/>
                  </a:cubicBezTo>
                  <a:cubicBezTo>
                    <a:pt x="358504" y="39413"/>
                    <a:pt x="362226" y="24269"/>
                    <a:pt x="366713" y="9525"/>
                  </a:cubicBezTo>
                  <a:cubicBezTo>
                    <a:pt x="367869" y="5728"/>
                    <a:pt x="371476" y="3175"/>
                    <a:pt x="373857" y="0"/>
                  </a:cubicBezTo>
                  <a:cubicBezTo>
                    <a:pt x="388938" y="2381"/>
                    <a:pt x="404666" y="2167"/>
                    <a:pt x="419100" y="7144"/>
                  </a:cubicBezTo>
                  <a:cubicBezTo>
                    <a:pt x="436078" y="12999"/>
                    <a:pt x="480314" y="59814"/>
                    <a:pt x="483394" y="64294"/>
                  </a:cubicBezTo>
                  <a:cubicBezTo>
                    <a:pt x="492125" y="76994"/>
                    <a:pt x="500549" y="89911"/>
                    <a:pt x="509588" y="102394"/>
                  </a:cubicBezTo>
                  <a:cubicBezTo>
                    <a:pt x="526878" y="126271"/>
                    <a:pt x="538060" y="135505"/>
                    <a:pt x="550069" y="161925"/>
                  </a:cubicBezTo>
                  <a:cubicBezTo>
                    <a:pt x="553413" y="169282"/>
                    <a:pt x="559690" y="195647"/>
                    <a:pt x="561975" y="204788"/>
                  </a:cubicBezTo>
                  <a:cubicBezTo>
                    <a:pt x="558006" y="222250"/>
                    <a:pt x="556797" y="240579"/>
                    <a:pt x="550069" y="257175"/>
                  </a:cubicBezTo>
                  <a:cubicBezTo>
                    <a:pt x="544693" y="270436"/>
                    <a:pt x="533776" y="280719"/>
                    <a:pt x="526257" y="292894"/>
                  </a:cubicBezTo>
                  <a:cubicBezTo>
                    <a:pt x="517100" y="307720"/>
                    <a:pt x="510192" y="323958"/>
                    <a:pt x="500063" y="338138"/>
                  </a:cubicBezTo>
                  <a:cubicBezTo>
                    <a:pt x="490254" y="351870"/>
                    <a:pt x="476574" y="362535"/>
                    <a:pt x="466725" y="376238"/>
                  </a:cubicBezTo>
                  <a:cubicBezTo>
                    <a:pt x="445558" y="405687"/>
                    <a:pt x="445462" y="413792"/>
                    <a:pt x="435769" y="445294"/>
                  </a:cubicBezTo>
                  <a:cubicBezTo>
                    <a:pt x="437357" y="454819"/>
                    <a:pt x="435636" y="465546"/>
                    <a:pt x="440532" y="473869"/>
                  </a:cubicBezTo>
                  <a:cubicBezTo>
                    <a:pt x="453310" y="495592"/>
                    <a:pt x="497615" y="483964"/>
                    <a:pt x="509588" y="483394"/>
                  </a:cubicBezTo>
                  <a:cubicBezTo>
                    <a:pt x="522287" y="480219"/>
                    <a:pt x="542815" y="473869"/>
                    <a:pt x="557213" y="473869"/>
                  </a:cubicBezTo>
                  <a:cubicBezTo>
                    <a:pt x="567562" y="473869"/>
                    <a:pt x="577850" y="475456"/>
                    <a:pt x="588169" y="476250"/>
                  </a:cubicBezTo>
                  <a:cubicBezTo>
                    <a:pt x="591344" y="478631"/>
                    <a:pt x="596802" y="479527"/>
                    <a:pt x="597694" y="483394"/>
                  </a:cubicBezTo>
                  <a:cubicBezTo>
                    <a:pt x="601632" y="500458"/>
                    <a:pt x="595052" y="512922"/>
                    <a:pt x="581025" y="521494"/>
                  </a:cubicBezTo>
                  <a:cubicBezTo>
                    <a:pt x="542799" y="544854"/>
                    <a:pt x="534312" y="522966"/>
                    <a:pt x="490538" y="566738"/>
                  </a:cubicBezTo>
                  <a:cubicBezTo>
                    <a:pt x="459407" y="597868"/>
                    <a:pt x="455533" y="591411"/>
                    <a:pt x="497682" y="588169"/>
                  </a:cubicBezTo>
                  <a:cubicBezTo>
                    <a:pt x="511176" y="580231"/>
                    <a:pt x="524478" y="571959"/>
                    <a:pt x="538163" y="564356"/>
                  </a:cubicBezTo>
                  <a:cubicBezTo>
                    <a:pt x="545920" y="560046"/>
                    <a:pt x="553123" y="553082"/>
                    <a:pt x="561975" y="552450"/>
                  </a:cubicBezTo>
                  <a:cubicBezTo>
                    <a:pt x="566454" y="552130"/>
                    <a:pt x="568325" y="558800"/>
                    <a:pt x="571500" y="561975"/>
                  </a:cubicBezTo>
                  <a:cubicBezTo>
                    <a:pt x="567243" y="596033"/>
                    <a:pt x="573936" y="567033"/>
                    <a:pt x="557213" y="597694"/>
                  </a:cubicBezTo>
                  <a:cubicBezTo>
                    <a:pt x="555646" y="600567"/>
                    <a:pt x="551559" y="607219"/>
                    <a:pt x="554832" y="607219"/>
                  </a:cubicBezTo>
                  <a:cubicBezTo>
                    <a:pt x="563381" y="607219"/>
                    <a:pt x="570593" y="600569"/>
                    <a:pt x="578644" y="597694"/>
                  </a:cubicBezTo>
                  <a:cubicBezTo>
                    <a:pt x="581726" y="596593"/>
                    <a:pt x="584994" y="596107"/>
                    <a:pt x="588169" y="595313"/>
                  </a:cubicBezTo>
                  <a:cubicBezTo>
                    <a:pt x="590550" y="598488"/>
                    <a:pt x="595313" y="600869"/>
                    <a:pt x="595313" y="604838"/>
                  </a:cubicBezTo>
                  <a:cubicBezTo>
                    <a:pt x="595313" y="611620"/>
                    <a:pt x="590487" y="617514"/>
                    <a:pt x="588169" y="623888"/>
                  </a:cubicBezTo>
                  <a:cubicBezTo>
                    <a:pt x="587311" y="626247"/>
                    <a:pt x="586582" y="628650"/>
                    <a:pt x="585788" y="631031"/>
                  </a:cubicBezTo>
                  <a:cubicBezTo>
                    <a:pt x="592932" y="631825"/>
                    <a:pt x="602618" y="627891"/>
                    <a:pt x="607219" y="633413"/>
                  </a:cubicBezTo>
                  <a:cubicBezTo>
                    <a:pt x="614023" y="641578"/>
                    <a:pt x="593677" y="646527"/>
                    <a:pt x="590550" y="647700"/>
                  </a:cubicBezTo>
                  <a:cubicBezTo>
                    <a:pt x="586548" y="649201"/>
                    <a:pt x="578644" y="652463"/>
                    <a:pt x="578644" y="652463"/>
                  </a:cubicBezTo>
                </a:path>
              </a:pathLst>
            </a:custGeom>
            <a:noFill/>
            <a:ln w="19050" cap="rnd">
              <a:solidFill>
                <a:schemeClr val="accent5"/>
              </a:solidFill>
              <a:miter lim="800000"/>
              <a:headEnd/>
              <a:tailEnd/>
            </a:ln>
          </p:spPr>
          <p:txBody>
            <a:bodyPr rtlCol="0" anchor="ctr"/>
            <a:lstStyle/>
            <a:p>
              <a:pPr algn="ctr"/>
              <a:endParaRPr lang="en-US" dirty="0"/>
            </a:p>
          </p:txBody>
        </p:sp>
        <p:sp>
          <p:nvSpPr>
            <p:cNvPr id="177" name="Freeform: Shape 176">
              <a:extLst>
                <a:ext uri="{FF2B5EF4-FFF2-40B4-BE49-F238E27FC236}">
                  <a16:creationId xmlns:a16="http://schemas.microsoft.com/office/drawing/2014/main" id="{832C68CE-5FD1-180A-4C2B-4BF729D7D0FD}"/>
                </a:ext>
              </a:extLst>
            </p:cNvPr>
            <p:cNvSpPr/>
            <p:nvPr/>
          </p:nvSpPr>
          <p:spPr bwMode="auto">
            <a:xfrm>
              <a:off x="9480382" y="2374443"/>
              <a:ext cx="123825" cy="171450"/>
            </a:xfrm>
            <a:custGeom>
              <a:avLst/>
              <a:gdLst>
                <a:gd name="connsiteX0" fmla="*/ 69056 w 123825"/>
                <a:gd name="connsiteY0" fmla="*/ 0 h 171450"/>
                <a:gd name="connsiteX1" fmla="*/ 80963 w 123825"/>
                <a:gd name="connsiteY1" fmla="*/ 7144 h 171450"/>
                <a:gd name="connsiteX2" fmla="*/ 69056 w 123825"/>
                <a:gd name="connsiteY2" fmla="*/ 50006 h 171450"/>
                <a:gd name="connsiteX3" fmla="*/ 78581 w 123825"/>
                <a:gd name="connsiteY3" fmla="*/ 61913 h 171450"/>
                <a:gd name="connsiteX4" fmla="*/ 83344 w 123825"/>
                <a:gd name="connsiteY4" fmla="*/ 71438 h 171450"/>
                <a:gd name="connsiteX5" fmla="*/ 71438 w 123825"/>
                <a:gd name="connsiteY5" fmla="*/ 80963 h 171450"/>
                <a:gd name="connsiteX6" fmla="*/ 11906 w 123825"/>
                <a:gd name="connsiteY6" fmla="*/ 83344 h 171450"/>
                <a:gd name="connsiteX7" fmla="*/ 7144 w 123825"/>
                <a:gd name="connsiteY7" fmla="*/ 95250 h 171450"/>
                <a:gd name="connsiteX8" fmla="*/ 0 w 123825"/>
                <a:gd name="connsiteY8" fmla="*/ 104775 h 171450"/>
                <a:gd name="connsiteX9" fmla="*/ 16669 w 123825"/>
                <a:gd name="connsiteY9" fmla="*/ 154781 h 171450"/>
                <a:gd name="connsiteX10" fmla="*/ 28575 w 123825"/>
                <a:gd name="connsiteY10" fmla="*/ 161925 h 171450"/>
                <a:gd name="connsiteX11" fmla="*/ 52388 w 123825"/>
                <a:gd name="connsiteY11" fmla="*/ 171450 h 171450"/>
                <a:gd name="connsiteX12" fmla="*/ 92869 w 123825"/>
                <a:gd name="connsiteY12" fmla="*/ 166688 h 171450"/>
                <a:gd name="connsiteX13" fmla="*/ 100013 w 123825"/>
                <a:gd name="connsiteY13" fmla="*/ 157163 h 171450"/>
                <a:gd name="connsiteX14" fmla="*/ 102394 w 123825"/>
                <a:gd name="connsiteY14" fmla="*/ 128588 h 171450"/>
                <a:gd name="connsiteX15" fmla="*/ 109538 w 123825"/>
                <a:gd name="connsiteY15" fmla="*/ 123825 h 171450"/>
                <a:gd name="connsiteX16" fmla="*/ 123825 w 123825"/>
                <a:gd name="connsiteY16" fmla="*/ 116681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825" h="171450">
                  <a:moveTo>
                    <a:pt x="69056" y="0"/>
                  </a:moveTo>
                  <a:cubicBezTo>
                    <a:pt x="73025" y="2381"/>
                    <a:pt x="80241" y="2572"/>
                    <a:pt x="80963" y="7144"/>
                  </a:cubicBezTo>
                  <a:cubicBezTo>
                    <a:pt x="86324" y="41098"/>
                    <a:pt x="84507" y="39707"/>
                    <a:pt x="69056" y="50006"/>
                  </a:cubicBezTo>
                  <a:cubicBezTo>
                    <a:pt x="72231" y="53975"/>
                    <a:pt x="75762" y="57684"/>
                    <a:pt x="78581" y="61913"/>
                  </a:cubicBezTo>
                  <a:cubicBezTo>
                    <a:pt x="80550" y="64867"/>
                    <a:pt x="84590" y="68114"/>
                    <a:pt x="83344" y="71438"/>
                  </a:cubicBezTo>
                  <a:cubicBezTo>
                    <a:pt x="81560" y="76197"/>
                    <a:pt x="75407" y="77788"/>
                    <a:pt x="71438" y="80963"/>
                  </a:cubicBezTo>
                  <a:cubicBezTo>
                    <a:pt x="58514" y="80101"/>
                    <a:pt x="26477" y="74844"/>
                    <a:pt x="11906" y="83344"/>
                  </a:cubicBezTo>
                  <a:cubicBezTo>
                    <a:pt x="8214" y="85498"/>
                    <a:pt x="9220" y="91514"/>
                    <a:pt x="7144" y="95250"/>
                  </a:cubicBezTo>
                  <a:cubicBezTo>
                    <a:pt x="5217" y="98719"/>
                    <a:pt x="2381" y="101600"/>
                    <a:pt x="0" y="104775"/>
                  </a:cubicBezTo>
                  <a:cubicBezTo>
                    <a:pt x="5556" y="121444"/>
                    <a:pt x="8811" y="139066"/>
                    <a:pt x="16669" y="154781"/>
                  </a:cubicBezTo>
                  <a:cubicBezTo>
                    <a:pt x="18739" y="158921"/>
                    <a:pt x="24381" y="159968"/>
                    <a:pt x="28575" y="161925"/>
                  </a:cubicBezTo>
                  <a:cubicBezTo>
                    <a:pt x="36322" y="165540"/>
                    <a:pt x="44450" y="168275"/>
                    <a:pt x="52388" y="171450"/>
                  </a:cubicBezTo>
                  <a:cubicBezTo>
                    <a:pt x="65882" y="169863"/>
                    <a:pt x="79855" y="170592"/>
                    <a:pt x="92869" y="166688"/>
                  </a:cubicBezTo>
                  <a:cubicBezTo>
                    <a:pt x="96670" y="165548"/>
                    <a:pt x="99050" y="161013"/>
                    <a:pt x="100013" y="157163"/>
                  </a:cubicBezTo>
                  <a:cubicBezTo>
                    <a:pt x="102331" y="147890"/>
                    <a:pt x="99768" y="137778"/>
                    <a:pt x="102394" y="128588"/>
                  </a:cubicBezTo>
                  <a:cubicBezTo>
                    <a:pt x="103180" y="125836"/>
                    <a:pt x="107157" y="125413"/>
                    <a:pt x="109538" y="123825"/>
                  </a:cubicBezTo>
                  <a:cubicBezTo>
                    <a:pt x="113174" y="112916"/>
                    <a:pt x="109409" y="116681"/>
                    <a:pt x="123825" y="116681"/>
                  </a:cubicBezTo>
                </a:path>
              </a:pathLst>
            </a:custGeom>
            <a:noFill/>
            <a:ln w="19050" cap="rnd">
              <a:solidFill>
                <a:schemeClr val="accent5"/>
              </a:solidFill>
              <a:miter lim="800000"/>
              <a:headEnd/>
              <a:tailEnd/>
            </a:ln>
          </p:spPr>
          <p:txBody>
            <a:bodyPr rtlCol="0" anchor="ctr"/>
            <a:lstStyle/>
            <a:p>
              <a:pPr algn="ctr"/>
              <a:endParaRPr lang="en-US" dirty="0"/>
            </a:p>
          </p:txBody>
        </p:sp>
      </p:grpSp>
      <p:cxnSp>
        <p:nvCxnSpPr>
          <p:cNvPr id="180" name="Straight Arrow Connector 179">
            <a:extLst>
              <a:ext uri="{FF2B5EF4-FFF2-40B4-BE49-F238E27FC236}">
                <a16:creationId xmlns:a16="http://schemas.microsoft.com/office/drawing/2014/main" id="{3BC362D5-A1A3-F082-0705-844F8ECA3AAD}"/>
              </a:ext>
            </a:extLst>
          </p:cNvPr>
          <p:cNvCxnSpPr>
            <a:cxnSpLocks/>
          </p:cNvCxnSpPr>
          <p:nvPr/>
        </p:nvCxnSpPr>
        <p:spPr>
          <a:xfrm flipH="1">
            <a:off x="8149294" y="4528113"/>
            <a:ext cx="1213084" cy="11750"/>
          </a:xfrm>
          <a:prstGeom prst="straightConnector1">
            <a:avLst/>
          </a:prstGeom>
          <a:noFill/>
          <a:ln w="28575" cap="flat" cmpd="sng" algn="ctr">
            <a:solidFill>
              <a:schemeClr val="bg1"/>
            </a:solidFill>
            <a:prstDash val="solid"/>
            <a:tailEnd type="triangle"/>
          </a:ln>
          <a:effectLst/>
        </p:spPr>
      </p:cxnSp>
      <p:grpSp>
        <p:nvGrpSpPr>
          <p:cNvPr id="189" name="Group 188">
            <a:extLst>
              <a:ext uri="{FF2B5EF4-FFF2-40B4-BE49-F238E27FC236}">
                <a16:creationId xmlns:a16="http://schemas.microsoft.com/office/drawing/2014/main" id="{D6D48876-8B3F-4037-0067-F14E1CAD78CE}"/>
              </a:ext>
            </a:extLst>
          </p:cNvPr>
          <p:cNvGrpSpPr/>
          <p:nvPr/>
        </p:nvGrpSpPr>
        <p:grpSpPr>
          <a:xfrm>
            <a:off x="10949858" y="3797695"/>
            <a:ext cx="402512" cy="247877"/>
            <a:chOff x="9249155" y="4410411"/>
            <a:chExt cx="286697" cy="176555"/>
          </a:xfrm>
        </p:grpSpPr>
        <p:sp>
          <p:nvSpPr>
            <p:cNvPr id="182" name="Freeform: Shape 181">
              <a:extLst>
                <a:ext uri="{FF2B5EF4-FFF2-40B4-BE49-F238E27FC236}">
                  <a16:creationId xmlns:a16="http://schemas.microsoft.com/office/drawing/2014/main" id="{02851E83-0DA2-03C3-D778-2FF8D12095C1}"/>
                </a:ext>
              </a:extLst>
            </p:cNvPr>
            <p:cNvSpPr/>
            <p:nvPr/>
          </p:nvSpPr>
          <p:spPr bwMode="auto">
            <a:xfrm>
              <a:off x="9259094" y="4436885"/>
              <a:ext cx="176212" cy="129006"/>
            </a:xfrm>
            <a:custGeom>
              <a:avLst/>
              <a:gdLst>
                <a:gd name="connsiteX0" fmla="*/ 0 w 176212"/>
                <a:gd name="connsiteY0" fmla="*/ 0 h 129006"/>
                <a:gd name="connsiteX1" fmla="*/ 95250 w 176212"/>
                <a:gd name="connsiteY1" fmla="*/ 28575 h 129006"/>
                <a:gd name="connsiteX2" fmla="*/ 109537 w 176212"/>
                <a:gd name="connsiteY2" fmla="*/ 52388 h 129006"/>
                <a:gd name="connsiteX3" fmla="*/ 119062 w 176212"/>
                <a:gd name="connsiteY3" fmla="*/ 119063 h 129006"/>
                <a:gd name="connsiteX4" fmla="*/ 138112 w 176212"/>
                <a:gd name="connsiteY4" fmla="*/ 123825 h 129006"/>
                <a:gd name="connsiteX5" fmla="*/ 176212 w 176212"/>
                <a:gd name="connsiteY5" fmla="*/ 128588 h 1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212" h="129006">
                  <a:moveTo>
                    <a:pt x="0" y="0"/>
                  </a:moveTo>
                  <a:cubicBezTo>
                    <a:pt x="41966" y="5995"/>
                    <a:pt x="66373" y="-303"/>
                    <a:pt x="95250" y="28575"/>
                  </a:cubicBezTo>
                  <a:cubicBezTo>
                    <a:pt x="101795" y="35121"/>
                    <a:pt x="104775" y="44450"/>
                    <a:pt x="109537" y="52388"/>
                  </a:cubicBezTo>
                  <a:cubicBezTo>
                    <a:pt x="112712" y="74613"/>
                    <a:pt x="110724" y="98218"/>
                    <a:pt x="119062" y="119063"/>
                  </a:cubicBezTo>
                  <a:cubicBezTo>
                    <a:pt x="121493" y="125140"/>
                    <a:pt x="131818" y="122027"/>
                    <a:pt x="138112" y="123825"/>
                  </a:cubicBezTo>
                  <a:cubicBezTo>
                    <a:pt x="163568" y="131098"/>
                    <a:pt x="141627" y="128588"/>
                    <a:pt x="176212" y="128588"/>
                  </a:cubicBezTo>
                </a:path>
              </a:pathLst>
            </a:custGeom>
            <a:noFill/>
            <a:ln w="28575" cap="rnd">
              <a:solidFill>
                <a:schemeClr val="accent6"/>
              </a:solidFill>
              <a:miter lim="800000"/>
              <a:headEnd/>
              <a:tailEnd/>
            </a:ln>
          </p:spPr>
          <p:txBody>
            <a:bodyPr rtlCol="0" anchor="ctr"/>
            <a:lstStyle/>
            <a:p>
              <a:pPr algn="ctr"/>
              <a:endParaRPr lang="en-US" dirty="0"/>
            </a:p>
          </p:txBody>
        </p:sp>
        <p:sp>
          <p:nvSpPr>
            <p:cNvPr id="183" name="Freeform: Shape 182">
              <a:extLst>
                <a:ext uri="{FF2B5EF4-FFF2-40B4-BE49-F238E27FC236}">
                  <a16:creationId xmlns:a16="http://schemas.microsoft.com/office/drawing/2014/main" id="{9DE9C671-B897-7B34-EA3B-147B0C8C16E6}"/>
                </a:ext>
              </a:extLst>
            </p:cNvPr>
            <p:cNvSpPr/>
            <p:nvPr/>
          </p:nvSpPr>
          <p:spPr bwMode="auto">
            <a:xfrm rot="8410891">
              <a:off x="9396268" y="4410411"/>
              <a:ext cx="107866" cy="78969"/>
            </a:xfrm>
            <a:custGeom>
              <a:avLst/>
              <a:gdLst>
                <a:gd name="connsiteX0" fmla="*/ 0 w 176212"/>
                <a:gd name="connsiteY0" fmla="*/ 0 h 129006"/>
                <a:gd name="connsiteX1" fmla="*/ 95250 w 176212"/>
                <a:gd name="connsiteY1" fmla="*/ 28575 h 129006"/>
                <a:gd name="connsiteX2" fmla="*/ 109537 w 176212"/>
                <a:gd name="connsiteY2" fmla="*/ 52388 h 129006"/>
                <a:gd name="connsiteX3" fmla="*/ 119062 w 176212"/>
                <a:gd name="connsiteY3" fmla="*/ 119063 h 129006"/>
                <a:gd name="connsiteX4" fmla="*/ 138112 w 176212"/>
                <a:gd name="connsiteY4" fmla="*/ 123825 h 129006"/>
                <a:gd name="connsiteX5" fmla="*/ 176212 w 176212"/>
                <a:gd name="connsiteY5" fmla="*/ 128588 h 1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212" h="129006">
                  <a:moveTo>
                    <a:pt x="0" y="0"/>
                  </a:moveTo>
                  <a:cubicBezTo>
                    <a:pt x="41966" y="5995"/>
                    <a:pt x="66373" y="-303"/>
                    <a:pt x="95250" y="28575"/>
                  </a:cubicBezTo>
                  <a:cubicBezTo>
                    <a:pt x="101795" y="35121"/>
                    <a:pt x="104775" y="44450"/>
                    <a:pt x="109537" y="52388"/>
                  </a:cubicBezTo>
                  <a:cubicBezTo>
                    <a:pt x="112712" y="74613"/>
                    <a:pt x="110724" y="98218"/>
                    <a:pt x="119062" y="119063"/>
                  </a:cubicBezTo>
                  <a:cubicBezTo>
                    <a:pt x="121493" y="125140"/>
                    <a:pt x="131818" y="122027"/>
                    <a:pt x="138112" y="123825"/>
                  </a:cubicBezTo>
                  <a:cubicBezTo>
                    <a:pt x="163568" y="131098"/>
                    <a:pt x="141627" y="128588"/>
                    <a:pt x="176212" y="128588"/>
                  </a:cubicBezTo>
                </a:path>
              </a:pathLst>
            </a:custGeom>
            <a:noFill/>
            <a:ln w="28575" cap="rnd">
              <a:solidFill>
                <a:schemeClr val="accent6"/>
              </a:solidFill>
              <a:miter lim="800000"/>
              <a:headEnd/>
              <a:tailEnd/>
            </a:ln>
          </p:spPr>
          <p:txBody>
            <a:bodyPr rtlCol="0" anchor="ctr"/>
            <a:lstStyle/>
            <a:p>
              <a:pPr algn="ctr"/>
              <a:endParaRPr lang="en-US" dirty="0"/>
            </a:p>
          </p:txBody>
        </p:sp>
        <p:sp>
          <p:nvSpPr>
            <p:cNvPr id="184" name="Freeform: Shape 183">
              <a:extLst>
                <a:ext uri="{FF2B5EF4-FFF2-40B4-BE49-F238E27FC236}">
                  <a16:creationId xmlns:a16="http://schemas.microsoft.com/office/drawing/2014/main" id="{7A88FEBC-E2FF-96AC-693C-258C3CBF7186}"/>
                </a:ext>
              </a:extLst>
            </p:cNvPr>
            <p:cNvSpPr/>
            <p:nvPr/>
          </p:nvSpPr>
          <p:spPr bwMode="auto">
            <a:xfrm rot="19387498">
              <a:off x="9321724" y="4457961"/>
              <a:ext cx="176212" cy="129005"/>
            </a:xfrm>
            <a:custGeom>
              <a:avLst/>
              <a:gdLst>
                <a:gd name="connsiteX0" fmla="*/ 0 w 176212"/>
                <a:gd name="connsiteY0" fmla="*/ 0 h 129006"/>
                <a:gd name="connsiteX1" fmla="*/ 95250 w 176212"/>
                <a:gd name="connsiteY1" fmla="*/ 28575 h 129006"/>
                <a:gd name="connsiteX2" fmla="*/ 109537 w 176212"/>
                <a:gd name="connsiteY2" fmla="*/ 52388 h 129006"/>
                <a:gd name="connsiteX3" fmla="*/ 119062 w 176212"/>
                <a:gd name="connsiteY3" fmla="*/ 119063 h 129006"/>
                <a:gd name="connsiteX4" fmla="*/ 138112 w 176212"/>
                <a:gd name="connsiteY4" fmla="*/ 123825 h 129006"/>
                <a:gd name="connsiteX5" fmla="*/ 176212 w 176212"/>
                <a:gd name="connsiteY5" fmla="*/ 128588 h 1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212" h="129006">
                  <a:moveTo>
                    <a:pt x="0" y="0"/>
                  </a:moveTo>
                  <a:cubicBezTo>
                    <a:pt x="41966" y="5995"/>
                    <a:pt x="66373" y="-303"/>
                    <a:pt x="95250" y="28575"/>
                  </a:cubicBezTo>
                  <a:cubicBezTo>
                    <a:pt x="101795" y="35121"/>
                    <a:pt x="104775" y="44450"/>
                    <a:pt x="109537" y="52388"/>
                  </a:cubicBezTo>
                  <a:cubicBezTo>
                    <a:pt x="112712" y="74613"/>
                    <a:pt x="110724" y="98218"/>
                    <a:pt x="119062" y="119063"/>
                  </a:cubicBezTo>
                  <a:cubicBezTo>
                    <a:pt x="121493" y="125140"/>
                    <a:pt x="131818" y="122027"/>
                    <a:pt x="138112" y="123825"/>
                  </a:cubicBezTo>
                  <a:cubicBezTo>
                    <a:pt x="163568" y="131098"/>
                    <a:pt x="141627" y="128588"/>
                    <a:pt x="176212" y="128588"/>
                  </a:cubicBezTo>
                </a:path>
              </a:pathLst>
            </a:custGeom>
            <a:noFill/>
            <a:ln w="28575" cap="rnd">
              <a:solidFill>
                <a:schemeClr val="accent6"/>
              </a:solidFill>
              <a:miter lim="800000"/>
              <a:headEnd/>
              <a:tailEnd/>
            </a:ln>
          </p:spPr>
          <p:txBody>
            <a:bodyPr rtlCol="0" anchor="ctr"/>
            <a:lstStyle/>
            <a:p>
              <a:pPr algn="ctr"/>
              <a:endParaRPr lang="en-US" dirty="0"/>
            </a:p>
          </p:txBody>
        </p:sp>
        <p:sp>
          <p:nvSpPr>
            <p:cNvPr id="187" name="Freeform: Shape 186">
              <a:extLst>
                <a:ext uri="{FF2B5EF4-FFF2-40B4-BE49-F238E27FC236}">
                  <a16:creationId xmlns:a16="http://schemas.microsoft.com/office/drawing/2014/main" id="{071B41D3-0A70-45B1-E414-55E7609D935C}"/>
                </a:ext>
              </a:extLst>
            </p:cNvPr>
            <p:cNvSpPr/>
            <p:nvPr/>
          </p:nvSpPr>
          <p:spPr bwMode="auto">
            <a:xfrm rot="4838139">
              <a:off x="9235195" y="4429752"/>
              <a:ext cx="112261" cy="84341"/>
            </a:xfrm>
            <a:custGeom>
              <a:avLst/>
              <a:gdLst>
                <a:gd name="connsiteX0" fmla="*/ 0 w 183357"/>
                <a:gd name="connsiteY0" fmla="*/ 0 h 145256"/>
                <a:gd name="connsiteX1" fmla="*/ 0 w 183357"/>
                <a:gd name="connsiteY1" fmla="*/ 0 h 145256"/>
                <a:gd name="connsiteX2" fmla="*/ 57150 w 183357"/>
                <a:gd name="connsiteY2" fmla="*/ 16669 h 145256"/>
                <a:gd name="connsiteX3" fmla="*/ 78582 w 183357"/>
                <a:gd name="connsiteY3" fmla="*/ 33337 h 145256"/>
                <a:gd name="connsiteX4" fmla="*/ 95250 w 183357"/>
                <a:gd name="connsiteY4" fmla="*/ 66675 h 145256"/>
                <a:gd name="connsiteX5" fmla="*/ 111919 w 183357"/>
                <a:gd name="connsiteY5" fmla="*/ 109537 h 145256"/>
                <a:gd name="connsiteX6" fmla="*/ 126207 w 183357"/>
                <a:gd name="connsiteY6" fmla="*/ 128587 h 145256"/>
                <a:gd name="connsiteX7" fmla="*/ 157163 w 183357"/>
                <a:gd name="connsiteY7" fmla="*/ 135731 h 145256"/>
                <a:gd name="connsiteX8" fmla="*/ 180975 w 183357"/>
                <a:gd name="connsiteY8" fmla="*/ 135731 h 145256"/>
                <a:gd name="connsiteX9" fmla="*/ 183357 w 183357"/>
                <a:gd name="connsiteY9" fmla="*/ 145256 h 145256"/>
                <a:gd name="connsiteX0" fmla="*/ 0 w 180975"/>
                <a:gd name="connsiteY0" fmla="*/ 0 h 135965"/>
                <a:gd name="connsiteX1" fmla="*/ 0 w 180975"/>
                <a:gd name="connsiteY1" fmla="*/ 0 h 135965"/>
                <a:gd name="connsiteX2" fmla="*/ 57150 w 180975"/>
                <a:gd name="connsiteY2" fmla="*/ 16669 h 135965"/>
                <a:gd name="connsiteX3" fmla="*/ 78582 w 180975"/>
                <a:gd name="connsiteY3" fmla="*/ 33337 h 135965"/>
                <a:gd name="connsiteX4" fmla="*/ 95250 w 180975"/>
                <a:gd name="connsiteY4" fmla="*/ 66675 h 135965"/>
                <a:gd name="connsiteX5" fmla="*/ 111919 w 180975"/>
                <a:gd name="connsiteY5" fmla="*/ 109537 h 135965"/>
                <a:gd name="connsiteX6" fmla="*/ 126207 w 180975"/>
                <a:gd name="connsiteY6" fmla="*/ 128587 h 135965"/>
                <a:gd name="connsiteX7" fmla="*/ 157163 w 180975"/>
                <a:gd name="connsiteY7" fmla="*/ 135731 h 135965"/>
                <a:gd name="connsiteX8" fmla="*/ 180975 w 180975"/>
                <a:gd name="connsiteY8" fmla="*/ 135731 h 13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135965">
                  <a:moveTo>
                    <a:pt x="0" y="0"/>
                  </a:moveTo>
                  <a:lnTo>
                    <a:pt x="0" y="0"/>
                  </a:lnTo>
                  <a:cubicBezTo>
                    <a:pt x="19050" y="5556"/>
                    <a:pt x="38882" y="8919"/>
                    <a:pt x="57150" y="16669"/>
                  </a:cubicBezTo>
                  <a:cubicBezTo>
                    <a:pt x="65481" y="20203"/>
                    <a:pt x="78582" y="33337"/>
                    <a:pt x="78582" y="33337"/>
                  </a:cubicBezTo>
                  <a:cubicBezTo>
                    <a:pt x="84138" y="44450"/>
                    <a:pt x="91321" y="54888"/>
                    <a:pt x="95250" y="66675"/>
                  </a:cubicBezTo>
                  <a:cubicBezTo>
                    <a:pt x="111943" y="116755"/>
                    <a:pt x="97376" y="77544"/>
                    <a:pt x="111919" y="109537"/>
                  </a:cubicBezTo>
                  <a:cubicBezTo>
                    <a:pt x="116599" y="119833"/>
                    <a:pt x="114707" y="123795"/>
                    <a:pt x="126207" y="128587"/>
                  </a:cubicBezTo>
                  <a:cubicBezTo>
                    <a:pt x="126956" y="128899"/>
                    <a:pt x="152583" y="135426"/>
                    <a:pt x="157163" y="135731"/>
                  </a:cubicBezTo>
                  <a:cubicBezTo>
                    <a:pt x="165083" y="136259"/>
                    <a:pt x="173038" y="135731"/>
                    <a:pt x="180975" y="135731"/>
                  </a:cubicBezTo>
                </a:path>
              </a:pathLst>
            </a:custGeom>
            <a:noFill/>
            <a:ln w="28575" cap="rnd">
              <a:solidFill>
                <a:schemeClr val="accent6"/>
              </a:solidFill>
              <a:miter lim="800000"/>
              <a:headEnd/>
              <a:tailEnd/>
            </a:ln>
          </p:spPr>
          <p:txBody>
            <a:bodyPr rtlCol="0" anchor="ctr"/>
            <a:lstStyle/>
            <a:p>
              <a:pPr algn="ctr"/>
              <a:endParaRPr lang="en-US" dirty="0"/>
            </a:p>
          </p:txBody>
        </p:sp>
        <p:sp>
          <p:nvSpPr>
            <p:cNvPr id="188" name="Freeform: Shape 187">
              <a:extLst>
                <a:ext uri="{FF2B5EF4-FFF2-40B4-BE49-F238E27FC236}">
                  <a16:creationId xmlns:a16="http://schemas.microsoft.com/office/drawing/2014/main" id="{2A08B281-53D9-722F-BC28-CE0A10A60218}"/>
                </a:ext>
              </a:extLst>
            </p:cNvPr>
            <p:cNvSpPr/>
            <p:nvPr/>
          </p:nvSpPr>
          <p:spPr bwMode="auto">
            <a:xfrm rot="1956437">
              <a:off x="9423591" y="4446195"/>
              <a:ext cx="112261" cy="84341"/>
            </a:xfrm>
            <a:custGeom>
              <a:avLst/>
              <a:gdLst>
                <a:gd name="connsiteX0" fmla="*/ 0 w 183357"/>
                <a:gd name="connsiteY0" fmla="*/ 0 h 145256"/>
                <a:gd name="connsiteX1" fmla="*/ 0 w 183357"/>
                <a:gd name="connsiteY1" fmla="*/ 0 h 145256"/>
                <a:gd name="connsiteX2" fmla="*/ 57150 w 183357"/>
                <a:gd name="connsiteY2" fmla="*/ 16669 h 145256"/>
                <a:gd name="connsiteX3" fmla="*/ 78582 w 183357"/>
                <a:gd name="connsiteY3" fmla="*/ 33337 h 145256"/>
                <a:gd name="connsiteX4" fmla="*/ 95250 w 183357"/>
                <a:gd name="connsiteY4" fmla="*/ 66675 h 145256"/>
                <a:gd name="connsiteX5" fmla="*/ 111919 w 183357"/>
                <a:gd name="connsiteY5" fmla="*/ 109537 h 145256"/>
                <a:gd name="connsiteX6" fmla="*/ 126207 w 183357"/>
                <a:gd name="connsiteY6" fmla="*/ 128587 h 145256"/>
                <a:gd name="connsiteX7" fmla="*/ 157163 w 183357"/>
                <a:gd name="connsiteY7" fmla="*/ 135731 h 145256"/>
                <a:gd name="connsiteX8" fmla="*/ 180975 w 183357"/>
                <a:gd name="connsiteY8" fmla="*/ 135731 h 145256"/>
                <a:gd name="connsiteX9" fmla="*/ 183357 w 183357"/>
                <a:gd name="connsiteY9" fmla="*/ 145256 h 145256"/>
                <a:gd name="connsiteX0" fmla="*/ 0 w 180975"/>
                <a:gd name="connsiteY0" fmla="*/ 0 h 135965"/>
                <a:gd name="connsiteX1" fmla="*/ 0 w 180975"/>
                <a:gd name="connsiteY1" fmla="*/ 0 h 135965"/>
                <a:gd name="connsiteX2" fmla="*/ 57150 w 180975"/>
                <a:gd name="connsiteY2" fmla="*/ 16669 h 135965"/>
                <a:gd name="connsiteX3" fmla="*/ 78582 w 180975"/>
                <a:gd name="connsiteY3" fmla="*/ 33337 h 135965"/>
                <a:gd name="connsiteX4" fmla="*/ 95250 w 180975"/>
                <a:gd name="connsiteY4" fmla="*/ 66675 h 135965"/>
                <a:gd name="connsiteX5" fmla="*/ 111919 w 180975"/>
                <a:gd name="connsiteY5" fmla="*/ 109537 h 135965"/>
                <a:gd name="connsiteX6" fmla="*/ 126207 w 180975"/>
                <a:gd name="connsiteY6" fmla="*/ 128587 h 135965"/>
                <a:gd name="connsiteX7" fmla="*/ 157163 w 180975"/>
                <a:gd name="connsiteY7" fmla="*/ 135731 h 135965"/>
                <a:gd name="connsiteX8" fmla="*/ 180975 w 180975"/>
                <a:gd name="connsiteY8" fmla="*/ 135731 h 13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135965">
                  <a:moveTo>
                    <a:pt x="0" y="0"/>
                  </a:moveTo>
                  <a:lnTo>
                    <a:pt x="0" y="0"/>
                  </a:lnTo>
                  <a:cubicBezTo>
                    <a:pt x="19050" y="5556"/>
                    <a:pt x="38882" y="8919"/>
                    <a:pt x="57150" y="16669"/>
                  </a:cubicBezTo>
                  <a:cubicBezTo>
                    <a:pt x="65481" y="20203"/>
                    <a:pt x="78582" y="33337"/>
                    <a:pt x="78582" y="33337"/>
                  </a:cubicBezTo>
                  <a:cubicBezTo>
                    <a:pt x="84138" y="44450"/>
                    <a:pt x="91321" y="54888"/>
                    <a:pt x="95250" y="66675"/>
                  </a:cubicBezTo>
                  <a:cubicBezTo>
                    <a:pt x="111943" y="116755"/>
                    <a:pt x="97376" y="77544"/>
                    <a:pt x="111919" y="109537"/>
                  </a:cubicBezTo>
                  <a:cubicBezTo>
                    <a:pt x="116599" y="119833"/>
                    <a:pt x="114707" y="123795"/>
                    <a:pt x="126207" y="128587"/>
                  </a:cubicBezTo>
                  <a:cubicBezTo>
                    <a:pt x="126956" y="128899"/>
                    <a:pt x="152583" y="135426"/>
                    <a:pt x="157163" y="135731"/>
                  </a:cubicBezTo>
                  <a:cubicBezTo>
                    <a:pt x="165083" y="136259"/>
                    <a:pt x="173038" y="135731"/>
                    <a:pt x="180975" y="135731"/>
                  </a:cubicBezTo>
                </a:path>
              </a:pathLst>
            </a:custGeom>
            <a:noFill/>
            <a:ln w="28575" cap="rnd">
              <a:solidFill>
                <a:schemeClr val="accent6"/>
              </a:solidFill>
              <a:miter lim="800000"/>
              <a:headEnd/>
              <a:tailEnd/>
            </a:ln>
          </p:spPr>
          <p:txBody>
            <a:bodyPr rtlCol="0" anchor="ctr"/>
            <a:lstStyle/>
            <a:p>
              <a:pPr algn="ctr"/>
              <a:endParaRPr lang="en-US" dirty="0"/>
            </a:p>
          </p:txBody>
        </p:sp>
      </p:grpSp>
      <p:cxnSp>
        <p:nvCxnSpPr>
          <p:cNvPr id="239" name="Straight Arrow Connector 238">
            <a:extLst>
              <a:ext uri="{FF2B5EF4-FFF2-40B4-BE49-F238E27FC236}">
                <a16:creationId xmlns:a16="http://schemas.microsoft.com/office/drawing/2014/main" id="{34494D78-C14A-9542-CED8-7C3CE070EBD0}"/>
              </a:ext>
            </a:extLst>
          </p:cNvPr>
          <p:cNvCxnSpPr>
            <a:cxnSpLocks/>
          </p:cNvCxnSpPr>
          <p:nvPr/>
        </p:nvCxnSpPr>
        <p:spPr>
          <a:xfrm>
            <a:off x="8497492" y="2445176"/>
            <a:ext cx="431219" cy="0"/>
          </a:xfrm>
          <a:prstGeom prst="straightConnector1">
            <a:avLst/>
          </a:prstGeom>
          <a:noFill/>
          <a:ln w="28575" cap="flat" cmpd="sng" algn="ctr">
            <a:solidFill>
              <a:schemeClr val="bg1"/>
            </a:solidFill>
            <a:prstDash val="solid"/>
            <a:tailEnd type="triangle"/>
          </a:ln>
          <a:effectLst/>
        </p:spPr>
      </p:cxnSp>
      <p:cxnSp>
        <p:nvCxnSpPr>
          <p:cNvPr id="241" name="Straight Arrow Connector 240">
            <a:extLst>
              <a:ext uri="{FF2B5EF4-FFF2-40B4-BE49-F238E27FC236}">
                <a16:creationId xmlns:a16="http://schemas.microsoft.com/office/drawing/2014/main" id="{DB3F3D30-A777-7F8F-F149-FF3F758DF62D}"/>
              </a:ext>
            </a:extLst>
          </p:cNvPr>
          <p:cNvCxnSpPr>
            <a:cxnSpLocks/>
          </p:cNvCxnSpPr>
          <p:nvPr/>
        </p:nvCxnSpPr>
        <p:spPr>
          <a:xfrm>
            <a:off x="9691199" y="3877705"/>
            <a:ext cx="0" cy="305627"/>
          </a:xfrm>
          <a:prstGeom prst="straightConnector1">
            <a:avLst/>
          </a:prstGeom>
          <a:noFill/>
          <a:ln w="28575" cap="flat" cmpd="sng" algn="ctr">
            <a:solidFill>
              <a:schemeClr val="bg1"/>
            </a:solidFill>
            <a:prstDash val="solid"/>
            <a:tailEnd type="triangle"/>
          </a:ln>
          <a:effectLst/>
        </p:spPr>
      </p:cxnSp>
    </p:spTree>
    <p:extLst>
      <p:ext uri="{BB962C8B-B14F-4D97-AF65-F5344CB8AC3E}">
        <p14:creationId xmlns:p14="http://schemas.microsoft.com/office/powerpoint/2010/main" val="1059428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FCS: Clinical Signs and Symptoms</a:t>
            </a:r>
          </a:p>
        </p:txBody>
      </p:sp>
      <p:sp>
        <p:nvSpPr>
          <p:cNvPr id="5" name="Content Placeholder 4"/>
          <p:cNvSpPr>
            <a:spLocks noGrp="1"/>
          </p:cNvSpPr>
          <p:nvPr>
            <p:ph idx="1"/>
          </p:nvPr>
        </p:nvSpPr>
        <p:spPr>
          <a:xfrm>
            <a:off x="604675" y="1513047"/>
            <a:ext cx="10872443" cy="4650686"/>
          </a:xfrm>
        </p:spPr>
        <p:txBody>
          <a:bodyPr/>
          <a:lstStyle/>
          <a:p>
            <a:pPr>
              <a:spcAft>
                <a:spcPts val="300"/>
              </a:spcAft>
            </a:pPr>
            <a:r>
              <a:rPr lang="en-US" sz="2200" dirty="0">
                <a:latin typeface="+mn-lt"/>
              </a:rPr>
              <a:t>Severely elevated TG (&gt;880 mg/dL or &gt;10 mmol/L), generally </a:t>
            </a:r>
            <a:r>
              <a:rPr lang="en-US" sz="2200" i="1" dirty="0">
                <a:latin typeface="+mn-lt"/>
              </a:rPr>
              <a:t>unresponsive</a:t>
            </a:r>
            <a:r>
              <a:rPr lang="en-US" sz="2200" dirty="0">
                <a:latin typeface="+mn-lt"/>
              </a:rPr>
              <a:t> to </a:t>
            </a:r>
            <a:br>
              <a:rPr lang="en-US" sz="2200" dirty="0">
                <a:latin typeface="+mn-lt"/>
              </a:rPr>
            </a:br>
            <a:r>
              <a:rPr lang="en-US" sz="2200" dirty="0">
                <a:latin typeface="+mn-lt"/>
              </a:rPr>
              <a:t>lipid-lowering therapies</a:t>
            </a:r>
            <a:endParaRPr lang="en-US" sz="2200" baseline="30000" dirty="0">
              <a:latin typeface="+mn-lt"/>
            </a:endParaRPr>
          </a:p>
          <a:p>
            <a:pPr>
              <a:spcAft>
                <a:spcPts val="300"/>
              </a:spcAft>
            </a:pPr>
            <a:r>
              <a:rPr lang="en-US" sz="2200" b="1" dirty="0">
                <a:latin typeface="+mn-lt"/>
              </a:rPr>
              <a:t>Abdominal pain</a:t>
            </a:r>
            <a:r>
              <a:rPr lang="en-US" sz="2200" dirty="0">
                <a:latin typeface="+mn-lt"/>
              </a:rPr>
              <a:t>: mild to severely incapacitating </a:t>
            </a:r>
          </a:p>
          <a:p>
            <a:pPr>
              <a:spcAft>
                <a:spcPts val="300"/>
              </a:spcAft>
            </a:pPr>
            <a:r>
              <a:rPr lang="en-US" sz="2200" b="1" dirty="0">
                <a:latin typeface="+mn-lt"/>
              </a:rPr>
              <a:t>Acute pancreatitis</a:t>
            </a:r>
            <a:r>
              <a:rPr lang="en-US" sz="2200" dirty="0">
                <a:latin typeface="+mn-lt"/>
              </a:rPr>
              <a:t>: ~65%-80% of patients with FCS will experience ≥1 acute pancreatitis episode, with the majority experiencing recurrent episodes </a:t>
            </a:r>
          </a:p>
          <a:p>
            <a:pPr>
              <a:spcAft>
                <a:spcPts val="300"/>
              </a:spcAft>
            </a:pPr>
            <a:r>
              <a:rPr lang="en-US" sz="2200" b="1" dirty="0">
                <a:latin typeface="+mn-lt"/>
              </a:rPr>
              <a:t>Additional symptoms</a:t>
            </a:r>
            <a:endParaRPr lang="en-US" sz="2200" baseline="30000" dirty="0">
              <a:latin typeface="+mn-lt"/>
            </a:endParaRPr>
          </a:p>
          <a:p>
            <a:pPr lvl="1">
              <a:spcAft>
                <a:spcPts val="300"/>
              </a:spcAft>
            </a:pPr>
            <a:r>
              <a:rPr lang="en-US" sz="2000" dirty="0">
                <a:latin typeface="+mn-lt"/>
              </a:rPr>
              <a:t>Eruptive xanthoma</a:t>
            </a:r>
          </a:p>
          <a:p>
            <a:pPr lvl="1">
              <a:spcAft>
                <a:spcPts val="300"/>
              </a:spcAft>
            </a:pPr>
            <a:r>
              <a:rPr lang="en-US" sz="2000" dirty="0">
                <a:latin typeface="+mn-lt"/>
              </a:rPr>
              <a:t>Lipemia retinalis</a:t>
            </a:r>
          </a:p>
          <a:p>
            <a:pPr lvl="1">
              <a:spcAft>
                <a:spcPts val="300"/>
              </a:spcAft>
            </a:pPr>
            <a:r>
              <a:rPr lang="en-US" sz="2000" dirty="0">
                <a:latin typeface="+mn-lt"/>
              </a:rPr>
              <a:t>Hepatosplenomegaly </a:t>
            </a:r>
          </a:p>
          <a:p>
            <a:pPr lvl="1">
              <a:spcAft>
                <a:spcPts val="300"/>
              </a:spcAft>
            </a:pPr>
            <a:r>
              <a:rPr lang="en-US" sz="2000" dirty="0">
                <a:latin typeface="+mn-lt"/>
              </a:rPr>
              <a:t>Cognitive impairment</a:t>
            </a:r>
          </a:p>
          <a:p>
            <a:pPr lvl="1">
              <a:spcAft>
                <a:spcPts val="300"/>
              </a:spcAft>
            </a:pPr>
            <a:r>
              <a:rPr lang="en-US" sz="2000" dirty="0">
                <a:latin typeface="+mn-lt"/>
              </a:rPr>
              <a:t>Other emotional symptoms (depression, social isolation)</a:t>
            </a:r>
          </a:p>
          <a:p>
            <a:pPr>
              <a:spcAft>
                <a:spcPts val="300"/>
              </a:spcAft>
            </a:pPr>
            <a:endParaRPr lang="en-US" dirty="0">
              <a:latin typeface="+mn-lt"/>
            </a:endParaRPr>
          </a:p>
        </p:txBody>
      </p:sp>
      <p:sp>
        <p:nvSpPr>
          <p:cNvPr id="18" name="Text Placeholder 4"/>
          <p:cNvSpPr txBox="1">
            <a:spLocks/>
          </p:cNvSpPr>
          <p:nvPr/>
        </p:nvSpPr>
        <p:spPr>
          <a:xfrm>
            <a:off x="495300" y="6237949"/>
            <a:ext cx="6124866" cy="378751"/>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Gaudet. NEJM. 2014;371:2200. Moulin. Atherosclerosis. 2018;275:265. Gotoda. J Atheroscler Thromb. 2012;19:1. Gaudet. Lipids Health Dis. 2020;19:120.</a:t>
            </a:r>
          </a:p>
        </p:txBody>
      </p:sp>
    </p:spTree>
    <p:extLst>
      <p:ext uri="{BB962C8B-B14F-4D97-AF65-F5344CB8AC3E}">
        <p14:creationId xmlns:p14="http://schemas.microsoft.com/office/powerpoint/2010/main" val="3457676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latin typeface="+mn-lt"/>
              </a:rPr>
              <a:t>FCS: Lack of Lipoprotein Lipase Activity Increases Risk of Pancreatitis</a:t>
            </a:r>
          </a:p>
        </p:txBody>
      </p:sp>
      <p:sp>
        <p:nvSpPr>
          <p:cNvPr id="8" name="Text Placeholder 4"/>
          <p:cNvSpPr txBox="1">
            <a:spLocks/>
          </p:cNvSpPr>
          <p:nvPr/>
        </p:nvSpPr>
        <p:spPr>
          <a:xfrm>
            <a:off x="480088" y="6374523"/>
            <a:ext cx="7772400" cy="232699"/>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endParaRPr lang="en-US" sz="1200" dirty="0">
              <a:solidFill>
                <a:schemeClr val="bg2"/>
              </a:solidFill>
              <a:cs typeface="+mn-cs"/>
            </a:endParaRPr>
          </a:p>
          <a:p>
            <a:pPr marL="0" indent="0">
              <a:lnSpc>
                <a:spcPct val="90000"/>
              </a:lnSpc>
              <a:spcBef>
                <a:spcPts val="200"/>
              </a:spcBef>
              <a:buClr>
                <a:schemeClr val="accent2"/>
              </a:buClr>
              <a:buNone/>
            </a:pPr>
            <a:r>
              <a:rPr lang="en-US" sz="1200" dirty="0">
                <a:solidFill>
                  <a:schemeClr val="bg2"/>
                </a:solidFill>
                <a:cs typeface="+mn-cs"/>
              </a:rPr>
              <a:t>Adapted from Gaudet. Atheroscler Suppl. 2010;11:55. </a:t>
            </a:r>
          </a:p>
        </p:txBody>
      </p:sp>
      <p:sp>
        <p:nvSpPr>
          <p:cNvPr id="10" name="TextBox 9">
            <a:extLst>
              <a:ext uri="{FF2B5EF4-FFF2-40B4-BE49-F238E27FC236}">
                <a16:creationId xmlns:a16="http://schemas.microsoft.com/office/drawing/2014/main" id="{0B17B4C5-473B-4681-ABFA-F89A240DFDE6}"/>
              </a:ext>
            </a:extLst>
          </p:cNvPr>
          <p:cNvSpPr txBox="1"/>
          <p:nvPr/>
        </p:nvSpPr>
        <p:spPr>
          <a:xfrm>
            <a:off x="609759" y="5979248"/>
            <a:ext cx="8118617" cy="307777"/>
          </a:xfrm>
          <a:prstGeom prst="rect">
            <a:avLst/>
          </a:prstGeom>
          <a:noFill/>
        </p:spPr>
        <p:txBody>
          <a:bodyPr wrap="square" rtlCol="0">
            <a:spAutoFit/>
          </a:bodyPr>
          <a:lstStyle/>
          <a:p>
            <a:r>
              <a:rPr lang="en-US" sz="1400" dirty="0">
                <a:solidFill>
                  <a:schemeClr val="bg1"/>
                </a:solidFill>
                <a:latin typeface="+mn-lt"/>
              </a:rPr>
              <a:t>*Patients with &lt;5% LPL activity.</a:t>
            </a:r>
          </a:p>
        </p:txBody>
      </p:sp>
      <p:sp>
        <p:nvSpPr>
          <p:cNvPr id="11" name="TextBox 10">
            <a:extLst>
              <a:ext uri="{FF2B5EF4-FFF2-40B4-BE49-F238E27FC236}">
                <a16:creationId xmlns:a16="http://schemas.microsoft.com/office/drawing/2014/main" id="{0B17B4C5-473B-4681-ABFA-F89A240DFDE6}"/>
              </a:ext>
            </a:extLst>
          </p:cNvPr>
          <p:cNvSpPr txBox="1"/>
          <p:nvPr/>
        </p:nvSpPr>
        <p:spPr>
          <a:xfrm>
            <a:off x="2815035" y="1500153"/>
            <a:ext cx="7607221" cy="400110"/>
          </a:xfrm>
          <a:prstGeom prst="rect">
            <a:avLst/>
          </a:prstGeom>
          <a:noFill/>
        </p:spPr>
        <p:txBody>
          <a:bodyPr wrap="square" rtlCol="0">
            <a:spAutoFit/>
          </a:bodyPr>
          <a:lstStyle/>
          <a:p>
            <a:pPr algn="ctr"/>
            <a:r>
              <a:rPr lang="en-US" sz="2000" b="1" dirty="0">
                <a:solidFill>
                  <a:schemeClr val="bg1"/>
                </a:solidFill>
                <a:latin typeface="+mn-lt"/>
              </a:rPr>
              <a:t>Acute Pancreatitis Risk</a:t>
            </a:r>
          </a:p>
        </p:txBody>
      </p:sp>
      <p:graphicFrame>
        <p:nvGraphicFramePr>
          <p:cNvPr id="12" name="Chart 11"/>
          <p:cNvGraphicFramePr/>
          <p:nvPr>
            <p:extLst>
              <p:ext uri="{D42A27DB-BD31-4B8C-83A1-F6EECF244321}">
                <p14:modId xmlns:p14="http://schemas.microsoft.com/office/powerpoint/2010/main" val="2902942309"/>
              </p:ext>
            </p:extLst>
          </p:nvPr>
        </p:nvGraphicFramePr>
        <p:xfrm>
          <a:off x="2381223" y="1500153"/>
          <a:ext cx="8845577" cy="4374607"/>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4521214" y="4799651"/>
            <a:ext cx="418705" cy="369332"/>
          </a:xfrm>
          <a:prstGeom prst="rect">
            <a:avLst/>
          </a:prstGeom>
        </p:spPr>
        <p:txBody>
          <a:bodyPr wrap="none">
            <a:spAutoFit/>
          </a:bodyPr>
          <a:lstStyle/>
          <a:p>
            <a:pPr algn="ctr"/>
            <a:r>
              <a:rPr lang="en-US" sz="1800" b="1" dirty="0">
                <a:solidFill>
                  <a:prstClr val="black"/>
                </a:solidFill>
                <a:latin typeface="+mn-lt"/>
                <a:cs typeface="Arial"/>
              </a:rPr>
              <a:t>16</a:t>
            </a:r>
          </a:p>
        </p:txBody>
      </p:sp>
      <p:sp>
        <p:nvSpPr>
          <p:cNvPr id="14" name="Rectangle 13"/>
          <p:cNvSpPr/>
          <p:nvPr/>
        </p:nvSpPr>
        <p:spPr>
          <a:xfrm>
            <a:off x="7026190" y="4438730"/>
            <a:ext cx="418705" cy="369332"/>
          </a:xfrm>
          <a:prstGeom prst="rect">
            <a:avLst/>
          </a:prstGeom>
        </p:spPr>
        <p:txBody>
          <a:bodyPr wrap="none">
            <a:spAutoFit/>
          </a:bodyPr>
          <a:lstStyle/>
          <a:p>
            <a:pPr algn="ctr"/>
            <a:r>
              <a:rPr lang="en-US" sz="1800" b="1" dirty="0">
                <a:solidFill>
                  <a:prstClr val="black"/>
                </a:solidFill>
                <a:latin typeface="+mn-lt"/>
                <a:cs typeface="Arial"/>
              </a:rPr>
              <a:t>56</a:t>
            </a:r>
          </a:p>
        </p:txBody>
      </p:sp>
      <p:sp>
        <p:nvSpPr>
          <p:cNvPr id="15" name="Rectangle 14"/>
          <p:cNvSpPr/>
          <p:nvPr/>
        </p:nvSpPr>
        <p:spPr>
          <a:xfrm>
            <a:off x="8991600" y="1715379"/>
            <a:ext cx="1430656" cy="369332"/>
          </a:xfrm>
          <a:prstGeom prst="rect">
            <a:avLst/>
          </a:prstGeom>
        </p:spPr>
        <p:txBody>
          <a:bodyPr wrap="square">
            <a:spAutoFit/>
          </a:bodyPr>
          <a:lstStyle/>
          <a:p>
            <a:pPr algn="ctr"/>
            <a:r>
              <a:rPr lang="en-US" sz="1800" b="1" dirty="0">
                <a:solidFill>
                  <a:prstClr val="black"/>
                </a:solidFill>
                <a:latin typeface="+mn-lt"/>
                <a:cs typeface="Arial"/>
              </a:rPr>
              <a:t>361</a:t>
            </a:r>
          </a:p>
        </p:txBody>
      </p:sp>
      <p:sp>
        <p:nvSpPr>
          <p:cNvPr id="16" name="Rectangle 33"/>
          <p:cNvSpPr/>
          <p:nvPr/>
        </p:nvSpPr>
        <p:spPr>
          <a:xfrm>
            <a:off x="4730566" y="2172932"/>
            <a:ext cx="4063463" cy="618631"/>
          </a:xfrm>
          <a:prstGeom prst="homePlate">
            <a:avLst/>
          </a:prstGeom>
          <a:solidFill>
            <a:schemeClr val="accent6"/>
          </a:solidFill>
          <a:ln w="19050">
            <a:noFill/>
          </a:ln>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95000"/>
              </a:lnSpc>
            </a:pPr>
            <a:r>
              <a:rPr lang="en-US" sz="1800" b="1" dirty="0">
                <a:solidFill>
                  <a:schemeClr val="tx1"/>
                </a:solidFill>
                <a:cs typeface="Arial"/>
              </a:rPr>
              <a:t>Risk is 360x higher in </a:t>
            </a:r>
          </a:p>
          <a:p>
            <a:pPr algn="ctr">
              <a:lnSpc>
                <a:spcPct val="95000"/>
              </a:lnSpc>
            </a:pPr>
            <a:r>
              <a:rPr lang="en-US" sz="1800" b="1" dirty="0">
                <a:solidFill>
                  <a:schemeClr val="tx1"/>
                </a:solidFill>
                <a:cs typeface="Arial"/>
              </a:rPr>
              <a:t>patients with LPL deficiency*</a:t>
            </a:r>
          </a:p>
        </p:txBody>
      </p:sp>
      <p:sp>
        <p:nvSpPr>
          <p:cNvPr id="17" name="TextBox 16"/>
          <p:cNvSpPr txBox="1"/>
          <p:nvPr/>
        </p:nvSpPr>
        <p:spPr>
          <a:xfrm>
            <a:off x="471978" y="4920081"/>
            <a:ext cx="2513862" cy="830997"/>
          </a:xfrm>
          <a:prstGeom prst="rect">
            <a:avLst/>
          </a:prstGeom>
          <a:noFill/>
        </p:spPr>
        <p:txBody>
          <a:bodyPr wrap="square" rtlCol="0">
            <a:spAutoFit/>
          </a:bodyPr>
          <a:lstStyle/>
          <a:p>
            <a:pPr algn="ctr"/>
            <a:r>
              <a:rPr lang="en-US" sz="1600" dirty="0">
                <a:solidFill>
                  <a:prstClr val="black"/>
                </a:solidFill>
                <a:latin typeface="+mn-lt"/>
                <a:cs typeface="Arial"/>
              </a:rPr>
              <a:t>Referent comparator: </a:t>
            </a:r>
          </a:p>
          <a:p>
            <a:pPr algn="ctr"/>
            <a:r>
              <a:rPr lang="en-US" sz="1600" dirty="0">
                <a:solidFill>
                  <a:prstClr val="black"/>
                </a:solidFill>
                <a:latin typeface="+mn-lt"/>
                <a:cs typeface="Arial"/>
              </a:rPr>
              <a:t>normolipidemic individuals </a:t>
            </a:r>
            <a:br>
              <a:rPr lang="en-US" sz="1600" dirty="0">
                <a:solidFill>
                  <a:prstClr val="black"/>
                </a:solidFill>
                <a:latin typeface="+mn-lt"/>
                <a:cs typeface="Arial"/>
              </a:rPr>
            </a:br>
            <a:r>
              <a:rPr lang="en-US" sz="1600" dirty="0">
                <a:solidFill>
                  <a:prstClr val="black"/>
                </a:solidFill>
                <a:latin typeface="+mn-lt"/>
                <a:cs typeface="Arial"/>
              </a:rPr>
              <a:t>(TG: &lt;440 mg/dL; n = 364)</a:t>
            </a:r>
          </a:p>
        </p:txBody>
      </p:sp>
      <p:cxnSp>
        <p:nvCxnSpPr>
          <p:cNvPr id="18" name="Straight Arrow Connector 17"/>
          <p:cNvCxnSpPr/>
          <p:nvPr/>
        </p:nvCxnSpPr>
        <p:spPr>
          <a:xfrm>
            <a:off x="2877685" y="5335580"/>
            <a:ext cx="293082"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626591" y="5760782"/>
            <a:ext cx="2265813" cy="369332"/>
          </a:xfrm>
          <a:prstGeom prst="rect">
            <a:avLst/>
          </a:prstGeom>
          <a:noFill/>
        </p:spPr>
        <p:txBody>
          <a:bodyPr wrap="none" rtlCol="0">
            <a:spAutoFit/>
          </a:bodyPr>
          <a:lstStyle/>
          <a:p>
            <a:pPr algn="ctr"/>
            <a:r>
              <a:rPr lang="en-US" sz="1800" b="1" dirty="0">
                <a:solidFill>
                  <a:prstClr val="black"/>
                </a:solidFill>
                <a:latin typeface="+mn-lt"/>
                <a:cs typeface="Arial"/>
              </a:rPr>
              <a:t>(TG: ~440-800 mg/dL)</a:t>
            </a:r>
          </a:p>
        </p:txBody>
      </p:sp>
      <p:sp>
        <p:nvSpPr>
          <p:cNvPr id="20" name="TextBox 19"/>
          <p:cNvSpPr txBox="1"/>
          <p:nvPr/>
        </p:nvSpPr>
        <p:spPr>
          <a:xfrm>
            <a:off x="7032112" y="5813270"/>
            <a:ext cx="2950750" cy="306441"/>
          </a:xfrm>
          <a:prstGeom prst="rect">
            <a:avLst/>
          </a:prstGeom>
          <a:noFill/>
        </p:spPr>
        <p:txBody>
          <a:bodyPr wrap="none" lIns="0" tIns="0" rIns="0" bIns="0" rtlCol="0" anchor="ctr" anchorCtr="0">
            <a:noAutofit/>
          </a:bodyPr>
          <a:lstStyle/>
          <a:p>
            <a:pPr algn="ctr"/>
            <a:r>
              <a:rPr lang="en-US" sz="1800" b="1" dirty="0">
                <a:solidFill>
                  <a:prstClr val="black"/>
                </a:solidFill>
                <a:latin typeface="+mn-lt"/>
                <a:cs typeface="Arial"/>
              </a:rPr>
              <a:t>Severe HTG (TG: &gt;800 mg/dL)</a:t>
            </a:r>
          </a:p>
        </p:txBody>
      </p:sp>
      <p:sp>
        <p:nvSpPr>
          <p:cNvPr id="21" name="TextBox 20"/>
          <p:cNvSpPr txBox="1"/>
          <p:nvPr/>
        </p:nvSpPr>
        <p:spPr>
          <a:xfrm>
            <a:off x="6585318" y="4985069"/>
            <a:ext cx="1275982" cy="338554"/>
          </a:xfrm>
          <a:prstGeom prst="rect">
            <a:avLst/>
          </a:prstGeom>
          <a:noFill/>
        </p:spPr>
        <p:txBody>
          <a:bodyPr wrap="square" rtlCol="0">
            <a:spAutoFit/>
          </a:bodyPr>
          <a:lstStyle/>
          <a:p>
            <a:pPr algn="ctr"/>
            <a:r>
              <a:rPr lang="en-US" sz="1600" dirty="0">
                <a:latin typeface="+mn-lt"/>
                <a:cs typeface="Arial"/>
              </a:rPr>
              <a:t>n = 354</a:t>
            </a:r>
          </a:p>
        </p:txBody>
      </p:sp>
      <p:sp>
        <p:nvSpPr>
          <p:cNvPr id="22" name="TextBox 21"/>
          <p:cNvSpPr txBox="1"/>
          <p:nvPr/>
        </p:nvSpPr>
        <p:spPr>
          <a:xfrm>
            <a:off x="8991600" y="4985069"/>
            <a:ext cx="1430656" cy="338554"/>
          </a:xfrm>
          <a:prstGeom prst="rect">
            <a:avLst/>
          </a:prstGeom>
          <a:noFill/>
        </p:spPr>
        <p:txBody>
          <a:bodyPr wrap="square" rtlCol="0">
            <a:spAutoFit/>
          </a:bodyPr>
          <a:lstStyle/>
          <a:p>
            <a:pPr algn="ctr"/>
            <a:r>
              <a:rPr lang="en-US" sz="1600" dirty="0">
                <a:latin typeface="+mn-lt"/>
                <a:cs typeface="Arial"/>
              </a:rPr>
              <a:t>n = 28</a:t>
            </a:r>
          </a:p>
        </p:txBody>
      </p:sp>
      <p:sp>
        <p:nvSpPr>
          <p:cNvPr id="23" name="Rectangle 22"/>
          <p:cNvSpPr/>
          <p:nvPr/>
        </p:nvSpPr>
        <p:spPr>
          <a:xfrm>
            <a:off x="4385469" y="5111205"/>
            <a:ext cx="800220" cy="338554"/>
          </a:xfrm>
          <a:prstGeom prst="rect">
            <a:avLst/>
          </a:prstGeom>
        </p:spPr>
        <p:txBody>
          <a:bodyPr wrap="none">
            <a:spAutoFit/>
          </a:bodyPr>
          <a:lstStyle/>
          <a:p>
            <a:pPr algn="ctr"/>
            <a:r>
              <a:rPr lang="en-US" sz="1600" dirty="0">
                <a:latin typeface="+mn-lt"/>
                <a:cs typeface="Arial"/>
              </a:rPr>
              <a:t>n = 487</a:t>
            </a:r>
          </a:p>
        </p:txBody>
      </p:sp>
      <p:sp>
        <p:nvSpPr>
          <p:cNvPr id="25" name="Freeform 24"/>
          <p:cNvSpPr/>
          <p:nvPr/>
        </p:nvSpPr>
        <p:spPr>
          <a:xfrm>
            <a:off x="6465721" y="5759772"/>
            <a:ext cx="630733" cy="234586"/>
          </a:xfrm>
          <a:custGeom>
            <a:avLst/>
            <a:gdLst>
              <a:gd name="connsiteX0" fmla="*/ 544945 w 544945"/>
              <a:gd name="connsiteY0" fmla="*/ 175491 h 175491"/>
              <a:gd name="connsiteX1" fmla="*/ 0 w 544945"/>
              <a:gd name="connsiteY1" fmla="*/ 175491 h 175491"/>
              <a:gd name="connsiteX2" fmla="*/ 0 w 544945"/>
              <a:gd name="connsiteY2" fmla="*/ 0 h 175491"/>
            </a:gdLst>
            <a:ahLst/>
            <a:cxnLst>
              <a:cxn ang="0">
                <a:pos x="connsiteX0" y="connsiteY0"/>
              </a:cxn>
              <a:cxn ang="0">
                <a:pos x="connsiteX1" y="connsiteY1"/>
              </a:cxn>
              <a:cxn ang="0">
                <a:pos x="connsiteX2" y="connsiteY2"/>
              </a:cxn>
            </a:cxnLst>
            <a:rect l="l" t="t" r="r" b="b"/>
            <a:pathLst>
              <a:path w="544945" h="175491">
                <a:moveTo>
                  <a:pt x="544945" y="175491"/>
                </a:moveTo>
                <a:lnTo>
                  <a:pt x="0" y="175491"/>
                </a:lnTo>
                <a:lnTo>
                  <a:pt x="0" y="0"/>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endParaRPr>
          </a:p>
        </p:txBody>
      </p:sp>
      <p:sp>
        <p:nvSpPr>
          <p:cNvPr id="26" name="Freeform 25"/>
          <p:cNvSpPr/>
          <p:nvPr/>
        </p:nvSpPr>
        <p:spPr>
          <a:xfrm flipH="1">
            <a:off x="9924066" y="5759772"/>
            <a:ext cx="630733" cy="234586"/>
          </a:xfrm>
          <a:custGeom>
            <a:avLst/>
            <a:gdLst>
              <a:gd name="connsiteX0" fmla="*/ 544945 w 544945"/>
              <a:gd name="connsiteY0" fmla="*/ 175491 h 175491"/>
              <a:gd name="connsiteX1" fmla="*/ 0 w 544945"/>
              <a:gd name="connsiteY1" fmla="*/ 175491 h 175491"/>
              <a:gd name="connsiteX2" fmla="*/ 0 w 544945"/>
              <a:gd name="connsiteY2" fmla="*/ 0 h 175491"/>
            </a:gdLst>
            <a:ahLst/>
            <a:cxnLst>
              <a:cxn ang="0">
                <a:pos x="connsiteX0" y="connsiteY0"/>
              </a:cxn>
              <a:cxn ang="0">
                <a:pos x="connsiteX1" y="connsiteY1"/>
              </a:cxn>
              <a:cxn ang="0">
                <a:pos x="connsiteX2" y="connsiteY2"/>
              </a:cxn>
            </a:cxnLst>
            <a:rect l="l" t="t" r="r" b="b"/>
            <a:pathLst>
              <a:path w="544945" h="175491">
                <a:moveTo>
                  <a:pt x="544945" y="175491"/>
                </a:moveTo>
                <a:lnTo>
                  <a:pt x="0" y="175491"/>
                </a:lnTo>
                <a:lnTo>
                  <a:pt x="0" y="0"/>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endParaRPr>
          </a:p>
        </p:txBody>
      </p:sp>
    </p:spTree>
    <p:extLst>
      <p:ext uri="{BB962C8B-B14F-4D97-AF65-F5344CB8AC3E}">
        <p14:creationId xmlns:p14="http://schemas.microsoft.com/office/powerpoint/2010/main" val="3500897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FCS Leads to Recurrent Abdominal Pain and Acute Pancreatitis</a:t>
            </a:r>
          </a:p>
        </p:txBody>
      </p:sp>
      <p:sp>
        <p:nvSpPr>
          <p:cNvPr id="2" name="Content Placeholder 1">
            <a:extLst>
              <a:ext uri="{FF2B5EF4-FFF2-40B4-BE49-F238E27FC236}">
                <a16:creationId xmlns:a16="http://schemas.microsoft.com/office/drawing/2014/main" id="{C78215E4-6BD9-E076-EB7A-2591164296B6}"/>
              </a:ext>
            </a:extLst>
          </p:cNvPr>
          <p:cNvSpPr>
            <a:spLocks noGrp="1"/>
          </p:cNvSpPr>
          <p:nvPr>
            <p:ph idx="1"/>
          </p:nvPr>
        </p:nvSpPr>
        <p:spPr/>
        <p:txBody>
          <a:bodyPr/>
          <a:lstStyle/>
          <a:p>
            <a:r>
              <a:rPr lang="en-US" sz="2000" dirty="0"/>
              <a:t>In a survey of 251 patients with FCS, the majority had a history of recurrent abdominal pain and </a:t>
            </a:r>
            <a:br>
              <a:rPr lang="en-US" sz="2000" dirty="0"/>
            </a:br>
            <a:r>
              <a:rPr lang="en-US" sz="2000" dirty="0"/>
              <a:t>one half had recurrent acute pancreatitis</a:t>
            </a:r>
          </a:p>
        </p:txBody>
      </p:sp>
      <p:sp>
        <p:nvSpPr>
          <p:cNvPr id="4" name="Text Placeholder 4"/>
          <p:cNvSpPr txBox="1">
            <a:spLocks/>
          </p:cNvSpPr>
          <p:nvPr/>
        </p:nvSpPr>
        <p:spPr>
          <a:xfrm>
            <a:off x="495299" y="6240897"/>
            <a:ext cx="8156331" cy="357610"/>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endParaRPr lang="en-US" sz="1200" dirty="0">
              <a:solidFill>
                <a:schemeClr val="bg2"/>
              </a:solidFill>
            </a:endParaRPr>
          </a:p>
          <a:p>
            <a:pPr marL="0" indent="0">
              <a:lnSpc>
                <a:spcPct val="90000"/>
              </a:lnSpc>
              <a:spcBef>
                <a:spcPts val="200"/>
              </a:spcBef>
              <a:buClr>
                <a:schemeClr val="accent2"/>
              </a:buClr>
              <a:buNone/>
            </a:pPr>
            <a:r>
              <a:rPr lang="en-US" sz="1200" dirty="0">
                <a:solidFill>
                  <a:schemeClr val="bg2"/>
                </a:solidFill>
              </a:rPr>
              <a:t>Adapted from Gaudet. J Clin Lipidol. 2016;10:680.</a:t>
            </a:r>
          </a:p>
        </p:txBody>
      </p:sp>
      <p:graphicFrame>
        <p:nvGraphicFramePr>
          <p:cNvPr id="6" name="Chart 5"/>
          <p:cNvGraphicFramePr/>
          <p:nvPr>
            <p:extLst>
              <p:ext uri="{D42A27DB-BD31-4B8C-83A1-F6EECF244321}">
                <p14:modId xmlns:p14="http://schemas.microsoft.com/office/powerpoint/2010/main" val="814311664"/>
              </p:ext>
            </p:extLst>
          </p:nvPr>
        </p:nvGraphicFramePr>
        <p:xfrm>
          <a:off x="2459545" y="2103790"/>
          <a:ext cx="3667125" cy="4150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3938428297"/>
              </p:ext>
            </p:extLst>
          </p:nvPr>
        </p:nvGraphicFramePr>
        <p:xfrm>
          <a:off x="6460044" y="2223086"/>
          <a:ext cx="3200400" cy="4017811"/>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p:cNvCxnSpPr/>
          <p:nvPr/>
        </p:nvCxnSpPr>
        <p:spPr>
          <a:xfrm>
            <a:off x="6298119" y="2267721"/>
            <a:ext cx="0" cy="3383280"/>
          </a:xfrm>
          <a:prstGeom prst="line">
            <a:avLst/>
          </a:prstGeom>
          <a:ln w="28575">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28">
            <a:extLst>
              <a:ext uri="{FF2B5EF4-FFF2-40B4-BE49-F238E27FC236}">
                <a16:creationId xmlns:a16="http://schemas.microsoft.com/office/drawing/2014/main" id="{E76A6067-23BD-45E9-899C-F678D5492812}"/>
              </a:ext>
            </a:extLst>
          </p:cNvPr>
          <p:cNvSpPr txBox="1"/>
          <p:nvPr/>
        </p:nvSpPr>
        <p:spPr>
          <a:xfrm rot="16200000">
            <a:off x="1191239" y="3508930"/>
            <a:ext cx="2233097" cy="369332"/>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5pPr>
            <a:lvl6pPr marL="2286000" algn="l" defTabSz="457200" rtl="0" eaLnBrk="1" latinLnBrk="0" hangingPunct="1">
              <a:defRPr sz="2400" kern="1200">
                <a:solidFill>
                  <a:schemeClr val="tx1"/>
                </a:solidFill>
                <a:latin typeface="Franklin Gothic Book" charset="0"/>
                <a:ea typeface="ＭＳ Ｐゴシック" charset="0"/>
                <a:cs typeface="ＭＳ Ｐゴシック" charset="0"/>
              </a:defRPr>
            </a:lvl6pPr>
            <a:lvl7pPr marL="2743200" algn="l" defTabSz="457200" rtl="0" eaLnBrk="1" latinLnBrk="0" hangingPunct="1">
              <a:defRPr sz="2400" kern="1200">
                <a:solidFill>
                  <a:schemeClr val="tx1"/>
                </a:solidFill>
                <a:latin typeface="Franklin Gothic Book" charset="0"/>
                <a:ea typeface="ＭＳ Ｐゴシック" charset="0"/>
                <a:cs typeface="ＭＳ Ｐゴシック" charset="0"/>
              </a:defRPr>
            </a:lvl7pPr>
            <a:lvl8pPr marL="3200400" algn="l" defTabSz="457200" rtl="0" eaLnBrk="1" latinLnBrk="0" hangingPunct="1">
              <a:defRPr sz="2400" kern="1200">
                <a:solidFill>
                  <a:schemeClr val="tx1"/>
                </a:solidFill>
                <a:latin typeface="Franklin Gothic Book" charset="0"/>
                <a:ea typeface="ＭＳ Ｐゴシック" charset="0"/>
                <a:cs typeface="ＭＳ Ｐゴシック" charset="0"/>
              </a:defRPr>
            </a:lvl8pPr>
            <a:lvl9pPr marL="3657600" algn="l" defTabSz="457200" rtl="0" eaLnBrk="1" latinLnBrk="0" hangingPunct="1">
              <a:defRPr sz="2400" kern="1200">
                <a:solidFill>
                  <a:schemeClr val="tx1"/>
                </a:solidFill>
                <a:latin typeface="Franklin Gothic Book" charset="0"/>
                <a:ea typeface="ＭＳ Ｐゴシック" charset="0"/>
                <a:cs typeface="ＭＳ Ｐゴシック" charset="0"/>
              </a:defRPr>
            </a:lvl9pPr>
          </a:lstStyle>
          <a:p>
            <a:pPr algn="ctr"/>
            <a:r>
              <a:rPr lang="en-US" sz="1800" b="1" dirty="0">
                <a:solidFill>
                  <a:schemeClr val="bg1"/>
                </a:solidFill>
                <a:latin typeface="+mn-lt"/>
              </a:rPr>
              <a:t>Episodes (%)</a:t>
            </a:r>
          </a:p>
        </p:txBody>
      </p:sp>
      <p:grpSp>
        <p:nvGrpSpPr>
          <p:cNvPr id="10" name="Group 9">
            <a:extLst>
              <a:ext uri="{FF2B5EF4-FFF2-40B4-BE49-F238E27FC236}">
                <a16:creationId xmlns:a16="http://schemas.microsoft.com/office/drawing/2014/main" id="{AAD6D5FF-D3E2-D511-B5FA-A54A1753780B}"/>
              </a:ext>
            </a:extLst>
          </p:cNvPr>
          <p:cNvGrpSpPr/>
          <p:nvPr/>
        </p:nvGrpSpPr>
        <p:grpSpPr>
          <a:xfrm>
            <a:off x="2493084" y="2128209"/>
            <a:ext cx="535724" cy="3677535"/>
            <a:chOff x="1771282" y="2529109"/>
            <a:chExt cx="535724" cy="2850057"/>
          </a:xfrm>
        </p:grpSpPr>
        <p:sp>
          <p:nvSpPr>
            <p:cNvPr id="11" name="TextBox 10">
              <a:extLst>
                <a:ext uri="{FF2B5EF4-FFF2-40B4-BE49-F238E27FC236}">
                  <a16:creationId xmlns:a16="http://schemas.microsoft.com/office/drawing/2014/main" id="{3125CCD2-BD64-4138-C369-047EB91F8451}"/>
                </a:ext>
              </a:extLst>
            </p:cNvPr>
            <p:cNvSpPr txBox="1"/>
            <p:nvPr/>
          </p:nvSpPr>
          <p:spPr bwMode="auto">
            <a:xfrm>
              <a:off x="1771282" y="2529109"/>
              <a:ext cx="535724"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36BE89A3-E6F0-BD03-08F0-9DC482253D12}"/>
                </a:ext>
              </a:extLst>
            </p:cNvPr>
            <p:cNvSpPr txBox="1"/>
            <p:nvPr/>
          </p:nvSpPr>
          <p:spPr bwMode="auto">
            <a:xfrm>
              <a:off x="1888302" y="3048441"/>
              <a:ext cx="418704"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EC2A010D-BB31-AD47-7E5A-D3B1A4F49245}"/>
                </a:ext>
              </a:extLst>
            </p:cNvPr>
            <p:cNvSpPr txBox="1"/>
            <p:nvPr/>
          </p:nvSpPr>
          <p:spPr bwMode="auto">
            <a:xfrm>
              <a:off x="1888302" y="3555606"/>
              <a:ext cx="418704"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1B34EB3E-C139-8238-7FEA-6739F3AF8C26}"/>
                </a:ext>
              </a:extLst>
            </p:cNvPr>
            <p:cNvSpPr txBox="1"/>
            <p:nvPr/>
          </p:nvSpPr>
          <p:spPr bwMode="auto">
            <a:xfrm>
              <a:off x="1888302" y="4073493"/>
              <a:ext cx="418704"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CCE2DF79-D934-5B9D-D9B5-D4960B98797D}"/>
                </a:ext>
              </a:extLst>
            </p:cNvPr>
            <p:cNvSpPr txBox="1"/>
            <p:nvPr/>
          </p:nvSpPr>
          <p:spPr bwMode="auto">
            <a:xfrm>
              <a:off x="1888302" y="4568781"/>
              <a:ext cx="418704"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52C1D91C-4590-F474-F0C6-79929E0E3FD7}"/>
                </a:ext>
              </a:extLst>
            </p:cNvPr>
            <p:cNvSpPr txBox="1"/>
            <p:nvPr/>
          </p:nvSpPr>
          <p:spPr bwMode="auto">
            <a:xfrm>
              <a:off x="2005320" y="5092937"/>
              <a:ext cx="301686" cy="286229"/>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grpSp>
    </p:spTree>
    <p:extLst>
      <p:ext uri="{BB962C8B-B14F-4D97-AF65-F5344CB8AC3E}">
        <p14:creationId xmlns:p14="http://schemas.microsoft.com/office/powerpoint/2010/main" val="1855228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mn-lt"/>
              </a:rPr>
              <a:t>Women May Face </a:t>
            </a:r>
            <a:r>
              <a:rPr lang="en-US" i="1" dirty="0">
                <a:latin typeface="+mn-lt"/>
              </a:rPr>
              <a:t>Additional</a:t>
            </a:r>
            <a:r>
              <a:rPr lang="en-US" dirty="0">
                <a:latin typeface="+mn-lt"/>
              </a:rPr>
              <a:t> Risks: Pregnancy</a:t>
            </a:r>
            <a:endParaRPr lang="en-US" sz="2400" dirty="0">
              <a:latin typeface="+mn-lt"/>
            </a:endParaRPr>
          </a:p>
        </p:txBody>
      </p:sp>
      <p:sp>
        <p:nvSpPr>
          <p:cNvPr id="32" name="Text Placeholder 4"/>
          <p:cNvSpPr txBox="1">
            <a:spLocks/>
          </p:cNvSpPr>
          <p:nvPr/>
        </p:nvSpPr>
        <p:spPr>
          <a:xfrm>
            <a:off x="495300" y="6168126"/>
            <a:ext cx="8604579" cy="428172"/>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Wild. Cardiol Clin. 2015;33:217. Wiznitzer. Am J Obstet Gynecol. 2009;201:482.e1. Liebeskind. Reproductive health and its impact on lipid management in adolescent and young adult females. www.ncbi.nlm.nih.gov/books/NBK588296/. </a:t>
            </a:r>
          </a:p>
        </p:txBody>
      </p:sp>
      <p:grpSp>
        <p:nvGrpSpPr>
          <p:cNvPr id="2" name="Group 1">
            <a:extLst>
              <a:ext uri="{FF2B5EF4-FFF2-40B4-BE49-F238E27FC236}">
                <a16:creationId xmlns:a16="http://schemas.microsoft.com/office/drawing/2014/main" id="{47C5E6E9-DDB5-3118-0428-15FBAF973A25}"/>
              </a:ext>
            </a:extLst>
          </p:cNvPr>
          <p:cNvGrpSpPr/>
          <p:nvPr/>
        </p:nvGrpSpPr>
        <p:grpSpPr>
          <a:xfrm>
            <a:off x="1841500" y="1539865"/>
            <a:ext cx="7996634" cy="5013335"/>
            <a:chOff x="2762760" y="1502211"/>
            <a:chExt cx="6487990" cy="4189192"/>
          </a:xfrm>
        </p:grpSpPr>
        <p:grpSp>
          <p:nvGrpSpPr>
            <p:cNvPr id="7" name="Group 6"/>
            <p:cNvGrpSpPr/>
            <p:nvPr/>
          </p:nvGrpSpPr>
          <p:grpSpPr>
            <a:xfrm>
              <a:off x="3352961" y="1502211"/>
              <a:ext cx="5897789" cy="3382896"/>
              <a:chOff x="3761751" y="1373821"/>
              <a:chExt cx="3829785" cy="2530089"/>
            </a:xfrm>
          </p:grpSpPr>
          <p:grpSp>
            <p:nvGrpSpPr>
              <p:cNvPr id="8" name="Group 7"/>
              <p:cNvGrpSpPr/>
              <p:nvPr/>
            </p:nvGrpSpPr>
            <p:grpSpPr>
              <a:xfrm>
                <a:off x="4345003" y="1506173"/>
                <a:ext cx="3103621" cy="2397737"/>
                <a:chOff x="4695587" y="1386003"/>
                <a:chExt cx="2904009" cy="2260939"/>
              </a:xfrm>
            </p:grpSpPr>
            <p:grpSp>
              <p:nvGrpSpPr>
                <p:cNvPr id="10" name="Group 9"/>
                <p:cNvGrpSpPr/>
                <p:nvPr/>
              </p:nvGrpSpPr>
              <p:grpSpPr>
                <a:xfrm>
                  <a:off x="5164864" y="1426252"/>
                  <a:ext cx="1552506" cy="2216741"/>
                  <a:chOff x="3285985" y="1449393"/>
                  <a:chExt cx="1552506" cy="2216741"/>
                </a:xfrm>
              </p:grpSpPr>
              <p:grpSp>
                <p:nvGrpSpPr>
                  <p:cNvPr id="18" name="Group 17"/>
                  <p:cNvGrpSpPr/>
                  <p:nvPr/>
                </p:nvGrpSpPr>
                <p:grpSpPr>
                  <a:xfrm>
                    <a:off x="3490969" y="1654454"/>
                    <a:ext cx="1165196" cy="2011680"/>
                    <a:chOff x="3785160" y="3259248"/>
                    <a:chExt cx="1040828" cy="1920240"/>
                  </a:xfrm>
                </p:grpSpPr>
                <p:sp>
                  <p:nvSpPr>
                    <p:cNvPr id="21" name="Rectangle 20"/>
                    <p:cNvSpPr/>
                    <p:nvPr/>
                  </p:nvSpPr>
                  <p:spPr>
                    <a:xfrm>
                      <a:off x="3793403" y="3259248"/>
                      <a:ext cx="1032585" cy="19202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22" name="Freeform 115"/>
                    <p:cNvSpPr>
                      <a:spLocks/>
                    </p:cNvSpPr>
                    <p:nvPr/>
                  </p:nvSpPr>
                  <p:spPr bwMode="auto">
                    <a:xfrm>
                      <a:off x="3785160" y="3259248"/>
                      <a:ext cx="15285" cy="1920240"/>
                    </a:xfrm>
                    <a:custGeom>
                      <a:avLst/>
                      <a:gdLst>
                        <a:gd name="T0" fmla="*/ 0 w 132"/>
                        <a:gd name="T1" fmla="*/ 1954 h 1954"/>
                        <a:gd name="T2" fmla="*/ 0 w 132"/>
                        <a:gd name="T3" fmla="*/ 1954 h 1954"/>
                        <a:gd name="T4" fmla="*/ 132 w 132"/>
                        <a:gd name="T5" fmla="*/ 1954 h 1954"/>
                        <a:gd name="T6" fmla="*/ 132 w 132"/>
                        <a:gd name="T7" fmla="*/ 0 h 1954"/>
                        <a:gd name="T8" fmla="*/ 0 w 132"/>
                        <a:gd name="T9" fmla="*/ 0 h 1954"/>
                        <a:gd name="T10" fmla="*/ 0 w 132"/>
                        <a:gd name="T11" fmla="*/ 1954 h 1954"/>
                      </a:gdLst>
                      <a:ahLst/>
                      <a:cxnLst>
                        <a:cxn ang="0">
                          <a:pos x="T0" y="T1"/>
                        </a:cxn>
                        <a:cxn ang="0">
                          <a:pos x="T2" y="T3"/>
                        </a:cxn>
                        <a:cxn ang="0">
                          <a:pos x="T4" y="T5"/>
                        </a:cxn>
                        <a:cxn ang="0">
                          <a:pos x="T6" y="T7"/>
                        </a:cxn>
                        <a:cxn ang="0">
                          <a:pos x="T8" y="T9"/>
                        </a:cxn>
                        <a:cxn ang="0">
                          <a:pos x="T10" y="T11"/>
                        </a:cxn>
                      </a:cxnLst>
                      <a:rect l="0" t="0" r="r" b="b"/>
                      <a:pathLst>
                        <a:path w="132" h="1954">
                          <a:moveTo>
                            <a:pt x="0" y="1954"/>
                          </a:moveTo>
                          <a:lnTo>
                            <a:pt x="0" y="1954"/>
                          </a:lnTo>
                          <a:lnTo>
                            <a:pt x="132" y="1954"/>
                          </a:lnTo>
                          <a:lnTo>
                            <a:pt x="132" y="0"/>
                          </a:lnTo>
                          <a:lnTo>
                            <a:pt x="0" y="0"/>
                          </a:lnTo>
                          <a:lnTo>
                            <a:pt x="0" y="1954"/>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dirty="0">
                        <a:solidFill>
                          <a:schemeClr val="bg1"/>
                        </a:solidFill>
                        <a:latin typeface="+mn-lt"/>
                      </a:endParaRPr>
                    </a:p>
                  </p:txBody>
                </p:sp>
                <p:sp>
                  <p:nvSpPr>
                    <p:cNvPr id="23" name="Freeform 116"/>
                    <p:cNvSpPr>
                      <a:spLocks/>
                    </p:cNvSpPr>
                    <p:nvPr/>
                  </p:nvSpPr>
                  <p:spPr bwMode="auto">
                    <a:xfrm>
                      <a:off x="4810703" y="3259248"/>
                      <a:ext cx="15285" cy="1920240"/>
                    </a:xfrm>
                    <a:custGeom>
                      <a:avLst/>
                      <a:gdLst>
                        <a:gd name="T0" fmla="*/ 0 w 131"/>
                        <a:gd name="T1" fmla="*/ 1954 h 1954"/>
                        <a:gd name="T2" fmla="*/ 0 w 131"/>
                        <a:gd name="T3" fmla="*/ 1954 h 1954"/>
                        <a:gd name="T4" fmla="*/ 131 w 131"/>
                        <a:gd name="T5" fmla="*/ 1954 h 1954"/>
                        <a:gd name="T6" fmla="*/ 131 w 131"/>
                        <a:gd name="T7" fmla="*/ 0 h 1954"/>
                        <a:gd name="T8" fmla="*/ 0 w 131"/>
                        <a:gd name="T9" fmla="*/ 0 h 1954"/>
                        <a:gd name="T10" fmla="*/ 0 w 131"/>
                        <a:gd name="T11" fmla="*/ 1954 h 1954"/>
                      </a:gdLst>
                      <a:ahLst/>
                      <a:cxnLst>
                        <a:cxn ang="0">
                          <a:pos x="T0" y="T1"/>
                        </a:cxn>
                        <a:cxn ang="0">
                          <a:pos x="T2" y="T3"/>
                        </a:cxn>
                        <a:cxn ang="0">
                          <a:pos x="T4" y="T5"/>
                        </a:cxn>
                        <a:cxn ang="0">
                          <a:pos x="T6" y="T7"/>
                        </a:cxn>
                        <a:cxn ang="0">
                          <a:pos x="T8" y="T9"/>
                        </a:cxn>
                        <a:cxn ang="0">
                          <a:pos x="T10" y="T11"/>
                        </a:cxn>
                      </a:cxnLst>
                      <a:rect l="0" t="0" r="r" b="b"/>
                      <a:pathLst>
                        <a:path w="131" h="1954">
                          <a:moveTo>
                            <a:pt x="0" y="1954"/>
                          </a:moveTo>
                          <a:lnTo>
                            <a:pt x="0" y="1954"/>
                          </a:lnTo>
                          <a:lnTo>
                            <a:pt x="131" y="1954"/>
                          </a:lnTo>
                          <a:lnTo>
                            <a:pt x="131" y="0"/>
                          </a:lnTo>
                          <a:lnTo>
                            <a:pt x="0" y="0"/>
                          </a:lnTo>
                          <a:lnTo>
                            <a:pt x="0" y="1954"/>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dirty="0">
                        <a:solidFill>
                          <a:schemeClr val="bg1"/>
                        </a:solidFill>
                        <a:latin typeface="+mn-lt"/>
                      </a:endParaRPr>
                    </a:p>
                  </p:txBody>
                </p:sp>
              </p:grpSp>
              <p:sp>
                <p:nvSpPr>
                  <p:cNvPr id="19" name="TextBox 18"/>
                  <p:cNvSpPr txBox="1"/>
                  <p:nvPr/>
                </p:nvSpPr>
                <p:spPr>
                  <a:xfrm>
                    <a:off x="4502328" y="1449393"/>
                    <a:ext cx="336163" cy="145099"/>
                  </a:xfrm>
                  <a:prstGeom prst="rect">
                    <a:avLst/>
                  </a:prstGeom>
                  <a:noFill/>
                </p:spPr>
                <p:txBody>
                  <a:bodyPr wrap="none" lIns="0" tIns="0" rIns="0" bIns="0" rtlCol="0" anchor="ctr" anchorCtr="0">
                    <a:spAutoFit/>
                  </a:bodyPr>
                  <a:lstStyle/>
                  <a:p>
                    <a:pPr algn="ctr"/>
                    <a:r>
                      <a:rPr lang="en-US" sz="1600" dirty="0">
                        <a:solidFill>
                          <a:schemeClr val="bg1"/>
                        </a:solidFill>
                        <a:latin typeface="+mn-lt"/>
                      </a:rPr>
                      <a:t>Delivery</a:t>
                    </a:r>
                  </a:p>
                </p:txBody>
              </p:sp>
              <p:sp>
                <p:nvSpPr>
                  <p:cNvPr id="20" name="TextBox 19"/>
                  <p:cNvSpPr txBox="1"/>
                  <p:nvPr/>
                </p:nvSpPr>
                <p:spPr>
                  <a:xfrm>
                    <a:off x="3285985" y="1449393"/>
                    <a:ext cx="469743" cy="145099"/>
                  </a:xfrm>
                  <a:prstGeom prst="rect">
                    <a:avLst/>
                  </a:prstGeom>
                  <a:noFill/>
                </p:spPr>
                <p:txBody>
                  <a:bodyPr wrap="none" lIns="0" tIns="0" rIns="0" bIns="0" rtlCol="0" anchor="ctr" anchorCtr="0">
                    <a:spAutoFit/>
                  </a:bodyPr>
                  <a:lstStyle/>
                  <a:p>
                    <a:pPr algn="ctr"/>
                    <a:r>
                      <a:rPr lang="en-US" sz="1600" dirty="0">
                        <a:solidFill>
                          <a:schemeClr val="bg1"/>
                        </a:solidFill>
                        <a:latin typeface="+mn-lt"/>
                      </a:rPr>
                      <a:t>Conception</a:t>
                    </a:r>
                  </a:p>
                </p:txBody>
              </p:sp>
            </p:grpSp>
            <p:sp>
              <p:nvSpPr>
                <p:cNvPr id="11" name="Content Placeholder 1"/>
                <p:cNvSpPr txBox="1">
                  <a:spLocks/>
                </p:cNvSpPr>
                <p:nvPr/>
              </p:nvSpPr>
              <p:spPr bwMode="auto">
                <a:xfrm>
                  <a:off x="6758801" y="2157821"/>
                  <a:ext cx="111801" cy="145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rtlCol="0" anchor="ctr" anchorCtr="0" compatLnSpc="1">
                  <a:prstTxWarp prst="textNoShape">
                    <a:avLst/>
                  </a:prstTxWarp>
                  <a:spAutoFit/>
                </a:bodyPr>
                <a:lstStyle>
                  <a:lvl1pPr marL="227013" indent="-227013" algn="l" defTabSz="457200" rtl="0" eaLnBrk="0" fontAlgn="base" hangingPunct="0">
                    <a:lnSpc>
                      <a:spcPct val="95000"/>
                    </a:lnSpc>
                    <a:spcBef>
                      <a:spcPts val="1200"/>
                    </a:spcBef>
                    <a:spcAft>
                      <a:spcPct val="0"/>
                    </a:spcAft>
                    <a:buClr>
                      <a:schemeClr val="accent1"/>
                    </a:buClr>
                    <a:buFont typeface="Arial" pitchFamily="34" charset="0"/>
                    <a:buChar char="•"/>
                    <a:defRPr sz="20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lnSpc>
                      <a:spcPct val="95000"/>
                    </a:lnSpc>
                    <a:spcBef>
                      <a:spcPts val="600"/>
                    </a:spcBef>
                    <a:spcAft>
                      <a:spcPts val="600"/>
                    </a:spcAft>
                    <a:buClr>
                      <a:schemeClr val="accent1"/>
                    </a:buClr>
                    <a:buFont typeface="Arial" pitchFamily="34" charset="0"/>
                    <a:buChar char="–"/>
                    <a:defRPr sz="18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lnSpc>
                      <a:spcPct val="95000"/>
                    </a:lnSpc>
                    <a:spcBef>
                      <a:spcPct val="0"/>
                    </a:spcBef>
                    <a:spcAft>
                      <a:spcPts val="600"/>
                    </a:spcAft>
                    <a:buClr>
                      <a:schemeClr val="accent1"/>
                    </a:buClr>
                    <a:buFont typeface="Arial" pitchFamily="34" charset="0"/>
                    <a:buChar char="•"/>
                    <a:defRPr sz="16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lnSpc>
                      <a:spcPct val="95000"/>
                    </a:lnSpc>
                    <a:spcBef>
                      <a:spcPct val="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lnSpc>
                      <a:spcPct val="95000"/>
                    </a:lnSpc>
                    <a:spcBef>
                      <a:spcPts val="60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spcBef>
                      <a:spcPts val="600"/>
                    </a:spcBef>
                    <a:buNone/>
                  </a:pPr>
                  <a:r>
                    <a:rPr lang="en-US" sz="1600" b="1" dirty="0">
                      <a:solidFill>
                        <a:schemeClr val="bg1"/>
                      </a:solidFill>
                      <a:latin typeface="+mn-lt"/>
                    </a:rPr>
                    <a:t>TG</a:t>
                  </a:r>
                </a:p>
              </p:txBody>
            </p:sp>
            <p:sp>
              <p:nvSpPr>
                <p:cNvPr id="12" name="Content Placeholder 1"/>
                <p:cNvSpPr txBox="1">
                  <a:spLocks/>
                </p:cNvSpPr>
                <p:nvPr/>
              </p:nvSpPr>
              <p:spPr bwMode="auto">
                <a:xfrm>
                  <a:off x="7244256" y="3267864"/>
                  <a:ext cx="170689" cy="145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rtlCol="0" anchor="ctr" anchorCtr="0" compatLnSpc="1">
                  <a:prstTxWarp prst="textNoShape">
                    <a:avLst/>
                  </a:prstTxWarp>
                  <a:spAutoFit/>
                </a:bodyPr>
                <a:lstStyle>
                  <a:lvl1pPr marL="227013" indent="-227013" algn="l" defTabSz="457200" rtl="0" eaLnBrk="0" fontAlgn="base" hangingPunct="0">
                    <a:lnSpc>
                      <a:spcPct val="95000"/>
                    </a:lnSpc>
                    <a:spcBef>
                      <a:spcPts val="1200"/>
                    </a:spcBef>
                    <a:spcAft>
                      <a:spcPct val="0"/>
                    </a:spcAft>
                    <a:buClr>
                      <a:schemeClr val="accent1"/>
                    </a:buClr>
                    <a:buFont typeface="Arial" pitchFamily="34" charset="0"/>
                    <a:buChar char="•"/>
                    <a:defRPr sz="20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lnSpc>
                      <a:spcPct val="95000"/>
                    </a:lnSpc>
                    <a:spcBef>
                      <a:spcPts val="600"/>
                    </a:spcBef>
                    <a:spcAft>
                      <a:spcPts val="600"/>
                    </a:spcAft>
                    <a:buClr>
                      <a:schemeClr val="accent1"/>
                    </a:buClr>
                    <a:buFont typeface="Arial" pitchFamily="34" charset="0"/>
                    <a:buChar char="–"/>
                    <a:defRPr sz="18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lnSpc>
                      <a:spcPct val="95000"/>
                    </a:lnSpc>
                    <a:spcBef>
                      <a:spcPct val="0"/>
                    </a:spcBef>
                    <a:spcAft>
                      <a:spcPts val="600"/>
                    </a:spcAft>
                    <a:buClr>
                      <a:schemeClr val="accent1"/>
                    </a:buClr>
                    <a:buFont typeface="Arial" pitchFamily="34" charset="0"/>
                    <a:buChar char="•"/>
                    <a:defRPr sz="16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lnSpc>
                      <a:spcPct val="95000"/>
                    </a:lnSpc>
                    <a:spcBef>
                      <a:spcPct val="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lnSpc>
                      <a:spcPct val="95000"/>
                    </a:lnSpc>
                    <a:spcBef>
                      <a:spcPts val="60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spcBef>
                      <a:spcPts val="600"/>
                    </a:spcBef>
                    <a:buNone/>
                  </a:pPr>
                  <a:r>
                    <a:rPr lang="en-US" sz="1600" b="1" dirty="0">
                      <a:solidFill>
                        <a:schemeClr val="bg1"/>
                      </a:solidFill>
                      <a:latin typeface="+mn-lt"/>
                    </a:rPr>
                    <a:t>HDL</a:t>
                  </a:r>
                </a:p>
              </p:txBody>
            </p:sp>
            <p:sp>
              <p:nvSpPr>
                <p:cNvPr id="13" name="Rectangle 12"/>
                <p:cNvSpPr/>
                <p:nvPr/>
              </p:nvSpPr>
              <p:spPr>
                <a:xfrm>
                  <a:off x="6897780" y="2880045"/>
                  <a:ext cx="701816" cy="145099"/>
                </a:xfrm>
                <a:prstGeom prst="rect">
                  <a:avLst/>
                </a:prstGeom>
              </p:spPr>
              <p:txBody>
                <a:bodyPr vert="horz" wrap="none" lIns="0" tIns="0" rIns="0" bIns="0" anchor="ctr" anchorCtr="0">
                  <a:spAutoFit/>
                </a:bodyPr>
                <a:lstStyle/>
                <a:p>
                  <a:pPr>
                    <a:spcBef>
                      <a:spcPts val="600"/>
                    </a:spcBef>
                  </a:pPr>
                  <a:r>
                    <a:rPr lang="en-US" sz="1600" b="1" dirty="0">
                      <a:solidFill>
                        <a:schemeClr val="bg1"/>
                      </a:solidFill>
                      <a:latin typeface="+mn-lt"/>
                    </a:rPr>
                    <a:t>Total Cholesterol</a:t>
                  </a:r>
                </a:p>
              </p:txBody>
            </p:sp>
            <p:sp>
              <p:nvSpPr>
                <p:cNvPr id="14" name="Content Placeholder 1"/>
                <p:cNvSpPr txBox="1">
                  <a:spLocks/>
                </p:cNvSpPr>
                <p:nvPr/>
              </p:nvSpPr>
              <p:spPr bwMode="auto">
                <a:xfrm>
                  <a:off x="6954941" y="3075826"/>
                  <a:ext cx="149353" cy="145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rtlCol="0" anchor="ctr" anchorCtr="0" compatLnSpc="1">
                  <a:prstTxWarp prst="textNoShape">
                    <a:avLst/>
                  </a:prstTxWarp>
                  <a:spAutoFit/>
                </a:bodyPr>
                <a:lstStyle>
                  <a:lvl1pPr marL="227013" indent="-227013" algn="l" defTabSz="457200" rtl="0" eaLnBrk="0" fontAlgn="base" hangingPunct="0">
                    <a:lnSpc>
                      <a:spcPct val="95000"/>
                    </a:lnSpc>
                    <a:spcBef>
                      <a:spcPts val="1200"/>
                    </a:spcBef>
                    <a:spcAft>
                      <a:spcPct val="0"/>
                    </a:spcAft>
                    <a:buClr>
                      <a:schemeClr val="accent1"/>
                    </a:buClr>
                    <a:buFont typeface="Arial" pitchFamily="34" charset="0"/>
                    <a:buChar char="•"/>
                    <a:defRPr sz="2000" kern="1200" baseline="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lnSpc>
                      <a:spcPct val="95000"/>
                    </a:lnSpc>
                    <a:spcBef>
                      <a:spcPts val="600"/>
                    </a:spcBef>
                    <a:spcAft>
                      <a:spcPts val="600"/>
                    </a:spcAft>
                    <a:buClr>
                      <a:schemeClr val="accent1"/>
                    </a:buClr>
                    <a:buFont typeface="Arial" pitchFamily="34" charset="0"/>
                    <a:buChar char="–"/>
                    <a:defRPr sz="18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lnSpc>
                      <a:spcPct val="95000"/>
                    </a:lnSpc>
                    <a:spcBef>
                      <a:spcPct val="0"/>
                    </a:spcBef>
                    <a:spcAft>
                      <a:spcPts val="600"/>
                    </a:spcAft>
                    <a:buClr>
                      <a:schemeClr val="accent1"/>
                    </a:buClr>
                    <a:buFont typeface="Arial" pitchFamily="34" charset="0"/>
                    <a:buChar char="•"/>
                    <a:defRPr sz="16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lnSpc>
                      <a:spcPct val="95000"/>
                    </a:lnSpc>
                    <a:spcBef>
                      <a:spcPct val="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lnSpc>
                      <a:spcPct val="95000"/>
                    </a:lnSpc>
                    <a:spcBef>
                      <a:spcPts val="600"/>
                    </a:spcBef>
                    <a:spcAft>
                      <a:spcPct val="0"/>
                    </a:spcAft>
                    <a:buClr>
                      <a:schemeClr val="accent1"/>
                    </a:buClr>
                    <a:buFont typeface="Arial" pitchFamily="34" charset="0"/>
                    <a:buChar char="»"/>
                    <a:defRPr sz="14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spcBef>
                      <a:spcPts val="600"/>
                    </a:spcBef>
                    <a:buNone/>
                  </a:pPr>
                  <a:r>
                    <a:rPr lang="en-US" sz="1600" b="1" dirty="0">
                      <a:solidFill>
                        <a:schemeClr val="bg1"/>
                      </a:solidFill>
                      <a:latin typeface="+mn-lt"/>
                    </a:rPr>
                    <a:t>LDL</a:t>
                  </a:r>
                </a:p>
              </p:txBody>
            </p:sp>
            <p:sp>
              <p:nvSpPr>
                <p:cNvPr id="15" name="Freeform 14"/>
                <p:cNvSpPr/>
                <p:nvPr/>
              </p:nvSpPr>
              <p:spPr>
                <a:xfrm>
                  <a:off x="4720747" y="1635262"/>
                  <a:ext cx="2582602" cy="2011680"/>
                </a:xfrm>
                <a:custGeom>
                  <a:avLst/>
                  <a:gdLst>
                    <a:gd name="connsiteX0" fmla="*/ 0 w 4372824"/>
                    <a:gd name="connsiteY0" fmla="*/ 0 h 1937441"/>
                    <a:gd name="connsiteX1" fmla="*/ 0 w 4372824"/>
                    <a:gd name="connsiteY1" fmla="*/ 1937441 h 1937441"/>
                    <a:gd name="connsiteX2" fmla="*/ 4372824 w 4372824"/>
                    <a:gd name="connsiteY2" fmla="*/ 1937441 h 1937441"/>
                  </a:gdLst>
                  <a:ahLst/>
                  <a:cxnLst>
                    <a:cxn ang="0">
                      <a:pos x="connsiteX0" y="connsiteY0"/>
                    </a:cxn>
                    <a:cxn ang="0">
                      <a:pos x="connsiteX1" y="connsiteY1"/>
                    </a:cxn>
                    <a:cxn ang="0">
                      <a:pos x="connsiteX2" y="connsiteY2"/>
                    </a:cxn>
                  </a:cxnLst>
                  <a:rect l="l" t="t" r="r" b="b"/>
                  <a:pathLst>
                    <a:path w="4372824" h="1937441">
                      <a:moveTo>
                        <a:pt x="0" y="0"/>
                      </a:moveTo>
                      <a:lnTo>
                        <a:pt x="0" y="1937441"/>
                      </a:lnTo>
                      <a:lnTo>
                        <a:pt x="4372824" y="1937441"/>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6" name="Right Brace 15"/>
                <p:cNvSpPr/>
                <p:nvPr/>
              </p:nvSpPr>
              <p:spPr>
                <a:xfrm rot="12607407">
                  <a:off x="5519944" y="1386003"/>
                  <a:ext cx="459511" cy="2121408"/>
                </a:xfrm>
                <a:prstGeom prst="rightBrace">
                  <a:avLst>
                    <a:gd name="adj1" fmla="val 0"/>
                    <a:gd name="adj2"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dirty="0">
                    <a:solidFill>
                      <a:schemeClr val="bg1"/>
                    </a:solidFill>
                  </a:endParaRPr>
                </a:p>
              </p:txBody>
            </p:sp>
            <p:sp>
              <p:nvSpPr>
                <p:cNvPr id="17" name="Rectangle 16"/>
                <p:cNvSpPr/>
                <p:nvPr/>
              </p:nvSpPr>
              <p:spPr>
                <a:xfrm>
                  <a:off x="4695587" y="1925144"/>
                  <a:ext cx="1245995" cy="178804"/>
                </a:xfrm>
                <a:prstGeom prst="rect">
                  <a:avLst/>
                </a:prstGeom>
              </p:spPr>
              <p:txBody>
                <a:bodyPr wrap="square">
                  <a:spAutoFit/>
                </a:bodyPr>
                <a:lstStyle/>
                <a:p>
                  <a:pPr algn="ctr">
                    <a:lnSpc>
                      <a:spcPct val="85000"/>
                    </a:lnSpc>
                  </a:pPr>
                  <a:r>
                    <a:rPr lang="en-US" sz="1600" b="1" dirty="0">
                      <a:solidFill>
                        <a:schemeClr val="bg1"/>
                      </a:solidFill>
                      <a:effectLst/>
                      <a:latin typeface="+mn-lt"/>
                      <a:cs typeface="Arial"/>
                    </a:rPr>
                    <a:t>2.6x Increase in TG</a:t>
                  </a:r>
                </a:p>
              </p:txBody>
            </p:sp>
          </p:grpSp>
          <p:sp>
            <p:nvSpPr>
              <p:cNvPr id="9" name="Content Placeholder 1"/>
              <p:cNvSpPr txBox="1">
                <a:spLocks/>
              </p:cNvSpPr>
              <p:nvPr/>
            </p:nvSpPr>
            <p:spPr bwMode="auto">
              <a:xfrm>
                <a:off x="3761751" y="1373821"/>
                <a:ext cx="3829785" cy="173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defPPr>
                  <a:defRPr lang="en-US"/>
                </a:defPPr>
                <a:lvl1pPr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Franklin Gothic Book" charset="0"/>
                    <a:ea typeface="ＭＳ Ｐゴシック" charset="0"/>
                    <a:cs typeface="ＭＳ Ｐゴシック" charset="0"/>
                  </a:defRPr>
                </a:lvl5pPr>
                <a:lvl6pPr marL="2286000" algn="l" defTabSz="457200" rtl="0" eaLnBrk="1" latinLnBrk="0" hangingPunct="1">
                  <a:defRPr sz="2400" kern="1200">
                    <a:solidFill>
                      <a:schemeClr val="tx1"/>
                    </a:solidFill>
                    <a:latin typeface="Franklin Gothic Book" charset="0"/>
                    <a:ea typeface="ＭＳ Ｐゴシック" charset="0"/>
                    <a:cs typeface="ＭＳ Ｐゴシック" charset="0"/>
                  </a:defRPr>
                </a:lvl6pPr>
                <a:lvl7pPr marL="2743200" algn="l" defTabSz="457200" rtl="0" eaLnBrk="1" latinLnBrk="0" hangingPunct="1">
                  <a:defRPr sz="2400" kern="1200">
                    <a:solidFill>
                      <a:schemeClr val="tx1"/>
                    </a:solidFill>
                    <a:latin typeface="Franklin Gothic Book" charset="0"/>
                    <a:ea typeface="ＭＳ Ｐゴシック" charset="0"/>
                    <a:cs typeface="ＭＳ Ｐゴシック" charset="0"/>
                  </a:defRPr>
                </a:lvl7pPr>
                <a:lvl8pPr marL="3200400" algn="l" defTabSz="457200" rtl="0" eaLnBrk="1" latinLnBrk="0" hangingPunct="1">
                  <a:defRPr sz="2400" kern="1200">
                    <a:solidFill>
                      <a:schemeClr val="tx1"/>
                    </a:solidFill>
                    <a:latin typeface="Franklin Gothic Book" charset="0"/>
                    <a:ea typeface="ＭＳ Ｐゴシック" charset="0"/>
                    <a:cs typeface="ＭＳ Ｐゴシック" charset="0"/>
                  </a:defRPr>
                </a:lvl8pPr>
                <a:lvl9pPr marL="3657600" algn="l" defTabSz="457200" rtl="0" eaLnBrk="1" latinLnBrk="0" hangingPunct="1">
                  <a:defRPr sz="2400" kern="1200">
                    <a:solidFill>
                      <a:schemeClr val="tx1"/>
                    </a:solidFill>
                    <a:latin typeface="Franklin Gothic Book" charset="0"/>
                    <a:ea typeface="ＭＳ Ｐゴシック" charset="0"/>
                    <a:cs typeface="ＭＳ Ｐゴシック" charset="0"/>
                  </a:defRPr>
                </a:lvl9pPr>
              </a:lstStyle>
              <a:p>
                <a:pPr algn="ctr"/>
                <a:r>
                  <a:rPr lang="en-US" sz="1800" b="1" dirty="0">
                    <a:solidFill>
                      <a:schemeClr val="bg1"/>
                    </a:solidFill>
                    <a:latin typeface="+mn-lt"/>
                    <a:cs typeface="Arial"/>
                  </a:rPr>
                  <a:t>Before, During, and After Pregnancy</a:t>
                </a:r>
                <a:endParaRPr lang="en-US" sz="1800" b="1" baseline="30000" dirty="0">
                  <a:solidFill>
                    <a:schemeClr val="bg1"/>
                  </a:solidFill>
                  <a:latin typeface="+mn-lt"/>
                  <a:cs typeface="Arial"/>
                </a:endParaRPr>
              </a:p>
            </p:txBody>
          </p:sp>
        </p:grpSp>
        <p:graphicFrame>
          <p:nvGraphicFramePr>
            <p:cNvPr id="24" name="Content Placeholder 6"/>
            <p:cNvGraphicFramePr>
              <a:graphicFrameLocks/>
            </p:cNvGraphicFramePr>
            <p:nvPr>
              <p:extLst>
                <p:ext uri="{D42A27DB-BD31-4B8C-83A1-F6EECF244321}">
                  <p14:modId xmlns:p14="http://schemas.microsoft.com/office/powerpoint/2010/main" val="1432197360"/>
                </p:ext>
              </p:extLst>
            </p:nvPr>
          </p:nvGraphicFramePr>
          <p:xfrm>
            <a:off x="2762760" y="1740124"/>
            <a:ext cx="5864822" cy="3951279"/>
          </p:xfrm>
          <a:graphic>
            <a:graphicData uri="http://schemas.openxmlformats.org/drawingml/2006/chart">
              <c:chart xmlns:c="http://schemas.openxmlformats.org/drawingml/2006/chart" xmlns:r="http://schemas.openxmlformats.org/officeDocument/2006/relationships" r:id="rId3"/>
            </a:graphicData>
          </a:graphic>
        </p:graphicFrame>
        <p:grpSp>
          <p:nvGrpSpPr>
            <p:cNvPr id="26" name="Group 25"/>
            <p:cNvGrpSpPr/>
            <p:nvPr/>
          </p:nvGrpSpPr>
          <p:grpSpPr>
            <a:xfrm>
              <a:off x="5417718" y="5093195"/>
              <a:ext cx="100682" cy="215746"/>
              <a:chOff x="3921125" y="4883151"/>
              <a:chExt cx="88900" cy="190499"/>
            </a:xfrm>
          </p:grpSpPr>
          <p:cxnSp>
            <p:nvCxnSpPr>
              <p:cNvPr id="27" name="Straight Arrow Connector 26"/>
              <p:cNvCxnSpPr/>
              <p:nvPr/>
            </p:nvCxnSpPr>
            <p:spPr>
              <a:xfrm flipV="1">
                <a:off x="3927475" y="4883151"/>
                <a:ext cx="0" cy="190499"/>
              </a:xfrm>
              <a:prstGeom prst="straightConnector1">
                <a:avLst/>
              </a:prstGeom>
              <a:ln w="28575" cmpd="sng">
                <a:solidFill>
                  <a:schemeClr val="bg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921125" y="5070475"/>
                <a:ext cx="889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flipH="1">
              <a:off x="7334271" y="5089599"/>
              <a:ext cx="100682" cy="215746"/>
              <a:chOff x="3921125" y="4883151"/>
              <a:chExt cx="88900" cy="190499"/>
            </a:xfrm>
          </p:grpSpPr>
          <p:cxnSp>
            <p:nvCxnSpPr>
              <p:cNvPr id="30" name="Straight Arrow Connector 29"/>
              <p:cNvCxnSpPr/>
              <p:nvPr/>
            </p:nvCxnSpPr>
            <p:spPr>
              <a:xfrm flipV="1">
                <a:off x="3927475" y="4883151"/>
                <a:ext cx="0" cy="190499"/>
              </a:xfrm>
              <a:prstGeom prst="straightConnector1">
                <a:avLst/>
              </a:prstGeom>
              <a:ln w="28575" cmpd="sng">
                <a:solidFill>
                  <a:schemeClr val="bg1"/>
                </a:solidFill>
                <a:tailEnd type="triangle" w="sm" len="med"/>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921125" y="5070475"/>
                <a:ext cx="88900"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BB580F6A-343D-8585-82FF-5C23357F70F6}"/>
                </a:ext>
              </a:extLst>
            </p:cNvPr>
            <p:cNvGrpSpPr/>
            <p:nvPr/>
          </p:nvGrpSpPr>
          <p:grpSpPr>
            <a:xfrm>
              <a:off x="4451350" y="4870449"/>
              <a:ext cx="3962953" cy="76201"/>
              <a:chOff x="4451350" y="4132385"/>
              <a:chExt cx="3962953" cy="819150"/>
            </a:xfrm>
          </p:grpSpPr>
          <p:cxnSp>
            <p:nvCxnSpPr>
              <p:cNvPr id="6" name="Straight Connector 5">
                <a:extLst>
                  <a:ext uri="{FF2B5EF4-FFF2-40B4-BE49-F238E27FC236}">
                    <a16:creationId xmlns:a16="http://schemas.microsoft.com/office/drawing/2014/main" id="{9F5981DC-5BF3-2374-AF51-CC74497ECCDA}"/>
                  </a:ext>
                </a:extLst>
              </p:cNvPr>
              <p:cNvCxnSpPr>
                <a:cxnSpLocks/>
              </p:cNvCxnSpPr>
              <p:nvPr/>
            </p:nvCxnSpPr>
            <p:spPr bwMode="auto">
              <a:xfrm>
                <a:off x="445135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7D1D941-9F64-EBCD-F673-FADD3E7B3F63}"/>
                  </a:ext>
                </a:extLst>
              </p:cNvPr>
              <p:cNvCxnSpPr>
                <a:cxnSpLocks/>
              </p:cNvCxnSpPr>
              <p:nvPr/>
            </p:nvCxnSpPr>
            <p:spPr bwMode="auto">
              <a:xfrm>
                <a:off x="469265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1778348-9263-D229-4B59-3532EE4E5501}"/>
                  </a:ext>
                </a:extLst>
              </p:cNvPr>
              <p:cNvCxnSpPr>
                <a:cxnSpLocks/>
              </p:cNvCxnSpPr>
              <p:nvPr/>
            </p:nvCxnSpPr>
            <p:spPr bwMode="auto">
              <a:xfrm>
                <a:off x="494225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24C58E8-A5F4-EC7B-1AC3-53176E5E5BBB}"/>
                  </a:ext>
                </a:extLst>
              </p:cNvPr>
              <p:cNvCxnSpPr>
                <a:cxnSpLocks/>
              </p:cNvCxnSpPr>
              <p:nvPr/>
            </p:nvCxnSpPr>
            <p:spPr bwMode="auto">
              <a:xfrm>
                <a:off x="520260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2703757-E55D-3E95-B794-600AE579D4B5}"/>
                  </a:ext>
                </a:extLst>
              </p:cNvPr>
              <p:cNvCxnSpPr>
                <a:cxnSpLocks/>
              </p:cNvCxnSpPr>
              <p:nvPr/>
            </p:nvCxnSpPr>
            <p:spPr bwMode="auto">
              <a:xfrm>
                <a:off x="542491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C771553-8161-FE84-3020-ED4EE45B0540}"/>
                  </a:ext>
                </a:extLst>
              </p:cNvPr>
              <p:cNvCxnSpPr>
                <a:cxnSpLocks/>
              </p:cNvCxnSpPr>
              <p:nvPr/>
            </p:nvCxnSpPr>
            <p:spPr bwMode="auto">
              <a:xfrm>
                <a:off x="566621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A7161D1-1952-83DE-E958-87FC56D404EA}"/>
                  </a:ext>
                </a:extLst>
              </p:cNvPr>
              <p:cNvCxnSpPr>
                <a:cxnSpLocks/>
              </p:cNvCxnSpPr>
              <p:nvPr/>
            </p:nvCxnSpPr>
            <p:spPr bwMode="auto">
              <a:xfrm>
                <a:off x="591581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E3004F6-CFBE-0364-530F-39D822EA2547}"/>
                  </a:ext>
                </a:extLst>
              </p:cNvPr>
              <p:cNvCxnSpPr>
                <a:cxnSpLocks/>
              </p:cNvCxnSpPr>
              <p:nvPr/>
            </p:nvCxnSpPr>
            <p:spPr bwMode="auto">
              <a:xfrm>
                <a:off x="617616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05AD9A1-B758-4EE0-A22D-00184B048F88}"/>
                  </a:ext>
                </a:extLst>
              </p:cNvPr>
              <p:cNvCxnSpPr>
                <a:cxnSpLocks/>
              </p:cNvCxnSpPr>
              <p:nvPr/>
            </p:nvCxnSpPr>
            <p:spPr bwMode="auto">
              <a:xfrm>
                <a:off x="641551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83DC539-EB31-7DC5-5ACB-8BBE379AA75A}"/>
                  </a:ext>
                </a:extLst>
              </p:cNvPr>
              <p:cNvCxnSpPr>
                <a:cxnSpLocks/>
              </p:cNvCxnSpPr>
              <p:nvPr/>
            </p:nvCxnSpPr>
            <p:spPr bwMode="auto">
              <a:xfrm>
                <a:off x="6656810"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8E310F8-2032-EC38-7F05-8EDD3CE71A7E}"/>
                  </a:ext>
                </a:extLst>
              </p:cNvPr>
              <p:cNvCxnSpPr>
                <a:cxnSpLocks/>
              </p:cNvCxnSpPr>
              <p:nvPr/>
            </p:nvCxnSpPr>
            <p:spPr bwMode="auto">
              <a:xfrm>
                <a:off x="690641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D7FA1CB-2336-78D4-8343-48C0277097F6}"/>
                  </a:ext>
                </a:extLst>
              </p:cNvPr>
              <p:cNvCxnSpPr>
                <a:cxnSpLocks/>
              </p:cNvCxnSpPr>
              <p:nvPr/>
            </p:nvCxnSpPr>
            <p:spPr bwMode="auto">
              <a:xfrm>
                <a:off x="7166763"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98E8826-899F-9B82-3393-67AE1F991FCF}"/>
                  </a:ext>
                </a:extLst>
              </p:cNvPr>
              <p:cNvCxnSpPr>
                <a:cxnSpLocks/>
              </p:cNvCxnSpPr>
              <p:nvPr/>
            </p:nvCxnSpPr>
            <p:spPr bwMode="auto">
              <a:xfrm>
                <a:off x="7427761"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0E5F6D7-7AF9-7B07-40BA-495F860BD013}"/>
                  </a:ext>
                </a:extLst>
              </p:cNvPr>
              <p:cNvCxnSpPr>
                <a:cxnSpLocks/>
              </p:cNvCxnSpPr>
              <p:nvPr/>
            </p:nvCxnSpPr>
            <p:spPr bwMode="auto">
              <a:xfrm>
                <a:off x="7669061"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8AD97F6-5BE5-9427-8662-1ADC9FA0EE5A}"/>
                  </a:ext>
                </a:extLst>
              </p:cNvPr>
              <p:cNvCxnSpPr>
                <a:cxnSpLocks/>
              </p:cNvCxnSpPr>
              <p:nvPr/>
            </p:nvCxnSpPr>
            <p:spPr bwMode="auto">
              <a:xfrm>
                <a:off x="7918664"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2E3D722-ED8D-2EA6-2955-CA2ACC972043}"/>
                  </a:ext>
                </a:extLst>
              </p:cNvPr>
              <p:cNvCxnSpPr>
                <a:cxnSpLocks/>
              </p:cNvCxnSpPr>
              <p:nvPr/>
            </p:nvCxnSpPr>
            <p:spPr bwMode="auto">
              <a:xfrm>
                <a:off x="8179014" y="4132385"/>
                <a:ext cx="0" cy="8191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74C4751-5CFB-F977-01B9-8A3F51F5A193}"/>
                  </a:ext>
                </a:extLst>
              </p:cNvPr>
              <p:cNvCxnSpPr>
                <a:cxnSpLocks/>
              </p:cNvCxnSpPr>
              <p:nvPr/>
            </p:nvCxnSpPr>
            <p:spPr bwMode="auto">
              <a:xfrm>
                <a:off x="8414303" y="4132385"/>
                <a:ext cx="0" cy="81915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2343007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724DF2C-B033-955E-1805-3B702A1B9411}"/>
              </a:ext>
            </a:extLst>
          </p:cNvPr>
          <p:cNvSpPr/>
          <p:nvPr/>
        </p:nvSpPr>
        <p:spPr bwMode="auto">
          <a:xfrm>
            <a:off x="1755017" y="2794000"/>
            <a:ext cx="2820804" cy="3369733"/>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D96B9DA0-A494-58E4-65DD-211903360FD1}"/>
              </a:ext>
            </a:extLst>
          </p:cNvPr>
          <p:cNvSpPr/>
          <p:nvPr/>
        </p:nvSpPr>
        <p:spPr bwMode="auto">
          <a:xfrm>
            <a:off x="8943107" y="2794000"/>
            <a:ext cx="2820804" cy="3369733"/>
          </a:xfrm>
          <a:prstGeom prst="rect">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6FECF8B9-3CFB-8AA4-4A70-83511DCA61C2}"/>
              </a:ext>
            </a:extLst>
          </p:cNvPr>
          <p:cNvSpPr/>
          <p:nvPr/>
        </p:nvSpPr>
        <p:spPr bwMode="auto">
          <a:xfrm>
            <a:off x="4748379" y="2794000"/>
            <a:ext cx="4022171" cy="3369733"/>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Content Placeholder 5">
            <a:extLst>
              <a:ext uri="{FF2B5EF4-FFF2-40B4-BE49-F238E27FC236}">
                <a16:creationId xmlns:a16="http://schemas.microsoft.com/office/drawing/2014/main" id="{15302436-2898-CDB5-5729-2601B28183CA}"/>
              </a:ext>
            </a:extLst>
          </p:cNvPr>
          <p:cNvSpPr>
            <a:spLocks noGrp="1"/>
          </p:cNvSpPr>
          <p:nvPr>
            <p:ph idx="1"/>
          </p:nvPr>
        </p:nvSpPr>
        <p:spPr>
          <a:xfrm>
            <a:off x="604675" y="1507162"/>
            <a:ext cx="10877529" cy="570128"/>
          </a:xfrm>
        </p:spPr>
        <p:txBody>
          <a:bodyPr/>
          <a:lstStyle/>
          <a:p>
            <a:pPr>
              <a:spcAft>
                <a:spcPts val="300"/>
              </a:spcAft>
            </a:pPr>
            <a:r>
              <a:rPr lang="en-US" sz="1600" dirty="0">
                <a:latin typeface="+mn-lt"/>
                <a:cs typeface="Arial"/>
              </a:rPr>
              <a:t>Patients reported an average of 30 sick days taken per yr because of their disease</a:t>
            </a:r>
          </a:p>
          <a:p>
            <a:pPr>
              <a:spcAft>
                <a:spcPts val="300"/>
              </a:spcAft>
            </a:pPr>
            <a:r>
              <a:rPr lang="en-US" sz="1600" dirty="0">
                <a:latin typeface="+mn-lt"/>
                <a:cs typeface="Arial"/>
              </a:rPr>
              <a:t>65% of those who reported being unemployed said it was due to their FCS</a:t>
            </a:r>
            <a:endParaRPr lang="en-US" sz="2200" baseline="30000" dirty="0">
              <a:latin typeface="+mn-lt"/>
              <a:cs typeface="Arial"/>
            </a:endParaRPr>
          </a:p>
        </p:txBody>
      </p:sp>
      <p:sp>
        <p:nvSpPr>
          <p:cNvPr id="3" name="Title 2"/>
          <p:cNvSpPr>
            <a:spLocks noGrp="1"/>
          </p:cNvSpPr>
          <p:nvPr>
            <p:ph type="title"/>
          </p:nvPr>
        </p:nvSpPr>
        <p:spPr>
          <a:xfrm>
            <a:off x="609758" y="238127"/>
            <a:ext cx="11252041" cy="1103313"/>
          </a:xfrm>
        </p:spPr>
        <p:txBody>
          <a:bodyPr>
            <a:noAutofit/>
          </a:bodyPr>
          <a:lstStyle/>
          <a:p>
            <a:r>
              <a:rPr lang="en-US" dirty="0">
                <a:latin typeface="+mn-lt"/>
              </a:rPr>
              <a:t>FCS Manifestations Affect Daily Living:</a:t>
            </a:r>
            <a:br>
              <a:rPr lang="en-US" dirty="0">
                <a:latin typeface="+mn-lt"/>
              </a:rPr>
            </a:br>
            <a:r>
              <a:rPr lang="en-US" dirty="0">
                <a:latin typeface="+mn-lt"/>
              </a:rPr>
              <a:t>Cognitive, Emotional, and Physical Impairments</a:t>
            </a:r>
          </a:p>
        </p:txBody>
      </p:sp>
      <p:sp>
        <p:nvSpPr>
          <p:cNvPr id="4" name="Text Placeholder 4"/>
          <p:cNvSpPr txBox="1">
            <a:spLocks/>
          </p:cNvSpPr>
          <p:nvPr/>
        </p:nvSpPr>
        <p:spPr>
          <a:xfrm>
            <a:off x="495300" y="6404907"/>
            <a:ext cx="7772400" cy="190092"/>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endParaRPr lang="en-US" sz="1200" dirty="0">
              <a:solidFill>
                <a:schemeClr val="bg2"/>
              </a:solidFill>
              <a:cs typeface="+mn-cs"/>
            </a:endParaRPr>
          </a:p>
          <a:p>
            <a:pPr marL="0" indent="0">
              <a:lnSpc>
                <a:spcPct val="90000"/>
              </a:lnSpc>
              <a:spcBef>
                <a:spcPts val="200"/>
              </a:spcBef>
              <a:buClr>
                <a:schemeClr val="accent2"/>
              </a:buClr>
              <a:buNone/>
            </a:pPr>
            <a:r>
              <a:rPr lang="en-US" sz="1200" dirty="0">
                <a:solidFill>
                  <a:schemeClr val="bg2"/>
                </a:solidFill>
                <a:cs typeface="+mn-cs"/>
              </a:rPr>
              <a:t>Davidson. Expert Rev Cardiovasc Therapy. 2017;15:415.</a:t>
            </a:r>
          </a:p>
        </p:txBody>
      </p:sp>
      <p:sp>
        <p:nvSpPr>
          <p:cNvPr id="7" name="Rectangle 6"/>
          <p:cNvSpPr/>
          <p:nvPr/>
        </p:nvSpPr>
        <p:spPr>
          <a:xfrm>
            <a:off x="1933021" y="2176691"/>
            <a:ext cx="8325957" cy="369332"/>
          </a:xfrm>
          <a:prstGeom prst="rect">
            <a:avLst/>
          </a:prstGeom>
        </p:spPr>
        <p:txBody>
          <a:bodyPr wrap="square">
            <a:spAutoFit/>
          </a:bodyPr>
          <a:lstStyle/>
          <a:p>
            <a:pPr algn="ctr"/>
            <a:r>
              <a:rPr lang="en-US" sz="1800" b="1" dirty="0">
                <a:solidFill>
                  <a:schemeClr val="bg2">
                    <a:lumMod val="10000"/>
                  </a:schemeClr>
                </a:solidFill>
                <a:latin typeface="+mn-lt"/>
                <a:cs typeface="Arial"/>
              </a:rPr>
              <a:t>Symptoms and Complications of Chylomicron Buildup</a:t>
            </a:r>
          </a:p>
        </p:txBody>
      </p:sp>
      <p:sp>
        <p:nvSpPr>
          <p:cNvPr id="2" name="Rectangle: Rounded Corners 1">
            <a:extLst>
              <a:ext uri="{FF2B5EF4-FFF2-40B4-BE49-F238E27FC236}">
                <a16:creationId xmlns:a16="http://schemas.microsoft.com/office/drawing/2014/main" id="{EAE6EC6F-208E-428F-5A60-FFEA14E3A0B7}"/>
              </a:ext>
            </a:extLst>
          </p:cNvPr>
          <p:cNvSpPr/>
          <p:nvPr/>
        </p:nvSpPr>
        <p:spPr bwMode="auto">
          <a:xfrm>
            <a:off x="1762475" y="2560684"/>
            <a:ext cx="2810428" cy="571230"/>
          </a:xfrm>
          <a:prstGeom prst="roundRect">
            <a:avLst>
              <a:gd name="adj" fmla="val 50000"/>
            </a:avLst>
          </a:prstGeom>
          <a:solidFill>
            <a:schemeClr val="accent1"/>
          </a:solidFill>
          <a:ln w="0">
            <a:noFill/>
            <a:miter lim="800000"/>
            <a:headEnd/>
            <a:tailEnd/>
          </a:ln>
        </p:spPr>
        <p:txBody>
          <a:bodyPr rtlCol="0" anchor="ctr"/>
          <a:lstStyle/>
          <a:p>
            <a:pPr algn="ctr">
              <a:spcBef>
                <a:spcPct val="35000"/>
              </a:spcBef>
              <a:spcAft>
                <a:spcPct val="25000"/>
              </a:spcAft>
              <a:buClr>
                <a:schemeClr val="folHlink"/>
              </a:buClr>
            </a:pPr>
            <a:r>
              <a:rPr lang="en-US" sz="1800" b="1" dirty="0">
                <a:latin typeface="+mn-lt"/>
                <a:cs typeface="Arial"/>
              </a:rPr>
              <a:t>Cognitive Symptoms</a:t>
            </a:r>
          </a:p>
        </p:txBody>
      </p:sp>
      <p:sp>
        <p:nvSpPr>
          <p:cNvPr id="8" name="Rectangle: Rounded Corners 7">
            <a:extLst>
              <a:ext uri="{FF2B5EF4-FFF2-40B4-BE49-F238E27FC236}">
                <a16:creationId xmlns:a16="http://schemas.microsoft.com/office/drawing/2014/main" id="{E31CA172-66D0-F877-CD11-3E436EE0A3D8}"/>
              </a:ext>
            </a:extLst>
          </p:cNvPr>
          <p:cNvSpPr/>
          <p:nvPr/>
        </p:nvSpPr>
        <p:spPr bwMode="auto">
          <a:xfrm>
            <a:off x="4754431" y="2560684"/>
            <a:ext cx="4022171" cy="571230"/>
          </a:xfrm>
          <a:prstGeom prst="roundRect">
            <a:avLst>
              <a:gd name="adj" fmla="val 50000"/>
            </a:avLst>
          </a:prstGeom>
          <a:solidFill>
            <a:schemeClr val="accent3"/>
          </a:solidFill>
          <a:ln w="0">
            <a:noFill/>
            <a:miter lim="800000"/>
            <a:headEnd/>
            <a:tailEnd/>
          </a:ln>
        </p:spPr>
        <p:txBody>
          <a:bodyPr rtlCol="0" anchor="ctr"/>
          <a:lstStyle/>
          <a:p>
            <a:pPr algn="ctr">
              <a:spcBef>
                <a:spcPct val="35000"/>
              </a:spcBef>
              <a:spcAft>
                <a:spcPct val="25000"/>
              </a:spcAft>
              <a:buClr>
                <a:schemeClr val="folHlink"/>
              </a:buClr>
            </a:pPr>
            <a:r>
              <a:rPr lang="en-US" sz="1800" b="1" dirty="0">
                <a:latin typeface="+mn-lt"/>
                <a:cs typeface="Arial"/>
              </a:rPr>
              <a:t>Emotional Symptoms</a:t>
            </a:r>
          </a:p>
        </p:txBody>
      </p:sp>
      <p:sp>
        <p:nvSpPr>
          <p:cNvPr id="9" name="Rectangle: Rounded Corners 8">
            <a:extLst>
              <a:ext uri="{FF2B5EF4-FFF2-40B4-BE49-F238E27FC236}">
                <a16:creationId xmlns:a16="http://schemas.microsoft.com/office/drawing/2014/main" id="{9B786499-EE89-A6A2-6341-81E254EF8866}"/>
              </a:ext>
            </a:extLst>
          </p:cNvPr>
          <p:cNvSpPr/>
          <p:nvPr/>
        </p:nvSpPr>
        <p:spPr bwMode="auto">
          <a:xfrm>
            <a:off x="8952079" y="2560684"/>
            <a:ext cx="2810428" cy="571230"/>
          </a:xfrm>
          <a:prstGeom prst="roundRect">
            <a:avLst>
              <a:gd name="adj" fmla="val 50000"/>
            </a:avLst>
          </a:prstGeom>
          <a:solidFill>
            <a:schemeClr val="accent4"/>
          </a:solidFill>
          <a:ln w="0">
            <a:noFill/>
            <a:miter lim="800000"/>
            <a:headEnd/>
            <a:tailEnd/>
          </a:ln>
        </p:spPr>
        <p:txBody>
          <a:bodyPr rtlCol="0" anchor="ctr"/>
          <a:lstStyle/>
          <a:p>
            <a:pPr algn="ctr">
              <a:spcBef>
                <a:spcPct val="35000"/>
              </a:spcBef>
              <a:spcAft>
                <a:spcPct val="25000"/>
              </a:spcAft>
              <a:buClr>
                <a:schemeClr val="folHlink"/>
              </a:buClr>
            </a:pPr>
            <a:r>
              <a:rPr lang="en-US" sz="1800" b="1" dirty="0">
                <a:latin typeface="+mn-lt"/>
                <a:cs typeface="Arial"/>
              </a:rPr>
              <a:t>Physical Symptoms</a:t>
            </a:r>
          </a:p>
        </p:txBody>
      </p:sp>
      <p:sp>
        <p:nvSpPr>
          <p:cNvPr id="11" name="TextBox 10">
            <a:extLst>
              <a:ext uri="{FF2B5EF4-FFF2-40B4-BE49-F238E27FC236}">
                <a16:creationId xmlns:a16="http://schemas.microsoft.com/office/drawing/2014/main" id="{C9FB368E-4E85-BD6E-9A1A-D79F03E286AF}"/>
              </a:ext>
            </a:extLst>
          </p:cNvPr>
          <p:cNvSpPr txBox="1"/>
          <p:nvPr/>
        </p:nvSpPr>
        <p:spPr bwMode="auto">
          <a:xfrm>
            <a:off x="5051314" y="3226872"/>
            <a:ext cx="3416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mn-lt"/>
                <a:cs typeface="Arial"/>
              </a:rPr>
              <a:t>Every 1-3 Days</a:t>
            </a:r>
          </a:p>
        </p:txBody>
      </p:sp>
      <p:sp>
        <p:nvSpPr>
          <p:cNvPr id="12" name="TextBox 11">
            <a:extLst>
              <a:ext uri="{FF2B5EF4-FFF2-40B4-BE49-F238E27FC236}">
                <a16:creationId xmlns:a16="http://schemas.microsoft.com/office/drawing/2014/main" id="{B839F4EC-BB4A-71A9-5D21-60281D0F88F6}"/>
              </a:ext>
            </a:extLst>
          </p:cNvPr>
          <p:cNvSpPr txBox="1"/>
          <p:nvPr/>
        </p:nvSpPr>
        <p:spPr bwMode="auto">
          <a:xfrm>
            <a:off x="4904265" y="3726802"/>
            <a:ext cx="37667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buFont typeface="Wingdings" panose="05000000000000000000" pitchFamily="2" charset="2"/>
              <a:buChar char="§"/>
            </a:pPr>
            <a:r>
              <a:rPr lang="en-US" sz="1600" dirty="0">
                <a:solidFill>
                  <a:schemeClr val="bg1"/>
                </a:solidFill>
                <a:latin typeface="+mn-lt"/>
                <a:cs typeface="Arial"/>
              </a:rPr>
              <a:t>Constant uncertainty about an imminent pain or acute pancreatitis</a:t>
            </a:r>
            <a:r>
              <a:rPr lang="en-US" sz="1600" baseline="0" dirty="0">
                <a:solidFill>
                  <a:schemeClr val="bg1"/>
                </a:solidFill>
                <a:latin typeface="+mn-lt"/>
                <a:cs typeface="Arial"/>
              </a:rPr>
              <a:t> attack </a:t>
            </a:r>
          </a:p>
          <a:p>
            <a:pPr marL="285750" indent="-285750">
              <a:buFont typeface="Wingdings" panose="05000000000000000000" pitchFamily="2" charset="2"/>
              <a:buChar char="§"/>
            </a:pPr>
            <a:r>
              <a:rPr lang="en-US" sz="1600" dirty="0">
                <a:solidFill>
                  <a:schemeClr val="bg1"/>
                </a:solidFill>
                <a:latin typeface="+mn-lt"/>
                <a:cs typeface="Arial"/>
              </a:rPr>
              <a:t>Anxiety, fear, or worry about health </a:t>
            </a:r>
          </a:p>
          <a:p>
            <a:pPr marL="285750" indent="-285750">
              <a:buFont typeface="Wingdings" panose="05000000000000000000" pitchFamily="2" charset="2"/>
              <a:buChar char="§"/>
            </a:pPr>
            <a:r>
              <a:rPr lang="en-US" sz="1600" dirty="0">
                <a:solidFill>
                  <a:schemeClr val="bg1"/>
                </a:solidFill>
                <a:latin typeface="+mn-lt"/>
                <a:cs typeface="Arial"/>
              </a:rPr>
              <a:t>Feel out of control or powerless</a:t>
            </a:r>
          </a:p>
          <a:p>
            <a:pPr marL="285750" indent="-285750">
              <a:buFont typeface="Wingdings" panose="05000000000000000000" pitchFamily="2" charset="2"/>
              <a:buChar char="§"/>
            </a:pPr>
            <a:r>
              <a:rPr lang="en-US" sz="1600" dirty="0">
                <a:solidFill>
                  <a:schemeClr val="bg1"/>
                </a:solidFill>
                <a:latin typeface="+mn-lt"/>
                <a:cs typeface="Arial"/>
              </a:rPr>
              <a:t>Anxiety, fear, or worry</a:t>
            </a:r>
            <a:r>
              <a:rPr lang="en-US" sz="1600" baseline="0" dirty="0">
                <a:solidFill>
                  <a:schemeClr val="bg1"/>
                </a:solidFill>
                <a:latin typeface="+mn-lt"/>
                <a:cs typeface="Arial"/>
              </a:rPr>
              <a:t> </a:t>
            </a:r>
            <a:r>
              <a:rPr lang="en-US" sz="1600" dirty="0">
                <a:solidFill>
                  <a:schemeClr val="bg1"/>
                </a:solidFill>
                <a:latin typeface="+mn-lt"/>
                <a:cs typeface="Arial"/>
              </a:rPr>
              <a:t>about planning what to eat or how much to eat</a:t>
            </a:r>
          </a:p>
          <a:p>
            <a:pPr marL="285750" indent="-285750">
              <a:buFont typeface="Wingdings" panose="05000000000000000000" pitchFamily="2" charset="2"/>
              <a:buChar char="§"/>
            </a:pPr>
            <a:r>
              <a:rPr lang="en-US" sz="1600" dirty="0">
                <a:solidFill>
                  <a:schemeClr val="bg1"/>
                </a:solidFill>
                <a:latin typeface="+mn-lt"/>
                <a:cs typeface="Arial"/>
              </a:rPr>
              <a:t>Feel</a:t>
            </a:r>
            <a:r>
              <a:rPr lang="en-US" sz="1600" baseline="0" dirty="0">
                <a:solidFill>
                  <a:schemeClr val="bg1"/>
                </a:solidFill>
                <a:latin typeface="+mn-lt"/>
                <a:cs typeface="Arial"/>
              </a:rPr>
              <a:t> </a:t>
            </a:r>
            <a:r>
              <a:rPr lang="en-US" sz="1600" dirty="0">
                <a:solidFill>
                  <a:schemeClr val="bg1"/>
                </a:solidFill>
                <a:latin typeface="+mn-lt"/>
                <a:cs typeface="Arial"/>
              </a:rPr>
              <a:t>sad to depressed</a:t>
            </a:r>
          </a:p>
          <a:p>
            <a:pPr marL="285750" indent="-285750">
              <a:buFont typeface="Wingdings" panose="05000000000000000000" pitchFamily="2" charset="2"/>
              <a:buChar char="§"/>
            </a:pPr>
            <a:r>
              <a:rPr lang="en-US" sz="1600" dirty="0">
                <a:solidFill>
                  <a:schemeClr val="bg1"/>
                </a:solidFill>
                <a:latin typeface="+mn-lt"/>
                <a:cs typeface="Arial"/>
              </a:rPr>
              <a:t>Feel socially withdrawn or isolated</a:t>
            </a:r>
          </a:p>
        </p:txBody>
      </p:sp>
      <p:sp>
        <p:nvSpPr>
          <p:cNvPr id="14" name="TextBox 13">
            <a:extLst>
              <a:ext uri="{FF2B5EF4-FFF2-40B4-BE49-F238E27FC236}">
                <a16:creationId xmlns:a16="http://schemas.microsoft.com/office/drawing/2014/main" id="{9FD0CE66-7B4A-49D6-A3A0-74B0AE404C06}"/>
              </a:ext>
            </a:extLst>
          </p:cNvPr>
          <p:cNvSpPr txBox="1"/>
          <p:nvPr/>
        </p:nvSpPr>
        <p:spPr bwMode="auto">
          <a:xfrm>
            <a:off x="8946025" y="3226872"/>
            <a:ext cx="28104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mn-lt"/>
                <a:cs typeface="Arial"/>
              </a:rPr>
              <a:t>2-3 Times per Wk</a:t>
            </a:r>
          </a:p>
        </p:txBody>
      </p:sp>
      <p:sp>
        <p:nvSpPr>
          <p:cNvPr id="15" name="TextBox 14">
            <a:extLst>
              <a:ext uri="{FF2B5EF4-FFF2-40B4-BE49-F238E27FC236}">
                <a16:creationId xmlns:a16="http://schemas.microsoft.com/office/drawing/2014/main" id="{2DBC7145-CA25-37BB-1473-0FB79D593E7B}"/>
              </a:ext>
            </a:extLst>
          </p:cNvPr>
          <p:cNvSpPr txBox="1"/>
          <p:nvPr/>
        </p:nvSpPr>
        <p:spPr bwMode="auto">
          <a:xfrm>
            <a:off x="9095507" y="3726802"/>
            <a:ext cx="24992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buFont typeface="Wingdings" panose="05000000000000000000" pitchFamily="2" charset="2"/>
              <a:buChar char="§"/>
            </a:pPr>
            <a:r>
              <a:rPr lang="en-US" sz="1600" dirty="0">
                <a:solidFill>
                  <a:schemeClr val="bg1"/>
                </a:solidFill>
                <a:latin typeface="+mn-lt"/>
                <a:cs typeface="Arial"/>
              </a:rPr>
              <a:t>Bloating </a:t>
            </a:r>
          </a:p>
          <a:p>
            <a:pPr marL="285750" indent="-285750">
              <a:buFont typeface="Wingdings" panose="05000000000000000000" pitchFamily="2" charset="2"/>
              <a:buChar char="§"/>
            </a:pPr>
            <a:r>
              <a:rPr lang="en-US" sz="1600" dirty="0">
                <a:solidFill>
                  <a:schemeClr val="bg1"/>
                </a:solidFill>
                <a:latin typeface="+mn-lt"/>
                <a:cs typeface="Arial"/>
              </a:rPr>
              <a:t>Generalized abdominal pain</a:t>
            </a:r>
          </a:p>
          <a:p>
            <a:pPr marL="285750" indent="-285750">
              <a:buFont typeface="Wingdings" panose="05000000000000000000" pitchFamily="2" charset="2"/>
              <a:buChar char="§"/>
            </a:pPr>
            <a:r>
              <a:rPr lang="en-US" sz="1600" dirty="0">
                <a:solidFill>
                  <a:schemeClr val="bg1"/>
                </a:solidFill>
                <a:latin typeface="+mn-lt"/>
                <a:cs typeface="Arial"/>
              </a:rPr>
              <a:t>Asthenia</a:t>
            </a:r>
          </a:p>
          <a:p>
            <a:pPr marL="285750" indent="-285750">
              <a:buFont typeface="Wingdings" panose="05000000000000000000" pitchFamily="2" charset="2"/>
              <a:buChar char="§"/>
            </a:pPr>
            <a:r>
              <a:rPr lang="en-US" sz="1600" dirty="0">
                <a:solidFill>
                  <a:schemeClr val="bg1"/>
                </a:solidFill>
                <a:latin typeface="+mn-lt"/>
                <a:cs typeface="Arial"/>
              </a:rPr>
              <a:t>Fatigue</a:t>
            </a:r>
          </a:p>
          <a:p>
            <a:pPr marL="285750" indent="-285750">
              <a:buFont typeface="Wingdings" panose="05000000000000000000" pitchFamily="2" charset="2"/>
              <a:buChar char="§"/>
            </a:pPr>
            <a:r>
              <a:rPr lang="en-US" sz="1600" dirty="0">
                <a:solidFill>
                  <a:schemeClr val="bg1"/>
                </a:solidFill>
                <a:latin typeface="+mn-lt"/>
                <a:cs typeface="Arial"/>
              </a:rPr>
              <a:t>Indigestion</a:t>
            </a:r>
          </a:p>
        </p:txBody>
      </p:sp>
      <p:sp>
        <p:nvSpPr>
          <p:cNvPr id="17" name="TextBox 16">
            <a:extLst>
              <a:ext uri="{FF2B5EF4-FFF2-40B4-BE49-F238E27FC236}">
                <a16:creationId xmlns:a16="http://schemas.microsoft.com/office/drawing/2014/main" id="{5DA6F54C-2CBB-02C1-E892-39C151B75E45}"/>
              </a:ext>
            </a:extLst>
          </p:cNvPr>
          <p:cNvSpPr txBox="1"/>
          <p:nvPr/>
        </p:nvSpPr>
        <p:spPr bwMode="auto">
          <a:xfrm>
            <a:off x="1757935" y="3226872"/>
            <a:ext cx="28104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1" dirty="0">
                <a:solidFill>
                  <a:schemeClr val="bg1"/>
                </a:solidFill>
                <a:latin typeface="+mn-lt"/>
                <a:cs typeface="Arial"/>
              </a:rPr>
              <a:t>Daily or Weekly</a:t>
            </a:r>
          </a:p>
        </p:txBody>
      </p:sp>
      <p:sp>
        <p:nvSpPr>
          <p:cNvPr id="18" name="TextBox 17">
            <a:extLst>
              <a:ext uri="{FF2B5EF4-FFF2-40B4-BE49-F238E27FC236}">
                <a16:creationId xmlns:a16="http://schemas.microsoft.com/office/drawing/2014/main" id="{FE42CAAD-B46A-0B72-F805-FC833109D7C3}"/>
              </a:ext>
            </a:extLst>
          </p:cNvPr>
          <p:cNvSpPr txBox="1"/>
          <p:nvPr/>
        </p:nvSpPr>
        <p:spPr bwMode="auto">
          <a:xfrm>
            <a:off x="1907417" y="3726802"/>
            <a:ext cx="249927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buFont typeface="Wingdings" panose="05000000000000000000" pitchFamily="2" charset="2"/>
              <a:buChar char="§"/>
            </a:pPr>
            <a:r>
              <a:rPr lang="en-US" sz="1600" dirty="0">
                <a:solidFill>
                  <a:schemeClr val="bg1"/>
                </a:solidFill>
                <a:latin typeface="+mn-lt"/>
                <a:cs typeface="Arial"/>
              </a:rPr>
              <a:t>Difficulty concentrating</a:t>
            </a:r>
          </a:p>
          <a:p>
            <a:pPr marL="285750" indent="-285750">
              <a:buFont typeface="Wingdings" panose="05000000000000000000" pitchFamily="2" charset="2"/>
              <a:buChar char="§"/>
            </a:pPr>
            <a:r>
              <a:rPr lang="en-US" sz="1600" dirty="0">
                <a:solidFill>
                  <a:schemeClr val="bg1"/>
                </a:solidFill>
                <a:latin typeface="+mn-lt"/>
                <a:cs typeface="Arial"/>
              </a:rPr>
              <a:t>Brain fog</a:t>
            </a:r>
          </a:p>
          <a:p>
            <a:pPr marL="285750" indent="-285750">
              <a:buFont typeface="Wingdings" panose="05000000000000000000" pitchFamily="2" charset="2"/>
              <a:buChar char="§"/>
            </a:pPr>
            <a:r>
              <a:rPr lang="en-US" sz="1600" dirty="0">
                <a:solidFill>
                  <a:schemeClr val="bg1"/>
                </a:solidFill>
                <a:latin typeface="+mn-lt"/>
                <a:cs typeface="Arial"/>
              </a:rPr>
              <a:t>Forgetfulness</a:t>
            </a:r>
          </a:p>
          <a:p>
            <a:pPr marL="285750" indent="-285750">
              <a:buFont typeface="Wingdings" panose="05000000000000000000" pitchFamily="2" charset="2"/>
              <a:buChar char="§"/>
            </a:pPr>
            <a:r>
              <a:rPr lang="en-US" sz="1600" dirty="0">
                <a:solidFill>
                  <a:schemeClr val="bg1"/>
                </a:solidFill>
                <a:latin typeface="+mn-lt"/>
                <a:cs typeface="Arial"/>
              </a:rPr>
              <a:t>Impaired judgement</a:t>
            </a:r>
          </a:p>
          <a:p>
            <a:pPr marL="285750" indent="-285750">
              <a:buFont typeface="Wingdings" panose="05000000000000000000" pitchFamily="2" charset="2"/>
              <a:buChar char="§"/>
            </a:pPr>
            <a:r>
              <a:rPr lang="en-US" sz="1600" dirty="0">
                <a:solidFill>
                  <a:schemeClr val="bg1"/>
                </a:solidFill>
                <a:latin typeface="+mn-lt"/>
                <a:cs typeface="Arial"/>
              </a:rPr>
              <a:t>Recent memory loss</a:t>
            </a:r>
          </a:p>
        </p:txBody>
      </p:sp>
      <p:sp>
        <p:nvSpPr>
          <p:cNvPr id="19" name="TextBox 18">
            <a:extLst>
              <a:ext uri="{FF2B5EF4-FFF2-40B4-BE49-F238E27FC236}">
                <a16:creationId xmlns:a16="http://schemas.microsoft.com/office/drawing/2014/main" id="{DC8DC497-5E0D-C128-A456-7B8A7003D099}"/>
              </a:ext>
            </a:extLst>
          </p:cNvPr>
          <p:cNvSpPr txBox="1"/>
          <p:nvPr/>
        </p:nvSpPr>
        <p:spPr bwMode="auto">
          <a:xfrm>
            <a:off x="488290" y="3206551"/>
            <a:ext cx="117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mn-lt"/>
                <a:cs typeface="Arial"/>
              </a:rPr>
              <a:t>Frequency</a:t>
            </a:r>
            <a:endParaRPr lang="en-US" sz="1800" b="1"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67EC1212-0633-E6D6-4980-8E53B6E08DD8}"/>
              </a:ext>
            </a:extLst>
          </p:cNvPr>
          <p:cNvSpPr txBox="1"/>
          <p:nvPr/>
        </p:nvSpPr>
        <p:spPr bwMode="auto">
          <a:xfrm>
            <a:off x="488290" y="3726802"/>
            <a:ext cx="109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mn-lt"/>
                <a:cs typeface="Arial"/>
              </a:rPr>
              <a:t>Symptom</a:t>
            </a:r>
          </a:p>
        </p:txBody>
      </p:sp>
      <p:cxnSp>
        <p:nvCxnSpPr>
          <p:cNvPr id="22" name="Straight Connector 21">
            <a:extLst>
              <a:ext uri="{FF2B5EF4-FFF2-40B4-BE49-F238E27FC236}">
                <a16:creationId xmlns:a16="http://schemas.microsoft.com/office/drawing/2014/main" id="{EC84B2E7-43D8-3F84-0D45-AFCF7BA508EA}"/>
              </a:ext>
            </a:extLst>
          </p:cNvPr>
          <p:cNvCxnSpPr>
            <a:cxnSpLocks/>
          </p:cNvCxnSpPr>
          <p:nvPr/>
        </p:nvCxnSpPr>
        <p:spPr bwMode="auto">
          <a:xfrm>
            <a:off x="482238" y="3613983"/>
            <a:ext cx="4086125" cy="0"/>
          </a:xfrm>
          <a:prstGeom prst="line">
            <a:avLst/>
          </a:prstGeom>
          <a:noFill/>
          <a:ln w="28575" cap="flat" cmpd="sng" algn="ctr">
            <a:solidFill>
              <a:schemeClr val="bg1"/>
            </a:solidFill>
            <a:prstDash val="sysDot"/>
            <a:round/>
            <a:headEnd type="none" w="med" len="med"/>
            <a:tailEnd type="none" w="med" len="med"/>
          </a:ln>
          <a:effectLst/>
        </p:spPr>
      </p:cxnSp>
      <p:cxnSp>
        <p:nvCxnSpPr>
          <p:cNvPr id="24" name="Straight Connector 23">
            <a:extLst>
              <a:ext uri="{FF2B5EF4-FFF2-40B4-BE49-F238E27FC236}">
                <a16:creationId xmlns:a16="http://schemas.microsoft.com/office/drawing/2014/main" id="{2847DED2-41C7-2C21-CB8B-1A0775EA1E58}"/>
              </a:ext>
            </a:extLst>
          </p:cNvPr>
          <p:cNvCxnSpPr>
            <a:cxnSpLocks/>
          </p:cNvCxnSpPr>
          <p:nvPr/>
        </p:nvCxnSpPr>
        <p:spPr bwMode="auto">
          <a:xfrm>
            <a:off x="4748379" y="3613983"/>
            <a:ext cx="4022171" cy="0"/>
          </a:xfrm>
          <a:prstGeom prst="line">
            <a:avLst/>
          </a:prstGeom>
          <a:noFill/>
          <a:ln w="28575" cap="flat" cmpd="sng" algn="ctr">
            <a:solidFill>
              <a:schemeClr val="bg1"/>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EEAA486F-8DCB-9F61-40F1-91B5CB4C7605}"/>
              </a:ext>
            </a:extLst>
          </p:cNvPr>
          <p:cNvCxnSpPr>
            <a:cxnSpLocks/>
          </p:cNvCxnSpPr>
          <p:nvPr/>
        </p:nvCxnSpPr>
        <p:spPr bwMode="auto">
          <a:xfrm>
            <a:off x="8943107" y="3613983"/>
            <a:ext cx="2820804" cy="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743167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Diagnosis Is Critical to Care for Patients With FCS </a:t>
            </a:r>
          </a:p>
        </p:txBody>
      </p:sp>
      <p:sp>
        <p:nvSpPr>
          <p:cNvPr id="5" name="Content Placeholder 4"/>
          <p:cNvSpPr>
            <a:spLocks noGrp="1"/>
          </p:cNvSpPr>
          <p:nvPr>
            <p:ph idx="1"/>
          </p:nvPr>
        </p:nvSpPr>
        <p:spPr/>
        <p:txBody>
          <a:bodyPr/>
          <a:lstStyle/>
          <a:p>
            <a:r>
              <a:rPr lang="en-US" dirty="0"/>
              <a:t>67% of patients with FCS reported their symptoms being previously misdiagnosed</a:t>
            </a:r>
          </a:p>
          <a:p>
            <a:r>
              <a:rPr lang="en-US" dirty="0"/>
              <a:t>Patients also reported seeing an average of 5 HCPs before receiving an FCS diagnosis</a:t>
            </a:r>
            <a:endParaRPr lang="en-US" baseline="30000" dirty="0"/>
          </a:p>
          <a:p>
            <a:r>
              <a:rPr lang="en-US" dirty="0"/>
              <a:t>Essential to enable care coordination across all HCPs involved, including support from registered dietitians/nutritionists</a:t>
            </a:r>
            <a:endParaRPr lang="en-US" baseline="30000" dirty="0"/>
          </a:p>
        </p:txBody>
      </p:sp>
      <p:sp>
        <p:nvSpPr>
          <p:cNvPr id="6" name="Text Placeholder 4"/>
          <p:cNvSpPr txBox="1">
            <a:spLocks/>
          </p:cNvSpPr>
          <p:nvPr/>
        </p:nvSpPr>
        <p:spPr>
          <a:xfrm>
            <a:off x="495300" y="6335340"/>
            <a:ext cx="7772400" cy="26443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Davidson. Expert Rev Cardiovasc Ther. 2017;15:415. Stroes. Atheroscler Suppl. 2017;23:1. </a:t>
            </a:r>
          </a:p>
        </p:txBody>
      </p:sp>
    </p:spTree>
    <p:extLst>
      <p:ext uri="{BB962C8B-B14F-4D97-AF65-F5344CB8AC3E}">
        <p14:creationId xmlns:p14="http://schemas.microsoft.com/office/powerpoint/2010/main" val="1634953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FCS Can Be Clinically Recognized or Diagnosed</a:t>
            </a:r>
          </a:p>
        </p:txBody>
      </p:sp>
      <p:sp>
        <p:nvSpPr>
          <p:cNvPr id="6" name="Text Placeholder 4"/>
          <p:cNvSpPr txBox="1">
            <a:spLocks/>
          </p:cNvSpPr>
          <p:nvPr/>
        </p:nvSpPr>
        <p:spPr>
          <a:xfrm>
            <a:off x="495300" y="5979075"/>
            <a:ext cx="6861236" cy="619600"/>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Gaudet. NEJM. 2014;371:2200. Tremblay. J Clin Lipidol. 2011;5:37. Christian. J Cardiovasc Med (Hagerstown). 2011;12:714. Goldberg. Front Endocrinol (Lausanne). 2020;11:593931. Rygiel. Curr Cardiol Rev. 2018;14:67. www.icd10data.com/ICD10CM/Codes/E00-E89/E70-E88/E78-/E78.3.</a:t>
            </a:r>
          </a:p>
        </p:txBody>
      </p:sp>
      <p:sp>
        <p:nvSpPr>
          <p:cNvPr id="7" name="Rectangle 6"/>
          <p:cNvSpPr/>
          <p:nvPr/>
        </p:nvSpPr>
        <p:spPr>
          <a:xfrm>
            <a:off x="10090142" y="324302"/>
            <a:ext cx="466794" cy="338554"/>
          </a:xfrm>
          <a:prstGeom prst="rect">
            <a:avLst/>
          </a:prstGeom>
        </p:spPr>
        <p:txBody>
          <a:bodyPr wrap="none">
            <a:spAutoFit/>
          </a:bodyPr>
          <a:lstStyle/>
          <a:p>
            <a:r>
              <a:rPr lang="en-US" sz="1600" dirty="0">
                <a:latin typeface="+mn-lt"/>
                <a:cs typeface="Arial"/>
              </a:rPr>
              <a:t>*</a:t>
            </a:r>
            <a:r>
              <a:rPr lang="en-US" sz="1600" baseline="30000" dirty="0">
                <a:latin typeface="+mn-lt"/>
                <a:cs typeface="Arial"/>
              </a:rPr>
              <a:t>1-6</a:t>
            </a:r>
            <a:endParaRPr lang="en-US" sz="1600" dirty="0">
              <a:latin typeface="+mn-lt"/>
              <a:cs typeface="Arial"/>
            </a:endParaRPr>
          </a:p>
        </p:txBody>
      </p:sp>
      <p:sp>
        <p:nvSpPr>
          <p:cNvPr id="9" name="Freeform 8"/>
          <p:cNvSpPr/>
          <p:nvPr/>
        </p:nvSpPr>
        <p:spPr>
          <a:xfrm>
            <a:off x="1942067" y="1626362"/>
            <a:ext cx="3200400" cy="914400"/>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0 w 2175867"/>
              <a:gd name="connsiteY5"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5867" h="870346">
                <a:moveTo>
                  <a:pt x="0" y="0"/>
                </a:moveTo>
                <a:lnTo>
                  <a:pt x="1740694" y="0"/>
                </a:lnTo>
                <a:lnTo>
                  <a:pt x="2175867" y="435173"/>
                </a:lnTo>
                <a:lnTo>
                  <a:pt x="1740694" y="870346"/>
                </a:lnTo>
                <a:lnTo>
                  <a:pt x="0" y="870346"/>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0" tIns="48006" rIns="0" bIns="48006" numCol="1" spcCol="1270" anchor="ctr" anchorCtr="0">
            <a:noAutofit/>
          </a:bodyPr>
          <a:lstStyle/>
          <a:p>
            <a:pPr lvl="0" algn="ctr"/>
            <a:endParaRPr lang="en-US" sz="11500" b="1" dirty="0">
              <a:solidFill>
                <a:srgbClr val="FFFFFF">
                  <a:alpha val="20000"/>
                </a:srgbClr>
              </a:solidFill>
              <a:ea typeface="ＭＳ Ｐゴシック" charset="0"/>
              <a:cs typeface="Arial"/>
            </a:endParaRPr>
          </a:p>
        </p:txBody>
      </p:sp>
      <p:sp>
        <p:nvSpPr>
          <p:cNvPr id="10" name="Freeform 9"/>
          <p:cNvSpPr/>
          <p:nvPr/>
        </p:nvSpPr>
        <p:spPr>
          <a:xfrm>
            <a:off x="4649301" y="1626362"/>
            <a:ext cx="3200400" cy="914400"/>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accent3"/>
          </a:soli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2">
              <a:hueOff val="-7997135"/>
              <a:satOff val="23878"/>
              <a:lumOff val="10197"/>
              <a:alphaOff val="0"/>
            </a:schemeClr>
          </a:fillRef>
          <a:effectRef idx="0">
            <a:schemeClr val="accent2">
              <a:hueOff val="-7997135"/>
              <a:satOff val="23878"/>
              <a:lumOff val="10197"/>
              <a:alphaOff val="0"/>
            </a:schemeClr>
          </a:effectRef>
          <a:fontRef idx="minor">
            <a:schemeClr val="lt1"/>
          </a:fontRef>
        </p:style>
        <p:txBody>
          <a:bodyPr spcFirstLastPara="0" vert="horz" wrap="square" lIns="91440" tIns="48006" rIns="0" bIns="48006" numCol="1" spcCol="1270" anchor="ctr" anchorCtr="0">
            <a:noAutofit/>
          </a:bodyPr>
          <a:lstStyle/>
          <a:p>
            <a:pPr algn="ctr"/>
            <a:r>
              <a:rPr lang="en-US" sz="1600" b="1" dirty="0">
                <a:solidFill>
                  <a:srgbClr val="FFFFFF"/>
                </a:solidFill>
                <a:effectLst>
                  <a:outerShdw blurRad="38100" dist="38100" dir="2700000" algn="tl">
                    <a:srgbClr val="000000">
                      <a:alpha val="43137"/>
                    </a:srgbClr>
                  </a:outerShdw>
                </a:effectLst>
                <a:cs typeface="Arial"/>
              </a:rPr>
              <a:t>Clinical History</a:t>
            </a:r>
            <a:endParaRPr lang="en-US" sz="1600" b="1" dirty="0">
              <a:solidFill>
                <a:schemeClr val="bg1"/>
              </a:solidFill>
              <a:effectLst>
                <a:outerShdw blurRad="38100" dist="38100" dir="2700000" algn="tl">
                  <a:srgbClr val="000000">
                    <a:alpha val="43137"/>
                  </a:srgbClr>
                </a:outerShdw>
              </a:effectLst>
              <a:cs typeface="Arial"/>
            </a:endParaRPr>
          </a:p>
        </p:txBody>
      </p:sp>
      <p:sp>
        <p:nvSpPr>
          <p:cNvPr id="11" name="Freeform 10"/>
          <p:cNvSpPr/>
          <p:nvPr/>
        </p:nvSpPr>
        <p:spPr>
          <a:xfrm>
            <a:off x="7356536" y="1639651"/>
            <a:ext cx="3200400" cy="914400"/>
          </a:xfrm>
          <a:custGeom>
            <a:avLst/>
            <a:gdLst>
              <a:gd name="connsiteX0" fmla="*/ 0 w 2175867"/>
              <a:gd name="connsiteY0" fmla="*/ 0 h 870346"/>
              <a:gd name="connsiteX1" fmla="*/ 1740694 w 2175867"/>
              <a:gd name="connsiteY1" fmla="*/ 0 h 870346"/>
              <a:gd name="connsiteX2" fmla="*/ 2175867 w 2175867"/>
              <a:gd name="connsiteY2" fmla="*/ 435173 h 870346"/>
              <a:gd name="connsiteX3" fmla="*/ 1740694 w 2175867"/>
              <a:gd name="connsiteY3" fmla="*/ 870346 h 870346"/>
              <a:gd name="connsiteX4" fmla="*/ 0 w 2175867"/>
              <a:gd name="connsiteY4" fmla="*/ 870346 h 870346"/>
              <a:gd name="connsiteX5" fmla="*/ 435173 w 2175867"/>
              <a:gd name="connsiteY5" fmla="*/ 435173 h 870346"/>
              <a:gd name="connsiteX6" fmla="*/ 0 w 2175867"/>
              <a:gd name="connsiteY6" fmla="*/ 0 h 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5867" h="870346">
                <a:moveTo>
                  <a:pt x="0" y="0"/>
                </a:moveTo>
                <a:lnTo>
                  <a:pt x="1740694" y="0"/>
                </a:lnTo>
                <a:lnTo>
                  <a:pt x="2175867" y="435173"/>
                </a:lnTo>
                <a:lnTo>
                  <a:pt x="1740694" y="870346"/>
                </a:lnTo>
                <a:lnTo>
                  <a:pt x="0" y="870346"/>
                </a:lnTo>
                <a:lnTo>
                  <a:pt x="435173" y="435173"/>
                </a:lnTo>
                <a:lnTo>
                  <a:pt x="0" y="0"/>
                </a:lnTo>
                <a:close/>
              </a:path>
            </a:pathLst>
          </a:custGeom>
          <a:solidFill>
            <a:schemeClr val="accent4"/>
          </a:soli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2">
              <a:hueOff val="-15994270"/>
              <a:satOff val="47755"/>
              <a:lumOff val="20393"/>
              <a:alphaOff val="0"/>
            </a:schemeClr>
          </a:fillRef>
          <a:effectRef idx="0">
            <a:schemeClr val="accent2">
              <a:hueOff val="-15994270"/>
              <a:satOff val="47755"/>
              <a:lumOff val="20393"/>
              <a:alphaOff val="0"/>
            </a:schemeClr>
          </a:effectRef>
          <a:fontRef idx="minor">
            <a:schemeClr val="lt1"/>
          </a:fontRef>
        </p:style>
        <p:txBody>
          <a:bodyPr spcFirstLastPara="0" vert="horz" wrap="square" lIns="274320" tIns="48006" rIns="0" bIns="48006" numCol="1" spcCol="1270" anchor="ctr" anchorCtr="0">
            <a:noAutofit/>
          </a:bodyPr>
          <a:lstStyle/>
          <a:p>
            <a:pPr lvl="0" algn="ctr"/>
            <a:endParaRPr lang="en-US" sz="11500" b="1" dirty="0">
              <a:solidFill>
                <a:srgbClr val="FFFFFF">
                  <a:alpha val="20000"/>
                </a:srgbClr>
              </a:solidFill>
              <a:ea typeface="ＭＳ Ｐゴシック" charset="0"/>
              <a:cs typeface="Arial"/>
            </a:endParaRPr>
          </a:p>
        </p:txBody>
      </p:sp>
      <p:sp>
        <p:nvSpPr>
          <p:cNvPr id="12" name="Rectangle 11"/>
          <p:cNvSpPr/>
          <p:nvPr/>
        </p:nvSpPr>
        <p:spPr>
          <a:xfrm>
            <a:off x="4592116" y="2656353"/>
            <a:ext cx="2557720" cy="1308050"/>
          </a:xfrm>
          <a:prstGeom prst="rect">
            <a:avLst/>
          </a:prstGeom>
          <a:noFill/>
          <a:ln w="6350" cmpd="sng">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spAutoFit/>
          </a:bodyPr>
          <a:lstStyle/>
          <a:p>
            <a:pPr marL="285750" indent="-285750" fontAlgn="auto">
              <a:spcBef>
                <a:spcPts val="0"/>
              </a:spcBef>
              <a:spcAft>
                <a:spcPts val="600"/>
              </a:spcAft>
              <a:buFont typeface="Wingdings" panose="05000000000000000000" pitchFamily="2" charset="2"/>
              <a:buChar char="§"/>
            </a:pPr>
            <a:r>
              <a:rPr lang="en-US" sz="1600" dirty="0">
                <a:solidFill>
                  <a:schemeClr val="bg1"/>
                </a:solidFill>
                <a:cs typeface="Arial"/>
              </a:rPr>
              <a:t>History of acute or recurrent pancreatitis</a:t>
            </a:r>
            <a:endParaRPr lang="en-US" sz="1600" i="1" dirty="0">
              <a:solidFill>
                <a:schemeClr val="bg1"/>
              </a:solidFill>
              <a:cs typeface="Arial"/>
            </a:endParaRPr>
          </a:p>
          <a:p>
            <a:pPr marL="285750" indent="-285750">
              <a:spcBef>
                <a:spcPts val="0"/>
              </a:spcBef>
              <a:spcAft>
                <a:spcPts val="600"/>
              </a:spcAft>
              <a:buFont typeface="Wingdings" panose="05000000000000000000" pitchFamily="2" charset="2"/>
              <a:buChar char="§"/>
            </a:pPr>
            <a:r>
              <a:rPr lang="en-US" sz="1600" dirty="0">
                <a:solidFill>
                  <a:schemeClr val="bg1"/>
                </a:solidFill>
                <a:cs typeface="Arial"/>
              </a:rPr>
              <a:t>History of abdominal pain without other known causes</a:t>
            </a:r>
          </a:p>
        </p:txBody>
      </p:sp>
      <p:sp>
        <p:nvSpPr>
          <p:cNvPr id="13" name="Rectangle 12"/>
          <p:cNvSpPr/>
          <p:nvPr/>
        </p:nvSpPr>
        <p:spPr>
          <a:xfrm>
            <a:off x="1940356" y="2656353"/>
            <a:ext cx="2557720" cy="1461939"/>
          </a:xfrm>
          <a:prstGeom prst="rect">
            <a:avLst/>
          </a:prstGeom>
          <a:noFill/>
          <a:ln w="6350" cmpd="sng">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spAutoFit/>
          </a:bodyPr>
          <a:lstStyle/>
          <a:p>
            <a:pPr marL="285750" indent="-285750" fontAlgn="auto">
              <a:spcBef>
                <a:spcPts val="0"/>
              </a:spcBef>
              <a:spcAft>
                <a:spcPts val="600"/>
              </a:spcAft>
              <a:buFont typeface="Wingdings" panose="05000000000000000000" pitchFamily="2" charset="2"/>
              <a:buChar char="§"/>
            </a:pPr>
            <a:r>
              <a:rPr lang="en-US" sz="1800" dirty="0">
                <a:solidFill>
                  <a:schemeClr val="bg1"/>
                </a:solidFill>
                <a:cs typeface="Arial"/>
              </a:rPr>
              <a:t>TG &gt;10 mmol/L </a:t>
            </a:r>
            <a:br>
              <a:rPr lang="en-US" sz="1800" dirty="0">
                <a:solidFill>
                  <a:schemeClr val="bg1"/>
                </a:solidFill>
                <a:cs typeface="Arial"/>
              </a:rPr>
            </a:br>
            <a:r>
              <a:rPr lang="en-US" sz="1800" dirty="0">
                <a:solidFill>
                  <a:schemeClr val="bg1"/>
                </a:solidFill>
                <a:cs typeface="Arial"/>
              </a:rPr>
              <a:t>or &gt;880 mg/dL</a:t>
            </a:r>
            <a:endParaRPr lang="en-US" sz="1800" baseline="30000" dirty="0">
              <a:solidFill>
                <a:schemeClr val="bg1"/>
              </a:solidFill>
              <a:cs typeface="Arial"/>
            </a:endParaRPr>
          </a:p>
          <a:p>
            <a:pPr marL="285750" indent="-285750" fontAlgn="auto">
              <a:spcBef>
                <a:spcPts val="0"/>
              </a:spcBef>
              <a:spcAft>
                <a:spcPts val="600"/>
              </a:spcAft>
              <a:buFont typeface="Wingdings" panose="05000000000000000000" pitchFamily="2" charset="2"/>
              <a:buChar char="§"/>
            </a:pPr>
            <a:r>
              <a:rPr lang="en-US" sz="1800" dirty="0">
                <a:solidFill>
                  <a:schemeClr val="bg1"/>
                </a:solidFill>
                <a:cs typeface="Arial"/>
              </a:rPr>
              <a:t>Minimal/no response </a:t>
            </a:r>
            <a:br>
              <a:rPr lang="en-US" sz="1800" dirty="0">
                <a:solidFill>
                  <a:schemeClr val="bg1"/>
                </a:solidFill>
                <a:cs typeface="Arial"/>
              </a:rPr>
            </a:br>
            <a:r>
              <a:rPr lang="en-US" sz="1800" dirty="0">
                <a:solidFill>
                  <a:schemeClr val="bg1"/>
                </a:solidFill>
                <a:cs typeface="Arial"/>
              </a:rPr>
              <a:t>to standard TG therapies</a:t>
            </a:r>
            <a:endParaRPr lang="en-US" sz="1800" baseline="30000" dirty="0">
              <a:solidFill>
                <a:schemeClr val="bg1"/>
              </a:solidFill>
              <a:cs typeface="Arial"/>
            </a:endParaRPr>
          </a:p>
        </p:txBody>
      </p:sp>
      <p:sp>
        <p:nvSpPr>
          <p:cNvPr id="14" name="Rectangle 13"/>
          <p:cNvSpPr/>
          <p:nvPr/>
        </p:nvSpPr>
        <p:spPr>
          <a:xfrm>
            <a:off x="7450577" y="2656352"/>
            <a:ext cx="2417323" cy="2620956"/>
          </a:xfrm>
          <a:prstGeom prst="rect">
            <a:avLst/>
          </a:prstGeom>
          <a:noFill/>
          <a:ln w="6350" cmpd="sng">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noAutofit/>
          </a:bodyPr>
          <a:lstStyle/>
          <a:p>
            <a:pPr marL="285750" indent="-285750">
              <a:spcAft>
                <a:spcPts val="600"/>
              </a:spcAft>
              <a:buFont typeface="Wingdings" panose="05000000000000000000" pitchFamily="2" charset="2"/>
              <a:buChar char="§"/>
            </a:pPr>
            <a:r>
              <a:rPr lang="en-US" sz="1600" dirty="0">
                <a:solidFill>
                  <a:schemeClr val="bg1"/>
                </a:solidFill>
                <a:cs typeface="Arial"/>
              </a:rPr>
              <a:t>Alcohol, uncontrolled diabetes, or other medications or medical conditions</a:t>
            </a:r>
            <a:r>
              <a:rPr lang="en-US" sz="1600" baseline="30000" dirty="0">
                <a:solidFill>
                  <a:schemeClr val="bg1"/>
                </a:solidFill>
                <a:cs typeface="Arial"/>
              </a:rPr>
              <a:t> </a:t>
            </a:r>
            <a:r>
              <a:rPr lang="en-US" sz="1600" dirty="0">
                <a:solidFill>
                  <a:schemeClr val="bg1"/>
                </a:solidFill>
                <a:cs typeface="Arial"/>
              </a:rPr>
              <a:t>known to cause HTG</a:t>
            </a:r>
            <a:endParaRPr lang="en-US" sz="1600" baseline="30000" dirty="0">
              <a:solidFill>
                <a:schemeClr val="bg1"/>
              </a:solidFill>
              <a:cs typeface="Arial"/>
            </a:endParaRPr>
          </a:p>
          <a:p>
            <a:pPr marL="285750" indent="-285750">
              <a:spcAft>
                <a:spcPts val="600"/>
              </a:spcAft>
              <a:buFont typeface="Wingdings" panose="05000000000000000000" pitchFamily="2" charset="2"/>
              <a:buChar char="§"/>
            </a:pPr>
            <a:r>
              <a:rPr lang="en-US" sz="1600" dirty="0">
                <a:solidFill>
                  <a:schemeClr val="bg1"/>
                </a:solidFill>
                <a:cs typeface="+mn-cs"/>
              </a:rPr>
              <a:t>Patients may still have severe HTG even after the above conditions are discontinued or resolved</a:t>
            </a:r>
          </a:p>
          <a:p>
            <a:pPr marL="285750" indent="-285750">
              <a:spcAft>
                <a:spcPts val="600"/>
              </a:spcAft>
              <a:buFont typeface="Wingdings" panose="05000000000000000000" pitchFamily="2" charset="2"/>
              <a:buChar char="§"/>
            </a:pPr>
            <a:endParaRPr lang="en-US" sz="1600" baseline="30000" dirty="0">
              <a:solidFill>
                <a:schemeClr val="bg1"/>
              </a:solidFill>
              <a:cs typeface="Arial"/>
            </a:endParaRPr>
          </a:p>
          <a:p>
            <a:pPr marL="285750" indent="-285750" fontAlgn="auto">
              <a:lnSpc>
                <a:spcPct val="95000"/>
              </a:lnSpc>
              <a:spcBef>
                <a:spcPts val="600"/>
              </a:spcBef>
              <a:spcAft>
                <a:spcPts val="0"/>
              </a:spcAft>
              <a:buFont typeface="Wingdings" panose="05000000000000000000" pitchFamily="2" charset="2"/>
              <a:buChar char="§"/>
            </a:pPr>
            <a:endParaRPr lang="en-US" sz="1600" dirty="0">
              <a:solidFill>
                <a:schemeClr val="bg1"/>
              </a:solidFill>
              <a:cs typeface="Arial"/>
            </a:endParaRPr>
          </a:p>
          <a:p>
            <a:pPr marL="285750" indent="-285750" fontAlgn="auto">
              <a:lnSpc>
                <a:spcPct val="95000"/>
              </a:lnSpc>
              <a:spcBef>
                <a:spcPts val="600"/>
              </a:spcBef>
              <a:spcAft>
                <a:spcPts val="0"/>
              </a:spcAft>
              <a:buFont typeface="Wingdings" panose="05000000000000000000" pitchFamily="2" charset="2"/>
              <a:buChar char="§"/>
            </a:pPr>
            <a:endParaRPr lang="en-US" sz="1600" dirty="0">
              <a:solidFill>
                <a:schemeClr val="bg1"/>
              </a:solidFill>
              <a:cs typeface="Arial"/>
            </a:endParaRPr>
          </a:p>
        </p:txBody>
      </p:sp>
      <p:sp>
        <p:nvSpPr>
          <p:cNvPr id="15" name="Rectangle 14"/>
          <p:cNvSpPr/>
          <p:nvPr/>
        </p:nvSpPr>
        <p:spPr>
          <a:xfrm>
            <a:off x="7971630" y="1738891"/>
            <a:ext cx="2262615" cy="731520"/>
          </a:xfrm>
          <a:prstGeom prst="rect">
            <a:avLst/>
          </a:prstGeom>
          <a:noFill/>
          <a:ln>
            <a:noFill/>
          </a:ln>
        </p:spPr>
        <p:txBody>
          <a:bodyPr wrap="square" lIns="45720" rIns="45720" anchor="ctr" anchorCtr="0">
            <a:noAutofit/>
          </a:bodyPr>
          <a:lstStyle/>
          <a:p>
            <a:pPr marL="1270" indent="-1270" algn="ctr" fontAlgn="auto">
              <a:spcBef>
                <a:spcPts val="600"/>
              </a:spcBef>
              <a:spcAft>
                <a:spcPts val="0"/>
              </a:spcAft>
            </a:pPr>
            <a:r>
              <a:rPr lang="en-US" sz="1600" b="1" dirty="0">
                <a:effectLst>
                  <a:outerShdw blurRad="38100" dist="38100" dir="2700000" algn="tl">
                    <a:srgbClr val="000000">
                      <a:alpha val="43137"/>
                    </a:srgbClr>
                  </a:outerShdw>
                </a:effectLst>
                <a:latin typeface="+mn-lt"/>
                <a:cs typeface="Arial"/>
              </a:rPr>
              <a:t>Absent Secondary </a:t>
            </a:r>
          </a:p>
          <a:p>
            <a:pPr marL="1270" indent="-1270" algn="ctr" fontAlgn="auto">
              <a:spcBef>
                <a:spcPts val="600"/>
              </a:spcBef>
              <a:spcAft>
                <a:spcPts val="0"/>
              </a:spcAft>
            </a:pPr>
            <a:r>
              <a:rPr lang="en-US" sz="1600" b="1" dirty="0">
                <a:effectLst>
                  <a:outerShdw blurRad="38100" dist="38100" dir="2700000" algn="tl">
                    <a:srgbClr val="000000">
                      <a:alpha val="43137"/>
                    </a:srgbClr>
                  </a:outerShdw>
                </a:effectLst>
                <a:latin typeface="+mn-lt"/>
                <a:cs typeface="Arial"/>
              </a:rPr>
              <a:t>Causes</a:t>
            </a:r>
            <a:endParaRPr lang="en-US" dirty="0">
              <a:latin typeface="+mn-lt"/>
              <a:cs typeface="Arial"/>
            </a:endParaRPr>
          </a:p>
        </p:txBody>
      </p:sp>
      <p:sp>
        <p:nvSpPr>
          <p:cNvPr id="16" name="Rectangle 15"/>
          <p:cNvSpPr/>
          <p:nvPr/>
        </p:nvSpPr>
        <p:spPr>
          <a:xfrm>
            <a:off x="7876250" y="1447465"/>
            <a:ext cx="578684" cy="1354217"/>
          </a:xfrm>
          <a:prstGeom prst="rect">
            <a:avLst/>
          </a:prstGeom>
          <a:noFill/>
        </p:spPr>
        <p:txBody>
          <a:bodyPr wrap="none" lIns="0" tIns="0" rIns="0" bIns="0" anchor="ctr" anchorCtr="0">
            <a:spAutoFit/>
          </a:bodyPr>
          <a:lstStyle/>
          <a:p>
            <a:pPr algn="ctr"/>
            <a:r>
              <a:rPr lang="en-US" sz="8800" b="1" spc="50" dirty="0">
                <a:ln w="13500">
                  <a:solidFill>
                    <a:schemeClr val="accent1">
                      <a:shade val="2500"/>
                      <a:alpha val="6500"/>
                    </a:schemeClr>
                  </a:solidFill>
                  <a:prstDash val="solid"/>
                </a:ln>
                <a:solidFill>
                  <a:schemeClr val="bg1">
                    <a:alpha val="30000"/>
                  </a:schemeClr>
                </a:solidFill>
                <a:latin typeface="+mn-lt"/>
                <a:cs typeface="Arial"/>
              </a:rPr>
              <a:t>3</a:t>
            </a:r>
          </a:p>
        </p:txBody>
      </p:sp>
      <p:sp>
        <p:nvSpPr>
          <p:cNvPr id="17" name="Rectangle 16"/>
          <p:cNvSpPr/>
          <p:nvPr/>
        </p:nvSpPr>
        <p:spPr>
          <a:xfrm>
            <a:off x="5133050" y="1428992"/>
            <a:ext cx="578684" cy="1354217"/>
          </a:xfrm>
          <a:prstGeom prst="rect">
            <a:avLst/>
          </a:prstGeom>
          <a:noFill/>
        </p:spPr>
        <p:txBody>
          <a:bodyPr wrap="none" lIns="0" tIns="0" rIns="0" bIns="0" anchor="ctr" anchorCtr="0">
            <a:spAutoFit/>
          </a:bodyPr>
          <a:lstStyle/>
          <a:p>
            <a:pPr algn="ctr"/>
            <a:r>
              <a:rPr lang="en-US" sz="8800" b="1" spc="50" dirty="0">
                <a:ln w="13500">
                  <a:solidFill>
                    <a:schemeClr val="accent1">
                      <a:shade val="2500"/>
                      <a:alpha val="6500"/>
                    </a:schemeClr>
                  </a:solidFill>
                  <a:prstDash val="solid"/>
                </a:ln>
                <a:solidFill>
                  <a:schemeClr val="bg1">
                    <a:alpha val="30000"/>
                  </a:schemeClr>
                </a:solidFill>
                <a:latin typeface="+mn-lt"/>
                <a:cs typeface="Arial"/>
              </a:rPr>
              <a:t>2</a:t>
            </a:r>
          </a:p>
        </p:txBody>
      </p:sp>
      <p:sp>
        <p:nvSpPr>
          <p:cNvPr id="18" name="Rectangle 17"/>
          <p:cNvSpPr/>
          <p:nvPr/>
        </p:nvSpPr>
        <p:spPr>
          <a:xfrm>
            <a:off x="1986094" y="1418891"/>
            <a:ext cx="578684" cy="1354217"/>
          </a:xfrm>
          <a:prstGeom prst="rect">
            <a:avLst/>
          </a:prstGeom>
          <a:noFill/>
        </p:spPr>
        <p:txBody>
          <a:bodyPr wrap="none" lIns="0" tIns="0" rIns="0" bIns="0" anchor="ctr" anchorCtr="0">
            <a:spAutoFit/>
          </a:bodyPr>
          <a:lstStyle/>
          <a:p>
            <a:pPr algn="ctr"/>
            <a:r>
              <a:rPr lang="en-US" sz="8800" b="1" spc="50" dirty="0">
                <a:ln w="13500">
                  <a:solidFill>
                    <a:schemeClr val="accent1">
                      <a:shade val="2500"/>
                      <a:alpha val="6500"/>
                    </a:schemeClr>
                  </a:solidFill>
                  <a:prstDash val="solid"/>
                </a:ln>
                <a:solidFill>
                  <a:schemeClr val="bg1">
                    <a:alpha val="30000"/>
                  </a:schemeClr>
                </a:solidFill>
                <a:latin typeface="+mn-lt"/>
                <a:cs typeface="Arial"/>
              </a:rPr>
              <a:t>1</a:t>
            </a:r>
          </a:p>
        </p:txBody>
      </p:sp>
      <p:sp>
        <p:nvSpPr>
          <p:cNvPr id="19" name="Rectangle 18"/>
          <p:cNvSpPr/>
          <p:nvPr/>
        </p:nvSpPr>
        <p:spPr>
          <a:xfrm>
            <a:off x="1920583" y="1720423"/>
            <a:ext cx="2912985" cy="731520"/>
          </a:xfrm>
          <a:prstGeom prst="rect">
            <a:avLst/>
          </a:prstGeom>
          <a:noFill/>
          <a:ln>
            <a:noFill/>
          </a:ln>
        </p:spPr>
        <p:txBody>
          <a:bodyPr wrap="square" lIns="45720" rIns="45720" anchor="ctr" anchorCtr="0">
            <a:noAutofit/>
          </a:bodyPr>
          <a:lstStyle/>
          <a:p>
            <a:pPr algn="ctr"/>
            <a:r>
              <a:rPr lang="en-US" sz="1600" b="1" dirty="0">
                <a:effectLst>
                  <a:outerShdw blurRad="38100" dist="38100" dir="2700000" algn="tl">
                    <a:srgbClr val="000000">
                      <a:alpha val="43137"/>
                    </a:srgbClr>
                  </a:outerShdw>
                </a:effectLst>
                <a:latin typeface="+mn-lt"/>
                <a:cs typeface="Arial"/>
              </a:rPr>
              <a:t>Severe, </a:t>
            </a:r>
            <a:endParaRPr lang="en-US" sz="1600" dirty="0">
              <a:latin typeface="+mn-lt"/>
              <a:cs typeface="Arial"/>
            </a:endParaRPr>
          </a:p>
          <a:p>
            <a:pPr algn="ctr"/>
            <a:r>
              <a:rPr lang="en-US" sz="1600" b="1" dirty="0">
                <a:effectLst>
                  <a:outerShdw blurRad="38100" dist="38100" dir="2700000" algn="tl">
                    <a:srgbClr val="000000">
                      <a:alpha val="43137"/>
                    </a:srgbClr>
                  </a:outerShdw>
                </a:effectLst>
                <a:latin typeface="+mn-lt"/>
                <a:cs typeface="Arial"/>
              </a:rPr>
              <a:t>Refractory HTG</a:t>
            </a:r>
            <a:endParaRPr lang="en-US" sz="1600" dirty="0">
              <a:latin typeface="+mn-lt"/>
              <a:cs typeface="Arial"/>
            </a:endParaRPr>
          </a:p>
        </p:txBody>
      </p:sp>
      <p:sp>
        <p:nvSpPr>
          <p:cNvPr id="21" name="Rectangle 20">
            <a:extLst>
              <a:ext uri="{FF2B5EF4-FFF2-40B4-BE49-F238E27FC236}">
                <a16:creationId xmlns:a16="http://schemas.microsoft.com/office/drawing/2014/main" id="{14E60E4E-7F79-4C93-8CA0-CA357E52C51B}"/>
              </a:ext>
            </a:extLst>
          </p:cNvPr>
          <p:cNvSpPr/>
          <p:nvPr/>
        </p:nvSpPr>
        <p:spPr>
          <a:xfrm>
            <a:off x="3908982" y="3584670"/>
            <a:ext cx="4473019" cy="1200329"/>
          </a:xfrm>
          <a:prstGeom prst="rect">
            <a:avLst/>
          </a:prstGeom>
        </p:spPr>
        <p:txBody>
          <a:bodyPr wrap="square">
            <a:spAutoFit/>
          </a:bodyPr>
          <a:lstStyle/>
          <a:p>
            <a:endParaRPr lang="en-US" sz="3600" dirty="0">
              <a:solidFill>
                <a:srgbClr val="000000"/>
              </a:solidFill>
              <a:latin typeface="+mn-lt"/>
              <a:cs typeface="Arial"/>
            </a:endParaRPr>
          </a:p>
          <a:p>
            <a:r>
              <a:rPr lang="en-US" sz="3600" dirty="0">
                <a:solidFill>
                  <a:srgbClr val="000000"/>
                </a:solidFill>
                <a:latin typeface="+mn-lt"/>
                <a:cs typeface="Arial"/>
              </a:rPr>
              <a:t>    </a:t>
            </a:r>
            <a:endParaRPr lang="en-US" dirty="0">
              <a:solidFill>
                <a:srgbClr val="000000"/>
              </a:solidFill>
              <a:latin typeface="+mn-lt"/>
              <a:cs typeface="Arial"/>
            </a:endParaRPr>
          </a:p>
        </p:txBody>
      </p:sp>
      <p:sp>
        <p:nvSpPr>
          <p:cNvPr id="22" name="Rectangle 21">
            <a:extLst>
              <a:ext uri="{FF2B5EF4-FFF2-40B4-BE49-F238E27FC236}">
                <a16:creationId xmlns:a16="http://schemas.microsoft.com/office/drawing/2014/main" id="{A76C012B-BE29-42D8-A8A6-9755B8965A0D}"/>
              </a:ext>
            </a:extLst>
          </p:cNvPr>
          <p:cNvSpPr/>
          <p:nvPr/>
        </p:nvSpPr>
        <p:spPr>
          <a:xfrm>
            <a:off x="2882984" y="5312368"/>
            <a:ext cx="6426032" cy="461665"/>
          </a:xfrm>
          <a:prstGeom prst="rect">
            <a:avLst/>
          </a:prstGeom>
        </p:spPr>
        <p:txBody>
          <a:bodyPr wrap="square">
            <a:spAutoFit/>
          </a:bodyPr>
          <a:lstStyle/>
          <a:p>
            <a:pPr algn="ctr"/>
            <a:r>
              <a:rPr lang="en-US" b="1" dirty="0">
                <a:solidFill>
                  <a:schemeClr val="accent6"/>
                </a:solidFill>
                <a:latin typeface="+mn-lt"/>
                <a:cs typeface="Arial"/>
              </a:rPr>
              <a:t>Hyperchylomicronemia ICD-10-CM Code: E78.3</a:t>
            </a:r>
          </a:p>
        </p:txBody>
      </p:sp>
    </p:spTree>
    <p:extLst>
      <p:ext uri="{BB962C8B-B14F-4D97-AF65-F5344CB8AC3E}">
        <p14:creationId xmlns:p14="http://schemas.microsoft.com/office/powerpoint/2010/main" val="3417491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mn-lt"/>
              </a:rPr>
              <a:t>Tailored and Stringent Diets for Patients With FCS Are Critical </a:t>
            </a:r>
          </a:p>
        </p:txBody>
      </p:sp>
      <p:sp>
        <p:nvSpPr>
          <p:cNvPr id="6" name="Content Placeholder 5">
            <a:extLst>
              <a:ext uri="{FF2B5EF4-FFF2-40B4-BE49-F238E27FC236}">
                <a16:creationId xmlns:a16="http://schemas.microsoft.com/office/drawing/2014/main" id="{1DADF8AB-6417-8C03-994C-EA2A25C88237}"/>
              </a:ext>
            </a:extLst>
          </p:cNvPr>
          <p:cNvSpPr>
            <a:spLocks noGrp="1"/>
          </p:cNvSpPr>
          <p:nvPr>
            <p:ph idx="1"/>
          </p:nvPr>
        </p:nvSpPr>
        <p:spPr>
          <a:xfrm>
            <a:off x="609758" y="1513047"/>
            <a:ext cx="6587034" cy="4650686"/>
          </a:xfrm>
        </p:spPr>
        <p:txBody>
          <a:bodyPr/>
          <a:lstStyle/>
          <a:p>
            <a:pPr marL="171450" indent="-171450"/>
            <a:r>
              <a:rPr lang="en-US" sz="2000" b="1" dirty="0">
                <a:latin typeface="+mn-lt"/>
              </a:rPr>
              <a:t>Highly specialized, restrictive, low-fat diet:</a:t>
            </a:r>
            <a:endParaRPr lang="en-US" sz="2000" b="1" dirty="0">
              <a:latin typeface="+mn-lt"/>
              <a:cs typeface="Arial"/>
            </a:endParaRPr>
          </a:p>
          <a:p>
            <a:pPr marL="626110" lvl="1" indent="-264795"/>
            <a:r>
              <a:rPr lang="en-US" sz="1800" dirty="0">
                <a:latin typeface="+mn-lt"/>
              </a:rPr>
              <a:t>15-20 g fat per day</a:t>
            </a:r>
            <a:endParaRPr lang="en-US" sz="1800" baseline="30000" dirty="0">
              <a:latin typeface="+mn-lt"/>
              <a:cs typeface="Arial"/>
            </a:endParaRPr>
          </a:p>
          <a:p>
            <a:pPr marL="171450" indent="-171450"/>
            <a:r>
              <a:rPr lang="en-US" sz="2000" b="1" dirty="0">
                <a:latin typeface="+mn-lt"/>
              </a:rPr>
              <a:t>Restrict simple and refined carbohydrates</a:t>
            </a:r>
          </a:p>
          <a:p>
            <a:pPr marL="571500" lvl="1" indent="-171450"/>
            <a:r>
              <a:rPr lang="en-US" sz="1800" dirty="0">
                <a:latin typeface="+mn-lt"/>
              </a:rPr>
              <a:t> Sugar, syrup, honey</a:t>
            </a:r>
            <a:endParaRPr lang="en-US" sz="1800" baseline="30000" dirty="0">
              <a:latin typeface="+mn-lt"/>
            </a:endParaRPr>
          </a:p>
          <a:p>
            <a:pPr marL="171450" indent="-171450"/>
            <a:r>
              <a:rPr lang="en-US" sz="2000" b="1" dirty="0">
                <a:latin typeface="+mn-lt"/>
              </a:rPr>
              <a:t>Avoid alcohol</a:t>
            </a:r>
            <a:endParaRPr lang="en-US" sz="2000" b="1" baseline="30000" dirty="0">
              <a:latin typeface="+mn-lt"/>
              <a:cs typeface="Arial"/>
            </a:endParaRPr>
          </a:p>
          <a:p>
            <a:pPr marL="171450" indent="-171450"/>
            <a:r>
              <a:rPr lang="en-US" sz="2000" b="1" dirty="0">
                <a:latin typeface="+mn-lt"/>
              </a:rPr>
              <a:t>Prescription-grade MCT (medium chain TG) oil, as desired</a:t>
            </a:r>
            <a:endParaRPr lang="en-US" sz="2000" b="1" baseline="30000" dirty="0">
              <a:latin typeface="+mn-lt"/>
            </a:endParaRPr>
          </a:p>
          <a:p>
            <a:pPr lvl="1"/>
            <a:r>
              <a:rPr lang="en-US" sz="1800" dirty="0">
                <a:latin typeface="+mn-lt"/>
              </a:rPr>
              <a:t>Medium-chain saturated fatty acids (caprylic, capric)</a:t>
            </a:r>
          </a:p>
          <a:p>
            <a:pPr lvl="1"/>
            <a:r>
              <a:rPr lang="en-US" sz="1800" dirty="0">
                <a:latin typeface="+mn-lt"/>
              </a:rPr>
              <a:t>MCT oil that is sold over the counter may contain lauric acid and is not recommended </a:t>
            </a:r>
          </a:p>
          <a:p>
            <a:pPr marL="171450" indent="-171450"/>
            <a:r>
              <a:rPr lang="en-US" sz="2000" b="1" dirty="0">
                <a:latin typeface="+mn-lt"/>
              </a:rPr>
              <a:t>Frequent follow-up with registered dietitian/nutritionist</a:t>
            </a:r>
            <a:endParaRPr lang="en-US" sz="3600" b="1" dirty="0">
              <a:latin typeface="+mn-lt"/>
            </a:endParaRPr>
          </a:p>
        </p:txBody>
      </p:sp>
      <p:sp>
        <p:nvSpPr>
          <p:cNvPr id="5" name="Text Placeholder 4"/>
          <p:cNvSpPr txBox="1">
            <a:spLocks/>
          </p:cNvSpPr>
          <p:nvPr/>
        </p:nvSpPr>
        <p:spPr>
          <a:xfrm>
            <a:off x="502900" y="6390714"/>
            <a:ext cx="8209585" cy="204824"/>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Rahalkar. Mol Genet Metab. 2008;93:282. Williams. J Clin Lipidol. 2018;12:908.</a:t>
            </a:r>
          </a:p>
        </p:txBody>
      </p:sp>
    </p:spTree>
    <p:extLst>
      <p:ext uri="{BB962C8B-B14F-4D97-AF65-F5344CB8AC3E}">
        <p14:creationId xmlns:p14="http://schemas.microsoft.com/office/powerpoint/2010/main" val="1849061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38BC803-909D-06D6-D0F9-EB1CAFD6881E}"/>
              </a:ext>
            </a:extLst>
          </p:cNvPr>
          <p:cNvSpPr/>
          <p:nvPr/>
        </p:nvSpPr>
        <p:spPr bwMode="auto">
          <a:xfrm>
            <a:off x="6104096" y="1602929"/>
            <a:ext cx="4222729" cy="4807394"/>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Rectangle 3">
            <a:extLst>
              <a:ext uri="{FF2B5EF4-FFF2-40B4-BE49-F238E27FC236}">
                <a16:creationId xmlns:a16="http://schemas.microsoft.com/office/drawing/2014/main" id="{1E4DE144-8820-A8D1-D072-FDB5BD3F2ED2}"/>
              </a:ext>
            </a:extLst>
          </p:cNvPr>
          <p:cNvSpPr/>
          <p:nvPr/>
        </p:nvSpPr>
        <p:spPr bwMode="auto">
          <a:xfrm>
            <a:off x="1873271" y="1593404"/>
            <a:ext cx="4222729" cy="4807394"/>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Content Placeholder 4"/>
          <p:cNvSpPr>
            <a:spLocks noGrp="1"/>
          </p:cNvSpPr>
          <p:nvPr>
            <p:ph sz="half" idx="4294967295"/>
          </p:nvPr>
        </p:nvSpPr>
        <p:spPr>
          <a:xfrm>
            <a:off x="2038662" y="1738313"/>
            <a:ext cx="4038600" cy="2505075"/>
          </a:xfrm>
        </p:spPr>
        <p:txBody>
          <a:bodyPr>
            <a:normAutofit fontScale="92500" lnSpcReduction="10000"/>
          </a:bodyPr>
          <a:lstStyle/>
          <a:p>
            <a:pPr marL="0" indent="0">
              <a:spcBef>
                <a:spcPts val="0"/>
              </a:spcBef>
              <a:buNone/>
            </a:pPr>
            <a:r>
              <a:rPr lang="en-US" sz="1600" b="1" dirty="0">
                <a:latin typeface="+mn-lt"/>
              </a:rPr>
              <a:t>Sex</a:t>
            </a:r>
            <a:r>
              <a:rPr lang="en-US" sz="1600" dirty="0">
                <a:latin typeface="+mn-lt"/>
              </a:rPr>
              <a:t>: Female</a:t>
            </a:r>
          </a:p>
          <a:p>
            <a:pPr marL="0" indent="0">
              <a:spcBef>
                <a:spcPts val="0"/>
              </a:spcBef>
              <a:buNone/>
            </a:pPr>
            <a:r>
              <a:rPr lang="en-US" sz="1600" b="1" dirty="0">
                <a:latin typeface="+mn-lt"/>
              </a:rPr>
              <a:t>Age</a:t>
            </a:r>
            <a:r>
              <a:rPr lang="en-US" sz="1600" dirty="0">
                <a:latin typeface="+mn-lt"/>
              </a:rPr>
              <a:t>: 35 yr</a:t>
            </a:r>
          </a:p>
          <a:p>
            <a:pPr marL="0" indent="0">
              <a:spcBef>
                <a:spcPts val="0"/>
              </a:spcBef>
              <a:buNone/>
            </a:pPr>
            <a:r>
              <a:rPr lang="en-US" sz="1600" b="1" dirty="0">
                <a:latin typeface="+mn-lt"/>
              </a:rPr>
              <a:t>Height</a:t>
            </a:r>
            <a:r>
              <a:rPr lang="en-US" sz="1600" dirty="0">
                <a:latin typeface="+mn-lt"/>
              </a:rPr>
              <a:t>: 5’3”</a:t>
            </a:r>
          </a:p>
          <a:p>
            <a:pPr marL="0" indent="0">
              <a:spcBef>
                <a:spcPts val="0"/>
              </a:spcBef>
              <a:buNone/>
            </a:pPr>
            <a:r>
              <a:rPr lang="en-US" sz="1600" b="1" dirty="0">
                <a:latin typeface="+mn-lt"/>
              </a:rPr>
              <a:t>Weight</a:t>
            </a:r>
            <a:r>
              <a:rPr lang="en-US" sz="1600" dirty="0">
                <a:latin typeface="+mn-lt"/>
              </a:rPr>
              <a:t>: 120 lbs</a:t>
            </a:r>
          </a:p>
          <a:p>
            <a:pPr marL="0" indent="0">
              <a:spcBef>
                <a:spcPts val="0"/>
              </a:spcBef>
              <a:buNone/>
            </a:pPr>
            <a:r>
              <a:rPr lang="en-US" sz="1600" b="1" dirty="0">
                <a:latin typeface="+mn-lt"/>
              </a:rPr>
              <a:t>BMI</a:t>
            </a:r>
            <a:r>
              <a:rPr lang="en-US" sz="1600" dirty="0">
                <a:latin typeface="+mn-lt"/>
              </a:rPr>
              <a:t>: 21.3</a:t>
            </a:r>
            <a:endParaRPr lang="en-US" sz="1600" b="1" dirty="0">
              <a:latin typeface="+mn-lt"/>
            </a:endParaRPr>
          </a:p>
          <a:p>
            <a:pPr marL="0" indent="0">
              <a:spcBef>
                <a:spcPts val="0"/>
              </a:spcBef>
              <a:buNone/>
            </a:pPr>
            <a:r>
              <a:rPr lang="en-US" sz="1600" b="1" dirty="0">
                <a:latin typeface="+mn-lt"/>
              </a:rPr>
              <a:t>LABS</a:t>
            </a:r>
          </a:p>
          <a:p>
            <a:pPr marL="0" indent="0">
              <a:spcBef>
                <a:spcPts val="0"/>
              </a:spcBef>
              <a:buNone/>
            </a:pPr>
            <a:r>
              <a:rPr lang="en-US" sz="1600" b="1" dirty="0">
                <a:latin typeface="+mn-lt"/>
              </a:rPr>
              <a:t>Fasting TG</a:t>
            </a:r>
            <a:r>
              <a:rPr lang="en-US" sz="1600" dirty="0">
                <a:latin typeface="+mn-lt"/>
              </a:rPr>
              <a:t>: 2500-3000 mg dL</a:t>
            </a:r>
          </a:p>
          <a:p>
            <a:pPr marL="0" indent="0">
              <a:spcBef>
                <a:spcPts val="0"/>
              </a:spcBef>
              <a:buNone/>
            </a:pPr>
            <a:r>
              <a:rPr lang="en-US" sz="1600" b="1" dirty="0">
                <a:latin typeface="+mn-lt"/>
              </a:rPr>
              <a:t>A1C</a:t>
            </a:r>
            <a:r>
              <a:rPr lang="en-US" sz="1600" dirty="0">
                <a:latin typeface="+mn-lt"/>
              </a:rPr>
              <a:t>: 5.2%</a:t>
            </a:r>
          </a:p>
          <a:p>
            <a:pPr marL="0" indent="0">
              <a:spcBef>
                <a:spcPts val="0"/>
              </a:spcBef>
              <a:buNone/>
            </a:pPr>
            <a:r>
              <a:rPr lang="en-US" sz="1600" dirty="0">
                <a:latin typeface="+mn-lt"/>
              </a:rPr>
              <a:t>Note: last blood draw showed creamy</a:t>
            </a:r>
          </a:p>
        </p:txBody>
      </p:sp>
      <p:sp>
        <p:nvSpPr>
          <p:cNvPr id="3" name="Content Placeholder 2"/>
          <p:cNvSpPr>
            <a:spLocks noGrp="1"/>
          </p:cNvSpPr>
          <p:nvPr>
            <p:ph sz="half" idx="4294967295"/>
          </p:nvPr>
        </p:nvSpPr>
        <p:spPr>
          <a:xfrm>
            <a:off x="6196161" y="1738313"/>
            <a:ext cx="4038600" cy="2382837"/>
          </a:xfrm>
        </p:spPr>
        <p:txBody>
          <a:bodyPr>
            <a:normAutofit lnSpcReduction="10000"/>
          </a:bodyPr>
          <a:lstStyle/>
          <a:p>
            <a:pPr marL="0" indent="0">
              <a:spcBef>
                <a:spcPts val="0"/>
              </a:spcBef>
              <a:buNone/>
            </a:pPr>
            <a:r>
              <a:rPr lang="en-US" sz="1600" b="1" dirty="0">
                <a:latin typeface="+mn-lt"/>
              </a:rPr>
              <a:t>Sex: </a:t>
            </a:r>
            <a:r>
              <a:rPr lang="en-US" sz="1600" dirty="0">
                <a:latin typeface="+mn-lt"/>
              </a:rPr>
              <a:t>Male</a:t>
            </a:r>
          </a:p>
          <a:p>
            <a:pPr marL="0" indent="0">
              <a:spcBef>
                <a:spcPts val="0"/>
              </a:spcBef>
              <a:buNone/>
            </a:pPr>
            <a:r>
              <a:rPr lang="en-US" sz="1600" b="1" dirty="0">
                <a:latin typeface="+mn-lt"/>
              </a:rPr>
              <a:t>Age: </a:t>
            </a:r>
            <a:r>
              <a:rPr lang="en-US" sz="1600" dirty="0">
                <a:latin typeface="+mn-lt"/>
              </a:rPr>
              <a:t>45 yr</a:t>
            </a:r>
          </a:p>
          <a:p>
            <a:pPr marL="0" indent="0">
              <a:spcBef>
                <a:spcPts val="0"/>
              </a:spcBef>
              <a:buNone/>
            </a:pPr>
            <a:r>
              <a:rPr lang="en-US" sz="1600" b="1" dirty="0">
                <a:latin typeface="+mn-lt"/>
              </a:rPr>
              <a:t>Height: </a:t>
            </a:r>
            <a:r>
              <a:rPr lang="en-US" sz="1600" dirty="0">
                <a:latin typeface="+mn-lt"/>
              </a:rPr>
              <a:t>6’1”</a:t>
            </a:r>
          </a:p>
          <a:p>
            <a:pPr marL="0" indent="0">
              <a:spcBef>
                <a:spcPts val="0"/>
              </a:spcBef>
              <a:buNone/>
            </a:pPr>
            <a:r>
              <a:rPr lang="en-US" sz="1600" b="1" dirty="0">
                <a:latin typeface="+mn-lt"/>
              </a:rPr>
              <a:t>Weight: </a:t>
            </a:r>
            <a:r>
              <a:rPr lang="en-US" sz="1600" dirty="0">
                <a:latin typeface="+mn-lt"/>
              </a:rPr>
              <a:t>250 lbs</a:t>
            </a:r>
          </a:p>
          <a:p>
            <a:pPr marL="0" indent="0">
              <a:spcBef>
                <a:spcPts val="0"/>
              </a:spcBef>
              <a:buNone/>
            </a:pPr>
            <a:r>
              <a:rPr lang="en-US" sz="1600" b="1" dirty="0">
                <a:latin typeface="+mn-lt"/>
              </a:rPr>
              <a:t>BMI</a:t>
            </a:r>
            <a:r>
              <a:rPr lang="en-US" sz="1600" dirty="0">
                <a:latin typeface="+mn-lt"/>
              </a:rPr>
              <a:t>: 30</a:t>
            </a:r>
          </a:p>
          <a:p>
            <a:pPr marL="0" indent="0">
              <a:spcBef>
                <a:spcPts val="0"/>
              </a:spcBef>
              <a:buNone/>
            </a:pPr>
            <a:r>
              <a:rPr lang="en-US" sz="1600" b="1" dirty="0">
                <a:latin typeface="+mn-lt"/>
              </a:rPr>
              <a:t>LABS</a:t>
            </a:r>
            <a:endParaRPr lang="en-US" sz="1600" dirty="0">
              <a:latin typeface="+mn-lt"/>
            </a:endParaRPr>
          </a:p>
          <a:p>
            <a:pPr marL="0" indent="0">
              <a:spcBef>
                <a:spcPts val="0"/>
              </a:spcBef>
              <a:buNone/>
            </a:pPr>
            <a:r>
              <a:rPr lang="en-US" sz="1600" b="1" dirty="0">
                <a:latin typeface="+mn-lt"/>
              </a:rPr>
              <a:t>Fasting TG: </a:t>
            </a:r>
            <a:r>
              <a:rPr lang="en-US" sz="1600" dirty="0">
                <a:latin typeface="+mn-lt"/>
              </a:rPr>
              <a:t>942 mg/dL</a:t>
            </a:r>
          </a:p>
          <a:p>
            <a:pPr marL="0" indent="0">
              <a:spcBef>
                <a:spcPts val="0"/>
              </a:spcBef>
              <a:buNone/>
            </a:pPr>
            <a:r>
              <a:rPr lang="en-US" sz="1600" b="1" dirty="0">
                <a:latin typeface="+mn-lt"/>
              </a:rPr>
              <a:t>A1C: </a:t>
            </a:r>
            <a:r>
              <a:rPr lang="en-US" sz="1600" dirty="0">
                <a:latin typeface="+mn-lt"/>
              </a:rPr>
              <a:t>6.5% (controlled diabetes)</a:t>
            </a:r>
          </a:p>
        </p:txBody>
      </p:sp>
      <p:sp>
        <p:nvSpPr>
          <p:cNvPr id="10" name="Content Placeholder 4"/>
          <p:cNvSpPr txBox="1">
            <a:spLocks/>
          </p:cNvSpPr>
          <p:nvPr/>
        </p:nvSpPr>
        <p:spPr>
          <a:xfrm>
            <a:off x="2038662" y="4232401"/>
            <a:ext cx="4038600" cy="1527432"/>
          </a:xfrm>
          <a:prstGeom prst="rect">
            <a:avLst/>
          </a:prstGeom>
        </p:spPr>
        <p:txBody>
          <a:bodyPr vert="horz" lIns="91440" tIns="45720" rIns="91440" bIns="45720" rtlCol="0">
            <a:normAutofit/>
          </a:bodyPr>
          <a:lstStyle>
            <a:lvl1pPr marL="227013" indent="-227013" algn="l" defTabSz="457200" rtl="0" eaLnBrk="1" latinLnBrk="0" hangingPunct="1">
              <a:lnSpc>
                <a:spcPct val="95000"/>
              </a:lnSpc>
              <a:spcBef>
                <a:spcPts val="600"/>
              </a:spcBef>
              <a:spcAft>
                <a:spcPts val="0"/>
              </a:spcAft>
              <a:buClr>
                <a:schemeClr val="accent1"/>
              </a:buClr>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5000"/>
              </a:lnSpc>
              <a:spcBef>
                <a:spcPts val="600"/>
              </a:spcBef>
              <a:spcAft>
                <a:spcPts val="0"/>
              </a:spcAft>
              <a:buClr>
                <a:schemeClr val="accent1"/>
              </a:buClr>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5000"/>
              </a:lnSpc>
              <a:spcBef>
                <a:spcPts val="600"/>
              </a:spcBef>
              <a:spcAft>
                <a:spcPts val="0"/>
              </a:spcAft>
              <a:buClr>
                <a:schemeClr val="accent1"/>
              </a:buClr>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0"/>
              </a:spcBef>
              <a:buNone/>
            </a:pPr>
            <a:r>
              <a:rPr lang="en-US" sz="1200" b="1" dirty="0">
                <a:solidFill>
                  <a:schemeClr val="bg1"/>
                </a:solidFill>
                <a:latin typeface="+mn-lt"/>
              </a:rPr>
              <a:t>Drugs:</a:t>
            </a:r>
            <a:r>
              <a:rPr lang="en-US" sz="1200" dirty="0">
                <a:solidFill>
                  <a:schemeClr val="bg1"/>
                </a:solidFill>
                <a:latin typeface="+mn-lt"/>
              </a:rPr>
              <a:t> Fenofibrate, EPA/DHA, niacin</a:t>
            </a:r>
          </a:p>
          <a:p>
            <a:pPr marL="0" indent="0">
              <a:spcBef>
                <a:spcPts val="0"/>
              </a:spcBef>
              <a:buNone/>
            </a:pPr>
            <a:r>
              <a:rPr lang="en-US" sz="1200" b="1" dirty="0">
                <a:solidFill>
                  <a:schemeClr val="bg1"/>
                </a:solidFill>
                <a:latin typeface="+mn-lt"/>
              </a:rPr>
              <a:t>Lifestyle:</a:t>
            </a:r>
            <a:r>
              <a:rPr lang="en-US" sz="1200" dirty="0">
                <a:solidFill>
                  <a:schemeClr val="bg1"/>
                </a:solidFill>
                <a:latin typeface="+mn-lt"/>
              </a:rPr>
              <a:t> Marketing exec, healthy eater, and avoids high-fat foods mostly</a:t>
            </a:r>
          </a:p>
          <a:p>
            <a:pPr marL="0" indent="0">
              <a:spcBef>
                <a:spcPts val="0"/>
              </a:spcBef>
              <a:buNone/>
            </a:pPr>
            <a:r>
              <a:rPr lang="en-US" sz="1200" b="1" dirty="0">
                <a:solidFill>
                  <a:schemeClr val="bg1"/>
                </a:solidFill>
                <a:latin typeface="+mn-lt"/>
              </a:rPr>
              <a:t>Hospitalizations:</a:t>
            </a:r>
            <a:r>
              <a:rPr lang="en-US" sz="1200" dirty="0">
                <a:solidFill>
                  <a:schemeClr val="bg1"/>
                </a:solidFill>
                <a:latin typeface="+mn-lt"/>
              </a:rPr>
              <a:t> 6 since childhood (abdominal pain/ pancreatitis)</a:t>
            </a:r>
          </a:p>
          <a:p>
            <a:pPr marL="0" indent="0">
              <a:spcBef>
                <a:spcPts val="0"/>
              </a:spcBef>
              <a:buNone/>
            </a:pPr>
            <a:r>
              <a:rPr lang="en-US" sz="1200" dirty="0">
                <a:solidFill>
                  <a:schemeClr val="bg1"/>
                </a:solidFill>
                <a:latin typeface="+mn-lt"/>
              </a:rPr>
              <a:t>Gallbladder removed on May 12, 2014</a:t>
            </a:r>
          </a:p>
          <a:p>
            <a:pPr marL="0" indent="0">
              <a:spcBef>
                <a:spcPts val="0"/>
              </a:spcBef>
              <a:buNone/>
            </a:pPr>
            <a:r>
              <a:rPr lang="en-US" sz="1200" b="1" dirty="0">
                <a:solidFill>
                  <a:schemeClr val="bg1"/>
                </a:solidFill>
                <a:latin typeface="+mn-lt"/>
              </a:rPr>
              <a:t>Alcohol use:</a:t>
            </a:r>
            <a:r>
              <a:rPr lang="en-US" sz="1200" dirty="0">
                <a:solidFill>
                  <a:schemeClr val="bg1"/>
                </a:solidFill>
                <a:latin typeface="+mn-lt"/>
              </a:rPr>
              <a:t> Never/rare</a:t>
            </a:r>
          </a:p>
          <a:p>
            <a:pPr marL="0" indent="0">
              <a:spcBef>
                <a:spcPts val="0"/>
              </a:spcBef>
              <a:buNone/>
            </a:pPr>
            <a:r>
              <a:rPr lang="en-US" sz="1200" b="1" dirty="0">
                <a:solidFill>
                  <a:schemeClr val="bg1"/>
                </a:solidFill>
                <a:latin typeface="+mn-lt"/>
              </a:rPr>
              <a:t>Note:</a:t>
            </a:r>
            <a:r>
              <a:rPr lang="en-US" sz="1200" dirty="0">
                <a:solidFill>
                  <a:schemeClr val="bg1"/>
                </a:solidFill>
                <a:latin typeface="+mn-lt"/>
              </a:rPr>
              <a:t> Skin rash, looks like blistering, comes and goes </a:t>
            </a:r>
          </a:p>
        </p:txBody>
      </p:sp>
      <p:sp>
        <p:nvSpPr>
          <p:cNvPr id="11" name="Content Placeholder 2"/>
          <p:cNvSpPr txBox="1">
            <a:spLocks/>
          </p:cNvSpPr>
          <p:nvPr/>
        </p:nvSpPr>
        <p:spPr>
          <a:xfrm>
            <a:off x="6196161" y="4232401"/>
            <a:ext cx="4038600" cy="1527432"/>
          </a:xfrm>
          <a:prstGeom prst="rect">
            <a:avLst/>
          </a:prstGeom>
        </p:spPr>
        <p:txBody>
          <a:bodyPr vert="horz" lIns="91440" tIns="45720" rIns="91440" bIns="45720" rtlCol="0">
            <a:normAutofit/>
          </a:bodyPr>
          <a:lstStyle>
            <a:lvl1pPr marL="227013" indent="-227013" algn="l" defTabSz="457200" rtl="0" eaLnBrk="1" latinLnBrk="0" hangingPunct="1">
              <a:lnSpc>
                <a:spcPct val="95000"/>
              </a:lnSpc>
              <a:spcBef>
                <a:spcPts val="600"/>
              </a:spcBef>
              <a:spcAft>
                <a:spcPts val="0"/>
              </a:spcAft>
              <a:buClr>
                <a:schemeClr val="accent1"/>
              </a:buClr>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5000"/>
              </a:lnSpc>
              <a:spcBef>
                <a:spcPts val="600"/>
              </a:spcBef>
              <a:spcAft>
                <a:spcPts val="0"/>
              </a:spcAft>
              <a:buClr>
                <a:schemeClr val="accent1"/>
              </a:buClr>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5000"/>
              </a:lnSpc>
              <a:spcBef>
                <a:spcPts val="600"/>
              </a:spcBef>
              <a:spcAft>
                <a:spcPts val="0"/>
              </a:spcAft>
              <a:buClr>
                <a:schemeClr val="accent1"/>
              </a:buClr>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0"/>
              </a:spcBef>
              <a:buNone/>
            </a:pPr>
            <a:r>
              <a:rPr lang="en-US" sz="1200" b="1" dirty="0">
                <a:solidFill>
                  <a:schemeClr val="bg1"/>
                </a:solidFill>
                <a:latin typeface="+mn-lt"/>
              </a:rPr>
              <a:t>Drugs:</a:t>
            </a:r>
            <a:r>
              <a:rPr lang="en-US" sz="1200" dirty="0">
                <a:solidFill>
                  <a:schemeClr val="bg1"/>
                </a:solidFill>
                <a:latin typeface="+mn-lt"/>
              </a:rPr>
              <a:t> Fenofibrate, EPA/DHA, rosuvastatin</a:t>
            </a:r>
          </a:p>
          <a:p>
            <a:pPr marL="0" indent="0">
              <a:spcBef>
                <a:spcPts val="0"/>
              </a:spcBef>
              <a:buNone/>
            </a:pPr>
            <a:r>
              <a:rPr lang="en-US" sz="1200" b="1" dirty="0">
                <a:solidFill>
                  <a:schemeClr val="bg1"/>
                </a:solidFill>
                <a:latin typeface="+mn-lt"/>
              </a:rPr>
              <a:t>Lifestyle:</a:t>
            </a:r>
            <a:r>
              <a:rPr lang="en-US" sz="1200" dirty="0">
                <a:solidFill>
                  <a:schemeClr val="bg1"/>
                </a:solidFill>
                <a:latin typeface="+mn-lt"/>
              </a:rPr>
              <a:t> Construction worker, complains of stomach pain frequently, pancreatitis x4</a:t>
            </a:r>
          </a:p>
          <a:p>
            <a:pPr marL="0" indent="0">
              <a:spcBef>
                <a:spcPts val="0"/>
              </a:spcBef>
              <a:buNone/>
            </a:pPr>
            <a:r>
              <a:rPr lang="en-US" sz="1200" b="1" dirty="0">
                <a:solidFill>
                  <a:schemeClr val="bg1"/>
                </a:solidFill>
                <a:latin typeface="+mn-lt"/>
              </a:rPr>
              <a:t>Alcohol use:</a:t>
            </a:r>
            <a:r>
              <a:rPr lang="en-US" sz="1200" dirty="0">
                <a:solidFill>
                  <a:schemeClr val="bg1"/>
                </a:solidFill>
                <a:latin typeface="+mn-lt"/>
              </a:rPr>
              <a:t> Often, 4-5 drinks a day</a:t>
            </a:r>
          </a:p>
        </p:txBody>
      </p:sp>
      <p:sp>
        <p:nvSpPr>
          <p:cNvPr id="12" name="Content Placeholder 4"/>
          <p:cNvSpPr txBox="1">
            <a:spLocks/>
          </p:cNvSpPr>
          <p:nvPr/>
        </p:nvSpPr>
        <p:spPr>
          <a:xfrm>
            <a:off x="2038662" y="5747838"/>
            <a:ext cx="4038600" cy="506674"/>
          </a:xfrm>
          <a:prstGeom prst="rect">
            <a:avLst/>
          </a:prstGeom>
        </p:spPr>
        <p:txBody>
          <a:bodyPr vert="horz" lIns="91440" tIns="45720" rIns="91440" bIns="45720" rtlCol="0">
            <a:normAutofit/>
          </a:bodyPr>
          <a:lstStyle>
            <a:lvl1pPr marL="227013" indent="-227013" algn="l" defTabSz="457200" rtl="0" eaLnBrk="1" latinLnBrk="0" hangingPunct="1">
              <a:lnSpc>
                <a:spcPct val="95000"/>
              </a:lnSpc>
              <a:spcBef>
                <a:spcPts val="600"/>
              </a:spcBef>
              <a:spcAft>
                <a:spcPts val="0"/>
              </a:spcAft>
              <a:buClr>
                <a:schemeClr val="accent1"/>
              </a:buClr>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5000"/>
              </a:lnSpc>
              <a:spcBef>
                <a:spcPts val="600"/>
              </a:spcBef>
              <a:spcAft>
                <a:spcPts val="0"/>
              </a:spcAft>
              <a:buClr>
                <a:schemeClr val="accent1"/>
              </a:buClr>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5000"/>
              </a:lnSpc>
              <a:spcBef>
                <a:spcPts val="600"/>
              </a:spcBef>
              <a:spcAft>
                <a:spcPts val="0"/>
              </a:spcAft>
              <a:buClr>
                <a:schemeClr val="accent1"/>
              </a:buClr>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0"/>
              </a:spcBef>
              <a:buNone/>
            </a:pPr>
            <a:r>
              <a:rPr lang="en-US" sz="1600" b="1" dirty="0">
                <a:solidFill>
                  <a:schemeClr val="bg1"/>
                </a:solidFill>
                <a:latin typeface="+mn-lt"/>
              </a:rPr>
              <a:t>Diagnosis: </a:t>
            </a:r>
            <a:r>
              <a:rPr lang="en-US" sz="1600" dirty="0">
                <a:solidFill>
                  <a:schemeClr val="bg1"/>
                </a:solidFill>
                <a:latin typeface="+mn-lt"/>
              </a:rPr>
              <a:t>Possible FCS</a:t>
            </a:r>
          </a:p>
        </p:txBody>
      </p:sp>
      <p:sp>
        <p:nvSpPr>
          <p:cNvPr id="13" name="Content Placeholder 2"/>
          <p:cNvSpPr txBox="1">
            <a:spLocks/>
          </p:cNvSpPr>
          <p:nvPr/>
        </p:nvSpPr>
        <p:spPr>
          <a:xfrm>
            <a:off x="6196161" y="5747838"/>
            <a:ext cx="4038600" cy="506673"/>
          </a:xfrm>
          <a:prstGeom prst="rect">
            <a:avLst/>
          </a:prstGeom>
        </p:spPr>
        <p:txBody>
          <a:bodyPr vert="horz" lIns="91440" tIns="45720" rIns="91440" bIns="45720" rtlCol="0">
            <a:noAutofit/>
          </a:bodyPr>
          <a:lstStyle>
            <a:lvl1pPr marL="227013" indent="-227013" algn="l" defTabSz="457200" rtl="0" eaLnBrk="1" latinLnBrk="0" hangingPunct="1">
              <a:lnSpc>
                <a:spcPct val="95000"/>
              </a:lnSpc>
              <a:spcBef>
                <a:spcPts val="600"/>
              </a:spcBef>
              <a:spcAft>
                <a:spcPts val="0"/>
              </a:spcAft>
              <a:buClr>
                <a:schemeClr val="accent1"/>
              </a:buClr>
              <a:buFont typeface="Arial"/>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5000"/>
              </a:lnSpc>
              <a:spcBef>
                <a:spcPts val="600"/>
              </a:spcBef>
              <a:spcAft>
                <a:spcPts val="0"/>
              </a:spcAft>
              <a:buClr>
                <a:schemeClr val="accent1"/>
              </a:buClr>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5000"/>
              </a:lnSpc>
              <a:spcBef>
                <a:spcPts val="600"/>
              </a:spcBef>
              <a:spcAft>
                <a:spcPts val="0"/>
              </a:spcAft>
              <a:buClr>
                <a:schemeClr val="accent1"/>
              </a:buClr>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5000"/>
              </a:lnSpc>
              <a:spcBef>
                <a:spcPts val="600"/>
              </a:spcBef>
              <a:spcAft>
                <a:spcPts val="0"/>
              </a:spcAft>
              <a:buClr>
                <a:schemeClr val="accent1"/>
              </a:buClr>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1600" b="1" dirty="0">
                <a:solidFill>
                  <a:schemeClr val="bg1"/>
                </a:solidFill>
                <a:latin typeface="+mn-lt"/>
              </a:rPr>
              <a:t>Diagnosis: </a:t>
            </a:r>
            <a:r>
              <a:rPr lang="en-US" sz="1600" dirty="0">
                <a:solidFill>
                  <a:schemeClr val="bg1"/>
                </a:solidFill>
                <a:latin typeface="+mn-lt"/>
              </a:rPr>
              <a:t>Likely cause is alcohol use disorder, with TG and pancreatitis secondary</a:t>
            </a:r>
          </a:p>
        </p:txBody>
      </p:sp>
      <p:sp>
        <p:nvSpPr>
          <p:cNvPr id="15" name="Title 3"/>
          <p:cNvSpPr txBox="1">
            <a:spLocks/>
          </p:cNvSpPr>
          <p:nvPr/>
        </p:nvSpPr>
        <p:spPr>
          <a:xfrm>
            <a:off x="6088593" y="1059676"/>
            <a:ext cx="4101571" cy="563527"/>
          </a:xfrm>
          <a:prstGeom prst="rect">
            <a:avLst/>
          </a:prstGeom>
        </p:spPr>
        <p:txBody>
          <a:bodyPr vert="horz" lIns="91440" tIns="91440" rIns="0" bIns="45720" rtlCol="0" anchor="t" anchorCtr="0">
            <a:normAutofit/>
          </a:bodyPr>
          <a:lstStyle>
            <a:lvl1pPr algn="l" defTabSz="457200" rtl="0" eaLnBrk="1" latinLnBrk="0" hangingPunct="1">
              <a:lnSpc>
                <a:spcPct val="90000"/>
              </a:lnSpc>
              <a:spcBef>
                <a:spcPct val="0"/>
              </a:spcBef>
              <a:buNone/>
              <a:defRPr lang="en-US" sz="2800" b="1" kern="1200" cap="none" baseline="0" dirty="0">
                <a:solidFill>
                  <a:schemeClr val="accent1"/>
                </a:solidFill>
                <a:latin typeface="Arial"/>
                <a:ea typeface="+mj-ea"/>
                <a:cs typeface="Arial"/>
              </a:defRPr>
            </a:lvl1pPr>
          </a:lstStyle>
          <a:p>
            <a:pPr algn="ctr"/>
            <a:r>
              <a:rPr lang="en-US" dirty="0">
                <a:solidFill>
                  <a:schemeClr val="accent3"/>
                </a:solidFill>
                <a:latin typeface="+mn-lt"/>
              </a:rPr>
              <a:t>Case 2</a:t>
            </a:r>
          </a:p>
        </p:txBody>
      </p:sp>
      <p:cxnSp>
        <p:nvCxnSpPr>
          <p:cNvPr id="16" name="Straight Connector 15"/>
          <p:cNvCxnSpPr>
            <a:cxnSpLocks/>
          </p:cNvCxnSpPr>
          <p:nvPr/>
        </p:nvCxnSpPr>
        <p:spPr>
          <a:xfrm>
            <a:off x="1873271" y="1593404"/>
            <a:ext cx="8453554" cy="0"/>
          </a:xfrm>
          <a:prstGeom prst="line">
            <a:avLst/>
          </a:prstGeom>
          <a:ln w="28575">
            <a:solidFill>
              <a:schemeClr val="tx2">
                <a:lumMod val="90000"/>
              </a:schemeClr>
            </a:solidFill>
          </a:ln>
        </p:spPr>
        <p:style>
          <a:lnRef idx="1">
            <a:schemeClr val="accent1"/>
          </a:lnRef>
          <a:fillRef idx="0">
            <a:schemeClr val="accent1"/>
          </a:fillRef>
          <a:effectRef idx="0">
            <a:schemeClr val="accent1"/>
          </a:effectRef>
          <a:fontRef idx="minor">
            <a:schemeClr val="tx1"/>
          </a:fontRef>
        </p:style>
      </p:cxnSp>
      <p:sp>
        <p:nvSpPr>
          <p:cNvPr id="2" name="Title 3">
            <a:extLst>
              <a:ext uri="{FF2B5EF4-FFF2-40B4-BE49-F238E27FC236}">
                <a16:creationId xmlns:a16="http://schemas.microsoft.com/office/drawing/2014/main" id="{1221EA9E-B3E9-96A5-BBEF-64F799551809}"/>
              </a:ext>
            </a:extLst>
          </p:cNvPr>
          <p:cNvSpPr txBox="1">
            <a:spLocks/>
          </p:cNvSpPr>
          <p:nvPr/>
        </p:nvSpPr>
        <p:spPr>
          <a:xfrm>
            <a:off x="1938865" y="1059676"/>
            <a:ext cx="4101571" cy="563527"/>
          </a:xfrm>
          <a:prstGeom prst="rect">
            <a:avLst/>
          </a:prstGeom>
        </p:spPr>
        <p:txBody>
          <a:bodyPr vert="horz" lIns="91440" tIns="91440" rIns="0" bIns="45720" rtlCol="0" anchor="t" anchorCtr="0">
            <a:normAutofit/>
          </a:bodyPr>
          <a:lstStyle>
            <a:lvl1pPr algn="l" defTabSz="457200" rtl="0" eaLnBrk="1" latinLnBrk="0" hangingPunct="1">
              <a:lnSpc>
                <a:spcPct val="90000"/>
              </a:lnSpc>
              <a:spcBef>
                <a:spcPct val="0"/>
              </a:spcBef>
              <a:buNone/>
              <a:defRPr lang="en-US" sz="2800" b="1" kern="1200" cap="none" baseline="0" dirty="0">
                <a:solidFill>
                  <a:schemeClr val="accent1"/>
                </a:solidFill>
                <a:latin typeface="Arial"/>
                <a:ea typeface="+mj-ea"/>
                <a:cs typeface="Arial"/>
              </a:defRPr>
            </a:lvl1pPr>
          </a:lstStyle>
          <a:p>
            <a:pPr algn="ctr"/>
            <a:r>
              <a:rPr lang="en-US" dirty="0">
                <a:latin typeface="+mn-lt"/>
              </a:rPr>
              <a:t>Case 1</a:t>
            </a:r>
          </a:p>
        </p:txBody>
      </p:sp>
    </p:spTree>
    <p:extLst>
      <p:ext uri="{BB962C8B-B14F-4D97-AF65-F5344CB8AC3E}">
        <p14:creationId xmlns:p14="http://schemas.microsoft.com/office/powerpoint/2010/main" val="382996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7DEDE-8B54-9B4C-1AC6-3404CB044CA5}"/>
              </a:ext>
            </a:extLst>
          </p:cNvPr>
          <p:cNvSpPr>
            <a:spLocks noGrp="1"/>
          </p:cNvSpPr>
          <p:nvPr>
            <p:ph type="title"/>
          </p:nvPr>
        </p:nvSpPr>
        <p:spPr/>
        <p:txBody>
          <a:bodyPr/>
          <a:lstStyle/>
          <a:p>
            <a:r>
              <a:rPr lang="en-US" dirty="0"/>
              <a:t>Emerging FCS Therapies</a:t>
            </a:r>
          </a:p>
        </p:txBody>
      </p:sp>
      <p:graphicFrame>
        <p:nvGraphicFramePr>
          <p:cNvPr id="4" name="Content Placeholder 3">
            <a:extLst>
              <a:ext uri="{FF2B5EF4-FFF2-40B4-BE49-F238E27FC236}">
                <a16:creationId xmlns:a16="http://schemas.microsoft.com/office/drawing/2014/main" id="{939C6FFC-3B74-9469-14E8-B3B80AFD8830}"/>
              </a:ext>
            </a:extLst>
          </p:cNvPr>
          <p:cNvGraphicFramePr>
            <a:graphicFrameLocks noGrp="1"/>
          </p:cNvGraphicFramePr>
          <p:nvPr>
            <p:ph idx="1"/>
            <p:extLst>
              <p:ext uri="{D42A27DB-BD31-4B8C-83A1-F6EECF244321}">
                <p14:modId xmlns:p14="http://schemas.microsoft.com/office/powerpoint/2010/main" val="2152692887"/>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4">
            <a:extLst>
              <a:ext uri="{FF2B5EF4-FFF2-40B4-BE49-F238E27FC236}">
                <a16:creationId xmlns:a16="http://schemas.microsoft.com/office/drawing/2014/main" id="{6E3F920F-D0A1-95B2-746F-5AD2830BD379}"/>
              </a:ext>
            </a:extLst>
          </p:cNvPr>
          <p:cNvSpPr txBox="1">
            <a:spLocks/>
          </p:cNvSpPr>
          <p:nvPr/>
        </p:nvSpPr>
        <p:spPr>
          <a:xfrm>
            <a:off x="484751" y="6335711"/>
            <a:ext cx="7772400" cy="274753"/>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ts val="200"/>
              </a:spcBef>
              <a:buClr>
                <a:schemeClr val="accent2"/>
              </a:buClr>
              <a:buNone/>
            </a:pPr>
            <a:r>
              <a:rPr lang="en-US" sz="1200" dirty="0">
                <a:solidFill>
                  <a:schemeClr val="bg2"/>
                </a:solidFill>
              </a:rPr>
              <a:t>Esan. Drug Des Devel Ther. 2020;14:2623. Volanesoren EU PI. Wolska. Curr Opin Lipidol. 2020;31:331. </a:t>
            </a:r>
          </a:p>
        </p:txBody>
      </p:sp>
      <p:sp>
        <p:nvSpPr>
          <p:cNvPr id="5" name="Text Placeholder 4">
            <a:extLst>
              <a:ext uri="{FF2B5EF4-FFF2-40B4-BE49-F238E27FC236}">
                <a16:creationId xmlns:a16="http://schemas.microsoft.com/office/drawing/2014/main" id="{E877ACBD-13F3-D286-02B4-759A5BC93C25}"/>
              </a:ext>
            </a:extLst>
          </p:cNvPr>
          <p:cNvSpPr txBox="1">
            <a:spLocks/>
          </p:cNvSpPr>
          <p:nvPr/>
        </p:nvSpPr>
        <p:spPr>
          <a:xfrm>
            <a:off x="871529" y="2613090"/>
            <a:ext cx="3499422" cy="346010"/>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algn="ctr">
              <a:lnSpc>
                <a:spcPct val="90000"/>
              </a:lnSpc>
              <a:spcBef>
                <a:spcPts val="0"/>
              </a:spcBef>
              <a:buClr>
                <a:schemeClr val="accent2"/>
              </a:buClr>
              <a:buNone/>
            </a:pPr>
            <a:r>
              <a:rPr lang="en-US" sz="1100" dirty="0">
                <a:solidFill>
                  <a:schemeClr val="tx1"/>
                </a:solidFill>
              </a:rPr>
              <a:t>*FDA denied approval because of thrombocytopenia and bleeding risks; authorized in EU.</a:t>
            </a:r>
          </a:p>
        </p:txBody>
      </p:sp>
    </p:spTree>
    <p:extLst>
      <p:ext uri="{BB962C8B-B14F-4D97-AF65-F5344CB8AC3E}">
        <p14:creationId xmlns:p14="http://schemas.microsoft.com/office/powerpoint/2010/main" val="434544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FE08-9935-14A6-D2B0-B0B42D34453E}"/>
              </a:ext>
            </a:extLst>
          </p:cNvPr>
          <p:cNvSpPr>
            <a:spLocks noGrp="1"/>
          </p:cNvSpPr>
          <p:nvPr>
            <p:ph type="title"/>
          </p:nvPr>
        </p:nvSpPr>
        <p:spPr/>
        <p:txBody>
          <a:bodyPr/>
          <a:lstStyle/>
          <a:p>
            <a:r>
              <a:rPr lang="en-US" dirty="0"/>
              <a:t>APPROACH Trial: Volanesorsen for sHTG in FCS</a:t>
            </a:r>
          </a:p>
        </p:txBody>
      </p:sp>
      <p:sp>
        <p:nvSpPr>
          <p:cNvPr id="3" name="Content Placeholder 2">
            <a:extLst>
              <a:ext uri="{FF2B5EF4-FFF2-40B4-BE49-F238E27FC236}">
                <a16:creationId xmlns:a16="http://schemas.microsoft.com/office/drawing/2014/main" id="{10852403-CB9B-CFD3-D29A-870C34C4492A}"/>
              </a:ext>
            </a:extLst>
          </p:cNvPr>
          <p:cNvSpPr>
            <a:spLocks noGrp="1"/>
          </p:cNvSpPr>
          <p:nvPr>
            <p:ph idx="1"/>
          </p:nvPr>
        </p:nvSpPr>
        <p:spPr>
          <a:xfrm>
            <a:off x="630075" y="4900200"/>
            <a:ext cx="10877529" cy="1341213"/>
          </a:xfrm>
        </p:spPr>
        <p:txBody>
          <a:bodyPr/>
          <a:lstStyle/>
          <a:p>
            <a:r>
              <a:rPr lang="en-US" sz="1800" dirty="0"/>
              <a:t>Volanesorsen resulted in a 77% decrease in mean TG levels, whereas patients receiving placebo had an 18% increase in mean triglyceride levels (</a:t>
            </a:r>
            <a:r>
              <a:rPr lang="en-US" sz="1800" i="1" dirty="0"/>
              <a:t>P</a:t>
            </a:r>
            <a:r>
              <a:rPr lang="en-US" sz="1800" dirty="0"/>
              <a:t> &lt;.001)</a:t>
            </a:r>
          </a:p>
          <a:p>
            <a:r>
              <a:rPr lang="en-US" sz="1800" dirty="0"/>
              <a:t>15 of 33 patients in the volanesorsen group experienced platelet counts &lt;100,000 per microliter, whereas none in the placebo group experienced platelet decline </a:t>
            </a:r>
            <a:r>
              <a:rPr lang="en-US" sz="1800" dirty="0">
                <a:sym typeface="Wingdings" panose="05000000000000000000" pitchFamily="2" charset="2"/>
              </a:rPr>
              <a:t> NOT approved by the FDA, but approved in the EU</a:t>
            </a:r>
            <a:endParaRPr lang="en-US" sz="1800" dirty="0"/>
          </a:p>
        </p:txBody>
      </p:sp>
      <p:sp>
        <p:nvSpPr>
          <p:cNvPr id="6" name="Text Placeholder 4">
            <a:extLst>
              <a:ext uri="{FF2B5EF4-FFF2-40B4-BE49-F238E27FC236}">
                <a16:creationId xmlns:a16="http://schemas.microsoft.com/office/drawing/2014/main" id="{1B80F2CD-E8EE-3CA2-99B4-DAFFD3D4195F}"/>
              </a:ext>
            </a:extLst>
          </p:cNvPr>
          <p:cNvSpPr txBox="1">
            <a:spLocks/>
          </p:cNvSpPr>
          <p:nvPr/>
        </p:nvSpPr>
        <p:spPr>
          <a:xfrm>
            <a:off x="495300" y="6319094"/>
            <a:ext cx="7772400" cy="28235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Witztum. NEJM. 2019; 381:531.</a:t>
            </a:r>
          </a:p>
        </p:txBody>
      </p:sp>
      <p:sp>
        <p:nvSpPr>
          <p:cNvPr id="4" name="TextBox 3">
            <a:extLst>
              <a:ext uri="{FF2B5EF4-FFF2-40B4-BE49-F238E27FC236}">
                <a16:creationId xmlns:a16="http://schemas.microsoft.com/office/drawing/2014/main" id="{5E424B12-025E-97BF-76B2-5711A1C922E6}"/>
              </a:ext>
            </a:extLst>
          </p:cNvPr>
          <p:cNvSpPr txBox="1"/>
          <p:nvPr/>
        </p:nvSpPr>
        <p:spPr bwMode="auto">
          <a:xfrm>
            <a:off x="3933825" y="1496720"/>
            <a:ext cx="51725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Triglyceride Levels over Time</a:t>
            </a:r>
          </a:p>
        </p:txBody>
      </p:sp>
      <p:sp>
        <p:nvSpPr>
          <p:cNvPr id="7" name="TextBox 6">
            <a:extLst>
              <a:ext uri="{FF2B5EF4-FFF2-40B4-BE49-F238E27FC236}">
                <a16:creationId xmlns:a16="http://schemas.microsoft.com/office/drawing/2014/main" id="{B2483493-282E-91D0-FA86-5DD5CD5C4F87}"/>
              </a:ext>
            </a:extLst>
          </p:cNvPr>
          <p:cNvSpPr txBox="1"/>
          <p:nvPr/>
        </p:nvSpPr>
        <p:spPr bwMode="auto">
          <a:xfrm rot="16200000">
            <a:off x="16057" y="2785815"/>
            <a:ext cx="22219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Percentage Change From Baseline</a:t>
            </a:r>
          </a:p>
        </p:txBody>
      </p:sp>
      <p:sp>
        <p:nvSpPr>
          <p:cNvPr id="8" name="TextBox 7">
            <a:extLst>
              <a:ext uri="{FF2B5EF4-FFF2-40B4-BE49-F238E27FC236}">
                <a16:creationId xmlns:a16="http://schemas.microsoft.com/office/drawing/2014/main" id="{F63CC1BD-AEBC-3FC7-9402-9CBDCE09054E}"/>
              </a:ext>
            </a:extLst>
          </p:cNvPr>
          <p:cNvSpPr txBox="1"/>
          <p:nvPr/>
        </p:nvSpPr>
        <p:spPr bwMode="auto">
          <a:xfrm>
            <a:off x="5409089" y="4530284"/>
            <a:ext cx="2221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Wk</a:t>
            </a:r>
          </a:p>
        </p:txBody>
      </p:sp>
      <p:grpSp>
        <p:nvGrpSpPr>
          <p:cNvPr id="19" name="Group 18">
            <a:extLst>
              <a:ext uri="{FF2B5EF4-FFF2-40B4-BE49-F238E27FC236}">
                <a16:creationId xmlns:a16="http://schemas.microsoft.com/office/drawing/2014/main" id="{DB8257AA-C427-8D9B-81CE-AD330D1EBFA2}"/>
              </a:ext>
            </a:extLst>
          </p:cNvPr>
          <p:cNvGrpSpPr/>
          <p:nvPr/>
        </p:nvGrpSpPr>
        <p:grpSpPr>
          <a:xfrm>
            <a:off x="1672540" y="4300319"/>
            <a:ext cx="9491708" cy="369332"/>
            <a:chOff x="1672540" y="4300319"/>
            <a:chExt cx="9491708" cy="369332"/>
          </a:xfrm>
        </p:grpSpPr>
        <p:sp>
          <p:nvSpPr>
            <p:cNvPr id="9" name="TextBox 8">
              <a:extLst>
                <a:ext uri="{FF2B5EF4-FFF2-40B4-BE49-F238E27FC236}">
                  <a16:creationId xmlns:a16="http://schemas.microsoft.com/office/drawing/2014/main" id="{98282D06-BAB5-6C54-24B7-7C4B013F3D78}"/>
                </a:ext>
              </a:extLst>
            </p:cNvPr>
            <p:cNvSpPr txBox="1"/>
            <p:nvPr/>
          </p:nvSpPr>
          <p:spPr bwMode="auto">
            <a:xfrm>
              <a:off x="1672540" y="4300319"/>
              <a:ext cx="1090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Baseline</a:t>
              </a:r>
            </a:p>
          </p:txBody>
        </p:sp>
        <p:sp>
          <p:nvSpPr>
            <p:cNvPr id="10" name="TextBox 9">
              <a:extLst>
                <a:ext uri="{FF2B5EF4-FFF2-40B4-BE49-F238E27FC236}">
                  <a16:creationId xmlns:a16="http://schemas.microsoft.com/office/drawing/2014/main" id="{D9330861-4F17-3B14-92FC-E4E3F06486DB}"/>
                </a:ext>
              </a:extLst>
            </p:cNvPr>
            <p:cNvSpPr txBox="1"/>
            <p:nvPr/>
          </p:nvSpPr>
          <p:spPr bwMode="auto">
            <a:xfrm>
              <a:off x="2494806"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a:t>
              </a:r>
            </a:p>
          </p:txBody>
        </p:sp>
        <p:sp>
          <p:nvSpPr>
            <p:cNvPr id="11" name="TextBox 10">
              <a:extLst>
                <a:ext uri="{FF2B5EF4-FFF2-40B4-BE49-F238E27FC236}">
                  <a16:creationId xmlns:a16="http://schemas.microsoft.com/office/drawing/2014/main" id="{EFDB4BDB-2880-5960-6740-ACF4D2D8774E}"/>
                </a:ext>
              </a:extLst>
            </p:cNvPr>
            <p:cNvSpPr txBox="1"/>
            <p:nvPr/>
          </p:nvSpPr>
          <p:spPr bwMode="auto">
            <a:xfrm>
              <a:off x="3176537"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8</a:t>
              </a:r>
            </a:p>
          </p:txBody>
        </p:sp>
        <p:sp>
          <p:nvSpPr>
            <p:cNvPr id="12" name="TextBox 11">
              <a:extLst>
                <a:ext uri="{FF2B5EF4-FFF2-40B4-BE49-F238E27FC236}">
                  <a16:creationId xmlns:a16="http://schemas.microsoft.com/office/drawing/2014/main" id="{C214A910-0FE0-D4FD-4248-992B732F97BB}"/>
                </a:ext>
              </a:extLst>
            </p:cNvPr>
            <p:cNvSpPr txBox="1"/>
            <p:nvPr/>
          </p:nvSpPr>
          <p:spPr bwMode="auto">
            <a:xfrm>
              <a:off x="4034869"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13</a:t>
              </a:r>
            </a:p>
          </p:txBody>
        </p:sp>
        <p:sp>
          <p:nvSpPr>
            <p:cNvPr id="13" name="TextBox 12">
              <a:extLst>
                <a:ext uri="{FF2B5EF4-FFF2-40B4-BE49-F238E27FC236}">
                  <a16:creationId xmlns:a16="http://schemas.microsoft.com/office/drawing/2014/main" id="{EFA5B625-4215-0C7B-78B7-338A3C236277}"/>
                </a:ext>
              </a:extLst>
            </p:cNvPr>
            <p:cNvSpPr txBox="1"/>
            <p:nvPr/>
          </p:nvSpPr>
          <p:spPr bwMode="auto">
            <a:xfrm>
              <a:off x="5037191"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19</a:t>
              </a:r>
            </a:p>
          </p:txBody>
        </p:sp>
        <p:sp>
          <p:nvSpPr>
            <p:cNvPr id="14" name="TextBox 13">
              <a:extLst>
                <a:ext uri="{FF2B5EF4-FFF2-40B4-BE49-F238E27FC236}">
                  <a16:creationId xmlns:a16="http://schemas.microsoft.com/office/drawing/2014/main" id="{C26B21E1-B5A5-B4E9-9DA3-42621F896841}"/>
                </a:ext>
              </a:extLst>
            </p:cNvPr>
            <p:cNvSpPr txBox="1"/>
            <p:nvPr/>
          </p:nvSpPr>
          <p:spPr bwMode="auto">
            <a:xfrm>
              <a:off x="6231473"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26</a:t>
              </a:r>
            </a:p>
          </p:txBody>
        </p:sp>
        <p:sp>
          <p:nvSpPr>
            <p:cNvPr id="15" name="TextBox 14">
              <a:extLst>
                <a:ext uri="{FF2B5EF4-FFF2-40B4-BE49-F238E27FC236}">
                  <a16:creationId xmlns:a16="http://schemas.microsoft.com/office/drawing/2014/main" id="{5B2206A7-C6EB-8A71-3949-85B996191525}"/>
                </a:ext>
              </a:extLst>
            </p:cNvPr>
            <p:cNvSpPr txBox="1"/>
            <p:nvPr/>
          </p:nvSpPr>
          <p:spPr bwMode="auto">
            <a:xfrm>
              <a:off x="7249514"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32</a:t>
              </a:r>
            </a:p>
          </p:txBody>
        </p:sp>
        <p:sp>
          <p:nvSpPr>
            <p:cNvPr id="16" name="TextBox 15">
              <a:extLst>
                <a:ext uri="{FF2B5EF4-FFF2-40B4-BE49-F238E27FC236}">
                  <a16:creationId xmlns:a16="http://schemas.microsoft.com/office/drawing/2014/main" id="{015C3770-5AFB-998A-E83B-D244BA23E6C4}"/>
                </a:ext>
              </a:extLst>
            </p:cNvPr>
            <p:cNvSpPr txBox="1"/>
            <p:nvPr/>
          </p:nvSpPr>
          <p:spPr bwMode="auto">
            <a:xfrm>
              <a:off x="8267700"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38</a:t>
              </a:r>
            </a:p>
          </p:txBody>
        </p:sp>
        <p:sp>
          <p:nvSpPr>
            <p:cNvPr id="17" name="TextBox 16">
              <a:extLst>
                <a:ext uri="{FF2B5EF4-FFF2-40B4-BE49-F238E27FC236}">
                  <a16:creationId xmlns:a16="http://schemas.microsoft.com/office/drawing/2014/main" id="{D5965F41-EDC4-06C0-6671-C72ABEA61552}"/>
                </a:ext>
              </a:extLst>
            </p:cNvPr>
            <p:cNvSpPr txBox="1"/>
            <p:nvPr/>
          </p:nvSpPr>
          <p:spPr bwMode="auto">
            <a:xfrm>
              <a:off x="9293325"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44</a:t>
              </a:r>
            </a:p>
          </p:txBody>
        </p:sp>
        <p:sp>
          <p:nvSpPr>
            <p:cNvPr id="18" name="TextBox 17">
              <a:extLst>
                <a:ext uri="{FF2B5EF4-FFF2-40B4-BE49-F238E27FC236}">
                  <a16:creationId xmlns:a16="http://schemas.microsoft.com/office/drawing/2014/main" id="{31598327-8F9F-9139-EDC8-B92173B060D7}"/>
                </a:ext>
              </a:extLst>
            </p:cNvPr>
            <p:cNvSpPr txBox="1"/>
            <p:nvPr/>
          </p:nvSpPr>
          <p:spPr bwMode="auto">
            <a:xfrm>
              <a:off x="10626988" y="4300319"/>
              <a:ext cx="537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52</a:t>
              </a:r>
            </a:p>
          </p:txBody>
        </p:sp>
      </p:grpSp>
      <p:grpSp>
        <p:nvGrpSpPr>
          <p:cNvPr id="31" name="Group 30">
            <a:extLst>
              <a:ext uri="{FF2B5EF4-FFF2-40B4-BE49-F238E27FC236}">
                <a16:creationId xmlns:a16="http://schemas.microsoft.com/office/drawing/2014/main" id="{167E4B79-09A4-A4CF-3F04-5D0CE3FC0EE1}"/>
              </a:ext>
            </a:extLst>
          </p:cNvPr>
          <p:cNvGrpSpPr/>
          <p:nvPr/>
        </p:nvGrpSpPr>
        <p:grpSpPr>
          <a:xfrm>
            <a:off x="1262868" y="1689175"/>
            <a:ext cx="606256" cy="2801084"/>
            <a:chOff x="1293348" y="1689175"/>
            <a:chExt cx="606256" cy="2801084"/>
          </a:xfrm>
        </p:grpSpPr>
        <p:sp>
          <p:nvSpPr>
            <p:cNvPr id="20" name="TextBox 19">
              <a:extLst>
                <a:ext uri="{FF2B5EF4-FFF2-40B4-BE49-F238E27FC236}">
                  <a16:creationId xmlns:a16="http://schemas.microsoft.com/office/drawing/2014/main" id="{037CE4D6-6E94-3886-BEB2-147002BBBD80}"/>
                </a:ext>
              </a:extLst>
            </p:cNvPr>
            <p:cNvSpPr txBox="1"/>
            <p:nvPr/>
          </p:nvSpPr>
          <p:spPr bwMode="auto">
            <a:xfrm>
              <a:off x="1363881" y="1689175"/>
              <a:ext cx="535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76154E6B-A3E2-32A5-51BA-28D17A31C730}"/>
                </a:ext>
              </a:extLst>
            </p:cNvPr>
            <p:cNvSpPr txBox="1"/>
            <p:nvPr/>
          </p:nvSpPr>
          <p:spPr bwMode="auto">
            <a:xfrm>
              <a:off x="1480900" y="19330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34AF1FF2-1FD4-EE05-C559-CEE82257CCDD}"/>
                </a:ext>
              </a:extLst>
            </p:cNvPr>
            <p:cNvSpPr txBox="1"/>
            <p:nvPr/>
          </p:nvSpPr>
          <p:spPr bwMode="auto">
            <a:xfrm>
              <a:off x="1480900" y="21731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C10E4355-EFEA-AF3F-CC8C-6E7E372A505E}"/>
                </a:ext>
              </a:extLst>
            </p:cNvPr>
            <p:cNvSpPr txBox="1"/>
            <p:nvPr/>
          </p:nvSpPr>
          <p:spPr bwMode="auto">
            <a:xfrm>
              <a:off x="1480900" y="24169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C27D92DE-071F-6633-1AB3-FF54F686E1A8}"/>
                </a:ext>
              </a:extLst>
            </p:cNvPr>
            <p:cNvSpPr txBox="1"/>
            <p:nvPr/>
          </p:nvSpPr>
          <p:spPr bwMode="auto">
            <a:xfrm>
              <a:off x="1480900" y="26669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A74E14E4-0BA5-5740-1A84-62C1FC409D38}"/>
                </a:ext>
              </a:extLst>
            </p:cNvPr>
            <p:cNvSpPr txBox="1"/>
            <p:nvPr/>
          </p:nvSpPr>
          <p:spPr bwMode="auto">
            <a:xfrm>
              <a:off x="1597919" y="291083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4B87A9BA-B947-2175-E240-8983C9885107}"/>
                </a:ext>
              </a:extLst>
            </p:cNvPr>
            <p:cNvSpPr txBox="1"/>
            <p:nvPr/>
          </p:nvSpPr>
          <p:spPr bwMode="auto">
            <a:xfrm>
              <a:off x="1410368" y="313332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95BB6BC9-56DD-6606-45F4-03CF800C448E}"/>
                </a:ext>
              </a:extLst>
            </p:cNvPr>
            <p:cNvSpPr txBox="1"/>
            <p:nvPr/>
          </p:nvSpPr>
          <p:spPr bwMode="auto">
            <a:xfrm>
              <a:off x="1410368" y="337777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E298C004-53C1-05C6-4EA1-023125BC97EB}"/>
                </a:ext>
              </a:extLst>
            </p:cNvPr>
            <p:cNvSpPr txBox="1"/>
            <p:nvPr/>
          </p:nvSpPr>
          <p:spPr bwMode="auto">
            <a:xfrm>
              <a:off x="1410368" y="363104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BCE9C1D4-83DF-EEB4-A6D0-A6046E108114}"/>
                </a:ext>
              </a:extLst>
            </p:cNvPr>
            <p:cNvSpPr txBox="1"/>
            <p:nvPr/>
          </p:nvSpPr>
          <p:spPr bwMode="auto">
            <a:xfrm>
              <a:off x="1410368" y="386765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D75D215B-7C41-7C4C-636C-701EC4637435}"/>
                </a:ext>
              </a:extLst>
            </p:cNvPr>
            <p:cNvSpPr txBox="1"/>
            <p:nvPr/>
          </p:nvSpPr>
          <p:spPr bwMode="auto">
            <a:xfrm>
              <a:off x="1293348" y="4120927"/>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grpSp>
      <p:sp>
        <p:nvSpPr>
          <p:cNvPr id="32" name="Freeform: Shape 31">
            <a:extLst>
              <a:ext uri="{FF2B5EF4-FFF2-40B4-BE49-F238E27FC236}">
                <a16:creationId xmlns:a16="http://schemas.microsoft.com/office/drawing/2014/main" id="{57DFEBFA-5AFD-4C57-2D8A-2FD04161953B}"/>
              </a:ext>
            </a:extLst>
          </p:cNvPr>
          <p:cNvSpPr/>
          <p:nvPr/>
        </p:nvSpPr>
        <p:spPr bwMode="auto">
          <a:xfrm>
            <a:off x="1943100" y="1882140"/>
            <a:ext cx="8961120" cy="2415540"/>
          </a:xfrm>
          <a:custGeom>
            <a:avLst/>
            <a:gdLst>
              <a:gd name="connsiteX0" fmla="*/ 0 w 8961120"/>
              <a:gd name="connsiteY0" fmla="*/ 0 h 2415540"/>
              <a:gd name="connsiteX1" fmla="*/ 0 w 8961120"/>
              <a:gd name="connsiteY1" fmla="*/ 2415540 h 2415540"/>
              <a:gd name="connsiteX2" fmla="*/ 8961120 w 8961120"/>
              <a:gd name="connsiteY2" fmla="*/ 2415540 h 2415540"/>
            </a:gdLst>
            <a:ahLst/>
            <a:cxnLst>
              <a:cxn ang="0">
                <a:pos x="connsiteX0" y="connsiteY0"/>
              </a:cxn>
              <a:cxn ang="0">
                <a:pos x="connsiteX1" y="connsiteY1"/>
              </a:cxn>
              <a:cxn ang="0">
                <a:pos x="connsiteX2" y="connsiteY2"/>
              </a:cxn>
            </a:cxnLst>
            <a:rect l="l" t="t" r="r" b="b"/>
            <a:pathLst>
              <a:path w="8961120" h="2415540">
                <a:moveTo>
                  <a:pt x="0" y="0"/>
                </a:moveTo>
                <a:lnTo>
                  <a:pt x="0" y="2415540"/>
                </a:lnTo>
                <a:lnTo>
                  <a:pt x="8961120" y="241554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7B5B6C04-7179-69C9-1358-AB2EB301DFAE}"/>
              </a:ext>
            </a:extLst>
          </p:cNvPr>
          <p:cNvGrpSpPr/>
          <p:nvPr/>
        </p:nvGrpSpPr>
        <p:grpSpPr>
          <a:xfrm>
            <a:off x="1837784" y="1900996"/>
            <a:ext cx="100792" cy="2396684"/>
            <a:chOff x="1718281" y="1900996"/>
            <a:chExt cx="854367" cy="2396684"/>
          </a:xfrm>
        </p:grpSpPr>
        <p:cxnSp>
          <p:nvCxnSpPr>
            <p:cNvPr id="34" name="Straight Connector 33">
              <a:extLst>
                <a:ext uri="{FF2B5EF4-FFF2-40B4-BE49-F238E27FC236}">
                  <a16:creationId xmlns:a16="http://schemas.microsoft.com/office/drawing/2014/main" id="{DCADEDC6-5799-F2F2-4020-A328A907E226}"/>
                </a:ext>
              </a:extLst>
            </p:cNvPr>
            <p:cNvCxnSpPr/>
            <p:nvPr/>
          </p:nvCxnSpPr>
          <p:spPr bwMode="auto">
            <a:xfrm>
              <a:off x="1718281" y="1900996"/>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1683F8A-6B72-2E79-1A4E-921058F348B2}"/>
                </a:ext>
              </a:extLst>
            </p:cNvPr>
            <p:cNvCxnSpPr/>
            <p:nvPr/>
          </p:nvCxnSpPr>
          <p:spPr bwMode="auto">
            <a:xfrm>
              <a:off x="1718281" y="2140664"/>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81D8BFA-A643-0BC4-223A-7C4D422D69D9}"/>
                </a:ext>
              </a:extLst>
            </p:cNvPr>
            <p:cNvCxnSpPr/>
            <p:nvPr/>
          </p:nvCxnSpPr>
          <p:spPr bwMode="auto">
            <a:xfrm>
              <a:off x="1718281" y="2380332"/>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9F13EF5-0A96-6F35-AA9C-17573359FD2B}"/>
                </a:ext>
              </a:extLst>
            </p:cNvPr>
            <p:cNvCxnSpPr/>
            <p:nvPr/>
          </p:nvCxnSpPr>
          <p:spPr bwMode="auto">
            <a:xfrm>
              <a:off x="1718281" y="2620000"/>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6AD1328-88EF-55B3-563D-79E7DDD2F527}"/>
                </a:ext>
              </a:extLst>
            </p:cNvPr>
            <p:cNvCxnSpPr/>
            <p:nvPr/>
          </p:nvCxnSpPr>
          <p:spPr bwMode="auto">
            <a:xfrm>
              <a:off x="1718281" y="2859668"/>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1B7EA6A-88FB-B1FC-022D-38452D14AD78}"/>
                </a:ext>
              </a:extLst>
            </p:cNvPr>
            <p:cNvCxnSpPr/>
            <p:nvPr/>
          </p:nvCxnSpPr>
          <p:spPr bwMode="auto">
            <a:xfrm>
              <a:off x="1718281" y="3099336"/>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60B89BF-401C-B4E3-B768-D837E09E60F3}"/>
                </a:ext>
              </a:extLst>
            </p:cNvPr>
            <p:cNvCxnSpPr/>
            <p:nvPr/>
          </p:nvCxnSpPr>
          <p:spPr bwMode="auto">
            <a:xfrm>
              <a:off x="1718281" y="3339004"/>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3F2E3C7-3F75-62A8-833C-58DDFFD69ED3}"/>
                </a:ext>
              </a:extLst>
            </p:cNvPr>
            <p:cNvCxnSpPr/>
            <p:nvPr/>
          </p:nvCxnSpPr>
          <p:spPr bwMode="auto">
            <a:xfrm>
              <a:off x="1718281" y="3578672"/>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056DCA8-3F09-568F-7173-4ED1BC1890C5}"/>
                </a:ext>
              </a:extLst>
            </p:cNvPr>
            <p:cNvCxnSpPr/>
            <p:nvPr/>
          </p:nvCxnSpPr>
          <p:spPr bwMode="auto">
            <a:xfrm>
              <a:off x="1718281" y="3818340"/>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8BB0B70-99A3-E8FF-1F31-5EFBBDED2BC4}"/>
                </a:ext>
              </a:extLst>
            </p:cNvPr>
            <p:cNvCxnSpPr/>
            <p:nvPr/>
          </p:nvCxnSpPr>
          <p:spPr bwMode="auto">
            <a:xfrm>
              <a:off x="1718281" y="4058008"/>
              <a:ext cx="85436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99C5DF5-B55F-87BD-68C2-DDC5798B6D5C}"/>
                </a:ext>
              </a:extLst>
            </p:cNvPr>
            <p:cNvCxnSpPr/>
            <p:nvPr/>
          </p:nvCxnSpPr>
          <p:spPr bwMode="auto">
            <a:xfrm>
              <a:off x="1718281" y="4297680"/>
              <a:ext cx="85436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9" name="Straight Connector 48">
            <a:extLst>
              <a:ext uri="{FF2B5EF4-FFF2-40B4-BE49-F238E27FC236}">
                <a16:creationId xmlns:a16="http://schemas.microsoft.com/office/drawing/2014/main" id="{0591D63F-BA33-C951-77D0-325C8037B144}"/>
              </a:ext>
            </a:extLst>
          </p:cNvPr>
          <p:cNvCxnSpPr/>
          <p:nvPr/>
        </p:nvCxnSpPr>
        <p:spPr bwMode="auto">
          <a:xfrm flipH="1">
            <a:off x="1938576" y="3091716"/>
            <a:ext cx="8965644"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61" name="TextBox 60">
            <a:extLst>
              <a:ext uri="{FF2B5EF4-FFF2-40B4-BE49-F238E27FC236}">
                <a16:creationId xmlns:a16="http://schemas.microsoft.com/office/drawing/2014/main" id="{C48B4588-9EA8-3C43-4B94-4F6689FF7901}"/>
              </a:ext>
            </a:extLst>
          </p:cNvPr>
          <p:cNvSpPr txBox="1"/>
          <p:nvPr/>
        </p:nvSpPr>
        <p:spPr bwMode="auto">
          <a:xfrm>
            <a:off x="9711022" y="2666983"/>
            <a:ext cx="1005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accent1"/>
                </a:solidFill>
                <a:latin typeface="Calibri" panose="020F0502020204030204" pitchFamily="34" charset="0"/>
              </a:rPr>
              <a:t>Placebo</a:t>
            </a:r>
          </a:p>
        </p:txBody>
      </p:sp>
      <p:sp>
        <p:nvSpPr>
          <p:cNvPr id="62" name="TextBox 61">
            <a:extLst>
              <a:ext uri="{FF2B5EF4-FFF2-40B4-BE49-F238E27FC236}">
                <a16:creationId xmlns:a16="http://schemas.microsoft.com/office/drawing/2014/main" id="{49082493-D56C-F0AB-004B-EDA7B35B25C5}"/>
              </a:ext>
            </a:extLst>
          </p:cNvPr>
          <p:cNvSpPr txBox="1"/>
          <p:nvPr/>
        </p:nvSpPr>
        <p:spPr bwMode="auto">
          <a:xfrm>
            <a:off x="9710893" y="3815713"/>
            <a:ext cx="1487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accent3"/>
                </a:solidFill>
                <a:latin typeface="Calibri" panose="020F0502020204030204" pitchFamily="34" charset="0"/>
              </a:rPr>
              <a:t>Volanesorsen</a:t>
            </a:r>
          </a:p>
        </p:txBody>
      </p:sp>
      <p:grpSp>
        <p:nvGrpSpPr>
          <p:cNvPr id="78" name="Group 77">
            <a:extLst>
              <a:ext uri="{FF2B5EF4-FFF2-40B4-BE49-F238E27FC236}">
                <a16:creationId xmlns:a16="http://schemas.microsoft.com/office/drawing/2014/main" id="{DDC4DCD5-974A-6238-499D-3BBDA4572E7C}"/>
              </a:ext>
            </a:extLst>
          </p:cNvPr>
          <p:cNvGrpSpPr/>
          <p:nvPr/>
        </p:nvGrpSpPr>
        <p:grpSpPr>
          <a:xfrm>
            <a:off x="2224346" y="4282439"/>
            <a:ext cx="8670708" cy="126043"/>
            <a:chOff x="2224346" y="4000379"/>
            <a:chExt cx="8670708" cy="408104"/>
          </a:xfrm>
        </p:grpSpPr>
        <p:cxnSp>
          <p:nvCxnSpPr>
            <p:cNvPr id="68" name="Straight Connector 67">
              <a:extLst>
                <a:ext uri="{FF2B5EF4-FFF2-40B4-BE49-F238E27FC236}">
                  <a16:creationId xmlns:a16="http://schemas.microsoft.com/office/drawing/2014/main" id="{A673B189-624C-9630-5EB0-EBC544DCB9F1}"/>
                </a:ext>
              </a:extLst>
            </p:cNvPr>
            <p:cNvCxnSpPr>
              <a:cxnSpLocks/>
            </p:cNvCxnSpPr>
            <p:nvPr/>
          </p:nvCxnSpPr>
          <p:spPr bwMode="auto">
            <a:xfrm>
              <a:off x="2224346"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5D11821-39E0-3C1D-BB5C-415C34007381}"/>
                </a:ext>
              </a:extLst>
            </p:cNvPr>
            <p:cNvCxnSpPr>
              <a:cxnSpLocks/>
            </p:cNvCxnSpPr>
            <p:nvPr/>
          </p:nvCxnSpPr>
          <p:spPr bwMode="auto">
            <a:xfrm>
              <a:off x="2763436"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D1A031E-D8A4-DFC2-E49A-D2B04D5736ED}"/>
                </a:ext>
              </a:extLst>
            </p:cNvPr>
            <p:cNvCxnSpPr>
              <a:cxnSpLocks/>
            </p:cNvCxnSpPr>
            <p:nvPr/>
          </p:nvCxnSpPr>
          <p:spPr bwMode="auto">
            <a:xfrm>
              <a:off x="3441616"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D3067C0-AC1B-45B8-3826-545F664C9712}"/>
                </a:ext>
              </a:extLst>
            </p:cNvPr>
            <p:cNvCxnSpPr>
              <a:cxnSpLocks/>
            </p:cNvCxnSpPr>
            <p:nvPr/>
          </p:nvCxnSpPr>
          <p:spPr bwMode="auto">
            <a:xfrm>
              <a:off x="4310296"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036EB69-6E7B-807D-779E-4811633B21EA}"/>
                </a:ext>
              </a:extLst>
            </p:cNvPr>
            <p:cNvCxnSpPr>
              <a:cxnSpLocks/>
            </p:cNvCxnSpPr>
            <p:nvPr/>
          </p:nvCxnSpPr>
          <p:spPr bwMode="auto">
            <a:xfrm>
              <a:off x="5323756"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A5BDFB9-CCA7-A3FB-0591-C7BE9E1CF3F5}"/>
                </a:ext>
              </a:extLst>
            </p:cNvPr>
            <p:cNvCxnSpPr>
              <a:cxnSpLocks/>
            </p:cNvCxnSpPr>
            <p:nvPr/>
          </p:nvCxnSpPr>
          <p:spPr bwMode="auto">
            <a:xfrm>
              <a:off x="6490694"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4B497E3-5F4A-07C3-B5DC-4D6A8F5310E0}"/>
                </a:ext>
              </a:extLst>
            </p:cNvPr>
            <p:cNvCxnSpPr>
              <a:cxnSpLocks/>
            </p:cNvCxnSpPr>
            <p:nvPr/>
          </p:nvCxnSpPr>
          <p:spPr bwMode="auto">
            <a:xfrm>
              <a:off x="7504154"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B0A5025-958F-4EE2-5404-D1EC4A240461}"/>
                </a:ext>
              </a:extLst>
            </p:cNvPr>
            <p:cNvCxnSpPr>
              <a:cxnSpLocks/>
            </p:cNvCxnSpPr>
            <p:nvPr/>
          </p:nvCxnSpPr>
          <p:spPr bwMode="auto">
            <a:xfrm>
              <a:off x="8532854"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CDDC1C2-9A66-6CDE-3546-DD866E735565}"/>
                </a:ext>
              </a:extLst>
            </p:cNvPr>
            <p:cNvCxnSpPr>
              <a:cxnSpLocks/>
            </p:cNvCxnSpPr>
            <p:nvPr/>
          </p:nvCxnSpPr>
          <p:spPr bwMode="auto">
            <a:xfrm>
              <a:off x="9546314" y="4000379"/>
              <a:ext cx="0" cy="408104"/>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F9A8E36-DF2B-5A06-56E5-C6A0D0174319}"/>
                </a:ext>
              </a:extLst>
            </p:cNvPr>
            <p:cNvCxnSpPr>
              <a:cxnSpLocks/>
            </p:cNvCxnSpPr>
            <p:nvPr/>
          </p:nvCxnSpPr>
          <p:spPr bwMode="auto">
            <a:xfrm>
              <a:off x="10895054" y="4000379"/>
              <a:ext cx="0" cy="408104"/>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008AF480-2EA7-5264-B423-3A20927B4B80}"/>
              </a:ext>
            </a:extLst>
          </p:cNvPr>
          <p:cNvGrpSpPr/>
          <p:nvPr/>
        </p:nvGrpSpPr>
        <p:grpSpPr>
          <a:xfrm>
            <a:off x="2763436" y="2178050"/>
            <a:ext cx="8194980" cy="958850"/>
            <a:chOff x="2763436" y="2178050"/>
            <a:chExt cx="8194980" cy="958850"/>
          </a:xfrm>
        </p:grpSpPr>
        <p:grpSp>
          <p:nvGrpSpPr>
            <p:cNvPr id="63" name="Group 62">
              <a:extLst>
                <a:ext uri="{FF2B5EF4-FFF2-40B4-BE49-F238E27FC236}">
                  <a16:creationId xmlns:a16="http://schemas.microsoft.com/office/drawing/2014/main" id="{55E59B01-E6A6-D150-5791-EB4FE63C9C09}"/>
                </a:ext>
              </a:extLst>
            </p:cNvPr>
            <p:cNvGrpSpPr/>
            <p:nvPr/>
          </p:nvGrpSpPr>
          <p:grpSpPr>
            <a:xfrm>
              <a:off x="6304366" y="2591743"/>
              <a:ext cx="129732" cy="359210"/>
              <a:chOff x="6750050" y="2170840"/>
              <a:chExt cx="215900" cy="684503"/>
            </a:xfrm>
          </p:grpSpPr>
          <p:cxnSp>
            <p:nvCxnSpPr>
              <p:cNvPr id="64" name="Straight Connector 63">
                <a:extLst>
                  <a:ext uri="{FF2B5EF4-FFF2-40B4-BE49-F238E27FC236}">
                    <a16:creationId xmlns:a16="http://schemas.microsoft.com/office/drawing/2014/main" id="{DE3DC68C-719B-F9B0-3A4A-AC36FC495D62}"/>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B578836-F816-6768-0DAD-8E8633C190EB}"/>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0E3845B-C619-57E8-BB03-8A34BE32D0CC}"/>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B1ADCBC9-E372-DD9F-78CC-1BD322ADFD2A}"/>
                </a:ext>
              </a:extLst>
            </p:cNvPr>
            <p:cNvGrpSpPr/>
            <p:nvPr/>
          </p:nvGrpSpPr>
          <p:grpSpPr>
            <a:xfrm>
              <a:off x="6463578" y="2717799"/>
              <a:ext cx="129732" cy="183851"/>
              <a:chOff x="6750050" y="2170840"/>
              <a:chExt cx="215900" cy="684503"/>
            </a:xfrm>
          </p:grpSpPr>
          <p:cxnSp>
            <p:nvCxnSpPr>
              <p:cNvPr id="84" name="Straight Connector 83">
                <a:extLst>
                  <a:ext uri="{FF2B5EF4-FFF2-40B4-BE49-F238E27FC236}">
                    <a16:creationId xmlns:a16="http://schemas.microsoft.com/office/drawing/2014/main" id="{7F6F3B38-5A07-F79D-BE25-A7ED0D55AFC9}"/>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AC0D658-D3F8-066F-6731-D027DC6C22F7}"/>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C358736-DF7B-304C-0A9E-9AD3945E07B1}"/>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73CB8787-B889-8B3E-B91B-5D2D5EAF678A}"/>
                </a:ext>
              </a:extLst>
            </p:cNvPr>
            <p:cNvGrpSpPr/>
            <p:nvPr/>
          </p:nvGrpSpPr>
          <p:grpSpPr>
            <a:xfrm>
              <a:off x="7480911" y="2532159"/>
              <a:ext cx="129732" cy="326951"/>
              <a:chOff x="6750050" y="2170840"/>
              <a:chExt cx="215900" cy="684503"/>
            </a:xfrm>
          </p:grpSpPr>
          <p:cxnSp>
            <p:nvCxnSpPr>
              <p:cNvPr id="88" name="Straight Connector 87">
                <a:extLst>
                  <a:ext uri="{FF2B5EF4-FFF2-40B4-BE49-F238E27FC236}">
                    <a16:creationId xmlns:a16="http://schemas.microsoft.com/office/drawing/2014/main" id="{D8FD876E-ED39-4BD8-4DE9-0FB2DF6F7600}"/>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C39215E-97A8-C3A3-EBFA-25D5E8F0AB89}"/>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F768F94-0E6B-96EF-0CD0-2842CE6C112A}"/>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6CE88A6B-0998-281A-8270-03BC745417E7}"/>
                </a:ext>
              </a:extLst>
            </p:cNvPr>
            <p:cNvGrpSpPr/>
            <p:nvPr/>
          </p:nvGrpSpPr>
          <p:grpSpPr>
            <a:xfrm>
              <a:off x="8490436" y="2178050"/>
              <a:ext cx="129732" cy="461467"/>
              <a:chOff x="6750050" y="2170840"/>
              <a:chExt cx="215900" cy="684503"/>
            </a:xfrm>
          </p:grpSpPr>
          <p:cxnSp>
            <p:nvCxnSpPr>
              <p:cNvPr id="92" name="Straight Connector 91">
                <a:extLst>
                  <a:ext uri="{FF2B5EF4-FFF2-40B4-BE49-F238E27FC236}">
                    <a16:creationId xmlns:a16="http://schemas.microsoft.com/office/drawing/2014/main" id="{64E6AF61-C5D8-E9C4-A48C-61BD4287ED6C}"/>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C4CD2B8-771F-88AA-9504-50BBEB91FF3A}"/>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B41020B-610D-8133-4D88-E9409F154D3E}"/>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23F6C0F8-4DE3-4020-CD7F-74234375D744}"/>
                </a:ext>
              </a:extLst>
            </p:cNvPr>
            <p:cNvGrpSpPr/>
            <p:nvPr/>
          </p:nvGrpSpPr>
          <p:grpSpPr>
            <a:xfrm>
              <a:off x="9493739" y="2943226"/>
              <a:ext cx="129732" cy="188642"/>
              <a:chOff x="6750050" y="2170840"/>
              <a:chExt cx="215900" cy="684503"/>
            </a:xfrm>
          </p:grpSpPr>
          <p:cxnSp>
            <p:nvCxnSpPr>
              <p:cNvPr id="96" name="Straight Connector 95">
                <a:extLst>
                  <a:ext uri="{FF2B5EF4-FFF2-40B4-BE49-F238E27FC236}">
                    <a16:creationId xmlns:a16="http://schemas.microsoft.com/office/drawing/2014/main" id="{8123A819-D663-FDAD-48E6-500627A7F5AC}"/>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BD33CDA-E4E3-9F34-BDB3-6D86F0012112}"/>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FB6B2C2-A71D-C773-1FA2-3131FFF5F8B5}"/>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1CB196A9-4D5E-D5DB-3B84-0AE8F5C46A75}"/>
                </a:ext>
              </a:extLst>
            </p:cNvPr>
            <p:cNvGrpSpPr/>
            <p:nvPr/>
          </p:nvGrpSpPr>
          <p:grpSpPr>
            <a:xfrm>
              <a:off x="10828684" y="2860675"/>
              <a:ext cx="129732" cy="276225"/>
              <a:chOff x="6750050" y="2170840"/>
              <a:chExt cx="215900" cy="684503"/>
            </a:xfrm>
          </p:grpSpPr>
          <p:cxnSp>
            <p:nvCxnSpPr>
              <p:cNvPr id="100" name="Straight Connector 99">
                <a:extLst>
                  <a:ext uri="{FF2B5EF4-FFF2-40B4-BE49-F238E27FC236}">
                    <a16:creationId xmlns:a16="http://schemas.microsoft.com/office/drawing/2014/main" id="{03C40EB5-3FB8-55DB-41B0-614AECFA31B4}"/>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3BFF6DF-99C9-267E-1F89-CFA078E3897C}"/>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29ACA22-CE35-42D3-87F8-CA4B8A2AFF4C}"/>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B125D2CD-2398-B912-4191-24D5DEF9809E}"/>
                </a:ext>
              </a:extLst>
            </p:cNvPr>
            <p:cNvGrpSpPr/>
            <p:nvPr/>
          </p:nvGrpSpPr>
          <p:grpSpPr>
            <a:xfrm>
              <a:off x="5287119" y="2830184"/>
              <a:ext cx="129732" cy="265441"/>
              <a:chOff x="6750050" y="2170840"/>
              <a:chExt cx="215900" cy="684503"/>
            </a:xfrm>
          </p:grpSpPr>
          <p:cxnSp>
            <p:nvCxnSpPr>
              <p:cNvPr id="104" name="Straight Connector 103">
                <a:extLst>
                  <a:ext uri="{FF2B5EF4-FFF2-40B4-BE49-F238E27FC236}">
                    <a16:creationId xmlns:a16="http://schemas.microsoft.com/office/drawing/2014/main" id="{9994A0C4-CA2C-4D42-843C-A7586C508A42}"/>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D184D87-998B-7AD0-3D05-B0A9E81D81B0}"/>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F074087-5B60-F7B9-E3E2-7565D19351D8}"/>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EAB8EC97-FBC2-7537-CA5D-6FE36CA04DDC}"/>
                </a:ext>
              </a:extLst>
            </p:cNvPr>
            <p:cNvGrpSpPr/>
            <p:nvPr/>
          </p:nvGrpSpPr>
          <p:grpSpPr>
            <a:xfrm>
              <a:off x="4268853" y="2657475"/>
              <a:ext cx="129732" cy="325765"/>
              <a:chOff x="6750050" y="2170840"/>
              <a:chExt cx="215900" cy="684503"/>
            </a:xfrm>
          </p:grpSpPr>
          <p:cxnSp>
            <p:nvCxnSpPr>
              <p:cNvPr id="108" name="Straight Connector 107">
                <a:extLst>
                  <a:ext uri="{FF2B5EF4-FFF2-40B4-BE49-F238E27FC236}">
                    <a16:creationId xmlns:a16="http://schemas.microsoft.com/office/drawing/2014/main" id="{8E0B7C15-B4A8-CD3D-3D24-E55D5606F323}"/>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B7B68EF-0649-6634-C874-3346755E1441}"/>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D5240B1-2EC0-6637-BBDE-52D41290019D}"/>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8147A7BE-2F78-45A9-0849-C33B2DF30CD4}"/>
                </a:ext>
              </a:extLst>
            </p:cNvPr>
            <p:cNvGrpSpPr/>
            <p:nvPr/>
          </p:nvGrpSpPr>
          <p:grpSpPr>
            <a:xfrm>
              <a:off x="4110575" y="2733675"/>
              <a:ext cx="129732" cy="302014"/>
              <a:chOff x="6750050" y="2170840"/>
              <a:chExt cx="215900" cy="684503"/>
            </a:xfrm>
          </p:grpSpPr>
          <p:cxnSp>
            <p:nvCxnSpPr>
              <p:cNvPr id="112" name="Straight Connector 111">
                <a:extLst>
                  <a:ext uri="{FF2B5EF4-FFF2-40B4-BE49-F238E27FC236}">
                    <a16:creationId xmlns:a16="http://schemas.microsoft.com/office/drawing/2014/main" id="{A96EF2BA-18F9-9DD6-DBD8-BC5C33AC855F}"/>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66A2CF5-FCF4-EE81-74E3-53ABE6D07600}"/>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EEADC5D-9AE8-D8DB-C710-A63A6B709970}"/>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1A5223C2-FD81-8E51-FD7F-6D7845BA8168}"/>
                </a:ext>
              </a:extLst>
            </p:cNvPr>
            <p:cNvGrpSpPr/>
            <p:nvPr/>
          </p:nvGrpSpPr>
          <p:grpSpPr>
            <a:xfrm>
              <a:off x="3441616" y="2822575"/>
              <a:ext cx="129732" cy="203028"/>
              <a:chOff x="6750050" y="2170840"/>
              <a:chExt cx="215900" cy="684503"/>
            </a:xfrm>
          </p:grpSpPr>
          <p:cxnSp>
            <p:nvCxnSpPr>
              <p:cNvPr id="116" name="Straight Connector 115">
                <a:extLst>
                  <a:ext uri="{FF2B5EF4-FFF2-40B4-BE49-F238E27FC236}">
                    <a16:creationId xmlns:a16="http://schemas.microsoft.com/office/drawing/2014/main" id="{FF38047C-4CD7-228E-070F-EAB4BBCD59FD}"/>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86E1337-714E-B8BF-376E-654A33ABCC90}"/>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C605640-EB8B-B783-38D8-A926097406F1}"/>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B7656186-C011-AD8D-2DC2-417668ACB56D}"/>
                </a:ext>
              </a:extLst>
            </p:cNvPr>
            <p:cNvGrpSpPr/>
            <p:nvPr/>
          </p:nvGrpSpPr>
          <p:grpSpPr>
            <a:xfrm>
              <a:off x="2763436" y="2844800"/>
              <a:ext cx="129732" cy="193764"/>
              <a:chOff x="6750050" y="2170840"/>
              <a:chExt cx="215900" cy="684503"/>
            </a:xfrm>
          </p:grpSpPr>
          <p:cxnSp>
            <p:nvCxnSpPr>
              <p:cNvPr id="120" name="Straight Connector 119">
                <a:extLst>
                  <a:ext uri="{FF2B5EF4-FFF2-40B4-BE49-F238E27FC236}">
                    <a16:creationId xmlns:a16="http://schemas.microsoft.com/office/drawing/2014/main" id="{F6CBBE72-25A8-3DDA-27BC-10D0FAB00A3E}"/>
                  </a:ext>
                </a:extLst>
              </p:cNvPr>
              <p:cNvCxnSpPr>
                <a:cxnSpLocks/>
              </p:cNvCxnSpPr>
              <p:nvPr/>
            </p:nvCxnSpPr>
            <p:spPr bwMode="auto">
              <a:xfrm>
                <a:off x="6750050" y="2170840"/>
                <a:ext cx="215900" cy="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534D2E7-4654-EE68-D75D-AE8EF5515E38}"/>
                  </a:ext>
                </a:extLst>
              </p:cNvPr>
              <p:cNvCxnSpPr>
                <a:cxnSpLocks/>
              </p:cNvCxnSpPr>
              <p:nvPr/>
            </p:nvCxnSpPr>
            <p:spPr bwMode="auto">
              <a:xfrm>
                <a:off x="6858000" y="2170840"/>
                <a:ext cx="0" cy="684503"/>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D30AA41-741C-EDDA-E689-CFE8C7016EE1}"/>
                  </a:ext>
                </a:extLst>
              </p:cNvPr>
              <p:cNvCxnSpPr>
                <a:cxnSpLocks/>
              </p:cNvCxnSpPr>
              <p:nvPr/>
            </p:nvCxnSpPr>
            <p:spPr bwMode="auto">
              <a:xfrm>
                <a:off x="6750050" y="2855343"/>
                <a:ext cx="215900"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35" name="Group 134">
            <a:extLst>
              <a:ext uri="{FF2B5EF4-FFF2-40B4-BE49-F238E27FC236}">
                <a16:creationId xmlns:a16="http://schemas.microsoft.com/office/drawing/2014/main" id="{2E7D6F3E-AE13-C7A6-3451-53C062CE5AB2}"/>
              </a:ext>
            </a:extLst>
          </p:cNvPr>
          <p:cNvGrpSpPr/>
          <p:nvPr/>
        </p:nvGrpSpPr>
        <p:grpSpPr>
          <a:xfrm>
            <a:off x="2763436" y="2367769"/>
            <a:ext cx="8194980" cy="731979"/>
            <a:chOff x="2763436" y="2367769"/>
            <a:chExt cx="8194980" cy="731979"/>
          </a:xfrm>
        </p:grpSpPr>
        <p:sp>
          <p:nvSpPr>
            <p:cNvPr id="124" name="Oval 123">
              <a:extLst>
                <a:ext uri="{FF2B5EF4-FFF2-40B4-BE49-F238E27FC236}">
                  <a16:creationId xmlns:a16="http://schemas.microsoft.com/office/drawing/2014/main" id="{8589395E-4CBB-C0F5-197B-37DFDC15BA69}"/>
                </a:ext>
              </a:extLst>
            </p:cNvPr>
            <p:cNvSpPr/>
            <p:nvPr/>
          </p:nvSpPr>
          <p:spPr bwMode="auto">
            <a:xfrm>
              <a:off x="2763436" y="2877362"/>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A5B1AEE7-C039-E4EC-5394-C0796C64F17B}"/>
                </a:ext>
              </a:extLst>
            </p:cNvPr>
            <p:cNvSpPr/>
            <p:nvPr/>
          </p:nvSpPr>
          <p:spPr bwMode="auto">
            <a:xfrm>
              <a:off x="3434946" y="2877362"/>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88B9357C-3D9B-6BB9-FA2E-08EE7A734FAA}"/>
                </a:ext>
              </a:extLst>
            </p:cNvPr>
            <p:cNvSpPr/>
            <p:nvPr/>
          </p:nvSpPr>
          <p:spPr bwMode="auto">
            <a:xfrm>
              <a:off x="4108288" y="2813041"/>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221BCB4A-8FF0-BEA8-E1A1-A359950D5D08}"/>
                </a:ext>
              </a:extLst>
            </p:cNvPr>
            <p:cNvSpPr/>
            <p:nvPr/>
          </p:nvSpPr>
          <p:spPr bwMode="auto">
            <a:xfrm>
              <a:off x="4267029" y="2756036"/>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65D45460-51E6-80BD-078E-61DEABDFC4E1}"/>
                </a:ext>
              </a:extLst>
            </p:cNvPr>
            <p:cNvSpPr/>
            <p:nvPr/>
          </p:nvSpPr>
          <p:spPr bwMode="auto">
            <a:xfrm>
              <a:off x="5280448" y="2903938"/>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2ADBB40B-A442-F1F3-FC3D-AD335D7D86AB}"/>
                </a:ext>
              </a:extLst>
            </p:cNvPr>
            <p:cNvSpPr/>
            <p:nvPr/>
          </p:nvSpPr>
          <p:spPr bwMode="auto">
            <a:xfrm>
              <a:off x="6304911" y="2700075"/>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126C62BA-9640-3560-8CF1-7AE8CC124655}"/>
                </a:ext>
              </a:extLst>
            </p:cNvPr>
            <p:cNvSpPr/>
            <p:nvPr/>
          </p:nvSpPr>
          <p:spPr bwMode="auto">
            <a:xfrm>
              <a:off x="6457327" y="2752445"/>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D8F80EF1-8614-BE4C-0F27-E6FD48F02327}"/>
                </a:ext>
              </a:extLst>
            </p:cNvPr>
            <p:cNvSpPr/>
            <p:nvPr/>
          </p:nvSpPr>
          <p:spPr bwMode="auto">
            <a:xfrm>
              <a:off x="7480911" y="2646996"/>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E4BEBF23-1122-D76D-111C-E371B4788F9D}"/>
                </a:ext>
              </a:extLst>
            </p:cNvPr>
            <p:cNvSpPr/>
            <p:nvPr/>
          </p:nvSpPr>
          <p:spPr bwMode="auto">
            <a:xfrm>
              <a:off x="8491527" y="2367769"/>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98593BA6-4811-C202-215D-0D502E471999}"/>
                </a:ext>
              </a:extLst>
            </p:cNvPr>
            <p:cNvSpPr/>
            <p:nvPr/>
          </p:nvSpPr>
          <p:spPr bwMode="auto">
            <a:xfrm>
              <a:off x="9491472" y="2971107"/>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37D5BE54-8ABE-5F6A-2D3C-8EB220B88DDB}"/>
                </a:ext>
              </a:extLst>
            </p:cNvPr>
            <p:cNvSpPr/>
            <p:nvPr/>
          </p:nvSpPr>
          <p:spPr bwMode="auto">
            <a:xfrm>
              <a:off x="10829775" y="2934467"/>
              <a:ext cx="128641" cy="12864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6" name="Freeform: Shape 135">
            <a:extLst>
              <a:ext uri="{FF2B5EF4-FFF2-40B4-BE49-F238E27FC236}">
                <a16:creationId xmlns:a16="http://schemas.microsoft.com/office/drawing/2014/main" id="{C28C4699-B319-E8E7-B4D3-A210EFCA7135}"/>
              </a:ext>
            </a:extLst>
          </p:cNvPr>
          <p:cNvSpPr/>
          <p:nvPr/>
        </p:nvSpPr>
        <p:spPr bwMode="auto">
          <a:xfrm>
            <a:off x="2209800" y="2425700"/>
            <a:ext cx="8699500" cy="679450"/>
          </a:xfrm>
          <a:custGeom>
            <a:avLst/>
            <a:gdLst>
              <a:gd name="connsiteX0" fmla="*/ 0 w 8699500"/>
              <a:gd name="connsiteY0" fmla="*/ 679450 h 679450"/>
              <a:gd name="connsiteX1" fmla="*/ 596900 w 8699500"/>
              <a:gd name="connsiteY1" fmla="*/ 514350 h 679450"/>
              <a:gd name="connsiteX2" fmla="*/ 1289050 w 8699500"/>
              <a:gd name="connsiteY2" fmla="*/ 508000 h 679450"/>
              <a:gd name="connsiteX3" fmla="*/ 1943100 w 8699500"/>
              <a:gd name="connsiteY3" fmla="*/ 463550 h 679450"/>
              <a:gd name="connsiteX4" fmla="*/ 2114550 w 8699500"/>
              <a:gd name="connsiteY4" fmla="*/ 387350 h 679450"/>
              <a:gd name="connsiteX5" fmla="*/ 3149600 w 8699500"/>
              <a:gd name="connsiteY5" fmla="*/ 546100 h 679450"/>
              <a:gd name="connsiteX6" fmla="*/ 4146550 w 8699500"/>
              <a:gd name="connsiteY6" fmla="*/ 342900 h 679450"/>
              <a:gd name="connsiteX7" fmla="*/ 4318000 w 8699500"/>
              <a:gd name="connsiteY7" fmla="*/ 387350 h 679450"/>
              <a:gd name="connsiteX8" fmla="*/ 5353050 w 8699500"/>
              <a:gd name="connsiteY8" fmla="*/ 285750 h 679450"/>
              <a:gd name="connsiteX9" fmla="*/ 6350000 w 8699500"/>
              <a:gd name="connsiteY9" fmla="*/ 0 h 679450"/>
              <a:gd name="connsiteX10" fmla="*/ 7353300 w 8699500"/>
              <a:gd name="connsiteY10" fmla="*/ 615950 h 679450"/>
              <a:gd name="connsiteX11" fmla="*/ 8699500 w 8699500"/>
              <a:gd name="connsiteY11" fmla="*/ 565150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9500" h="679450">
                <a:moveTo>
                  <a:pt x="0" y="679450"/>
                </a:moveTo>
                <a:lnTo>
                  <a:pt x="596900" y="514350"/>
                </a:lnTo>
                <a:lnTo>
                  <a:pt x="1289050" y="508000"/>
                </a:lnTo>
                <a:lnTo>
                  <a:pt x="1943100" y="463550"/>
                </a:lnTo>
                <a:lnTo>
                  <a:pt x="2114550" y="387350"/>
                </a:lnTo>
                <a:lnTo>
                  <a:pt x="3149600" y="546100"/>
                </a:lnTo>
                <a:lnTo>
                  <a:pt x="4146550" y="342900"/>
                </a:lnTo>
                <a:lnTo>
                  <a:pt x="4318000" y="387350"/>
                </a:lnTo>
                <a:lnTo>
                  <a:pt x="5353050" y="285750"/>
                </a:lnTo>
                <a:lnTo>
                  <a:pt x="6350000" y="0"/>
                </a:lnTo>
                <a:lnTo>
                  <a:pt x="7353300" y="615950"/>
                </a:lnTo>
                <a:lnTo>
                  <a:pt x="8699500" y="565150"/>
                </a:lnTo>
              </a:path>
            </a:pathLst>
          </a:custGeom>
          <a:noFill/>
          <a:ln w="28575">
            <a:solidFill>
              <a:schemeClr val="accent1"/>
            </a:solidFill>
            <a:miter lim="800000"/>
            <a:headEnd/>
            <a:tailEnd/>
          </a:ln>
        </p:spPr>
        <p:txBody>
          <a:bodyPr rtlCol="0" anchor="ctr"/>
          <a:lstStyle/>
          <a:p>
            <a:pPr algn="ctr"/>
            <a:endParaRPr lang="en-US" dirty="0"/>
          </a:p>
        </p:txBody>
      </p:sp>
      <p:grpSp>
        <p:nvGrpSpPr>
          <p:cNvPr id="181" name="Group 180">
            <a:extLst>
              <a:ext uri="{FF2B5EF4-FFF2-40B4-BE49-F238E27FC236}">
                <a16:creationId xmlns:a16="http://schemas.microsoft.com/office/drawing/2014/main" id="{4B8429B6-D4AA-77B8-DEEB-DA10EB89AF66}"/>
              </a:ext>
            </a:extLst>
          </p:cNvPr>
          <p:cNvGrpSpPr/>
          <p:nvPr/>
        </p:nvGrpSpPr>
        <p:grpSpPr>
          <a:xfrm>
            <a:off x="2752851" y="3671315"/>
            <a:ext cx="8211004" cy="444790"/>
            <a:chOff x="2752851" y="3671315"/>
            <a:chExt cx="8211004" cy="444790"/>
          </a:xfrm>
        </p:grpSpPr>
        <p:grpSp>
          <p:nvGrpSpPr>
            <p:cNvPr id="137" name="Group 136">
              <a:extLst>
                <a:ext uri="{FF2B5EF4-FFF2-40B4-BE49-F238E27FC236}">
                  <a16:creationId xmlns:a16="http://schemas.microsoft.com/office/drawing/2014/main" id="{AE4FE1DF-C0CC-1650-5C65-7907284ECD33}"/>
                </a:ext>
              </a:extLst>
            </p:cNvPr>
            <p:cNvGrpSpPr/>
            <p:nvPr/>
          </p:nvGrpSpPr>
          <p:grpSpPr>
            <a:xfrm>
              <a:off x="6463578" y="3727450"/>
              <a:ext cx="129732" cy="181736"/>
              <a:chOff x="6750050" y="2170840"/>
              <a:chExt cx="215900" cy="684503"/>
            </a:xfrm>
          </p:grpSpPr>
          <p:cxnSp>
            <p:nvCxnSpPr>
              <p:cNvPr id="138" name="Straight Connector 137">
                <a:extLst>
                  <a:ext uri="{FF2B5EF4-FFF2-40B4-BE49-F238E27FC236}">
                    <a16:creationId xmlns:a16="http://schemas.microsoft.com/office/drawing/2014/main" id="{609A003B-06F4-18D4-E9A7-92E8A6EE6495}"/>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441EC89-62C1-9354-0AB0-F904229784C9}"/>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E37FC60-1706-0B35-90C7-A0DC583BDE24}"/>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53BE86DA-F187-75AB-DD7C-4B889D20522E}"/>
                </a:ext>
              </a:extLst>
            </p:cNvPr>
            <p:cNvGrpSpPr/>
            <p:nvPr/>
          </p:nvGrpSpPr>
          <p:grpSpPr>
            <a:xfrm>
              <a:off x="7479820" y="3813174"/>
              <a:ext cx="129732" cy="137879"/>
              <a:chOff x="6750050" y="2170840"/>
              <a:chExt cx="215900" cy="684503"/>
            </a:xfrm>
          </p:grpSpPr>
          <p:cxnSp>
            <p:nvCxnSpPr>
              <p:cNvPr id="142" name="Straight Connector 141">
                <a:extLst>
                  <a:ext uri="{FF2B5EF4-FFF2-40B4-BE49-F238E27FC236}">
                    <a16:creationId xmlns:a16="http://schemas.microsoft.com/office/drawing/2014/main" id="{956807EF-2465-B653-E60D-2B56A5466EB3}"/>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658570E-D1B2-7039-E33D-1EEE003FC45A}"/>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E8ACB89-908F-0339-4538-30F51381718A}"/>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275AF4B8-DDF8-13C2-11F8-C8401F654C50}"/>
                </a:ext>
              </a:extLst>
            </p:cNvPr>
            <p:cNvGrpSpPr/>
            <p:nvPr/>
          </p:nvGrpSpPr>
          <p:grpSpPr>
            <a:xfrm>
              <a:off x="8467988" y="3790977"/>
              <a:ext cx="129732" cy="137879"/>
              <a:chOff x="6750050" y="2170840"/>
              <a:chExt cx="215900" cy="684503"/>
            </a:xfrm>
          </p:grpSpPr>
          <p:cxnSp>
            <p:nvCxnSpPr>
              <p:cNvPr id="146" name="Straight Connector 145">
                <a:extLst>
                  <a:ext uri="{FF2B5EF4-FFF2-40B4-BE49-F238E27FC236}">
                    <a16:creationId xmlns:a16="http://schemas.microsoft.com/office/drawing/2014/main" id="{F584C941-96BD-B988-23E0-5E9BB8C81069}"/>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87D9EB7-E3AE-57C9-E3BA-A9AA73FD9EEF}"/>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80063BF-443D-354E-975E-BBFE122BCEFB}"/>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821B6EE3-4DAA-0AF9-E6A7-0C9898FB8D2F}"/>
                </a:ext>
              </a:extLst>
            </p:cNvPr>
            <p:cNvGrpSpPr/>
            <p:nvPr/>
          </p:nvGrpSpPr>
          <p:grpSpPr>
            <a:xfrm>
              <a:off x="9481448" y="3671315"/>
              <a:ext cx="129732" cy="137879"/>
              <a:chOff x="6750050" y="2170840"/>
              <a:chExt cx="215900" cy="684503"/>
            </a:xfrm>
          </p:grpSpPr>
          <p:cxnSp>
            <p:nvCxnSpPr>
              <p:cNvPr id="150" name="Straight Connector 149">
                <a:extLst>
                  <a:ext uri="{FF2B5EF4-FFF2-40B4-BE49-F238E27FC236}">
                    <a16:creationId xmlns:a16="http://schemas.microsoft.com/office/drawing/2014/main" id="{3D175152-1955-678E-082D-3073A47BE2DC}"/>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A4ACC60-E60C-A20F-1867-EE37B9F3A97A}"/>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1E49E0F-10C3-5FE5-6DBC-1C38BF7F465A}"/>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C02007C6-54CF-7DFA-94DD-152642BE20B6}"/>
                </a:ext>
              </a:extLst>
            </p:cNvPr>
            <p:cNvGrpSpPr/>
            <p:nvPr/>
          </p:nvGrpSpPr>
          <p:grpSpPr>
            <a:xfrm>
              <a:off x="10834123" y="3705833"/>
              <a:ext cx="129732" cy="137879"/>
              <a:chOff x="6750050" y="2170840"/>
              <a:chExt cx="215900" cy="684503"/>
            </a:xfrm>
          </p:grpSpPr>
          <p:cxnSp>
            <p:nvCxnSpPr>
              <p:cNvPr id="154" name="Straight Connector 153">
                <a:extLst>
                  <a:ext uri="{FF2B5EF4-FFF2-40B4-BE49-F238E27FC236}">
                    <a16:creationId xmlns:a16="http://schemas.microsoft.com/office/drawing/2014/main" id="{993682E7-B0EB-C9FD-104D-815FE27E1B02}"/>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60BCAD8-BAC2-41CA-1B08-B1536A17EC31}"/>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EDAE550-D504-F246-F593-A60CD6DCDD38}"/>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07143F45-6498-6D1E-E392-FA8368371E06}"/>
                </a:ext>
              </a:extLst>
            </p:cNvPr>
            <p:cNvGrpSpPr/>
            <p:nvPr/>
          </p:nvGrpSpPr>
          <p:grpSpPr>
            <a:xfrm>
              <a:off x="4284671" y="3851655"/>
              <a:ext cx="129732" cy="137879"/>
              <a:chOff x="6750050" y="2170840"/>
              <a:chExt cx="215900" cy="684503"/>
            </a:xfrm>
          </p:grpSpPr>
          <p:cxnSp>
            <p:nvCxnSpPr>
              <p:cNvPr id="158" name="Straight Connector 157">
                <a:extLst>
                  <a:ext uri="{FF2B5EF4-FFF2-40B4-BE49-F238E27FC236}">
                    <a16:creationId xmlns:a16="http://schemas.microsoft.com/office/drawing/2014/main" id="{0B5B5E17-92F2-FAB6-2159-F03E9271D28F}"/>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8E98805-95F1-0BEC-84B9-7F9C16EBC7AC}"/>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47157ED-7A2A-1788-4D2F-8A2C92B18A82}"/>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E4625660-5AA9-121E-E887-3BFB9C8071F2}"/>
                </a:ext>
              </a:extLst>
            </p:cNvPr>
            <p:cNvGrpSpPr/>
            <p:nvPr/>
          </p:nvGrpSpPr>
          <p:grpSpPr>
            <a:xfrm>
              <a:off x="4104782" y="4022725"/>
              <a:ext cx="129732" cy="93380"/>
              <a:chOff x="6750050" y="2170840"/>
              <a:chExt cx="215900" cy="684503"/>
            </a:xfrm>
          </p:grpSpPr>
          <p:cxnSp>
            <p:nvCxnSpPr>
              <p:cNvPr id="162" name="Straight Connector 161">
                <a:extLst>
                  <a:ext uri="{FF2B5EF4-FFF2-40B4-BE49-F238E27FC236}">
                    <a16:creationId xmlns:a16="http://schemas.microsoft.com/office/drawing/2014/main" id="{AC129B4D-19CC-08B8-DD18-E928B6487F5A}"/>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7AB76CF-DF0D-2130-9897-1F8F10A79A84}"/>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8E9ABE3-EF13-4985-F42C-7B45BA47AD96}"/>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902DBD35-98D1-DDA1-51C0-D5E4053670FD}"/>
                </a:ext>
              </a:extLst>
            </p:cNvPr>
            <p:cNvGrpSpPr/>
            <p:nvPr/>
          </p:nvGrpSpPr>
          <p:grpSpPr>
            <a:xfrm>
              <a:off x="3441616" y="3909186"/>
              <a:ext cx="129732" cy="93380"/>
              <a:chOff x="6750050" y="2170840"/>
              <a:chExt cx="215900" cy="684503"/>
            </a:xfrm>
          </p:grpSpPr>
          <p:cxnSp>
            <p:nvCxnSpPr>
              <p:cNvPr id="166" name="Straight Connector 165">
                <a:extLst>
                  <a:ext uri="{FF2B5EF4-FFF2-40B4-BE49-F238E27FC236}">
                    <a16:creationId xmlns:a16="http://schemas.microsoft.com/office/drawing/2014/main" id="{E8A2C1AD-F370-27E4-7C17-A3E9F6A3B607}"/>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8274F95-3D84-4130-CC9A-879B22AB4123}"/>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AE38B3F-6EA0-CE52-B781-9365CF7F1217}"/>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4B3566FA-2F58-FD74-967F-53B1D1431916}"/>
                </a:ext>
              </a:extLst>
            </p:cNvPr>
            <p:cNvGrpSpPr/>
            <p:nvPr/>
          </p:nvGrpSpPr>
          <p:grpSpPr>
            <a:xfrm>
              <a:off x="2752851" y="3693149"/>
              <a:ext cx="129732" cy="93380"/>
              <a:chOff x="6750050" y="2170840"/>
              <a:chExt cx="215900" cy="684503"/>
            </a:xfrm>
          </p:grpSpPr>
          <p:cxnSp>
            <p:nvCxnSpPr>
              <p:cNvPr id="170" name="Straight Connector 169">
                <a:extLst>
                  <a:ext uri="{FF2B5EF4-FFF2-40B4-BE49-F238E27FC236}">
                    <a16:creationId xmlns:a16="http://schemas.microsoft.com/office/drawing/2014/main" id="{05CB9CF9-E209-1FEF-CBEE-957B89065220}"/>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5DF07D3-1940-8B80-64C3-76C903288ABF}"/>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9857A6F-ABFC-ADC2-38C7-C3C36DEE4678}"/>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6585EA9B-9F3B-731D-AC4D-83FC1D43FB2F}"/>
                </a:ext>
              </a:extLst>
            </p:cNvPr>
            <p:cNvGrpSpPr/>
            <p:nvPr/>
          </p:nvGrpSpPr>
          <p:grpSpPr>
            <a:xfrm>
              <a:off x="5280448" y="3951053"/>
              <a:ext cx="129732" cy="93380"/>
              <a:chOff x="6750050" y="2170840"/>
              <a:chExt cx="215900" cy="684503"/>
            </a:xfrm>
          </p:grpSpPr>
          <p:cxnSp>
            <p:nvCxnSpPr>
              <p:cNvPr id="174" name="Straight Connector 173">
                <a:extLst>
                  <a:ext uri="{FF2B5EF4-FFF2-40B4-BE49-F238E27FC236}">
                    <a16:creationId xmlns:a16="http://schemas.microsoft.com/office/drawing/2014/main" id="{050BF9C8-A4D5-D7E7-0858-291CC0632675}"/>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368FD09-E523-E293-3131-43B25F38DFFD}"/>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6AA4668-25A2-6C5E-2F66-3CEFB8E7BCA9}"/>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E0627FBF-1534-F9D2-48C1-B4A9D1713F8A}"/>
                </a:ext>
              </a:extLst>
            </p:cNvPr>
            <p:cNvGrpSpPr/>
            <p:nvPr/>
          </p:nvGrpSpPr>
          <p:grpSpPr>
            <a:xfrm>
              <a:off x="6304365" y="3882113"/>
              <a:ext cx="129732" cy="93380"/>
              <a:chOff x="6750050" y="2170840"/>
              <a:chExt cx="215900" cy="684503"/>
            </a:xfrm>
          </p:grpSpPr>
          <p:cxnSp>
            <p:nvCxnSpPr>
              <p:cNvPr id="178" name="Straight Connector 177">
                <a:extLst>
                  <a:ext uri="{FF2B5EF4-FFF2-40B4-BE49-F238E27FC236}">
                    <a16:creationId xmlns:a16="http://schemas.microsoft.com/office/drawing/2014/main" id="{E6D3BB31-5D7E-E305-9CAC-52E35A568067}"/>
                  </a:ext>
                </a:extLst>
              </p:cNvPr>
              <p:cNvCxnSpPr>
                <a:cxnSpLocks/>
              </p:cNvCxnSpPr>
              <p:nvPr/>
            </p:nvCxnSpPr>
            <p:spPr bwMode="auto">
              <a:xfrm>
                <a:off x="6750050" y="2170840"/>
                <a:ext cx="215900" cy="0"/>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98BDB5D-CCD5-66C8-900C-9AF982516AA7}"/>
                  </a:ext>
                </a:extLst>
              </p:cNvPr>
              <p:cNvCxnSpPr>
                <a:cxnSpLocks/>
              </p:cNvCxnSpPr>
              <p:nvPr/>
            </p:nvCxnSpPr>
            <p:spPr bwMode="auto">
              <a:xfrm>
                <a:off x="6858000" y="2170840"/>
                <a:ext cx="0" cy="684503"/>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1741DA3-2779-A949-2FFF-80858D1F186F}"/>
                  </a:ext>
                </a:extLst>
              </p:cNvPr>
              <p:cNvCxnSpPr>
                <a:cxnSpLocks/>
              </p:cNvCxnSpPr>
              <p:nvPr/>
            </p:nvCxnSpPr>
            <p:spPr bwMode="auto">
              <a:xfrm>
                <a:off x="6750050" y="2855343"/>
                <a:ext cx="215900"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94" name="Group 193">
            <a:extLst>
              <a:ext uri="{FF2B5EF4-FFF2-40B4-BE49-F238E27FC236}">
                <a16:creationId xmlns:a16="http://schemas.microsoft.com/office/drawing/2014/main" id="{80110F22-4B58-380F-298C-7B52A855A1EF}"/>
              </a:ext>
            </a:extLst>
          </p:cNvPr>
          <p:cNvGrpSpPr/>
          <p:nvPr/>
        </p:nvGrpSpPr>
        <p:grpSpPr>
          <a:xfrm>
            <a:off x="2159957" y="3044454"/>
            <a:ext cx="8789719" cy="1079263"/>
            <a:chOff x="2159957" y="3044454"/>
            <a:chExt cx="8789719" cy="1079263"/>
          </a:xfrm>
        </p:grpSpPr>
        <p:sp>
          <p:nvSpPr>
            <p:cNvPr id="182" name="Rectangle 181">
              <a:extLst>
                <a:ext uri="{FF2B5EF4-FFF2-40B4-BE49-F238E27FC236}">
                  <a16:creationId xmlns:a16="http://schemas.microsoft.com/office/drawing/2014/main" id="{651867CC-BE4F-4252-AFF9-7DD623F4E1CC}"/>
                </a:ext>
              </a:extLst>
            </p:cNvPr>
            <p:cNvSpPr/>
            <p:nvPr/>
          </p:nvSpPr>
          <p:spPr bwMode="auto">
            <a:xfrm>
              <a:off x="5299646" y="3957944"/>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F9F21712-62D5-671E-A3C2-A828728872CA}"/>
                </a:ext>
              </a:extLst>
            </p:cNvPr>
            <p:cNvSpPr/>
            <p:nvPr/>
          </p:nvSpPr>
          <p:spPr bwMode="auto">
            <a:xfrm>
              <a:off x="4303133" y="3878407"/>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AB01EF21-FC70-691A-C6AC-E44F414C84C2}"/>
                </a:ext>
              </a:extLst>
            </p:cNvPr>
            <p:cNvSpPr/>
            <p:nvPr/>
          </p:nvSpPr>
          <p:spPr bwMode="auto">
            <a:xfrm>
              <a:off x="4120768" y="4032805"/>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FFEC1B4-8B93-3720-5181-670B900D754B}"/>
                </a:ext>
              </a:extLst>
            </p:cNvPr>
            <p:cNvSpPr/>
            <p:nvPr/>
          </p:nvSpPr>
          <p:spPr bwMode="auto">
            <a:xfrm>
              <a:off x="3464798" y="3913215"/>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DD94257F-B3B4-4EF0-C7B4-0B12766BF96B}"/>
                </a:ext>
              </a:extLst>
            </p:cNvPr>
            <p:cNvSpPr/>
            <p:nvPr/>
          </p:nvSpPr>
          <p:spPr bwMode="auto">
            <a:xfrm>
              <a:off x="2767583" y="3698381"/>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43B8BFBD-EFD4-B0E1-1740-89EDAA6C88E9}"/>
                </a:ext>
              </a:extLst>
            </p:cNvPr>
            <p:cNvSpPr/>
            <p:nvPr/>
          </p:nvSpPr>
          <p:spPr bwMode="auto">
            <a:xfrm>
              <a:off x="2159957" y="3044454"/>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042E5996-A09F-2A44-BEE8-6B2D4E277F51}"/>
                </a:ext>
              </a:extLst>
            </p:cNvPr>
            <p:cNvSpPr/>
            <p:nvPr/>
          </p:nvSpPr>
          <p:spPr bwMode="auto">
            <a:xfrm>
              <a:off x="6323775" y="3884580"/>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62CB2039-5239-2A0A-5A49-B7DFC7F955F3}"/>
                </a:ext>
              </a:extLst>
            </p:cNvPr>
            <p:cNvSpPr/>
            <p:nvPr/>
          </p:nvSpPr>
          <p:spPr bwMode="auto">
            <a:xfrm>
              <a:off x="6482988" y="3785329"/>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900E4F83-9818-F359-AEF8-B0BF445B0491}"/>
                </a:ext>
              </a:extLst>
            </p:cNvPr>
            <p:cNvSpPr/>
            <p:nvPr/>
          </p:nvSpPr>
          <p:spPr bwMode="auto">
            <a:xfrm>
              <a:off x="7497124" y="3840684"/>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C1526545-25E6-81B2-5458-BA532E15F856}"/>
                </a:ext>
              </a:extLst>
            </p:cNvPr>
            <p:cNvSpPr/>
            <p:nvPr/>
          </p:nvSpPr>
          <p:spPr bwMode="auto">
            <a:xfrm>
              <a:off x="8485368" y="3818274"/>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689255EB-D754-A344-556C-D6082DC29F2B}"/>
                </a:ext>
              </a:extLst>
            </p:cNvPr>
            <p:cNvSpPr/>
            <p:nvPr/>
          </p:nvSpPr>
          <p:spPr bwMode="auto">
            <a:xfrm>
              <a:off x="9500858" y="3694081"/>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93CE04DB-533A-7C03-B78E-A0D306F74BFC}"/>
                </a:ext>
              </a:extLst>
            </p:cNvPr>
            <p:cNvSpPr/>
            <p:nvPr/>
          </p:nvSpPr>
          <p:spPr bwMode="auto">
            <a:xfrm>
              <a:off x="10858764" y="3745350"/>
              <a:ext cx="90912" cy="909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5" name="Freeform: Shape 194">
            <a:extLst>
              <a:ext uri="{FF2B5EF4-FFF2-40B4-BE49-F238E27FC236}">
                <a16:creationId xmlns:a16="http://schemas.microsoft.com/office/drawing/2014/main" id="{EE746631-1645-4325-0F52-0EFD143176AF}"/>
              </a:ext>
            </a:extLst>
          </p:cNvPr>
          <p:cNvSpPr/>
          <p:nvPr/>
        </p:nvSpPr>
        <p:spPr bwMode="auto">
          <a:xfrm>
            <a:off x="2190750" y="3098800"/>
            <a:ext cx="8699500" cy="990600"/>
          </a:xfrm>
          <a:custGeom>
            <a:avLst/>
            <a:gdLst>
              <a:gd name="connsiteX0" fmla="*/ 8699500 w 8699500"/>
              <a:gd name="connsiteY0" fmla="*/ 685800 h 990600"/>
              <a:gd name="connsiteX1" fmla="*/ 7366000 w 8699500"/>
              <a:gd name="connsiteY1" fmla="*/ 635000 h 990600"/>
              <a:gd name="connsiteX2" fmla="*/ 6337300 w 8699500"/>
              <a:gd name="connsiteY2" fmla="*/ 768350 h 990600"/>
              <a:gd name="connsiteX3" fmla="*/ 5353050 w 8699500"/>
              <a:gd name="connsiteY3" fmla="*/ 781050 h 990600"/>
              <a:gd name="connsiteX4" fmla="*/ 4337050 w 8699500"/>
              <a:gd name="connsiteY4" fmla="*/ 723900 h 990600"/>
              <a:gd name="connsiteX5" fmla="*/ 4171950 w 8699500"/>
              <a:gd name="connsiteY5" fmla="*/ 831850 h 990600"/>
              <a:gd name="connsiteX6" fmla="*/ 3168650 w 8699500"/>
              <a:gd name="connsiteY6" fmla="*/ 901700 h 990600"/>
              <a:gd name="connsiteX7" fmla="*/ 2159000 w 8699500"/>
              <a:gd name="connsiteY7" fmla="*/ 812800 h 990600"/>
              <a:gd name="connsiteX8" fmla="*/ 1974850 w 8699500"/>
              <a:gd name="connsiteY8" fmla="*/ 990600 h 990600"/>
              <a:gd name="connsiteX9" fmla="*/ 1295400 w 8699500"/>
              <a:gd name="connsiteY9" fmla="*/ 857250 h 990600"/>
              <a:gd name="connsiteX10" fmla="*/ 628650 w 8699500"/>
              <a:gd name="connsiteY10" fmla="*/ 647700 h 990600"/>
              <a:gd name="connsiteX11" fmla="*/ 0 w 8699500"/>
              <a:gd name="connsiteY11"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99500" h="990600">
                <a:moveTo>
                  <a:pt x="8699500" y="685800"/>
                </a:moveTo>
                <a:lnTo>
                  <a:pt x="7366000" y="635000"/>
                </a:lnTo>
                <a:lnTo>
                  <a:pt x="6337300" y="768350"/>
                </a:lnTo>
                <a:lnTo>
                  <a:pt x="5353050" y="781050"/>
                </a:lnTo>
                <a:lnTo>
                  <a:pt x="4337050" y="723900"/>
                </a:lnTo>
                <a:lnTo>
                  <a:pt x="4171950" y="831850"/>
                </a:lnTo>
                <a:lnTo>
                  <a:pt x="3168650" y="901700"/>
                </a:lnTo>
                <a:lnTo>
                  <a:pt x="2159000" y="812800"/>
                </a:lnTo>
                <a:lnTo>
                  <a:pt x="1974850" y="990600"/>
                </a:lnTo>
                <a:lnTo>
                  <a:pt x="1295400" y="857250"/>
                </a:lnTo>
                <a:lnTo>
                  <a:pt x="628650" y="647700"/>
                </a:lnTo>
                <a:lnTo>
                  <a:pt x="0" y="0"/>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298916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9930C-F08B-1EDD-2D33-385D6CFB3D02}"/>
              </a:ext>
            </a:extLst>
          </p:cNvPr>
          <p:cNvSpPr>
            <a:spLocks noGrp="1"/>
          </p:cNvSpPr>
          <p:nvPr>
            <p:ph type="title"/>
          </p:nvPr>
        </p:nvSpPr>
        <p:spPr/>
        <p:txBody>
          <a:bodyPr/>
          <a:lstStyle/>
          <a:p>
            <a:r>
              <a:rPr lang="en-US" dirty="0"/>
              <a:t>Olezarsen: Phase III Trial for the Treatment of FCS</a:t>
            </a:r>
          </a:p>
        </p:txBody>
      </p:sp>
      <p:graphicFrame>
        <p:nvGraphicFramePr>
          <p:cNvPr id="4" name="Content Placeholder 3">
            <a:extLst>
              <a:ext uri="{FF2B5EF4-FFF2-40B4-BE49-F238E27FC236}">
                <a16:creationId xmlns:a16="http://schemas.microsoft.com/office/drawing/2014/main" id="{34A887F6-8C2E-1DA6-00C1-4B3F1D27C7E3}"/>
              </a:ext>
            </a:extLst>
          </p:cNvPr>
          <p:cNvGraphicFramePr>
            <a:graphicFrameLocks noGrp="1"/>
          </p:cNvGraphicFramePr>
          <p:nvPr>
            <p:ph idx="1"/>
            <p:extLst>
              <p:ext uri="{D42A27DB-BD31-4B8C-83A1-F6EECF244321}">
                <p14:modId xmlns:p14="http://schemas.microsoft.com/office/powerpoint/2010/main" val="869060306"/>
              </p:ext>
            </p:extLst>
          </p:nvPr>
        </p:nvGraphicFramePr>
        <p:xfrm>
          <a:off x="609759" y="1602413"/>
          <a:ext cx="11102833" cy="2427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84738999-40C7-C19C-C98B-936104D4B23F}"/>
              </a:ext>
            </a:extLst>
          </p:cNvPr>
          <p:cNvSpPr txBox="1">
            <a:spLocks/>
          </p:cNvSpPr>
          <p:nvPr/>
        </p:nvSpPr>
        <p:spPr>
          <a:xfrm>
            <a:off x="495300" y="6235700"/>
            <a:ext cx="8064500" cy="35980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 NCT04568434. www.prnewswire.com/news-releases/ionis-announces-positive-olezarsen-topline-results-from-phase-3-study-in-people-with-familial-chylomicronemia-syndrome-301938328.html </a:t>
            </a:r>
          </a:p>
        </p:txBody>
      </p:sp>
      <p:sp>
        <p:nvSpPr>
          <p:cNvPr id="3" name="Rectangle: Rounded Corners 2">
            <a:extLst>
              <a:ext uri="{FF2B5EF4-FFF2-40B4-BE49-F238E27FC236}">
                <a16:creationId xmlns:a16="http://schemas.microsoft.com/office/drawing/2014/main" id="{4A862314-63F8-A8E8-0D10-8F2AF2CE018B}"/>
              </a:ext>
            </a:extLst>
          </p:cNvPr>
          <p:cNvSpPr/>
          <p:nvPr/>
        </p:nvSpPr>
        <p:spPr bwMode="auto">
          <a:xfrm>
            <a:off x="717550" y="4258059"/>
            <a:ext cx="10788650" cy="1079767"/>
          </a:xfrm>
          <a:prstGeom prst="round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b="1" dirty="0">
                <a:solidFill>
                  <a:schemeClr val="tx1"/>
                </a:solidFill>
                <a:latin typeface="Calibri" panose="020F0502020204030204" pitchFamily="34" charset="0"/>
              </a:rPr>
              <a:t>Topl</a:t>
            </a:r>
            <a:r>
              <a:rPr lang="en-US" b="1" dirty="0">
                <a:latin typeface="Calibri" panose="020F0502020204030204" pitchFamily="34" charset="0"/>
              </a:rPr>
              <a:t>ine results: statistically significant reduction in TG levels with </a:t>
            </a:r>
            <a:br>
              <a:rPr lang="en-US" b="1" dirty="0">
                <a:latin typeface="Calibri" panose="020F0502020204030204" pitchFamily="34" charset="0"/>
              </a:rPr>
            </a:br>
            <a:r>
              <a:rPr lang="en-US" b="1" dirty="0">
                <a:latin typeface="Calibri" panose="020F0502020204030204" pitchFamily="34" charset="0"/>
              </a:rPr>
              <a:t>olezarsen 80 mg q </a:t>
            </a:r>
            <a:r>
              <a:rPr lang="en-US" b="1" dirty="0" err="1">
                <a:latin typeface="Calibri" panose="020F0502020204030204" pitchFamily="34" charset="0"/>
              </a:rPr>
              <a:t>mo</a:t>
            </a:r>
            <a:r>
              <a:rPr lang="en-US" b="1" dirty="0">
                <a:latin typeface="Calibri" panose="020F0502020204030204" pitchFamily="34" charset="0"/>
              </a:rPr>
              <a:t> vs placebo</a:t>
            </a:r>
            <a:endParaRPr lang="en-US"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3572753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FAB48FA-EB29-2A0C-410A-584C500A5374}"/>
              </a:ext>
            </a:extLst>
          </p:cNvPr>
          <p:cNvSpPr>
            <a:spLocks noGrp="1"/>
          </p:cNvSpPr>
          <p:nvPr>
            <p:ph type="title"/>
          </p:nvPr>
        </p:nvSpPr>
        <p:spPr/>
        <p:txBody>
          <a:bodyPr/>
          <a:lstStyle/>
          <a:p>
            <a:r>
              <a:rPr lang="en-US" altLang="en-US" dirty="0"/>
              <a:t>PALISADE: Phase III Study to Evaluate Efficacy and Safety of ARO-APOC3 in Individuals With FCS</a:t>
            </a:r>
          </a:p>
        </p:txBody>
      </p:sp>
      <p:sp>
        <p:nvSpPr>
          <p:cNvPr id="16387" name="Content Placeholder 12">
            <a:extLst>
              <a:ext uri="{FF2B5EF4-FFF2-40B4-BE49-F238E27FC236}">
                <a16:creationId xmlns:a16="http://schemas.microsoft.com/office/drawing/2014/main" id="{24725A14-18F2-FD5F-9994-510EE0F888C8}"/>
              </a:ext>
            </a:extLst>
          </p:cNvPr>
          <p:cNvSpPr>
            <a:spLocks noGrp="1"/>
          </p:cNvSpPr>
          <p:nvPr>
            <p:ph idx="1"/>
          </p:nvPr>
        </p:nvSpPr>
        <p:spPr>
          <a:xfrm>
            <a:off x="628671" y="4390402"/>
            <a:ext cx="10877529" cy="1359880"/>
          </a:xfrm>
        </p:spPr>
        <p:txBody>
          <a:bodyPr rtlCol="0">
            <a:noAutofit/>
          </a:bodyPr>
          <a:lstStyle/>
          <a:p>
            <a:pPr>
              <a:spcBef>
                <a:spcPts val="375"/>
              </a:spcBef>
              <a:spcAft>
                <a:spcPct val="0"/>
              </a:spcAft>
              <a:buClrTx/>
              <a:defRPr/>
            </a:pPr>
            <a:r>
              <a:rPr lang="en-US" sz="2000" dirty="0"/>
              <a:t>Multicenter, prospective, randomized, blinded, parallel assignment study</a:t>
            </a:r>
          </a:p>
          <a:p>
            <a:pPr>
              <a:spcBef>
                <a:spcPts val="375"/>
              </a:spcBef>
              <a:spcAft>
                <a:spcPct val="0"/>
              </a:spcAft>
              <a:buClrTx/>
              <a:defRPr/>
            </a:pPr>
            <a:r>
              <a:rPr lang="en-US" sz="2000" b="1" dirty="0"/>
              <a:t>Primary endpoints: </a:t>
            </a:r>
            <a:r>
              <a:rPr lang="en-US" sz="2000" dirty="0"/>
              <a:t>% change from baseline in fasting TG at Mo 10 </a:t>
            </a:r>
          </a:p>
          <a:p>
            <a:pPr>
              <a:spcBef>
                <a:spcPts val="375"/>
              </a:spcBef>
              <a:spcAft>
                <a:spcPct val="0"/>
              </a:spcAft>
              <a:buClrTx/>
              <a:defRPr/>
            </a:pPr>
            <a:r>
              <a:rPr lang="en-US" sz="2000" b="1" dirty="0"/>
              <a:t>Select secondary endpoints: </a:t>
            </a:r>
            <a:r>
              <a:rPr lang="en-US" sz="2000" dirty="0"/>
              <a:t>% change from baseline in fasting TG at Mo 10 and Mo 12, % change from baseline in apolipoprotein C-III (APOC3) at Mo 10 and Mo 12, % change from baseline in </a:t>
            </a:r>
            <a:br>
              <a:rPr lang="en-US" sz="2000" dirty="0"/>
            </a:br>
            <a:r>
              <a:rPr lang="en-US" sz="2000" dirty="0"/>
              <a:t>non–HDL-C and HDL-C</a:t>
            </a:r>
          </a:p>
        </p:txBody>
      </p:sp>
      <p:sp>
        <p:nvSpPr>
          <p:cNvPr id="19460" name="Text Box 45">
            <a:extLst>
              <a:ext uri="{FF2B5EF4-FFF2-40B4-BE49-F238E27FC236}">
                <a16:creationId xmlns:a16="http://schemas.microsoft.com/office/drawing/2014/main" id="{B178631A-7762-46E4-F17B-41CDD1419BBD}"/>
              </a:ext>
            </a:extLst>
          </p:cNvPr>
          <p:cNvSpPr txBox="1">
            <a:spLocks noChangeArrowheads="1"/>
          </p:cNvSpPr>
          <p:nvPr/>
        </p:nvSpPr>
        <p:spPr bwMode="auto">
          <a:xfrm>
            <a:off x="1139826" y="1955466"/>
            <a:ext cx="2806701" cy="1754326"/>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685800">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rPr>
              <a:t>≥18 yr of age, diagnosis of FCS, f</a:t>
            </a:r>
            <a:r>
              <a:rPr lang="en-US" altLang="en-US" sz="1800" b="0" dirty="0">
                <a:solidFill>
                  <a:srgbClr val="000000"/>
                </a:solidFill>
                <a:latin typeface="Calibri" panose="020F0502020204030204" pitchFamily="34" charset="0"/>
              </a:rPr>
              <a:t>asting TG ≥10 mmol/L (≥880 mg/dL) at screening refractory to standard lipid-lowering therapy</a:t>
            </a:r>
            <a:endParaRPr lang="en-GB" altLang="en-US" sz="1800" b="0" dirty="0">
              <a:solidFill>
                <a:srgbClr val="000000"/>
              </a:solidFill>
              <a:latin typeface="Calibri" panose="020F0502020204030204" pitchFamily="34" charset="0"/>
            </a:endParaRPr>
          </a:p>
          <a:p>
            <a:pPr algn="ctr" defTabSz="685800">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rPr>
              <a:t>(N ~ 72)</a:t>
            </a:r>
            <a:endParaRPr lang="en-US" altLang="en-US" sz="1800" b="0" dirty="0">
              <a:solidFill>
                <a:srgbClr val="000000"/>
              </a:solidFill>
              <a:latin typeface="Calibri" panose="020F0502020204030204" pitchFamily="34" charset="0"/>
            </a:endParaRPr>
          </a:p>
        </p:txBody>
      </p:sp>
      <p:sp>
        <p:nvSpPr>
          <p:cNvPr id="19463" name="Rectangle 49">
            <a:extLst>
              <a:ext uri="{FF2B5EF4-FFF2-40B4-BE49-F238E27FC236}">
                <a16:creationId xmlns:a16="http://schemas.microsoft.com/office/drawing/2014/main" id="{E954F907-D33F-731E-8E10-2B3F92FC519F}"/>
              </a:ext>
            </a:extLst>
          </p:cNvPr>
          <p:cNvSpPr>
            <a:spLocks noChangeArrowheads="1"/>
          </p:cNvSpPr>
          <p:nvPr/>
        </p:nvSpPr>
        <p:spPr bwMode="auto">
          <a:xfrm>
            <a:off x="4541838" y="1607667"/>
            <a:ext cx="4951080" cy="103019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685800">
              <a:lnSpc>
                <a:spcPct val="100000"/>
              </a:lnSpc>
              <a:spcBef>
                <a:spcPct val="0"/>
              </a:spcBef>
              <a:spcAft>
                <a:spcPct val="0"/>
              </a:spcAft>
              <a:buClrTx/>
              <a:buNone/>
              <a:defRPr/>
            </a:pPr>
            <a:r>
              <a:rPr lang="en-US" altLang="en-US" sz="2000" b="1" dirty="0">
                <a:solidFill>
                  <a:srgbClr val="FFFFFF"/>
                </a:solidFill>
                <a:latin typeface="Calibri" panose="020F0502020204030204" pitchFamily="34" charset="0"/>
              </a:rPr>
              <a:t>ARO-POC3 Injection</a:t>
            </a:r>
          </a:p>
        </p:txBody>
      </p:sp>
      <p:sp>
        <p:nvSpPr>
          <p:cNvPr id="19464" name="Rectangle 50">
            <a:extLst>
              <a:ext uri="{FF2B5EF4-FFF2-40B4-BE49-F238E27FC236}">
                <a16:creationId xmlns:a16="http://schemas.microsoft.com/office/drawing/2014/main" id="{89798209-D9D5-8CCD-80C2-3695566CE156}"/>
              </a:ext>
            </a:extLst>
          </p:cNvPr>
          <p:cNvSpPr>
            <a:spLocks noChangeArrowheads="1"/>
          </p:cNvSpPr>
          <p:nvPr/>
        </p:nvSpPr>
        <p:spPr bwMode="auto">
          <a:xfrm>
            <a:off x="4541837" y="3026241"/>
            <a:ext cx="4951079" cy="103019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685800">
              <a:lnSpc>
                <a:spcPct val="100000"/>
              </a:lnSpc>
              <a:spcBef>
                <a:spcPct val="0"/>
              </a:spcBef>
              <a:spcAft>
                <a:spcPct val="0"/>
              </a:spcAft>
              <a:buClrTx/>
              <a:buNone/>
              <a:defRPr/>
            </a:pPr>
            <a:r>
              <a:rPr lang="en-US" altLang="en-US" sz="2000" b="1" dirty="0">
                <a:solidFill>
                  <a:srgbClr val="FFFFFF"/>
                </a:solidFill>
                <a:latin typeface="Calibri" panose="020F0502020204030204" pitchFamily="34" charset="0"/>
              </a:rPr>
              <a:t>Normal Saline (Placebo) Injection</a:t>
            </a:r>
          </a:p>
        </p:txBody>
      </p:sp>
      <p:sp>
        <p:nvSpPr>
          <p:cNvPr id="19467" name="Line 53">
            <a:extLst>
              <a:ext uri="{FF2B5EF4-FFF2-40B4-BE49-F238E27FC236}">
                <a16:creationId xmlns:a16="http://schemas.microsoft.com/office/drawing/2014/main" id="{005FAE1B-61CA-63A5-8A9E-EB2CB68AA59C}"/>
              </a:ext>
            </a:extLst>
          </p:cNvPr>
          <p:cNvSpPr>
            <a:spLocks noChangeShapeType="1"/>
          </p:cNvSpPr>
          <p:nvPr/>
        </p:nvSpPr>
        <p:spPr bwMode="auto">
          <a:xfrm>
            <a:off x="3989389" y="2910684"/>
            <a:ext cx="466725" cy="263525"/>
          </a:xfrm>
          <a:prstGeom prst="line">
            <a:avLst/>
          </a:prstGeom>
          <a:noFill/>
          <a:ln w="28575">
            <a:solidFill>
              <a:schemeClr val="bg1"/>
            </a:solidFill>
            <a:round/>
            <a:headEnd/>
            <a:tailEnd type="triangle" w="med" len="med"/>
          </a:ln>
        </p:spPr>
        <p:txBody>
          <a:bodyPr/>
          <a:lstStyle/>
          <a:p>
            <a:pPr defTabSz="685800">
              <a:defRPr/>
            </a:pPr>
            <a:endParaRPr lang="en-US" sz="1350" dirty="0">
              <a:solidFill>
                <a:srgbClr val="000000"/>
              </a:solidFill>
              <a:latin typeface="Calibri" panose="020F0502020204030204" pitchFamily="34" charset="0"/>
            </a:endParaRPr>
          </a:p>
        </p:txBody>
      </p:sp>
      <p:sp>
        <p:nvSpPr>
          <p:cNvPr id="19468" name="Line 54">
            <a:extLst>
              <a:ext uri="{FF2B5EF4-FFF2-40B4-BE49-F238E27FC236}">
                <a16:creationId xmlns:a16="http://schemas.microsoft.com/office/drawing/2014/main" id="{E81CE7EF-769E-0662-C800-DC37C0ADC928}"/>
              </a:ext>
            </a:extLst>
          </p:cNvPr>
          <p:cNvSpPr>
            <a:spLocks noChangeShapeType="1"/>
          </p:cNvSpPr>
          <p:nvPr/>
        </p:nvSpPr>
        <p:spPr bwMode="auto">
          <a:xfrm flipV="1">
            <a:off x="3989389" y="2461420"/>
            <a:ext cx="466725" cy="260350"/>
          </a:xfrm>
          <a:prstGeom prst="line">
            <a:avLst/>
          </a:prstGeom>
          <a:noFill/>
          <a:ln w="28575">
            <a:solidFill>
              <a:schemeClr val="bg1"/>
            </a:solidFill>
            <a:round/>
            <a:headEnd/>
            <a:tailEnd type="triangle" w="med" len="med"/>
          </a:ln>
        </p:spPr>
        <p:txBody>
          <a:bodyPr/>
          <a:lstStyle/>
          <a:p>
            <a:pPr defTabSz="685800">
              <a:defRPr/>
            </a:pPr>
            <a:endParaRPr lang="en-US" sz="1350" dirty="0">
              <a:solidFill>
                <a:srgbClr val="000000"/>
              </a:solidFill>
              <a:latin typeface="Calibri" panose="020F0502020204030204" pitchFamily="34" charset="0"/>
            </a:endParaRPr>
          </a:p>
        </p:txBody>
      </p:sp>
      <p:sp>
        <p:nvSpPr>
          <p:cNvPr id="2" name="Text Box 11">
            <a:extLst>
              <a:ext uri="{FF2B5EF4-FFF2-40B4-BE49-F238E27FC236}">
                <a16:creationId xmlns:a16="http://schemas.microsoft.com/office/drawing/2014/main" id="{FDFB2B1F-24C7-46C0-F7E7-A2F10DB64092}"/>
              </a:ext>
            </a:extLst>
          </p:cNvPr>
          <p:cNvSpPr txBox="1">
            <a:spLocks noChangeArrowheads="1"/>
          </p:cNvSpPr>
          <p:nvPr/>
        </p:nvSpPr>
        <p:spPr bwMode="auto">
          <a:xfrm>
            <a:off x="414339" y="63643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NCT05089084.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mn-lt"/>
              </a:rPr>
              <a:t>Patients Can Benefit From Multidisciplinary Care</a:t>
            </a:r>
          </a:p>
        </p:txBody>
      </p:sp>
      <p:sp>
        <p:nvSpPr>
          <p:cNvPr id="4" name="Text Placeholder 4"/>
          <p:cNvSpPr txBox="1">
            <a:spLocks/>
          </p:cNvSpPr>
          <p:nvPr/>
        </p:nvSpPr>
        <p:spPr>
          <a:xfrm>
            <a:off x="495300" y="6319094"/>
            <a:ext cx="7772400" cy="282357"/>
          </a:xfrm>
          <a:prstGeom prst="rect">
            <a:avLst/>
          </a:prstGeom>
        </p:spPr>
        <p:txBody>
          <a:bodyPr vert="horz" wrap="square" lIns="0" tIns="0" rIns="0" bIns="0" rtlCol="0" anchor="b" anchorCtr="0">
            <a:noAutofit/>
          </a:bodyPr>
          <a:lstStyle>
            <a:lvl1pPr marL="225425" indent="-225425" algn="l" defTabSz="457200" rtl="0" eaLnBrk="1" latinLnBrk="0" hangingPunct="1">
              <a:lnSpc>
                <a:spcPct val="95000"/>
              </a:lnSpc>
              <a:spcBef>
                <a:spcPts val="1200"/>
              </a:spcBef>
              <a:buClr>
                <a:schemeClr val="tx2"/>
              </a:buClr>
              <a:buSzPct val="110000"/>
              <a:buFont typeface="Arial" panose="020B0604020202020204" pitchFamily="34" charset="0"/>
              <a:buChar char="•"/>
              <a:defRPr sz="2400" kern="1200">
                <a:solidFill>
                  <a:schemeClr val="accent3"/>
                </a:solidFill>
                <a:latin typeface="+mn-lt"/>
                <a:ea typeface="+mn-ea"/>
                <a:cs typeface="Helvetica"/>
              </a:defRPr>
            </a:lvl1pPr>
            <a:lvl2pPr marL="627063" indent="-265113" algn="l" defTabSz="457200" rtl="0" eaLnBrk="1" latinLnBrk="0" hangingPunct="1">
              <a:lnSpc>
                <a:spcPct val="95000"/>
              </a:lnSpc>
              <a:spcBef>
                <a:spcPts val="600"/>
              </a:spcBef>
              <a:spcAft>
                <a:spcPts val="300"/>
              </a:spcAft>
              <a:buClr>
                <a:schemeClr val="accent2"/>
              </a:buClr>
              <a:buSzPct val="110000"/>
              <a:buFont typeface="Arial"/>
              <a:buChar char="–"/>
              <a:defRPr sz="2200" kern="1200">
                <a:solidFill>
                  <a:schemeClr val="accent3"/>
                </a:solidFill>
                <a:latin typeface="+mn-lt"/>
                <a:ea typeface="+mn-ea"/>
                <a:cs typeface="Helvetica"/>
              </a:defRPr>
            </a:lvl2pPr>
            <a:lvl3pPr marL="973138" indent="-222250" algn="l" defTabSz="401638" rtl="0" eaLnBrk="1" latinLnBrk="0" hangingPunct="1">
              <a:lnSpc>
                <a:spcPct val="95000"/>
              </a:lnSpc>
              <a:spcBef>
                <a:spcPts val="600"/>
              </a:spcBef>
              <a:buClr>
                <a:schemeClr val="accent3"/>
              </a:buClr>
              <a:buSzPct val="110000"/>
              <a:buFont typeface="Lucida Grande"/>
              <a:buChar char="–"/>
              <a:defRPr sz="2000" kern="1200">
                <a:solidFill>
                  <a:schemeClr val="accent3"/>
                </a:solidFill>
                <a:latin typeface="+mn-lt"/>
                <a:ea typeface="+mn-ea"/>
                <a:cs typeface="Helvetica"/>
              </a:defRPr>
            </a:lvl3pPr>
            <a:lvl4pPr marL="1255713" indent="-174625" algn="l" defTabSz="457200" rtl="0" eaLnBrk="1" latinLnBrk="0" hangingPunct="1">
              <a:lnSpc>
                <a:spcPct val="95000"/>
              </a:lnSpc>
              <a:spcBef>
                <a:spcPts val="600"/>
              </a:spcBef>
              <a:buClr>
                <a:schemeClr val="accent2"/>
              </a:buClr>
              <a:buSzPct val="110000"/>
              <a:buFont typeface="Arial"/>
              <a:buChar char="•"/>
              <a:defRPr sz="1800" kern="1200">
                <a:solidFill>
                  <a:schemeClr val="accent3"/>
                </a:solidFill>
                <a:latin typeface="+mn-lt"/>
                <a:ea typeface="+mn-ea"/>
                <a:cs typeface="Helvetica"/>
              </a:defRPr>
            </a:lvl4pPr>
            <a:lvl5pPr marL="1601788" indent="-163513" algn="l" defTabSz="457200" rtl="0" eaLnBrk="1" latinLnBrk="0" hangingPunct="1">
              <a:lnSpc>
                <a:spcPct val="95000"/>
              </a:lnSpc>
              <a:spcBef>
                <a:spcPts val="600"/>
              </a:spcBef>
              <a:buClr>
                <a:schemeClr val="accent3"/>
              </a:buClr>
              <a:buSzPct val="110000"/>
              <a:buFont typeface="Arial"/>
              <a:buChar char="•"/>
              <a:defRPr sz="1800" kern="1200">
                <a:solidFill>
                  <a:schemeClr val="accent3"/>
                </a:solidFill>
                <a:latin typeface="+mn-lt"/>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spcBef>
                <a:spcPts val="200"/>
              </a:spcBef>
              <a:buClr>
                <a:schemeClr val="accent2"/>
              </a:buClr>
              <a:buNone/>
            </a:pPr>
            <a:r>
              <a:rPr lang="en-US" sz="1200" dirty="0">
                <a:solidFill>
                  <a:schemeClr val="bg2"/>
                </a:solidFill>
                <a:cs typeface="+mn-cs"/>
              </a:rPr>
              <a:t>Stroes. Atheroscler Suppl. 2017;23:1.</a:t>
            </a:r>
          </a:p>
        </p:txBody>
      </p:sp>
      <p:graphicFrame>
        <p:nvGraphicFramePr>
          <p:cNvPr id="12" name="Diagram 11">
            <a:extLst>
              <a:ext uri="{FF2B5EF4-FFF2-40B4-BE49-F238E27FC236}">
                <a16:creationId xmlns:a16="http://schemas.microsoft.com/office/drawing/2014/main" id="{12E119B4-8410-4C63-9236-6E083BB33641}"/>
              </a:ext>
            </a:extLst>
          </p:cNvPr>
          <p:cNvGraphicFramePr/>
          <p:nvPr>
            <p:extLst>
              <p:ext uri="{D42A27DB-BD31-4B8C-83A1-F6EECF244321}">
                <p14:modId xmlns:p14="http://schemas.microsoft.com/office/powerpoint/2010/main" val="1167524348"/>
              </p:ext>
            </p:extLst>
          </p:nvPr>
        </p:nvGraphicFramePr>
        <p:xfrm>
          <a:off x="2267159" y="1798267"/>
          <a:ext cx="744978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95851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latin typeface="+mn-lt"/>
              </a:rPr>
              <a:t>FCS Foundation: Patient Advocacy Organization Committed to Supporting Those Affected by FCS</a:t>
            </a:r>
          </a:p>
        </p:txBody>
      </p:sp>
      <p:pic>
        <p:nvPicPr>
          <p:cNvPr id="13" name="Picture 12"/>
          <p:cNvPicPr>
            <a:picLocks noChangeAspect="1"/>
          </p:cNvPicPr>
          <p:nvPr/>
        </p:nvPicPr>
        <p:blipFill>
          <a:blip r:embed="rId3"/>
          <a:stretch>
            <a:fillRect/>
          </a:stretch>
        </p:blipFill>
        <p:spPr>
          <a:xfrm>
            <a:off x="2443436" y="1923644"/>
            <a:ext cx="7310164" cy="2253174"/>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13051" y="4799801"/>
            <a:ext cx="795259" cy="831818"/>
          </a:xfrm>
          <a:prstGeom prst="rect">
            <a:avLst/>
          </a:prstGeom>
        </p:spPr>
      </p:pic>
      <p:sp>
        <p:nvSpPr>
          <p:cNvPr id="15" name="Rectangle 14"/>
          <p:cNvSpPr/>
          <p:nvPr/>
        </p:nvSpPr>
        <p:spPr>
          <a:xfrm>
            <a:off x="5187539" y="5723548"/>
            <a:ext cx="2598275" cy="400110"/>
          </a:xfrm>
          <a:prstGeom prst="rect">
            <a:avLst/>
          </a:prstGeom>
        </p:spPr>
        <p:txBody>
          <a:bodyPr wrap="none">
            <a:spAutoFit/>
          </a:bodyPr>
          <a:lstStyle/>
          <a:p>
            <a:pPr algn="ctr"/>
            <a:r>
              <a:rPr lang="en-US" sz="2000" dirty="0">
                <a:solidFill>
                  <a:schemeClr val="bg1"/>
                </a:solidFill>
                <a:latin typeface="+mn-lt"/>
              </a:rPr>
              <a:t>facebook.com/fightFCS</a:t>
            </a:r>
          </a:p>
        </p:txBody>
      </p:sp>
      <p:sp>
        <p:nvSpPr>
          <p:cNvPr id="16" name="Rectangle 15"/>
          <p:cNvSpPr/>
          <p:nvPr/>
        </p:nvSpPr>
        <p:spPr>
          <a:xfrm>
            <a:off x="8367194" y="5723548"/>
            <a:ext cx="1764522" cy="400110"/>
          </a:xfrm>
          <a:prstGeom prst="rect">
            <a:avLst/>
          </a:prstGeom>
        </p:spPr>
        <p:txBody>
          <a:bodyPr wrap="none">
            <a:spAutoFit/>
          </a:bodyPr>
          <a:lstStyle/>
          <a:p>
            <a:pPr algn="ctr"/>
            <a:r>
              <a:rPr lang="en-US" sz="2000" dirty="0">
                <a:solidFill>
                  <a:schemeClr val="bg1"/>
                </a:solidFill>
                <a:latin typeface="+mn-lt"/>
              </a:rPr>
              <a:t>@livingwithfcs </a:t>
            </a:r>
          </a:p>
        </p:txBody>
      </p:sp>
      <p:sp>
        <p:nvSpPr>
          <p:cNvPr id="18" name="Rectangle 17"/>
          <p:cNvSpPr/>
          <p:nvPr/>
        </p:nvSpPr>
        <p:spPr>
          <a:xfrm>
            <a:off x="2121086" y="5723548"/>
            <a:ext cx="2480808" cy="400110"/>
          </a:xfrm>
          <a:prstGeom prst="rect">
            <a:avLst/>
          </a:prstGeom>
        </p:spPr>
        <p:txBody>
          <a:bodyPr wrap="none">
            <a:spAutoFit/>
          </a:bodyPr>
          <a:lstStyle/>
          <a:p>
            <a:pPr algn="ctr"/>
            <a:r>
              <a:rPr lang="en-US" sz="2000" dirty="0">
                <a:solidFill>
                  <a:schemeClr val="bg1"/>
                </a:solidFill>
                <a:latin typeface="+mn-lt"/>
              </a:rPr>
              <a:t>www.livingwithfcs.org</a:t>
            </a:r>
          </a:p>
        </p:txBody>
      </p:sp>
      <p:pic>
        <p:nvPicPr>
          <p:cNvPr id="19" name="Picture 2" descr="Image result for website icon">
            <a:extLst>
              <a:ext uri="{FF2B5EF4-FFF2-40B4-BE49-F238E27FC236}">
                <a16:creationId xmlns:a16="http://schemas.microsoft.com/office/drawing/2014/main" id="{8A1F6736-6BD3-4BFE-BAF8-B09A15338D6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646861" y="4721143"/>
            <a:ext cx="1180012" cy="1180012"/>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descr="A white x on a black background&#10;&#10;Description automatically generated">
            <a:extLst>
              <a:ext uri="{FF2B5EF4-FFF2-40B4-BE49-F238E27FC236}">
                <a16:creationId xmlns:a16="http://schemas.microsoft.com/office/drawing/2014/main" id="{AA6E515D-9B4F-5D4B-3B80-42829BFD35D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597286" y="4897277"/>
            <a:ext cx="1304337" cy="734342"/>
          </a:xfrm>
          <a:prstGeom prst="rect">
            <a:avLst/>
          </a:prstGeom>
        </p:spPr>
      </p:pic>
    </p:spTree>
    <p:extLst>
      <p:ext uri="{BB962C8B-B14F-4D97-AF65-F5344CB8AC3E}">
        <p14:creationId xmlns:p14="http://schemas.microsoft.com/office/powerpoint/2010/main" val="3991168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Hypertriglyceridemia!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 Accredited Text Module </a:t>
            </a:r>
            <a:r>
              <a:rPr lang="en-US" sz="2200" b="0" dirty="0"/>
              <a:t>covering current and emerging treatment recommendations</a:t>
            </a:r>
          </a:p>
          <a:p>
            <a:pPr>
              <a:buClr>
                <a:schemeClr val="tx2">
                  <a:lumMod val="20000"/>
                  <a:lumOff val="80000"/>
                </a:schemeClr>
              </a:buClr>
              <a:defRPr/>
            </a:pPr>
            <a:r>
              <a:rPr lang="en-US" sz="2200" dirty="0">
                <a:solidFill>
                  <a:srgbClr val="E1471D"/>
                </a:solidFill>
              </a:rPr>
              <a:t>Additional </a:t>
            </a:r>
            <a:r>
              <a:rPr lang="en-US" sz="2200" dirty="0" err="1">
                <a:solidFill>
                  <a:srgbClr val="E1471D"/>
                </a:solidFill>
              </a:rPr>
              <a:t>ClinicalThought</a:t>
            </a:r>
            <a:r>
              <a:rPr lang="en-US" sz="2200" dirty="0">
                <a:solidFill>
                  <a:srgbClr val="E1471D"/>
                </a:solidFill>
              </a:rPr>
              <a:t> Commentaries </a:t>
            </a:r>
            <a:r>
              <a:rPr lang="en-US" sz="2200" b="0" dirty="0"/>
              <a:t>on the patient impact and emerging strategies to address the unmet need of </a:t>
            </a:r>
            <a:r>
              <a:rPr lang="en-US" sz="2200" b="0" dirty="0" err="1"/>
              <a:t>sHTG</a:t>
            </a:r>
            <a:r>
              <a:rPr lang="en-US" sz="2200" b="0" dirty="0"/>
              <a:t> and FCS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739bae37-2514-437c-b195-4b40b2030a20">WHQZTQRKHD3Y-562203684-3</_dlc_DocId>
    <_dlc_DocIdUrl xmlns="739bae37-2514-437c-b195-4b40b2030a20">
      <Url>https://intranet.clinicaloptions.com/mews/cardiology/CV_2023_TM_Severe_Hypertriglyceridemia_(PRP6746)_/Text_Module/_layouts/15/DocIdRedir.aspx?ID=WHQZTQRKHD3Y-562203684-3</Url>
      <Description>WHQZTQRKHD3Y-562203684-3</Description>
    </_dlc_DocIdUrl>
    <Document_x0020_Category xmlns="fc5634e1-6020-4964-882a-9607ae2622e5"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3A6E9198C34E44E8910D52C1F9F145C" ma:contentTypeVersion="1" ma:contentTypeDescription="Create a new document." ma:contentTypeScope="" ma:versionID="9b5a7d963c1d9f1c0cc9730743217268">
  <xsd:schema xmlns:xsd="http://www.w3.org/2001/XMLSchema" xmlns:xs="http://www.w3.org/2001/XMLSchema" xmlns:p="http://schemas.microsoft.com/office/2006/metadata/properties" xmlns:ns2="739bae37-2514-437c-b195-4b40b2030a20" xmlns:ns3="fc5634e1-6020-4964-882a-9607ae2622e5" targetNamespace="http://schemas.microsoft.com/office/2006/metadata/properties" ma:root="true" ma:fieldsID="9c8cad4a67431fd5cfbf571897916b56" ns2:_="" ns3:_="">
    <xsd:import namespace="739bae37-2514-437c-b195-4b40b2030a20"/>
    <xsd:import namespace="fc5634e1-6020-4964-882a-9607ae2622e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9bae37-2514-437c-b195-4b40b2030a2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5634e1-6020-4964-882a-9607ae2622e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5ADCE9-67B9-48D9-A762-732C8CDD4CAA}">
  <ds:schemaRefs>
    <ds:schemaRef ds:uri="http://purl.org/dc/elements/1.1/"/>
    <ds:schemaRef ds:uri="http://www.w3.org/XML/1998/namespace"/>
    <ds:schemaRef ds:uri="fc5634e1-6020-4964-882a-9607ae2622e5"/>
    <ds:schemaRef ds:uri="739bae37-2514-437c-b195-4b40b2030a20"/>
    <ds:schemaRef ds:uri="http://purl.org/dc/dcmitype/"/>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A8FDAA54-CFC9-4754-A64F-AA1763BAD736}">
  <ds:schemaRefs>
    <ds:schemaRef ds:uri="http://schemas.microsoft.com/sharepoint/events"/>
  </ds:schemaRefs>
</ds:datastoreItem>
</file>

<file path=customXml/itemProps3.xml><?xml version="1.0" encoding="utf-8"?>
<ds:datastoreItem xmlns:ds="http://schemas.openxmlformats.org/officeDocument/2006/customXml" ds:itemID="{EBCEBDDC-C5B9-4E98-BF57-4A21A1C1FA47}">
  <ds:schemaRefs>
    <ds:schemaRef ds:uri="http://schemas.microsoft.com/sharepoint/v3/contenttype/forms"/>
  </ds:schemaRefs>
</ds:datastoreItem>
</file>

<file path=customXml/itemProps4.xml><?xml version="1.0" encoding="utf-8"?>
<ds:datastoreItem xmlns:ds="http://schemas.openxmlformats.org/officeDocument/2006/customXml" ds:itemID="{FAD4D1D0-4187-4C19-9B74-673CBECFF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9bae37-2514-437c-b195-4b40b2030a20"/>
    <ds:schemaRef ds:uri="fc5634e1-6020-4964-882a-9607ae2622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3777</TotalTime>
  <Words>4353</Words>
  <Application>Microsoft Macintosh PowerPoint</Application>
  <PresentationFormat>Widescreen</PresentationFormat>
  <Paragraphs>688</Paragraphs>
  <Slides>41</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ＭＳ Ｐゴシック</vt:lpstr>
      <vt:lpstr>Arial</vt:lpstr>
      <vt:lpstr>Calibri</vt:lpstr>
      <vt:lpstr>Franklin Gothic Book</vt:lpstr>
      <vt:lpstr>Google Sans</vt:lpstr>
      <vt:lpstr>Roboto</vt:lpstr>
      <vt:lpstr>Times</vt:lpstr>
      <vt:lpstr>Wingdings</vt:lpstr>
      <vt:lpstr>2022_CCO_Template</vt:lpstr>
      <vt:lpstr>Current Challenges and Emerging Treatments for the Management of Severe Hypertriglyceridemia</vt:lpstr>
      <vt:lpstr>About These Slides</vt:lpstr>
      <vt:lpstr>Disclosures</vt:lpstr>
      <vt:lpstr>Hypertriglyceridemia in the United States (2009-2012)</vt:lpstr>
      <vt:lpstr>Elevated Triglycerides Convey Cardiovascular Risk</vt:lpstr>
      <vt:lpstr>Defining Hypertriglyceridemia and Cut Points</vt:lpstr>
      <vt:lpstr>Fasting vs Nonfasting Lipid Panels</vt:lpstr>
      <vt:lpstr>Fasting Lipid Panels:  Preferred for Assessing Specific Populations</vt:lpstr>
      <vt:lpstr>Primary and Secondary Causes of Hypertriglyceridemia</vt:lpstr>
      <vt:lpstr>Consider Chylomicronemia Syndrome if TG &gt;880 mg/dL</vt:lpstr>
      <vt:lpstr>Chylomicrons May Cause Injury, Leading to Acute Pancreatitis</vt:lpstr>
      <vt:lpstr>Pancreatitis Caused by Severe HTG: Greater Morbidity and Mortality</vt:lpstr>
      <vt:lpstr>Patient Populations and Considerations</vt:lpstr>
      <vt:lpstr>For Patients Aged ≥20 Yr With sHTG</vt:lpstr>
      <vt:lpstr>Common Medication Therapies for sHTG</vt:lpstr>
      <vt:lpstr>Emerging sHTG Therapies</vt:lpstr>
      <vt:lpstr>Evinacumab in sHTG With or Without Lipoprotein Lipase Pathway Mutations: A Phase II Randomized Trial</vt:lpstr>
      <vt:lpstr>Pegozafermin in Severe HTG: A Phase II Randomized Trial of a FGF21 Analogue</vt:lpstr>
      <vt:lpstr>COMPASS: Volanesorsen in Patients With Multifactorial Chylomicronemia</vt:lpstr>
      <vt:lpstr>Effect of Olezarsen in Lowering TG Levels in Patients With High Risk or Established CVD: A Phase II Randomized Trial</vt:lpstr>
      <vt:lpstr>Ongoing: Olezarsen Phase III Trial for sHTG</vt:lpstr>
      <vt:lpstr>Selecting Optimal Medical Therapy</vt:lpstr>
      <vt:lpstr>Monitoring Recommendations</vt:lpstr>
      <vt:lpstr>FCS: Fasting Chylomicronemia (TG &gt;880 mg/dL)</vt:lpstr>
      <vt:lpstr>FCS: Impaired Function of LPL Enzyme</vt:lpstr>
      <vt:lpstr>FCS: Clinical Signs and Symptoms</vt:lpstr>
      <vt:lpstr>FCS: Lack of Lipoprotein Lipase Activity Increases Risk of Pancreatitis</vt:lpstr>
      <vt:lpstr>FCS Leads to Recurrent Abdominal Pain and Acute Pancreatitis</vt:lpstr>
      <vt:lpstr>Women May Face Additional Risks: Pregnancy</vt:lpstr>
      <vt:lpstr>FCS Manifestations Affect Daily Living: Cognitive, Emotional, and Physical Impairments</vt:lpstr>
      <vt:lpstr>Diagnosis Is Critical to Care for Patients With FCS </vt:lpstr>
      <vt:lpstr>FCS Can Be Clinically Recognized or Diagnosed</vt:lpstr>
      <vt:lpstr>Tailored and Stringent Diets for Patients With FCS Are Critical </vt:lpstr>
      <vt:lpstr>PowerPoint Presentation</vt:lpstr>
      <vt:lpstr>Emerging FCS Therapies</vt:lpstr>
      <vt:lpstr>APPROACH Trial: Volanesorsen for sHTG in FCS</vt:lpstr>
      <vt:lpstr>Olezarsen: Phase III Trial for the Treatment of FCS</vt:lpstr>
      <vt:lpstr>PALISADE: Phase III Study to Evaluate Efficacy and Safety of ARO-APOC3 in Individuals With FCS</vt:lpstr>
      <vt:lpstr>Patients Can Benefit From Multidisciplinary Care</vt:lpstr>
      <vt:lpstr>FCS Foundation: Patient Advocacy Organization Committed to Supporting Those Affected by FCS</vt:lpstr>
      <vt:lpstr>Go Online for More CCO  Coverage of Hypertriglyceridemia!</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Challenges and Emerging Treatments for the Management of Severe Hypertriglyceridemia</dc:title>
  <dc:subject/>
  <dc:creator>Preferred Author</dc:creator>
  <cp:keywords/>
  <dc:description/>
  <cp:lastModifiedBy>Nicole Mitchell</cp:lastModifiedBy>
  <cp:revision>103</cp:revision>
  <cp:lastPrinted>2018-05-15T13:50:21Z</cp:lastPrinted>
  <dcterms:created xsi:type="dcterms:W3CDTF">2018-05-14T22:01:44Z</dcterms:created>
  <dcterms:modified xsi:type="dcterms:W3CDTF">2024-01-29T15:36:16Z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0x010100C3A6E9198C34E44E8910D52C1F9F145C</vt:lpwstr>
  </property>
  <property fmtid="{D5CDD505-2E9C-101B-9397-08002B2CF9AE}" pid="3" name="_dlc_DocIdItemGuid">
    <vt:lpwstr>f1de7915-495b-466a-8165-19afd5985f79</vt:lpwstr>
  </property>
</Properties>
</file>