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8" r:id="rId8"/>
    <p:sldId id="559" r:id="rId9"/>
    <p:sldId id="561" r:id="rId10"/>
    <p:sldId id="548" r:id="rId11"/>
    <p:sldId id="567" r:id="rId12"/>
    <p:sldId id="568" r:id="rId13"/>
    <p:sldId id="569" r:id="rId14"/>
    <p:sldId id="566" r:id="rId15"/>
    <p:sldId id="560"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D1373E-9F3D-9BB1-5178-81C7E8994016}" name="mbecker@clinicaloptions.com" initials="m" userId="mbecker@clinicaloptions.com" providerId="None"/>
  <p188:author id="{CFB409B0-7A87-692F-D503-042C2114C1FC}" name="Taryn Gross" initials="TG" userId="81ba9eb79225ec82" providerId="Windows Live"/>
  <p188:author id="{83AD90E7-EAC6-1987-4ADD-C7BE65641217}" name="CLINICALOPTIONS\jadams" initials="C" userId="CLINICALOPTIONS\jadams"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6"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aboecler@clinicaloptions.com" initials="a" lastIdx="4" clrIdx="16">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sorterViewPr>
    <p:cViewPr>
      <p:scale>
        <a:sx n="110" d="100"/>
        <a:sy n="11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BMT, bone marrow transplantation; MSD, matched sibling donor; PTCy, posttransplant cyclophosphamide; SCD, sickle cell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68217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ACS, acute chest syndrome; BM, bone marrow; BMT, bone marrow transplantation; EFS, event-free survival; MMF, mycophenolate mofetil; SCD, sickle cell disease; TBI, total body irradiation; TRJV; tricuspid valve regurgitant jet velocity; VOC, vaso-occlusive crisis.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94205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ACS, acute chest syndrome; HLA, human leukocyte antigens; HU, hydroxyurea; IQR, interquartile range; RBC, red blood cell; SCD, sickle cell disease; TRJV; tricuspid valve regurgitant jet velocity.</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5375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EFS</a:t>
            </a:r>
            <a:r>
              <a:rPr lang="en-US" i="1" dirty="0"/>
              <a:t>, event-free survival; </a:t>
            </a:r>
            <a:r>
              <a:rPr lang="en-US" b="1" i="1" dirty="0"/>
              <a:t>OS</a:t>
            </a:r>
            <a:r>
              <a:rPr lang="en-US" i="1" dirty="0"/>
              <a:t>,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946281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GVHD, graft-vs-host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73540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ARDS, acute respiratory distress syndrome; CNS, central nervous system; GVHD, graft-vs-host disease; IPS, idiopathic pneumonia syndrome; SCD, sickle cell disease; SVC, superior </a:t>
            </a:r>
            <a:r>
              <a:rPr lang="en-US" b="0" i="1"/>
              <a:t>vena cava</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06675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BMT, bone marrow transplantation; EFS, event-free survival; MSD, matched sibling donor; OS, overall survival; PTCy, post-transplant cyclophosphamide; SCD, sickle cell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164447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BMT CTN 1507: Reduced Intensity Haploidentical Bone Marrow Transplantation in Adults With Severe Sickle Cell Disease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BMT CTN 1507: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513047"/>
            <a:ext cx="11019479" cy="4650686"/>
          </a:xfrm>
        </p:spPr>
        <p:txBody>
          <a:bodyPr/>
          <a:lstStyle/>
          <a:p>
            <a:r>
              <a:rPr lang="en-US" altLang="en-US" sz="2200" dirty="0"/>
              <a:t>Adults with SCD have reduced life expectancy with median survival of 48 yr for individuals with the HbSS genotype; mortality is increased for individuals with multiple organ impairment</a:t>
            </a:r>
            <a:r>
              <a:rPr lang="en-US" altLang="en-US" sz="2200" baseline="30000" dirty="0"/>
              <a:t>1,2</a:t>
            </a:r>
            <a:endParaRPr lang="en-US" altLang="en-US" sz="2200" dirty="0"/>
          </a:p>
          <a:p>
            <a:r>
              <a:rPr lang="en-US" altLang="en-US" sz="2200" dirty="0"/>
              <a:t>Meaningful outcomes observed in children with SCD after bone marrow transplant </a:t>
            </a:r>
            <a:br>
              <a:rPr lang="en-US" altLang="en-US" sz="2200" dirty="0"/>
            </a:br>
            <a:r>
              <a:rPr lang="en-US" altLang="en-US" sz="2200" dirty="0"/>
              <a:t>from MSD</a:t>
            </a:r>
            <a:r>
              <a:rPr lang="en-US" altLang="en-US" sz="2200" baseline="30000" dirty="0"/>
              <a:t>3</a:t>
            </a:r>
            <a:r>
              <a:rPr lang="en-US" altLang="en-US" sz="2200" dirty="0"/>
              <a:t> </a:t>
            </a:r>
          </a:p>
          <a:p>
            <a:pPr lvl="1"/>
            <a:r>
              <a:rPr lang="en-US" altLang="en-US" sz="2000" dirty="0"/>
              <a:t>Nonmyeloablative MSD transplant preferred for adults with severe SCD</a:t>
            </a:r>
          </a:p>
          <a:p>
            <a:pPr lvl="1"/>
            <a:r>
              <a:rPr lang="en-US" altLang="en-US" sz="2000" dirty="0"/>
              <a:t>Adults with organ dysfunction usually excluded from trials</a:t>
            </a:r>
          </a:p>
          <a:p>
            <a:r>
              <a:rPr lang="en-US" altLang="en-US" sz="2200" dirty="0"/>
              <a:t>Unmet needs include patients without MSD, adults with severe disease and organ dysfunction, and children with strokes and no MSD</a:t>
            </a:r>
          </a:p>
          <a:p>
            <a:r>
              <a:rPr lang="en-US" altLang="en-US" sz="2200" dirty="0"/>
              <a:t>Current study examined the efficacy and safety of reduced intensity haploidentical-BMT with PTCy in adults with severe SCD</a:t>
            </a:r>
            <a:r>
              <a:rPr lang="en-US" altLang="en-US" sz="2200" baseline="30000" dirty="0"/>
              <a:t>4</a:t>
            </a:r>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2724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DeBaun. Blood. 2019;133:615. 2. Chaturvedi. Am J Hematol. 2018;93:1153.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Gluckman. Blood. 2017;129:1548. 4. Kassim. ASH 2023. Abstr LBA-4.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6"/>
            <a:ext cx="10877529" cy="487269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Multicenter, single-arm phase II trial</a:t>
            </a:r>
          </a:p>
          <a:p>
            <a:pPr marL="0" indent="0">
              <a:buNone/>
            </a:pPr>
            <a:endParaRPr lang="en-US" altLang="en-US" sz="2400" b="0" kern="0" dirty="0"/>
          </a:p>
          <a:p>
            <a:pPr marL="0" indent="0">
              <a:buNone/>
            </a:pPr>
            <a:endParaRPr lang="en-US" altLang="en-US" sz="2400" b="0" kern="0" dirty="0"/>
          </a:p>
          <a:p>
            <a:pPr marL="0" indent="0">
              <a:buNone/>
            </a:pPr>
            <a:endParaRPr lang="en-US" altLang="en-US" sz="2400" b="0" kern="0" dirty="0"/>
          </a:p>
          <a:p>
            <a:endParaRPr lang="en-US" altLang="en-US" sz="2400" b="0" kern="0" dirty="0"/>
          </a:p>
          <a:p>
            <a:pPr marL="0" indent="0">
              <a:buNone/>
            </a:pPr>
            <a:endParaRPr lang="en-US" altLang="en-US" sz="2400" b="0" kern="0" dirty="0"/>
          </a:p>
          <a:p>
            <a:pPr marL="0" indent="0">
              <a:buNone/>
            </a:pPr>
            <a:endParaRPr lang="en-US" altLang="en-US" sz="1500" b="0" kern="0" dirty="0"/>
          </a:p>
          <a:p>
            <a:r>
              <a:rPr lang="en-US" altLang="en-US" sz="2000" kern="0" dirty="0"/>
              <a:t>Primary endpoint</a:t>
            </a:r>
            <a:r>
              <a:rPr lang="en-US" altLang="en-US" sz="2000" b="0" kern="0" dirty="0"/>
              <a:t>: EFS at 2 yr after haploidentical-BMT </a:t>
            </a:r>
          </a:p>
          <a:p>
            <a:r>
              <a:rPr lang="en-US" altLang="en-US" sz="2000" kern="0" dirty="0"/>
              <a:t>Secondary endpoints</a:t>
            </a:r>
            <a:r>
              <a:rPr lang="en-US" altLang="en-US" sz="2000" b="0" kern="0" dirty="0"/>
              <a:t>: impact on clinical and laboratory manifestations of SCD and other transplant outcomes 2 yr after haploidentical BMT</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BMT CTN 1507 Adult Cohort: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77462" y="2536735"/>
            <a:ext cx="275254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SCD aged 15 to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&lt;46 yr with ≥2 episodes of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ACS or ≥3 episodes of VOC in preceding 2 yr, ≥8 transfusions per yr for ≥1 yr, or TRJV ≥2.7 m/sec; available haploidentical first-degree relative donor</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54 enrolled;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42 received transplant)</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572222" y="3212855"/>
            <a:ext cx="1765912" cy="101998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Conditioning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regimen*</a:t>
            </a:r>
            <a:endParaRPr lang="en-US" alt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636FAAFD-17FF-527F-120C-7C33486013FC}"/>
              </a:ext>
            </a:extLst>
          </p:cNvPr>
          <p:cNvSpPr txBox="1"/>
          <p:nvPr/>
        </p:nvSpPr>
        <p:spPr bwMode="auto">
          <a:xfrm>
            <a:off x="3667568" y="4489694"/>
            <a:ext cx="78146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altLang="en-US" sz="1400" b="0" dirty="0">
                <a:solidFill>
                  <a:schemeClr val="bg1"/>
                </a:solidFill>
                <a:latin typeface="Calibri" panose="020F0502020204030204" pitchFamily="34" charset="0"/>
              </a:rPr>
              <a:t>*Thymoglobulin 4.5 mg/kg (0.5 mg, 2 mg, 2 mg) on Days -9, -8, -7; thiotepa 10 mg/kg on Day -7;</a:t>
            </a:r>
          </a:p>
          <a:p>
            <a:r>
              <a:rPr lang="en-US" altLang="en-US" sz="1400" b="0" dirty="0">
                <a:solidFill>
                  <a:schemeClr val="bg1"/>
                </a:solidFill>
                <a:latin typeface="Calibri" panose="020F0502020204030204" pitchFamily="34" charset="0"/>
              </a:rPr>
              <a:t>fludarabine 30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/day on Days -6, -5, -4, -3, -2; cyclophosphamide 14.5 mg/kg on Days -6, -5;</a:t>
            </a:r>
          </a:p>
          <a:p>
            <a:r>
              <a:rPr lang="en-US" altLang="en-US" sz="1400" b="0" dirty="0">
                <a:solidFill>
                  <a:schemeClr val="bg1"/>
                </a:solidFill>
                <a:latin typeface="Calibri" panose="020F0502020204030204" pitchFamily="34" charset="0"/>
              </a:rPr>
              <a:t>TBI 200 cGy on Day -1.</a:t>
            </a:r>
          </a:p>
        </p:txBody>
      </p:sp>
      <p:sp>
        <p:nvSpPr>
          <p:cNvPr id="2" name="Text Box 11">
            <a:extLst>
              <a:ext uri="{FF2B5EF4-FFF2-40B4-BE49-F238E27FC236}">
                <a16:creationId xmlns:a16="http://schemas.microsoft.com/office/drawing/2014/main" id="{67FAD8A1-9DB9-DF76-81D4-0CC5C93731B5}"/>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Kassim. ASH 2023. Abstr LBA-4.</a:t>
            </a:r>
          </a:p>
        </p:txBody>
      </p:sp>
      <p:sp>
        <p:nvSpPr>
          <p:cNvPr id="4" name="Text Box 45">
            <a:extLst>
              <a:ext uri="{FF2B5EF4-FFF2-40B4-BE49-F238E27FC236}">
                <a16:creationId xmlns:a16="http://schemas.microsoft.com/office/drawing/2014/main" id="{F44F6C5B-474A-30D7-882B-1B0F7EE8BD82}"/>
              </a:ext>
            </a:extLst>
          </p:cNvPr>
          <p:cNvSpPr txBox="1">
            <a:spLocks noChangeArrowheads="1"/>
          </p:cNvSpPr>
          <p:nvPr/>
        </p:nvSpPr>
        <p:spPr bwMode="auto">
          <a:xfrm>
            <a:off x="2082230" y="1902812"/>
            <a:ext cx="2908731" cy="584775"/>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Preconditioning hydroxyurea </a:t>
            </a:r>
            <a:br>
              <a:rPr lang="en-GB" altLang="en-US" sz="1600" b="0" i="1" dirty="0">
                <a:solidFill>
                  <a:schemeClr val="bg1"/>
                </a:solidFill>
                <a:latin typeface="Calibri" panose="020F0502020204030204" pitchFamily="34" charset="0"/>
              </a:rPr>
            </a:br>
            <a:r>
              <a:rPr lang="en-GB" altLang="en-US" sz="1600" b="0" i="1" dirty="0">
                <a:solidFill>
                  <a:schemeClr val="bg1"/>
                </a:solidFill>
                <a:latin typeface="Calibri" panose="020F0502020204030204" pitchFamily="34" charset="0"/>
              </a:rPr>
              <a:t>30 mg/kg/day on Days -70 to -10</a:t>
            </a:r>
            <a:endParaRPr lang="en-US" altLang="en-US" sz="1600" b="0" i="1" dirty="0">
              <a:solidFill>
                <a:schemeClr val="bg1"/>
              </a:solidFill>
              <a:latin typeface="Calibri" panose="020F0502020204030204" pitchFamily="34" charset="0"/>
            </a:endParaRPr>
          </a:p>
        </p:txBody>
      </p:sp>
      <p:sp>
        <p:nvSpPr>
          <p:cNvPr id="5" name="Text Box 45">
            <a:extLst>
              <a:ext uri="{FF2B5EF4-FFF2-40B4-BE49-F238E27FC236}">
                <a16:creationId xmlns:a16="http://schemas.microsoft.com/office/drawing/2014/main" id="{F58463C1-668F-4E8C-89A6-F2AA91F420E3}"/>
              </a:ext>
            </a:extLst>
          </p:cNvPr>
          <p:cNvSpPr txBox="1">
            <a:spLocks noChangeArrowheads="1"/>
          </p:cNvSpPr>
          <p:nvPr/>
        </p:nvSpPr>
        <p:spPr bwMode="auto">
          <a:xfrm>
            <a:off x="4816383" y="1915820"/>
            <a:ext cx="2454112" cy="584775"/>
          </a:xfrm>
          <a:prstGeom prst="rect">
            <a:avLst/>
          </a:prstGeom>
          <a:no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Marrow infusion and donor BM harvest on Day 0</a:t>
            </a:r>
            <a:endParaRPr lang="en-US" altLang="en-US" sz="1600" b="0" i="1" dirty="0">
              <a:solidFill>
                <a:schemeClr val="bg1"/>
              </a:solidFill>
              <a:latin typeface="Calibri" panose="020F0502020204030204" pitchFamily="34" charset="0"/>
            </a:endParaRPr>
          </a:p>
        </p:txBody>
      </p:sp>
      <p:cxnSp>
        <p:nvCxnSpPr>
          <p:cNvPr id="10" name="Straight Arrow Connector 9">
            <a:extLst>
              <a:ext uri="{FF2B5EF4-FFF2-40B4-BE49-F238E27FC236}">
                <a16:creationId xmlns:a16="http://schemas.microsoft.com/office/drawing/2014/main" id="{D4122834-78E3-5590-A46A-30135B3F7EAA}"/>
              </a:ext>
            </a:extLst>
          </p:cNvPr>
          <p:cNvCxnSpPr>
            <a:cxnSpLocks/>
          </p:cNvCxnSpPr>
          <p:nvPr/>
        </p:nvCxnSpPr>
        <p:spPr bwMode="auto">
          <a:xfrm>
            <a:off x="3078996" y="3642611"/>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9AA0ED14-21EE-4E6E-EE85-CF9B9F04EDB7}"/>
              </a:ext>
            </a:extLst>
          </p:cNvPr>
          <p:cNvCxnSpPr>
            <a:cxnSpLocks/>
          </p:cNvCxnSpPr>
          <p:nvPr/>
        </p:nvCxnSpPr>
        <p:spPr bwMode="auto">
          <a:xfrm>
            <a:off x="5436330" y="3663914"/>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42B524ED-6748-BF8A-6720-458CB22304B0}"/>
              </a:ext>
            </a:extLst>
          </p:cNvPr>
          <p:cNvCxnSpPr>
            <a:cxnSpLocks/>
          </p:cNvCxnSpPr>
          <p:nvPr/>
        </p:nvCxnSpPr>
        <p:spPr bwMode="auto">
          <a:xfrm>
            <a:off x="3356265" y="2585359"/>
            <a:ext cx="0" cy="38985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7B1B6D33-3474-23F7-66BA-6670825BB726}"/>
              </a:ext>
            </a:extLst>
          </p:cNvPr>
          <p:cNvCxnSpPr>
            <a:cxnSpLocks/>
          </p:cNvCxnSpPr>
          <p:nvPr/>
        </p:nvCxnSpPr>
        <p:spPr bwMode="auto">
          <a:xfrm>
            <a:off x="5703768" y="2585359"/>
            <a:ext cx="0" cy="389850"/>
          </a:xfrm>
          <a:prstGeom prst="straightConnector1">
            <a:avLst/>
          </a:prstGeom>
          <a:noFill/>
          <a:ln w="28575" cap="flat" cmpd="sng" algn="ctr">
            <a:solidFill>
              <a:schemeClr val="bg1"/>
            </a:solidFill>
            <a:prstDash val="solid"/>
            <a:round/>
            <a:headEnd type="none" w="med" len="med"/>
            <a:tailEnd type="triangle"/>
          </a:ln>
          <a:effectLst/>
        </p:spPr>
      </p:cxnSp>
      <p:grpSp>
        <p:nvGrpSpPr>
          <p:cNvPr id="21" name="Group 20">
            <a:extLst>
              <a:ext uri="{FF2B5EF4-FFF2-40B4-BE49-F238E27FC236}">
                <a16:creationId xmlns:a16="http://schemas.microsoft.com/office/drawing/2014/main" id="{52E7CEDF-712B-F768-B574-45CC63F8550B}"/>
              </a:ext>
            </a:extLst>
          </p:cNvPr>
          <p:cNvGrpSpPr/>
          <p:nvPr/>
        </p:nvGrpSpPr>
        <p:grpSpPr>
          <a:xfrm>
            <a:off x="5887589" y="3005275"/>
            <a:ext cx="2096133" cy="1274672"/>
            <a:chOff x="6375363" y="2272871"/>
            <a:chExt cx="2096133" cy="1274672"/>
          </a:xfrm>
        </p:grpSpPr>
        <p:sp>
          <p:nvSpPr>
            <p:cNvPr id="8" name="Rectangle 49">
              <a:extLst>
                <a:ext uri="{FF2B5EF4-FFF2-40B4-BE49-F238E27FC236}">
                  <a16:creationId xmlns:a16="http://schemas.microsoft.com/office/drawing/2014/main" id="{A7C63387-E57F-9F69-1A44-00E9F49FEEBF}"/>
                </a:ext>
              </a:extLst>
            </p:cNvPr>
            <p:cNvSpPr>
              <a:spLocks noChangeArrowheads="1"/>
            </p:cNvSpPr>
            <p:nvPr/>
          </p:nvSpPr>
          <p:spPr bwMode="auto">
            <a:xfrm>
              <a:off x="6413137" y="2272871"/>
              <a:ext cx="2058359" cy="127467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endParaRPr lang="en-US" alt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7F70148F-616D-0CE4-5CB4-FC5C210491B4}"/>
                </a:ext>
              </a:extLst>
            </p:cNvPr>
            <p:cNvSpPr txBox="1"/>
            <p:nvPr/>
          </p:nvSpPr>
          <p:spPr bwMode="auto">
            <a:xfrm>
              <a:off x="6375363" y="2465106"/>
              <a:ext cx="205835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altLang="en-US" sz="1800" dirty="0">
                  <a:solidFill>
                    <a:schemeClr val="tx1"/>
                  </a:solidFill>
                  <a:latin typeface="Calibri" panose="020F0502020204030204" pitchFamily="34" charset="0"/>
                </a:rPr>
                <a:t>Cyclophosphamide</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50 mg/kg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Days 3 and 4</a:t>
              </a:r>
            </a:p>
          </p:txBody>
        </p:sp>
      </p:grpSp>
      <p:sp>
        <p:nvSpPr>
          <p:cNvPr id="7" name="Rectangle 49">
            <a:extLst>
              <a:ext uri="{FF2B5EF4-FFF2-40B4-BE49-F238E27FC236}">
                <a16:creationId xmlns:a16="http://schemas.microsoft.com/office/drawing/2014/main" id="{2AC3A015-E4B5-4059-F40A-BE77EA9E14C4}"/>
              </a:ext>
            </a:extLst>
          </p:cNvPr>
          <p:cNvSpPr>
            <a:spLocks noChangeArrowheads="1"/>
          </p:cNvSpPr>
          <p:nvPr/>
        </p:nvSpPr>
        <p:spPr bwMode="auto">
          <a:xfrm>
            <a:off x="8084528" y="2831813"/>
            <a:ext cx="3671923" cy="85908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Mycophenolate mofetil</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15 mg/kg PO TID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Days 5- +35</a:t>
            </a:r>
            <a:endParaRPr lang="en-US" altLang="en-US" sz="1800" b="0" baseline="30000" dirty="0">
              <a:solidFill>
                <a:schemeClr val="tx1"/>
              </a:solidFill>
              <a:latin typeface="Calibri" panose="020F0502020204030204" pitchFamily="34" charset="0"/>
            </a:endParaRPr>
          </a:p>
        </p:txBody>
      </p:sp>
      <p:sp>
        <p:nvSpPr>
          <p:cNvPr id="9" name="Rectangle 49">
            <a:extLst>
              <a:ext uri="{FF2B5EF4-FFF2-40B4-BE49-F238E27FC236}">
                <a16:creationId xmlns:a16="http://schemas.microsoft.com/office/drawing/2014/main" id="{402CE09C-F113-5D25-FF7B-9AA7EB51206D}"/>
              </a:ext>
            </a:extLst>
          </p:cNvPr>
          <p:cNvSpPr>
            <a:spLocks noChangeArrowheads="1"/>
          </p:cNvSpPr>
          <p:nvPr/>
        </p:nvSpPr>
        <p:spPr bwMode="auto">
          <a:xfrm>
            <a:off x="8092619" y="3798455"/>
            <a:ext cx="3683200" cy="65965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Sirolimus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 Days 5- +365</a:t>
            </a:r>
            <a:endParaRPr lang="en-US" altLang="en-US" sz="1800" b="0" baseline="300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BMT CTN 1507 Adult Cohort: </a:t>
            </a:r>
            <a:r>
              <a:rPr lang="en-US" dirty="0"/>
              <a:t>Baseline Characteristics</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2688755560"/>
              </p:ext>
            </p:extLst>
          </p:nvPr>
        </p:nvGraphicFramePr>
        <p:xfrm>
          <a:off x="723899" y="1341439"/>
          <a:ext cx="10758303" cy="4864768"/>
        </p:xfrm>
        <a:graphic>
          <a:graphicData uri="http://schemas.openxmlformats.org/drawingml/2006/table">
            <a:tbl>
              <a:tblPr/>
              <a:tblGrid>
                <a:gridCol w="7543178">
                  <a:extLst>
                    <a:ext uri="{9D8B030D-6E8A-4147-A177-3AD203B41FA5}">
                      <a16:colId xmlns:a16="http://schemas.microsoft.com/office/drawing/2014/main" val="20000"/>
                    </a:ext>
                  </a:extLst>
                </a:gridCol>
                <a:gridCol w="3215125">
                  <a:extLst>
                    <a:ext uri="{9D8B030D-6E8A-4147-A177-3AD203B41FA5}">
                      <a16:colId xmlns:a16="http://schemas.microsoft.com/office/drawing/2014/main" val="20001"/>
                    </a:ext>
                  </a:extLst>
                </a:gridCol>
              </a:tblGrid>
              <a:tr h="294171">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4171">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(IQR) [N =42)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22.8 (15.5-43.2)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41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sex,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41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 race,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41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Hispanic ethnicity,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41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time, months (IQR) [N = 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24.4 (7.0-45.8)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0945829"/>
                  </a:ext>
                </a:extLst>
              </a:tr>
              <a:tr h="2941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SCD genotype SS and S𝛽</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0</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-thalassemia,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8307557"/>
                  </a:ext>
                </a:extLst>
              </a:tr>
              <a:tr h="133237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Indications for transplant, n (%) [N = 42]</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 vaso-occlusive pain episodes</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ACS</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Overt stroke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Chronic RBC transfusion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TRJV ≥2.7 m/sec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25 (59.5)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(16.7)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(14.3)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 (38.1)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43614647"/>
                  </a:ext>
                </a:extLst>
              </a:tr>
              <a:tr h="2941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Participants who achieved the intended HU preconditioning of 30 mg/kg, n (%) [N = 42]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002698"/>
                  </a:ext>
                </a:extLst>
              </a:tr>
              <a:tr h="91709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HLA match score,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75.9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11730808"/>
                  </a:ext>
                </a:extLst>
              </a:tr>
            </a:tbl>
          </a:graphicData>
        </a:graphic>
      </p:graphicFrame>
      <p:sp>
        <p:nvSpPr>
          <p:cNvPr id="6" name="Text Box 11">
            <a:extLst>
              <a:ext uri="{FF2B5EF4-FFF2-40B4-BE49-F238E27FC236}">
                <a16:creationId xmlns:a16="http://schemas.microsoft.com/office/drawing/2014/main" id="{FF34AB74-4876-0F75-DAB4-F7FDE94D9653}"/>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Kassim. ASH 2023. Abstr LBA-4.</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BMT CTN 1507 Adult Cohort: </a:t>
            </a:r>
            <a:br>
              <a:rPr lang="en-US" altLang="en-US" sz="3600" dirty="0"/>
            </a:br>
            <a:r>
              <a:rPr lang="en-US" altLang="en-US" sz="3600" dirty="0"/>
              <a:t>Efficacy and Engraftment Characteristics</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1417819793"/>
              </p:ext>
            </p:extLst>
          </p:nvPr>
        </p:nvGraphicFramePr>
        <p:xfrm>
          <a:off x="723900" y="1603375"/>
          <a:ext cx="10758303" cy="3992992"/>
        </p:xfrm>
        <a:graphic>
          <a:graphicData uri="http://schemas.openxmlformats.org/drawingml/2006/table">
            <a:tbl>
              <a:tblPr/>
              <a:tblGrid>
                <a:gridCol w="7543178">
                  <a:extLst>
                    <a:ext uri="{9D8B030D-6E8A-4147-A177-3AD203B41FA5}">
                      <a16:colId xmlns:a16="http://schemas.microsoft.com/office/drawing/2014/main" val="20000"/>
                    </a:ext>
                  </a:extLst>
                </a:gridCol>
                <a:gridCol w="3215125">
                  <a:extLst>
                    <a:ext uri="{9D8B030D-6E8A-4147-A177-3AD203B41FA5}">
                      <a16:colId xmlns:a16="http://schemas.microsoft.com/office/drawing/2014/main" val="20001"/>
                    </a:ext>
                  </a:extLst>
                </a:gridCol>
              </a:tblGrid>
              <a:tr h="24893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4893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2-yr estimated EFS,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 (73.5-94.8)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8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2-yr estimated OS,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95 (81.5-98.7)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8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Engraftment Characteristic</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Patients (N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17134506"/>
                  </a:ext>
                </a:extLst>
              </a:tr>
              <a:tr h="248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Neutrophil recovery at 42 days,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92.9 (77.4-97.9)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8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Platelet recovery to 50,000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60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100 days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88.1 (72.6-95.1)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92.9 (77.4-97.9)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489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Chimerism at day 28,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Achieved full donor chimerism (donor &gt;95%)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Low chimerism (donor &lt;5%)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88.1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0945829"/>
                  </a:ext>
                </a:extLst>
              </a:tr>
            </a:tbl>
          </a:graphicData>
        </a:graphic>
      </p:graphicFrame>
      <p:sp>
        <p:nvSpPr>
          <p:cNvPr id="6" name="Text Box 11">
            <a:extLst>
              <a:ext uri="{FF2B5EF4-FFF2-40B4-BE49-F238E27FC236}">
                <a16:creationId xmlns:a16="http://schemas.microsoft.com/office/drawing/2014/main" id="{FF34AB74-4876-0F75-DAB4-F7FDE94D9653}"/>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Kassim. ASH 2023. Abstr LBA-4.</a:t>
            </a:r>
          </a:p>
        </p:txBody>
      </p:sp>
    </p:spTree>
    <p:extLst>
      <p:ext uri="{BB962C8B-B14F-4D97-AF65-F5344CB8AC3E}">
        <p14:creationId xmlns:p14="http://schemas.microsoft.com/office/powerpoint/2010/main" val="3453925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BMT CTN 1507 Adult Cohort: GVHD</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1521991294"/>
              </p:ext>
            </p:extLst>
          </p:nvPr>
        </p:nvGraphicFramePr>
        <p:xfrm>
          <a:off x="709797" y="1604363"/>
          <a:ext cx="5486241" cy="4541568"/>
        </p:xfrm>
        <a:graphic>
          <a:graphicData uri="http://schemas.openxmlformats.org/drawingml/2006/table">
            <a:tbl>
              <a:tblPr/>
              <a:tblGrid>
                <a:gridCol w="3463477">
                  <a:extLst>
                    <a:ext uri="{9D8B030D-6E8A-4147-A177-3AD203B41FA5}">
                      <a16:colId xmlns:a16="http://schemas.microsoft.com/office/drawing/2014/main" val="20000"/>
                    </a:ext>
                  </a:extLst>
                </a:gridCol>
                <a:gridCol w="2022764">
                  <a:extLst>
                    <a:ext uri="{9D8B030D-6E8A-4147-A177-3AD203B41FA5}">
                      <a16:colId xmlns:a16="http://schemas.microsoft.com/office/drawing/2014/main" val="20001"/>
                    </a:ext>
                  </a:extLst>
                </a:gridCol>
              </a:tblGrid>
              <a:tr h="3453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GVHD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9390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Maximum acute GVHD grade by algorithm,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23 (54.8)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8 (19.0)</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 (19.0)</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 (4.8)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733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Maximum severity of chronic GVHD,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Mild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Moderate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Severe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33 (78.6)</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 (7.1)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 (7.1)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6" name="Text Box 11">
            <a:extLst>
              <a:ext uri="{FF2B5EF4-FFF2-40B4-BE49-F238E27FC236}">
                <a16:creationId xmlns:a16="http://schemas.microsoft.com/office/drawing/2014/main" id="{FF34AB74-4876-0F75-DAB4-F7FDE94D9653}"/>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Kassim. ASH 2023. Abstr LBA-4.</a:t>
            </a:r>
          </a:p>
        </p:txBody>
      </p:sp>
      <p:sp>
        <p:nvSpPr>
          <p:cNvPr id="3" name="Rectangle 3">
            <a:extLst>
              <a:ext uri="{FF2B5EF4-FFF2-40B4-BE49-F238E27FC236}">
                <a16:creationId xmlns:a16="http://schemas.microsoft.com/office/drawing/2014/main" id="{AA24A226-BD6A-05DB-6F62-8B003383E9FF}"/>
              </a:ext>
            </a:extLst>
          </p:cNvPr>
          <p:cNvSpPr txBox="1">
            <a:spLocks noChangeArrowheads="1"/>
          </p:cNvSpPr>
          <p:nvPr/>
        </p:nvSpPr>
        <p:spPr>
          <a:xfrm>
            <a:off x="6386512" y="1513047"/>
            <a:ext cx="5095691"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600" b="0" kern="0" dirty="0"/>
              <a:t>Acute GVHD rate at Day 100</a:t>
            </a:r>
          </a:p>
          <a:p>
            <a:pPr lvl="1"/>
            <a:r>
              <a:rPr lang="en-US" altLang="en-US" sz="2400" b="0" kern="0" dirty="0"/>
              <a:t>II-IV: 26.2 (95% CI: 14-40.2)</a:t>
            </a:r>
          </a:p>
          <a:p>
            <a:pPr lvl="1"/>
            <a:r>
              <a:rPr lang="en-US" altLang="en-US" sz="2400" b="0" kern="0" dirty="0"/>
              <a:t>III-IV: 4.8 (95% CI: 0.9-14.4)</a:t>
            </a:r>
          </a:p>
          <a:p>
            <a:r>
              <a:rPr lang="en-US" altLang="en-US" sz="2600" b="0" kern="0" dirty="0"/>
              <a:t>Cumulative incidence plot </a:t>
            </a:r>
            <a:br>
              <a:rPr lang="en-US" altLang="en-US" sz="2600" b="0" kern="0" dirty="0"/>
            </a:br>
            <a:r>
              <a:rPr lang="en-US" altLang="en-US" sz="2600" b="0" kern="0" dirty="0"/>
              <a:t>for 2-yr chronic GVHD rate estimate: 22.4 (95% CI: 10.9-36.4)</a:t>
            </a:r>
          </a:p>
        </p:txBody>
      </p:sp>
    </p:spTree>
    <p:extLst>
      <p:ext uri="{BB962C8B-B14F-4D97-AF65-F5344CB8AC3E}">
        <p14:creationId xmlns:p14="http://schemas.microsoft.com/office/powerpoint/2010/main" val="3368855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BMT CTN 1507 Adult Cohort: Complications and Deaths</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4165053054"/>
              </p:ext>
            </p:extLst>
          </p:nvPr>
        </p:nvGraphicFramePr>
        <p:xfrm>
          <a:off x="723900" y="1378247"/>
          <a:ext cx="10740755" cy="4023440"/>
        </p:xfrm>
        <a:graphic>
          <a:graphicData uri="http://schemas.openxmlformats.org/drawingml/2006/table">
            <a:tbl>
              <a:tblPr/>
              <a:tblGrid>
                <a:gridCol w="7530874">
                  <a:extLst>
                    <a:ext uri="{9D8B030D-6E8A-4147-A177-3AD203B41FA5}">
                      <a16:colId xmlns:a16="http://schemas.microsoft.com/office/drawing/2014/main" val="20000"/>
                    </a:ext>
                  </a:extLst>
                </a:gridCol>
                <a:gridCol w="3209881">
                  <a:extLst>
                    <a:ext uri="{9D8B030D-6E8A-4147-A177-3AD203B41FA5}">
                      <a16:colId xmlns:a16="http://schemas.microsoft.com/office/drawing/2014/main" val="20001"/>
                    </a:ext>
                  </a:extLst>
                </a:gridCol>
              </a:tblGrid>
              <a:tr h="18082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Complication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Patients (N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37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Complications at 1 yr,* n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IPS, n (cases)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CNS toxicities, n (cases)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Significant infections, n (cases)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13</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1</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1</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59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Complications at 2 yr,</a:t>
                      </a:r>
                      <a:r>
                        <a:rPr lang="en-US" altLang="en-US" sz="1800" b="1" baseline="30000" dirty="0">
                          <a:solidFill>
                            <a:schemeClr val="bg1"/>
                          </a:solidFill>
                          <a:latin typeface="+mn-lt"/>
                        </a:rPr>
                        <a:t>†</a:t>
                      </a:r>
                      <a:r>
                        <a:rPr kumimoji="0" lang="en-US" sz="1800" b="0" i="0" u="none" strike="noStrike" cap="none" normalizeH="0" baseline="0" dirty="0">
                          <a:ln>
                            <a:noFill/>
                          </a:ln>
                          <a:solidFill>
                            <a:schemeClr val="bg2">
                              <a:lumMod val="10000"/>
                            </a:schemeClr>
                          </a:solidFill>
                          <a:effectLst/>
                          <a:latin typeface="+mn-lt"/>
                        </a:rPr>
                        <a:t> n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Significant infections, n (cases)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37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SCD events of special interest, n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At 6-mo visit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At 1-yr visit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At 1.5-yr visit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At 2-yr visit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3</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4</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6</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08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Deaths on study,</a:t>
                      </a:r>
                      <a:r>
                        <a:rPr lang="en-US" sz="1800" b="0" i="0" baseline="30000" dirty="0">
                          <a:solidFill>
                            <a:schemeClr val="bg1"/>
                          </a:solidFill>
                          <a:effectLst/>
                          <a:latin typeface="+mn-lt"/>
                        </a:rPr>
                        <a:t>‡</a:t>
                      </a:r>
                      <a:r>
                        <a:rPr kumimoji="0" lang="en-US" sz="1800" b="0" i="0" u="none" strike="noStrike" cap="none" normalizeH="0" baseline="0" dirty="0">
                          <a:ln>
                            <a:noFill/>
                          </a:ln>
                          <a:solidFill>
                            <a:schemeClr val="bg2">
                              <a:lumMod val="10000"/>
                            </a:schemeClr>
                          </a:solidFill>
                          <a:effectLst/>
                          <a:latin typeface="+mn-lt"/>
                        </a:rPr>
                        <a:t> n (N = 54)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6" name="Text Box 11">
            <a:extLst>
              <a:ext uri="{FF2B5EF4-FFF2-40B4-BE49-F238E27FC236}">
                <a16:creationId xmlns:a16="http://schemas.microsoft.com/office/drawing/2014/main" id="{FF34AB74-4876-0F75-DAB4-F7FDE94D9653}"/>
              </a:ext>
            </a:extLst>
          </p:cNvPr>
          <p:cNvSpPr txBox="1">
            <a:spLocks noChangeArrowheads="1"/>
          </p:cNvSpPr>
          <p:nvPr/>
        </p:nvSpPr>
        <p:spPr bwMode="auto">
          <a:xfrm>
            <a:off x="424823" y="6394344"/>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Kassim. ASH 2023. Abstr LBA-4.</a:t>
            </a:r>
          </a:p>
        </p:txBody>
      </p:sp>
      <p:sp>
        <p:nvSpPr>
          <p:cNvPr id="3" name="TextBox 2">
            <a:extLst>
              <a:ext uri="{FF2B5EF4-FFF2-40B4-BE49-F238E27FC236}">
                <a16:creationId xmlns:a16="http://schemas.microsoft.com/office/drawing/2014/main" id="{5F4DAB8B-44DE-CB91-BB7F-F70421CFEC46}"/>
              </a:ext>
            </a:extLst>
          </p:cNvPr>
          <p:cNvSpPr txBox="1"/>
          <p:nvPr/>
        </p:nvSpPr>
        <p:spPr bwMode="auto">
          <a:xfrm>
            <a:off x="609758" y="5496300"/>
            <a:ext cx="106755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altLang="en-US" sz="1400" b="1" baseline="30000" dirty="0">
                <a:solidFill>
                  <a:schemeClr val="bg1"/>
                </a:solidFill>
                <a:latin typeface="Calibri" panose="020F0502020204030204" pitchFamily="34" charset="0"/>
              </a:rPr>
              <a:t>* </a:t>
            </a:r>
            <a:r>
              <a:rPr lang="en-US" altLang="en-US" sz="1400" b="0" dirty="0">
                <a:solidFill>
                  <a:schemeClr val="bg1"/>
                </a:solidFill>
                <a:latin typeface="Calibri" panose="020F0502020204030204" pitchFamily="34" charset="0"/>
              </a:rPr>
              <a:t>Participants receiving immunosuppression for GVHD (n = 2) </a:t>
            </a:r>
            <a:r>
              <a:rPr lang="en-US" altLang="en-US" sz="1400" b="1"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 Participants receiving immunosuppression for GVHD (n = 1). </a:t>
            </a:r>
            <a:r>
              <a:rPr lang="en-US" sz="1400" b="0" i="0" baseline="30000" dirty="0">
                <a:solidFill>
                  <a:schemeClr val="bg1"/>
                </a:solidFill>
                <a:effectLst/>
                <a:latin typeface="+mn-lt"/>
              </a:rPr>
              <a:t>‡</a:t>
            </a:r>
            <a:r>
              <a:rPr lang="en-US" altLang="en-US" sz="1400" b="0" dirty="0">
                <a:solidFill>
                  <a:schemeClr val="bg1"/>
                </a:solidFill>
                <a:latin typeface="Calibri" panose="020F0502020204030204" pitchFamily="34" charset="0"/>
              </a:rPr>
              <a:t>Intracranial hemorrhage at Day -63 (n = 1); organ failure at Day 261 (n = 1); ARDS from COVID-19 at Day 291 (n = 1); hemorrhagic shock from SVC rupture secondary to ARDS from COVID-19 at Day 969 (n = 1). </a:t>
            </a:r>
          </a:p>
          <a:p>
            <a:endParaRPr lang="en-GB"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83570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BMT CTN 1507 Adult Cohort: </a:t>
            </a:r>
            <a:r>
              <a:rPr lang="en-US" dirty="0"/>
              <a:t>Conclusions</a:t>
            </a:r>
            <a:endParaRPr lang="en-US" altLang="en-US" dirty="0"/>
          </a:p>
        </p:txBody>
      </p:sp>
      <p:sp>
        <p:nvSpPr>
          <p:cNvPr id="4" name="Rectangle 3">
            <a:extLst>
              <a:ext uri="{FF2B5EF4-FFF2-40B4-BE49-F238E27FC236}">
                <a16:creationId xmlns:a16="http://schemas.microsoft.com/office/drawing/2014/main" id="{28D6D1D0-2A70-3FD9-A840-F13DB26FD5E3}"/>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b="0" kern="0" dirty="0"/>
              <a:t>In this phase II trial, reduced intensity haploidentical BMT in adults with SCD led to:</a:t>
            </a:r>
          </a:p>
          <a:p>
            <a:pPr lvl="1"/>
            <a:r>
              <a:rPr lang="en-US" altLang="en-US" sz="2800" b="0" kern="0" dirty="0"/>
              <a:t>2-yr estimated EFS rate of 88% </a:t>
            </a:r>
          </a:p>
          <a:p>
            <a:pPr lvl="1"/>
            <a:r>
              <a:rPr lang="en-US" altLang="en-US" sz="2800" b="0" kern="0" dirty="0"/>
              <a:t>Enduring donor engraftment with low mortality</a:t>
            </a:r>
            <a:endParaRPr lang="en-US" altLang="en-US" b="0" kern="0" dirty="0"/>
          </a:p>
          <a:p>
            <a:r>
              <a:rPr lang="en-US" altLang="en-US" b="0" kern="0" dirty="0"/>
              <a:t>2-yr EFS and OS rates appeared similar to those reported after MSD myeloablative BMT</a:t>
            </a:r>
          </a:p>
          <a:p>
            <a:r>
              <a:rPr lang="en-US" altLang="en-US" b="0" kern="0" dirty="0"/>
              <a:t>Investigators concluded that results suggest the potential for haploidentical BMT with PTCy as a possible curative therapy for adults with SCD and end organ toxicities, which may make them ineligible for trials of myeloablative gene therapy and gene editing approaches</a:t>
            </a:r>
          </a:p>
        </p:txBody>
      </p:sp>
      <p:sp>
        <p:nvSpPr>
          <p:cNvPr id="3" name="Text Box 11">
            <a:extLst>
              <a:ext uri="{FF2B5EF4-FFF2-40B4-BE49-F238E27FC236}">
                <a16:creationId xmlns:a16="http://schemas.microsoft.com/office/drawing/2014/main" id="{F5F53492-A2A5-C5E6-A5E6-694F0C5BC3BA}"/>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Kassim. ASH 2023. Abstr LBA-4.</a:t>
            </a:r>
          </a:p>
        </p:txBody>
      </p:sp>
    </p:spTree>
    <p:extLst>
      <p:ext uri="{BB962C8B-B14F-4D97-AF65-F5344CB8AC3E}">
        <p14:creationId xmlns:p14="http://schemas.microsoft.com/office/powerpoint/2010/main" val="95242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aecc8237-e74e-464d-93c9-0162ea4bdc8c">Conference Capsule Slides</Document_x0020_Category>
    <_dlc_DocId xmlns="d54cbe69-32bd-412a-b004-9152f949605e">56M7VY3CDVN5-1069103448-2</_dlc_DocId>
    <_dlc_DocIdUrl xmlns="d54cbe69-32bd-412a-b004-9152f949605e">
      <Url>https://intranet.clinicaloptions.com/mews/oncology/ONC_2023_ASH_CF_(PRP6554)/NONMALIG_LBA-4_Kassim/_layouts/15/DocIdRedir.aspx?ID=56M7VY3CDVN5-1069103448-2</Url>
      <Description>56M7VY3CDVN5-1069103448-2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E5F4B7E88C1DDE4B9F26D92C0015E8BC" ma:contentTypeVersion="1" ma:contentTypeDescription="Create a new document." ma:contentTypeScope="" ma:versionID="bfd4ff1e57114cb3fea29d6943da405c">
  <xsd:schema xmlns:xsd="http://www.w3.org/2001/XMLSchema" xmlns:xs="http://www.w3.org/2001/XMLSchema" xmlns:p="http://schemas.microsoft.com/office/2006/metadata/properties" xmlns:ns2="d54cbe69-32bd-412a-b004-9152f949605e" xmlns:ns3="aecc8237-e74e-464d-93c9-0162ea4bdc8c" targetNamespace="http://schemas.microsoft.com/office/2006/metadata/properties" ma:root="true" ma:fieldsID="06b8968b7047d6f473299edcab5e22e6" ns2:_="" ns3:_="">
    <xsd:import namespace="d54cbe69-32bd-412a-b004-9152f949605e"/>
    <xsd:import namespace="aecc8237-e74e-464d-93c9-0162ea4bdc8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ecc8237-e74e-464d-93c9-0162ea4bdc8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microsoft.com/office/2006/metadata/properties"/>
    <ds:schemaRef ds:uri="http://purl.org/dc/dcmitype/"/>
    <ds:schemaRef ds:uri="http://purl.org/dc/elements/1.1/"/>
    <ds:schemaRef ds:uri="aecc8237-e74e-464d-93c9-0162ea4bdc8c"/>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d54cbe69-32bd-412a-b004-9152f949605e"/>
    <ds:schemaRef ds:uri="http://purl.org/dc/term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4A5D0D47-7285-4FAC-97ED-E6C587ECB77B}">
  <ds:schemaRefs>
    <ds:schemaRef ds:uri="http://schemas.microsoft.com/sharepoint/events"/>
  </ds:schemaRefs>
</ds:datastoreItem>
</file>

<file path=customXml/itemProps5.xml><?xml version="1.0" encoding="utf-8"?>
<ds:datastoreItem xmlns:ds="http://schemas.openxmlformats.org/officeDocument/2006/customXml" ds:itemID="{1B95AAFA-52F2-42B6-81AC-71DD555296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ecc8237-e74e-464d-93c9-0162ea4bdc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2420</TotalTime>
  <Words>1661</Words>
  <Application>Microsoft Office PowerPoint</Application>
  <PresentationFormat>Widescreen</PresentationFormat>
  <Paragraphs>167</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BMT CTN 1507: Reduced Intensity Haploidentical Bone Marrow Transplantation in Adults With Severe Sickle Cell Disease</vt:lpstr>
      <vt:lpstr>About These Slides</vt:lpstr>
      <vt:lpstr>BMT CTN 1507: Background</vt:lpstr>
      <vt:lpstr>BMT CTN 1507 Adult Cohort: Study Design</vt:lpstr>
      <vt:lpstr>BMT CTN 1507 Adult Cohort: Baseline Characteristics</vt:lpstr>
      <vt:lpstr>BMT CTN 1507 Adult Cohort:  Efficacy and Engraftment Characteristics</vt:lpstr>
      <vt:lpstr>BMT CTN 1507 Adult Cohort: GVHD</vt:lpstr>
      <vt:lpstr>BMT CTN 1507 Adult Cohort: Complications and Deaths</vt:lpstr>
      <vt:lpstr>BMT CTN 1507 Adult Cohort: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BMT CTN 1507: Reduced Intensity Haploidentical Bone Marrow Transplantation in Adults With Severe Sickle Cell Disease</dc:title>
  <dc:creator>Preferred User</dc:creator>
  <cp:lastModifiedBy>nkolenko@clinicaloptions.com</cp:lastModifiedBy>
  <cp:revision>84</cp:revision>
  <cp:lastPrinted>2016-09-26T20:21:49Z</cp:lastPrinted>
  <dcterms:created xsi:type="dcterms:W3CDTF">2005-05-27T15:08:01Z</dcterms:created>
  <dcterms:modified xsi:type="dcterms:W3CDTF">2023-12-14T15:17:16Z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77e9f191-a207-40c9-b2ea-fabab5ab1ebf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0x010100E5F4B7E88C1DDE4B9F26D92C0015E8BC</vt:lpwstr>
  </property>
  <property fmtid="{D5CDD505-2E9C-101B-9397-08002B2CF9AE}" pid="9" name="MediaServiceImageTags">
    <vt:lpwstr/>
  </property>
</Properties>
</file>