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39" r:id="rId8"/>
    <p:sldId id="257" r:id="rId9"/>
    <p:sldId id="267" r:id="rId10"/>
    <p:sldId id="542" r:id="rId11"/>
    <p:sldId id="548" r:id="rId12"/>
    <p:sldId id="549" r:id="rId13"/>
    <p:sldId id="550" r:id="rId14"/>
    <p:sldId id="546" r:id="rId15"/>
    <p:sldId id="547" r:id="rId16"/>
    <p:sldId id="541" r:id="rId17"/>
    <p:sldId id="551"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2" clrIdx="12">
    <p:extLst>
      <p:ext uri="{19B8F6BF-5375-455C-9EA6-DF929625EA0E}">
        <p15:presenceInfo xmlns:p15="http://schemas.microsoft.com/office/powerpoint/2012/main" userId="S::jconstanzo@clinicaloptions.com::7388c342-66f0-4154-bcdf-657d8197f1ae" providerId="AD"/>
      </p:ext>
    </p:extLst>
  </p:cmAuthor>
  <p:cmAuthor id="14" name="Anna Poppa" initials="AP" lastIdx="6" clrIdx="13">
    <p:extLst>
      <p:ext uri="{19B8F6BF-5375-455C-9EA6-DF929625EA0E}">
        <p15:presenceInfo xmlns:p15="http://schemas.microsoft.com/office/powerpoint/2012/main" userId="c33764466cc77507" providerId="Windows Live"/>
      </p:ext>
    </p:extLst>
  </p:cmAuthor>
  <p:cmAuthor id="15" name="Petra Cravens" initials="PC" lastIdx="14" clrIdx="14">
    <p:extLst>
      <p:ext uri="{19B8F6BF-5375-455C-9EA6-DF929625EA0E}">
        <p15:presenceInfo xmlns:p15="http://schemas.microsoft.com/office/powerpoint/2012/main" userId="S::pcravens@clinicaloptions.com::0f94dabc-c4d7-4fca-87b1-40ee2dc41715" providerId="AD"/>
      </p:ext>
    </p:extLst>
  </p:cmAuthor>
  <p:cmAuthor id="16" name="CLINICALOPTIONS\tquill" initials="C" lastIdx="5" clrIdx="15">
    <p:extLst>
      <p:ext uri="{19B8F6BF-5375-455C-9EA6-DF929625EA0E}">
        <p15:presenceInfo xmlns:p15="http://schemas.microsoft.com/office/powerpoint/2012/main" userId="CLINICALOPTIONS\tquill" providerId="None"/>
      </p:ext>
    </p:extLst>
  </p:cmAuthor>
  <p:cmAuthor id="17" name="aboecler@clinicaloptions.com" initials="a" lastIdx="2" clrIdx="16">
    <p:extLst>
      <p:ext uri="{19B8F6BF-5375-455C-9EA6-DF929625EA0E}">
        <p15:presenceInfo xmlns:p15="http://schemas.microsoft.com/office/powerpoint/2012/main" userId="aboecler@clinicaloptions.com" providerId="None"/>
      </p:ext>
    </p:extLst>
  </p:cmAuthor>
  <p:cmAuthor id="18" name="CLINICALOPTIONS\krosenthal" initials="C" lastIdx="1" clrIdx="17">
    <p:extLst>
      <p:ext uri="{19B8F6BF-5375-455C-9EA6-DF929625EA0E}">
        <p15:presenceInfo xmlns:p15="http://schemas.microsoft.com/office/powerpoint/2012/main" userId="CLINICALOPTIONS\krosenthal" providerId="None"/>
      </p:ext>
    </p:extLst>
  </p:cmAuthor>
  <p:cmAuthor id="19" name="Brittany Salatino" initials="BS" lastIdx="3" clrIdx="18">
    <p:extLst>
      <p:ext uri="{19B8F6BF-5375-455C-9EA6-DF929625EA0E}">
        <p15:presenceInfo xmlns:p15="http://schemas.microsoft.com/office/powerpoint/2012/main" userId="S::bsalatino@clinicaloptions.com::acf53b8f-10a6-4003-b8f1-19b4ef5a86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7D6"/>
    <a:srgbClr val="E1471D"/>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60" autoAdjust="0"/>
    <p:restoredTop sz="80947" autoAdjust="0"/>
  </p:normalViewPr>
  <p:slideViewPr>
    <p:cSldViewPr snapToGrid="0" showGuides="1">
      <p:cViewPr varScale="1">
        <p:scale>
          <a:sx n="105" d="100"/>
          <a:sy n="105" d="100"/>
        </p:scale>
        <p:origin x="276" y="108"/>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3581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IMiD, immunomodulatory imide drug; MM, multiple myeloma; PI, proteasome inhibitor;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29663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DEX, dexamethasone; DoR, duration of response; COG, Eastern Cooperative Oncology Group; LEN, lenalidomide; MM, multiple myeloma; MTD, maximum tolerated dose; POM, pomalidomide; PS, performance score; RP2D, recommended phase II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678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CA" altLang="en-US" sz="1200" b="0" i="1"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ASCT, autologous stem cell transplant; DARA, daratumumab; DEX, dexamethasone; </a:t>
            </a:r>
            <a:r>
              <a:rPr lang="en-US" i="1" dirty="0"/>
              <a:t>ISS, International Staging System; LEN, lenalidomide; PI, proteasome inhibitor; POM, pomalidomide.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7959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CA" altLang="en-US" sz="1200" b="0" i="1"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AE, adverse event; DEX, dexamethasone; </a:t>
            </a:r>
            <a:r>
              <a:rPr lang="en-US" i="1" dirty="0"/>
              <a:t>PD, progressive disease; POM, pomalidomide.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566734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BCVA, best corrected visual acuity; DEX, dexamethasone; d/c, discontinuation; MTD, maximum tolerated dose; POM, pomalidomide; SAE, serious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17619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157707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DARA, daratumumab; IMiD, immunomodulatory imide drug; NR, not reached; PI, proteasome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74639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DARA, daratumumab; IMiD, immunomodulatory imide drug; NR, not reached; PI, proteasome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122537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BCVA, best corrected visual acuity; IMiD, immunomodulatory imide drug; MM, multiple myeloma; NR, not reached; PI, proteasome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813058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GB" altLang="en-US" sz="4000" dirty="0"/>
              <a:t>ALGONQUIN Part 1: Phase I Trial of Belantamab Mafodotin With Pomalidomide/Dexamethasone in Patients With R/R Multiple Myeloma</a:t>
            </a:r>
            <a:endParaRPr lang="en-US" altLang="en-US" sz="4000" dirty="0"/>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36200" y="5717831"/>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This activity is 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a:t>
            </a:r>
            <a:r>
              <a:rPr lang="en-US" sz="2200" b="1" kern="0">
                <a:solidFill>
                  <a:schemeClr val="bg2"/>
                </a:solidFill>
                <a:latin typeface="Calibri" panose="020F0502020204030204" pitchFamily="34" charset="0"/>
                <a:ea typeface="+mj-ea"/>
                <a:cs typeface="+mj-cs"/>
              </a:rPr>
              <a:t>Highlights </a:t>
            </a:r>
            <a:br>
              <a:rPr lang="en-US" sz="2200" b="1" kern="0">
                <a:solidFill>
                  <a:schemeClr val="bg2"/>
                </a:solidFill>
                <a:latin typeface="Calibri" panose="020F0502020204030204" pitchFamily="34" charset="0"/>
                <a:ea typeface="+mj-ea"/>
                <a:cs typeface="+mj-cs"/>
              </a:rPr>
            </a:br>
            <a:r>
              <a:rPr lang="en-US" sz="1600" kern="0">
                <a:solidFill>
                  <a:schemeClr val="bg2"/>
                </a:solidFill>
                <a:latin typeface="Calibri" panose="020F0502020204030204" pitchFamily="34" charset="0"/>
                <a:ea typeface="+mj-ea"/>
                <a:cs typeface="+mj-cs"/>
              </a:rPr>
              <a:t>of </a:t>
            </a:r>
            <a:r>
              <a:rPr lang="en-US" sz="1600" kern="0" dirty="0">
                <a:solidFill>
                  <a:schemeClr val="bg2"/>
                </a:solidFill>
                <a:latin typeface="Calibri" panose="020F0502020204030204" pitchFamily="34" charset="0"/>
                <a:ea typeface="+mj-ea"/>
                <a:cs typeface="+mj-cs"/>
              </a:rPr>
              <a:t>the </a:t>
            </a:r>
            <a:r>
              <a:rPr lang="en-US" sz="1600" i="1" kern="0" dirty="0">
                <a:solidFill>
                  <a:schemeClr val="bg2"/>
                </a:solidFill>
                <a:latin typeface="Calibri" panose="020F0502020204030204" pitchFamily="34" charset="0"/>
                <a:ea typeface="+mj-ea"/>
                <a:cs typeface="+mj-cs"/>
              </a:rPr>
              <a:t>2020 Virtual ASH Annual Meeting,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December 5-8,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GB" altLang="en-US" dirty="0" err="1"/>
              <a:t>Belantamab</a:t>
            </a:r>
            <a:r>
              <a:rPr lang="en-GB" altLang="en-US" dirty="0"/>
              <a:t> </a:t>
            </a:r>
            <a:r>
              <a:rPr lang="en-GB" altLang="en-US" dirty="0" err="1"/>
              <a:t>Mafodotin</a:t>
            </a:r>
            <a:r>
              <a:rPr lang="en-GB" altLang="en-US" dirty="0"/>
              <a:t> Plus Pom/Dex in R/R MM</a:t>
            </a:r>
            <a:r>
              <a:rPr lang="en-US" altLang="en-US" dirty="0"/>
              <a:t>: Background</a:t>
            </a:r>
          </a:p>
        </p:txBody>
      </p:sp>
      <p:sp>
        <p:nvSpPr>
          <p:cNvPr id="15" name="Rectangle 3">
            <a:extLst>
              <a:ext uri="{FF2B5EF4-FFF2-40B4-BE49-F238E27FC236}">
                <a16:creationId xmlns:a16="http://schemas.microsoft.com/office/drawing/2014/main" id="{1EFB5113-0895-462D-B304-E0C0F6D89F94}"/>
              </a:ext>
            </a:extLst>
          </p:cNvPr>
          <p:cNvSpPr>
            <a:spLocks noGrp="1" noChangeArrowheads="1"/>
          </p:cNvSpPr>
          <p:nvPr>
            <p:ph idx="1"/>
          </p:nvPr>
        </p:nvSpPr>
        <p:spPr>
          <a:xfrm>
            <a:off x="604675" y="1513047"/>
            <a:ext cx="10877713" cy="4650686"/>
          </a:xfrm>
        </p:spPr>
        <p:txBody>
          <a:bodyPr/>
          <a:lstStyle/>
          <a:p>
            <a:pPr>
              <a:spcBef>
                <a:spcPts val="800"/>
              </a:spcBef>
            </a:pPr>
            <a:r>
              <a:rPr lang="en-US" dirty="0"/>
              <a:t>Belantamab mafodotin: first-in-class antibody–drug conjugate that targets BCMA</a:t>
            </a:r>
            <a:r>
              <a:rPr lang="en-US" baseline="30000" dirty="0"/>
              <a:t>[1]</a:t>
            </a:r>
          </a:p>
          <a:p>
            <a:pPr lvl="1">
              <a:spcBef>
                <a:spcPts val="800"/>
              </a:spcBef>
            </a:pPr>
            <a:r>
              <a:rPr lang="en-US" dirty="0"/>
              <a:t>FDA approved for treatment of adults with R/R MM who have received ≥ 4 prior therapies including anti-CD38 antibody, PI, and IMiD</a:t>
            </a:r>
            <a:r>
              <a:rPr lang="en-US" baseline="30000" dirty="0"/>
              <a:t>[2]</a:t>
            </a:r>
            <a:endParaRPr lang="en-US" dirty="0"/>
          </a:p>
          <a:p>
            <a:pPr marL="342900" marR="0" lvl="0" indent="-342900" algn="l" defTabSz="914400" rtl="0" eaLnBrk="1" fontAlgn="base" latinLnBrk="0" hangingPunct="1">
              <a:lnSpc>
                <a:spcPct val="90000"/>
              </a:lnSpc>
              <a:spcBef>
                <a:spcPts val="800"/>
              </a:spcBef>
              <a:spcAft>
                <a:spcPts val="700"/>
              </a:spcAft>
              <a:buClr>
                <a:srgbClr val="000000"/>
              </a:buClr>
              <a:buSzTx/>
              <a:buFont typeface="Wingdings" panose="05000000000000000000" pitchFamily="2" charset="2"/>
              <a:buChar char="§"/>
              <a:tabLst/>
              <a:defRPr/>
            </a:pPr>
            <a:r>
              <a:rPr lang="en-US" dirty="0"/>
              <a:t>Pomalidomide enhances T-cell and NK cell–mediated immunity, providing rationale for combination with belantamab mafodotin</a:t>
            </a:r>
            <a:r>
              <a:rPr kumimoji="0" lang="en-US"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[3]</a:t>
            </a:r>
            <a:endParaRPr lang="en-US" dirty="0"/>
          </a:p>
          <a:p>
            <a:pPr>
              <a:spcBef>
                <a:spcPts val="800"/>
              </a:spcBef>
            </a:pPr>
            <a:r>
              <a:rPr lang="en-US" dirty="0"/>
              <a:t>Current study designed to test safety, efficacy of belantamab mafodotin with pomalidomide and dexamethasone in patients with R/R MM</a:t>
            </a:r>
            <a:r>
              <a:rPr lang="en-US" baseline="30000" dirty="0"/>
              <a:t>[4]</a:t>
            </a:r>
          </a:p>
          <a:p>
            <a:pPr lvl="1">
              <a:spcBef>
                <a:spcPts val="800"/>
              </a:spcBef>
            </a:pPr>
            <a:r>
              <a:rPr lang="en-US" dirty="0"/>
              <a:t>Results from Part 1 reported</a:t>
            </a:r>
          </a:p>
          <a:p>
            <a:pPr>
              <a:spcBef>
                <a:spcPts val="800"/>
              </a:spcBef>
            </a:pPr>
            <a:endParaRPr lang="en-US" sz="2400" dirty="0"/>
          </a:p>
          <a:p>
            <a:pPr>
              <a:spcBef>
                <a:spcPts val="800"/>
              </a:spcBef>
            </a:pPr>
            <a:endParaRPr lang="en-US" altLang="en-US" sz="2400" dirty="0"/>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938CBA3E-0AF4-D94E-85B7-8B9B2CB772AE}"/>
              </a:ext>
            </a:extLst>
          </p:cNvPr>
          <p:cNvSpPr txBox="1">
            <a:spLocks noChangeArrowheads="1"/>
          </p:cNvSpPr>
          <p:nvPr/>
        </p:nvSpPr>
        <p:spPr bwMode="auto">
          <a:xfrm>
            <a:off x="430294" y="6358435"/>
            <a:ext cx="867356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1. Sheikh. Future Oncol. 2020. 2. Belantamab mafadotin PI. 3. Ghandi. </a:t>
            </a:r>
            <a:r>
              <a:rPr lang="pt-BR" altLang="en-US" sz="1200" b="0" dirty="0">
                <a:solidFill>
                  <a:schemeClr val="bg2"/>
                </a:solidFill>
                <a:latin typeface="Calibri" panose="020F0502020204030204" pitchFamily="34" charset="0"/>
              </a:rPr>
              <a:t>Br J Haematol. 2014;164:811. </a:t>
            </a:r>
            <a:r>
              <a:rPr lang="en-US" altLang="en-US" sz="1200" b="0" dirty="0">
                <a:solidFill>
                  <a:schemeClr val="bg2"/>
                </a:solidFill>
                <a:latin typeface="Calibri" panose="020F0502020204030204" pitchFamily="34" charset="0"/>
              </a:rPr>
              <a:t>4. Trudel. ASH 2020. Abstr 725.</a:t>
            </a:r>
            <a:endParaRPr lang="en-US" sz="1200" dirty="0">
              <a:solidFill>
                <a:schemeClr val="bg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GB" altLang="en-US" dirty="0"/>
              <a:t>ALGONQUIN Part 1:</a:t>
            </a:r>
            <a:r>
              <a:rPr lang="en-US" altLang="en-US" dirty="0"/>
              <a:t> Study Design</a:t>
            </a:r>
          </a:p>
        </p:txBody>
      </p:sp>
      <p:sp>
        <p:nvSpPr>
          <p:cNvPr id="24" name="Text Box 11">
            <a:extLst>
              <a:ext uri="{FF2B5EF4-FFF2-40B4-BE49-F238E27FC236}">
                <a16:creationId xmlns:a16="http://schemas.microsoft.com/office/drawing/2014/main" id="{01304E45-E178-4B15-A105-A7103C285407}"/>
              </a:ext>
            </a:extLst>
          </p:cNvPr>
          <p:cNvSpPr txBox="1">
            <a:spLocks noChangeArrowheads="1"/>
          </p:cNvSpPr>
          <p:nvPr/>
        </p:nvSpPr>
        <p:spPr bwMode="auto">
          <a:xfrm>
            <a:off x="379382" y="6385622"/>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 NCT03715478.   </a:t>
            </a:r>
            <a:endParaRPr lang="en-US" sz="1200" dirty="0">
              <a:solidFill>
                <a:schemeClr val="bg2"/>
              </a:solidFill>
            </a:endParaRPr>
          </a:p>
        </p:txBody>
      </p:sp>
      <p:grpSp>
        <p:nvGrpSpPr>
          <p:cNvPr id="49" name="Group 7">
            <a:extLst>
              <a:ext uri="{FF2B5EF4-FFF2-40B4-BE49-F238E27FC236}">
                <a16:creationId xmlns:a16="http://schemas.microsoft.com/office/drawing/2014/main" id="{830B4649-B0EF-4EEF-88B2-73E1A6C8B5AB}"/>
              </a:ext>
            </a:extLst>
          </p:cNvPr>
          <p:cNvGrpSpPr>
            <a:grpSpLocks/>
          </p:cNvGrpSpPr>
          <p:nvPr/>
        </p:nvGrpSpPr>
        <p:grpSpPr bwMode="auto">
          <a:xfrm>
            <a:off x="9389569" y="6216652"/>
            <a:ext cx="2488502" cy="447822"/>
            <a:chOff x="9527309" y="3551529"/>
            <a:chExt cx="2488502" cy="448324"/>
          </a:xfrm>
        </p:grpSpPr>
        <p:pic>
          <p:nvPicPr>
            <p:cNvPr id="50" name="Picture 9">
              <a:extLst>
                <a:ext uri="{FF2B5EF4-FFF2-40B4-BE49-F238E27FC236}">
                  <a16:creationId xmlns:a16="http://schemas.microsoft.com/office/drawing/2014/main" id="{A395F7A1-DB25-4A30-85FE-C61DDD4F63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1" name="Rectangle 8">
              <a:extLst>
                <a:ext uri="{FF2B5EF4-FFF2-40B4-BE49-F238E27FC236}">
                  <a16:creationId xmlns:a16="http://schemas.microsoft.com/office/drawing/2014/main" id="{766F6F9B-16D9-4400-9F74-6D01E9E2FD8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Content Placeholder 1">
            <a:extLst>
              <a:ext uri="{FF2B5EF4-FFF2-40B4-BE49-F238E27FC236}">
                <a16:creationId xmlns:a16="http://schemas.microsoft.com/office/drawing/2014/main" id="{9D3771FC-0062-7042-88EF-1741C3E49B65}"/>
              </a:ext>
            </a:extLst>
          </p:cNvPr>
          <p:cNvSpPr>
            <a:spLocks noGrp="1"/>
          </p:cNvSpPr>
          <p:nvPr>
            <p:ph idx="1"/>
          </p:nvPr>
        </p:nvSpPr>
        <p:spPr/>
        <p:txBody>
          <a:bodyPr/>
          <a:lstStyle/>
          <a:p>
            <a:r>
              <a:rPr lang="en-US" sz="2400" dirty="0"/>
              <a:t>Multicenter, nonrandomized, dose-escalation, 2-part phase I trial</a:t>
            </a:r>
          </a:p>
        </p:txBody>
      </p:sp>
      <p:sp>
        <p:nvSpPr>
          <p:cNvPr id="8" name="Content Placeholder 2">
            <a:extLst>
              <a:ext uri="{FF2B5EF4-FFF2-40B4-BE49-F238E27FC236}">
                <a16:creationId xmlns:a16="http://schemas.microsoft.com/office/drawing/2014/main" id="{B66A4E80-04D5-7C43-BE8E-4D9FA4135726}"/>
              </a:ext>
            </a:extLst>
          </p:cNvPr>
          <p:cNvSpPr txBox="1">
            <a:spLocks/>
          </p:cNvSpPr>
          <p:nvPr/>
        </p:nvSpPr>
        <p:spPr bwMode="auto">
          <a:xfrm>
            <a:off x="609758" y="4944310"/>
            <a:ext cx="5699601" cy="1013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Primary outcome in Part 1: MTD and/or RP2D</a:t>
            </a:r>
          </a:p>
          <a:p>
            <a:r>
              <a:rPr lang="en-US" sz="2000" b="0" kern="0" dirty="0"/>
              <a:t>Primary outcome in Part 2: ORR</a:t>
            </a:r>
          </a:p>
          <a:p>
            <a:r>
              <a:rPr lang="en-US" sz="2000" b="0" kern="0" dirty="0"/>
              <a:t>Secondary outcomes: DoR, PFS, OS, safety</a:t>
            </a:r>
          </a:p>
        </p:txBody>
      </p:sp>
      <p:grpSp>
        <p:nvGrpSpPr>
          <p:cNvPr id="3" name="Group 2">
            <a:extLst>
              <a:ext uri="{FF2B5EF4-FFF2-40B4-BE49-F238E27FC236}">
                <a16:creationId xmlns:a16="http://schemas.microsoft.com/office/drawing/2014/main" id="{45794D18-21FF-4833-B129-25F1DBCBF2F5}"/>
              </a:ext>
            </a:extLst>
          </p:cNvPr>
          <p:cNvGrpSpPr/>
          <p:nvPr/>
        </p:nvGrpSpPr>
        <p:grpSpPr>
          <a:xfrm>
            <a:off x="664035" y="1939185"/>
            <a:ext cx="10874797" cy="2984622"/>
            <a:chOff x="846915" y="2020465"/>
            <a:chExt cx="10874797" cy="2984622"/>
          </a:xfrm>
        </p:grpSpPr>
        <p:sp>
          <p:nvSpPr>
            <p:cNvPr id="9" name="Rectangle 49">
              <a:extLst>
                <a:ext uri="{FF2B5EF4-FFF2-40B4-BE49-F238E27FC236}">
                  <a16:creationId xmlns:a16="http://schemas.microsoft.com/office/drawing/2014/main" id="{53DE0A61-813D-F443-9689-E8ABD73D10C7}"/>
                </a:ext>
              </a:extLst>
            </p:cNvPr>
            <p:cNvSpPr>
              <a:spLocks noChangeArrowheads="1"/>
            </p:cNvSpPr>
            <p:nvPr/>
          </p:nvSpPr>
          <p:spPr bwMode="auto">
            <a:xfrm>
              <a:off x="7784796" y="3367698"/>
              <a:ext cx="3743729" cy="807020"/>
            </a:xfrm>
            <a:prstGeom prst="rect">
              <a:avLst/>
            </a:prstGeom>
            <a:solidFill>
              <a:srgbClr val="015873">
                <a:alpha val="74902"/>
              </a:srgb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Belantamab Mafodotin </a:t>
              </a:r>
              <a:r>
                <a:rPr lang="en-US" altLang="en-US" sz="1800" b="0" dirty="0">
                  <a:solidFill>
                    <a:schemeClr val="tx1"/>
                  </a:solidFill>
                  <a:latin typeface="Calibri" panose="020F0502020204030204" pitchFamily="34" charset="0"/>
                </a:rPr>
                <a:t>RP2D</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POM/DEX</a:t>
              </a:r>
              <a:r>
                <a:rPr lang="en-US" altLang="en-US" sz="1800" baseline="300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x 21-day cycles</a:t>
              </a:r>
              <a:endParaRPr lang="en-US" altLang="en-US" sz="180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6B24B5A4-A6B0-E54A-8B34-C179BDFA719C}"/>
                </a:ext>
              </a:extLst>
            </p:cNvPr>
            <p:cNvSpPr txBox="1"/>
            <p:nvPr/>
          </p:nvSpPr>
          <p:spPr bwMode="auto">
            <a:xfrm>
              <a:off x="4033283" y="2044580"/>
              <a:ext cx="3385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1: Dose Escalation*</a:t>
              </a:r>
            </a:p>
          </p:txBody>
        </p:sp>
        <p:sp>
          <p:nvSpPr>
            <p:cNvPr id="11" name="TextBox 10">
              <a:extLst>
                <a:ext uri="{FF2B5EF4-FFF2-40B4-BE49-F238E27FC236}">
                  <a16:creationId xmlns:a16="http://schemas.microsoft.com/office/drawing/2014/main" id="{4E8A2D18-DB44-BB49-9F51-D3F3B1F6D0CA}"/>
                </a:ext>
              </a:extLst>
            </p:cNvPr>
            <p:cNvSpPr txBox="1"/>
            <p:nvPr/>
          </p:nvSpPr>
          <p:spPr bwMode="auto">
            <a:xfrm>
              <a:off x="7269221" y="2020465"/>
              <a:ext cx="4452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2: Dose Expansion</a:t>
              </a:r>
            </a:p>
          </p:txBody>
        </p:sp>
        <p:sp>
          <p:nvSpPr>
            <p:cNvPr id="12" name="Rectangle 49">
              <a:extLst>
                <a:ext uri="{FF2B5EF4-FFF2-40B4-BE49-F238E27FC236}">
                  <a16:creationId xmlns:a16="http://schemas.microsoft.com/office/drawing/2014/main" id="{A226DF29-A0B3-5345-8239-52D981529651}"/>
                </a:ext>
              </a:extLst>
            </p:cNvPr>
            <p:cNvSpPr>
              <a:spLocks noChangeArrowheads="1"/>
            </p:cNvSpPr>
            <p:nvPr/>
          </p:nvSpPr>
          <p:spPr bwMode="auto">
            <a:xfrm>
              <a:off x="4326520" y="3901775"/>
              <a:ext cx="2938950" cy="1103312"/>
            </a:xfrm>
            <a:prstGeom prst="rect">
              <a:avLst/>
            </a:prstGeom>
            <a:solidFill>
              <a:srgbClr val="015873">
                <a:alpha val="74902"/>
              </a:srgb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Belantamab Mafodotin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2.5/3.4 mg/kg IV split</a:t>
              </a:r>
              <a:r>
                <a:rPr lang="en-US" altLang="en-US" sz="1800" baseline="30000" dirty="0">
                  <a:solidFill>
                    <a:schemeClr val="tx1"/>
                  </a:solidFill>
                  <a:latin typeface="Calibri" panose="020F0502020204030204" pitchFamily="34" charset="0"/>
                </a:rPr>
                <a:t>†</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POM/DEX</a:t>
              </a:r>
              <a:r>
                <a:rPr lang="en-US" altLang="en-US" sz="1800" baseline="300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x 21-day cycles</a:t>
              </a:r>
            </a:p>
          </p:txBody>
        </p:sp>
        <p:sp>
          <p:nvSpPr>
            <p:cNvPr id="13" name="Rectangle 49">
              <a:extLst>
                <a:ext uri="{FF2B5EF4-FFF2-40B4-BE49-F238E27FC236}">
                  <a16:creationId xmlns:a16="http://schemas.microsoft.com/office/drawing/2014/main" id="{4ABFD3F8-5BE8-FB45-B443-996FB0CFFED7}"/>
                </a:ext>
              </a:extLst>
            </p:cNvPr>
            <p:cNvSpPr>
              <a:spLocks noChangeArrowheads="1"/>
            </p:cNvSpPr>
            <p:nvPr/>
          </p:nvSpPr>
          <p:spPr bwMode="auto">
            <a:xfrm>
              <a:off x="4326520" y="2521069"/>
              <a:ext cx="2938950" cy="110331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Belantamab Mafodotin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1.92/2.5 mg/kg IV single</a:t>
              </a:r>
              <a:r>
                <a:rPr lang="en-US" altLang="en-US" sz="1800" baseline="30000" dirty="0">
                  <a:solidFill>
                    <a:schemeClr val="tx1"/>
                  </a:solidFill>
                  <a:latin typeface="Calibri" panose="020F0502020204030204" pitchFamily="34" charset="0"/>
                </a:rPr>
                <a:t>†</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POM/DEX</a:t>
              </a:r>
              <a:r>
                <a:rPr lang="en-US" altLang="en-US" sz="1800" baseline="300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x 21-day cycles</a:t>
              </a:r>
              <a:endParaRPr lang="en-US" altLang="en-US" sz="180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8DD9F9F5-DA28-A243-A939-EBACC0DE5437}"/>
                </a:ext>
              </a:extLst>
            </p:cNvPr>
            <p:cNvSpPr txBox="1"/>
            <p:nvPr/>
          </p:nvSpPr>
          <p:spPr bwMode="auto">
            <a:xfrm>
              <a:off x="846915" y="2776913"/>
              <a:ext cx="319062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bg1"/>
                  </a:solidFill>
                  <a:latin typeface="Calibri" panose="020F0502020204030204" pitchFamily="34" charset="0"/>
                </a:rPr>
                <a:t>Patients with R/R MM,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 1 prior line of therapy, LEN refractory and PI exposed or refractory, POM naive, progressed on/within 60 days of last MM therapy, ECOG PS 0-2</a:t>
              </a:r>
            </a:p>
            <a:p>
              <a:pPr algn="ctr">
                <a:spcBef>
                  <a:spcPts val="0"/>
                </a:spcBef>
              </a:pPr>
              <a:r>
                <a:rPr lang="en-US" b="0" dirty="0">
                  <a:solidFill>
                    <a:schemeClr val="bg1"/>
                  </a:solidFill>
                  <a:latin typeface="Calibri" panose="020F0502020204030204" pitchFamily="34" charset="0"/>
                </a:rPr>
                <a:t>(N = 35)</a:t>
              </a:r>
            </a:p>
          </p:txBody>
        </p:sp>
      </p:grpSp>
      <p:sp>
        <p:nvSpPr>
          <p:cNvPr id="15" name="TextBox 14">
            <a:extLst>
              <a:ext uri="{FF2B5EF4-FFF2-40B4-BE49-F238E27FC236}">
                <a16:creationId xmlns:a16="http://schemas.microsoft.com/office/drawing/2014/main" id="{E7F3B984-3414-B946-95D5-4D7208A164BB}"/>
              </a:ext>
            </a:extLst>
          </p:cNvPr>
          <p:cNvSpPr txBox="1"/>
          <p:nvPr/>
        </p:nvSpPr>
        <p:spPr bwMode="auto">
          <a:xfrm>
            <a:off x="6197600" y="5077703"/>
            <a:ext cx="554709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*Standard 3+3 dosing to determine DLT, RP2D; max 12 patients per cohort. </a:t>
            </a:r>
            <a:r>
              <a:rPr lang="en-US" altLang="en-US" sz="140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Single: 1.95 or 2.5 mg/kg on Day 1; or split: 2.5 or 3.4 mg/kg,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split equally on Days 1 and 8 Q4W. Loading dose: 2.5 mg/kg on Day 1, then 1.92 mg/kg Q4W from cycle 2 onwards. </a:t>
            </a:r>
            <a:br>
              <a:rPr lang="en-US" alt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POM 4 mg PO on Days 1-21, DEX 40 mg PO (20 mg age </a:t>
            </a:r>
            <a:r>
              <a:rPr lang="en-US" sz="1400" b="0" dirty="0">
                <a:solidFill>
                  <a:schemeClr val="bg1"/>
                </a:solidFill>
                <a:latin typeface="Calibri" panose="020F0502020204030204" pitchFamily="34" charset="0"/>
              </a:rPr>
              <a:t>≥ 75 yrs) weekly.</a:t>
            </a:r>
            <a:endParaRPr lang="en-US" altLang="en-US" sz="1400" b="0" dirty="0">
              <a:solidFill>
                <a:schemeClr val="bg1"/>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ALGONQUIN Part 1:</a:t>
            </a:r>
            <a:r>
              <a:rPr lang="en-US" altLang="en-US" dirty="0"/>
              <a:t> Baseline Patient Characteristics</a:t>
            </a:r>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373587" y="638388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a:t>
            </a:r>
            <a:endParaRPr lang="en-US" sz="1200" dirty="0">
              <a:solidFill>
                <a:schemeClr val="bg2"/>
              </a:solidFill>
            </a:endParaRPr>
          </a:p>
        </p:txBody>
      </p:sp>
      <p:graphicFrame>
        <p:nvGraphicFramePr>
          <p:cNvPr id="7" name="Group 32">
            <a:extLst>
              <a:ext uri="{FF2B5EF4-FFF2-40B4-BE49-F238E27FC236}">
                <a16:creationId xmlns:a16="http://schemas.microsoft.com/office/drawing/2014/main" id="{651C4C18-C831-5F42-BB4D-7A0201AAA34E}"/>
              </a:ext>
            </a:extLst>
          </p:cNvPr>
          <p:cNvGraphicFramePr>
            <a:graphicFrameLocks noGrp="1"/>
          </p:cNvGraphicFramePr>
          <p:nvPr>
            <p:extLst>
              <p:ext uri="{D42A27DB-BD31-4B8C-83A1-F6EECF244321}">
                <p14:modId xmlns:p14="http://schemas.microsoft.com/office/powerpoint/2010/main" val="403737802"/>
              </p:ext>
            </p:extLst>
          </p:nvPr>
        </p:nvGraphicFramePr>
        <p:xfrm>
          <a:off x="719138" y="1508760"/>
          <a:ext cx="10763066" cy="4663322"/>
        </p:xfrm>
        <a:graphic>
          <a:graphicData uri="http://schemas.openxmlformats.org/drawingml/2006/table">
            <a:tbl>
              <a:tblPr/>
              <a:tblGrid>
                <a:gridCol w="6256670">
                  <a:extLst>
                    <a:ext uri="{9D8B030D-6E8A-4147-A177-3AD203B41FA5}">
                      <a16:colId xmlns:a16="http://schemas.microsoft.com/office/drawing/2014/main" val="20000"/>
                    </a:ext>
                  </a:extLst>
                </a:gridCol>
                <a:gridCol w="4506396">
                  <a:extLst>
                    <a:ext uri="{9D8B030D-6E8A-4147-A177-3AD203B41FA5}">
                      <a16:colId xmlns:a16="http://schemas.microsoft.com/office/drawing/2014/main" val="20001"/>
                    </a:ext>
                  </a:extLst>
                </a:gridCol>
              </a:tblGrid>
              <a:tr h="490196">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Belantamab Mafodotin + POM/DEX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83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64 (36-81)</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376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ISS Stage I/II/III, n/N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17 (45.9)/16 (43.2)/1 (2.7)</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28376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High-risk cytogenetics (del17p13, t(4;14), t(14;16), 1 q gain) , n/N (%)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9/19 (47)</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3079520"/>
                  </a:ext>
                </a:extLst>
              </a:tr>
              <a:tr h="28376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prior lines of therapy, n (range)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 (1-5)</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2425264"/>
                  </a:ext>
                </a:extLst>
              </a:tr>
              <a:tr h="28376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Previous ASCT,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24 (64.9)</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2499350"/>
                  </a:ext>
                </a:extLst>
              </a:tr>
              <a:tr h="28376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LEN exposed/refractory,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37 (100)/33 (89.2)</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480985"/>
                  </a:ext>
                </a:extLst>
              </a:tr>
              <a:tr h="9029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 exposed, n (%)</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Bortezomib</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PI refractory,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37 (100)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36 (97.3)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(35.1)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30 (81.1)</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380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chemeClr val="bg2">
                              <a:lumMod val="10000"/>
                            </a:schemeClr>
                          </a:solidFill>
                          <a:effectLst/>
                          <a:latin typeface="Calibri" panose="020F0502020204030204" pitchFamily="34" charset="0"/>
                        </a:rPr>
                        <a:t>DARA</a:t>
                      </a: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 exposed/refractory,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16 (43.2)/16 (43.2)</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3958976"/>
                  </a:ext>
                </a:extLst>
              </a:tr>
              <a:tr h="28376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LEN and PI refractory,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27 (73)</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5204051"/>
                  </a:ext>
                </a:extLst>
              </a:tr>
              <a:tr h="28376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LEN, PI, and DARA refractory,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(35.1)</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3260526"/>
                  </a:ext>
                </a:extLst>
              </a:tr>
            </a:tbl>
          </a:graphicData>
        </a:graphic>
      </p:graphicFrame>
    </p:spTree>
    <p:extLst>
      <p:ext uri="{BB962C8B-B14F-4D97-AF65-F5344CB8AC3E}">
        <p14:creationId xmlns:p14="http://schemas.microsoft.com/office/powerpoint/2010/main" val="585005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ALGONQUIN Part 1:</a:t>
            </a:r>
            <a:r>
              <a:rPr lang="en-US" altLang="en-US" dirty="0"/>
              <a:t> Patient Disposition and Treatment</a:t>
            </a:r>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 name="Group 32">
            <a:extLst>
              <a:ext uri="{FF2B5EF4-FFF2-40B4-BE49-F238E27FC236}">
                <a16:creationId xmlns:a16="http://schemas.microsoft.com/office/drawing/2014/main" id="{651C4C18-C831-5F42-BB4D-7A0201AAA34E}"/>
              </a:ext>
            </a:extLst>
          </p:cNvPr>
          <p:cNvGraphicFramePr>
            <a:graphicFrameLocks noGrp="1"/>
          </p:cNvGraphicFramePr>
          <p:nvPr>
            <p:extLst>
              <p:ext uri="{D42A27DB-BD31-4B8C-83A1-F6EECF244321}">
                <p14:modId xmlns:p14="http://schemas.microsoft.com/office/powerpoint/2010/main" val="173712368"/>
              </p:ext>
            </p:extLst>
          </p:nvPr>
        </p:nvGraphicFramePr>
        <p:xfrm>
          <a:off x="719138" y="1503734"/>
          <a:ext cx="10763065" cy="4206210"/>
        </p:xfrm>
        <a:graphic>
          <a:graphicData uri="http://schemas.openxmlformats.org/drawingml/2006/table">
            <a:tbl>
              <a:tblPr/>
              <a:tblGrid>
                <a:gridCol w="6256670">
                  <a:extLst>
                    <a:ext uri="{9D8B030D-6E8A-4147-A177-3AD203B41FA5}">
                      <a16:colId xmlns:a16="http://schemas.microsoft.com/office/drawing/2014/main" val="20000"/>
                    </a:ext>
                  </a:extLst>
                </a:gridCol>
                <a:gridCol w="4506395">
                  <a:extLst>
                    <a:ext uri="{9D8B030D-6E8A-4147-A177-3AD203B41FA5}">
                      <a16:colId xmlns:a16="http://schemas.microsoft.com/office/drawing/2014/main" val="20001"/>
                    </a:ext>
                  </a:extLst>
                </a:gridCol>
              </a:tblGrid>
              <a:tr h="52750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Belantamab Mafodotin + POM/DEX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058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cohort, n</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(Q4W): 1.92 mg/kg single</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 (Q4W): 2.5 mg/kg single</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 (Q4W): 2.5 mg/kg loading</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1b (Days 1, 8): 2.5 mg/kg split</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(Days 1, 8): 3.4 mg/kg split</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633">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Ongoing, n (%)</a:t>
                      </a: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(76)</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3958976"/>
                  </a:ext>
                </a:extLst>
              </a:tr>
              <a:tr h="32563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Discontinued, n (%)</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CA"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CA"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 decision</a:t>
                      </a:r>
                    </a:p>
                    <a:p>
                      <a:pPr marL="349250" marR="0" lvl="0" indent="-236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CA"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 (24)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 (19)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(3)</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5204051"/>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treatment cycles, n (range)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 (2-23)</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3260526"/>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duration of follow-up, mos (range)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7.8 (1.9-20.3)</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4513727"/>
                  </a:ext>
                </a:extLst>
              </a:tr>
            </a:tbl>
          </a:graphicData>
        </a:graphic>
      </p:graphicFrame>
      <p:sp>
        <p:nvSpPr>
          <p:cNvPr id="8" name="Text Box 11">
            <a:extLst>
              <a:ext uri="{FF2B5EF4-FFF2-40B4-BE49-F238E27FC236}">
                <a16:creationId xmlns:a16="http://schemas.microsoft.com/office/drawing/2014/main" id="{8AF7C2CF-FB82-413F-BC40-E6571ECF0F8E}"/>
              </a:ext>
            </a:extLst>
          </p:cNvPr>
          <p:cNvSpPr txBox="1">
            <a:spLocks noChangeArrowheads="1"/>
          </p:cNvSpPr>
          <p:nvPr/>
        </p:nvSpPr>
        <p:spPr bwMode="auto">
          <a:xfrm>
            <a:off x="373587" y="638388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a:t>
            </a:r>
            <a:endParaRPr lang="en-US" sz="1200" dirty="0">
              <a:solidFill>
                <a:schemeClr val="bg2"/>
              </a:solidFill>
            </a:endParaRPr>
          </a:p>
        </p:txBody>
      </p:sp>
    </p:spTree>
    <p:extLst>
      <p:ext uri="{BB962C8B-B14F-4D97-AF65-F5344CB8AC3E}">
        <p14:creationId xmlns:p14="http://schemas.microsoft.com/office/powerpoint/2010/main" val="113107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ALGONQUIN Part 1:</a:t>
            </a:r>
            <a:r>
              <a:rPr lang="en-US" altLang="en-US" dirty="0"/>
              <a:t> Safety Summary</a:t>
            </a:r>
          </a:p>
        </p:txBody>
      </p:sp>
      <p:sp>
        <p:nvSpPr>
          <p:cNvPr id="4" name="Content Placeholder 3">
            <a:extLst>
              <a:ext uri="{FF2B5EF4-FFF2-40B4-BE49-F238E27FC236}">
                <a16:creationId xmlns:a16="http://schemas.microsoft.com/office/drawing/2014/main" id="{BA408D24-E6A9-CC43-A866-E9F5C806F24B}"/>
              </a:ext>
            </a:extLst>
          </p:cNvPr>
          <p:cNvSpPr>
            <a:spLocks noGrp="1"/>
          </p:cNvSpPr>
          <p:nvPr>
            <p:ph idx="1"/>
          </p:nvPr>
        </p:nvSpPr>
        <p:spPr>
          <a:xfrm>
            <a:off x="609759" y="3964011"/>
            <a:ext cx="10810006" cy="1910710"/>
          </a:xfrm>
        </p:spPr>
        <p:txBody>
          <a:bodyPr/>
          <a:lstStyle/>
          <a:p>
            <a:r>
              <a:rPr lang="en-US" sz="2200" dirty="0"/>
              <a:t>Dose-limiting toxicity by dose cohort:</a:t>
            </a:r>
          </a:p>
          <a:p>
            <a:pPr lvl="1">
              <a:spcBef>
                <a:spcPts val="600"/>
              </a:spcBef>
            </a:pPr>
            <a:r>
              <a:rPr lang="en-US" sz="2000" dirty="0"/>
              <a:t>2.5 mg/kg, single: grade 3 keratopathy</a:t>
            </a:r>
          </a:p>
          <a:p>
            <a:pPr lvl="1">
              <a:spcBef>
                <a:spcPts val="600"/>
              </a:spcBef>
            </a:pPr>
            <a:r>
              <a:rPr lang="en-US" sz="2000" dirty="0"/>
              <a:t>3.4 mg/kg, split: grade 3 keratopathy + grade 3 decrease best corrected visual acuity</a:t>
            </a:r>
          </a:p>
          <a:p>
            <a:pPr lvl="1">
              <a:spcBef>
                <a:spcPts val="600"/>
              </a:spcBef>
            </a:pPr>
            <a:r>
              <a:rPr lang="en-US" sz="2000" dirty="0"/>
              <a:t>3.4 mg/kg, split: grade 3 keratopathy + grade 4 decrease best corrected visual acuity</a:t>
            </a:r>
          </a:p>
          <a:p>
            <a:pPr>
              <a:spcBef>
                <a:spcPts val="600"/>
              </a:spcBef>
            </a:pPr>
            <a:r>
              <a:rPr lang="en-US" sz="2200" dirty="0"/>
              <a:t>MTD: belantamab 2.5 mg/kg (Day 1) and 2.5 mg/kg split-dosing (1.25 mg/kg Day 1 and 8)  Q4W in combination with standard dosing of POM/DEX</a:t>
            </a:r>
          </a:p>
          <a:p>
            <a:pPr lvl="1"/>
            <a:endParaRPr lang="en-US" sz="2000" dirty="0"/>
          </a:p>
          <a:p>
            <a:pPr lvl="1"/>
            <a:endParaRPr lang="en-US" sz="2000" dirty="0"/>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2">
            <a:extLst>
              <a:ext uri="{FF2B5EF4-FFF2-40B4-BE49-F238E27FC236}">
                <a16:creationId xmlns:a16="http://schemas.microsoft.com/office/drawing/2014/main" id="{16EB1DE9-73A7-B240-B50F-8CD647092F1C}"/>
              </a:ext>
            </a:extLst>
          </p:cNvPr>
          <p:cNvGraphicFramePr>
            <a:graphicFrameLocks noGrp="1"/>
          </p:cNvGraphicFramePr>
          <p:nvPr>
            <p:extLst>
              <p:ext uri="{D42A27DB-BD31-4B8C-83A1-F6EECF244321}">
                <p14:modId xmlns:p14="http://schemas.microsoft.com/office/powerpoint/2010/main" val="2336845613"/>
              </p:ext>
            </p:extLst>
          </p:nvPr>
        </p:nvGraphicFramePr>
        <p:xfrm>
          <a:off x="516991" y="1493840"/>
          <a:ext cx="4476804" cy="2408000"/>
        </p:xfrm>
        <a:graphic>
          <a:graphicData uri="http://schemas.openxmlformats.org/drawingml/2006/table">
            <a:tbl>
              <a:tblPr/>
              <a:tblGrid>
                <a:gridCol w="2119684">
                  <a:extLst>
                    <a:ext uri="{9D8B030D-6E8A-4147-A177-3AD203B41FA5}">
                      <a16:colId xmlns:a16="http://schemas.microsoft.com/office/drawing/2014/main" val="20000"/>
                    </a:ext>
                  </a:extLst>
                </a:gridCol>
                <a:gridCol w="2357120">
                  <a:extLst>
                    <a:ext uri="{9D8B030D-6E8A-4147-A177-3AD203B41FA5}">
                      <a16:colId xmlns:a16="http://schemas.microsoft.com/office/drawing/2014/main" val="2955659720"/>
                    </a:ext>
                  </a:extLst>
                </a:gridCol>
              </a:tblGrid>
              <a:tr h="54221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Belantamab + POM/DEX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139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36 (97.3)</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422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34 (91.9)</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(75.7)</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5422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16 (43.2)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 (24.3)</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3079520"/>
                  </a:ext>
                </a:extLst>
              </a:tr>
              <a:tr h="3139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Fatal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4666888"/>
                  </a:ext>
                </a:extLst>
              </a:tr>
            </a:tbl>
          </a:graphicData>
        </a:graphic>
      </p:graphicFrame>
      <p:graphicFrame>
        <p:nvGraphicFramePr>
          <p:cNvPr id="9" name="Group 32">
            <a:extLst>
              <a:ext uri="{FF2B5EF4-FFF2-40B4-BE49-F238E27FC236}">
                <a16:creationId xmlns:a16="http://schemas.microsoft.com/office/drawing/2014/main" id="{262093E2-9779-43C6-827A-1E3B55C35E59}"/>
              </a:ext>
            </a:extLst>
          </p:cNvPr>
          <p:cNvGraphicFramePr>
            <a:graphicFrameLocks noGrp="1"/>
          </p:cNvGraphicFramePr>
          <p:nvPr>
            <p:extLst>
              <p:ext uri="{D42A27DB-BD31-4B8C-83A1-F6EECF244321}">
                <p14:modId xmlns:p14="http://schemas.microsoft.com/office/powerpoint/2010/main" val="3516926272"/>
              </p:ext>
            </p:extLst>
          </p:nvPr>
        </p:nvGraphicFramePr>
        <p:xfrm>
          <a:off x="5308755" y="1493840"/>
          <a:ext cx="6446365" cy="2590912"/>
        </p:xfrm>
        <a:graphic>
          <a:graphicData uri="http://schemas.openxmlformats.org/drawingml/2006/table">
            <a:tbl>
              <a:tblPr/>
              <a:tblGrid>
                <a:gridCol w="4140045">
                  <a:extLst>
                    <a:ext uri="{9D8B030D-6E8A-4147-A177-3AD203B41FA5}">
                      <a16:colId xmlns:a16="http://schemas.microsoft.com/office/drawing/2014/main" val="20000"/>
                    </a:ext>
                  </a:extLst>
                </a:gridCol>
                <a:gridCol w="2306320">
                  <a:extLst>
                    <a:ext uri="{9D8B030D-6E8A-4147-A177-3AD203B41FA5}">
                      <a16:colId xmlns:a16="http://schemas.microsoft.com/office/drawing/2014/main" val="2955659720"/>
                    </a:ext>
                  </a:extLst>
                </a:gridCol>
              </a:tblGrid>
              <a:tr h="427093">
                <a:tc>
                  <a:txBody>
                    <a:bodyPr/>
                    <a:lstStyle/>
                    <a:p>
                      <a:pPr marL="0" marR="0" lvl="0" indent="0" algn="l"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SAEs Occurring in &gt; 2 Patients</a:t>
                      </a:r>
                    </a:p>
                    <a:p>
                      <a:pPr marL="0" marR="0" lvl="0" indent="0" algn="l"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 Related),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Belantamab + POM/DEX</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37)</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191261588"/>
                  </a:ext>
                </a:extLst>
              </a:tr>
              <a:tr h="24726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rPr>
                        <a:t>Fever</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269">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CA" altLang="en-US" sz="16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rPr>
                        <a:t>Lung infection</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7614879"/>
                  </a:ext>
                </a:extLst>
              </a:tr>
              <a:tr h="24726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rPr>
                        <a:t>Neutropenia</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43958976"/>
                  </a:ext>
                </a:extLst>
              </a:tr>
              <a:tr h="24726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rPr>
                        <a:t>AE leading to permanent d/c of study treatment</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3353991"/>
                  </a:ext>
                </a:extLst>
              </a:tr>
              <a:tr h="247269">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rPr>
                        <a:t>AE leading to dose reduction</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7730156"/>
                  </a:ext>
                </a:extLst>
              </a:tr>
              <a:tr h="247269">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CA" altLang="en-US" sz="1600" b="0" i="0" u="none" strike="noStrike" cap="none" normalizeH="0" baseline="0" dirty="0">
                          <a:ln>
                            <a:noFill/>
                          </a:ln>
                          <a:solidFill>
                            <a:schemeClr val="bg1"/>
                          </a:solidFill>
                          <a:effectLst/>
                          <a:latin typeface="Calibri" panose="020F0502020204030204" pitchFamily="34" charset="0"/>
                          <a:ea typeface="ＭＳ Ｐゴシック" panose="020B0600070205080204" pitchFamily="34" charset="-128"/>
                        </a:rPr>
                        <a:t>AE leading to dose interruption/delay</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6631741"/>
                  </a:ext>
                </a:extLst>
              </a:tr>
            </a:tbl>
          </a:graphicData>
        </a:graphic>
      </p:graphicFrame>
      <p:sp>
        <p:nvSpPr>
          <p:cNvPr id="13" name="Text Box 11">
            <a:extLst>
              <a:ext uri="{FF2B5EF4-FFF2-40B4-BE49-F238E27FC236}">
                <a16:creationId xmlns:a16="http://schemas.microsoft.com/office/drawing/2014/main" id="{CCCDA19E-0E2F-418A-AD9D-64B51C4213FB}"/>
              </a:ext>
            </a:extLst>
          </p:cNvPr>
          <p:cNvSpPr txBox="1">
            <a:spLocks noChangeArrowheads="1"/>
          </p:cNvSpPr>
          <p:nvPr/>
        </p:nvSpPr>
        <p:spPr bwMode="auto">
          <a:xfrm>
            <a:off x="373587" y="638388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a:t>
            </a:r>
            <a:endParaRPr lang="en-US" sz="1200" dirty="0">
              <a:solidFill>
                <a:schemeClr val="bg2"/>
              </a:solidFill>
            </a:endParaRPr>
          </a:p>
        </p:txBody>
      </p:sp>
    </p:spTree>
    <p:extLst>
      <p:ext uri="{BB962C8B-B14F-4D97-AF65-F5344CB8AC3E}">
        <p14:creationId xmlns:p14="http://schemas.microsoft.com/office/powerpoint/2010/main" val="3142503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ALGONQUIN Part 1:</a:t>
            </a:r>
            <a:r>
              <a:rPr lang="en-US" altLang="en-US" dirty="0"/>
              <a:t> TEAEs</a:t>
            </a:r>
          </a:p>
        </p:txBody>
      </p:sp>
      <p:sp>
        <p:nvSpPr>
          <p:cNvPr id="4" name="Content Placeholder 3">
            <a:extLst>
              <a:ext uri="{FF2B5EF4-FFF2-40B4-BE49-F238E27FC236}">
                <a16:creationId xmlns:a16="http://schemas.microsoft.com/office/drawing/2014/main" id="{F9402413-52BE-2547-AC35-DFCF6683D84D}"/>
              </a:ext>
            </a:extLst>
          </p:cNvPr>
          <p:cNvSpPr>
            <a:spLocks noGrp="1"/>
          </p:cNvSpPr>
          <p:nvPr>
            <p:ph idx="1"/>
          </p:nvPr>
        </p:nvSpPr>
        <p:spPr>
          <a:xfrm>
            <a:off x="609759" y="5655475"/>
            <a:ext cx="10872445" cy="752022"/>
          </a:xfrm>
        </p:spPr>
        <p:txBody>
          <a:bodyPr/>
          <a:lstStyle/>
          <a:p>
            <a:r>
              <a:rPr lang="en-US" altLang="en-US" sz="2000" dirty="0"/>
              <a:t>1 patient discontinued treatment for grade 4 decreased visual acuity that recovered to grade 3 within 7 days</a:t>
            </a:r>
            <a:endParaRPr lang="en-US" sz="2000" dirty="0"/>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31B10324-8F33-4C76-8C3A-484946E25597}"/>
              </a:ext>
            </a:extLst>
          </p:cNvPr>
          <p:cNvSpPr txBox="1">
            <a:spLocks noChangeArrowheads="1"/>
          </p:cNvSpPr>
          <p:nvPr/>
        </p:nvSpPr>
        <p:spPr bwMode="auto">
          <a:xfrm>
            <a:off x="373587" y="638388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 Reproduced with permission.</a:t>
            </a:r>
            <a:endParaRPr lang="en-US" sz="1200" dirty="0">
              <a:solidFill>
                <a:schemeClr val="bg2"/>
              </a:solidFill>
            </a:endParaRPr>
          </a:p>
        </p:txBody>
      </p:sp>
      <p:graphicFrame>
        <p:nvGraphicFramePr>
          <p:cNvPr id="13" name="Group 32">
            <a:extLst>
              <a:ext uri="{FF2B5EF4-FFF2-40B4-BE49-F238E27FC236}">
                <a16:creationId xmlns:a16="http://schemas.microsoft.com/office/drawing/2014/main" id="{AF67CC93-4145-2245-9EA4-A080E5BF561E}"/>
              </a:ext>
            </a:extLst>
          </p:cNvPr>
          <p:cNvGraphicFramePr>
            <a:graphicFrameLocks noGrp="1"/>
          </p:cNvGraphicFramePr>
          <p:nvPr>
            <p:extLst>
              <p:ext uri="{D42A27DB-BD31-4B8C-83A1-F6EECF244321}">
                <p14:modId xmlns:p14="http://schemas.microsoft.com/office/powerpoint/2010/main" val="2967331087"/>
              </p:ext>
            </p:extLst>
          </p:nvPr>
        </p:nvGraphicFramePr>
        <p:xfrm>
          <a:off x="522288" y="1600200"/>
          <a:ext cx="5313348" cy="3803642"/>
        </p:xfrm>
        <a:graphic>
          <a:graphicData uri="http://schemas.openxmlformats.org/drawingml/2006/table">
            <a:tbl>
              <a:tblPr/>
              <a:tblGrid>
                <a:gridCol w="3035813">
                  <a:extLst>
                    <a:ext uri="{9D8B030D-6E8A-4147-A177-3AD203B41FA5}">
                      <a16:colId xmlns:a16="http://schemas.microsoft.com/office/drawing/2014/main" val="20000"/>
                    </a:ext>
                  </a:extLst>
                </a:gridCol>
                <a:gridCol w="1167477">
                  <a:extLst>
                    <a:ext uri="{9D8B030D-6E8A-4147-A177-3AD203B41FA5}">
                      <a16:colId xmlns:a16="http://schemas.microsoft.com/office/drawing/2014/main" val="2955659720"/>
                    </a:ext>
                  </a:extLst>
                </a:gridCol>
                <a:gridCol w="1110058">
                  <a:extLst>
                    <a:ext uri="{9D8B030D-6E8A-4147-A177-3AD203B41FA5}">
                      <a16:colId xmlns:a16="http://schemas.microsoft.com/office/drawing/2014/main" val="2656922254"/>
                    </a:ext>
                  </a:extLst>
                </a:gridCol>
              </a:tblGrid>
              <a:tr h="450662">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(Any Grade </a:t>
                      </a:r>
                      <a:r>
                        <a:rPr kumimoji="0" lang="en-CA" altLang="en-US" sz="16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 25%</a:t>
                      </a:r>
                      <a:r>
                        <a:rPr kumimoji="0" lang="en-US" sz="1600" b="1" i="0" u="none" strike="noStrike" cap="none" normalizeH="0" baseline="0" dirty="0">
                          <a:ln>
                            <a:noFill/>
                          </a:ln>
                          <a:solidFill>
                            <a:schemeClr val="tx1"/>
                          </a:solidFill>
                          <a:effectLst/>
                          <a:latin typeface="Calibri" panose="020F0502020204030204" pitchFamily="34" charset="0"/>
                        </a:rPr>
                        <a:t>) ,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a:t>
                      </a:r>
                      <a:r>
                        <a:rPr kumimoji="0" lang="en-CA" altLang="en-US" sz="16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 </a:t>
                      </a:r>
                      <a:r>
                        <a:rPr kumimoji="0" lang="en-US" sz="1600" b="1" i="0" u="none" strike="noStrike" cap="none" normalizeH="0" baseline="0" dirty="0">
                          <a:ln>
                            <a:noFill/>
                          </a:ln>
                          <a:solidFill>
                            <a:schemeClr val="tx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4216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Keratopathy</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(75.7)</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19 (51.4)</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Neutropenia</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21 (56.8)</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15 (40.5)</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7614879"/>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Thrombocytopenia</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18 (48.6)</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 (32.4)</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43958976"/>
                  </a:ext>
                </a:extLst>
              </a:tr>
              <a:tr h="31919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Decreased visual acuity</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17 (45.9)</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 (16.2)</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3353991"/>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Fatigue</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15 (40.5)</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 (10.8)</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7730156"/>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Fever</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(35.1)</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(2.7)</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6631741"/>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Cataract</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(35.1)</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(2.7)</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8203673"/>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Constipation</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 (32.4)</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0328559"/>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Diarrhea</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 (29.7)</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7199585"/>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Infusion-related reaction</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 (29.7)</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 (5.4)</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24195026"/>
                  </a:ext>
                </a:extLst>
              </a:tr>
            </a:tbl>
          </a:graphicData>
        </a:graphic>
      </p:graphicFrame>
      <p:sp>
        <p:nvSpPr>
          <p:cNvPr id="9" name="TextBox 17">
            <a:extLst>
              <a:ext uri="{FF2B5EF4-FFF2-40B4-BE49-F238E27FC236}">
                <a16:creationId xmlns:a16="http://schemas.microsoft.com/office/drawing/2014/main" id="{1BCF698F-AF8A-41BB-B58B-966AF67D2B12}"/>
              </a:ext>
            </a:extLst>
          </p:cNvPr>
          <p:cNvSpPr txBox="1">
            <a:spLocks noChangeArrowheads="1"/>
          </p:cNvSpPr>
          <p:nvPr/>
        </p:nvSpPr>
        <p:spPr bwMode="auto">
          <a:xfrm>
            <a:off x="6861732" y="1539433"/>
            <a:ext cx="1271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solidFill>
                  <a:schemeClr val="bg1"/>
                </a:solidFill>
              </a:rPr>
              <a:t>1.92 mg/kg</a:t>
            </a:r>
          </a:p>
        </p:txBody>
      </p:sp>
      <p:sp>
        <p:nvSpPr>
          <p:cNvPr id="17" name="TextBox 17">
            <a:extLst>
              <a:ext uri="{FF2B5EF4-FFF2-40B4-BE49-F238E27FC236}">
                <a16:creationId xmlns:a16="http://schemas.microsoft.com/office/drawing/2014/main" id="{686EDD2B-B35F-404C-BCF9-EED604C4334C}"/>
              </a:ext>
            </a:extLst>
          </p:cNvPr>
          <p:cNvSpPr txBox="1">
            <a:spLocks noChangeArrowheads="1"/>
          </p:cNvSpPr>
          <p:nvPr/>
        </p:nvSpPr>
        <p:spPr bwMode="auto">
          <a:xfrm>
            <a:off x="6156960" y="1326077"/>
            <a:ext cx="56016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dirty="0">
                <a:solidFill>
                  <a:schemeClr val="bg1"/>
                </a:solidFill>
              </a:rPr>
              <a:t>Corneal AEs</a:t>
            </a:r>
          </a:p>
        </p:txBody>
      </p:sp>
      <p:sp>
        <p:nvSpPr>
          <p:cNvPr id="19" name="TextBox 17">
            <a:extLst>
              <a:ext uri="{FF2B5EF4-FFF2-40B4-BE49-F238E27FC236}">
                <a16:creationId xmlns:a16="http://schemas.microsoft.com/office/drawing/2014/main" id="{24B50AFF-C520-4ABA-BDE3-22CF67DB2C19}"/>
              </a:ext>
            </a:extLst>
          </p:cNvPr>
          <p:cNvSpPr txBox="1">
            <a:spLocks noChangeArrowheads="1"/>
          </p:cNvSpPr>
          <p:nvPr/>
        </p:nvSpPr>
        <p:spPr bwMode="auto">
          <a:xfrm>
            <a:off x="7097534" y="5282863"/>
            <a:ext cx="8002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0" dirty="0">
                <a:solidFill>
                  <a:schemeClr val="bg1"/>
                </a:solidFill>
              </a:rPr>
              <a:t>1 (0-8)</a:t>
            </a:r>
          </a:p>
        </p:txBody>
      </p:sp>
      <p:sp>
        <p:nvSpPr>
          <p:cNvPr id="20" name="TextBox 17">
            <a:extLst>
              <a:ext uri="{FF2B5EF4-FFF2-40B4-BE49-F238E27FC236}">
                <a16:creationId xmlns:a16="http://schemas.microsoft.com/office/drawing/2014/main" id="{461611C0-F338-4992-AC4A-2221A6886395}"/>
              </a:ext>
            </a:extLst>
          </p:cNvPr>
          <p:cNvSpPr txBox="1">
            <a:spLocks noChangeArrowheads="1"/>
          </p:cNvSpPr>
          <p:nvPr/>
        </p:nvSpPr>
        <p:spPr bwMode="auto">
          <a:xfrm>
            <a:off x="6179096" y="4966682"/>
            <a:ext cx="55770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dirty="0">
                <a:solidFill>
                  <a:schemeClr val="bg1"/>
                </a:solidFill>
              </a:rPr>
              <a:t>Median dose holds/subject, n (range)</a:t>
            </a:r>
          </a:p>
        </p:txBody>
      </p:sp>
      <p:sp>
        <p:nvSpPr>
          <p:cNvPr id="21" name="TextBox 20">
            <a:extLst>
              <a:ext uri="{FF2B5EF4-FFF2-40B4-BE49-F238E27FC236}">
                <a16:creationId xmlns:a16="http://schemas.microsoft.com/office/drawing/2014/main" id="{A9035409-F6C7-4F10-8D1E-C09CD942645B}"/>
              </a:ext>
            </a:extLst>
          </p:cNvPr>
          <p:cNvSpPr txBox="1"/>
          <p:nvPr/>
        </p:nvSpPr>
        <p:spPr bwMode="auto">
          <a:xfrm>
            <a:off x="9118919" y="1539433"/>
            <a:ext cx="24830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0"/>
              </a:spcBef>
              <a:buFontTx/>
              <a:buNone/>
            </a:pPr>
            <a:r>
              <a:rPr lang="en-US" altLang="en-US" sz="1800" dirty="0">
                <a:solidFill>
                  <a:schemeClr val="bg1"/>
                </a:solidFill>
                <a:latin typeface="Calibri" panose="020F0502020204030204" pitchFamily="34" charset="0"/>
                <a:cs typeface="Calibri" panose="020F0502020204030204" pitchFamily="34" charset="0"/>
              </a:rPr>
              <a:t>2.5 mg/kg </a:t>
            </a:r>
          </a:p>
          <a:p>
            <a:pPr algn="ctr" eaLnBrk="1" hangingPunct="1">
              <a:spcBef>
                <a:spcPct val="0"/>
              </a:spcBef>
              <a:buFontTx/>
              <a:buNone/>
            </a:pPr>
            <a:r>
              <a:rPr lang="en-US" altLang="en-US" sz="1800" dirty="0">
                <a:solidFill>
                  <a:schemeClr val="bg1"/>
                </a:solidFill>
                <a:latin typeface="Calibri" panose="020F0502020204030204" pitchFamily="34" charset="0"/>
                <a:cs typeface="Calibri" panose="020F0502020204030204" pitchFamily="34" charset="0"/>
              </a:rPr>
              <a:t>single, loading and split</a:t>
            </a:r>
          </a:p>
        </p:txBody>
      </p:sp>
      <p:sp>
        <p:nvSpPr>
          <p:cNvPr id="22" name="TextBox 21">
            <a:extLst>
              <a:ext uri="{FF2B5EF4-FFF2-40B4-BE49-F238E27FC236}">
                <a16:creationId xmlns:a16="http://schemas.microsoft.com/office/drawing/2014/main" id="{20F938E4-08BF-4388-ACD0-B461713E23A2}"/>
              </a:ext>
            </a:extLst>
          </p:cNvPr>
          <p:cNvSpPr txBox="1"/>
          <p:nvPr/>
        </p:nvSpPr>
        <p:spPr bwMode="auto">
          <a:xfrm>
            <a:off x="9766075" y="5282863"/>
            <a:ext cx="1188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altLang="en-US" sz="1800" b="0" dirty="0">
                <a:solidFill>
                  <a:schemeClr val="bg1"/>
                </a:solidFill>
                <a:latin typeface="Calibri" panose="020F0502020204030204" pitchFamily="34" charset="0"/>
                <a:cs typeface="Calibri" panose="020F0502020204030204" pitchFamily="34" charset="0"/>
              </a:rPr>
              <a:t>5 (0-16)</a:t>
            </a:r>
            <a:endParaRPr lang="en-US" dirty="0">
              <a:latin typeface="Calibri" panose="020F0502020204030204" pitchFamily="34" charset="0"/>
              <a:cs typeface="Calibri" panose="020F0502020204030204" pitchFamily="34" charset="0"/>
            </a:endParaRPr>
          </a:p>
        </p:txBody>
      </p:sp>
      <p:grpSp>
        <p:nvGrpSpPr>
          <p:cNvPr id="5" name="Group 4">
            <a:extLst>
              <a:ext uri="{FF2B5EF4-FFF2-40B4-BE49-F238E27FC236}">
                <a16:creationId xmlns:a16="http://schemas.microsoft.com/office/drawing/2014/main" id="{DF9A818D-F0A1-4F27-A47D-A887DBFC2004}"/>
              </a:ext>
            </a:extLst>
          </p:cNvPr>
          <p:cNvGrpSpPr/>
          <p:nvPr/>
        </p:nvGrpSpPr>
        <p:grpSpPr>
          <a:xfrm>
            <a:off x="6107976" y="2169900"/>
            <a:ext cx="2779335" cy="2779335"/>
            <a:chOff x="6969371" y="2154039"/>
            <a:chExt cx="2304020" cy="2304020"/>
          </a:xfrm>
        </p:grpSpPr>
        <p:sp>
          <p:nvSpPr>
            <p:cNvPr id="2" name="Oval 1">
              <a:extLst>
                <a:ext uri="{FF2B5EF4-FFF2-40B4-BE49-F238E27FC236}">
                  <a16:creationId xmlns:a16="http://schemas.microsoft.com/office/drawing/2014/main" id="{31F257A7-74CA-442A-AF7B-C3BF7AF63760}"/>
                </a:ext>
              </a:extLst>
            </p:cNvPr>
            <p:cNvSpPr/>
            <p:nvPr/>
          </p:nvSpPr>
          <p:spPr bwMode="auto">
            <a:xfrm>
              <a:off x="6969371" y="2154039"/>
              <a:ext cx="2304020" cy="230402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75DBC924-FEF8-4249-B816-9C8EC0F994DD}"/>
                </a:ext>
              </a:extLst>
            </p:cNvPr>
            <p:cNvSpPr/>
            <p:nvPr/>
          </p:nvSpPr>
          <p:spPr bwMode="auto">
            <a:xfrm>
              <a:off x="7479214" y="3167991"/>
              <a:ext cx="1284333" cy="1284333"/>
            </a:xfrm>
            <a:prstGeom prst="ellipse">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Oval 28">
              <a:extLst>
                <a:ext uri="{FF2B5EF4-FFF2-40B4-BE49-F238E27FC236}">
                  <a16:creationId xmlns:a16="http://schemas.microsoft.com/office/drawing/2014/main" id="{CC2E3E58-D5E9-4D1D-973F-99B64F17D776}"/>
                </a:ext>
              </a:extLst>
            </p:cNvPr>
            <p:cNvSpPr/>
            <p:nvPr/>
          </p:nvSpPr>
          <p:spPr bwMode="auto">
            <a:xfrm>
              <a:off x="7670652" y="3550866"/>
              <a:ext cx="901458" cy="90145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TextBox 17">
              <a:extLst>
                <a:ext uri="{FF2B5EF4-FFF2-40B4-BE49-F238E27FC236}">
                  <a16:creationId xmlns:a16="http://schemas.microsoft.com/office/drawing/2014/main" id="{5A61BAB7-E03A-456D-A40D-53AFB2C59F68}"/>
                </a:ext>
              </a:extLst>
            </p:cNvPr>
            <p:cNvSpPr txBox="1">
              <a:spLocks noChangeArrowheads="1"/>
            </p:cNvSpPr>
            <p:nvPr/>
          </p:nvSpPr>
          <p:spPr bwMode="auto">
            <a:xfrm>
              <a:off x="7361641" y="2621033"/>
              <a:ext cx="1519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dirty="0" err="1"/>
                <a:t>Balentamab</a:t>
              </a:r>
              <a:r>
                <a:rPr lang="en-US" altLang="en-US" sz="1200" dirty="0"/>
                <a:t> (n = 12)</a:t>
              </a:r>
            </a:p>
          </p:txBody>
        </p:sp>
        <p:sp>
          <p:nvSpPr>
            <p:cNvPr id="27" name="TextBox 26">
              <a:extLst>
                <a:ext uri="{FF2B5EF4-FFF2-40B4-BE49-F238E27FC236}">
                  <a16:creationId xmlns:a16="http://schemas.microsoft.com/office/drawing/2014/main" id="{1680E4A6-4DCF-4CC1-ACED-376EE626EC30}"/>
                </a:ext>
              </a:extLst>
            </p:cNvPr>
            <p:cNvSpPr txBox="1">
              <a:spLocks noChangeArrowheads="1"/>
            </p:cNvSpPr>
            <p:nvPr/>
          </p:nvSpPr>
          <p:spPr bwMode="auto">
            <a:xfrm>
              <a:off x="7361641" y="3201490"/>
              <a:ext cx="1519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dirty="0"/>
                <a:t>Keratopathy </a:t>
              </a:r>
              <a:br>
                <a:rPr lang="en-US" altLang="en-US" sz="1200" dirty="0"/>
              </a:br>
              <a:r>
                <a:rPr lang="en-US" altLang="en-US" sz="1200" dirty="0"/>
                <a:t>3/12 (25%)</a:t>
              </a:r>
            </a:p>
          </p:txBody>
        </p:sp>
        <p:sp>
          <p:nvSpPr>
            <p:cNvPr id="28" name="TextBox 27">
              <a:extLst>
                <a:ext uri="{FF2B5EF4-FFF2-40B4-BE49-F238E27FC236}">
                  <a16:creationId xmlns:a16="http://schemas.microsoft.com/office/drawing/2014/main" id="{0AA15F84-3A37-4607-AAC1-C1F262CE0ED0}"/>
                </a:ext>
              </a:extLst>
            </p:cNvPr>
            <p:cNvSpPr txBox="1">
              <a:spLocks noChangeArrowheads="1"/>
            </p:cNvSpPr>
            <p:nvPr/>
          </p:nvSpPr>
          <p:spPr bwMode="auto">
            <a:xfrm>
              <a:off x="7361641" y="3791271"/>
              <a:ext cx="15194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dirty="0"/>
                <a:t>Visual acuity </a:t>
              </a:r>
              <a:br>
                <a:rPr lang="en-US" altLang="en-US" sz="1200" dirty="0"/>
              </a:br>
              <a:r>
                <a:rPr lang="en-US" altLang="en-US" sz="1200" dirty="0"/>
                <a:t>change 2/12 </a:t>
              </a:r>
              <a:br>
                <a:rPr lang="en-US" altLang="en-US" sz="1200" dirty="0"/>
              </a:br>
              <a:r>
                <a:rPr lang="en-US" altLang="en-US" sz="1200" dirty="0"/>
                <a:t>(17%)</a:t>
              </a:r>
            </a:p>
          </p:txBody>
        </p:sp>
      </p:grpSp>
      <p:grpSp>
        <p:nvGrpSpPr>
          <p:cNvPr id="3" name="Group 2">
            <a:extLst>
              <a:ext uri="{FF2B5EF4-FFF2-40B4-BE49-F238E27FC236}">
                <a16:creationId xmlns:a16="http://schemas.microsoft.com/office/drawing/2014/main" id="{E109985A-39A7-4E9A-8E6C-BF09D2C524D6}"/>
              </a:ext>
            </a:extLst>
          </p:cNvPr>
          <p:cNvGrpSpPr/>
          <p:nvPr/>
        </p:nvGrpSpPr>
        <p:grpSpPr>
          <a:xfrm>
            <a:off x="8970767" y="2169901"/>
            <a:ext cx="2779336" cy="2779336"/>
            <a:chOff x="9574051" y="2185764"/>
            <a:chExt cx="2304020" cy="2304020"/>
          </a:xfrm>
        </p:grpSpPr>
        <p:sp>
          <p:nvSpPr>
            <p:cNvPr id="30" name="Oval 29">
              <a:extLst>
                <a:ext uri="{FF2B5EF4-FFF2-40B4-BE49-F238E27FC236}">
                  <a16:creationId xmlns:a16="http://schemas.microsoft.com/office/drawing/2014/main" id="{BFA43FF7-36E3-4730-B2A3-7D52C99D5534}"/>
                </a:ext>
              </a:extLst>
            </p:cNvPr>
            <p:cNvSpPr/>
            <p:nvPr/>
          </p:nvSpPr>
          <p:spPr bwMode="auto">
            <a:xfrm>
              <a:off x="9574051" y="2185764"/>
              <a:ext cx="2304020" cy="2304020"/>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B6736B21-176D-4BC0-9B22-036FAD602BEC}"/>
                </a:ext>
              </a:extLst>
            </p:cNvPr>
            <p:cNvSpPr/>
            <p:nvPr/>
          </p:nvSpPr>
          <p:spPr bwMode="auto">
            <a:xfrm>
              <a:off x="9896570" y="2825066"/>
              <a:ext cx="1658983" cy="1658983"/>
            </a:xfrm>
            <a:prstGeom prst="ellipse">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18EB9F55-0DD3-4AEE-9ADE-DFF1105C5E84}"/>
                </a:ext>
              </a:extLst>
            </p:cNvPr>
            <p:cNvSpPr/>
            <p:nvPr/>
          </p:nvSpPr>
          <p:spPr bwMode="auto">
            <a:xfrm>
              <a:off x="10275332" y="3582591"/>
              <a:ext cx="901458" cy="90145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TextBox 22">
              <a:extLst>
                <a:ext uri="{FF2B5EF4-FFF2-40B4-BE49-F238E27FC236}">
                  <a16:creationId xmlns:a16="http://schemas.microsoft.com/office/drawing/2014/main" id="{AFD41B31-2202-4BBF-9FFB-7ACDFAA96670}"/>
                </a:ext>
              </a:extLst>
            </p:cNvPr>
            <p:cNvSpPr txBox="1">
              <a:spLocks noChangeArrowheads="1"/>
            </p:cNvSpPr>
            <p:nvPr/>
          </p:nvSpPr>
          <p:spPr bwMode="auto">
            <a:xfrm>
              <a:off x="9966321" y="2509944"/>
              <a:ext cx="1519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dirty="0" err="1"/>
                <a:t>Balentamab</a:t>
              </a:r>
              <a:r>
                <a:rPr lang="en-US" altLang="en-US" sz="1200" dirty="0"/>
                <a:t> (n = 20)</a:t>
              </a:r>
            </a:p>
          </p:txBody>
        </p:sp>
        <p:sp>
          <p:nvSpPr>
            <p:cNvPr id="25" name="TextBox 24">
              <a:extLst>
                <a:ext uri="{FF2B5EF4-FFF2-40B4-BE49-F238E27FC236}">
                  <a16:creationId xmlns:a16="http://schemas.microsoft.com/office/drawing/2014/main" id="{F757B78A-6467-4513-8F12-F0A5CBF9E1A5}"/>
                </a:ext>
              </a:extLst>
            </p:cNvPr>
            <p:cNvSpPr txBox="1">
              <a:spLocks noChangeArrowheads="1"/>
            </p:cNvSpPr>
            <p:nvPr/>
          </p:nvSpPr>
          <p:spPr bwMode="auto">
            <a:xfrm>
              <a:off x="9966321" y="3063337"/>
              <a:ext cx="1519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dirty="0"/>
                <a:t>Keratopathy </a:t>
              </a:r>
              <a:br>
                <a:rPr lang="en-US" altLang="en-US" sz="1200" dirty="0"/>
              </a:br>
              <a:r>
                <a:rPr lang="en-US" altLang="en-US" sz="1200" dirty="0"/>
                <a:t>14/20 (70%)</a:t>
              </a:r>
            </a:p>
          </p:txBody>
        </p:sp>
        <p:sp>
          <p:nvSpPr>
            <p:cNvPr id="26" name="TextBox 25">
              <a:extLst>
                <a:ext uri="{FF2B5EF4-FFF2-40B4-BE49-F238E27FC236}">
                  <a16:creationId xmlns:a16="http://schemas.microsoft.com/office/drawing/2014/main" id="{812584F8-528D-427A-9E23-46D046844A53}"/>
                </a:ext>
              </a:extLst>
            </p:cNvPr>
            <p:cNvSpPr txBox="1">
              <a:spLocks noChangeArrowheads="1"/>
            </p:cNvSpPr>
            <p:nvPr/>
          </p:nvSpPr>
          <p:spPr bwMode="auto">
            <a:xfrm>
              <a:off x="9966321" y="3770107"/>
              <a:ext cx="15194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dirty="0"/>
                <a:t>Visual acuity </a:t>
              </a:r>
              <a:br>
                <a:rPr lang="en-US" altLang="en-US" sz="1200" dirty="0"/>
              </a:br>
              <a:r>
                <a:rPr lang="en-US" altLang="en-US" sz="1200" dirty="0"/>
                <a:t>change 3/20 </a:t>
              </a:r>
              <a:br>
                <a:rPr lang="en-US" altLang="en-US" sz="1200" dirty="0"/>
              </a:br>
              <a:r>
                <a:rPr lang="en-US" altLang="en-US" sz="1200" dirty="0"/>
                <a:t>(15%)</a:t>
              </a:r>
            </a:p>
          </p:txBody>
        </p:sp>
      </p:grpSp>
    </p:spTree>
    <p:extLst>
      <p:ext uri="{BB962C8B-B14F-4D97-AF65-F5344CB8AC3E}">
        <p14:creationId xmlns:p14="http://schemas.microsoft.com/office/powerpoint/2010/main" val="2703431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88104-552B-4BEC-818D-5B22201E35D2}"/>
              </a:ext>
            </a:extLst>
          </p:cNvPr>
          <p:cNvSpPr>
            <a:spLocks noGrp="1"/>
          </p:cNvSpPr>
          <p:nvPr>
            <p:ph type="title"/>
          </p:nvPr>
        </p:nvSpPr>
        <p:spPr/>
        <p:txBody>
          <a:bodyPr/>
          <a:lstStyle/>
          <a:p>
            <a:r>
              <a:rPr lang="en-US" dirty="0"/>
              <a:t>ALGONQUIN Part 1: Response Rate and PFS</a:t>
            </a:r>
          </a:p>
        </p:txBody>
      </p:sp>
      <p:grpSp>
        <p:nvGrpSpPr>
          <p:cNvPr id="5" name="Group 7">
            <a:extLst>
              <a:ext uri="{FF2B5EF4-FFF2-40B4-BE49-F238E27FC236}">
                <a16:creationId xmlns:a16="http://schemas.microsoft.com/office/drawing/2014/main" id="{E044A635-F598-4D2B-877B-44D1E2507EAF}"/>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D432E24F-38E5-4AD4-90CA-29CF7916CE6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272CBE9-D4D8-49C4-8CE3-E258D1D7795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414F1410-1683-4A65-924B-E0050A9D3F30}"/>
              </a:ext>
            </a:extLst>
          </p:cNvPr>
          <p:cNvSpPr txBox="1">
            <a:spLocks noChangeArrowheads="1"/>
          </p:cNvSpPr>
          <p:nvPr/>
        </p:nvSpPr>
        <p:spPr bwMode="auto">
          <a:xfrm>
            <a:off x="374147" y="638411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 Reproduced with permission.</a:t>
            </a:r>
            <a:endParaRPr lang="en-US" sz="1200" dirty="0">
              <a:solidFill>
                <a:schemeClr val="bg2"/>
              </a:solidFill>
            </a:endParaRPr>
          </a:p>
        </p:txBody>
      </p:sp>
      <p:graphicFrame>
        <p:nvGraphicFramePr>
          <p:cNvPr id="13" name="Group 32">
            <a:extLst>
              <a:ext uri="{FF2B5EF4-FFF2-40B4-BE49-F238E27FC236}">
                <a16:creationId xmlns:a16="http://schemas.microsoft.com/office/drawing/2014/main" id="{5A964762-C3FA-4461-BE8C-EDEDEF30F250}"/>
              </a:ext>
            </a:extLst>
          </p:cNvPr>
          <p:cNvGraphicFramePr>
            <a:graphicFrameLocks noGrp="1"/>
          </p:cNvGraphicFramePr>
          <p:nvPr>
            <p:extLst>
              <p:ext uri="{D42A27DB-BD31-4B8C-83A1-F6EECF244321}">
                <p14:modId xmlns:p14="http://schemas.microsoft.com/office/powerpoint/2010/main" val="1537673953"/>
              </p:ext>
            </p:extLst>
          </p:nvPr>
        </p:nvGraphicFramePr>
        <p:xfrm>
          <a:off x="719139" y="1598785"/>
          <a:ext cx="10763250" cy="1249776"/>
        </p:xfrm>
        <a:graphic>
          <a:graphicData uri="http://schemas.openxmlformats.org/drawingml/2006/table">
            <a:tbl>
              <a:tblPr/>
              <a:tblGrid>
                <a:gridCol w="4148448">
                  <a:extLst>
                    <a:ext uri="{9D8B030D-6E8A-4147-A177-3AD203B41FA5}">
                      <a16:colId xmlns:a16="http://schemas.microsoft.com/office/drawing/2014/main" val="20000"/>
                    </a:ext>
                  </a:extLst>
                </a:gridCol>
                <a:gridCol w="2204934">
                  <a:extLst>
                    <a:ext uri="{9D8B030D-6E8A-4147-A177-3AD203B41FA5}">
                      <a16:colId xmlns:a16="http://schemas.microsoft.com/office/drawing/2014/main" val="2955659720"/>
                    </a:ext>
                  </a:extLst>
                </a:gridCol>
                <a:gridCol w="2204934">
                  <a:extLst>
                    <a:ext uri="{9D8B030D-6E8A-4147-A177-3AD203B41FA5}">
                      <a16:colId xmlns:a16="http://schemas.microsoft.com/office/drawing/2014/main" val="2656922254"/>
                    </a:ext>
                  </a:extLst>
                </a:gridCol>
                <a:gridCol w="2204934">
                  <a:extLst>
                    <a:ext uri="{9D8B030D-6E8A-4147-A177-3AD203B41FA5}">
                      <a16:colId xmlns:a16="http://schemas.microsoft.com/office/drawing/2014/main" val="2250763068"/>
                    </a:ext>
                  </a:extLst>
                </a:gridCol>
              </a:tblGrid>
              <a:tr h="359883">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GB" altLang="en-US" sz="16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IMiD/PI Refractory</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GB" altLang="en-US" sz="16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IMiD/PI/DARA Refractory</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0837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PFS, mos (95% CI)</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NR (10.8-NR)</a:t>
                      </a:r>
                    </a:p>
                  </a:txBody>
                  <a:tcPr marT="45740" marB="4574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NR (10.8-NR)</a:t>
                      </a:r>
                    </a:p>
                  </a:txBody>
                  <a:tcPr marT="45740" marB="4574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11.1 (4.9-NR)</a:t>
                      </a:r>
                    </a:p>
                  </a:txBody>
                  <a:tcPr marT="45740" marB="4574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37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follow-up, mos (range)</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7.8 (1.9-20.3)</a:t>
                      </a:r>
                    </a:p>
                  </a:txBody>
                  <a:tcPr marT="45740" marB="4574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7.8 (1.9-18.9)</a:t>
                      </a:r>
                    </a:p>
                  </a:txBody>
                  <a:tcPr marT="45740" marB="4574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7.4 (2.1-16.1)</a:t>
                      </a:r>
                    </a:p>
                  </a:txBody>
                  <a:tcPr marT="45740" marB="4574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7614879"/>
                  </a:ext>
                </a:extLst>
              </a:tr>
            </a:tbl>
          </a:graphicData>
        </a:graphic>
      </p:graphicFrame>
      <p:grpSp>
        <p:nvGrpSpPr>
          <p:cNvPr id="69" name="Group 68">
            <a:extLst>
              <a:ext uri="{FF2B5EF4-FFF2-40B4-BE49-F238E27FC236}">
                <a16:creationId xmlns:a16="http://schemas.microsoft.com/office/drawing/2014/main" id="{3E26454C-F5FF-406C-8CEB-9002CC9CE2BC}"/>
              </a:ext>
            </a:extLst>
          </p:cNvPr>
          <p:cNvGrpSpPr/>
          <p:nvPr/>
        </p:nvGrpSpPr>
        <p:grpSpPr>
          <a:xfrm>
            <a:off x="633464" y="2875163"/>
            <a:ext cx="5828883" cy="3455895"/>
            <a:chOff x="442550" y="2900802"/>
            <a:chExt cx="5457960" cy="3235978"/>
          </a:xfrm>
        </p:grpSpPr>
        <p:grpSp>
          <p:nvGrpSpPr>
            <p:cNvPr id="66" name="Group 65">
              <a:extLst>
                <a:ext uri="{FF2B5EF4-FFF2-40B4-BE49-F238E27FC236}">
                  <a16:creationId xmlns:a16="http://schemas.microsoft.com/office/drawing/2014/main" id="{DFADA026-D8F6-4FA3-B02E-B6ED8CE37729}"/>
                </a:ext>
              </a:extLst>
            </p:cNvPr>
            <p:cNvGrpSpPr/>
            <p:nvPr/>
          </p:nvGrpSpPr>
          <p:grpSpPr>
            <a:xfrm>
              <a:off x="1556134" y="3872961"/>
              <a:ext cx="545184" cy="1622583"/>
              <a:chOff x="1548393" y="3872961"/>
              <a:chExt cx="545184" cy="1622583"/>
            </a:xfrm>
          </p:grpSpPr>
          <p:sp>
            <p:nvSpPr>
              <p:cNvPr id="51" name="Rectangle 50">
                <a:extLst>
                  <a:ext uri="{FF2B5EF4-FFF2-40B4-BE49-F238E27FC236}">
                    <a16:creationId xmlns:a16="http://schemas.microsoft.com/office/drawing/2014/main" id="{4FD3E209-C0AF-4CF1-9A5C-844F4C3BB583}"/>
                  </a:ext>
                </a:extLst>
              </p:cNvPr>
              <p:cNvSpPr/>
              <p:nvPr/>
            </p:nvSpPr>
            <p:spPr bwMode="auto">
              <a:xfrm>
                <a:off x="1548393" y="5218545"/>
                <a:ext cx="545184" cy="276999"/>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0532B8E0-B09A-4DC2-9AAF-40F65246995A}"/>
                  </a:ext>
                </a:extLst>
              </p:cNvPr>
              <p:cNvSpPr/>
              <p:nvPr/>
            </p:nvSpPr>
            <p:spPr bwMode="auto">
              <a:xfrm>
                <a:off x="1548393" y="4262304"/>
                <a:ext cx="545184" cy="95615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CAB7CBB7-0B54-46ED-BFED-4D8E04699154}"/>
                  </a:ext>
                </a:extLst>
              </p:cNvPr>
              <p:cNvSpPr/>
              <p:nvPr/>
            </p:nvSpPr>
            <p:spPr bwMode="auto">
              <a:xfrm>
                <a:off x="1548393" y="3872961"/>
                <a:ext cx="545184" cy="3892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63BF9C69-B32A-4B8D-BC44-6094514988E5}"/>
                </a:ext>
              </a:extLst>
            </p:cNvPr>
            <p:cNvGrpSpPr/>
            <p:nvPr/>
          </p:nvGrpSpPr>
          <p:grpSpPr>
            <a:xfrm>
              <a:off x="2907751" y="3805933"/>
              <a:ext cx="545184" cy="1678010"/>
              <a:chOff x="2907751" y="3805933"/>
              <a:chExt cx="545184" cy="1678010"/>
            </a:xfrm>
          </p:grpSpPr>
          <p:sp>
            <p:nvSpPr>
              <p:cNvPr id="54" name="Rectangle 53">
                <a:extLst>
                  <a:ext uri="{FF2B5EF4-FFF2-40B4-BE49-F238E27FC236}">
                    <a16:creationId xmlns:a16="http://schemas.microsoft.com/office/drawing/2014/main" id="{F1751FFE-20BF-4F16-B73A-512ED989876A}"/>
                  </a:ext>
                </a:extLst>
              </p:cNvPr>
              <p:cNvSpPr/>
              <p:nvPr/>
            </p:nvSpPr>
            <p:spPr bwMode="auto">
              <a:xfrm>
                <a:off x="2907751" y="5191070"/>
                <a:ext cx="545184" cy="29287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0B973CB-E367-42E9-888B-44B62F1224B6}"/>
                  </a:ext>
                </a:extLst>
              </p:cNvPr>
              <p:cNvSpPr/>
              <p:nvPr/>
            </p:nvSpPr>
            <p:spPr bwMode="auto">
              <a:xfrm>
                <a:off x="2907751" y="4117197"/>
                <a:ext cx="545184" cy="107387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8560C696-2E11-4E30-96AC-76EDE9D477C1}"/>
                  </a:ext>
                </a:extLst>
              </p:cNvPr>
              <p:cNvSpPr/>
              <p:nvPr/>
            </p:nvSpPr>
            <p:spPr bwMode="auto">
              <a:xfrm>
                <a:off x="2907751" y="3805933"/>
                <a:ext cx="545184" cy="31126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3E0D3EA5-6B1D-44FB-99C2-3A01495EDD74}"/>
                </a:ext>
              </a:extLst>
            </p:cNvPr>
            <p:cNvGrpSpPr/>
            <p:nvPr/>
          </p:nvGrpSpPr>
          <p:grpSpPr>
            <a:xfrm>
              <a:off x="4252684" y="3679227"/>
              <a:ext cx="545184" cy="1804715"/>
              <a:chOff x="4258413" y="3679227"/>
              <a:chExt cx="545184" cy="1804715"/>
            </a:xfrm>
          </p:grpSpPr>
          <p:sp>
            <p:nvSpPr>
              <p:cNvPr id="58" name="Rectangle 57">
                <a:extLst>
                  <a:ext uri="{FF2B5EF4-FFF2-40B4-BE49-F238E27FC236}">
                    <a16:creationId xmlns:a16="http://schemas.microsoft.com/office/drawing/2014/main" id="{F357329A-1DE2-4E10-8FEB-0833478A54C9}"/>
                  </a:ext>
                </a:extLst>
              </p:cNvPr>
              <p:cNvSpPr/>
              <p:nvPr/>
            </p:nvSpPr>
            <p:spPr bwMode="auto">
              <a:xfrm>
                <a:off x="4258413" y="4183807"/>
                <a:ext cx="545184" cy="130013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33672BF9-1407-456C-B09D-C41448F680A5}"/>
                  </a:ext>
                </a:extLst>
              </p:cNvPr>
              <p:cNvSpPr/>
              <p:nvPr/>
            </p:nvSpPr>
            <p:spPr bwMode="auto">
              <a:xfrm>
                <a:off x="4258413" y="3679227"/>
                <a:ext cx="545184" cy="5088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 name="Rectangle 13">
              <a:extLst>
                <a:ext uri="{FF2B5EF4-FFF2-40B4-BE49-F238E27FC236}">
                  <a16:creationId xmlns:a16="http://schemas.microsoft.com/office/drawing/2014/main" id="{B3292F65-977E-4889-AB0C-7C8F948713FD}"/>
                </a:ext>
              </a:extLst>
            </p:cNvPr>
            <p:cNvSpPr>
              <a:spLocks noChangeArrowheads="1"/>
            </p:cNvSpPr>
            <p:nvPr/>
          </p:nvSpPr>
          <p:spPr bwMode="auto">
            <a:xfrm>
              <a:off x="1165230" y="2900802"/>
              <a:ext cx="4030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2000" i="0" u="none" strike="noStrike" kern="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34" charset="-128"/>
                  <a:cs typeface="+mn-cs"/>
                </a:rPr>
                <a:t>Response Rates</a:t>
              </a:r>
            </a:p>
          </p:txBody>
        </p:sp>
        <p:sp>
          <p:nvSpPr>
            <p:cNvPr id="15" name="TextBox 14">
              <a:extLst>
                <a:ext uri="{FF2B5EF4-FFF2-40B4-BE49-F238E27FC236}">
                  <a16:creationId xmlns:a16="http://schemas.microsoft.com/office/drawing/2014/main" id="{5C37CF17-9756-494E-A222-AD57513DBCC5}"/>
                </a:ext>
              </a:extLst>
            </p:cNvPr>
            <p:cNvSpPr txBox="1"/>
            <p:nvPr/>
          </p:nvSpPr>
          <p:spPr bwMode="auto">
            <a:xfrm rot="16200000">
              <a:off x="-363426" y="4400574"/>
              <a:ext cx="1981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Response Rate (%)</a:t>
              </a:r>
            </a:p>
          </p:txBody>
        </p:sp>
        <p:sp>
          <p:nvSpPr>
            <p:cNvPr id="3" name="TextBox 2">
              <a:extLst>
                <a:ext uri="{FF2B5EF4-FFF2-40B4-BE49-F238E27FC236}">
                  <a16:creationId xmlns:a16="http://schemas.microsoft.com/office/drawing/2014/main" id="{530A9EFD-23FF-453E-920C-1DBBECEF3B15}"/>
                </a:ext>
              </a:extLst>
            </p:cNvPr>
            <p:cNvSpPr txBox="1"/>
            <p:nvPr/>
          </p:nvSpPr>
          <p:spPr bwMode="auto">
            <a:xfrm>
              <a:off x="1256232" y="3370623"/>
              <a:ext cx="114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ORR: 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VGPR: 68%</a:t>
              </a:r>
            </a:p>
          </p:txBody>
        </p:sp>
        <p:sp>
          <p:nvSpPr>
            <p:cNvPr id="17" name="TextBox 16">
              <a:extLst>
                <a:ext uri="{FF2B5EF4-FFF2-40B4-BE49-F238E27FC236}">
                  <a16:creationId xmlns:a16="http://schemas.microsoft.com/office/drawing/2014/main" id="{719CEE2D-0B53-4F46-9387-4CF6A3207A58}"/>
                </a:ext>
              </a:extLst>
            </p:cNvPr>
            <p:cNvSpPr txBox="1"/>
            <p:nvPr/>
          </p:nvSpPr>
          <p:spPr bwMode="auto">
            <a:xfrm>
              <a:off x="2607849" y="3322590"/>
              <a:ext cx="114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ORR: 92%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VGPR: 75%</a:t>
              </a:r>
            </a:p>
          </p:txBody>
        </p:sp>
        <p:sp>
          <p:nvSpPr>
            <p:cNvPr id="18" name="TextBox 17">
              <a:extLst>
                <a:ext uri="{FF2B5EF4-FFF2-40B4-BE49-F238E27FC236}">
                  <a16:creationId xmlns:a16="http://schemas.microsoft.com/office/drawing/2014/main" id="{63B142FE-28B0-4AC8-A49F-0C1C07DB5284}"/>
                </a:ext>
              </a:extLst>
            </p:cNvPr>
            <p:cNvSpPr txBox="1"/>
            <p:nvPr/>
          </p:nvSpPr>
          <p:spPr bwMode="auto">
            <a:xfrm>
              <a:off x="3952782" y="3201252"/>
              <a:ext cx="114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ORR: 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VGPR: 72%</a:t>
              </a:r>
            </a:p>
          </p:txBody>
        </p:sp>
        <p:sp>
          <p:nvSpPr>
            <p:cNvPr id="19" name="TextBox 18">
              <a:extLst>
                <a:ext uri="{FF2B5EF4-FFF2-40B4-BE49-F238E27FC236}">
                  <a16:creationId xmlns:a16="http://schemas.microsoft.com/office/drawing/2014/main" id="{1DABE7D4-DCAA-46F5-AABB-3177BAA535FD}"/>
                </a:ext>
              </a:extLst>
            </p:cNvPr>
            <p:cNvSpPr txBox="1"/>
            <p:nvPr/>
          </p:nvSpPr>
          <p:spPr bwMode="auto">
            <a:xfrm>
              <a:off x="1165230" y="5490449"/>
              <a:ext cx="13269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All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34)</a:t>
              </a:r>
              <a:endParaRPr lang="en-US" sz="1200" b="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FEC991E0-E6E3-42F0-A2F4-D0FF4CC5496B}"/>
                </a:ext>
              </a:extLst>
            </p:cNvPr>
            <p:cNvSpPr txBox="1"/>
            <p:nvPr/>
          </p:nvSpPr>
          <p:spPr bwMode="auto">
            <a:xfrm>
              <a:off x="2477477" y="5490449"/>
              <a:ext cx="14057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IMiD/PI Refractory</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24)</a:t>
              </a:r>
              <a:endParaRPr lang="en-US" sz="1200" b="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ED989B3-B54A-42E3-A75D-4929339D18FF}"/>
                </a:ext>
              </a:extLst>
            </p:cNvPr>
            <p:cNvSpPr txBox="1"/>
            <p:nvPr/>
          </p:nvSpPr>
          <p:spPr bwMode="auto">
            <a:xfrm>
              <a:off x="3841244" y="5490449"/>
              <a:ext cx="13680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IMiD/PI/DARA Refractory</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11)</a:t>
              </a:r>
              <a:endParaRPr lang="en-US" sz="1200" b="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A0DA835A-3698-489E-9BC4-7F3618AF5AFA}"/>
                </a:ext>
              </a:extLst>
            </p:cNvPr>
            <p:cNvSpPr txBox="1"/>
            <p:nvPr/>
          </p:nvSpPr>
          <p:spPr bwMode="auto">
            <a:xfrm>
              <a:off x="1256232" y="3938604"/>
              <a:ext cx="11449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20.6%</a:t>
              </a:r>
            </a:p>
          </p:txBody>
        </p:sp>
        <p:sp>
          <p:nvSpPr>
            <p:cNvPr id="23" name="TextBox 22">
              <a:extLst>
                <a:ext uri="{FF2B5EF4-FFF2-40B4-BE49-F238E27FC236}">
                  <a16:creationId xmlns:a16="http://schemas.microsoft.com/office/drawing/2014/main" id="{699C2BBF-8794-4424-950A-731718B6BE1D}"/>
                </a:ext>
              </a:extLst>
            </p:cNvPr>
            <p:cNvSpPr txBox="1"/>
            <p:nvPr/>
          </p:nvSpPr>
          <p:spPr bwMode="auto">
            <a:xfrm>
              <a:off x="1256232" y="4536840"/>
              <a:ext cx="11449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52.9%</a:t>
              </a:r>
            </a:p>
          </p:txBody>
        </p:sp>
        <p:sp>
          <p:nvSpPr>
            <p:cNvPr id="24" name="TextBox 23">
              <a:extLst>
                <a:ext uri="{FF2B5EF4-FFF2-40B4-BE49-F238E27FC236}">
                  <a16:creationId xmlns:a16="http://schemas.microsoft.com/office/drawing/2014/main" id="{2EB9D6A7-0204-4237-9E70-8A5512C8531F}"/>
                </a:ext>
              </a:extLst>
            </p:cNvPr>
            <p:cNvSpPr txBox="1"/>
            <p:nvPr/>
          </p:nvSpPr>
          <p:spPr bwMode="auto">
            <a:xfrm>
              <a:off x="1562249" y="5203302"/>
              <a:ext cx="540916"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14.7%</a:t>
              </a:r>
            </a:p>
          </p:txBody>
        </p:sp>
        <p:sp>
          <p:nvSpPr>
            <p:cNvPr id="25" name="TextBox 24">
              <a:extLst>
                <a:ext uri="{FF2B5EF4-FFF2-40B4-BE49-F238E27FC236}">
                  <a16:creationId xmlns:a16="http://schemas.microsoft.com/office/drawing/2014/main" id="{A79FB8F6-6FF3-42D4-A9DA-550AB319630A}"/>
                </a:ext>
              </a:extLst>
            </p:cNvPr>
            <p:cNvSpPr txBox="1"/>
            <p:nvPr/>
          </p:nvSpPr>
          <p:spPr bwMode="auto">
            <a:xfrm>
              <a:off x="2607849" y="5203302"/>
              <a:ext cx="11449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16.8%</a:t>
              </a:r>
            </a:p>
          </p:txBody>
        </p:sp>
        <p:sp>
          <p:nvSpPr>
            <p:cNvPr id="26" name="TextBox 25">
              <a:extLst>
                <a:ext uri="{FF2B5EF4-FFF2-40B4-BE49-F238E27FC236}">
                  <a16:creationId xmlns:a16="http://schemas.microsoft.com/office/drawing/2014/main" id="{11A13485-7FBF-4CD9-B725-C2CC91AEAEB9}"/>
                </a:ext>
              </a:extLst>
            </p:cNvPr>
            <p:cNvSpPr txBox="1"/>
            <p:nvPr/>
          </p:nvSpPr>
          <p:spPr bwMode="auto">
            <a:xfrm>
              <a:off x="2607849" y="4536840"/>
              <a:ext cx="11449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58.3%</a:t>
              </a:r>
            </a:p>
          </p:txBody>
        </p:sp>
        <p:sp>
          <p:nvSpPr>
            <p:cNvPr id="27" name="TextBox 26">
              <a:extLst>
                <a:ext uri="{FF2B5EF4-FFF2-40B4-BE49-F238E27FC236}">
                  <a16:creationId xmlns:a16="http://schemas.microsoft.com/office/drawing/2014/main" id="{E9A526B8-16B0-47B2-85BD-456C2784B08E}"/>
                </a:ext>
              </a:extLst>
            </p:cNvPr>
            <p:cNvSpPr txBox="1"/>
            <p:nvPr/>
          </p:nvSpPr>
          <p:spPr bwMode="auto">
            <a:xfrm>
              <a:off x="2607849" y="3813105"/>
              <a:ext cx="11449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16.8%</a:t>
              </a:r>
            </a:p>
          </p:txBody>
        </p:sp>
        <p:sp>
          <p:nvSpPr>
            <p:cNvPr id="28" name="TextBox 27">
              <a:extLst>
                <a:ext uri="{FF2B5EF4-FFF2-40B4-BE49-F238E27FC236}">
                  <a16:creationId xmlns:a16="http://schemas.microsoft.com/office/drawing/2014/main" id="{2E20EAF2-B46D-4D4F-B716-F5F2C39D744D}"/>
                </a:ext>
              </a:extLst>
            </p:cNvPr>
            <p:cNvSpPr txBox="1"/>
            <p:nvPr/>
          </p:nvSpPr>
          <p:spPr bwMode="auto">
            <a:xfrm>
              <a:off x="4221091" y="3753796"/>
              <a:ext cx="608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27.3%</a:t>
              </a:r>
            </a:p>
          </p:txBody>
        </p:sp>
        <p:sp>
          <p:nvSpPr>
            <p:cNvPr id="29" name="TextBox 28">
              <a:extLst>
                <a:ext uri="{FF2B5EF4-FFF2-40B4-BE49-F238E27FC236}">
                  <a16:creationId xmlns:a16="http://schemas.microsoft.com/office/drawing/2014/main" id="{A295AD3A-3F6F-48A1-A898-AA8DBC352747}"/>
                </a:ext>
              </a:extLst>
            </p:cNvPr>
            <p:cNvSpPr txBox="1"/>
            <p:nvPr/>
          </p:nvSpPr>
          <p:spPr bwMode="auto">
            <a:xfrm>
              <a:off x="4223446" y="4536840"/>
              <a:ext cx="603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72.7%</a:t>
              </a:r>
            </a:p>
          </p:txBody>
        </p:sp>
        <p:grpSp>
          <p:nvGrpSpPr>
            <p:cNvPr id="44" name="Group 43">
              <a:extLst>
                <a:ext uri="{FF2B5EF4-FFF2-40B4-BE49-F238E27FC236}">
                  <a16:creationId xmlns:a16="http://schemas.microsoft.com/office/drawing/2014/main" id="{96B39978-378A-479E-9E91-73D357BF736E}"/>
                </a:ext>
              </a:extLst>
            </p:cNvPr>
            <p:cNvGrpSpPr/>
            <p:nvPr/>
          </p:nvGrpSpPr>
          <p:grpSpPr>
            <a:xfrm>
              <a:off x="1092970" y="3663758"/>
              <a:ext cx="4116339" cy="1887296"/>
              <a:chOff x="1092970" y="3663758"/>
              <a:chExt cx="4116339" cy="1887296"/>
            </a:xfrm>
          </p:grpSpPr>
          <p:sp>
            <p:nvSpPr>
              <p:cNvPr id="4" name="Freeform: Shape 3">
                <a:extLst>
                  <a:ext uri="{FF2B5EF4-FFF2-40B4-BE49-F238E27FC236}">
                    <a16:creationId xmlns:a16="http://schemas.microsoft.com/office/drawing/2014/main" id="{DA07A458-57A2-4AEB-A2D8-DEDDB1367396}"/>
                  </a:ext>
                </a:extLst>
              </p:cNvPr>
              <p:cNvSpPr/>
              <p:nvPr/>
            </p:nvSpPr>
            <p:spPr bwMode="auto">
              <a:xfrm>
                <a:off x="1148388" y="3663758"/>
                <a:ext cx="4060921" cy="1831878"/>
              </a:xfrm>
              <a:custGeom>
                <a:avLst/>
                <a:gdLst>
                  <a:gd name="connsiteX0" fmla="*/ 0 w 4060921"/>
                  <a:gd name="connsiteY0" fmla="*/ 0 h 1831878"/>
                  <a:gd name="connsiteX1" fmla="*/ 0 w 4060921"/>
                  <a:gd name="connsiteY1" fmla="*/ 1831878 h 1831878"/>
                  <a:gd name="connsiteX2" fmla="*/ 4060921 w 4060921"/>
                  <a:gd name="connsiteY2" fmla="*/ 1831878 h 1831878"/>
                </a:gdLst>
                <a:ahLst/>
                <a:cxnLst>
                  <a:cxn ang="0">
                    <a:pos x="connsiteX0" y="connsiteY0"/>
                  </a:cxn>
                  <a:cxn ang="0">
                    <a:pos x="connsiteX1" y="connsiteY1"/>
                  </a:cxn>
                  <a:cxn ang="0">
                    <a:pos x="connsiteX2" y="connsiteY2"/>
                  </a:cxn>
                </a:cxnLst>
                <a:rect l="l" t="t" r="r" b="b"/>
                <a:pathLst>
                  <a:path w="4060921" h="1831878">
                    <a:moveTo>
                      <a:pt x="0" y="0"/>
                    </a:moveTo>
                    <a:lnTo>
                      <a:pt x="0" y="1831878"/>
                    </a:lnTo>
                    <a:lnTo>
                      <a:pt x="4060921" y="1831878"/>
                    </a:lnTo>
                  </a:path>
                </a:pathLst>
              </a:custGeom>
              <a:noFill/>
              <a:ln w="28575">
                <a:solidFill>
                  <a:schemeClr val="bg1"/>
                </a:solidFill>
                <a:miter lim="800000"/>
                <a:headEnd/>
                <a:tailEnd/>
              </a:ln>
            </p:spPr>
            <p:txBody>
              <a:bodyPr rtlCol="0" anchor="ctr"/>
              <a:lstStyle/>
              <a:p>
                <a:pPr algn="ctr"/>
                <a:endParaRPr lang="en-US"/>
              </a:p>
            </p:txBody>
          </p:sp>
          <p:grpSp>
            <p:nvGrpSpPr>
              <p:cNvPr id="38" name="Group 37">
                <a:extLst>
                  <a:ext uri="{FF2B5EF4-FFF2-40B4-BE49-F238E27FC236}">
                    <a16:creationId xmlns:a16="http://schemas.microsoft.com/office/drawing/2014/main" id="{C4F42BE6-C929-4A60-8A64-B46536D340F4}"/>
                  </a:ext>
                </a:extLst>
              </p:cNvPr>
              <p:cNvGrpSpPr/>
              <p:nvPr/>
            </p:nvGrpSpPr>
            <p:grpSpPr>
              <a:xfrm>
                <a:off x="1092970" y="3677609"/>
                <a:ext cx="55418" cy="1818027"/>
                <a:chOff x="1092970" y="3677609"/>
                <a:chExt cx="55418" cy="1818027"/>
              </a:xfrm>
            </p:grpSpPr>
            <p:cxnSp>
              <p:nvCxnSpPr>
                <p:cNvPr id="32" name="Straight Connector 31">
                  <a:extLst>
                    <a:ext uri="{FF2B5EF4-FFF2-40B4-BE49-F238E27FC236}">
                      <a16:creationId xmlns:a16="http://schemas.microsoft.com/office/drawing/2014/main" id="{1D75FE31-6BC6-48E0-A2B5-FC922D5C8139}"/>
                    </a:ext>
                  </a:extLst>
                </p:cNvPr>
                <p:cNvCxnSpPr>
                  <a:cxnSpLocks/>
                </p:cNvCxnSpPr>
                <p:nvPr/>
              </p:nvCxnSpPr>
              <p:spPr bwMode="auto">
                <a:xfrm flipH="1">
                  <a:off x="1092970" y="5495636"/>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E94016C-9A7D-4906-820A-EA605E21F434}"/>
                    </a:ext>
                  </a:extLst>
                </p:cNvPr>
                <p:cNvCxnSpPr>
                  <a:cxnSpLocks/>
                </p:cNvCxnSpPr>
                <p:nvPr/>
              </p:nvCxnSpPr>
              <p:spPr bwMode="auto">
                <a:xfrm flipH="1">
                  <a:off x="1092970" y="5132029"/>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1658233-D9D3-4488-8D09-98D1C7FAFE59}"/>
                    </a:ext>
                  </a:extLst>
                </p:cNvPr>
                <p:cNvCxnSpPr>
                  <a:cxnSpLocks/>
                </p:cNvCxnSpPr>
                <p:nvPr/>
              </p:nvCxnSpPr>
              <p:spPr bwMode="auto">
                <a:xfrm flipH="1">
                  <a:off x="1092970" y="4768424"/>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F46A4DE-C187-4651-9FAD-39F1841E75CD}"/>
                    </a:ext>
                  </a:extLst>
                </p:cNvPr>
                <p:cNvCxnSpPr>
                  <a:cxnSpLocks/>
                </p:cNvCxnSpPr>
                <p:nvPr/>
              </p:nvCxnSpPr>
              <p:spPr bwMode="auto">
                <a:xfrm flipH="1">
                  <a:off x="1092970" y="4404819"/>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F3DCD4C-0948-4CB5-B51E-E69CA5AAF297}"/>
                    </a:ext>
                  </a:extLst>
                </p:cNvPr>
                <p:cNvCxnSpPr>
                  <a:cxnSpLocks/>
                </p:cNvCxnSpPr>
                <p:nvPr/>
              </p:nvCxnSpPr>
              <p:spPr bwMode="auto">
                <a:xfrm flipH="1">
                  <a:off x="1092970" y="4041214"/>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BB40392-10FA-4BB2-896B-29A120DA43A8}"/>
                    </a:ext>
                  </a:extLst>
                </p:cNvPr>
                <p:cNvCxnSpPr>
                  <a:cxnSpLocks/>
                </p:cNvCxnSpPr>
                <p:nvPr/>
              </p:nvCxnSpPr>
              <p:spPr bwMode="auto">
                <a:xfrm flipH="1">
                  <a:off x="1092970" y="3677609"/>
                  <a:ext cx="554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1FE58725-E67B-479D-BBF0-28114E2B7F72}"/>
                  </a:ext>
                </a:extLst>
              </p:cNvPr>
              <p:cNvGrpSpPr/>
              <p:nvPr/>
            </p:nvGrpSpPr>
            <p:grpSpPr>
              <a:xfrm>
                <a:off x="1148388" y="5495636"/>
                <a:ext cx="4047068" cy="55418"/>
                <a:chOff x="1148388" y="5495636"/>
                <a:chExt cx="4047068" cy="55418"/>
              </a:xfrm>
            </p:grpSpPr>
            <p:cxnSp>
              <p:nvCxnSpPr>
                <p:cNvPr id="39" name="Straight Connector 38">
                  <a:extLst>
                    <a:ext uri="{FF2B5EF4-FFF2-40B4-BE49-F238E27FC236}">
                      <a16:creationId xmlns:a16="http://schemas.microsoft.com/office/drawing/2014/main" id="{BD7E0E86-BAB3-47F0-A77A-BC3165C87204}"/>
                    </a:ext>
                  </a:extLst>
                </p:cNvPr>
                <p:cNvCxnSpPr>
                  <a:cxnSpLocks/>
                </p:cNvCxnSpPr>
                <p:nvPr/>
              </p:nvCxnSpPr>
              <p:spPr bwMode="auto">
                <a:xfrm rot="5400000" flipH="1">
                  <a:off x="1120679" y="5523345"/>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EC9B7E4-C973-4F04-8F9A-A115ECC08A1D}"/>
                    </a:ext>
                  </a:extLst>
                </p:cNvPr>
                <p:cNvCxnSpPr>
                  <a:cxnSpLocks/>
                </p:cNvCxnSpPr>
                <p:nvPr/>
              </p:nvCxnSpPr>
              <p:spPr bwMode="auto">
                <a:xfrm rot="5400000" flipH="1">
                  <a:off x="2469702" y="5523345"/>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1C6CE9F-E961-4870-BCAA-3886F05E2765}"/>
                    </a:ext>
                  </a:extLst>
                </p:cNvPr>
                <p:cNvCxnSpPr>
                  <a:cxnSpLocks/>
                </p:cNvCxnSpPr>
                <p:nvPr/>
              </p:nvCxnSpPr>
              <p:spPr bwMode="auto">
                <a:xfrm rot="5400000" flipH="1">
                  <a:off x="3818725" y="5523345"/>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D1D5459-DC7A-4FA5-A539-8CC6A95F6BB3}"/>
                    </a:ext>
                  </a:extLst>
                </p:cNvPr>
                <p:cNvCxnSpPr>
                  <a:cxnSpLocks/>
                </p:cNvCxnSpPr>
                <p:nvPr/>
              </p:nvCxnSpPr>
              <p:spPr bwMode="auto">
                <a:xfrm rot="5400000" flipH="1">
                  <a:off x="5167747" y="5523345"/>
                  <a:ext cx="5541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5" name="TextBox 44">
              <a:extLst>
                <a:ext uri="{FF2B5EF4-FFF2-40B4-BE49-F238E27FC236}">
                  <a16:creationId xmlns:a16="http://schemas.microsoft.com/office/drawing/2014/main" id="{C22EF33E-2B7E-4ECD-8EC3-1BF811D55B64}"/>
                </a:ext>
              </a:extLst>
            </p:cNvPr>
            <p:cNvSpPr txBox="1"/>
            <p:nvPr/>
          </p:nvSpPr>
          <p:spPr bwMode="auto">
            <a:xfrm>
              <a:off x="658207" y="3509167"/>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A8A5C86F-29A1-4B4E-8C78-19C19E63135C}"/>
                </a:ext>
              </a:extLst>
            </p:cNvPr>
            <p:cNvSpPr txBox="1"/>
            <p:nvPr/>
          </p:nvSpPr>
          <p:spPr bwMode="auto">
            <a:xfrm>
              <a:off x="658207" y="3872960"/>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5A510F1A-8644-4C19-8360-02645A9FC87B}"/>
                </a:ext>
              </a:extLst>
            </p:cNvPr>
            <p:cNvSpPr txBox="1"/>
            <p:nvPr/>
          </p:nvSpPr>
          <p:spPr bwMode="auto">
            <a:xfrm>
              <a:off x="658207" y="4236753"/>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DF686E3D-8F65-4116-9FB9-5A0B4A78FAF9}"/>
                </a:ext>
              </a:extLst>
            </p:cNvPr>
            <p:cNvSpPr txBox="1"/>
            <p:nvPr/>
          </p:nvSpPr>
          <p:spPr bwMode="auto">
            <a:xfrm>
              <a:off x="658207" y="4600546"/>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B4580291-89A2-4BC3-86F6-660B1477CB34}"/>
                </a:ext>
              </a:extLst>
            </p:cNvPr>
            <p:cNvSpPr txBox="1"/>
            <p:nvPr/>
          </p:nvSpPr>
          <p:spPr bwMode="auto">
            <a:xfrm>
              <a:off x="658207" y="4964339"/>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93547DBC-DEC5-4E00-9E34-70BBF2C18C49}"/>
                </a:ext>
              </a:extLst>
            </p:cNvPr>
            <p:cNvSpPr txBox="1"/>
            <p:nvPr/>
          </p:nvSpPr>
          <p:spPr bwMode="auto">
            <a:xfrm>
              <a:off x="658207" y="5328134"/>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65" name="Group 64">
              <a:extLst>
                <a:ext uri="{FF2B5EF4-FFF2-40B4-BE49-F238E27FC236}">
                  <a16:creationId xmlns:a16="http://schemas.microsoft.com/office/drawing/2014/main" id="{5197E051-508B-4C75-9E04-BE3F5F00FD5D}"/>
                </a:ext>
              </a:extLst>
            </p:cNvPr>
            <p:cNvGrpSpPr/>
            <p:nvPr/>
          </p:nvGrpSpPr>
          <p:grpSpPr>
            <a:xfrm>
              <a:off x="4990470" y="3608340"/>
              <a:ext cx="910040" cy="738664"/>
              <a:chOff x="4990470" y="3608340"/>
              <a:chExt cx="910040" cy="738664"/>
            </a:xfrm>
          </p:grpSpPr>
          <p:grpSp>
            <p:nvGrpSpPr>
              <p:cNvPr id="64" name="Group 63">
                <a:extLst>
                  <a:ext uri="{FF2B5EF4-FFF2-40B4-BE49-F238E27FC236}">
                    <a16:creationId xmlns:a16="http://schemas.microsoft.com/office/drawing/2014/main" id="{1A629F77-2188-484D-8CF1-6D2D3FD9C051}"/>
                  </a:ext>
                </a:extLst>
              </p:cNvPr>
              <p:cNvGrpSpPr/>
              <p:nvPr/>
            </p:nvGrpSpPr>
            <p:grpSpPr>
              <a:xfrm>
                <a:off x="4990470" y="3677609"/>
                <a:ext cx="154679" cy="596335"/>
                <a:chOff x="4990470" y="3677609"/>
                <a:chExt cx="154679" cy="596335"/>
              </a:xfrm>
            </p:grpSpPr>
            <p:sp>
              <p:nvSpPr>
                <p:cNvPr id="60" name="Rectangle 59">
                  <a:extLst>
                    <a:ext uri="{FF2B5EF4-FFF2-40B4-BE49-F238E27FC236}">
                      <a16:creationId xmlns:a16="http://schemas.microsoft.com/office/drawing/2014/main" id="{5C068BF0-C1A8-4D8E-BD89-B063FB750239}"/>
                    </a:ext>
                  </a:extLst>
                </p:cNvPr>
                <p:cNvSpPr/>
                <p:nvPr/>
              </p:nvSpPr>
              <p:spPr bwMode="auto">
                <a:xfrm>
                  <a:off x="4990470" y="3677609"/>
                  <a:ext cx="154679" cy="1546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56438A8-D0AE-4F66-B95E-DE0E9773EF5B}"/>
                    </a:ext>
                  </a:extLst>
                </p:cNvPr>
                <p:cNvSpPr/>
                <p:nvPr/>
              </p:nvSpPr>
              <p:spPr bwMode="auto">
                <a:xfrm>
                  <a:off x="4990470" y="3898437"/>
                  <a:ext cx="154679" cy="15467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ED4B6F0-BC51-42F1-B16B-F801ADAF7FD8}"/>
                    </a:ext>
                  </a:extLst>
                </p:cNvPr>
                <p:cNvSpPr/>
                <p:nvPr/>
              </p:nvSpPr>
              <p:spPr bwMode="auto">
                <a:xfrm>
                  <a:off x="4990470" y="4119265"/>
                  <a:ext cx="154679" cy="154679"/>
                </a:xfrm>
                <a:prstGeom prst="rect">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3" name="TextBox 62">
                <a:extLst>
                  <a:ext uri="{FF2B5EF4-FFF2-40B4-BE49-F238E27FC236}">
                    <a16:creationId xmlns:a16="http://schemas.microsoft.com/office/drawing/2014/main" id="{83D2B202-7223-43F7-B064-15ABAC4AD467}"/>
                  </a:ext>
                </a:extLst>
              </p:cNvPr>
              <p:cNvSpPr txBox="1"/>
              <p:nvPr/>
            </p:nvSpPr>
            <p:spPr bwMode="auto">
              <a:xfrm>
                <a:off x="5104779" y="3608340"/>
                <a:ext cx="7957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VGPR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a:t>
                </a:r>
              </a:p>
            </p:txBody>
          </p:sp>
        </p:grpSp>
      </p:grpSp>
      <p:grpSp>
        <p:nvGrpSpPr>
          <p:cNvPr id="274" name="Group 273">
            <a:extLst>
              <a:ext uri="{FF2B5EF4-FFF2-40B4-BE49-F238E27FC236}">
                <a16:creationId xmlns:a16="http://schemas.microsoft.com/office/drawing/2014/main" id="{5D76A9E4-9743-4823-B5C6-8CD703B248CD}"/>
              </a:ext>
            </a:extLst>
          </p:cNvPr>
          <p:cNvGrpSpPr/>
          <p:nvPr/>
        </p:nvGrpSpPr>
        <p:grpSpPr>
          <a:xfrm>
            <a:off x="6567481" y="2900802"/>
            <a:ext cx="4755231" cy="3503405"/>
            <a:chOff x="6567481" y="2900802"/>
            <a:chExt cx="4755231" cy="3503405"/>
          </a:xfrm>
        </p:grpSpPr>
        <p:sp>
          <p:nvSpPr>
            <p:cNvPr id="12" name="Rectangle 11">
              <a:extLst>
                <a:ext uri="{FF2B5EF4-FFF2-40B4-BE49-F238E27FC236}">
                  <a16:creationId xmlns:a16="http://schemas.microsoft.com/office/drawing/2014/main" id="{3F2F54AD-D08A-4058-97FC-8353A0348EDD}"/>
                </a:ext>
              </a:extLst>
            </p:cNvPr>
            <p:cNvSpPr/>
            <p:nvPr/>
          </p:nvSpPr>
          <p:spPr>
            <a:xfrm>
              <a:off x="8738420" y="2900802"/>
              <a:ext cx="556371" cy="400110"/>
            </a:xfrm>
            <a:prstGeom prst="rect">
              <a:avLst/>
            </a:prstGeom>
          </p:spPr>
          <p:txBody>
            <a:bodyPr wrap="none">
              <a:spAutoFit/>
            </a:bodyPr>
            <a:lstStyle/>
            <a:p>
              <a:pPr defTabSz="457200">
                <a:defRPr/>
              </a:pPr>
              <a:r>
                <a:rPr lang="en-US" sz="2000" dirty="0">
                  <a:solidFill>
                    <a:prstClr val="black"/>
                  </a:solidFill>
                  <a:latin typeface="Calibri"/>
                  <a:ea typeface="ＭＳ Ｐゴシック" panose="020B0600070205080204" pitchFamily="34" charset="-128"/>
                  <a:cs typeface="+mn-cs"/>
                </a:rPr>
                <a:t>PFS</a:t>
              </a:r>
            </a:p>
          </p:txBody>
        </p:sp>
        <p:sp>
          <p:nvSpPr>
            <p:cNvPr id="14" name="TextBox 13">
              <a:extLst>
                <a:ext uri="{FF2B5EF4-FFF2-40B4-BE49-F238E27FC236}">
                  <a16:creationId xmlns:a16="http://schemas.microsoft.com/office/drawing/2014/main" id="{A1E141E8-99B9-4C77-AE11-CE8CD983BB28}"/>
                </a:ext>
              </a:extLst>
            </p:cNvPr>
            <p:cNvSpPr txBox="1"/>
            <p:nvPr/>
          </p:nvSpPr>
          <p:spPr bwMode="auto">
            <a:xfrm rot="16200000">
              <a:off x="5818750" y="4350187"/>
              <a:ext cx="18667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PFS</a:t>
              </a:r>
            </a:p>
          </p:txBody>
        </p:sp>
        <p:sp>
          <p:nvSpPr>
            <p:cNvPr id="16" name="TextBox 15">
              <a:extLst>
                <a:ext uri="{FF2B5EF4-FFF2-40B4-BE49-F238E27FC236}">
                  <a16:creationId xmlns:a16="http://schemas.microsoft.com/office/drawing/2014/main" id="{98DE0517-C951-4A04-84FE-54CF3BA2AE22}"/>
                </a:ext>
              </a:extLst>
            </p:cNvPr>
            <p:cNvSpPr txBox="1"/>
            <p:nvPr/>
          </p:nvSpPr>
          <p:spPr bwMode="auto">
            <a:xfrm>
              <a:off x="8847185" y="6034875"/>
              <a:ext cx="60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grpSp>
          <p:nvGrpSpPr>
            <p:cNvPr id="90" name="Group 89">
              <a:extLst>
                <a:ext uri="{FF2B5EF4-FFF2-40B4-BE49-F238E27FC236}">
                  <a16:creationId xmlns:a16="http://schemas.microsoft.com/office/drawing/2014/main" id="{7DD91A79-279F-457A-A4A9-91615DD8AD57}"/>
                </a:ext>
              </a:extLst>
            </p:cNvPr>
            <p:cNvGrpSpPr/>
            <p:nvPr/>
          </p:nvGrpSpPr>
          <p:grpSpPr>
            <a:xfrm>
              <a:off x="7257596" y="3326642"/>
              <a:ext cx="3797231" cy="2492695"/>
              <a:chOff x="7257596" y="3326642"/>
              <a:chExt cx="3797231" cy="2492695"/>
            </a:xfrm>
          </p:grpSpPr>
          <p:sp>
            <p:nvSpPr>
              <p:cNvPr id="70" name="Freeform: Shape 69">
                <a:extLst>
                  <a:ext uri="{FF2B5EF4-FFF2-40B4-BE49-F238E27FC236}">
                    <a16:creationId xmlns:a16="http://schemas.microsoft.com/office/drawing/2014/main" id="{495C1B02-53C6-467A-B9E7-201EA5089B44}"/>
                  </a:ext>
                </a:extLst>
              </p:cNvPr>
              <p:cNvSpPr/>
              <p:nvPr/>
            </p:nvSpPr>
            <p:spPr bwMode="auto">
              <a:xfrm>
                <a:off x="7330390" y="3326642"/>
                <a:ext cx="3724437" cy="2429301"/>
              </a:xfrm>
              <a:custGeom>
                <a:avLst/>
                <a:gdLst>
                  <a:gd name="connsiteX0" fmla="*/ 0 w 3858905"/>
                  <a:gd name="connsiteY0" fmla="*/ 0 h 2429301"/>
                  <a:gd name="connsiteX1" fmla="*/ 0 w 3858905"/>
                  <a:gd name="connsiteY1" fmla="*/ 2429301 h 2429301"/>
                  <a:gd name="connsiteX2" fmla="*/ 3858905 w 3858905"/>
                  <a:gd name="connsiteY2" fmla="*/ 2429301 h 2429301"/>
                </a:gdLst>
                <a:ahLst/>
                <a:cxnLst>
                  <a:cxn ang="0">
                    <a:pos x="connsiteX0" y="connsiteY0"/>
                  </a:cxn>
                  <a:cxn ang="0">
                    <a:pos x="connsiteX1" y="connsiteY1"/>
                  </a:cxn>
                  <a:cxn ang="0">
                    <a:pos x="connsiteX2" y="connsiteY2"/>
                  </a:cxn>
                </a:cxnLst>
                <a:rect l="l" t="t" r="r" b="b"/>
                <a:pathLst>
                  <a:path w="3858905" h="2429301">
                    <a:moveTo>
                      <a:pt x="0" y="0"/>
                    </a:moveTo>
                    <a:lnTo>
                      <a:pt x="0" y="2429301"/>
                    </a:lnTo>
                    <a:lnTo>
                      <a:pt x="3858905" y="2429301"/>
                    </a:lnTo>
                  </a:path>
                </a:pathLst>
              </a:custGeom>
              <a:noFill/>
              <a:ln w="28575">
                <a:solidFill>
                  <a:schemeClr val="bg1"/>
                </a:solidFill>
                <a:miter lim="800000"/>
                <a:headEnd/>
                <a:tailEnd/>
              </a:ln>
            </p:spPr>
            <p:txBody>
              <a:bodyPr rtlCol="0" anchor="ctr"/>
              <a:lstStyle/>
              <a:p>
                <a:pPr algn="ctr"/>
                <a:endParaRPr lang="en-US"/>
              </a:p>
            </p:txBody>
          </p:sp>
          <p:grpSp>
            <p:nvGrpSpPr>
              <p:cNvPr id="80" name="Group 79">
                <a:extLst>
                  <a:ext uri="{FF2B5EF4-FFF2-40B4-BE49-F238E27FC236}">
                    <a16:creationId xmlns:a16="http://schemas.microsoft.com/office/drawing/2014/main" id="{733B9232-4AF6-4D50-BC64-0943E6CE883D}"/>
                  </a:ext>
                </a:extLst>
              </p:cNvPr>
              <p:cNvGrpSpPr/>
              <p:nvPr/>
            </p:nvGrpSpPr>
            <p:grpSpPr>
              <a:xfrm>
                <a:off x="7257596" y="3415352"/>
                <a:ext cx="72794" cy="2339489"/>
                <a:chOff x="7257596" y="3415352"/>
                <a:chExt cx="72794" cy="2339489"/>
              </a:xfrm>
            </p:grpSpPr>
            <p:cxnSp>
              <p:nvCxnSpPr>
                <p:cNvPr id="74" name="Straight Connector 73">
                  <a:extLst>
                    <a:ext uri="{FF2B5EF4-FFF2-40B4-BE49-F238E27FC236}">
                      <a16:creationId xmlns:a16="http://schemas.microsoft.com/office/drawing/2014/main" id="{5D2CE6A1-9EC5-46E9-A7D6-7B24DE315CF8}"/>
                    </a:ext>
                  </a:extLst>
                </p:cNvPr>
                <p:cNvCxnSpPr>
                  <a:cxnSpLocks/>
                </p:cNvCxnSpPr>
                <p:nvPr/>
              </p:nvCxnSpPr>
              <p:spPr bwMode="auto">
                <a:xfrm flipH="1">
                  <a:off x="7257596" y="3415352"/>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BC91916-AA8E-45F9-AF97-2A7D8E273181}"/>
                    </a:ext>
                  </a:extLst>
                </p:cNvPr>
                <p:cNvCxnSpPr>
                  <a:cxnSpLocks/>
                </p:cNvCxnSpPr>
                <p:nvPr/>
              </p:nvCxnSpPr>
              <p:spPr bwMode="auto">
                <a:xfrm flipH="1">
                  <a:off x="7257596" y="388325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3190DA5-366D-4762-BDE3-AF9BF5EFD146}"/>
                    </a:ext>
                  </a:extLst>
                </p:cNvPr>
                <p:cNvCxnSpPr>
                  <a:cxnSpLocks/>
                </p:cNvCxnSpPr>
                <p:nvPr/>
              </p:nvCxnSpPr>
              <p:spPr bwMode="auto">
                <a:xfrm flipH="1">
                  <a:off x="7257596" y="4351148"/>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1C81258-5714-4E2A-B071-28AF5B08E406}"/>
                    </a:ext>
                  </a:extLst>
                </p:cNvPr>
                <p:cNvCxnSpPr>
                  <a:cxnSpLocks/>
                </p:cNvCxnSpPr>
                <p:nvPr/>
              </p:nvCxnSpPr>
              <p:spPr bwMode="auto">
                <a:xfrm flipH="1">
                  <a:off x="7257596" y="4819046"/>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A1ABFD1-41E5-409D-BCCE-757F4C62918E}"/>
                    </a:ext>
                  </a:extLst>
                </p:cNvPr>
                <p:cNvCxnSpPr>
                  <a:cxnSpLocks/>
                </p:cNvCxnSpPr>
                <p:nvPr/>
              </p:nvCxnSpPr>
              <p:spPr bwMode="auto">
                <a:xfrm flipH="1">
                  <a:off x="7257596" y="5286944"/>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9047A82-29EE-4F3C-AC42-B7A686525FBB}"/>
                    </a:ext>
                  </a:extLst>
                </p:cNvPr>
                <p:cNvCxnSpPr>
                  <a:cxnSpLocks/>
                </p:cNvCxnSpPr>
                <p:nvPr/>
              </p:nvCxnSpPr>
              <p:spPr bwMode="auto">
                <a:xfrm flipH="1">
                  <a:off x="7257596" y="5754841"/>
                  <a:ext cx="727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98E9C0E4-352D-47BD-B384-3619A7B9908E}"/>
                  </a:ext>
                </a:extLst>
              </p:cNvPr>
              <p:cNvGrpSpPr/>
              <p:nvPr/>
            </p:nvGrpSpPr>
            <p:grpSpPr>
              <a:xfrm>
                <a:off x="7328517" y="5746543"/>
                <a:ext cx="3707639" cy="72794"/>
                <a:chOff x="7328517" y="5746543"/>
                <a:chExt cx="3707639" cy="72794"/>
              </a:xfrm>
            </p:grpSpPr>
            <p:cxnSp>
              <p:nvCxnSpPr>
                <p:cNvPr id="81" name="Straight Connector 80">
                  <a:extLst>
                    <a:ext uri="{FF2B5EF4-FFF2-40B4-BE49-F238E27FC236}">
                      <a16:creationId xmlns:a16="http://schemas.microsoft.com/office/drawing/2014/main" id="{095DF412-B064-48CC-BE97-9A8366159DC4}"/>
                    </a:ext>
                  </a:extLst>
                </p:cNvPr>
                <p:cNvCxnSpPr>
                  <a:cxnSpLocks/>
                </p:cNvCxnSpPr>
                <p:nvPr/>
              </p:nvCxnSpPr>
              <p:spPr bwMode="auto">
                <a:xfrm rot="5400000" flipH="1">
                  <a:off x="7292120"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998DE4E-9B1F-463F-A373-84C928D4F4F9}"/>
                    </a:ext>
                  </a:extLst>
                </p:cNvPr>
                <p:cNvCxnSpPr>
                  <a:cxnSpLocks/>
                </p:cNvCxnSpPr>
                <p:nvPr/>
              </p:nvCxnSpPr>
              <p:spPr bwMode="auto">
                <a:xfrm rot="5400000" flipH="1">
                  <a:off x="7821783"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9B0524A-701B-4229-AD6D-478C55A40294}"/>
                    </a:ext>
                  </a:extLst>
                </p:cNvPr>
                <p:cNvCxnSpPr>
                  <a:cxnSpLocks/>
                </p:cNvCxnSpPr>
                <p:nvPr/>
              </p:nvCxnSpPr>
              <p:spPr bwMode="auto">
                <a:xfrm rot="5400000" flipH="1">
                  <a:off x="8351446"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D1BB6F7-5A6A-43B1-8658-AE1B30BC21BF}"/>
                    </a:ext>
                  </a:extLst>
                </p:cNvPr>
                <p:cNvCxnSpPr>
                  <a:cxnSpLocks/>
                </p:cNvCxnSpPr>
                <p:nvPr/>
              </p:nvCxnSpPr>
              <p:spPr bwMode="auto">
                <a:xfrm rot="5400000" flipH="1">
                  <a:off x="8881109"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A515A9A-7E5C-4076-93D0-3F8A6CAE5CDF}"/>
                    </a:ext>
                  </a:extLst>
                </p:cNvPr>
                <p:cNvCxnSpPr>
                  <a:cxnSpLocks/>
                </p:cNvCxnSpPr>
                <p:nvPr/>
              </p:nvCxnSpPr>
              <p:spPr bwMode="auto">
                <a:xfrm rot="5400000" flipH="1">
                  <a:off x="9410772"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9A04616-20F9-4BD5-8DB9-986D90981061}"/>
                    </a:ext>
                  </a:extLst>
                </p:cNvPr>
                <p:cNvCxnSpPr>
                  <a:cxnSpLocks/>
                </p:cNvCxnSpPr>
                <p:nvPr/>
              </p:nvCxnSpPr>
              <p:spPr bwMode="auto">
                <a:xfrm rot="5400000" flipH="1">
                  <a:off x="9940435"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074A151-2C74-49A5-8718-5C7AB9F962E8}"/>
                    </a:ext>
                  </a:extLst>
                </p:cNvPr>
                <p:cNvCxnSpPr>
                  <a:cxnSpLocks/>
                </p:cNvCxnSpPr>
                <p:nvPr/>
              </p:nvCxnSpPr>
              <p:spPr bwMode="auto">
                <a:xfrm rot="5400000" flipH="1">
                  <a:off x="10470098"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AA31871-60E9-4152-B715-3228988F8534}"/>
                    </a:ext>
                  </a:extLst>
                </p:cNvPr>
                <p:cNvCxnSpPr>
                  <a:cxnSpLocks/>
                </p:cNvCxnSpPr>
                <p:nvPr/>
              </p:nvCxnSpPr>
              <p:spPr bwMode="auto">
                <a:xfrm rot="5400000" flipH="1">
                  <a:off x="10999759" y="5782940"/>
                  <a:ext cx="7279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1" name="TextBox 90">
              <a:extLst>
                <a:ext uri="{FF2B5EF4-FFF2-40B4-BE49-F238E27FC236}">
                  <a16:creationId xmlns:a16="http://schemas.microsoft.com/office/drawing/2014/main" id="{B4A3A5B9-2AB5-461E-A7D2-879489DD9C54}"/>
                </a:ext>
              </a:extLst>
            </p:cNvPr>
            <p:cNvSpPr txBox="1"/>
            <p:nvPr/>
          </p:nvSpPr>
          <p:spPr bwMode="auto">
            <a:xfrm>
              <a:off x="6749714" y="3247140"/>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endParaRPr lang="en-US"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9E4695A0-1F34-4C23-BF7D-BF7B38C220E0}"/>
                </a:ext>
              </a:extLst>
            </p:cNvPr>
            <p:cNvSpPr txBox="1"/>
            <p:nvPr/>
          </p:nvSpPr>
          <p:spPr bwMode="auto">
            <a:xfrm>
              <a:off x="6749714" y="3715609"/>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endParaRPr lang="en-US"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4C0CAC46-F22A-47AD-9320-A189A928E32D}"/>
                </a:ext>
              </a:extLst>
            </p:cNvPr>
            <p:cNvSpPr txBox="1"/>
            <p:nvPr/>
          </p:nvSpPr>
          <p:spPr bwMode="auto">
            <a:xfrm>
              <a:off x="6749714" y="418407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endParaRPr lang="en-US"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518D22EB-E4B2-417D-82CE-2BDAD03E7829}"/>
                </a:ext>
              </a:extLst>
            </p:cNvPr>
            <p:cNvSpPr txBox="1"/>
            <p:nvPr/>
          </p:nvSpPr>
          <p:spPr bwMode="auto">
            <a:xfrm>
              <a:off x="6749714" y="4652547"/>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endParaRPr lang="en-US"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4F40E078-4EB2-4B2F-8435-A07DBB066BAC}"/>
                </a:ext>
              </a:extLst>
            </p:cNvPr>
            <p:cNvSpPr txBox="1"/>
            <p:nvPr/>
          </p:nvSpPr>
          <p:spPr bwMode="auto">
            <a:xfrm>
              <a:off x="6749714" y="5121016"/>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endParaRPr lang="en-US"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95BB65E6-5B12-46CB-848F-4D17A201B7B7}"/>
                </a:ext>
              </a:extLst>
            </p:cNvPr>
            <p:cNvSpPr txBox="1"/>
            <p:nvPr/>
          </p:nvSpPr>
          <p:spPr bwMode="auto">
            <a:xfrm>
              <a:off x="6749714" y="5589486"/>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97" name="TextBox 96">
              <a:extLst>
                <a:ext uri="{FF2B5EF4-FFF2-40B4-BE49-F238E27FC236}">
                  <a16:creationId xmlns:a16="http://schemas.microsoft.com/office/drawing/2014/main" id="{30577D0A-87E6-4AD2-82AE-0F92D750436D}"/>
                </a:ext>
              </a:extLst>
            </p:cNvPr>
            <p:cNvSpPr txBox="1"/>
            <p:nvPr/>
          </p:nvSpPr>
          <p:spPr bwMode="auto">
            <a:xfrm>
              <a:off x="70486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B724E634-6A75-4ACA-97DF-2F2F219547A4}"/>
                </a:ext>
              </a:extLst>
            </p:cNvPr>
            <p:cNvSpPr txBox="1"/>
            <p:nvPr/>
          </p:nvSpPr>
          <p:spPr bwMode="auto">
            <a:xfrm>
              <a:off x="75783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endParaRPr lang="en-US"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D435F0CA-1062-4242-8674-615834FE0C62}"/>
                </a:ext>
              </a:extLst>
            </p:cNvPr>
            <p:cNvSpPr txBox="1"/>
            <p:nvPr/>
          </p:nvSpPr>
          <p:spPr bwMode="auto">
            <a:xfrm>
              <a:off x="81079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F2906D99-4A10-4BFB-BCB4-A75F9DA0BDCA}"/>
                </a:ext>
              </a:extLst>
            </p:cNvPr>
            <p:cNvSpPr txBox="1"/>
            <p:nvPr/>
          </p:nvSpPr>
          <p:spPr bwMode="auto">
            <a:xfrm>
              <a:off x="86376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endParaRPr lang="en-US" b="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3A3B5E28-5A8C-4527-AEA1-5C7C87FA3E9E}"/>
                </a:ext>
              </a:extLst>
            </p:cNvPr>
            <p:cNvSpPr txBox="1"/>
            <p:nvPr/>
          </p:nvSpPr>
          <p:spPr bwMode="auto">
            <a:xfrm>
              <a:off x="91672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7DF2C3F4-5F48-4767-8429-0DC74E7F693B}"/>
                </a:ext>
              </a:extLst>
            </p:cNvPr>
            <p:cNvSpPr txBox="1"/>
            <p:nvPr/>
          </p:nvSpPr>
          <p:spPr bwMode="auto">
            <a:xfrm>
              <a:off x="96969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endParaRPr lang="en-US" b="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B796F1BF-1442-40B8-B60F-1AC82C0BEC1F}"/>
                </a:ext>
              </a:extLst>
            </p:cNvPr>
            <p:cNvSpPr txBox="1"/>
            <p:nvPr/>
          </p:nvSpPr>
          <p:spPr bwMode="auto">
            <a:xfrm>
              <a:off x="102265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5A14E912-187F-433B-B7BF-B1111DBAD212}"/>
                </a:ext>
              </a:extLst>
            </p:cNvPr>
            <p:cNvSpPr txBox="1"/>
            <p:nvPr/>
          </p:nvSpPr>
          <p:spPr bwMode="auto">
            <a:xfrm>
              <a:off x="107562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133" name="Freeform: Shape 132">
              <a:extLst>
                <a:ext uri="{FF2B5EF4-FFF2-40B4-BE49-F238E27FC236}">
                  <a16:creationId xmlns:a16="http://schemas.microsoft.com/office/drawing/2014/main" id="{3526AE3A-A0E6-4493-8E88-DA1688BC387F}"/>
                </a:ext>
              </a:extLst>
            </p:cNvPr>
            <p:cNvSpPr/>
            <p:nvPr/>
          </p:nvSpPr>
          <p:spPr bwMode="auto">
            <a:xfrm>
              <a:off x="7666630" y="3480179"/>
              <a:ext cx="3244755" cy="996287"/>
            </a:xfrm>
            <a:custGeom>
              <a:avLst/>
              <a:gdLst>
                <a:gd name="connsiteX0" fmla="*/ 0 w 3244755"/>
                <a:gd name="connsiteY0" fmla="*/ 0 h 996287"/>
                <a:gd name="connsiteX1" fmla="*/ 156949 w 3244755"/>
                <a:gd name="connsiteY1" fmla="*/ 0 h 996287"/>
                <a:gd name="connsiteX2" fmla="*/ 156949 w 3244755"/>
                <a:gd name="connsiteY2" fmla="*/ 78475 h 996287"/>
                <a:gd name="connsiteX3" fmla="*/ 528851 w 3244755"/>
                <a:gd name="connsiteY3" fmla="*/ 78475 h 996287"/>
                <a:gd name="connsiteX4" fmla="*/ 528851 w 3244755"/>
                <a:gd name="connsiteY4" fmla="*/ 150125 h 996287"/>
                <a:gd name="connsiteX5" fmla="*/ 552734 w 3244755"/>
                <a:gd name="connsiteY5" fmla="*/ 150125 h 996287"/>
                <a:gd name="connsiteX6" fmla="*/ 552734 w 3244755"/>
                <a:gd name="connsiteY6" fmla="*/ 228600 h 996287"/>
                <a:gd name="connsiteX7" fmla="*/ 610737 w 3244755"/>
                <a:gd name="connsiteY7" fmla="*/ 228600 h 996287"/>
                <a:gd name="connsiteX8" fmla="*/ 610737 w 3244755"/>
                <a:gd name="connsiteY8" fmla="*/ 313899 h 996287"/>
                <a:gd name="connsiteX9" fmla="*/ 852985 w 3244755"/>
                <a:gd name="connsiteY9" fmla="*/ 313899 h 996287"/>
                <a:gd name="connsiteX10" fmla="*/ 852985 w 3244755"/>
                <a:gd name="connsiteY10" fmla="*/ 402609 h 996287"/>
                <a:gd name="connsiteX11" fmla="*/ 1204415 w 3244755"/>
                <a:gd name="connsiteY11" fmla="*/ 402609 h 996287"/>
                <a:gd name="connsiteX12" fmla="*/ 1204415 w 3244755"/>
                <a:gd name="connsiteY12" fmla="*/ 511791 h 996287"/>
                <a:gd name="connsiteX13" fmla="*/ 1572904 w 3244755"/>
                <a:gd name="connsiteY13" fmla="*/ 511791 h 996287"/>
                <a:gd name="connsiteX14" fmla="*/ 1572904 w 3244755"/>
                <a:gd name="connsiteY14" fmla="*/ 661917 h 996287"/>
                <a:gd name="connsiteX15" fmla="*/ 1627495 w 3244755"/>
                <a:gd name="connsiteY15" fmla="*/ 661917 h 996287"/>
                <a:gd name="connsiteX16" fmla="*/ 1627495 w 3244755"/>
                <a:gd name="connsiteY16" fmla="*/ 805218 h 996287"/>
                <a:gd name="connsiteX17" fmla="*/ 2156346 w 3244755"/>
                <a:gd name="connsiteY17" fmla="*/ 805218 h 996287"/>
                <a:gd name="connsiteX18" fmla="*/ 2156346 w 3244755"/>
                <a:gd name="connsiteY18" fmla="*/ 996287 h 996287"/>
                <a:gd name="connsiteX19" fmla="*/ 3244755 w 3244755"/>
                <a:gd name="connsiteY19" fmla="*/ 996287 h 99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44755" h="996287">
                  <a:moveTo>
                    <a:pt x="0" y="0"/>
                  </a:moveTo>
                  <a:lnTo>
                    <a:pt x="156949" y="0"/>
                  </a:lnTo>
                  <a:lnTo>
                    <a:pt x="156949" y="78475"/>
                  </a:lnTo>
                  <a:lnTo>
                    <a:pt x="528851" y="78475"/>
                  </a:lnTo>
                  <a:lnTo>
                    <a:pt x="528851" y="150125"/>
                  </a:lnTo>
                  <a:lnTo>
                    <a:pt x="552734" y="150125"/>
                  </a:lnTo>
                  <a:lnTo>
                    <a:pt x="552734" y="228600"/>
                  </a:lnTo>
                  <a:lnTo>
                    <a:pt x="610737" y="228600"/>
                  </a:lnTo>
                  <a:lnTo>
                    <a:pt x="610737" y="313899"/>
                  </a:lnTo>
                  <a:lnTo>
                    <a:pt x="852985" y="313899"/>
                  </a:lnTo>
                  <a:lnTo>
                    <a:pt x="852985" y="402609"/>
                  </a:lnTo>
                  <a:lnTo>
                    <a:pt x="1204415" y="402609"/>
                  </a:lnTo>
                  <a:lnTo>
                    <a:pt x="1204415" y="511791"/>
                  </a:lnTo>
                  <a:lnTo>
                    <a:pt x="1572904" y="511791"/>
                  </a:lnTo>
                  <a:lnTo>
                    <a:pt x="1572904" y="661917"/>
                  </a:lnTo>
                  <a:lnTo>
                    <a:pt x="1627495" y="661917"/>
                  </a:lnTo>
                  <a:lnTo>
                    <a:pt x="1627495" y="805218"/>
                  </a:lnTo>
                  <a:lnTo>
                    <a:pt x="2156346" y="805218"/>
                  </a:lnTo>
                  <a:lnTo>
                    <a:pt x="2156346" y="996287"/>
                  </a:lnTo>
                  <a:lnTo>
                    <a:pt x="3244755" y="996287"/>
                  </a:lnTo>
                </a:path>
              </a:pathLst>
            </a:custGeom>
            <a:noFill/>
            <a:ln w="28575">
              <a:solidFill>
                <a:schemeClr val="accent1"/>
              </a:solidFill>
              <a:miter lim="800000"/>
              <a:headEnd/>
              <a:tailEnd/>
            </a:ln>
          </p:spPr>
          <p:txBody>
            <a:bodyPr rtlCol="0" anchor="ctr"/>
            <a:lstStyle/>
            <a:p>
              <a:pPr algn="ctr"/>
              <a:endParaRPr lang="en-US"/>
            </a:p>
          </p:txBody>
        </p:sp>
        <p:grpSp>
          <p:nvGrpSpPr>
            <p:cNvPr id="134" name="Group 133">
              <a:extLst>
                <a:ext uri="{FF2B5EF4-FFF2-40B4-BE49-F238E27FC236}">
                  <a16:creationId xmlns:a16="http://schemas.microsoft.com/office/drawing/2014/main" id="{E85CB9C8-D88C-4A13-8498-7BD422B8DDBB}"/>
                </a:ext>
              </a:extLst>
            </p:cNvPr>
            <p:cNvGrpSpPr/>
            <p:nvPr/>
          </p:nvGrpSpPr>
          <p:grpSpPr>
            <a:xfrm>
              <a:off x="7615162" y="3427736"/>
              <a:ext cx="107109" cy="107109"/>
              <a:chOff x="7917480" y="4102974"/>
              <a:chExt cx="107109" cy="107109"/>
            </a:xfrm>
          </p:grpSpPr>
          <p:cxnSp>
            <p:nvCxnSpPr>
              <p:cNvPr id="135" name="Straight Connector 134">
                <a:extLst>
                  <a:ext uri="{FF2B5EF4-FFF2-40B4-BE49-F238E27FC236}">
                    <a16:creationId xmlns:a16="http://schemas.microsoft.com/office/drawing/2014/main" id="{9789ECBB-96F5-49ED-BB46-00FF1A845DA6}"/>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E43C6D7-6C67-4A78-ABD1-A72AA7DB7747}"/>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97CB55CF-A1B2-48F1-A9C2-64898BAB90CD}"/>
                </a:ext>
              </a:extLst>
            </p:cNvPr>
            <p:cNvGrpSpPr/>
            <p:nvPr/>
          </p:nvGrpSpPr>
          <p:grpSpPr>
            <a:xfrm>
              <a:off x="7668717" y="3425391"/>
              <a:ext cx="107109" cy="107109"/>
              <a:chOff x="7917480" y="4102974"/>
              <a:chExt cx="107109" cy="107109"/>
            </a:xfrm>
          </p:grpSpPr>
          <p:cxnSp>
            <p:nvCxnSpPr>
              <p:cNvPr id="138" name="Straight Connector 137">
                <a:extLst>
                  <a:ext uri="{FF2B5EF4-FFF2-40B4-BE49-F238E27FC236}">
                    <a16:creationId xmlns:a16="http://schemas.microsoft.com/office/drawing/2014/main" id="{F45DBA6A-8BC7-4B65-9CB3-6782D36AB4D8}"/>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931CD95-2C52-46CE-9423-8F1897473262}"/>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C96E9AB3-4FC5-4D98-B1A6-AAFA50CF34DA}"/>
                </a:ext>
              </a:extLst>
            </p:cNvPr>
            <p:cNvGrpSpPr/>
            <p:nvPr/>
          </p:nvGrpSpPr>
          <p:grpSpPr>
            <a:xfrm>
              <a:off x="7856850" y="3505588"/>
              <a:ext cx="107109" cy="107109"/>
              <a:chOff x="7917480" y="4102974"/>
              <a:chExt cx="107109" cy="107109"/>
            </a:xfrm>
          </p:grpSpPr>
          <p:cxnSp>
            <p:nvCxnSpPr>
              <p:cNvPr id="141" name="Straight Connector 140">
                <a:extLst>
                  <a:ext uri="{FF2B5EF4-FFF2-40B4-BE49-F238E27FC236}">
                    <a16:creationId xmlns:a16="http://schemas.microsoft.com/office/drawing/2014/main" id="{ABDB48D6-56A8-4F9A-AD5C-8F3412B69DC2}"/>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1562A32-FAB3-441E-A72E-319819C2F704}"/>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9BCB4C5B-B0D6-4CF1-B3AE-E3E771641AFB}"/>
                </a:ext>
              </a:extLst>
            </p:cNvPr>
            <p:cNvGrpSpPr/>
            <p:nvPr/>
          </p:nvGrpSpPr>
          <p:grpSpPr>
            <a:xfrm>
              <a:off x="7983653" y="3505587"/>
              <a:ext cx="107109" cy="107109"/>
              <a:chOff x="7917480" y="4102974"/>
              <a:chExt cx="107109" cy="107109"/>
            </a:xfrm>
          </p:grpSpPr>
          <p:cxnSp>
            <p:nvCxnSpPr>
              <p:cNvPr id="144" name="Straight Connector 143">
                <a:extLst>
                  <a:ext uri="{FF2B5EF4-FFF2-40B4-BE49-F238E27FC236}">
                    <a16:creationId xmlns:a16="http://schemas.microsoft.com/office/drawing/2014/main" id="{285B0A4D-32A8-4F85-A28D-8D86CB0B5180}"/>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E36F09C-D2EA-48C7-832F-BD2C42E8F22F}"/>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9D91280E-B647-4976-BFF0-052F6B230F71}"/>
                </a:ext>
              </a:extLst>
            </p:cNvPr>
            <p:cNvGrpSpPr/>
            <p:nvPr/>
          </p:nvGrpSpPr>
          <p:grpSpPr>
            <a:xfrm>
              <a:off x="7967992" y="3505586"/>
              <a:ext cx="107109" cy="107109"/>
              <a:chOff x="7917480" y="4102974"/>
              <a:chExt cx="107109" cy="107109"/>
            </a:xfrm>
          </p:grpSpPr>
          <p:cxnSp>
            <p:nvCxnSpPr>
              <p:cNvPr id="147" name="Straight Connector 146">
                <a:extLst>
                  <a:ext uri="{FF2B5EF4-FFF2-40B4-BE49-F238E27FC236}">
                    <a16:creationId xmlns:a16="http://schemas.microsoft.com/office/drawing/2014/main" id="{66A0A089-1667-41A5-9580-C0F6841D1A63}"/>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CB0C479-2C7D-4053-863F-1ECE92401A6D}"/>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9789ECF2-CDA1-4C61-B441-6BEA20826FFF}"/>
                </a:ext>
              </a:extLst>
            </p:cNvPr>
            <p:cNvGrpSpPr/>
            <p:nvPr/>
          </p:nvGrpSpPr>
          <p:grpSpPr>
            <a:xfrm>
              <a:off x="8016306" y="3504060"/>
              <a:ext cx="107109" cy="107109"/>
              <a:chOff x="7917480" y="4102974"/>
              <a:chExt cx="107109" cy="107109"/>
            </a:xfrm>
          </p:grpSpPr>
          <p:cxnSp>
            <p:nvCxnSpPr>
              <p:cNvPr id="150" name="Straight Connector 149">
                <a:extLst>
                  <a:ext uri="{FF2B5EF4-FFF2-40B4-BE49-F238E27FC236}">
                    <a16:creationId xmlns:a16="http://schemas.microsoft.com/office/drawing/2014/main" id="{4C0E5A2B-3502-4C59-B8E8-AD7BFF00D9A1}"/>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359F1333-4342-48F7-A7ED-73102FDE8DBF}"/>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1542AF0B-646D-4565-A1E3-9F7921B6C249}"/>
                </a:ext>
              </a:extLst>
            </p:cNvPr>
            <p:cNvGrpSpPr/>
            <p:nvPr/>
          </p:nvGrpSpPr>
          <p:grpSpPr>
            <a:xfrm>
              <a:off x="8319529" y="3739742"/>
              <a:ext cx="107109" cy="107109"/>
              <a:chOff x="7917480" y="4102974"/>
              <a:chExt cx="107109" cy="107109"/>
            </a:xfrm>
          </p:grpSpPr>
          <p:cxnSp>
            <p:nvCxnSpPr>
              <p:cNvPr id="153" name="Straight Connector 152">
                <a:extLst>
                  <a:ext uri="{FF2B5EF4-FFF2-40B4-BE49-F238E27FC236}">
                    <a16:creationId xmlns:a16="http://schemas.microsoft.com/office/drawing/2014/main" id="{1D042D07-A8E9-4463-B6E9-27F9DB0D6792}"/>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E1FBCF4-0FAF-40A2-88AC-3BCB86123F2C}"/>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504CCE0E-836A-4E34-A6AC-AAEC0166BF5C}"/>
                </a:ext>
              </a:extLst>
            </p:cNvPr>
            <p:cNvGrpSpPr/>
            <p:nvPr/>
          </p:nvGrpSpPr>
          <p:grpSpPr>
            <a:xfrm>
              <a:off x="8498574" y="3830038"/>
              <a:ext cx="107109" cy="107109"/>
              <a:chOff x="7917480" y="4102974"/>
              <a:chExt cx="107109" cy="107109"/>
            </a:xfrm>
          </p:grpSpPr>
          <p:cxnSp>
            <p:nvCxnSpPr>
              <p:cNvPr id="156" name="Straight Connector 155">
                <a:extLst>
                  <a:ext uri="{FF2B5EF4-FFF2-40B4-BE49-F238E27FC236}">
                    <a16:creationId xmlns:a16="http://schemas.microsoft.com/office/drawing/2014/main" id="{503E81E4-F030-4A18-B832-1B61ADD542B6}"/>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05A6EE5-4B31-457C-8050-18ED0FDE6A84}"/>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EA2F17E9-2DEE-4BC7-9020-046A365B007E}"/>
                </a:ext>
              </a:extLst>
            </p:cNvPr>
            <p:cNvGrpSpPr/>
            <p:nvPr/>
          </p:nvGrpSpPr>
          <p:grpSpPr>
            <a:xfrm>
              <a:off x="8546412" y="3828821"/>
              <a:ext cx="107109" cy="107109"/>
              <a:chOff x="7917480" y="4102974"/>
              <a:chExt cx="107109" cy="107109"/>
            </a:xfrm>
          </p:grpSpPr>
          <p:cxnSp>
            <p:nvCxnSpPr>
              <p:cNvPr id="159" name="Straight Connector 158">
                <a:extLst>
                  <a:ext uri="{FF2B5EF4-FFF2-40B4-BE49-F238E27FC236}">
                    <a16:creationId xmlns:a16="http://schemas.microsoft.com/office/drawing/2014/main" id="{E4304531-562D-4D2D-B202-8796A315DF38}"/>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35BD7CF-33DC-4B00-B68B-90E21D189DF4}"/>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D51E11E4-AEC9-4D03-8AB3-B3C807B9A689}"/>
                </a:ext>
              </a:extLst>
            </p:cNvPr>
            <p:cNvGrpSpPr/>
            <p:nvPr/>
          </p:nvGrpSpPr>
          <p:grpSpPr>
            <a:xfrm>
              <a:off x="8592692" y="3829124"/>
              <a:ext cx="107109" cy="107109"/>
              <a:chOff x="7917480" y="4102974"/>
              <a:chExt cx="107109" cy="107109"/>
            </a:xfrm>
          </p:grpSpPr>
          <p:cxnSp>
            <p:nvCxnSpPr>
              <p:cNvPr id="162" name="Straight Connector 161">
                <a:extLst>
                  <a:ext uri="{FF2B5EF4-FFF2-40B4-BE49-F238E27FC236}">
                    <a16:creationId xmlns:a16="http://schemas.microsoft.com/office/drawing/2014/main" id="{C6D64457-04E9-4039-A7BA-5032462E6175}"/>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8ED482E-8F20-44CC-B268-4E7930434EBE}"/>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4CD3B16C-4620-423D-9100-377A5CF3AADD}"/>
                </a:ext>
              </a:extLst>
            </p:cNvPr>
            <p:cNvGrpSpPr/>
            <p:nvPr/>
          </p:nvGrpSpPr>
          <p:grpSpPr>
            <a:xfrm>
              <a:off x="8654037" y="3828821"/>
              <a:ext cx="107109" cy="107109"/>
              <a:chOff x="7917480" y="4102974"/>
              <a:chExt cx="107109" cy="107109"/>
            </a:xfrm>
          </p:grpSpPr>
          <p:cxnSp>
            <p:nvCxnSpPr>
              <p:cNvPr id="165" name="Straight Connector 164">
                <a:extLst>
                  <a:ext uri="{FF2B5EF4-FFF2-40B4-BE49-F238E27FC236}">
                    <a16:creationId xmlns:a16="http://schemas.microsoft.com/office/drawing/2014/main" id="{97516B76-A279-40AE-A8A5-AE4452847307}"/>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256D052-0BB2-48F7-A460-18C639F7F634}"/>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109B6164-E4F8-4D1A-A0A0-412F99F79465}"/>
                </a:ext>
              </a:extLst>
            </p:cNvPr>
            <p:cNvGrpSpPr/>
            <p:nvPr/>
          </p:nvGrpSpPr>
          <p:grpSpPr>
            <a:xfrm>
              <a:off x="8678145" y="3828821"/>
              <a:ext cx="107109" cy="107109"/>
              <a:chOff x="7917480" y="4102974"/>
              <a:chExt cx="107109" cy="107109"/>
            </a:xfrm>
          </p:grpSpPr>
          <p:cxnSp>
            <p:nvCxnSpPr>
              <p:cNvPr id="168" name="Straight Connector 167">
                <a:extLst>
                  <a:ext uri="{FF2B5EF4-FFF2-40B4-BE49-F238E27FC236}">
                    <a16:creationId xmlns:a16="http://schemas.microsoft.com/office/drawing/2014/main" id="{69910BD2-51D4-4E95-A0CD-3416F9F1F3EE}"/>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42DE4D4-3968-4608-9C72-3AE52CBEEA5C}"/>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1912CBD2-651B-4CD7-97CA-2983D287B345}"/>
                </a:ext>
              </a:extLst>
            </p:cNvPr>
            <p:cNvGrpSpPr/>
            <p:nvPr/>
          </p:nvGrpSpPr>
          <p:grpSpPr>
            <a:xfrm>
              <a:off x="8771575" y="3829124"/>
              <a:ext cx="107109" cy="107109"/>
              <a:chOff x="7917480" y="4102974"/>
              <a:chExt cx="107109" cy="107109"/>
            </a:xfrm>
          </p:grpSpPr>
          <p:cxnSp>
            <p:nvCxnSpPr>
              <p:cNvPr id="171" name="Straight Connector 170">
                <a:extLst>
                  <a:ext uri="{FF2B5EF4-FFF2-40B4-BE49-F238E27FC236}">
                    <a16:creationId xmlns:a16="http://schemas.microsoft.com/office/drawing/2014/main" id="{5D9701B6-1DBF-4487-83D0-79B34E10259C}"/>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B635440-4546-4DC5-874D-3A7C5EDEE7FB}"/>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25B0A326-235E-482D-B633-4A9A67345E45}"/>
                </a:ext>
              </a:extLst>
            </p:cNvPr>
            <p:cNvGrpSpPr/>
            <p:nvPr/>
          </p:nvGrpSpPr>
          <p:grpSpPr>
            <a:xfrm>
              <a:off x="8939527" y="3939644"/>
              <a:ext cx="107109" cy="107109"/>
              <a:chOff x="7917480" y="4102974"/>
              <a:chExt cx="107109" cy="107109"/>
            </a:xfrm>
          </p:grpSpPr>
          <p:cxnSp>
            <p:nvCxnSpPr>
              <p:cNvPr id="174" name="Straight Connector 173">
                <a:extLst>
                  <a:ext uri="{FF2B5EF4-FFF2-40B4-BE49-F238E27FC236}">
                    <a16:creationId xmlns:a16="http://schemas.microsoft.com/office/drawing/2014/main" id="{6751CD6E-CD36-4BAC-8D66-9EF93AD2FDF4}"/>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78BE9BF-B038-4AC0-993F-BDF95017C00D}"/>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5B8176EF-4D9A-45F9-A73D-D9392C6C8411}"/>
                </a:ext>
              </a:extLst>
            </p:cNvPr>
            <p:cNvGrpSpPr/>
            <p:nvPr/>
          </p:nvGrpSpPr>
          <p:grpSpPr>
            <a:xfrm>
              <a:off x="9122460" y="3937982"/>
              <a:ext cx="107109" cy="107109"/>
              <a:chOff x="7917480" y="4102974"/>
              <a:chExt cx="107109" cy="107109"/>
            </a:xfrm>
          </p:grpSpPr>
          <p:cxnSp>
            <p:nvCxnSpPr>
              <p:cNvPr id="177" name="Straight Connector 176">
                <a:extLst>
                  <a:ext uri="{FF2B5EF4-FFF2-40B4-BE49-F238E27FC236}">
                    <a16:creationId xmlns:a16="http://schemas.microsoft.com/office/drawing/2014/main" id="{81685C28-63A0-4C4A-96FE-0A048CBF19EC}"/>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F5333B0-A33E-4532-AEDC-33A3ED5B66B7}"/>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4AB03787-B6E0-4C19-A499-7425085C38C5}"/>
                </a:ext>
              </a:extLst>
            </p:cNvPr>
            <p:cNvGrpSpPr/>
            <p:nvPr/>
          </p:nvGrpSpPr>
          <p:grpSpPr>
            <a:xfrm>
              <a:off x="9477305" y="4231103"/>
              <a:ext cx="107109" cy="107109"/>
              <a:chOff x="7917480" y="4102974"/>
              <a:chExt cx="107109" cy="107109"/>
            </a:xfrm>
          </p:grpSpPr>
          <p:cxnSp>
            <p:nvCxnSpPr>
              <p:cNvPr id="180" name="Straight Connector 179">
                <a:extLst>
                  <a:ext uri="{FF2B5EF4-FFF2-40B4-BE49-F238E27FC236}">
                    <a16:creationId xmlns:a16="http://schemas.microsoft.com/office/drawing/2014/main" id="{21EBEA45-26FA-4C94-B872-970F4979914A}"/>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7348D82-13DC-44B7-A68A-325BE3D8FFC1}"/>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3EEC5470-B927-4C4F-8112-D1BA416756FA}"/>
                </a:ext>
              </a:extLst>
            </p:cNvPr>
            <p:cNvGrpSpPr/>
            <p:nvPr/>
          </p:nvGrpSpPr>
          <p:grpSpPr>
            <a:xfrm>
              <a:off x="9528774" y="4231900"/>
              <a:ext cx="107109" cy="107109"/>
              <a:chOff x="7917480" y="4102974"/>
              <a:chExt cx="107109" cy="107109"/>
            </a:xfrm>
          </p:grpSpPr>
          <p:cxnSp>
            <p:nvCxnSpPr>
              <p:cNvPr id="183" name="Straight Connector 182">
                <a:extLst>
                  <a:ext uri="{FF2B5EF4-FFF2-40B4-BE49-F238E27FC236}">
                    <a16:creationId xmlns:a16="http://schemas.microsoft.com/office/drawing/2014/main" id="{F81B8696-32DA-4A92-87AD-5A0AAAA42192}"/>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E903200-9645-41C3-B2FB-9F98D9223739}"/>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01ACFA6D-784E-44F1-A3C3-1FE3ECC0B4BA}"/>
                </a:ext>
              </a:extLst>
            </p:cNvPr>
            <p:cNvGrpSpPr/>
            <p:nvPr/>
          </p:nvGrpSpPr>
          <p:grpSpPr>
            <a:xfrm>
              <a:off x="9845434" y="4422911"/>
              <a:ext cx="107109" cy="107109"/>
              <a:chOff x="7917480" y="4102974"/>
              <a:chExt cx="107109" cy="107109"/>
            </a:xfrm>
          </p:grpSpPr>
          <p:cxnSp>
            <p:nvCxnSpPr>
              <p:cNvPr id="186" name="Straight Connector 185">
                <a:extLst>
                  <a:ext uri="{FF2B5EF4-FFF2-40B4-BE49-F238E27FC236}">
                    <a16:creationId xmlns:a16="http://schemas.microsoft.com/office/drawing/2014/main" id="{239E4D03-C14D-4F75-A935-DE075179FCB3}"/>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5B1413B-D35E-4F59-B019-791299CADD2D}"/>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B40D1FC3-287C-4850-A29B-B362EEDBEBEE}"/>
                </a:ext>
              </a:extLst>
            </p:cNvPr>
            <p:cNvGrpSpPr/>
            <p:nvPr/>
          </p:nvGrpSpPr>
          <p:grpSpPr>
            <a:xfrm>
              <a:off x="10041669" y="4422910"/>
              <a:ext cx="107109" cy="107109"/>
              <a:chOff x="7917480" y="4102974"/>
              <a:chExt cx="107109" cy="107109"/>
            </a:xfrm>
          </p:grpSpPr>
          <p:cxnSp>
            <p:nvCxnSpPr>
              <p:cNvPr id="189" name="Straight Connector 188">
                <a:extLst>
                  <a:ext uri="{FF2B5EF4-FFF2-40B4-BE49-F238E27FC236}">
                    <a16:creationId xmlns:a16="http://schemas.microsoft.com/office/drawing/2014/main" id="{63086463-29DA-41A8-9810-2C9333954F41}"/>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F5CADAE-3D45-42F8-BC49-9F80AF6C5B3E}"/>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B8DAC368-0DB9-4927-881F-BED91FC02723}"/>
                </a:ext>
              </a:extLst>
            </p:cNvPr>
            <p:cNvGrpSpPr/>
            <p:nvPr/>
          </p:nvGrpSpPr>
          <p:grpSpPr>
            <a:xfrm>
              <a:off x="10123947" y="4422909"/>
              <a:ext cx="107109" cy="107109"/>
              <a:chOff x="7917480" y="4102974"/>
              <a:chExt cx="107109" cy="107109"/>
            </a:xfrm>
          </p:grpSpPr>
          <p:cxnSp>
            <p:nvCxnSpPr>
              <p:cNvPr id="192" name="Straight Connector 191">
                <a:extLst>
                  <a:ext uri="{FF2B5EF4-FFF2-40B4-BE49-F238E27FC236}">
                    <a16:creationId xmlns:a16="http://schemas.microsoft.com/office/drawing/2014/main" id="{6E9B3616-2D1E-4F82-9AB2-C7138F411CA1}"/>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5E0B71E-5DED-409C-9465-59F452801AB8}"/>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9A7C7965-6589-4C1A-808E-B743067634D8}"/>
                </a:ext>
              </a:extLst>
            </p:cNvPr>
            <p:cNvGrpSpPr/>
            <p:nvPr/>
          </p:nvGrpSpPr>
          <p:grpSpPr>
            <a:xfrm>
              <a:off x="10412331" y="4422909"/>
              <a:ext cx="107109" cy="107109"/>
              <a:chOff x="7917480" y="4102974"/>
              <a:chExt cx="107109" cy="107109"/>
            </a:xfrm>
          </p:grpSpPr>
          <p:cxnSp>
            <p:nvCxnSpPr>
              <p:cNvPr id="195" name="Straight Connector 194">
                <a:extLst>
                  <a:ext uri="{FF2B5EF4-FFF2-40B4-BE49-F238E27FC236}">
                    <a16:creationId xmlns:a16="http://schemas.microsoft.com/office/drawing/2014/main" id="{AFAAAAD4-8B7D-4E59-8E9B-7B6DCF118C8D}"/>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A7424E5-4EF3-45A2-A95F-AFA2BF5D0569}"/>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C84B0A6B-1518-45A8-AB09-061D89748D9B}"/>
                </a:ext>
              </a:extLst>
            </p:cNvPr>
            <p:cNvGrpSpPr/>
            <p:nvPr/>
          </p:nvGrpSpPr>
          <p:grpSpPr>
            <a:xfrm>
              <a:off x="10579006" y="4422908"/>
              <a:ext cx="107109" cy="107109"/>
              <a:chOff x="7917480" y="4102974"/>
              <a:chExt cx="107109" cy="107109"/>
            </a:xfrm>
          </p:grpSpPr>
          <p:cxnSp>
            <p:nvCxnSpPr>
              <p:cNvPr id="198" name="Straight Connector 197">
                <a:extLst>
                  <a:ext uri="{FF2B5EF4-FFF2-40B4-BE49-F238E27FC236}">
                    <a16:creationId xmlns:a16="http://schemas.microsoft.com/office/drawing/2014/main" id="{9D261F46-230E-48E4-9AC5-4968C105920D}"/>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B8DD6E2-9261-4E63-A194-C340B8C75282}"/>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056807AE-0922-4460-90DA-93ECC11CA270}"/>
                </a:ext>
              </a:extLst>
            </p:cNvPr>
            <p:cNvGrpSpPr/>
            <p:nvPr/>
          </p:nvGrpSpPr>
          <p:grpSpPr>
            <a:xfrm>
              <a:off x="10613090" y="4422907"/>
              <a:ext cx="107109" cy="107109"/>
              <a:chOff x="7917480" y="4102974"/>
              <a:chExt cx="107109" cy="107109"/>
            </a:xfrm>
          </p:grpSpPr>
          <p:cxnSp>
            <p:nvCxnSpPr>
              <p:cNvPr id="201" name="Straight Connector 200">
                <a:extLst>
                  <a:ext uri="{FF2B5EF4-FFF2-40B4-BE49-F238E27FC236}">
                    <a16:creationId xmlns:a16="http://schemas.microsoft.com/office/drawing/2014/main" id="{A0B14363-4AEC-4D65-BCDD-5E0997E4F27C}"/>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F5D1F6C-5737-4191-B19A-85DE0AC66B27}"/>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37C18E44-B1CB-40DB-BF10-0C877ADB321D}"/>
                </a:ext>
              </a:extLst>
            </p:cNvPr>
            <p:cNvGrpSpPr/>
            <p:nvPr/>
          </p:nvGrpSpPr>
          <p:grpSpPr>
            <a:xfrm>
              <a:off x="10855744" y="4422907"/>
              <a:ext cx="107109" cy="107109"/>
              <a:chOff x="7917480" y="4102974"/>
              <a:chExt cx="107109" cy="107109"/>
            </a:xfrm>
          </p:grpSpPr>
          <p:cxnSp>
            <p:nvCxnSpPr>
              <p:cNvPr id="204" name="Straight Connector 203">
                <a:extLst>
                  <a:ext uri="{FF2B5EF4-FFF2-40B4-BE49-F238E27FC236}">
                    <a16:creationId xmlns:a16="http://schemas.microsoft.com/office/drawing/2014/main" id="{0A297B85-2AB1-4A3F-AC87-9FCAB0C85CD0}"/>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AF9E748-8128-4E24-B062-070FAFD8B71B}"/>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sp>
          <p:nvSpPr>
            <p:cNvPr id="206" name="Freeform: Shape 205">
              <a:extLst>
                <a:ext uri="{FF2B5EF4-FFF2-40B4-BE49-F238E27FC236}">
                  <a16:creationId xmlns:a16="http://schemas.microsoft.com/office/drawing/2014/main" id="{1BD01C64-84B8-4BD0-AB23-6A080CBF3B68}"/>
                </a:ext>
              </a:extLst>
            </p:cNvPr>
            <p:cNvSpPr/>
            <p:nvPr/>
          </p:nvSpPr>
          <p:spPr bwMode="auto">
            <a:xfrm>
              <a:off x="7666630" y="3510887"/>
              <a:ext cx="2995683" cy="866632"/>
            </a:xfrm>
            <a:custGeom>
              <a:avLst/>
              <a:gdLst>
                <a:gd name="connsiteX0" fmla="*/ 0 w 2995683"/>
                <a:gd name="connsiteY0" fmla="*/ 0 h 866632"/>
                <a:gd name="connsiteX1" fmla="*/ 535674 w 2995683"/>
                <a:gd name="connsiteY1" fmla="*/ 0 h 866632"/>
                <a:gd name="connsiteX2" fmla="*/ 535674 w 2995683"/>
                <a:gd name="connsiteY2" fmla="*/ 102358 h 866632"/>
                <a:gd name="connsiteX3" fmla="*/ 603913 w 2995683"/>
                <a:gd name="connsiteY3" fmla="*/ 102358 h 866632"/>
                <a:gd name="connsiteX4" fmla="*/ 603913 w 2995683"/>
                <a:gd name="connsiteY4" fmla="*/ 204716 h 866632"/>
                <a:gd name="connsiteX5" fmla="*/ 859809 w 2995683"/>
                <a:gd name="connsiteY5" fmla="*/ 204716 h 866632"/>
                <a:gd name="connsiteX6" fmla="*/ 859809 w 2995683"/>
                <a:gd name="connsiteY6" fmla="*/ 324134 h 866632"/>
                <a:gd name="connsiteX7" fmla="*/ 1207827 w 2995683"/>
                <a:gd name="connsiteY7" fmla="*/ 324134 h 866632"/>
                <a:gd name="connsiteX8" fmla="*/ 1207827 w 2995683"/>
                <a:gd name="connsiteY8" fmla="*/ 481083 h 866632"/>
                <a:gd name="connsiteX9" fmla="*/ 1569492 w 2995683"/>
                <a:gd name="connsiteY9" fmla="*/ 481083 h 866632"/>
                <a:gd name="connsiteX10" fmla="*/ 1569492 w 2995683"/>
                <a:gd name="connsiteY10" fmla="*/ 668740 h 866632"/>
                <a:gd name="connsiteX11" fmla="*/ 1627495 w 2995683"/>
                <a:gd name="connsiteY11" fmla="*/ 668740 h 866632"/>
                <a:gd name="connsiteX12" fmla="*/ 1627495 w 2995683"/>
                <a:gd name="connsiteY12" fmla="*/ 866632 h 866632"/>
                <a:gd name="connsiteX13" fmla="*/ 2995683 w 2995683"/>
                <a:gd name="connsiteY13" fmla="*/ 866632 h 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95683" h="866632">
                  <a:moveTo>
                    <a:pt x="0" y="0"/>
                  </a:moveTo>
                  <a:lnTo>
                    <a:pt x="535674" y="0"/>
                  </a:lnTo>
                  <a:lnTo>
                    <a:pt x="535674" y="102358"/>
                  </a:lnTo>
                  <a:lnTo>
                    <a:pt x="603913" y="102358"/>
                  </a:lnTo>
                  <a:lnTo>
                    <a:pt x="603913" y="204716"/>
                  </a:lnTo>
                  <a:lnTo>
                    <a:pt x="859809" y="204716"/>
                  </a:lnTo>
                  <a:lnTo>
                    <a:pt x="859809" y="324134"/>
                  </a:lnTo>
                  <a:lnTo>
                    <a:pt x="1207827" y="324134"/>
                  </a:lnTo>
                  <a:lnTo>
                    <a:pt x="1207827" y="481083"/>
                  </a:lnTo>
                  <a:lnTo>
                    <a:pt x="1569492" y="481083"/>
                  </a:lnTo>
                  <a:lnTo>
                    <a:pt x="1569492" y="668740"/>
                  </a:lnTo>
                  <a:lnTo>
                    <a:pt x="1627495" y="668740"/>
                  </a:lnTo>
                  <a:lnTo>
                    <a:pt x="1627495" y="866632"/>
                  </a:lnTo>
                  <a:lnTo>
                    <a:pt x="2995683" y="866632"/>
                  </a:lnTo>
                </a:path>
              </a:pathLst>
            </a:custGeom>
            <a:noFill/>
            <a:ln w="28575">
              <a:solidFill>
                <a:schemeClr val="accent3"/>
              </a:solidFill>
              <a:miter lim="800000"/>
              <a:headEnd/>
              <a:tailEnd/>
            </a:ln>
          </p:spPr>
          <p:txBody>
            <a:bodyPr rtlCol="0" anchor="ctr"/>
            <a:lstStyle/>
            <a:p>
              <a:pPr algn="ctr"/>
              <a:endParaRPr lang="en-US"/>
            </a:p>
          </p:txBody>
        </p:sp>
        <p:grpSp>
          <p:nvGrpSpPr>
            <p:cNvPr id="207" name="Group 206">
              <a:extLst>
                <a:ext uri="{FF2B5EF4-FFF2-40B4-BE49-F238E27FC236}">
                  <a16:creationId xmlns:a16="http://schemas.microsoft.com/office/drawing/2014/main" id="{9A243D87-CBB5-46F4-920F-44FC7E10B7F4}"/>
                </a:ext>
              </a:extLst>
            </p:cNvPr>
            <p:cNvGrpSpPr/>
            <p:nvPr/>
          </p:nvGrpSpPr>
          <p:grpSpPr>
            <a:xfrm>
              <a:off x="7616926" y="3456716"/>
              <a:ext cx="107109" cy="107109"/>
              <a:chOff x="7917480" y="4102974"/>
              <a:chExt cx="107109" cy="107109"/>
            </a:xfrm>
          </p:grpSpPr>
          <p:cxnSp>
            <p:nvCxnSpPr>
              <p:cNvPr id="208" name="Straight Connector 207">
                <a:extLst>
                  <a:ext uri="{FF2B5EF4-FFF2-40B4-BE49-F238E27FC236}">
                    <a16:creationId xmlns:a16="http://schemas.microsoft.com/office/drawing/2014/main" id="{99E6A011-2EE7-4697-842D-3E45EC80A99D}"/>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28F5E4E5-72DA-409B-BDFB-8B0133D24484}"/>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676FEBC1-0E5F-48E5-8F6A-97AD8AFDEB1D}"/>
                </a:ext>
              </a:extLst>
            </p:cNvPr>
            <p:cNvGrpSpPr/>
            <p:nvPr/>
          </p:nvGrpSpPr>
          <p:grpSpPr>
            <a:xfrm>
              <a:off x="7669273" y="3458256"/>
              <a:ext cx="107109" cy="107109"/>
              <a:chOff x="7917480" y="4102974"/>
              <a:chExt cx="107109" cy="107109"/>
            </a:xfrm>
          </p:grpSpPr>
          <p:cxnSp>
            <p:nvCxnSpPr>
              <p:cNvPr id="211" name="Straight Connector 210">
                <a:extLst>
                  <a:ext uri="{FF2B5EF4-FFF2-40B4-BE49-F238E27FC236}">
                    <a16:creationId xmlns:a16="http://schemas.microsoft.com/office/drawing/2014/main" id="{98C10B34-AAEF-439B-9C23-92A13FF0D64D}"/>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7C0759C-1D31-405F-B692-A863D22BD785}"/>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7FB4E08D-41BE-427E-9E5E-2DA6F4283739}"/>
                </a:ext>
              </a:extLst>
            </p:cNvPr>
            <p:cNvGrpSpPr/>
            <p:nvPr/>
          </p:nvGrpSpPr>
          <p:grpSpPr>
            <a:xfrm>
              <a:off x="7855147" y="3457456"/>
              <a:ext cx="107109" cy="107109"/>
              <a:chOff x="7917480" y="4102974"/>
              <a:chExt cx="107109" cy="107109"/>
            </a:xfrm>
          </p:grpSpPr>
          <p:cxnSp>
            <p:nvCxnSpPr>
              <p:cNvPr id="214" name="Straight Connector 213">
                <a:extLst>
                  <a:ext uri="{FF2B5EF4-FFF2-40B4-BE49-F238E27FC236}">
                    <a16:creationId xmlns:a16="http://schemas.microsoft.com/office/drawing/2014/main" id="{0B94083E-5A60-4C15-8B3C-A6DEC44397AA}"/>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8C88D82-EF1F-4115-B6B5-E7C993871085}"/>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65666E85-F832-4042-BE92-AB6FAF9F718B}"/>
                </a:ext>
              </a:extLst>
            </p:cNvPr>
            <p:cNvGrpSpPr/>
            <p:nvPr/>
          </p:nvGrpSpPr>
          <p:grpSpPr>
            <a:xfrm>
              <a:off x="7964837" y="3457149"/>
              <a:ext cx="107109" cy="107109"/>
              <a:chOff x="7917480" y="4102974"/>
              <a:chExt cx="107109" cy="107109"/>
            </a:xfrm>
          </p:grpSpPr>
          <p:cxnSp>
            <p:nvCxnSpPr>
              <p:cNvPr id="217" name="Straight Connector 216">
                <a:extLst>
                  <a:ext uri="{FF2B5EF4-FFF2-40B4-BE49-F238E27FC236}">
                    <a16:creationId xmlns:a16="http://schemas.microsoft.com/office/drawing/2014/main" id="{4BD57FA2-16B1-41BD-A94B-408A271F1DFF}"/>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FDD9A9F-B999-4DFD-89D3-418D06B6B2FC}"/>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1C0E7975-8C50-4FB3-A377-09F677103C43}"/>
                </a:ext>
              </a:extLst>
            </p:cNvPr>
            <p:cNvGrpSpPr/>
            <p:nvPr/>
          </p:nvGrpSpPr>
          <p:grpSpPr>
            <a:xfrm>
              <a:off x="7989169" y="3456778"/>
              <a:ext cx="107109" cy="107109"/>
              <a:chOff x="7917480" y="4102974"/>
              <a:chExt cx="107109" cy="107109"/>
            </a:xfrm>
          </p:grpSpPr>
          <p:cxnSp>
            <p:nvCxnSpPr>
              <p:cNvPr id="220" name="Straight Connector 219">
                <a:extLst>
                  <a:ext uri="{FF2B5EF4-FFF2-40B4-BE49-F238E27FC236}">
                    <a16:creationId xmlns:a16="http://schemas.microsoft.com/office/drawing/2014/main" id="{FAC06171-5566-490A-BD49-A9CDA88E69C9}"/>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B0A68D0-E41E-439A-892D-561943483B52}"/>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4B3D6894-2E05-48BD-99B3-0ECF73F30C91}"/>
                </a:ext>
              </a:extLst>
            </p:cNvPr>
            <p:cNvGrpSpPr/>
            <p:nvPr/>
          </p:nvGrpSpPr>
          <p:grpSpPr>
            <a:xfrm>
              <a:off x="8020750" y="3457320"/>
              <a:ext cx="107109" cy="107109"/>
              <a:chOff x="7917480" y="4102974"/>
              <a:chExt cx="107109" cy="107109"/>
            </a:xfrm>
          </p:grpSpPr>
          <p:cxnSp>
            <p:nvCxnSpPr>
              <p:cNvPr id="223" name="Straight Connector 222">
                <a:extLst>
                  <a:ext uri="{FF2B5EF4-FFF2-40B4-BE49-F238E27FC236}">
                    <a16:creationId xmlns:a16="http://schemas.microsoft.com/office/drawing/2014/main" id="{527313D5-C8F1-4599-A9B0-7266BAF5085B}"/>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DFFB85B-2186-47AF-AF74-EDD7610E016A}"/>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A84AEFFE-8825-4B69-B63E-36FDDC6C0B3A}"/>
                </a:ext>
              </a:extLst>
            </p:cNvPr>
            <p:cNvGrpSpPr/>
            <p:nvPr/>
          </p:nvGrpSpPr>
          <p:grpSpPr>
            <a:xfrm>
              <a:off x="8547896" y="3779901"/>
              <a:ext cx="107109" cy="107109"/>
              <a:chOff x="7917480" y="4102974"/>
              <a:chExt cx="107109" cy="107109"/>
            </a:xfrm>
          </p:grpSpPr>
          <p:cxnSp>
            <p:nvCxnSpPr>
              <p:cNvPr id="226" name="Straight Connector 225">
                <a:extLst>
                  <a:ext uri="{FF2B5EF4-FFF2-40B4-BE49-F238E27FC236}">
                    <a16:creationId xmlns:a16="http://schemas.microsoft.com/office/drawing/2014/main" id="{C1A3BF59-D914-4EC0-932B-50BE6FF214FB}"/>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DD4701D-31D0-45BA-8A2D-DAFD636BCC54}"/>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DB57A93C-F41E-47BC-8F8B-2FDAE0B16585}"/>
                </a:ext>
              </a:extLst>
            </p:cNvPr>
            <p:cNvGrpSpPr/>
            <p:nvPr/>
          </p:nvGrpSpPr>
          <p:grpSpPr>
            <a:xfrm>
              <a:off x="8591223" y="3778811"/>
              <a:ext cx="107109" cy="107109"/>
              <a:chOff x="7917480" y="4102974"/>
              <a:chExt cx="107109" cy="107109"/>
            </a:xfrm>
          </p:grpSpPr>
          <p:cxnSp>
            <p:nvCxnSpPr>
              <p:cNvPr id="229" name="Straight Connector 228">
                <a:extLst>
                  <a:ext uri="{FF2B5EF4-FFF2-40B4-BE49-F238E27FC236}">
                    <a16:creationId xmlns:a16="http://schemas.microsoft.com/office/drawing/2014/main" id="{14970175-076F-4ABD-854C-23011FD98522}"/>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5CE6C00-A28F-4D81-AF96-89F7EB596393}"/>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03B50CE3-FFFF-4680-9653-6589E0666FEF}"/>
                </a:ext>
              </a:extLst>
            </p:cNvPr>
            <p:cNvGrpSpPr/>
            <p:nvPr/>
          </p:nvGrpSpPr>
          <p:grpSpPr>
            <a:xfrm>
              <a:off x="8654189" y="3777878"/>
              <a:ext cx="107109" cy="107109"/>
              <a:chOff x="7917480" y="4102974"/>
              <a:chExt cx="107109" cy="107109"/>
            </a:xfrm>
          </p:grpSpPr>
          <p:cxnSp>
            <p:nvCxnSpPr>
              <p:cNvPr id="232" name="Straight Connector 231">
                <a:extLst>
                  <a:ext uri="{FF2B5EF4-FFF2-40B4-BE49-F238E27FC236}">
                    <a16:creationId xmlns:a16="http://schemas.microsoft.com/office/drawing/2014/main" id="{503F0CF3-011D-4C50-92A5-90024ADE2C3F}"/>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A557627D-3CE3-4FC8-B0D4-BC230EB14A3C}"/>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D5AD45D0-FD7D-40F4-8C2C-149880EA0F0A}"/>
                </a:ext>
              </a:extLst>
            </p:cNvPr>
            <p:cNvGrpSpPr/>
            <p:nvPr/>
          </p:nvGrpSpPr>
          <p:grpSpPr>
            <a:xfrm>
              <a:off x="8939527" y="3937981"/>
              <a:ext cx="107109" cy="107109"/>
              <a:chOff x="7917480" y="4102974"/>
              <a:chExt cx="107109" cy="107109"/>
            </a:xfrm>
          </p:grpSpPr>
          <p:cxnSp>
            <p:nvCxnSpPr>
              <p:cNvPr id="235" name="Straight Connector 234">
                <a:extLst>
                  <a:ext uri="{FF2B5EF4-FFF2-40B4-BE49-F238E27FC236}">
                    <a16:creationId xmlns:a16="http://schemas.microsoft.com/office/drawing/2014/main" id="{D3656F8C-41D2-4727-A8E9-1992EC93A5BD}"/>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C70D8F5-7ABB-4151-9AF0-9CC1BA642A60}"/>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85510FBA-F318-4E37-9B23-57317F717D4D}"/>
                </a:ext>
              </a:extLst>
            </p:cNvPr>
            <p:cNvGrpSpPr/>
            <p:nvPr/>
          </p:nvGrpSpPr>
          <p:grpSpPr>
            <a:xfrm>
              <a:off x="9121913" y="3933899"/>
              <a:ext cx="107109" cy="107109"/>
              <a:chOff x="7917480" y="4102974"/>
              <a:chExt cx="107109" cy="107109"/>
            </a:xfrm>
          </p:grpSpPr>
          <p:cxnSp>
            <p:nvCxnSpPr>
              <p:cNvPr id="238" name="Straight Connector 237">
                <a:extLst>
                  <a:ext uri="{FF2B5EF4-FFF2-40B4-BE49-F238E27FC236}">
                    <a16:creationId xmlns:a16="http://schemas.microsoft.com/office/drawing/2014/main" id="{A59BD5B9-1E4E-4766-9A1B-4E5A611EC017}"/>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F3A1B69-CF93-493C-BCDF-218A89EF5B05}"/>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2D98C130-1550-44DA-9205-8E431E2DE42D}"/>
                </a:ext>
              </a:extLst>
            </p:cNvPr>
            <p:cNvGrpSpPr/>
            <p:nvPr/>
          </p:nvGrpSpPr>
          <p:grpSpPr>
            <a:xfrm>
              <a:off x="9477306" y="4323849"/>
              <a:ext cx="107109" cy="107109"/>
              <a:chOff x="7917480" y="4102974"/>
              <a:chExt cx="107109" cy="107109"/>
            </a:xfrm>
          </p:grpSpPr>
          <p:cxnSp>
            <p:nvCxnSpPr>
              <p:cNvPr id="241" name="Straight Connector 240">
                <a:extLst>
                  <a:ext uri="{FF2B5EF4-FFF2-40B4-BE49-F238E27FC236}">
                    <a16:creationId xmlns:a16="http://schemas.microsoft.com/office/drawing/2014/main" id="{1EBC583A-93FC-432E-A9A9-F5C96F73E8BC}"/>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F86F2FE7-2334-41B3-844B-8351BF0E58D4}"/>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70F88396-3464-409A-AEFF-B73369065D91}"/>
                </a:ext>
              </a:extLst>
            </p:cNvPr>
            <p:cNvGrpSpPr/>
            <p:nvPr/>
          </p:nvGrpSpPr>
          <p:grpSpPr>
            <a:xfrm>
              <a:off x="9526942" y="4322853"/>
              <a:ext cx="107109" cy="107109"/>
              <a:chOff x="7917480" y="4102974"/>
              <a:chExt cx="107109" cy="107109"/>
            </a:xfrm>
          </p:grpSpPr>
          <p:cxnSp>
            <p:nvCxnSpPr>
              <p:cNvPr id="244" name="Straight Connector 243">
                <a:extLst>
                  <a:ext uri="{FF2B5EF4-FFF2-40B4-BE49-F238E27FC236}">
                    <a16:creationId xmlns:a16="http://schemas.microsoft.com/office/drawing/2014/main" id="{4416771D-B951-4B71-BFC3-B1662CF2117E}"/>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1C7518E9-5F3C-43CC-B7A5-E16CB4D61226}"/>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0F8B8A7E-8DFF-4892-BD21-48ACD6856E4A}"/>
                </a:ext>
              </a:extLst>
            </p:cNvPr>
            <p:cNvGrpSpPr/>
            <p:nvPr/>
          </p:nvGrpSpPr>
          <p:grpSpPr>
            <a:xfrm>
              <a:off x="9844753" y="4323848"/>
              <a:ext cx="107109" cy="107109"/>
              <a:chOff x="7917480" y="4102974"/>
              <a:chExt cx="107109" cy="107109"/>
            </a:xfrm>
          </p:grpSpPr>
          <p:cxnSp>
            <p:nvCxnSpPr>
              <p:cNvPr id="247" name="Straight Connector 246">
                <a:extLst>
                  <a:ext uri="{FF2B5EF4-FFF2-40B4-BE49-F238E27FC236}">
                    <a16:creationId xmlns:a16="http://schemas.microsoft.com/office/drawing/2014/main" id="{2D8ABFC4-74BE-43A8-B06B-EA15613C3DA2}"/>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67091917-0671-4BB8-A6DD-F26A2BE62F32}"/>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2E6CCE72-CA10-4BE1-9008-D10C6CCF65E7}"/>
                </a:ext>
              </a:extLst>
            </p:cNvPr>
            <p:cNvGrpSpPr/>
            <p:nvPr/>
          </p:nvGrpSpPr>
          <p:grpSpPr>
            <a:xfrm>
              <a:off x="10125525" y="4325197"/>
              <a:ext cx="107109" cy="107109"/>
              <a:chOff x="7917480" y="4102974"/>
              <a:chExt cx="107109" cy="107109"/>
            </a:xfrm>
          </p:grpSpPr>
          <p:cxnSp>
            <p:nvCxnSpPr>
              <p:cNvPr id="250" name="Straight Connector 249">
                <a:extLst>
                  <a:ext uri="{FF2B5EF4-FFF2-40B4-BE49-F238E27FC236}">
                    <a16:creationId xmlns:a16="http://schemas.microsoft.com/office/drawing/2014/main" id="{8BC8FEC1-4BCC-4EE9-AC87-B556F0440C3F}"/>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A316A1A-27D0-4254-B0F6-8E46343B634A}"/>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4B6490C8-4A48-44C4-BF96-21D05C6C5C8D}"/>
                </a:ext>
              </a:extLst>
            </p:cNvPr>
            <p:cNvGrpSpPr/>
            <p:nvPr/>
          </p:nvGrpSpPr>
          <p:grpSpPr>
            <a:xfrm>
              <a:off x="10409389" y="4322853"/>
              <a:ext cx="107109" cy="107109"/>
              <a:chOff x="7917480" y="4102974"/>
              <a:chExt cx="107109" cy="107109"/>
            </a:xfrm>
          </p:grpSpPr>
          <p:cxnSp>
            <p:nvCxnSpPr>
              <p:cNvPr id="253" name="Straight Connector 252">
                <a:extLst>
                  <a:ext uri="{FF2B5EF4-FFF2-40B4-BE49-F238E27FC236}">
                    <a16:creationId xmlns:a16="http://schemas.microsoft.com/office/drawing/2014/main" id="{867D006F-E08E-4514-9DAA-86012B9E21DC}"/>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55D5E33-FBE6-422B-AB5B-F336AC383A98}"/>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BA5BFE6F-87A4-4024-9A59-2F3BE841FE8D}"/>
                </a:ext>
              </a:extLst>
            </p:cNvPr>
            <p:cNvGrpSpPr/>
            <p:nvPr/>
          </p:nvGrpSpPr>
          <p:grpSpPr>
            <a:xfrm>
              <a:off x="10579439" y="4322853"/>
              <a:ext cx="107109" cy="107109"/>
              <a:chOff x="7917480" y="4102974"/>
              <a:chExt cx="107109" cy="107109"/>
            </a:xfrm>
          </p:grpSpPr>
          <p:cxnSp>
            <p:nvCxnSpPr>
              <p:cNvPr id="256" name="Straight Connector 255">
                <a:extLst>
                  <a:ext uri="{FF2B5EF4-FFF2-40B4-BE49-F238E27FC236}">
                    <a16:creationId xmlns:a16="http://schemas.microsoft.com/office/drawing/2014/main" id="{09392ACE-F278-404A-81F0-5A8EE873B4FA}"/>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701BC1A-59D2-49C9-9228-093DCD6B9FBD}"/>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F69A3D95-DC46-49F3-9D58-C6AE5188C27E}"/>
                </a:ext>
              </a:extLst>
            </p:cNvPr>
            <p:cNvGrpSpPr/>
            <p:nvPr/>
          </p:nvGrpSpPr>
          <p:grpSpPr>
            <a:xfrm>
              <a:off x="10613091" y="4322737"/>
              <a:ext cx="107109" cy="107109"/>
              <a:chOff x="7917480" y="4102974"/>
              <a:chExt cx="107109" cy="107109"/>
            </a:xfrm>
          </p:grpSpPr>
          <p:cxnSp>
            <p:nvCxnSpPr>
              <p:cNvPr id="259" name="Straight Connector 258">
                <a:extLst>
                  <a:ext uri="{FF2B5EF4-FFF2-40B4-BE49-F238E27FC236}">
                    <a16:creationId xmlns:a16="http://schemas.microsoft.com/office/drawing/2014/main" id="{B96F151E-2D2B-48FE-9D77-2B56DB64B7D6}"/>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32848AD0-B1F4-49CC-9DBF-4A4B8134020C}"/>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37C70E02-B024-488B-9392-52606525A88A}"/>
                </a:ext>
              </a:extLst>
            </p:cNvPr>
            <p:cNvGrpSpPr/>
            <p:nvPr/>
          </p:nvGrpSpPr>
          <p:grpSpPr>
            <a:xfrm>
              <a:off x="7345907" y="3415352"/>
              <a:ext cx="2878310" cy="1717492"/>
              <a:chOff x="7345907" y="3415352"/>
              <a:chExt cx="2878310" cy="1717492"/>
            </a:xfrm>
          </p:grpSpPr>
          <p:sp>
            <p:nvSpPr>
              <p:cNvPr id="105" name="Freeform: Shape 104">
                <a:extLst>
                  <a:ext uri="{FF2B5EF4-FFF2-40B4-BE49-F238E27FC236}">
                    <a16:creationId xmlns:a16="http://schemas.microsoft.com/office/drawing/2014/main" id="{8EC2BE97-F4F0-4437-A827-BBB8C70EA623}"/>
                  </a:ext>
                </a:extLst>
              </p:cNvPr>
              <p:cNvSpPr/>
              <p:nvPr/>
            </p:nvSpPr>
            <p:spPr bwMode="auto">
              <a:xfrm>
                <a:off x="7345907" y="3415352"/>
                <a:ext cx="2828499" cy="1665027"/>
              </a:xfrm>
              <a:custGeom>
                <a:avLst/>
                <a:gdLst>
                  <a:gd name="connsiteX0" fmla="*/ 0 w 2828499"/>
                  <a:gd name="connsiteY0" fmla="*/ 0 h 1665027"/>
                  <a:gd name="connsiteX1" fmla="*/ 320723 w 2828499"/>
                  <a:gd name="connsiteY1" fmla="*/ 0 h 1665027"/>
                  <a:gd name="connsiteX2" fmla="*/ 320723 w 2828499"/>
                  <a:gd name="connsiteY2" fmla="*/ 187657 h 1665027"/>
                  <a:gd name="connsiteX3" fmla="*/ 852986 w 2828499"/>
                  <a:gd name="connsiteY3" fmla="*/ 187657 h 1665027"/>
                  <a:gd name="connsiteX4" fmla="*/ 852986 w 2828499"/>
                  <a:gd name="connsiteY4" fmla="*/ 429905 h 1665027"/>
                  <a:gd name="connsiteX5" fmla="*/ 1173708 w 2828499"/>
                  <a:gd name="connsiteY5" fmla="*/ 429905 h 1665027"/>
                  <a:gd name="connsiteX6" fmla="*/ 1173708 w 2828499"/>
                  <a:gd name="connsiteY6" fmla="*/ 658505 h 1665027"/>
                  <a:gd name="connsiteX7" fmla="*/ 1525138 w 2828499"/>
                  <a:gd name="connsiteY7" fmla="*/ 658505 h 1665027"/>
                  <a:gd name="connsiteX8" fmla="*/ 1525138 w 2828499"/>
                  <a:gd name="connsiteY8" fmla="*/ 999699 h 1665027"/>
                  <a:gd name="connsiteX9" fmla="*/ 1944806 w 2828499"/>
                  <a:gd name="connsiteY9" fmla="*/ 999699 h 1665027"/>
                  <a:gd name="connsiteX10" fmla="*/ 1944806 w 2828499"/>
                  <a:gd name="connsiteY10" fmla="*/ 1665027 h 1665027"/>
                  <a:gd name="connsiteX11" fmla="*/ 2828499 w 2828499"/>
                  <a:gd name="connsiteY11" fmla="*/ 1665027 h 16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8499" h="1665027">
                    <a:moveTo>
                      <a:pt x="0" y="0"/>
                    </a:moveTo>
                    <a:lnTo>
                      <a:pt x="320723" y="0"/>
                    </a:lnTo>
                    <a:lnTo>
                      <a:pt x="320723" y="187657"/>
                    </a:lnTo>
                    <a:lnTo>
                      <a:pt x="852986" y="187657"/>
                    </a:lnTo>
                    <a:lnTo>
                      <a:pt x="852986" y="429905"/>
                    </a:lnTo>
                    <a:lnTo>
                      <a:pt x="1173708" y="429905"/>
                    </a:lnTo>
                    <a:lnTo>
                      <a:pt x="1173708" y="658505"/>
                    </a:lnTo>
                    <a:lnTo>
                      <a:pt x="1525138" y="658505"/>
                    </a:lnTo>
                    <a:lnTo>
                      <a:pt x="1525138" y="999699"/>
                    </a:lnTo>
                    <a:lnTo>
                      <a:pt x="1944806" y="999699"/>
                    </a:lnTo>
                    <a:lnTo>
                      <a:pt x="1944806" y="1665027"/>
                    </a:lnTo>
                    <a:lnTo>
                      <a:pt x="2828499" y="1665027"/>
                    </a:lnTo>
                  </a:path>
                </a:pathLst>
              </a:custGeom>
              <a:noFill/>
              <a:ln w="28575">
                <a:solidFill>
                  <a:schemeClr val="accent4"/>
                </a:solidFill>
                <a:miter lim="800000"/>
                <a:headEnd/>
                <a:tailEnd/>
              </a:ln>
            </p:spPr>
            <p:txBody>
              <a:bodyPr rtlCol="0" anchor="ctr"/>
              <a:lstStyle/>
              <a:p>
                <a:pPr algn="ctr"/>
                <a:endParaRPr lang="en-US"/>
              </a:p>
            </p:txBody>
          </p:sp>
          <p:grpSp>
            <p:nvGrpSpPr>
              <p:cNvPr id="131" name="Group 130">
                <a:extLst>
                  <a:ext uri="{FF2B5EF4-FFF2-40B4-BE49-F238E27FC236}">
                    <a16:creationId xmlns:a16="http://schemas.microsoft.com/office/drawing/2014/main" id="{8F696432-29DD-4894-B2AA-BF1B1A8AB9DF}"/>
                  </a:ext>
                </a:extLst>
              </p:cNvPr>
              <p:cNvGrpSpPr/>
              <p:nvPr/>
            </p:nvGrpSpPr>
            <p:grpSpPr>
              <a:xfrm>
                <a:off x="7656202" y="3545442"/>
                <a:ext cx="2568015" cy="1587402"/>
                <a:chOff x="7656202" y="3545442"/>
                <a:chExt cx="2568015" cy="1587402"/>
              </a:xfrm>
            </p:grpSpPr>
            <p:grpSp>
              <p:nvGrpSpPr>
                <p:cNvPr id="109" name="Group 108">
                  <a:extLst>
                    <a:ext uri="{FF2B5EF4-FFF2-40B4-BE49-F238E27FC236}">
                      <a16:creationId xmlns:a16="http://schemas.microsoft.com/office/drawing/2014/main" id="{E94DED7F-4C0A-46B5-BB1D-5F0CA9442D57}"/>
                    </a:ext>
                  </a:extLst>
                </p:cNvPr>
                <p:cNvGrpSpPr/>
                <p:nvPr/>
              </p:nvGrpSpPr>
              <p:grpSpPr>
                <a:xfrm>
                  <a:off x="7656202" y="3547901"/>
                  <a:ext cx="107109" cy="107109"/>
                  <a:chOff x="7917480" y="4102974"/>
                  <a:chExt cx="107109" cy="107109"/>
                </a:xfrm>
              </p:grpSpPr>
              <p:cxnSp>
                <p:nvCxnSpPr>
                  <p:cNvPr id="107" name="Straight Connector 106">
                    <a:extLst>
                      <a:ext uri="{FF2B5EF4-FFF2-40B4-BE49-F238E27FC236}">
                        <a16:creationId xmlns:a16="http://schemas.microsoft.com/office/drawing/2014/main" id="{02DFC99D-D452-426C-B0BB-F9A94C524915}"/>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989A9E0-F6A2-4311-81FD-ECB99789D0DB}"/>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3954F899-D7D1-4E3B-A4FB-D5610BBF9791}"/>
                    </a:ext>
                  </a:extLst>
                </p:cNvPr>
                <p:cNvGrpSpPr/>
                <p:nvPr/>
              </p:nvGrpSpPr>
              <p:grpSpPr>
                <a:xfrm>
                  <a:off x="7971517" y="3547900"/>
                  <a:ext cx="107109" cy="107109"/>
                  <a:chOff x="7917480" y="4102974"/>
                  <a:chExt cx="107109" cy="107109"/>
                </a:xfrm>
              </p:grpSpPr>
              <p:cxnSp>
                <p:nvCxnSpPr>
                  <p:cNvPr id="111" name="Straight Connector 110">
                    <a:extLst>
                      <a:ext uri="{FF2B5EF4-FFF2-40B4-BE49-F238E27FC236}">
                        <a16:creationId xmlns:a16="http://schemas.microsoft.com/office/drawing/2014/main" id="{55C53A29-62ED-497A-88C3-ED18FAB0084C}"/>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A0D30E7-2159-45A0-9490-C67A72E64C3C}"/>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A7D21611-AB35-4212-8110-DDCCBE4E28D6}"/>
                    </a:ext>
                  </a:extLst>
                </p:cNvPr>
                <p:cNvGrpSpPr/>
                <p:nvPr/>
              </p:nvGrpSpPr>
              <p:grpSpPr>
                <a:xfrm>
                  <a:off x="8015317" y="3545442"/>
                  <a:ext cx="107109" cy="107109"/>
                  <a:chOff x="7917480" y="4102974"/>
                  <a:chExt cx="107109" cy="107109"/>
                </a:xfrm>
              </p:grpSpPr>
              <p:cxnSp>
                <p:nvCxnSpPr>
                  <p:cNvPr id="114" name="Straight Connector 113">
                    <a:extLst>
                      <a:ext uri="{FF2B5EF4-FFF2-40B4-BE49-F238E27FC236}">
                        <a16:creationId xmlns:a16="http://schemas.microsoft.com/office/drawing/2014/main" id="{52A2FC81-37AA-45C2-9237-B73363EBFAE4}"/>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07E3E00-AD55-4490-B9F3-80144514C31C}"/>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D56E3471-D02D-4A8A-ACAF-42E22F6A3F6E}"/>
                    </a:ext>
                  </a:extLst>
                </p:cNvPr>
                <p:cNvGrpSpPr/>
                <p:nvPr/>
              </p:nvGrpSpPr>
              <p:grpSpPr>
                <a:xfrm>
                  <a:off x="8597222" y="4020958"/>
                  <a:ext cx="107109" cy="107109"/>
                  <a:chOff x="7917480" y="4102974"/>
                  <a:chExt cx="107109" cy="107109"/>
                </a:xfrm>
              </p:grpSpPr>
              <p:cxnSp>
                <p:nvCxnSpPr>
                  <p:cNvPr id="117" name="Straight Connector 116">
                    <a:extLst>
                      <a:ext uri="{FF2B5EF4-FFF2-40B4-BE49-F238E27FC236}">
                        <a16:creationId xmlns:a16="http://schemas.microsoft.com/office/drawing/2014/main" id="{48464F69-DD14-414B-8ABE-D1F6D4CC7D2F}"/>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DAE855F-2A80-4EC7-BED1-D7B9DA31CC59}"/>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3D47407B-BF04-4650-84F1-833999F36915}"/>
                    </a:ext>
                  </a:extLst>
                </p:cNvPr>
                <p:cNvGrpSpPr/>
                <p:nvPr/>
              </p:nvGrpSpPr>
              <p:grpSpPr>
                <a:xfrm>
                  <a:off x="8664987" y="4020958"/>
                  <a:ext cx="107109" cy="107109"/>
                  <a:chOff x="7917480" y="4102974"/>
                  <a:chExt cx="107109" cy="107109"/>
                </a:xfrm>
              </p:grpSpPr>
              <p:cxnSp>
                <p:nvCxnSpPr>
                  <p:cNvPr id="120" name="Straight Connector 119">
                    <a:extLst>
                      <a:ext uri="{FF2B5EF4-FFF2-40B4-BE49-F238E27FC236}">
                        <a16:creationId xmlns:a16="http://schemas.microsoft.com/office/drawing/2014/main" id="{56755FCD-4789-4C61-9E29-CA78C0903EF9}"/>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683FC8F-ABD5-4283-9A53-B876FE974547}"/>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22AF982A-8655-4B74-BE05-ACD4B2529A7F}"/>
                    </a:ext>
                  </a:extLst>
                </p:cNvPr>
                <p:cNvGrpSpPr/>
                <p:nvPr/>
              </p:nvGrpSpPr>
              <p:grpSpPr>
                <a:xfrm>
                  <a:off x="8917506" y="4361596"/>
                  <a:ext cx="107109" cy="107109"/>
                  <a:chOff x="7917480" y="4102974"/>
                  <a:chExt cx="107109" cy="107109"/>
                </a:xfrm>
              </p:grpSpPr>
              <p:cxnSp>
                <p:nvCxnSpPr>
                  <p:cNvPr id="123" name="Straight Connector 122">
                    <a:extLst>
                      <a:ext uri="{FF2B5EF4-FFF2-40B4-BE49-F238E27FC236}">
                        <a16:creationId xmlns:a16="http://schemas.microsoft.com/office/drawing/2014/main" id="{99C383AA-6C15-4BEA-A9A9-E80A16ED7898}"/>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E9036C0-6EB1-4F38-800D-3F3AD936A86F}"/>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32F62759-500A-4C25-B0F6-EA9C8BD468FD}"/>
                    </a:ext>
                  </a:extLst>
                </p:cNvPr>
                <p:cNvGrpSpPr/>
                <p:nvPr/>
              </p:nvGrpSpPr>
              <p:grpSpPr>
                <a:xfrm>
                  <a:off x="9113741" y="4361596"/>
                  <a:ext cx="107109" cy="107109"/>
                  <a:chOff x="7917480" y="4102974"/>
                  <a:chExt cx="107109" cy="107109"/>
                </a:xfrm>
              </p:grpSpPr>
              <p:cxnSp>
                <p:nvCxnSpPr>
                  <p:cNvPr id="126" name="Straight Connector 125">
                    <a:extLst>
                      <a:ext uri="{FF2B5EF4-FFF2-40B4-BE49-F238E27FC236}">
                        <a16:creationId xmlns:a16="http://schemas.microsoft.com/office/drawing/2014/main" id="{BD399F4E-D667-41E0-A869-E85483BD6B9D}"/>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4C3778B-079A-4436-863F-6C34FD08CD50}"/>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A209D342-8593-4A42-8876-0BF3CD1A9BAC}"/>
                    </a:ext>
                  </a:extLst>
                </p:cNvPr>
                <p:cNvGrpSpPr/>
                <p:nvPr/>
              </p:nvGrpSpPr>
              <p:grpSpPr>
                <a:xfrm>
                  <a:off x="10117108" y="5025735"/>
                  <a:ext cx="107109" cy="107109"/>
                  <a:chOff x="7917480" y="4102974"/>
                  <a:chExt cx="107109" cy="107109"/>
                </a:xfrm>
              </p:grpSpPr>
              <p:cxnSp>
                <p:nvCxnSpPr>
                  <p:cNvPr id="129" name="Straight Connector 128">
                    <a:extLst>
                      <a:ext uri="{FF2B5EF4-FFF2-40B4-BE49-F238E27FC236}">
                        <a16:creationId xmlns:a16="http://schemas.microsoft.com/office/drawing/2014/main" id="{BE54513D-B5F0-4197-8B98-468767FA6D89}"/>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32DAD4E-8E87-40A6-AF17-6D47F9CCA84C}"/>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grpSp>
        <p:grpSp>
          <p:nvGrpSpPr>
            <p:cNvPr id="261" name="Group 260">
              <a:extLst>
                <a:ext uri="{FF2B5EF4-FFF2-40B4-BE49-F238E27FC236}">
                  <a16:creationId xmlns:a16="http://schemas.microsoft.com/office/drawing/2014/main" id="{F9BB9A9B-1C4F-4BD0-9F2D-4F0511424497}"/>
                </a:ext>
              </a:extLst>
            </p:cNvPr>
            <p:cNvGrpSpPr/>
            <p:nvPr/>
          </p:nvGrpSpPr>
          <p:grpSpPr>
            <a:xfrm>
              <a:off x="8505146" y="3781290"/>
              <a:ext cx="107109" cy="107109"/>
              <a:chOff x="7917480" y="4102974"/>
              <a:chExt cx="107109" cy="107109"/>
            </a:xfrm>
          </p:grpSpPr>
          <p:cxnSp>
            <p:nvCxnSpPr>
              <p:cNvPr id="262" name="Straight Connector 261">
                <a:extLst>
                  <a:ext uri="{FF2B5EF4-FFF2-40B4-BE49-F238E27FC236}">
                    <a16:creationId xmlns:a16="http://schemas.microsoft.com/office/drawing/2014/main" id="{8A045A67-C1A1-4E62-A094-40BC3555B952}"/>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C45EB3E9-3C5B-4034-8002-31431F08236D}"/>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BAC29779-F7B7-41D2-B0E3-29AC18522BB5}"/>
                </a:ext>
              </a:extLst>
            </p:cNvPr>
            <p:cNvGrpSpPr/>
            <p:nvPr/>
          </p:nvGrpSpPr>
          <p:grpSpPr>
            <a:xfrm>
              <a:off x="7409885" y="4939420"/>
              <a:ext cx="3744937" cy="830997"/>
              <a:chOff x="7536129" y="4939420"/>
              <a:chExt cx="3744937" cy="830997"/>
            </a:xfrm>
          </p:grpSpPr>
          <p:sp>
            <p:nvSpPr>
              <p:cNvPr id="30" name="TextBox 29">
                <a:extLst>
                  <a:ext uri="{FF2B5EF4-FFF2-40B4-BE49-F238E27FC236}">
                    <a16:creationId xmlns:a16="http://schemas.microsoft.com/office/drawing/2014/main" id="{AD2D2A97-F8C4-4100-8BCA-FB1FA5A83DC0}"/>
                  </a:ext>
                </a:extLst>
              </p:cNvPr>
              <p:cNvSpPr txBox="1"/>
              <p:nvPr/>
            </p:nvSpPr>
            <p:spPr bwMode="auto">
              <a:xfrm>
                <a:off x="7673545" y="4939420"/>
                <a:ext cx="36075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Censor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Alt Q1: 10.8 (95%: 4.9-14.1)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IMiD/PI refractory Q1: 10.8 (95% CI: 4.9-NR)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IMiD/PI/DARA refractory Q1: 6.7 (95% CI: 1.9-11.1)</a:t>
                </a:r>
              </a:p>
            </p:txBody>
          </p:sp>
          <p:grpSp>
            <p:nvGrpSpPr>
              <p:cNvPr id="272" name="Group 271">
                <a:extLst>
                  <a:ext uri="{FF2B5EF4-FFF2-40B4-BE49-F238E27FC236}">
                    <a16:creationId xmlns:a16="http://schemas.microsoft.com/office/drawing/2014/main" id="{03F50D22-5E13-40B8-BF43-0EC44966F6ED}"/>
                  </a:ext>
                </a:extLst>
              </p:cNvPr>
              <p:cNvGrpSpPr/>
              <p:nvPr/>
            </p:nvGrpSpPr>
            <p:grpSpPr>
              <a:xfrm>
                <a:off x="7536129" y="5025735"/>
                <a:ext cx="186991" cy="607093"/>
                <a:chOff x="7536129" y="5025735"/>
                <a:chExt cx="186991" cy="607093"/>
              </a:xfrm>
            </p:grpSpPr>
            <p:cxnSp>
              <p:nvCxnSpPr>
                <p:cNvPr id="265" name="Straight Connector 264">
                  <a:extLst>
                    <a:ext uri="{FF2B5EF4-FFF2-40B4-BE49-F238E27FC236}">
                      <a16:creationId xmlns:a16="http://schemas.microsoft.com/office/drawing/2014/main" id="{FC3A58E5-AC2E-49CA-9B67-BC106FF2C8CC}"/>
                    </a:ext>
                  </a:extLst>
                </p:cNvPr>
                <p:cNvCxnSpPr>
                  <a:cxnSpLocks/>
                </p:cNvCxnSpPr>
                <p:nvPr/>
              </p:nvCxnSpPr>
              <p:spPr bwMode="auto">
                <a:xfrm>
                  <a:off x="7536129" y="5258389"/>
                  <a:ext cx="186991" cy="0"/>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430B01B4-7D65-4052-89DF-8C43E1EE632E}"/>
                    </a:ext>
                  </a:extLst>
                </p:cNvPr>
                <p:cNvCxnSpPr>
                  <a:cxnSpLocks/>
                </p:cNvCxnSpPr>
                <p:nvPr/>
              </p:nvCxnSpPr>
              <p:spPr bwMode="auto">
                <a:xfrm>
                  <a:off x="7536129" y="5452197"/>
                  <a:ext cx="186991" cy="0"/>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932811D-369A-40D4-B110-AB3C0209F9DC}"/>
                    </a:ext>
                  </a:extLst>
                </p:cNvPr>
                <p:cNvCxnSpPr>
                  <a:cxnSpLocks/>
                </p:cNvCxnSpPr>
                <p:nvPr/>
              </p:nvCxnSpPr>
              <p:spPr bwMode="auto">
                <a:xfrm>
                  <a:off x="7536129" y="5632828"/>
                  <a:ext cx="186991" cy="0"/>
                </a:xfrm>
                <a:prstGeom prst="line">
                  <a:avLst/>
                </a:prstGeom>
                <a:noFill/>
                <a:ln w="28575" cap="flat" cmpd="sng" algn="ctr">
                  <a:solidFill>
                    <a:schemeClr val="accent4"/>
                  </a:solidFill>
                  <a:prstDash val="solid"/>
                  <a:round/>
                  <a:headEnd type="none" w="med" len="med"/>
                  <a:tailEnd type="none" w="med" len="med"/>
                </a:ln>
                <a:effectLst/>
              </p:spPr>
            </p:cxnSp>
            <p:grpSp>
              <p:nvGrpSpPr>
                <p:cNvPr id="269" name="Group 268">
                  <a:extLst>
                    <a:ext uri="{FF2B5EF4-FFF2-40B4-BE49-F238E27FC236}">
                      <a16:creationId xmlns:a16="http://schemas.microsoft.com/office/drawing/2014/main" id="{615292E6-0B2F-4BDE-9AC1-B35E1A9BDD0B}"/>
                    </a:ext>
                  </a:extLst>
                </p:cNvPr>
                <p:cNvGrpSpPr/>
                <p:nvPr/>
              </p:nvGrpSpPr>
              <p:grpSpPr>
                <a:xfrm>
                  <a:off x="7576070" y="5025735"/>
                  <a:ext cx="107109" cy="107109"/>
                  <a:chOff x="7917480" y="4102974"/>
                  <a:chExt cx="107109" cy="107109"/>
                </a:xfrm>
              </p:grpSpPr>
              <p:cxnSp>
                <p:nvCxnSpPr>
                  <p:cNvPr id="270" name="Straight Connector 269">
                    <a:extLst>
                      <a:ext uri="{FF2B5EF4-FFF2-40B4-BE49-F238E27FC236}">
                        <a16:creationId xmlns:a16="http://schemas.microsoft.com/office/drawing/2014/main" id="{BD583930-8948-4872-988A-0A2E3C8D4A75}"/>
                      </a:ext>
                    </a:extLst>
                  </p:cNvPr>
                  <p:cNvCxnSpPr>
                    <a:cxnSpLocks/>
                  </p:cNvCxnSpPr>
                  <p:nvPr/>
                </p:nvCxnSpPr>
                <p:spPr bwMode="auto">
                  <a:xfrm>
                    <a:off x="7971035" y="4102974"/>
                    <a:ext cx="0" cy="107109"/>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DFCC15E-3C3D-4302-B63C-6D0BC28DDD8C}"/>
                      </a:ext>
                    </a:extLst>
                  </p:cNvPr>
                  <p:cNvCxnSpPr>
                    <a:cxnSpLocks/>
                  </p:cNvCxnSpPr>
                  <p:nvPr/>
                </p:nvCxnSpPr>
                <p:spPr bwMode="auto">
                  <a:xfrm rot="5400000">
                    <a:off x="7971035" y="4102974"/>
                    <a:ext cx="0" cy="107109"/>
                  </a:xfrm>
                  <a:prstGeom prst="line">
                    <a:avLst/>
                  </a:prstGeom>
                  <a:noFill/>
                  <a:ln w="28575" cap="flat" cmpd="sng" algn="ctr">
                    <a:solidFill>
                      <a:schemeClr val="bg1"/>
                    </a:solidFill>
                    <a:prstDash val="solid"/>
                    <a:round/>
                    <a:headEnd type="none" w="med" len="med"/>
                    <a:tailEnd type="none" w="med" len="med"/>
                  </a:ln>
                  <a:effectLst/>
                </p:spPr>
              </p:cxnSp>
            </p:grpSp>
          </p:grpSp>
        </p:grpSp>
      </p:grpSp>
    </p:spTree>
    <p:extLst>
      <p:ext uri="{BB962C8B-B14F-4D97-AF65-F5344CB8AC3E}">
        <p14:creationId xmlns:p14="http://schemas.microsoft.com/office/powerpoint/2010/main" val="1599295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extBox 94">
            <a:extLst>
              <a:ext uri="{FF2B5EF4-FFF2-40B4-BE49-F238E27FC236}">
                <a16:creationId xmlns:a16="http://schemas.microsoft.com/office/drawing/2014/main" id="{9154EA8B-AFF1-494C-8A62-8A66E657DC5F}"/>
              </a:ext>
            </a:extLst>
          </p:cNvPr>
          <p:cNvSpPr txBox="1"/>
          <p:nvPr/>
        </p:nvSpPr>
        <p:spPr bwMode="auto">
          <a:xfrm rot="16200000">
            <a:off x="5818750" y="4350187"/>
            <a:ext cx="18667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PFS</a:t>
            </a:r>
          </a:p>
        </p:txBody>
      </p:sp>
      <p:sp>
        <p:nvSpPr>
          <p:cNvPr id="96" name="TextBox 95">
            <a:extLst>
              <a:ext uri="{FF2B5EF4-FFF2-40B4-BE49-F238E27FC236}">
                <a16:creationId xmlns:a16="http://schemas.microsoft.com/office/drawing/2014/main" id="{BED61417-8B5E-4F07-BC51-2C157FFFDA2A}"/>
              </a:ext>
            </a:extLst>
          </p:cNvPr>
          <p:cNvSpPr txBox="1"/>
          <p:nvPr/>
        </p:nvSpPr>
        <p:spPr bwMode="auto">
          <a:xfrm>
            <a:off x="8847185" y="6034875"/>
            <a:ext cx="60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grpSp>
        <p:nvGrpSpPr>
          <p:cNvPr id="97" name="Group 96">
            <a:extLst>
              <a:ext uri="{FF2B5EF4-FFF2-40B4-BE49-F238E27FC236}">
                <a16:creationId xmlns:a16="http://schemas.microsoft.com/office/drawing/2014/main" id="{742A2FBF-8E60-435A-ACCB-01EF48538EC3}"/>
              </a:ext>
            </a:extLst>
          </p:cNvPr>
          <p:cNvGrpSpPr/>
          <p:nvPr/>
        </p:nvGrpSpPr>
        <p:grpSpPr>
          <a:xfrm>
            <a:off x="7257596" y="3326642"/>
            <a:ext cx="3797231" cy="2492695"/>
            <a:chOff x="7257596" y="3326642"/>
            <a:chExt cx="3797231" cy="2492695"/>
          </a:xfrm>
        </p:grpSpPr>
        <p:sp>
          <p:nvSpPr>
            <p:cNvPr id="279" name="Freeform: Shape 278">
              <a:extLst>
                <a:ext uri="{FF2B5EF4-FFF2-40B4-BE49-F238E27FC236}">
                  <a16:creationId xmlns:a16="http://schemas.microsoft.com/office/drawing/2014/main" id="{F2103958-7F9B-4418-A5B5-8E01323A7DDE}"/>
                </a:ext>
              </a:extLst>
            </p:cNvPr>
            <p:cNvSpPr/>
            <p:nvPr/>
          </p:nvSpPr>
          <p:spPr bwMode="auto">
            <a:xfrm>
              <a:off x="7330390" y="3326642"/>
              <a:ext cx="3724437" cy="2429301"/>
            </a:xfrm>
            <a:custGeom>
              <a:avLst/>
              <a:gdLst>
                <a:gd name="connsiteX0" fmla="*/ 0 w 3858905"/>
                <a:gd name="connsiteY0" fmla="*/ 0 h 2429301"/>
                <a:gd name="connsiteX1" fmla="*/ 0 w 3858905"/>
                <a:gd name="connsiteY1" fmla="*/ 2429301 h 2429301"/>
                <a:gd name="connsiteX2" fmla="*/ 3858905 w 3858905"/>
                <a:gd name="connsiteY2" fmla="*/ 2429301 h 2429301"/>
              </a:gdLst>
              <a:ahLst/>
              <a:cxnLst>
                <a:cxn ang="0">
                  <a:pos x="connsiteX0" y="connsiteY0"/>
                </a:cxn>
                <a:cxn ang="0">
                  <a:pos x="connsiteX1" y="connsiteY1"/>
                </a:cxn>
                <a:cxn ang="0">
                  <a:pos x="connsiteX2" y="connsiteY2"/>
                </a:cxn>
              </a:cxnLst>
              <a:rect l="l" t="t" r="r" b="b"/>
              <a:pathLst>
                <a:path w="3858905" h="2429301">
                  <a:moveTo>
                    <a:pt x="0" y="0"/>
                  </a:moveTo>
                  <a:lnTo>
                    <a:pt x="0" y="2429301"/>
                  </a:lnTo>
                  <a:lnTo>
                    <a:pt x="3858905" y="2429301"/>
                  </a:lnTo>
                </a:path>
              </a:pathLst>
            </a:custGeom>
            <a:noFill/>
            <a:ln w="28575">
              <a:solidFill>
                <a:schemeClr val="bg1"/>
              </a:solidFill>
              <a:miter lim="800000"/>
              <a:headEnd/>
              <a:tailEnd/>
            </a:ln>
          </p:spPr>
          <p:txBody>
            <a:bodyPr rtlCol="0" anchor="ctr"/>
            <a:lstStyle/>
            <a:p>
              <a:pPr algn="ctr"/>
              <a:endParaRPr lang="en-US"/>
            </a:p>
          </p:txBody>
        </p:sp>
        <p:grpSp>
          <p:nvGrpSpPr>
            <p:cNvPr id="280" name="Group 279">
              <a:extLst>
                <a:ext uri="{FF2B5EF4-FFF2-40B4-BE49-F238E27FC236}">
                  <a16:creationId xmlns:a16="http://schemas.microsoft.com/office/drawing/2014/main" id="{8B62D11F-430C-4764-A76C-C254D993E379}"/>
                </a:ext>
              </a:extLst>
            </p:cNvPr>
            <p:cNvGrpSpPr/>
            <p:nvPr/>
          </p:nvGrpSpPr>
          <p:grpSpPr>
            <a:xfrm>
              <a:off x="7257596" y="3415352"/>
              <a:ext cx="72794" cy="2339489"/>
              <a:chOff x="7257596" y="3415352"/>
              <a:chExt cx="72794" cy="2339489"/>
            </a:xfrm>
          </p:grpSpPr>
          <p:cxnSp>
            <p:nvCxnSpPr>
              <p:cNvPr id="290" name="Straight Connector 289">
                <a:extLst>
                  <a:ext uri="{FF2B5EF4-FFF2-40B4-BE49-F238E27FC236}">
                    <a16:creationId xmlns:a16="http://schemas.microsoft.com/office/drawing/2014/main" id="{7874AB3E-C95F-400C-A4BA-522BBF013B73}"/>
                  </a:ext>
                </a:extLst>
              </p:cNvPr>
              <p:cNvCxnSpPr>
                <a:cxnSpLocks/>
              </p:cNvCxnSpPr>
              <p:nvPr/>
            </p:nvCxnSpPr>
            <p:spPr bwMode="auto">
              <a:xfrm flipH="1">
                <a:off x="7257596" y="3415352"/>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182AC89-1FEE-4F24-8297-5227AA04ACEE}"/>
                  </a:ext>
                </a:extLst>
              </p:cNvPr>
              <p:cNvCxnSpPr>
                <a:cxnSpLocks/>
              </p:cNvCxnSpPr>
              <p:nvPr/>
            </p:nvCxnSpPr>
            <p:spPr bwMode="auto">
              <a:xfrm flipH="1">
                <a:off x="7257596" y="388325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7E77955-933B-47F3-A51F-E3E2E9BA1811}"/>
                  </a:ext>
                </a:extLst>
              </p:cNvPr>
              <p:cNvCxnSpPr>
                <a:cxnSpLocks/>
              </p:cNvCxnSpPr>
              <p:nvPr/>
            </p:nvCxnSpPr>
            <p:spPr bwMode="auto">
              <a:xfrm flipH="1">
                <a:off x="7257596" y="4351148"/>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2A6F4BCA-A19B-49BA-88F1-C81EDFB236B0}"/>
                  </a:ext>
                </a:extLst>
              </p:cNvPr>
              <p:cNvCxnSpPr>
                <a:cxnSpLocks/>
              </p:cNvCxnSpPr>
              <p:nvPr/>
            </p:nvCxnSpPr>
            <p:spPr bwMode="auto">
              <a:xfrm flipH="1">
                <a:off x="7257596" y="4819046"/>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C6E99641-DA6F-4754-A56E-04C69FEF5BC9}"/>
                  </a:ext>
                </a:extLst>
              </p:cNvPr>
              <p:cNvCxnSpPr>
                <a:cxnSpLocks/>
              </p:cNvCxnSpPr>
              <p:nvPr/>
            </p:nvCxnSpPr>
            <p:spPr bwMode="auto">
              <a:xfrm flipH="1">
                <a:off x="7257596" y="5286944"/>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54C8E604-2FBA-412F-87BB-37BB12346957}"/>
                  </a:ext>
                </a:extLst>
              </p:cNvPr>
              <p:cNvCxnSpPr>
                <a:cxnSpLocks/>
              </p:cNvCxnSpPr>
              <p:nvPr/>
            </p:nvCxnSpPr>
            <p:spPr bwMode="auto">
              <a:xfrm flipH="1">
                <a:off x="7257596" y="5754841"/>
                <a:ext cx="727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89C3D0A9-8203-4AD5-A4C0-35C90A4D007D}"/>
                </a:ext>
              </a:extLst>
            </p:cNvPr>
            <p:cNvGrpSpPr/>
            <p:nvPr/>
          </p:nvGrpSpPr>
          <p:grpSpPr>
            <a:xfrm>
              <a:off x="7328517" y="5746543"/>
              <a:ext cx="3707639" cy="72794"/>
              <a:chOff x="7328517" y="5746543"/>
              <a:chExt cx="3707639" cy="72794"/>
            </a:xfrm>
          </p:grpSpPr>
          <p:cxnSp>
            <p:nvCxnSpPr>
              <p:cNvPr id="282" name="Straight Connector 281">
                <a:extLst>
                  <a:ext uri="{FF2B5EF4-FFF2-40B4-BE49-F238E27FC236}">
                    <a16:creationId xmlns:a16="http://schemas.microsoft.com/office/drawing/2014/main" id="{554D983C-6A6F-4489-B940-D4F547799B1C}"/>
                  </a:ext>
                </a:extLst>
              </p:cNvPr>
              <p:cNvCxnSpPr>
                <a:cxnSpLocks/>
              </p:cNvCxnSpPr>
              <p:nvPr/>
            </p:nvCxnSpPr>
            <p:spPr bwMode="auto">
              <a:xfrm rot="5400000" flipH="1">
                <a:off x="7292120"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6DF776DD-648E-47BC-85F7-72A39D0F249C}"/>
                  </a:ext>
                </a:extLst>
              </p:cNvPr>
              <p:cNvCxnSpPr>
                <a:cxnSpLocks/>
              </p:cNvCxnSpPr>
              <p:nvPr/>
            </p:nvCxnSpPr>
            <p:spPr bwMode="auto">
              <a:xfrm rot="5400000" flipH="1">
                <a:off x="7821783"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5ACF44A-A066-4B7B-BAAC-2F2DC114C296}"/>
                  </a:ext>
                </a:extLst>
              </p:cNvPr>
              <p:cNvCxnSpPr>
                <a:cxnSpLocks/>
              </p:cNvCxnSpPr>
              <p:nvPr/>
            </p:nvCxnSpPr>
            <p:spPr bwMode="auto">
              <a:xfrm rot="5400000" flipH="1">
                <a:off x="8351446"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8A4D9C6-912A-47CC-B86F-82543DA9CCE2}"/>
                  </a:ext>
                </a:extLst>
              </p:cNvPr>
              <p:cNvCxnSpPr>
                <a:cxnSpLocks/>
              </p:cNvCxnSpPr>
              <p:nvPr/>
            </p:nvCxnSpPr>
            <p:spPr bwMode="auto">
              <a:xfrm rot="5400000" flipH="1">
                <a:off x="8881109"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A070B98-9E7C-4430-A657-457C79814E00}"/>
                  </a:ext>
                </a:extLst>
              </p:cNvPr>
              <p:cNvCxnSpPr>
                <a:cxnSpLocks/>
              </p:cNvCxnSpPr>
              <p:nvPr/>
            </p:nvCxnSpPr>
            <p:spPr bwMode="auto">
              <a:xfrm rot="5400000" flipH="1">
                <a:off x="9410772"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79EC4FC-A6AD-47A0-8137-0CFC6FE43035}"/>
                  </a:ext>
                </a:extLst>
              </p:cNvPr>
              <p:cNvCxnSpPr>
                <a:cxnSpLocks/>
              </p:cNvCxnSpPr>
              <p:nvPr/>
            </p:nvCxnSpPr>
            <p:spPr bwMode="auto">
              <a:xfrm rot="5400000" flipH="1">
                <a:off x="9940435"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7CC24352-AD8D-4DE4-9530-35EBFA588515}"/>
                  </a:ext>
                </a:extLst>
              </p:cNvPr>
              <p:cNvCxnSpPr>
                <a:cxnSpLocks/>
              </p:cNvCxnSpPr>
              <p:nvPr/>
            </p:nvCxnSpPr>
            <p:spPr bwMode="auto">
              <a:xfrm rot="5400000" flipH="1">
                <a:off x="10470098" y="5782940"/>
                <a:ext cx="72794"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BF65FF6E-2188-4437-8E8F-AEB3605CAD23}"/>
                  </a:ext>
                </a:extLst>
              </p:cNvPr>
              <p:cNvCxnSpPr>
                <a:cxnSpLocks/>
              </p:cNvCxnSpPr>
              <p:nvPr/>
            </p:nvCxnSpPr>
            <p:spPr bwMode="auto">
              <a:xfrm rot="5400000" flipH="1">
                <a:off x="10999759" y="5782940"/>
                <a:ext cx="7279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8" name="TextBox 97">
            <a:extLst>
              <a:ext uri="{FF2B5EF4-FFF2-40B4-BE49-F238E27FC236}">
                <a16:creationId xmlns:a16="http://schemas.microsoft.com/office/drawing/2014/main" id="{1BD3D5F5-DBCB-45E7-A052-3C7B5BAE4817}"/>
              </a:ext>
            </a:extLst>
          </p:cNvPr>
          <p:cNvSpPr txBox="1"/>
          <p:nvPr/>
        </p:nvSpPr>
        <p:spPr bwMode="auto">
          <a:xfrm>
            <a:off x="6749714" y="3247140"/>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endParaRPr lang="en-US"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B01CC1DE-CE4C-49AE-AF7F-2B9B4F4D632F}"/>
              </a:ext>
            </a:extLst>
          </p:cNvPr>
          <p:cNvSpPr txBox="1"/>
          <p:nvPr/>
        </p:nvSpPr>
        <p:spPr bwMode="auto">
          <a:xfrm>
            <a:off x="6749714" y="3715609"/>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endParaRPr lang="en-US"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81488EF4-B763-4A6A-859B-56BC8DA363EB}"/>
              </a:ext>
            </a:extLst>
          </p:cNvPr>
          <p:cNvSpPr txBox="1"/>
          <p:nvPr/>
        </p:nvSpPr>
        <p:spPr bwMode="auto">
          <a:xfrm>
            <a:off x="6749714" y="418407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endParaRPr lang="en-US" b="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94DD722C-68D1-4349-AC80-F4026744860F}"/>
              </a:ext>
            </a:extLst>
          </p:cNvPr>
          <p:cNvSpPr txBox="1"/>
          <p:nvPr/>
        </p:nvSpPr>
        <p:spPr bwMode="auto">
          <a:xfrm>
            <a:off x="6749714" y="4652547"/>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endParaRPr lang="en-US" b="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B0C27011-C641-403D-8474-D33F19FD7351}"/>
              </a:ext>
            </a:extLst>
          </p:cNvPr>
          <p:cNvSpPr txBox="1"/>
          <p:nvPr/>
        </p:nvSpPr>
        <p:spPr bwMode="auto">
          <a:xfrm>
            <a:off x="6749714" y="5121016"/>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endParaRPr lang="en-US" b="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07F05993-9307-46B1-A01E-EC8CC1BC1584}"/>
              </a:ext>
            </a:extLst>
          </p:cNvPr>
          <p:cNvSpPr txBox="1"/>
          <p:nvPr/>
        </p:nvSpPr>
        <p:spPr bwMode="auto">
          <a:xfrm>
            <a:off x="6749714" y="5589486"/>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DD448D89-BE70-4FE2-B264-1755E7D4EA57}"/>
              </a:ext>
            </a:extLst>
          </p:cNvPr>
          <p:cNvSpPr txBox="1"/>
          <p:nvPr/>
        </p:nvSpPr>
        <p:spPr bwMode="auto">
          <a:xfrm>
            <a:off x="70486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37C49BD9-7AA0-4CC5-8ECF-97FD20DCFB55}"/>
              </a:ext>
            </a:extLst>
          </p:cNvPr>
          <p:cNvSpPr txBox="1"/>
          <p:nvPr/>
        </p:nvSpPr>
        <p:spPr bwMode="auto">
          <a:xfrm>
            <a:off x="75783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endParaRPr lang="en-US" b="0" dirty="0">
              <a:solidFill>
                <a:schemeClr val="bg1"/>
              </a:solidFill>
              <a:latin typeface="Calibri" panose="020F0502020204030204" pitchFamily="34" charset="0"/>
            </a:endParaRPr>
          </a:p>
        </p:txBody>
      </p:sp>
      <p:sp>
        <p:nvSpPr>
          <p:cNvPr id="106" name="TextBox 105">
            <a:extLst>
              <a:ext uri="{FF2B5EF4-FFF2-40B4-BE49-F238E27FC236}">
                <a16:creationId xmlns:a16="http://schemas.microsoft.com/office/drawing/2014/main" id="{46098A29-4658-4661-85AE-B51842FA4A8C}"/>
              </a:ext>
            </a:extLst>
          </p:cNvPr>
          <p:cNvSpPr txBox="1"/>
          <p:nvPr/>
        </p:nvSpPr>
        <p:spPr bwMode="auto">
          <a:xfrm>
            <a:off x="81079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b="0" dirty="0">
              <a:solidFill>
                <a:schemeClr val="bg1"/>
              </a:solidFill>
              <a:latin typeface="Calibri" panose="020F0502020204030204" pitchFamily="34" charset="0"/>
            </a:endParaRPr>
          </a:p>
        </p:txBody>
      </p:sp>
      <p:sp>
        <p:nvSpPr>
          <p:cNvPr id="107" name="TextBox 106">
            <a:extLst>
              <a:ext uri="{FF2B5EF4-FFF2-40B4-BE49-F238E27FC236}">
                <a16:creationId xmlns:a16="http://schemas.microsoft.com/office/drawing/2014/main" id="{532097E3-B371-448F-AE46-BF94B3C6B92F}"/>
              </a:ext>
            </a:extLst>
          </p:cNvPr>
          <p:cNvSpPr txBox="1"/>
          <p:nvPr/>
        </p:nvSpPr>
        <p:spPr bwMode="auto">
          <a:xfrm>
            <a:off x="86376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endParaRPr lang="en-US" b="0" dirty="0">
              <a:solidFill>
                <a:schemeClr val="bg1"/>
              </a:solidFill>
              <a:latin typeface="Calibri" panose="020F0502020204030204" pitchFamily="34" charset="0"/>
            </a:endParaRPr>
          </a:p>
        </p:txBody>
      </p:sp>
      <p:sp>
        <p:nvSpPr>
          <p:cNvPr id="108" name="TextBox 107">
            <a:extLst>
              <a:ext uri="{FF2B5EF4-FFF2-40B4-BE49-F238E27FC236}">
                <a16:creationId xmlns:a16="http://schemas.microsoft.com/office/drawing/2014/main" id="{A3F000BF-CBDA-425D-9EC5-F9E355F89AA7}"/>
              </a:ext>
            </a:extLst>
          </p:cNvPr>
          <p:cNvSpPr txBox="1"/>
          <p:nvPr/>
        </p:nvSpPr>
        <p:spPr bwMode="auto">
          <a:xfrm>
            <a:off x="91672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endParaRPr lang="en-US" b="0" dirty="0">
              <a:solidFill>
                <a:schemeClr val="bg1"/>
              </a:solidFill>
              <a:latin typeface="Calibri" panose="020F0502020204030204" pitchFamily="34" charset="0"/>
            </a:endParaRPr>
          </a:p>
        </p:txBody>
      </p:sp>
      <p:sp>
        <p:nvSpPr>
          <p:cNvPr id="109" name="TextBox 108">
            <a:extLst>
              <a:ext uri="{FF2B5EF4-FFF2-40B4-BE49-F238E27FC236}">
                <a16:creationId xmlns:a16="http://schemas.microsoft.com/office/drawing/2014/main" id="{C480CF93-182C-42C9-9D6A-871A9305FF0D}"/>
              </a:ext>
            </a:extLst>
          </p:cNvPr>
          <p:cNvSpPr txBox="1"/>
          <p:nvPr/>
        </p:nvSpPr>
        <p:spPr bwMode="auto">
          <a:xfrm>
            <a:off x="96969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endParaRPr lang="en-US" b="0" dirty="0">
              <a:solidFill>
                <a:schemeClr val="bg1"/>
              </a:solidFill>
              <a:latin typeface="Calibri" panose="020F0502020204030204" pitchFamily="34" charset="0"/>
            </a:endParaRPr>
          </a:p>
        </p:txBody>
      </p:sp>
      <p:sp>
        <p:nvSpPr>
          <p:cNvPr id="110" name="TextBox 109">
            <a:extLst>
              <a:ext uri="{FF2B5EF4-FFF2-40B4-BE49-F238E27FC236}">
                <a16:creationId xmlns:a16="http://schemas.microsoft.com/office/drawing/2014/main" id="{A2024C96-75CA-40AC-84A9-212D5A2B13A1}"/>
              </a:ext>
            </a:extLst>
          </p:cNvPr>
          <p:cNvSpPr txBox="1"/>
          <p:nvPr/>
        </p:nvSpPr>
        <p:spPr bwMode="auto">
          <a:xfrm>
            <a:off x="1022659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b="0" dirty="0">
              <a:solidFill>
                <a:schemeClr val="bg1"/>
              </a:solidFill>
              <a:latin typeface="Calibri" panose="020F0502020204030204" pitchFamily="34" charset="0"/>
            </a:endParaRPr>
          </a:p>
        </p:txBody>
      </p:sp>
      <p:sp>
        <p:nvSpPr>
          <p:cNvPr id="111" name="TextBox 110">
            <a:extLst>
              <a:ext uri="{FF2B5EF4-FFF2-40B4-BE49-F238E27FC236}">
                <a16:creationId xmlns:a16="http://schemas.microsoft.com/office/drawing/2014/main" id="{56DFA800-0DBE-49B7-80E6-2FF63EFA125F}"/>
              </a:ext>
            </a:extLst>
          </p:cNvPr>
          <p:cNvSpPr txBox="1"/>
          <p:nvPr/>
        </p:nvSpPr>
        <p:spPr bwMode="auto">
          <a:xfrm>
            <a:off x="10756246" y="5760588"/>
            <a:ext cx="566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BA7290F3-4D9D-4E3D-A4C4-2E3A5F04014D}"/>
              </a:ext>
            </a:extLst>
          </p:cNvPr>
          <p:cNvSpPr>
            <a:spLocks noGrp="1"/>
          </p:cNvSpPr>
          <p:nvPr>
            <p:ph type="title"/>
          </p:nvPr>
        </p:nvSpPr>
        <p:spPr/>
        <p:txBody>
          <a:bodyPr/>
          <a:lstStyle/>
          <a:p>
            <a:r>
              <a:rPr lang="en-US" dirty="0"/>
              <a:t>ALGONQUIN Part 1: ORR and PFS by Dosing</a:t>
            </a:r>
          </a:p>
        </p:txBody>
      </p:sp>
      <p:graphicFrame>
        <p:nvGraphicFramePr>
          <p:cNvPr id="14" name="Group 32">
            <a:extLst>
              <a:ext uri="{FF2B5EF4-FFF2-40B4-BE49-F238E27FC236}">
                <a16:creationId xmlns:a16="http://schemas.microsoft.com/office/drawing/2014/main" id="{CA647AD2-51C7-461C-9DF3-1DD6B7169F87}"/>
              </a:ext>
            </a:extLst>
          </p:cNvPr>
          <p:cNvGraphicFramePr>
            <a:graphicFrameLocks noGrp="1"/>
          </p:cNvGraphicFramePr>
          <p:nvPr>
            <p:extLst>
              <p:ext uri="{D42A27DB-BD31-4B8C-83A1-F6EECF244321}">
                <p14:modId xmlns:p14="http://schemas.microsoft.com/office/powerpoint/2010/main" val="1054214125"/>
              </p:ext>
            </p:extLst>
          </p:nvPr>
        </p:nvGraphicFramePr>
        <p:xfrm>
          <a:off x="719137" y="1598785"/>
          <a:ext cx="10763250" cy="1005990"/>
        </p:xfrm>
        <a:graphic>
          <a:graphicData uri="http://schemas.openxmlformats.org/drawingml/2006/table">
            <a:tbl>
              <a:tblPr/>
              <a:tblGrid>
                <a:gridCol w="4148448">
                  <a:extLst>
                    <a:ext uri="{9D8B030D-6E8A-4147-A177-3AD203B41FA5}">
                      <a16:colId xmlns:a16="http://schemas.microsoft.com/office/drawing/2014/main" val="20000"/>
                    </a:ext>
                  </a:extLst>
                </a:gridCol>
                <a:gridCol w="2204934">
                  <a:extLst>
                    <a:ext uri="{9D8B030D-6E8A-4147-A177-3AD203B41FA5}">
                      <a16:colId xmlns:a16="http://schemas.microsoft.com/office/drawing/2014/main" val="2955659720"/>
                    </a:ext>
                  </a:extLst>
                </a:gridCol>
                <a:gridCol w="2204934">
                  <a:extLst>
                    <a:ext uri="{9D8B030D-6E8A-4147-A177-3AD203B41FA5}">
                      <a16:colId xmlns:a16="http://schemas.microsoft.com/office/drawing/2014/main" val="2656922254"/>
                    </a:ext>
                  </a:extLst>
                </a:gridCol>
                <a:gridCol w="2204934">
                  <a:extLst>
                    <a:ext uri="{9D8B030D-6E8A-4147-A177-3AD203B41FA5}">
                      <a16:colId xmlns:a16="http://schemas.microsoft.com/office/drawing/2014/main" val="2250763068"/>
                    </a:ext>
                  </a:extLst>
                </a:gridCol>
              </a:tblGrid>
              <a:tr h="31919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1" i="0" u="none" strike="noStrike" cap="none" normalizeH="0" baseline="0" dirty="0">
                          <a:ln>
                            <a:noFill/>
                          </a:ln>
                          <a:solidFill>
                            <a:srgbClr val="FFFFFF"/>
                          </a:solidFill>
                          <a:effectLst/>
                          <a:latin typeface="Calibri" panose="020F0502020204030204" pitchFamily="34" charset="0"/>
                          <a:cs typeface="Geneva" pitchFamily="-102" charset="0"/>
                        </a:rPr>
                        <a:t>1.92 mg/kg Q4W</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1" i="0" u="none" strike="noStrike" cap="none" normalizeH="0" baseline="0" dirty="0">
                          <a:ln>
                            <a:noFill/>
                          </a:ln>
                          <a:solidFill>
                            <a:srgbClr val="FFFFFF"/>
                          </a:solidFill>
                          <a:effectLst/>
                          <a:latin typeface="Calibri" panose="020F0502020204030204" pitchFamily="34" charset="0"/>
                          <a:cs typeface="Geneva" pitchFamily="-102" charset="0"/>
                        </a:rPr>
                        <a:t>2.5 mg/kg Q4W</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1" i="0" u="none" strike="noStrike" cap="none" normalizeH="0" baseline="0" dirty="0">
                          <a:ln>
                            <a:noFill/>
                          </a:ln>
                          <a:solidFill>
                            <a:srgbClr val="FFFFFF"/>
                          </a:solidFill>
                          <a:effectLst/>
                          <a:latin typeface="Calibri" panose="020F0502020204030204" pitchFamily="34" charset="0"/>
                          <a:cs typeface="Geneva" pitchFamily="-102" charset="0"/>
                        </a:rPr>
                        <a:t>2.5 mg/kg Combined</a:t>
                      </a:r>
                      <a:r>
                        <a:rPr kumimoji="0" lang="en-CA" altLang="en-US" sz="1600" b="1" i="0" u="none" strike="noStrike" cap="none" normalizeH="0" baseline="30000" dirty="0">
                          <a:ln>
                            <a:noFill/>
                          </a:ln>
                          <a:solidFill>
                            <a:srgbClr val="FFFFFF"/>
                          </a:solidFill>
                          <a:effectLst/>
                          <a:latin typeface="Calibri" panose="020F0502020204030204" pitchFamily="34" charset="0"/>
                          <a:cs typeface="Geneva" pitchFamily="-102" charset="0"/>
                        </a:rPr>
                        <a:t>**</a:t>
                      </a:r>
                      <a:endParaRPr kumimoji="0" lang="en-CA" altLang="en-US" sz="1600" b="1" i="0" u="none" strike="noStrike" cap="none" normalizeH="0" baseline="0" dirty="0">
                        <a:ln>
                          <a:noFill/>
                        </a:ln>
                        <a:solidFill>
                          <a:srgbClr val="FFFFFF"/>
                        </a:solidFill>
                        <a:effectLst/>
                        <a:latin typeface="Calibri" panose="020F0502020204030204" pitchFamily="34" charset="0"/>
                        <a:cs typeface="Geneva" pitchFamily="-102" charset="0"/>
                      </a:endParaRP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83353991"/>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PFS, mos (95% CI)</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cs typeface="Geneva" pitchFamily="-102" charset="0"/>
                        </a:rPr>
                        <a:t>14.1 (4.9-NR)</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cs typeface="Geneva" pitchFamily="-102" charset="0"/>
                        </a:rPr>
                        <a:t>NR (10.8-NR)</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cs typeface="Geneva" pitchFamily="-102" charset="0"/>
                        </a:rPr>
                        <a:t>NR (10.8-NR)</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7730156"/>
                  </a:ext>
                </a:extLst>
              </a:tr>
              <a:tr h="187782">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follow-up, mos (range)</a:t>
                      </a:r>
                    </a:p>
                  </a:txBody>
                  <a:tcPr marT="45729" marB="4572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cs typeface="Geneva" pitchFamily="-102" charset="0"/>
                        </a:rPr>
                        <a:t>8.6 (1.9-16.1)</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cs typeface="Geneva" pitchFamily="-102" charset="0"/>
                        </a:rPr>
                        <a:t>13 (4.1-20.3)</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Bef>
                          <a:spcPct val="20000"/>
                        </a:spcBef>
                        <a:buFont typeface="Arial" panose="020B0604020202020204" pitchFamily="34" charset="0"/>
                        <a:defRPr sz="2000">
                          <a:solidFill>
                            <a:schemeClr val="tx1"/>
                          </a:solidFill>
                          <a:latin typeface="Calibri" panose="020F0502020204030204" pitchFamily="34" charset="0"/>
                          <a:cs typeface="Geneva" pitchFamily="-102" charset="0"/>
                        </a:defRPr>
                      </a:lvl1pPr>
                      <a:lvl2pPr marL="37931725" indent="-37474525" eaLnBrk="0" hangingPunct="0">
                        <a:spcBef>
                          <a:spcPct val="20000"/>
                        </a:spcBef>
                        <a:buFont typeface="Arial" panose="020B0604020202020204" pitchFamily="34" charset="0"/>
                        <a:defRPr>
                          <a:solidFill>
                            <a:schemeClr val="tx1"/>
                          </a:solidFill>
                          <a:latin typeface="Calibri" panose="020F0502020204030204" pitchFamily="34" charset="0"/>
                          <a:cs typeface="Geneva" pitchFamily="-102" charset="0"/>
                        </a:defRPr>
                      </a:lvl2pPr>
                      <a:lvl3pPr eaLnBrk="0" hangingPunct="0">
                        <a:spcBef>
                          <a:spcPct val="20000"/>
                        </a:spcBef>
                        <a:defRPr sz="1600">
                          <a:solidFill>
                            <a:schemeClr val="tx1"/>
                          </a:solidFill>
                          <a:latin typeface="Calibri" panose="020F0502020204030204" pitchFamily="34" charset="0"/>
                          <a:ea typeface="ＭＳ Ｐゴシック" panose="020B0600070205080204" pitchFamily="34" charset="-128"/>
                          <a:cs typeface="Geneva" pitchFamily="-102" charset="0"/>
                        </a:defRPr>
                      </a:lvl3pPr>
                      <a:lvl4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4pPr>
                      <a:lvl5pPr eaLnBrk="0" hangingPunct="0">
                        <a:spcBef>
                          <a:spcPct val="20000"/>
                        </a:spcBef>
                        <a:defRPr sz="1400">
                          <a:solidFill>
                            <a:schemeClr val="tx1"/>
                          </a:solidFill>
                          <a:latin typeface="Calibri" panose="020F0502020204030204" pitchFamily="34" charset="0"/>
                          <a:ea typeface="ＭＳ Ｐゴシック" panose="020B0600070205080204" pitchFamily="34" charset="-128"/>
                          <a:cs typeface="Geneva" pitchFamily="-102" charset="0"/>
                        </a:defRPr>
                      </a:lvl5pPr>
                      <a:lvl6pPr marL="4572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6pPr>
                      <a:lvl7pPr marL="9144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7pPr>
                      <a:lvl8pPr marL="13716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8pPr>
                      <a:lvl9pPr marL="1828800" eaLnBrk="0" fontAlgn="base" hangingPunct="0">
                        <a:spcBef>
                          <a:spcPct val="20000"/>
                        </a:spcBef>
                        <a:spcAft>
                          <a:spcPct val="0"/>
                        </a:spcAft>
                        <a:defRPr sz="1400">
                          <a:solidFill>
                            <a:schemeClr val="tx1"/>
                          </a:solidFill>
                          <a:latin typeface="Calibri" panose="020F0502020204030204" pitchFamily="34" charset="0"/>
                          <a:ea typeface="ＭＳ Ｐゴシック" panose="020B0600070205080204" pitchFamily="34" charset="-128"/>
                          <a:cs typeface="Geneva" pitchFamily="-102"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cs typeface="Geneva" pitchFamily="-102" charset="0"/>
                        </a:rPr>
                        <a:t>7.6 (1.9-20.3)</a:t>
                      </a:r>
                    </a:p>
                  </a:txBody>
                  <a:tcPr marL="91457" marR="91457" marT="45745" marB="4574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6631741"/>
                  </a:ext>
                </a:extLst>
              </a:tr>
            </a:tbl>
          </a:graphicData>
        </a:graphic>
      </p:graphicFrame>
      <p:grpSp>
        <p:nvGrpSpPr>
          <p:cNvPr id="15" name="Group 7">
            <a:extLst>
              <a:ext uri="{FF2B5EF4-FFF2-40B4-BE49-F238E27FC236}">
                <a16:creationId xmlns:a16="http://schemas.microsoft.com/office/drawing/2014/main" id="{BB0B88BA-DC6A-4C65-895F-0483318D23DF}"/>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354F118F-E01A-42E8-ABC7-0C3E9496AD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AC11A54-0032-459C-BCA6-0B4E8D6C361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 Box 11">
            <a:extLst>
              <a:ext uri="{FF2B5EF4-FFF2-40B4-BE49-F238E27FC236}">
                <a16:creationId xmlns:a16="http://schemas.microsoft.com/office/drawing/2014/main" id="{C87D5427-9E86-4BE7-8929-877550B7F207}"/>
              </a:ext>
            </a:extLst>
          </p:cNvPr>
          <p:cNvSpPr txBox="1">
            <a:spLocks noChangeArrowheads="1"/>
          </p:cNvSpPr>
          <p:nvPr/>
        </p:nvSpPr>
        <p:spPr bwMode="auto">
          <a:xfrm>
            <a:off x="374147" y="638411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 Reproduced with permission.</a:t>
            </a:r>
            <a:endParaRPr lang="en-US" sz="1200" dirty="0">
              <a:solidFill>
                <a:schemeClr val="bg2"/>
              </a:solidFill>
            </a:endParaRPr>
          </a:p>
        </p:txBody>
      </p:sp>
      <p:grpSp>
        <p:nvGrpSpPr>
          <p:cNvPr id="9" name="Group 8">
            <a:extLst>
              <a:ext uri="{FF2B5EF4-FFF2-40B4-BE49-F238E27FC236}">
                <a16:creationId xmlns:a16="http://schemas.microsoft.com/office/drawing/2014/main" id="{E3A4F9CF-CE8F-4545-ABED-50F2C44146E2}"/>
              </a:ext>
            </a:extLst>
          </p:cNvPr>
          <p:cNvGrpSpPr/>
          <p:nvPr/>
        </p:nvGrpSpPr>
        <p:grpSpPr>
          <a:xfrm>
            <a:off x="7409885" y="4941803"/>
            <a:ext cx="3757673" cy="830997"/>
            <a:chOff x="7409885" y="4941803"/>
            <a:chExt cx="3757673" cy="830997"/>
          </a:xfrm>
        </p:grpSpPr>
        <p:grpSp>
          <p:nvGrpSpPr>
            <p:cNvPr id="7" name="Group 6">
              <a:extLst>
                <a:ext uri="{FF2B5EF4-FFF2-40B4-BE49-F238E27FC236}">
                  <a16:creationId xmlns:a16="http://schemas.microsoft.com/office/drawing/2014/main" id="{D45B5CB9-E312-40A8-A1A0-F420DE1BAE17}"/>
                </a:ext>
              </a:extLst>
            </p:cNvPr>
            <p:cNvGrpSpPr/>
            <p:nvPr/>
          </p:nvGrpSpPr>
          <p:grpSpPr>
            <a:xfrm>
              <a:off x="7409885" y="5025735"/>
              <a:ext cx="186991" cy="607093"/>
              <a:chOff x="7409885" y="5025735"/>
              <a:chExt cx="186991" cy="607093"/>
            </a:xfrm>
          </p:grpSpPr>
          <p:cxnSp>
            <p:nvCxnSpPr>
              <p:cNvPr id="161" name="Straight Connector 160">
                <a:extLst>
                  <a:ext uri="{FF2B5EF4-FFF2-40B4-BE49-F238E27FC236}">
                    <a16:creationId xmlns:a16="http://schemas.microsoft.com/office/drawing/2014/main" id="{DDD243C3-D3FB-4CAF-BDB9-22A31BF8345A}"/>
                  </a:ext>
                </a:extLst>
              </p:cNvPr>
              <p:cNvCxnSpPr>
                <a:cxnSpLocks/>
              </p:cNvCxnSpPr>
              <p:nvPr/>
            </p:nvCxnSpPr>
            <p:spPr bwMode="auto">
              <a:xfrm>
                <a:off x="7409885" y="5258389"/>
                <a:ext cx="186991" cy="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FC20D1A-29B5-402E-8B1C-A41365B913DC}"/>
                  </a:ext>
                </a:extLst>
              </p:cNvPr>
              <p:cNvCxnSpPr>
                <a:cxnSpLocks/>
              </p:cNvCxnSpPr>
              <p:nvPr/>
            </p:nvCxnSpPr>
            <p:spPr bwMode="auto">
              <a:xfrm>
                <a:off x="7409885" y="5452197"/>
                <a:ext cx="186991" cy="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81C3C83-DB47-4184-A9C0-11B43B431FDA}"/>
                  </a:ext>
                </a:extLst>
              </p:cNvPr>
              <p:cNvCxnSpPr>
                <a:cxnSpLocks/>
              </p:cNvCxnSpPr>
              <p:nvPr/>
            </p:nvCxnSpPr>
            <p:spPr bwMode="auto">
              <a:xfrm>
                <a:off x="7409885" y="5632828"/>
                <a:ext cx="186991" cy="0"/>
              </a:xfrm>
              <a:prstGeom prst="line">
                <a:avLst/>
              </a:prstGeom>
              <a:noFill/>
              <a:ln w="28575" cap="flat" cmpd="sng" algn="ctr">
                <a:solidFill>
                  <a:schemeClr val="accent4"/>
                </a:solidFill>
                <a:prstDash val="solid"/>
                <a:round/>
                <a:headEnd type="none" w="med" len="med"/>
                <a:tailEnd type="none" w="med" len="med"/>
              </a:ln>
              <a:effectLst/>
            </p:spPr>
          </p:cxnSp>
          <p:grpSp>
            <p:nvGrpSpPr>
              <p:cNvPr id="164" name="Group 163">
                <a:extLst>
                  <a:ext uri="{FF2B5EF4-FFF2-40B4-BE49-F238E27FC236}">
                    <a16:creationId xmlns:a16="http://schemas.microsoft.com/office/drawing/2014/main" id="{88DF8B4E-6BBF-4065-8DFA-AC2A89BAB4D2}"/>
                  </a:ext>
                </a:extLst>
              </p:cNvPr>
              <p:cNvGrpSpPr/>
              <p:nvPr/>
            </p:nvGrpSpPr>
            <p:grpSpPr>
              <a:xfrm>
                <a:off x="7449826" y="5025735"/>
                <a:ext cx="107109" cy="107109"/>
                <a:chOff x="7917480" y="4102974"/>
                <a:chExt cx="107109" cy="107109"/>
              </a:xfrm>
            </p:grpSpPr>
            <p:cxnSp>
              <p:nvCxnSpPr>
                <p:cNvPr id="165" name="Straight Connector 164">
                  <a:extLst>
                    <a:ext uri="{FF2B5EF4-FFF2-40B4-BE49-F238E27FC236}">
                      <a16:creationId xmlns:a16="http://schemas.microsoft.com/office/drawing/2014/main" id="{E893C25A-471C-428E-8958-3C758F772468}"/>
                    </a:ext>
                  </a:extLst>
                </p:cNvPr>
                <p:cNvCxnSpPr>
                  <a:cxnSpLocks/>
                </p:cNvCxnSpPr>
                <p:nvPr/>
              </p:nvCxnSpPr>
              <p:spPr bwMode="auto">
                <a:xfrm>
                  <a:off x="7971035" y="4102974"/>
                  <a:ext cx="0" cy="107109"/>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719CF7D-0125-4D13-8A5E-9C53809D67F2}"/>
                    </a:ext>
                  </a:extLst>
                </p:cNvPr>
                <p:cNvCxnSpPr>
                  <a:cxnSpLocks/>
                </p:cNvCxnSpPr>
                <p:nvPr/>
              </p:nvCxnSpPr>
              <p:spPr bwMode="auto">
                <a:xfrm rot="5400000">
                  <a:off x="7971035" y="4102974"/>
                  <a:ext cx="0" cy="107109"/>
                </a:xfrm>
                <a:prstGeom prst="line">
                  <a:avLst/>
                </a:prstGeom>
                <a:noFill/>
                <a:ln w="28575" cap="flat" cmpd="sng" algn="ctr">
                  <a:solidFill>
                    <a:schemeClr val="bg1"/>
                  </a:solidFill>
                  <a:prstDash val="solid"/>
                  <a:round/>
                  <a:headEnd type="none" w="med" len="med"/>
                  <a:tailEnd type="none" w="med" len="med"/>
                </a:ln>
                <a:effectLst/>
              </p:spPr>
            </p:cxnSp>
          </p:grpSp>
        </p:grpSp>
        <p:sp>
          <p:nvSpPr>
            <p:cNvPr id="35" name="TextBox 34">
              <a:extLst>
                <a:ext uri="{FF2B5EF4-FFF2-40B4-BE49-F238E27FC236}">
                  <a16:creationId xmlns:a16="http://schemas.microsoft.com/office/drawing/2014/main" id="{7D264A44-6938-4A84-B719-557AF3215C59}"/>
                </a:ext>
              </a:extLst>
            </p:cNvPr>
            <p:cNvSpPr txBox="1"/>
            <p:nvPr/>
          </p:nvSpPr>
          <p:spPr bwMode="auto">
            <a:xfrm>
              <a:off x="7560037" y="4941803"/>
              <a:ext cx="36075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Censor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1.92 single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 single (single and loading)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 alt (single, loading and split</a:t>
              </a:r>
            </a:p>
          </p:txBody>
        </p:sp>
      </p:grpSp>
      <p:grpSp>
        <p:nvGrpSpPr>
          <p:cNvPr id="3" name="Group 2">
            <a:extLst>
              <a:ext uri="{FF2B5EF4-FFF2-40B4-BE49-F238E27FC236}">
                <a16:creationId xmlns:a16="http://schemas.microsoft.com/office/drawing/2014/main" id="{76EB8F4F-5C60-461E-A32C-E8C6C5CBB567}"/>
              </a:ext>
            </a:extLst>
          </p:cNvPr>
          <p:cNvGrpSpPr/>
          <p:nvPr/>
        </p:nvGrpSpPr>
        <p:grpSpPr>
          <a:xfrm>
            <a:off x="622848" y="2868110"/>
            <a:ext cx="5828883" cy="3519310"/>
            <a:chOff x="539139" y="2868110"/>
            <a:chExt cx="5828883" cy="3519310"/>
          </a:xfrm>
        </p:grpSpPr>
        <p:grpSp>
          <p:nvGrpSpPr>
            <p:cNvPr id="36" name="Group 35">
              <a:extLst>
                <a:ext uri="{FF2B5EF4-FFF2-40B4-BE49-F238E27FC236}">
                  <a16:creationId xmlns:a16="http://schemas.microsoft.com/office/drawing/2014/main" id="{6A31A11B-0661-4589-9501-001442A0AA37}"/>
                </a:ext>
              </a:extLst>
            </p:cNvPr>
            <p:cNvGrpSpPr/>
            <p:nvPr/>
          </p:nvGrpSpPr>
          <p:grpSpPr>
            <a:xfrm>
              <a:off x="539139" y="2868110"/>
              <a:ext cx="5828883" cy="3065359"/>
              <a:chOff x="442550" y="2796398"/>
              <a:chExt cx="5457960" cy="2870290"/>
            </a:xfrm>
          </p:grpSpPr>
          <p:grpSp>
            <p:nvGrpSpPr>
              <p:cNvPr id="37" name="Group 36">
                <a:extLst>
                  <a:ext uri="{FF2B5EF4-FFF2-40B4-BE49-F238E27FC236}">
                    <a16:creationId xmlns:a16="http://schemas.microsoft.com/office/drawing/2014/main" id="{67650E15-356D-4032-85C6-B841219840AC}"/>
                  </a:ext>
                </a:extLst>
              </p:cNvPr>
              <p:cNvGrpSpPr/>
              <p:nvPr/>
            </p:nvGrpSpPr>
            <p:grpSpPr>
              <a:xfrm>
                <a:off x="1556134" y="4014086"/>
                <a:ext cx="545184" cy="1469727"/>
                <a:chOff x="1548393" y="4014086"/>
                <a:chExt cx="545184" cy="1469727"/>
              </a:xfrm>
            </p:grpSpPr>
            <p:sp>
              <p:nvSpPr>
                <p:cNvPr id="88" name="Rectangle 87">
                  <a:extLst>
                    <a:ext uri="{FF2B5EF4-FFF2-40B4-BE49-F238E27FC236}">
                      <a16:creationId xmlns:a16="http://schemas.microsoft.com/office/drawing/2014/main" id="{8DE999B8-8D62-4A61-80AF-A8A16834E838}"/>
                    </a:ext>
                  </a:extLst>
                </p:cNvPr>
                <p:cNvSpPr/>
                <p:nvPr/>
              </p:nvSpPr>
              <p:spPr bwMode="auto">
                <a:xfrm>
                  <a:off x="1548393" y="4345631"/>
                  <a:ext cx="545184" cy="113818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476FBD4F-20B1-46C7-A7B0-466D564CA818}"/>
                    </a:ext>
                  </a:extLst>
                </p:cNvPr>
                <p:cNvSpPr/>
                <p:nvPr/>
              </p:nvSpPr>
              <p:spPr bwMode="auto">
                <a:xfrm>
                  <a:off x="1548393" y="4014086"/>
                  <a:ext cx="545184" cy="3385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0192D999-84BA-4CBB-838B-A9272CECE50C}"/>
                  </a:ext>
                </a:extLst>
              </p:cNvPr>
              <p:cNvGrpSpPr/>
              <p:nvPr/>
            </p:nvGrpSpPr>
            <p:grpSpPr>
              <a:xfrm>
                <a:off x="2907751" y="3677609"/>
                <a:ext cx="1890116" cy="1817935"/>
                <a:chOff x="2907751" y="3677609"/>
                <a:chExt cx="1890116" cy="1817935"/>
              </a:xfrm>
            </p:grpSpPr>
            <p:sp>
              <p:nvSpPr>
                <p:cNvPr id="84" name="Rectangle 83">
                  <a:extLst>
                    <a:ext uri="{FF2B5EF4-FFF2-40B4-BE49-F238E27FC236}">
                      <a16:creationId xmlns:a16="http://schemas.microsoft.com/office/drawing/2014/main" id="{CB5CAD1A-F3FE-4F02-897B-B1C055A08907}"/>
                    </a:ext>
                  </a:extLst>
                </p:cNvPr>
                <p:cNvSpPr/>
                <p:nvPr/>
              </p:nvSpPr>
              <p:spPr bwMode="auto">
                <a:xfrm>
                  <a:off x="2907751" y="4709931"/>
                  <a:ext cx="545184" cy="77401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86FCD33F-6748-495C-86B4-11C05C456E5D}"/>
                    </a:ext>
                  </a:extLst>
                </p:cNvPr>
                <p:cNvSpPr/>
                <p:nvPr/>
              </p:nvSpPr>
              <p:spPr bwMode="auto">
                <a:xfrm>
                  <a:off x="2907751" y="3677609"/>
                  <a:ext cx="545184" cy="104760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6DD7DBF-BAED-4198-9B52-184CC36863EB}"/>
                    </a:ext>
                  </a:extLst>
                </p:cNvPr>
                <p:cNvSpPr/>
                <p:nvPr/>
              </p:nvSpPr>
              <p:spPr bwMode="auto">
                <a:xfrm>
                  <a:off x="4252683" y="5016424"/>
                  <a:ext cx="545184" cy="479120"/>
                </a:xfrm>
                <a:prstGeom prst="rect">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2F179172-7CE5-4F4B-9114-BEE4FEB97E90}"/>
                  </a:ext>
                </a:extLst>
              </p:cNvPr>
              <p:cNvGrpSpPr/>
              <p:nvPr/>
            </p:nvGrpSpPr>
            <p:grpSpPr>
              <a:xfrm>
                <a:off x="4252684" y="3779156"/>
                <a:ext cx="545184" cy="1243017"/>
                <a:chOff x="4258413" y="3779156"/>
                <a:chExt cx="545184" cy="1243017"/>
              </a:xfrm>
            </p:grpSpPr>
            <p:sp>
              <p:nvSpPr>
                <p:cNvPr id="82" name="Rectangle 81">
                  <a:extLst>
                    <a:ext uri="{FF2B5EF4-FFF2-40B4-BE49-F238E27FC236}">
                      <a16:creationId xmlns:a16="http://schemas.microsoft.com/office/drawing/2014/main" id="{56CDADC8-55F1-434D-AFE7-3C90B2C1AB5F}"/>
                    </a:ext>
                  </a:extLst>
                </p:cNvPr>
                <p:cNvSpPr/>
                <p:nvPr/>
              </p:nvSpPr>
              <p:spPr bwMode="auto">
                <a:xfrm>
                  <a:off x="4258413" y="4167416"/>
                  <a:ext cx="545184" cy="8547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2FF20F9B-C35E-4828-9C14-2B41165B9007}"/>
                    </a:ext>
                  </a:extLst>
                </p:cNvPr>
                <p:cNvSpPr/>
                <p:nvPr/>
              </p:nvSpPr>
              <p:spPr bwMode="auto">
                <a:xfrm>
                  <a:off x="4258413" y="3779156"/>
                  <a:ext cx="545184" cy="3874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0" name="Rectangle 13">
                <a:extLst>
                  <a:ext uri="{FF2B5EF4-FFF2-40B4-BE49-F238E27FC236}">
                    <a16:creationId xmlns:a16="http://schemas.microsoft.com/office/drawing/2014/main" id="{A5F5D8AD-7239-46D3-BFB8-DEC8D5FBAC00}"/>
                  </a:ext>
                </a:extLst>
              </p:cNvPr>
              <p:cNvSpPr>
                <a:spLocks noChangeArrowheads="1"/>
              </p:cNvSpPr>
              <p:nvPr/>
            </p:nvSpPr>
            <p:spPr bwMode="auto">
              <a:xfrm>
                <a:off x="1165230" y="2796398"/>
                <a:ext cx="4030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eaLnBrk="1" fontAlgn="auto" latinLnBrk="0" hangingPunct="1">
                  <a:lnSpc>
                    <a:spcPct val="100000"/>
                  </a:lnSpc>
                  <a:spcBef>
                    <a:spcPct val="0"/>
                  </a:spcBef>
                  <a:spcAft>
                    <a:spcPts val="0"/>
                  </a:spcAft>
                  <a:buClrTx/>
                  <a:buSzTx/>
                  <a:buFontTx/>
                  <a:buNone/>
                  <a:tabLst/>
                  <a:defRPr/>
                </a:pPr>
                <a:r>
                  <a:rPr kumimoji="0" lang="en-US" altLang="en-US" sz="2000" i="0" u="none" strike="noStrike" kern="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34" charset="-128"/>
                    <a:cs typeface="+mn-cs"/>
                  </a:rPr>
                  <a:t>Response Rates</a:t>
                </a:r>
              </a:p>
            </p:txBody>
          </p:sp>
          <p:sp>
            <p:nvSpPr>
              <p:cNvPr id="41" name="TextBox 40">
                <a:extLst>
                  <a:ext uri="{FF2B5EF4-FFF2-40B4-BE49-F238E27FC236}">
                    <a16:creationId xmlns:a16="http://schemas.microsoft.com/office/drawing/2014/main" id="{D711FDAD-F34F-4F1D-B1D4-ABD7D882687F}"/>
                  </a:ext>
                </a:extLst>
              </p:cNvPr>
              <p:cNvSpPr txBox="1"/>
              <p:nvPr/>
            </p:nvSpPr>
            <p:spPr bwMode="auto">
              <a:xfrm rot="16200000">
                <a:off x="-363426" y="4400574"/>
                <a:ext cx="1981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Response Rate (%)</a:t>
                </a:r>
              </a:p>
            </p:txBody>
          </p:sp>
          <p:sp>
            <p:nvSpPr>
              <p:cNvPr id="48" name="TextBox 47">
                <a:extLst>
                  <a:ext uri="{FF2B5EF4-FFF2-40B4-BE49-F238E27FC236}">
                    <a16:creationId xmlns:a16="http://schemas.microsoft.com/office/drawing/2014/main" id="{DAC40100-B0B4-4B7D-B018-2999601E5D0F}"/>
                  </a:ext>
                </a:extLst>
              </p:cNvPr>
              <p:cNvSpPr txBox="1"/>
              <p:nvPr/>
            </p:nvSpPr>
            <p:spPr bwMode="auto">
              <a:xfrm>
                <a:off x="1256232" y="4048579"/>
                <a:ext cx="1144988"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18%</a:t>
                </a:r>
              </a:p>
            </p:txBody>
          </p:sp>
          <p:sp>
            <p:nvSpPr>
              <p:cNvPr id="49" name="TextBox 48">
                <a:extLst>
                  <a:ext uri="{FF2B5EF4-FFF2-40B4-BE49-F238E27FC236}">
                    <a16:creationId xmlns:a16="http://schemas.microsoft.com/office/drawing/2014/main" id="{3FC45C97-5A47-4556-902F-9340EA882250}"/>
                  </a:ext>
                </a:extLst>
              </p:cNvPr>
              <p:cNvSpPr txBox="1"/>
              <p:nvPr/>
            </p:nvSpPr>
            <p:spPr bwMode="auto">
              <a:xfrm>
                <a:off x="1256232" y="4862614"/>
                <a:ext cx="1144988"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64%</a:t>
                </a:r>
              </a:p>
            </p:txBody>
          </p:sp>
          <p:sp>
            <p:nvSpPr>
              <p:cNvPr id="51" name="TextBox 50">
                <a:extLst>
                  <a:ext uri="{FF2B5EF4-FFF2-40B4-BE49-F238E27FC236}">
                    <a16:creationId xmlns:a16="http://schemas.microsoft.com/office/drawing/2014/main" id="{7F4AFABF-0FF2-45C8-A482-4B5123DCD4BB}"/>
                  </a:ext>
                </a:extLst>
              </p:cNvPr>
              <p:cNvSpPr txBox="1"/>
              <p:nvPr/>
            </p:nvSpPr>
            <p:spPr bwMode="auto">
              <a:xfrm>
                <a:off x="2844305" y="4980028"/>
                <a:ext cx="653731"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57%</a:t>
                </a:r>
              </a:p>
            </p:txBody>
          </p:sp>
          <p:sp>
            <p:nvSpPr>
              <p:cNvPr id="52" name="TextBox 51">
                <a:extLst>
                  <a:ext uri="{FF2B5EF4-FFF2-40B4-BE49-F238E27FC236}">
                    <a16:creationId xmlns:a16="http://schemas.microsoft.com/office/drawing/2014/main" id="{C8254AA0-9F48-4495-8632-331EB9834A2D}"/>
                  </a:ext>
                </a:extLst>
              </p:cNvPr>
              <p:cNvSpPr txBox="1"/>
              <p:nvPr/>
            </p:nvSpPr>
            <p:spPr bwMode="auto">
              <a:xfrm>
                <a:off x="2607849" y="3993881"/>
                <a:ext cx="1144988"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43%</a:t>
                </a:r>
              </a:p>
            </p:txBody>
          </p:sp>
          <p:sp>
            <p:nvSpPr>
              <p:cNvPr id="53" name="TextBox 52">
                <a:extLst>
                  <a:ext uri="{FF2B5EF4-FFF2-40B4-BE49-F238E27FC236}">
                    <a16:creationId xmlns:a16="http://schemas.microsoft.com/office/drawing/2014/main" id="{6EA29497-20BA-47A3-962D-2D35F9F0E7E4}"/>
                  </a:ext>
                </a:extLst>
              </p:cNvPr>
              <p:cNvSpPr txBox="1"/>
              <p:nvPr/>
            </p:nvSpPr>
            <p:spPr bwMode="auto">
              <a:xfrm>
                <a:off x="3952782" y="5108540"/>
                <a:ext cx="1144988"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26%</a:t>
                </a:r>
              </a:p>
            </p:txBody>
          </p:sp>
          <p:sp>
            <p:nvSpPr>
              <p:cNvPr id="54" name="TextBox 53">
                <a:extLst>
                  <a:ext uri="{FF2B5EF4-FFF2-40B4-BE49-F238E27FC236}">
                    <a16:creationId xmlns:a16="http://schemas.microsoft.com/office/drawing/2014/main" id="{6601378A-AB3A-4152-8DCC-4D2367355161}"/>
                  </a:ext>
                </a:extLst>
              </p:cNvPr>
              <p:cNvSpPr txBox="1"/>
              <p:nvPr/>
            </p:nvSpPr>
            <p:spPr bwMode="auto">
              <a:xfrm>
                <a:off x="4221091" y="3834037"/>
                <a:ext cx="608370"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21%</a:t>
                </a:r>
              </a:p>
            </p:txBody>
          </p:sp>
          <p:sp>
            <p:nvSpPr>
              <p:cNvPr id="55" name="TextBox 54">
                <a:extLst>
                  <a:ext uri="{FF2B5EF4-FFF2-40B4-BE49-F238E27FC236}">
                    <a16:creationId xmlns:a16="http://schemas.microsoft.com/office/drawing/2014/main" id="{BA9EDF90-44F4-4296-8245-E66CFAC6A31E}"/>
                  </a:ext>
                </a:extLst>
              </p:cNvPr>
              <p:cNvSpPr txBox="1"/>
              <p:nvPr/>
            </p:nvSpPr>
            <p:spPr bwMode="auto">
              <a:xfrm>
                <a:off x="4223446" y="4382307"/>
                <a:ext cx="603660" cy="25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47%</a:t>
                </a:r>
              </a:p>
            </p:txBody>
          </p:sp>
          <p:grpSp>
            <p:nvGrpSpPr>
              <p:cNvPr id="56" name="Group 55">
                <a:extLst>
                  <a:ext uri="{FF2B5EF4-FFF2-40B4-BE49-F238E27FC236}">
                    <a16:creationId xmlns:a16="http://schemas.microsoft.com/office/drawing/2014/main" id="{89667A5E-B8A3-4DDA-9568-C2A94EB3686D}"/>
                  </a:ext>
                </a:extLst>
              </p:cNvPr>
              <p:cNvGrpSpPr/>
              <p:nvPr/>
            </p:nvGrpSpPr>
            <p:grpSpPr>
              <a:xfrm>
                <a:off x="1092970" y="3663758"/>
                <a:ext cx="4116339" cy="1887296"/>
                <a:chOff x="1092970" y="3663758"/>
                <a:chExt cx="4116339" cy="1887296"/>
              </a:xfrm>
            </p:grpSpPr>
            <p:sp>
              <p:nvSpPr>
                <p:cNvPr id="69" name="Freeform: Shape 68">
                  <a:extLst>
                    <a:ext uri="{FF2B5EF4-FFF2-40B4-BE49-F238E27FC236}">
                      <a16:creationId xmlns:a16="http://schemas.microsoft.com/office/drawing/2014/main" id="{65136306-DFDE-42F8-B59D-1C370A6EFB9B}"/>
                    </a:ext>
                  </a:extLst>
                </p:cNvPr>
                <p:cNvSpPr/>
                <p:nvPr/>
              </p:nvSpPr>
              <p:spPr bwMode="auto">
                <a:xfrm>
                  <a:off x="1148388" y="3663758"/>
                  <a:ext cx="4060921" cy="1831878"/>
                </a:xfrm>
                <a:custGeom>
                  <a:avLst/>
                  <a:gdLst>
                    <a:gd name="connsiteX0" fmla="*/ 0 w 4060921"/>
                    <a:gd name="connsiteY0" fmla="*/ 0 h 1831878"/>
                    <a:gd name="connsiteX1" fmla="*/ 0 w 4060921"/>
                    <a:gd name="connsiteY1" fmla="*/ 1831878 h 1831878"/>
                    <a:gd name="connsiteX2" fmla="*/ 4060921 w 4060921"/>
                    <a:gd name="connsiteY2" fmla="*/ 1831878 h 1831878"/>
                  </a:gdLst>
                  <a:ahLst/>
                  <a:cxnLst>
                    <a:cxn ang="0">
                      <a:pos x="connsiteX0" y="connsiteY0"/>
                    </a:cxn>
                    <a:cxn ang="0">
                      <a:pos x="connsiteX1" y="connsiteY1"/>
                    </a:cxn>
                    <a:cxn ang="0">
                      <a:pos x="connsiteX2" y="connsiteY2"/>
                    </a:cxn>
                  </a:cxnLst>
                  <a:rect l="l" t="t" r="r" b="b"/>
                  <a:pathLst>
                    <a:path w="4060921" h="1831878">
                      <a:moveTo>
                        <a:pt x="0" y="0"/>
                      </a:moveTo>
                      <a:lnTo>
                        <a:pt x="0" y="1831878"/>
                      </a:lnTo>
                      <a:lnTo>
                        <a:pt x="4060921" y="1831878"/>
                      </a:lnTo>
                    </a:path>
                  </a:pathLst>
                </a:custGeom>
                <a:noFill/>
                <a:ln w="28575">
                  <a:solidFill>
                    <a:schemeClr val="bg1"/>
                  </a:solidFill>
                  <a:miter lim="800000"/>
                  <a:headEnd/>
                  <a:tailEnd/>
                </a:ln>
              </p:spPr>
              <p:txBody>
                <a:bodyPr rtlCol="0" anchor="ctr"/>
                <a:lstStyle/>
                <a:p>
                  <a:pPr algn="ctr"/>
                  <a:endParaRPr lang="en-US"/>
                </a:p>
              </p:txBody>
            </p:sp>
            <p:grpSp>
              <p:nvGrpSpPr>
                <p:cNvPr id="70" name="Group 69">
                  <a:extLst>
                    <a:ext uri="{FF2B5EF4-FFF2-40B4-BE49-F238E27FC236}">
                      <a16:creationId xmlns:a16="http://schemas.microsoft.com/office/drawing/2014/main" id="{91F510CC-E06E-4661-8140-0D3B8E48C935}"/>
                    </a:ext>
                  </a:extLst>
                </p:cNvPr>
                <p:cNvGrpSpPr/>
                <p:nvPr/>
              </p:nvGrpSpPr>
              <p:grpSpPr>
                <a:xfrm>
                  <a:off x="1092970" y="3677609"/>
                  <a:ext cx="55418" cy="1818027"/>
                  <a:chOff x="1092970" y="3677609"/>
                  <a:chExt cx="55418" cy="1818027"/>
                </a:xfrm>
              </p:grpSpPr>
              <p:cxnSp>
                <p:nvCxnSpPr>
                  <p:cNvPr id="76" name="Straight Connector 75">
                    <a:extLst>
                      <a:ext uri="{FF2B5EF4-FFF2-40B4-BE49-F238E27FC236}">
                        <a16:creationId xmlns:a16="http://schemas.microsoft.com/office/drawing/2014/main" id="{48321E85-2A29-41FF-B1B4-5320D5F3F56F}"/>
                      </a:ext>
                    </a:extLst>
                  </p:cNvPr>
                  <p:cNvCxnSpPr>
                    <a:cxnSpLocks/>
                  </p:cNvCxnSpPr>
                  <p:nvPr/>
                </p:nvCxnSpPr>
                <p:spPr bwMode="auto">
                  <a:xfrm flipH="1">
                    <a:off x="1092970" y="5495636"/>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C1738AA-37F8-42B3-9E90-3552D7886857}"/>
                      </a:ext>
                    </a:extLst>
                  </p:cNvPr>
                  <p:cNvCxnSpPr>
                    <a:cxnSpLocks/>
                  </p:cNvCxnSpPr>
                  <p:nvPr/>
                </p:nvCxnSpPr>
                <p:spPr bwMode="auto">
                  <a:xfrm flipH="1">
                    <a:off x="1092970" y="5132029"/>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873FD96-4C8A-4031-B840-CE354DA2B35B}"/>
                      </a:ext>
                    </a:extLst>
                  </p:cNvPr>
                  <p:cNvCxnSpPr>
                    <a:cxnSpLocks/>
                  </p:cNvCxnSpPr>
                  <p:nvPr/>
                </p:nvCxnSpPr>
                <p:spPr bwMode="auto">
                  <a:xfrm flipH="1">
                    <a:off x="1092970" y="4768424"/>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A160A52-46C3-4574-902F-89731027584F}"/>
                      </a:ext>
                    </a:extLst>
                  </p:cNvPr>
                  <p:cNvCxnSpPr>
                    <a:cxnSpLocks/>
                  </p:cNvCxnSpPr>
                  <p:nvPr/>
                </p:nvCxnSpPr>
                <p:spPr bwMode="auto">
                  <a:xfrm flipH="1">
                    <a:off x="1092970" y="4404819"/>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824E7C5-FA0D-4804-B9D8-0C72B7BB5E8D}"/>
                      </a:ext>
                    </a:extLst>
                  </p:cNvPr>
                  <p:cNvCxnSpPr>
                    <a:cxnSpLocks/>
                  </p:cNvCxnSpPr>
                  <p:nvPr/>
                </p:nvCxnSpPr>
                <p:spPr bwMode="auto">
                  <a:xfrm flipH="1">
                    <a:off x="1092970" y="4041214"/>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EB92569-6D4E-439F-96ED-AD73B0697FD7}"/>
                      </a:ext>
                    </a:extLst>
                  </p:cNvPr>
                  <p:cNvCxnSpPr>
                    <a:cxnSpLocks/>
                  </p:cNvCxnSpPr>
                  <p:nvPr/>
                </p:nvCxnSpPr>
                <p:spPr bwMode="auto">
                  <a:xfrm flipH="1">
                    <a:off x="1092970" y="3677609"/>
                    <a:ext cx="554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BFA0D432-3CE5-4EC4-BD91-3539928AC6C0}"/>
                    </a:ext>
                  </a:extLst>
                </p:cNvPr>
                <p:cNvGrpSpPr/>
                <p:nvPr/>
              </p:nvGrpSpPr>
              <p:grpSpPr>
                <a:xfrm>
                  <a:off x="1148388" y="5495636"/>
                  <a:ext cx="4047068" cy="55418"/>
                  <a:chOff x="1148388" y="5495636"/>
                  <a:chExt cx="4047068" cy="55418"/>
                </a:xfrm>
              </p:grpSpPr>
              <p:cxnSp>
                <p:nvCxnSpPr>
                  <p:cNvPr id="72" name="Straight Connector 71">
                    <a:extLst>
                      <a:ext uri="{FF2B5EF4-FFF2-40B4-BE49-F238E27FC236}">
                        <a16:creationId xmlns:a16="http://schemas.microsoft.com/office/drawing/2014/main" id="{793DEF3E-CB73-4F78-A039-CC4D0C8FDFAD}"/>
                      </a:ext>
                    </a:extLst>
                  </p:cNvPr>
                  <p:cNvCxnSpPr>
                    <a:cxnSpLocks/>
                  </p:cNvCxnSpPr>
                  <p:nvPr/>
                </p:nvCxnSpPr>
                <p:spPr bwMode="auto">
                  <a:xfrm rot="5400000" flipH="1">
                    <a:off x="1120679" y="5523345"/>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E75F052-7938-410E-A9B4-2FF3FE17773D}"/>
                      </a:ext>
                    </a:extLst>
                  </p:cNvPr>
                  <p:cNvCxnSpPr>
                    <a:cxnSpLocks/>
                  </p:cNvCxnSpPr>
                  <p:nvPr/>
                </p:nvCxnSpPr>
                <p:spPr bwMode="auto">
                  <a:xfrm rot="5400000" flipH="1">
                    <a:off x="2469702" y="5523345"/>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CB1A6DA-6F07-4642-8599-0D2991E788BE}"/>
                      </a:ext>
                    </a:extLst>
                  </p:cNvPr>
                  <p:cNvCxnSpPr>
                    <a:cxnSpLocks/>
                  </p:cNvCxnSpPr>
                  <p:nvPr/>
                </p:nvCxnSpPr>
                <p:spPr bwMode="auto">
                  <a:xfrm rot="5400000" flipH="1">
                    <a:off x="3818725" y="5523345"/>
                    <a:ext cx="5541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434783B-4115-4B0C-87AD-9A0CFEDEE5C4}"/>
                      </a:ext>
                    </a:extLst>
                  </p:cNvPr>
                  <p:cNvCxnSpPr>
                    <a:cxnSpLocks/>
                  </p:cNvCxnSpPr>
                  <p:nvPr/>
                </p:nvCxnSpPr>
                <p:spPr bwMode="auto">
                  <a:xfrm rot="5400000" flipH="1">
                    <a:off x="5167747" y="5523345"/>
                    <a:ext cx="5541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7" name="TextBox 56">
                <a:extLst>
                  <a:ext uri="{FF2B5EF4-FFF2-40B4-BE49-F238E27FC236}">
                    <a16:creationId xmlns:a16="http://schemas.microsoft.com/office/drawing/2014/main" id="{CC79058F-796E-42B8-B251-6B588125B74B}"/>
                  </a:ext>
                </a:extLst>
              </p:cNvPr>
              <p:cNvSpPr txBox="1"/>
              <p:nvPr/>
            </p:nvSpPr>
            <p:spPr bwMode="auto">
              <a:xfrm>
                <a:off x="658207" y="3509167"/>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7CB5889F-2503-4075-B5F1-09F16F422733}"/>
                  </a:ext>
                </a:extLst>
              </p:cNvPr>
              <p:cNvSpPr txBox="1"/>
              <p:nvPr/>
            </p:nvSpPr>
            <p:spPr bwMode="auto">
              <a:xfrm>
                <a:off x="658207" y="3872960"/>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3C898425-CB31-4F54-B686-81E8EB8DD5D6}"/>
                  </a:ext>
                </a:extLst>
              </p:cNvPr>
              <p:cNvSpPr txBox="1"/>
              <p:nvPr/>
            </p:nvSpPr>
            <p:spPr bwMode="auto">
              <a:xfrm>
                <a:off x="658207" y="4236753"/>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75E31BD9-2A41-43A2-9312-F9D1BBB3F2E5}"/>
                  </a:ext>
                </a:extLst>
              </p:cNvPr>
              <p:cNvSpPr txBox="1"/>
              <p:nvPr/>
            </p:nvSpPr>
            <p:spPr bwMode="auto">
              <a:xfrm>
                <a:off x="658207" y="4600546"/>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74318643-7520-444F-92A9-3BB1577A8390}"/>
                  </a:ext>
                </a:extLst>
              </p:cNvPr>
              <p:cNvSpPr txBox="1"/>
              <p:nvPr/>
            </p:nvSpPr>
            <p:spPr bwMode="auto">
              <a:xfrm>
                <a:off x="658207" y="4964339"/>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82357A2A-4F8F-4315-9EBD-9643BD113FC0}"/>
                  </a:ext>
                </a:extLst>
              </p:cNvPr>
              <p:cNvSpPr txBox="1"/>
              <p:nvPr/>
            </p:nvSpPr>
            <p:spPr bwMode="auto">
              <a:xfrm>
                <a:off x="658207" y="5328134"/>
                <a:ext cx="5070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63" name="Group 62">
                <a:extLst>
                  <a:ext uri="{FF2B5EF4-FFF2-40B4-BE49-F238E27FC236}">
                    <a16:creationId xmlns:a16="http://schemas.microsoft.com/office/drawing/2014/main" id="{EF22CA5F-758B-4FD9-8205-85F5DEB9742B}"/>
                  </a:ext>
                </a:extLst>
              </p:cNvPr>
              <p:cNvGrpSpPr/>
              <p:nvPr/>
            </p:nvGrpSpPr>
            <p:grpSpPr>
              <a:xfrm>
                <a:off x="4990470" y="3608340"/>
                <a:ext cx="910040" cy="738664"/>
                <a:chOff x="4990470" y="3608340"/>
                <a:chExt cx="910040" cy="738664"/>
              </a:xfrm>
            </p:grpSpPr>
            <p:grpSp>
              <p:nvGrpSpPr>
                <p:cNvPr id="64" name="Group 63">
                  <a:extLst>
                    <a:ext uri="{FF2B5EF4-FFF2-40B4-BE49-F238E27FC236}">
                      <a16:creationId xmlns:a16="http://schemas.microsoft.com/office/drawing/2014/main" id="{6B75F631-5CB3-4EC0-8EAD-42FDD96CA4FF}"/>
                    </a:ext>
                  </a:extLst>
                </p:cNvPr>
                <p:cNvGrpSpPr/>
                <p:nvPr/>
              </p:nvGrpSpPr>
              <p:grpSpPr>
                <a:xfrm>
                  <a:off x="4990470" y="3677609"/>
                  <a:ext cx="154679" cy="596335"/>
                  <a:chOff x="4990470" y="3677609"/>
                  <a:chExt cx="154679" cy="596335"/>
                </a:xfrm>
              </p:grpSpPr>
              <p:sp>
                <p:nvSpPr>
                  <p:cNvPr id="66" name="Rectangle 65">
                    <a:extLst>
                      <a:ext uri="{FF2B5EF4-FFF2-40B4-BE49-F238E27FC236}">
                        <a16:creationId xmlns:a16="http://schemas.microsoft.com/office/drawing/2014/main" id="{1F33F3A0-D105-4038-ADDE-92151841F2D1}"/>
                      </a:ext>
                    </a:extLst>
                  </p:cNvPr>
                  <p:cNvSpPr/>
                  <p:nvPr/>
                </p:nvSpPr>
                <p:spPr bwMode="auto">
                  <a:xfrm>
                    <a:off x="4990470" y="3677609"/>
                    <a:ext cx="154679" cy="1546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B2E77482-3185-470B-857B-107FB908507C}"/>
                      </a:ext>
                    </a:extLst>
                  </p:cNvPr>
                  <p:cNvSpPr/>
                  <p:nvPr/>
                </p:nvSpPr>
                <p:spPr bwMode="auto">
                  <a:xfrm>
                    <a:off x="4990470" y="3898437"/>
                    <a:ext cx="154679" cy="15467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3E531DF-8940-4341-ADAD-C934FF02C7C7}"/>
                      </a:ext>
                    </a:extLst>
                  </p:cNvPr>
                  <p:cNvSpPr/>
                  <p:nvPr/>
                </p:nvSpPr>
                <p:spPr bwMode="auto">
                  <a:xfrm>
                    <a:off x="4990470" y="4119265"/>
                    <a:ext cx="154679" cy="154679"/>
                  </a:xfrm>
                  <a:prstGeom prst="rect">
                    <a:avLst/>
                  </a:prstGeom>
                  <a:solidFill>
                    <a:srgbClr val="94C7D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5" name="TextBox 64">
                  <a:extLst>
                    <a:ext uri="{FF2B5EF4-FFF2-40B4-BE49-F238E27FC236}">
                      <a16:creationId xmlns:a16="http://schemas.microsoft.com/office/drawing/2014/main" id="{4F42D10A-55B7-48ED-8951-8B542DE4AC54}"/>
                    </a:ext>
                  </a:extLst>
                </p:cNvPr>
                <p:cNvSpPr txBox="1"/>
                <p:nvPr/>
              </p:nvSpPr>
              <p:spPr bwMode="auto">
                <a:xfrm>
                  <a:off x="5104779" y="3608340"/>
                  <a:ext cx="7957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VGPR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a:t>
                  </a:r>
                </a:p>
              </p:txBody>
            </p:sp>
          </p:grpSp>
        </p:grpSp>
        <p:sp>
          <p:nvSpPr>
            <p:cNvPr id="22" name="TextBox 21">
              <a:extLst>
                <a:ext uri="{FF2B5EF4-FFF2-40B4-BE49-F238E27FC236}">
                  <a16:creationId xmlns:a16="http://schemas.microsoft.com/office/drawing/2014/main" id="{C19505E9-BC29-4CFD-9AD8-B3989635BB18}"/>
                </a:ext>
              </a:extLst>
            </p:cNvPr>
            <p:cNvSpPr txBox="1"/>
            <p:nvPr/>
          </p:nvSpPr>
          <p:spPr bwMode="auto">
            <a:xfrm>
              <a:off x="1447025" y="3695887"/>
              <a:ext cx="114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ORR: 82%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VGPR: 64%</a:t>
              </a:r>
            </a:p>
          </p:txBody>
        </p:sp>
        <p:sp>
          <p:nvSpPr>
            <p:cNvPr id="23" name="TextBox 22">
              <a:extLst>
                <a:ext uri="{FF2B5EF4-FFF2-40B4-BE49-F238E27FC236}">
                  <a16:creationId xmlns:a16="http://schemas.microsoft.com/office/drawing/2014/main" id="{E70484C6-38EE-4D28-9B03-A7AF7F30EB7E}"/>
                </a:ext>
              </a:extLst>
            </p:cNvPr>
            <p:cNvSpPr txBox="1"/>
            <p:nvPr/>
          </p:nvSpPr>
          <p:spPr bwMode="auto">
            <a:xfrm>
              <a:off x="2861616" y="3348630"/>
              <a:ext cx="114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ORR: 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VGPR: 100%</a:t>
              </a:r>
            </a:p>
          </p:txBody>
        </p:sp>
        <p:sp>
          <p:nvSpPr>
            <p:cNvPr id="24" name="TextBox 23">
              <a:extLst>
                <a:ext uri="{FF2B5EF4-FFF2-40B4-BE49-F238E27FC236}">
                  <a16:creationId xmlns:a16="http://schemas.microsoft.com/office/drawing/2014/main" id="{B9F03E1D-0BF3-4E36-B156-8E7E1BED20CB}"/>
                </a:ext>
              </a:extLst>
            </p:cNvPr>
            <p:cNvSpPr txBox="1"/>
            <p:nvPr/>
          </p:nvSpPr>
          <p:spPr bwMode="auto">
            <a:xfrm>
              <a:off x="4326887" y="3430177"/>
              <a:ext cx="1144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ORR: 95%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VGPR: 74%</a:t>
              </a:r>
            </a:p>
          </p:txBody>
        </p:sp>
        <p:sp>
          <p:nvSpPr>
            <p:cNvPr id="90" name="TextBox 89">
              <a:extLst>
                <a:ext uri="{FF2B5EF4-FFF2-40B4-BE49-F238E27FC236}">
                  <a16:creationId xmlns:a16="http://schemas.microsoft.com/office/drawing/2014/main" id="{68FE8DE9-1943-4773-BACC-86109C315FDE}"/>
                </a:ext>
              </a:extLst>
            </p:cNvPr>
            <p:cNvSpPr txBox="1"/>
            <p:nvPr/>
          </p:nvSpPr>
          <p:spPr bwMode="auto">
            <a:xfrm>
              <a:off x="1310932" y="5735858"/>
              <a:ext cx="14047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1.92 mg/kg Q4W</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11)</a:t>
              </a:r>
            </a:p>
          </p:txBody>
        </p:sp>
        <p:sp>
          <p:nvSpPr>
            <p:cNvPr id="91" name="TextBox 90">
              <a:extLst>
                <a:ext uri="{FF2B5EF4-FFF2-40B4-BE49-F238E27FC236}">
                  <a16:creationId xmlns:a16="http://schemas.microsoft.com/office/drawing/2014/main" id="{31C8FB58-EFF3-442C-AFBD-001E4A1E91B0}"/>
                </a:ext>
              </a:extLst>
            </p:cNvPr>
            <p:cNvSpPr txBox="1"/>
            <p:nvPr/>
          </p:nvSpPr>
          <p:spPr bwMode="auto">
            <a:xfrm>
              <a:off x="2744493" y="5734119"/>
              <a:ext cx="14118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 mg/kg Q4W</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12)</a:t>
              </a:r>
            </a:p>
          </p:txBody>
        </p:sp>
        <p:sp>
          <p:nvSpPr>
            <p:cNvPr id="92" name="TextBox 91">
              <a:extLst>
                <a:ext uri="{FF2B5EF4-FFF2-40B4-BE49-F238E27FC236}">
                  <a16:creationId xmlns:a16="http://schemas.microsoft.com/office/drawing/2014/main" id="{0DF2ACCE-846C-43EC-A344-FDEED92969DD}"/>
                </a:ext>
              </a:extLst>
            </p:cNvPr>
            <p:cNvSpPr txBox="1"/>
            <p:nvPr/>
          </p:nvSpPr>
          <p:spPr bwMode="auto">
            <a:xfrm>
              <a:off x="4174352" y="5741089"/>
              <a:ext cx="14554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 mg/kg Combined</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 = 19)</a:t>
              </a:r>
            </a:p>
          </p:txBody>
        </p:sp>
      </p:grpSp>
      <p:sp>
        <p:nvSpPr>
          <p:cNvPr id="4" name="Freeform: Shape 3">
            <a:extLst>
              <a:ext uri="{FF2B5EF4-FFF2-40B4-BE49-F238E27FC236}">
                <a16:creationId xmlns:a16="http://schemas.microsoft.com/office/drawing/2014/main" id="{40489F68-A09A-4676-974E-4D59DF0E5959}"/>
              </a:ext>
            </a:extLst>
          </p:cNvPr>
          <p:cNvSpPr/>
          <p:nvPr/>
        </p:nvSpPr>
        <p:spPr bwMode="auto">
          <a:xfrm>
            <a:off x="7677340" y="3416174"/>
            <a:ext cx="2501774" cy="1632642"/>
          </a:xfrm>
          <a:custGeom>
            <a:avLst/>
            <a:gdLst>
              <a:gd name="connsiteX0" fmla="*/ 0 w 2830717"/>
              <a:gd name="connsiteY0" fmla="*/ 0 h 1632642"/>
              <a:gd name="connsiteX1" fmla="*/ 328943 w 2830717"/>
              <a:gd name="connsiteY1" fmla="*/ 0 h 1632642"/>
              <a:gd name="connsiteX2" fmla="*/ 328943 w 2830717"/>
              <a:gd name="connsiteY2" fmla="*/ 205212 h 1632642"/>
              <a:gd name="connsiteX3" fmla="*/ 857061 w 2830717"/>
              <a:gd name="connsiteY3" fmla="*/ 205212 h 1632642"/>
              <a:gd name="connsiteX4" fmla="*/ 857061 w 2830717"/>
              <a:gd name="connsiteY4" fmla="*/ 422495 h 1632642"/>
              <a:gd name="connsiteX5" fmla="*/ 935525 w 2830717"/>
              <a:gd name="connsiteY5" fmla="*/ 422495 h 1632642"/>
              <a:gd name="connsiteX6" fmla="*/ 935525 w 2830717"/>
              <a:gd name="connsiteY6" fmla="*/ 627707 h 1632642"/>
              <a:gd name="connsiteX7" fmla="*/ 1533054 w 2830717"/>
              <a:gd name="connsiteY7" fmla="*/ 627707 h 1632642"/>
              <a:gd name="connsiteX8" fmla="*/ 1533054 w 2830717"/>
              <a:gd name="connsiteY8" fmla="*/ 920436 h 1632642"/>
              <a:gd name="connsiteX9" fmla="*/ 2474614 w 2830717"/>
              <a:gd name="connsiteY9" fmla="*/ 920436 h 1632642"/>
              <a:gd name="connsiteX10" fmla="*/ 2474614 w 2830717"/>
              <a:gd name="connsiteY10" fmla="*/ 1632642 h 1632642"/>
              <a:gd name="connsiteX11" fmla="*/ 2830717 w 2830717"/>
              <a:gd name="connsiteY11" fmla="*/ 1632642 h 1632642"/>
              <a:gd name="connsiteX0" fmla="*/ 0 w 2501774"/>
              <a:gd name="connsiteY0" fmla="*/ 0 h 1632642"/>
              <a:gd name="connsiteX1" fmla="*/ 0 w 2501774"/>
              <a:gd name="connsiteY1" fmla="*/ 205212 h 1632642"/>
              <a:gd name="connsiteX2" fmla="*/ 528118 w 2501774"/>
              <a:gd name="connsiteY2" fmla="*/ 205212 h 1632642"/>
              <a:gd name="connsiteX3" fmla="*/ 528118 w 2501774"/>
              <a:gd name="connsiteY3" fmla="*/ 422495 h 1632642"/>
              <a:gd name="connsiteX4" fmla="*/ 606582 w 2501774"/>
              <a:gd name="connsiteY4" fmla="*/ 422495 h 1632642"/>
              <a:gd name="connsiteX5" fmla="*/ 606582 w 2501774"/>
              <a:gd name="connsiteY5" fmla="*/ 627707 h 1632642"/>
              <a:gd name="connsiteX6" fmla="*/ 1204111 w 2501774"/>
              <a:gd name="connsiteY6" fmla="*/ 627707 h 1632642"/>
              <a:gd name="connsiteX7" fmla="*/ 1204111 w 2501774"/>
              <a:gd name="connsiteY7" fmla="*/ 920436 h 1632642"/>
              <a:gd name="connsiteX8" fmla="*/ 2145671 w 2501774"/>
              <a:gd name="connsiteY8" fmla="*/ 920436 h 1632642"/>
              <a:gd name="connsiteX9" fmla="*/ 2145671 w 2501774"/>
              <a:gd name="connsiteY9" fmla="*/ 1632642 h 1632642"/>
              <a:gd name="connsiteX10" fmla="*/ 2501774 w 2501774"/>
              <a:gd name="connsiteY10" fmla="*/ 1632642 h 163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01774" h="1632642">
                <a:moveTo>
                  <a:pt x="0" y="0"/>
                </a:moveTo>
                <a:lnTo>
                  <a:pt x="0" y="205212"/>
                </a:lnTo>
                <a:lnTo>
                  <a:pt x="528118" y="205212"/>
                </a:lnTo>
                <a:lnTo>
                  <a:pt x="528118" y="422495"/>
                </a:lnTo>
                <a:lnTo>
                  <a:pt x="606582" y="422495"/>
                </a:lnTo>
                <a:lnTo>
                  <a:pt x="606582" y="627707"/>
                </a:lnTo>
                <a:lnTo>
                  <a:pt x="1204111" y="627707"/>
                </a:lnTo>
                <a:lnTo>
                  <a:pt x="1204111" y="920436"/>
                </a:lnTo>
                <a:lnTo>
                  <a:pt x="2145671" y="920436"/>
                </a:lnTo>
                <a:lnTo>
                  <a:pt x="2145671" y="1632642"/>
                </a:lnTo>
                <a:lnTo>
                  <a:pt x="2501774" y="1632642"/>
                </a:lnTo>
              </a:path>
            </a:pathLst>
          </a:custGeom>
          <a:noFill/>
          <a:ln w="28575">
            <a:solidFill>
              <a:schemeClr val="accent1"/>
            </a:solidFill>
            <a:miter lim="800000"/>
            <a:headEnd/>
            <a:tailEnd/>
          </a:ln>
        </p:spPr>
        <p:txBody>
          <a:bodyPr rtlCol="0" anchor="ctr"/>
          <a:lstStyle/>
          <a:p>
            <a:pPr algn="ctr"/>
            <a:endParaRPr lang="en-US"/>
          </a:p>
        </p:txBody>
      </p:sp>
      <p:sp>
        <p:nvSpPr>
          <p:cNvPr id="6" name="Freeform: Shape 5">
            <a:extLst>
              <a:ext uri="{FF2B5EF4-FFF2-40B4-BE49-F238E27FC236}">
                <a16:creationId xmlns:a16="http://schemas.microsoft.com/office/drawing/2014/main" id="{98A4EA45-8386-419A-BC12-2F0794D50AC5}"/>
              </a:ext>
            </a:extLst>
          </p:cNvPr>
          <p:cNvSpPr/>
          <p:nvPr/>
        </p:nvSpPr>
        <p:spPr bwMode="auto">
          <a:xfrm>
            <a:off x="8223564" y="3425228"/>
            <a:ext cx="2697933" cy="672974"/>
          </a:xfrm>
          <a:custGeom>
            <a:avLst/>
            <a:gdLst>
              <a:gd name="connsiteX0" fmla="*/ 0 w 2697933"/>
              <a:gd name="connsiteY0" fmla="*/ 0 h 672974"/>
              <a:gd name="connsiteX1" fmla="*/ 1023042 w 2697933"/>
              <a:gd name="connsiteY1" fmla="*/ 0 h 672974"/>
              <a:gd name="connsiteX2" fmla="*/ 1023042 w 2697933"/>
              <a:gd name="connsiteY2" fmla="*/ 328942 h 672974"/>
              <a:gd name="connsiteX3" fmla="*/ 1068309 w 2697933"/>
              <a:gd name="connsiteY3" fmla="*/ 328942 h 672974"/>
              <a:gd name="connsiteX4" fmla="*/ 1068309 w 2697933"/>
              <a:gd name="connsiteY4" fmla="*/ 672974 h 672974"/>
              <a:gd name="connsiteX5" fmla="*/ 2697933 w 2697933"/>
              <a:gd name="connsiteY5" fmla="*/ 672974 h 67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7933" h="672974">
                <a:moveTo>
                  <a:pt x="0" y="0"/>
                </a:moveTo>
                <a:lnTo>
                  <a:pt x="1023042" y="0"/>
                </a:lnTo>
                <a:lnTo>
                  <a:pt x="1023042" y="328942"/>
                </a:lnTo>
                <a:lnTo>
                  <a:pt x="1068309" y="328942"/>
                </a:lnTo>
                <a:lnTo>
                  <a:pt x="1068309" y="672974"/>
                </a:lnTo>
                <a:lnTo>
                  <a:pt x="2697933" y="672974"/>
                </a:lnTo>
              </a:path>
            </a:pathLst>
          </a:custGeom>
          <a:noFill/>
          <a:ln w="28575">
            <a:solidFill>
              <a:schemeClr val="accent3"/>
            </a:solidFill>
            <a:miter lim="800000"/>
            <a:headEnd/>
            <a:tailEnd/>
          </a:ln>
        </p:spPr>
        <p:txBody>
          <a:bodyPr rtlCol="0" anchor="ctr"/>
          <a:lstStyle/>
          <a:p>
            <a:pPr algn="ctr"/>
            <a:endParaRPr lang="en-US"/>
          </a:p>
        </p:txBody>
      </p:sp>
      <p:grpSp>
        <p:nvGrpSpPr>
          <p:cNvPr id="296" name="Group 295">
            <a:extLst>
              <a:ext uri="{FF2B5EF4-FFF2-40B4-BE49-F238E27FC236}">
                <a16:creationId xmlns:a16="http://schemas.microsoft.com/office/drawing/2014/main" id="{57549990-0B1E-43AF-B7A3-9446C2139DB7}"/>
              </a:ext>
            </a:extLst>
          </p:cNvPr>
          <p:cNvGrpSpPr/>
          <p:nvPr/>
        </p:nvGrpSpPr>
        <p:grpSpPr>
          <a:xfrm>
            <a:off x="10867942" y="4043607"/>
            <a:ext cx="107109" cy="107109"/>
            <a:chOff x="7917480" y="4102974"/>
            <a:chExt cx="107109" cy="107109"/>
          </a:xfrm>
        </p:grpSpPr>
        <p:cxnSp>
          <p:nvCxnSpPr>
            <p:cNvPr id="297" name="Straight Connector 296">
              <a:extLst>
                <a:ext uri="{FF2B5EF4-FFF2-40B4-BE49-F238E27FC236}">
                  <a16:creationId xmlns:a16="http://schemas.microsoft.com/office/drawing/2014/main" id="{8E27B171-5029-48B3-9358-8762F7F0FB11}"/>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99D4DF2-AF5B-4068-8343-56BF1238305F}"/>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78F54A4B-7040-4343-9A41-C0315945D97C}"/>
              </a:ext>
            </a:extLst>
          </p:cNvPr>
          <p:cNvGrpSpPr/>
          <p:nvPr/>
        </p:nvGrpSpPr>
        <p:grpSpPr>
          <a:xfrm>
            <a:off x="10617599" y="4043607"/>
            <a:ext cx="107109" cy="107109"/>
            <a:chOff x="7917480" y="4102974"/>
            <a:chExt cx="107109" cy="107109"/>
          </a:xfrm>
        </p:grpSpPr>
        <p:cxnSp>
          <p:nvCxnSpPr>
            <p:cNvPr id="300" name="Straight Connector 299">
              <a:extLst>
                <a:ext uri="{FF2B5EF4-FFF2-40B4-BE49-F238E27FC236}">
                  <a16:creationId xmlns:a16="http://schemas.microsoft.com/office/drawing/2014/main" id="{A122296B-5640-4650-B32A-38EDBFAE8E89}"/>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1ABF8B5E-EAEE-4EC5-B3EC-0DF07CD3D532}"/>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7524BFD5-3154-415F-8278-2F820ECCEB39}"/>
              </a:ext>
            </a:extLst>
          </p:cNvPr>
          <p:cNvGrpSpPr/>
          <p:nvPr/>
        </p:nvGrpSpPr>
        <p:grpSpPr>
          <a:xfrm>
            <a:off x="10581832" y="4044977"/>
            <a:ext cx="107109" cy="107109"/>
            <a:chOff x="7917480" y="4102974"/>
            <a:chExt cx="107109" cy="107109"/>
          </a:xfrm>
        </p:grpSpPr>
        <p:cxnSp>
          <p:nvCxnSpPr>
            <p:cNvPr id="303" name="Straight Connector 302">
              <a:extLst>
                <a:ext uri="{FF2B5EF4-FFF2-40B4-BE49-F238E27FC236}">
                  <a16:creationId xmlns:a16="http://schemas.microsoft.com/office/drawing/2014/main" id="{E8D8AED7-8DE1-43CD-8324-1040C1933B2A}"/>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62E46CC-5DA3-427F-8929-0E183230D890}"/>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878458D7-F748-4046-A769-90A710DCC96F}"/>
              </a:ext>
            </a:extLst>
          </p:cNvPr>
          <p:cNvGrpSpPr/>
          <p:nvPr/>
        </p:nvGrpSpPr>
        <p:grpSpPr>
          <a:xfrm>
            <a:off x="10418955" y="4043607"/>
            <a:ext cx="107109" cy="107109"/>
            <a:chOff x="7917480" y="4102974"/>
            <a:chExt cx="107109" cy="107109"/>
          </a:xfrm>
        </p:grpSpPr>
        <p:cxnSp>
          <p:nvCxnSpPr>
            <p:cNvPr id="306" name="Straight Connector 305">
              <a:extLst>
                <a:ext uri="{FF2B5EF4-FFF2-40B4-BE49-F238E27FC236}">
                  <a16:creationId xmlns:a16="http://schemas.microsoft.com/office/drawing/2014/main" id="{92C51F94-E4A8-4BE4-BD8C-F344975D285B}"/>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1FFCFBB-4AF7-453D-9376-0DA06C07AC43}"/>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59D8DD93-DC61-49EA-9425-B28D4173426F}"/>
              </a:ext>
            </a:extLst>
          </p:cNvPr>
          <p:cNvGrpSpPr/>
          <p:nvPr/>
        </p:nvGrpSpPr>
        <p:grpSpPr>
          <a:xfrm>
            <a:off x="10051643" y="4043607"/>
            <a:ext cx="107109" cy="107109"/>
            <a:chOff x="7917480" y="4102974"/>
            <a:chExt cx="107109" cy="107109"/>
          </a:xfrm>
        </p:grpSpPr>
        <p:cxnSp>
          <p:nvCxnSpPr>
            <p:cNvPr id="309" name="Straight Connector 308">
              <a:extLst>
                <a:ext uri="{FF2B5EF4-FFF2-40B4-BE49-F238E27FC236}">
                  <a16:creationId xmlns:a16="http://schemas.microsoft.com/office/drawing/2014/main" id="{2BFF10A2-B5C6-456D-8DD6-CCFE8C2D831E}"/>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7AEAA776-328D-42C8-A6AA-B9BB4D37F2D7}"/>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B717D1AE-F1A8-4208-B714-83E649ACB11A}"/>
              </a:ext>
            </a:extLst>
          </p:cNvPr>
          <p:cNvGrpSpPr/>
          <p:nvPr/>
        </p:nvGrpSpPr>
        <p:grpSpPr>
          <a:xfrm>
            <a:off x="8674462" y="3370459"/>
            <a:ext cx="107109" cy="107109"/>
            <a:chOff x="7917480" y="4102974"/>
            <a:chExt cx="107109" cy="107109"/>
          </a:xfrm>
        </p:grpSpPr>
        <p:cxnSp>
          <p:nvCxnSpPr>
            <p:cNvPr id="312" name="Straight Connector 311">
              <a:extLst>
                <a:ext uri="{FF2B5EF4-FFF2-40B4-BE49-F238E27FC236}">
                  <a16:creationId xmlns:a16="http://schemas.microsoft.com/office/drawing/2014/main" id="{8B404FD0-B395-4CB2-9644-850D23C4C744}"/>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0E0ED6C2-0692-473F-B982-16F0EBB8BD5A}"/>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A5D8D0CA-B1F7-45A3-821B-20E4D4CAC4CF}"/>
              </a:ext>
            </a:extLst>
          </p:cNvPr>
          <p:cNvGrpSpPr/>
          <p:nvPr/>
        </p:nvGrpSpPr>
        <p:grpSpPr>
          <a:xfrm>
            <a:off x="8600662" y="3372427"/>
            <a:ext cx="107109" cy="107109"/>
            <a:chOff x="7917480" y="4102974"/>
            <a:chExt cx="107109" cy="107109"/>
          </a:xfrm>
        </p:grpSpPr>
        <p:cxnSp>
          <p:nvCxnSpPr>
            <p:cNvPr id="315" name="Straight Connector 314">
              <a:extLst>
                <a:ext uri="{FF2B5EF4-FFF2-40B4-BE49-F238E27FC236}">
                  <a16:creationId xmlns:a16="http://schemas.microsoft.com/office/drawing/2014/main" id="{EFA39EBE-B098-4568-BB46-E8801326605F}"/>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403783B0-5B06-4963-BFF5-CCC22664CFDA}"/>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7E866C30-1E6E-4C95-93E8-1CFE13CBE7B3}"/>
              </a:ext>
            </a:extLst>
          </p:cNvPr>
          <p:cNvGrpSpPr/>
          <p:nvPr/>
        </p:nvGrpSpPr>
        <p:grpSpPr>
          <a:xfrm>
            <a:off x="8554350" y="3371113"/>
            <a:ext cx="107109" cy="107109"/>
            <a:chOff x="7917480" y="4102974"/>
            <a:chExt cx="107109" cy="107109"/>
          </a:xfrm>
        </p:grpSpPr>
        <p:cxnSp>
          <p:nvCxnSpPr>
            <p:cNvPr id="318" name="Straight Connector 317">
              <a:extLst>
                <a:ext uri="{FF2B5EF4-FFF2-40B4-BE49-F238E27FC236}">
                  <a16:creationId xmlns:a16="http://schemas.microsoft.com/office/drawing/2014/main" id="{9404B1B2-7265-4780-9BE7-C9D85860CA76}"/>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02056B7B-CAE5-4B90-8A4F-941B586D2C6B}"/>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FB2A2678-0DF7-48F8-ADA7-060CBA942839}"/>
              </a:ext>
            </a:extLst>
          </p:cNvPr>
          <p:cNvGrpSpPr/>
          <p:nvPr/>
        </p:nvGrpSpPr>
        <p:grpSpPr>
          <a:xfrm>
            <a:off x="8319749" y="3372102"/>
            <a:ext cx="107109" cy="107109"/>
            <a:chOff x="7917480" y="4102974"/>
            <a:chExt cx="107109" cy="107109"/>
          </a:xfrm>
        </p:grpSpPr>
        <p:cxnSp>
          <p:nvCxnSpPr>
            <p:cNvPr id="321" name="Straight Connector 320">
              <a:extLst>
                <a:ext uri="{FF2B5EF4-FFF2-40B4-BE49-F238E27FC236}">
                  <a16:creationId xmlns:a16="http://schemas.microsoft.com/office/drawing/2014/main" id="{1E7F9E14-4822-4D3C-81C5-86A1DDC57626}"/>
                </a:ext>
              </a:extLst>
            </p:cNvPr>
            <p:cNvCxnSpPr>
              <a:cxnSpLocks/>
            </p:cNvCxnSpPr>
            <p:nvPr/>
          </p:nvCxnSpPr>
          <p:spPr bwMode="auto">
            <a:xfrm>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3C91BC1D-133B-4D7F-8C25-F9673F337970}"/>
                </a:ext>
              </a:extLst>
            </p:cNvPr>
            <p:cNvCxnSpPr>
              <a:cxnSpLocks/>
            </p:cNvCxnSpPr>
            <p:nvPr/>
          </p:nvCxnSpPr>
          <p:spPr bwMode="auto">
            <a:xfrm rot="5400000">
              <a:off x="7971035" y="4102974"/>
              <a:ext cx="0" cy="1071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0D34D4EA-84E8-4101-B865-8585DE517B71}"/>
              </a:ext>
            </a:extLst>
          </p:cNvPr>
          <p:cNvGrpSpPr/>
          <p:nvPr/>
        </p:nvGrpSpPr>
        <p:grpSpPr>
          <a:xfrm>
            <a:off x="10127315" y="4995261"/>
            <a:ext cx="107109" cy="107109"/>
            <a:chOff x="7917480" y="4102974"/>
            <a:chExt cx="107109" cy="107109"/>
          </a:xfrm>
        </p:grpSpPr>
        <p:cxnSp>
          <p:nvCxnSpPr>
            <p:cNvPr id="324" name="Straight Connector 323">
              <a:extLst>
                <a:ext uri="{FF2B5EF4-FFF2-40B4-BE49-F238E27FC236}">
                  <a16:creationId xmlns:a16="http://schemas.microsoft.com/office/drawing/2014/main" id="{DEC9CB7C-CD42-47B5-8E28-27D4054D1E0A}"/>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8BD1330E-A97B-4BC7-AD35-4C56332C2451}"/>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93170768-F184-492B-BD25-07652F7EDD10}"/>
              </a:ext>
            </a:extLst>
          </p:cNvPr>
          <p:cNvGrpSpPr/>
          <p:nvPr/>
        </p:nvGrpSpPr>
        <p:grpSpPr>
          <a:xfrm>
            <a:off x="9488405" y="4283900"/>
            <a:ext cx="107109" cy="107109"/>
            <a:chOff x="7917480" y="4102974"/>
            <a:chExt cx="107109" cy="107109"/>
          </a:xfrm>
        </p:grpSpPr>
        <p:cxnSp>
          <p:nvCxnSpPr>
            <p:cNvPr id="327" name="Straight Connector 326">
              <a:extLst>
                <a:ext uri="{FF2B5EF4-FFF2-40B4-BE49-F238E27FC236}">
                  <a16:creationId xmlns:a16="http://schemas.microsoft.com/office/drawing/2014/main" id="{F4FF6FF4-5A50-4358-A7C5-244C2148D433}"/>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D78021B-594E-4112-BBC7-233230023BB7}"/>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CEBFA281-8013-4A3A-A932-2735E0482374}"/>
              </a:ext>
            </a:extLst>
          </p:cNvPr>
          <p:cNvGrpSpPr/>
          <p:nvPr/>
        </p:nvGrpSpPr>
        <p:grpSpPr>
          <a:xfrm>
            <a:off x="9127245" y="4283900"/>
            <a:ext cx="107109" cy="107109"/>
            <a:chOff x="7917480" y="4102974"/>
            <a:chExt cx="107109" cy="107109"/>
          </a:xfrm>
        </p:grpSpPr>
        <p:cxnSp>
          <p:nvCxnSpPr>
            <p:cNvPr id="330" name="Straight Connector 329">
              <a:extLst>
                <a:ext uri="{FF2B5EF4-FFF2-40B4-BE49-F238E27FC236}">
                  <a16:creationId xmlns:a16="http://schemas.microsoft.com/office/drawing/2014/main" id="{DEBCBB57-BAF5-45F1-B176-988EAAB04764}"/>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BF93C2F2-270C-4778-A3BE-682E8F2F5E13}"/>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8C4B1393-4EF1-4C61-9BBA-B441922C4495}"/>
              </a:ext>
            </a:extLst>
          </p:cNvPr>
          <p:cNvGrpSpPr/>
          <p:nvPr/>
        </p:nvGrpSpPr>
        <p:grpSpPr>
          <a:xfrm>
            <a:off x="8939312" y="4282131"/>
            <a:ext cx="107109" cy="107109"/>
            <a:chOff x="7917480" y="4102974"/>
            <a:chExt cx="107109" cy="107109"/>
          </a:xfrm>
        </p:grpSpPr>
        <p:cxnSp>
          <p:nvCxnSpPr>
            <p:cNvPr id="333" name="Straight Connector 332">
              <a:extLst>
                <a:ext uri="{FF2B5EF4-FFF2-40B4-BE49-F238E27FC236}">
                  <a16:creationId xmlns:a16="http://schemas.microsoft.com/office/drawing/2014/main" id="{684101A6-1C99-4A03-9E61-08078D777D0F}"/>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60AF647-D579-475B-BE82-716F5CAF3CB3}"/>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07B35106-1F56-429F-A62B-DE502E4B5D6F}"/>
              </a:ext>
            </a:extLst>
          </p:cNvPr>
          <p:cNvGrpSpPr/>
          <p:nvPr/>
        </p:nvGrpSpPr>
        <p:grpSpPr>
          <a:xfrm>
            <a:off x="8764892" y="3990052"/>
            <a:ext cx="107109" cy="107109"/>
            <a:chOff x="7917480" y="4102974"/>
            <a:chExt cx="107109" cy="107109"/>
          </a:xfrm>
        </p:grpSpPr>
        <p:cxnSp>
          <p:nvCxnSpPr>
            <p:cNvPr id="336" name="Straight Connector 335">
              <a:extLst>
                <a:ext uri="{FF2B5EF4-FFF2-40B4-BE49-F238E27FC236}">
                  <a16:creationId xmlns:a16="http://schemas.microsoft.com/office/drawing/2014/main" id="{B54DB1C6-62F3-469D-8D90-CE9BB992935B}"/>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BDC6D570-70FB-4A0D-BD34-6243069E6581}"/>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B93AF4DE-EA3C-407F-90AA-E8F0015752D1}"/>
              </a:ext>
            </a:extLst>
          </p:cNvPr>
          <p:cNvGrpSpPr/>
          <p:nvPr/>
        </p:nvGrpSpPr>
        <p:grpSpPr>
          <a:xfrm>
            <a:off x="8655571" y="3990052"/>
            <a:ext cx="107109" cy="107109"/>
            <a:chOff x="7917480" y="4102974"/>
            <a:chExt cx="107109" cy="107109"/>
          </a:xfrm>
        </p:grpSpPr>
        <p:cxnSp>
          <p:nvCxnSpPr>
            <p:cNvPr id="339" name="Straight Connector 338">
              <a:extLst>
                <a:ext uri="{FF2B5EF4-FFF2-40B4-BE49-F238E27FC236}">
                  <a16:creationId xmlns:a16="http://schemas.microsoft.com/office/drawing/2014/main" id="{55AE8B62-2334-4E79-9059-F9926174A8D0}"/>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08A72B2-BD1C-4698-9FDA-464A92A2EF60}"/>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14A16587-7B03-4238-A125-E7300132E9AD}"/>
              </a:ext>
            </a:extLst>
          </p:cNvPr>
          <p:cNvGrpSpPr/>
          <p:nvPr/>
        </p:nvGrpSpPr>
        <p:grpSpPr>
          <a:xfrm>
            <a:off x="7624415" y="3566711"/>
            <a:ext cx="107109" cy="107109"/>
            <a:chOff x="7917480" y="4102974"/>
            <a:chExt cx="107109" cy="107109"/>
          </a:xfrm>
        </p:grpSpPr>
        <p:cxnSp>
          <p:nvCxnSpPr>
            <p:cNvPr id="342" name="Straight Connector 341">
              <a:extLst>
                <a:ext uri="{FF2B5EF4-FFF2-40B4-BE49-F238E27FC236}">
                  <a16:creationId xmlns:a16="http://schemas.microsoft.com/office/drawing/2014/main" id="{931FFC66-01CD-4902-9ABE-F6609F37773C}"/>
                </a:ext>
              </a:extLst>
            </p:cNvPr>
            <p:cNvCxnSpPr>
              <a:cxnSpLocks/>
            </p:cNvCxnSpPr>
            <p:nvPr/>
          </p:nvCxnSpPr>
          <p:spPr bwMode="auto">
            <a:xfrm>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10E82569-0465-4BF2-BE7F-BD5189E44CBE}"/>
                </a:ext>
              </a:extLst>
            </p:cNvPr>
            <p:cNvCxnSpPr>
              <a:cxnSpLocks/>
            </p:cNvCxnSpPr>
            <p:nvPr/>
          </p:nvCxnSpPr>
          <p:spPr bwMode="auto">
            <a:xfrm rot="5400000">
              <a:off x="7971035" y="4102974"/>
              <a:ext cx="0" cy="107109"/>
            </a:xfrm>
            <a:prstGeom prst="line">
              <a:avLst/>
            </a:prstGeom>
            <a:noFill/>
            <a:ln w="28575" cap="flat" cmpd="sng" algn="ctr">
              <a:solidFill>
                <a:schemeClr val="accent1"/>
              </a:solidFill>
              <a:prstDash val="solid"/>
              <a:round/>
              <a:headEnd type="none" w="med" len="med"/>
              <a:tailEnd type="none" w="med" len="med"/>
            </a:ln>
            <a:effectLst/>
          </p:spPr>
        </p:cxnSp>
      </p:grpSp>
      <p:sp>
        <p:nvSpPr>
          <p:cNvPr id="10" name="Freeform: Shape 9">
            <a:extLst>
              <a:ext uri="{FF2B5EF4-FFF2-40B4-BE49-F238E27FC236}">
                <a16:creationId xmlns:a16="http://schemas.microsoft.com/office/drawing/2014/main" id="{1FD7C2B5-8BEE-4A94-B724-BA2E6B16D704}"/>
              </a:ext>
            </a:extLst>
          </p:cNvPr>
          <p:cNvSpPr/>
          <p:nvPr/>
        </p:nvSpPr>
        <p:spPr bwMode="auto">
          <a:xfrm>
            <a:off x="7342360" y="3419192"/>
            <a:ext cx="3582155" cy="651850"/>
          </a:xfrm>
          <a:custGeom>
            <a:avLst/>
            <a:gdLst>
              <a:gd name="connsiteX0" fmla="*/ 0 w 3582155"/>
              <a:gd name="connsiteY0" fmla="*/ 0 h 651850"/>
              <a:gd name="connsiteX1" fmla="*/ 884222 w 3582155"/>
              <a:gd name="connsiteY1" fmla="*/ 0 h 651850"/>
              <a:gd name="connsiteX2" fmla="*/ 884222 w 3582155"/>
              <a:gd name="connsiteY2" fmla="*/ 178052 h 651850"/>
              <a:gd name="connsiteX3" fmla="*/ 1904246 w 3582155"/>
              <a:gd name="connsiteY3" fmla="*/ 178052 h 651850"/>
              <a:gd name="connsiteX4" fmla="*/ 1904246 w 3582155"/>
              <a:gd name="connsiteY4" fmla="*/ 416459 h 651850"/>
              <a:gd name="connsiteX5" fmla="*/ 1949513 w 3582155"/>
              <a:gd name="connsiteY5" fmla="*/ 416459 h 651850"/>
              <a:gd name="connsiteX6" fmla="*/ 1949513 w 3582155"/>
              <a:gd name="connsiteY6" fmla="*/ 651850 h 651850"/>
              <a:gd name="connsiteX7" fmla="*/ 3582155 w 3582155"/>
              <a:gd name="connsiteY7" fmla="*/ 651850 h 65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2155" h="651850">
                <a:moveTo>
                  <a:pt x="0" y="0"/>
                </a:moveTo>
                <a:lnTo>
                  <a:pt x="884222" y="0"/>
                </a:lnTo>
                <a:lnTo>
                  <a:pt x="884222" y="178052"/>
                </a:lnTo>
                <a:lnTo>
                  <a:pt x="1904246" y="178052"/>
                </a:lnTo>
                <a:lnTo>
                  <a:pt x="1904246" y="416459"/>
                </a:lnTo>
                <a:lnTo>
                  <a:pt x="1949513" y="416459"/>
                </a:lnTo>
                <a:lnTo>
                  <a:pt x="1949513" y="651850"/>
                </a:lnTo>
                <a:lnTo>
                  <a:pt x="3582155" y="651850"/>
                </a:lnTo>
              </a:path>
            </a:pathLst>
          </a:custGeom>
          <a:noFill/>
          <a:ln w="28575">
            <a:solidFill>
              <a:schemeClr val="accent4"/>
            </a:solidFill>
            <a:miter lim="800000"/>
            <a:headEnd/>
            <a:tailEnd/>
          </a:ln>
        </p:spPr>
        <p:txBody>
          <a:bodyPr rtlCol="0" anchor="ctr"/>
          <a:lstStyle/>
          <a:p>
            <a:pPr algn="ctr"/>
            <a:endParaRPr lang="en-US"/>
          </a:p>
        </p:txBody>
      </p:sp>
      <p:grpSp>
        <p:nvGrpSpPr>
          <p:cNvPr id="344" name="Group 343">
            <a:extLst>
              <a:ext uri="{FF2B5EF4-FFF2-40B4-BE49-F238E27FC236}">
                <a16:creationId xmlns:a16="http://schemas.microsoft.com/office/drawing/2014/main" id="{2BF9258C-2495-45C1-886A-07053FA5DC40}"/>
              </a:ext>
            </a:extLst>
          </p:cNvPr>
          <p:cNvGrpSpPr/>
          <p:nvPr/>
        </p:nvGrpSpPr>
        <p:grpSpPr>
          <a:xfrm>
            <a:off x="10866608" y="4017793"/>
            <a:ext cx="107109" cy="107109"/>
            <a:chOff x="7917480" y="4102974"/>
            <a:chExt cx="107109" cy="107109"/>
          </a:xfrm>
        </p:grpSpPr>
        <p:cxnSp>
          <p:nvCxnSpPr>
            <p:cNvPr id="345" name="Straight Connector 344">
              <a:extLst>
                <a:ext uri="{FF2B5EF4-FFF2-40B4-BE49-F238E27FC236}">
                  <a16:creationId xmlns:a16="http://schemas.microsoft.com/office/drawing/2014/main" id="{21648A43-214A-4E91-B6E1-AF0470A1BBA0}"/>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A8AC2E6-EDCA-40DF-8879-4449DD162128}"/>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9BE21767-C477-4BD0-A4B6-B7096C02AC09}"/>
              </a:ext>
            </a:extLst>
          </p:cNvPr>
          <p:cNvGrpSpPr/>
          <p:nvPr/>
        </p:nvGrpSpPr>
        <p:grpSpPr>
          <a:xfrm>
            <a:off x="10616265" y="4017793"/>
            <a:ext cx="107109" cy="107109"/>
            <a:chOff x="7917480" y="4102974"/>
            <a:chExt cx="107109" cy="107109"/>
          </a:xfrm>
        </p:grpSpPr>
        <p:cxnSp>
          <p:nvCxnSpPr>
            <p:cNvPr id="348" name="Straight Connector 347">
              <a:extLst>
                <a:ext uri="{FF2B5EF4-FFF2-40B4-BE49-F238E27FC236}">
                  <a16:creationId xmlns:a16="http://schemas.microsoft.com/office/drawing/2014/main" id="{B2003D9E-451C-48F6-A44F-90C873F2FBE9}"/>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E7734698-B565-499C-97DF-F02B1DE36FFA}"/>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F724B09C-9AAE-42F2-9244-C6486588EC86}"/>
              </a:ext>
            </a:extLst>
          </p:cNvPr>
          <p:cNvGrpSpPr/>
          <p:nvPr/>
        </p:nvGrpSpPr>
        <p:grpSpPr>
          <a:xfrm>
            <a:off x="10580498" y="4019163"/>
            <a:ext cx="107109" cy="107109"/>
            <a:chOff x="7917480" y="4102974"/>
            <a:chExt cx="107109" cy="107109"/>
          </a:xfrm>
        </p:grpSpPr>
        <p:cxnSp>
          <p:nvCxnSpPr>
            <p:cNvPr id="351" name="Straight Connector 350">
              <a:extLst>
                <a:ext uri="{FF2B5EF4-FFF2-40B4-BE49-F238E27FC236}">
                  <a16:creationId xmlns:a16="http://schemas.microsoft.com/office/drawing/2014/main" id="{EDF5B6FE-F2C8-4732-A7F6-E2CACE690C66}"/>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D0C2C70D-5D2D-427C-8C80-A05F6B2EE9FB}"/>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1C22DF96-93B8-4370-B089-8EB68C53AFC0}"/>
              </a:ext>
            </a:extLst>
          </p:cNvPr>
          <p:cNvGrpSpPr/>
          <p:nvPr/>
        </p:nvGrpSpPr>
        <p:grpSpPr>
          <a:xfrm>
            <a:off x="10417621" y="4017793"/>
            <a:ext cx="107109" cy="107109"/>
            <a:chOff x="7917480" y="4102974"/>
            <a:chExt cx="107109" cy="107109"/>
          </a:xfrm>
        </p:grpSpPr>
        <p:cxnSp>
          <p:nvCxnSpPr>
            <p:cNvPr id="354" name="Straight Connector 353">
              <a:extLst>
                <a:ext uri="{FF2B5EF4-FFF2-40B4-BE49-F238E27FC236}">
                  <a16:creationId xmlns:a16="http://schemas.microsoft.com/office/drawing/2014/main" id="{3F99E610-0842-47FE-9A13-7FE709F9DE90}"/>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1F2FAF80-217F-48F5-83B5-7F57F1D0A1EC}"/>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B5A97EC2-E3F2-437F-9598-90C3B6ADE837}"/>
              </a:ext>
            </a:extLst>
          </p:cNvPr>
          <p:cNvGrpSpPr/>
          <p:nvPr/>
        </p:nvGrpSpPr>
        <p:grpSpPr>
          <a:xfrm>
            <a:off x="10053327" y="4017793"/>
            <a:ext cx="107109" cy="107109"/>
            <a:chOff x="7917480" y="4102974"/>
            <a:chExt cx="107109" cy="107109"/>
          </a:xfrm>
        </p:grpSpPr>
        <p:cxnSp>
          <p:nvCxnSpPr>
            <p:cNvPr id="357" name="Straight Connector 356">
              <a:extLst>
                <a:ext uri="{FF2B5EF4-FFF2-40B4-BE49-F238E27FC236}">
                  <a16:creationId xmlns:a16="http://schemas.microsoft.com/office/drawing/2014/main" id="{AA56D5BC-D82E-4DBB-B556-17556A9A4AD1}"/>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2F5D81F1-A64D-433C-8C6A-C124F3513836}"/>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73F87F45-A788-4724-A2A6-8812ECEE6698}"/>
              </a:ext>
            </a:extLst>
          </p:cNvPr>
          <p:cNvGrpSpPr/>
          <p:nvPr/>
        </p:nvGrpSpPr>
        <p:grpSpPr>
          <a:xfrm>
            <a:off x="9850893" y="4017793"/>
            <a:ext cx="107109" cy="107109"/>
            <a:chOff x="7917480" y="4102974"/>
            <a:chExt cx="107109" cy="107109"/>
          </a:xfrm>
        </p:grpSpPr>
        <p:cxnSp>
          <p:nvCxnSpPr>
            <p:cNvPr id="360" name="Straight Connector 359">
              <a:extLst>
                <a:ext uri="{FF2B5EF4-FFF2-40B4-BE49-F238E27FC236}">
                  <a16:creationId xmlns:a16="http://schemas.microsoft.com/office/drawing/2014/main" id="{27723E16-F1BA-4A83-8722-2D9A8D3CD29F}"/>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103885D2-ACE5-4B80-95DD-B781FC5EA443}"/>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9840018A-29E2-41A7-A9CF-0BA43D6D7F32}"/>
              </a:ext>
            </a:extLst>
          </p:cNvPr>
          <p:cNvGrpSpPr/>
          <p:nvPr/>
        </p:nvGrpSpPr>
        <p:grpSpPr>
          <a:xfrm>
            <a:off x="9524227" y="4017487"/>
            <a:ext cx="107109" cy="107109"/>
            <a:chOff x="7917480" y="4102974"/>
            <a:chExt cx="107109" cy="107109"/>
          </a:xfrm>
        </p:grpSpPr>
        <p:cxnSp>
          <p:nvCxnSpPr>
            <p:cNvPr id="363" name="Straight Connector 362">
              <a:extLst>
                <a:ext uri="{FF2B5EF4-FFF2-40B4-BE49-F238E27FC236}">
                  <a16:creationId xmlns:a16="http://schemas.microsoft.com/office/drawing/2014/main" id="{82B3B9CC-8E16-443F-841A-A1302DC0023E}"/>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373F2F0-C7CD-499F-8844-170C7CC75C82}"/>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AD93D67D-007E-4BD5-B029-E07D6B55C845}"/>
              </a:ext>
            </a:extLst>
          </p:cNvPr>
          <p:cNvGrpSpPr/>
          <p:nvPr/>
        </p:nvGrpSpPr>
        <p:grpSpPr>
          <a:xfrm>
            <a:off x="8031721" y="3364529"/>
            <a:ext cx="107109" cy="107109"/>
            <a:chOff x="7917480" y="4102974"/>
            <a:chExt cx="107109" cy="107109"/>
          </a:xfrm>
        </p:grpSpPr>
        <p:cxnSp>
          <p:nvCxnSpPr>
            <p:cNvPr id="366" name="Straight Connector 365">
              <a:extLst>
                <a:ext uri="{FF2B5EF4-FFF2-40B4-BE49-F238E27FC236}">
                  <a16:creationId xmlns:a16="http://schemas.microsoft.com/office/drawing/2014/main" id="{E9466C2F-AC0A-4763-BBDA-0249CC71E43B}"/>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F3519816-32AC-48A0-B779-D6C783045109}"/>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361FA72F-3C5C-4E77-A052-AF81B59B4856}"/>
              </a:ext>
            </a:extLst>
          </p:cNvPr>
          <p:cNvGrpSpPr/>
          <p:nvPr/>
        </p:nvGrpSpPr>
        <p:grpSpPr>
          <a:xfrm>
            <a:off x="7996206" y="3364528"/>
            <a:ext cx="107109" cy="107109"/>
            <a:chOff x="7917480" y="4102974"/>
            <a:chExt cx="107109" cy="107109"/>
          </a:xfrm>
        </p:grpSpPr>
        <p:cxnSp>
          <p:nvCxnSpPr>
            <p:cNvPr id="369" name="Straight Connector 368">
              <a:extLst>
                <a:ext uri="{FF2B5EF4-FFF2-40B4-BE49-F238E27FC236}">
                  <a16:creationId xmlns:a16="http://schemas.microsoft.com/office/drawing/2014/main" id="{77E0BC7C-B69E-40E9-B84A-CB9E7E2E68E7}"/>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5DE15F11-486F-4684-9FF6-C442C34A4FDF}"/>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0C230943-7DB2-4B6E-8B8B-4E48DAE3CD6E}"/>
              </a:ext>
            </a:extLst>
          </p:cNvPr>
          <p:cNvGrpSpPr/>
          <p:nvPr/>
        </p:nvGrpSpPr>
        <p:grpSpPr>
          <a:xfrm>
            <a:off x="7975369" y="3364527"/>
            <a:ext cx="107109" cy="107109"/>
            <a:chOff x="7917480" y="4102974"/>
            <a:chExt cx="107109" cy="107109"/>
          </a:xfrm>
        </p:grpSpPr>
        <p:cxnSp>
          <p:nvCxnSpPr>
            <p:cNvPr id="372" name="Straight Connector 371">
              <a:extLst>
                <a:ext uri="{FF2B5EF4-FFF2-40B4-BE49-F238E27FC236}">
                  <a16:creationId xmlns:a16="http://schemas.microsoft.com/office/drawing/2014/main" id="{286A3A89-CFB2-4EA7-820D-2EC3EFB7F052}"/>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1DCEEB41-CF10-4123-BA87-927AA4DF05C5}"/>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A6506030-27CB-476A-B6E3-8B1CA307A1AC}"/>
              </a:ext>
            </a:extLst>
          </p:cNvPr>
          <p:cNvGrpSpPr/>
          <p:nvPr/>
        </p:nvGrpSpPr>
        <p:grpSpPr>
          <a:xfrm>
            <a:off x="7867782" y="3364526"/>
            <a:ext cx="107109" cy="107109"/>
            <a:chOff x="7917480" y="4102974"/>
            <a:chExt cx="107109" cy="107109"/>
          </a:xfrm>
        </p:grpSpPr>
        <p:cxnSp>
          <p:nvCxnSpPr>
            <p:cNvPr id="375" name="Straight Connector 374">
              <a:extLst>
                <a:ext uri="{FF2B5EF4-FFF2-40B4-BE49-F238E27FC236}">
                  <a16:creationId xmlns:a16="http://schemas.microsoft.com/office/drawing/2014/main" id="{D21483B5-2663-464A-86CC-58BB31C0F846}"/>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636B0F14-3C8E-4C9B-A215-F00DAD107BF6}"/>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9E0D62EC-FBB0-4DBC-A2C4-5E6576383947}"/>
              </a:ext>
            </a:extLst>
          </p:cNvPr>
          <p:cNvGrpSpPr/>
          <p:nvPr/>
        </p:nvGrpSpPr>
        <p:grpSpPr>
          <a:xfrm>
            <a:off x="7623455" y="3364271"/>
            <a:ext cx="107109" cy="107109"/>
            <a:chOff x="7917480" y="4102974"/>
            <a:chExt cx="107109" cy="107109"/>
          </a:xfrm>
        </p:grpSpPr>
        <p:cxnSp>
          <p:nvCxnSpPr>
            <p:cNvPr id="378" name="Straight Connector 377">
              <a:extLst>
                <a:ext uri="{FF2B5EF4-FFF2-40B4-BE49-F238E27FC236}">
                  <a16:creationId xmlns:a16="http://schemas.microsoft.com/office/drawing/2014/main" id="{5C47689D-C9FF-4DD0-BB15-5643CFF1BF96}"/>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DCF7CAC1-5BD9-4534-AECA-7CC962652842}"/>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ECAB5310-9C38-4881-B0FC-5393F3F68D7E}"/>
              </a:ext>
            </a:extLst>
          </p:cNvPr>
          <p:cNvGrpSpPr/>
          <p:nvPr/>
        </p:nvGrpSpPr>
        <p:grpSpPr>
          <a:xfrm>
            <a:off x="8674463" y="3541865"/>
            <a:ext cx="107109" cy="107109"/>
            <a:chOff x="7917480" y="4102974"/>
            <a:chExt cx="107109" cy="107109"/>
          </a:xfrm>
        </p:grpSpPr>
        <p:cxnSp>
          <p:nvCxnSpPr>
            <p:cNvPr id="381" name="Straight Connector 380">
              <a:extLst>
                <a:ext uri="{FF2B5EF4-FFF2-40B4-BE49-F238E27FC236}">
                  <a16:creationId xmlns:a16="http://schemas.microsoft.com/office/drawing/2014/main" id="{DD56693A-74D1-4E7D-8AC7-9C432696517B}"/>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FD7EFA89-ABE4-42CD-AD1B-AE69BBD60F23}"/>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00B4E651-8828-4914-9B62-441899E69367}"/>
              </a:ext>
            </a:extLst>
          </p:cNvPr>
          <p:cNvGrpSpPr/>
          <p:nvPr/>
        </p:nvGrpSpPr>
        <p:grpSpPr>
          <a:xfrm>
            <a:off x="8600663" y="3543833"/>
            <a:ext cx="107109" cy="107109"/>
            <a:chOff x="7917480" y="4102974"/>
            <a:chExt cx="107109" cy="107109"/>
          </a:xfrm>
        </p:grpSpPr>
        <p:cxnSp>
          <p:nvCxnSpPr>
            <p:cNvPr id="384" name="Straight Connector 383">
              <a:extLst>
                <a:ext uri="{FF2B5EF4-FFF2-40B4-BE49-F238E27FC236}">
                  <a16:creationId xmlns:a16="http://schemas.microsoft.com/office/drawing/2014/main" id="{88F62989-7A84-4AC8-ADED-670E6390E5AB}"/>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F59D94A7-225A-4A18-BA29-44B4477994A5}"/>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A93A4538-BDC6-477B-B94B-0AC66BC29B2E}"/>
              </a:ext>
            </a:extLst>
          </p:cNvPr>
          <p:cNvGrpSpPr/>
          <p:nvPr/>
        </p:nvGrpSpPr>
        <p:grpSpPr>
          <a:xfrm>
            <a:off x="8554351" y="3542519"/>
            <a:ext cx="107109" cy="107109"/>
            <a:chOff x="7917480" y="4102974"/>
            <a:chExt cx="107109" cy="107109"/>
          </a:xfrm>
        </p:grpSpPr>
        <p:cxnSp>
          <p:nvCxnSpPr>
            <p:cNvPr id="387" name="Straight Connector 386">
              <a:extLst>
                <a:ext uri="{FF2B5EF4-FFF2-40B4-BE49-F238E27FC236}">
                  <a16:creationId xmlns:a16="http://schemas.microsoft.com/office/drawing/2014/main" id="{09328101-6F97-4C33-8DE5-7DE8AADA84E8}"/>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426DF734-8C0C-47F4-A195-909A48D5D927}"/>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81726240-1B2D-45E9-9904-80A5DE0B4BE6}"/>
              </a:ext>
            </a:extLst>
          </p:cNvPr>
          <p:cNvGrpSpPr/>
          <p:nvPr/>
        </p:nvGrpSpPr>
        <p:grpSpPr>
          <a:xfrm>
            <a:off x="8319750" y="3543508"/>
            <a:ext cx="107109" cy="107109"/>
            <a:chOff x="7917480" y="4102974"/>
            <a:chExt cx="107109" cy="107109"/>
          </a:xfrm>
        </p:grpSpPr>
        <p:cxnSp>
          <p:nvCxnSpPr>
            <p:cNvPr id="390" name="Straight Connector 389">
              <a:extLst>
                <a:ext uri="{FF2B5EF4-FFF2-40B4-BE49-F238E27FC236}">
                  <a16:creationId xmlns:a16="http://schemas.microsoft.com/office/drawing/2014/main" id="{045CF1FD-936B-44AF-9CB5-0424C57AE15A}"/>
                </a:ext>
              </a:extLst>
            </p:cNvPr>
            <p:cNvCxnSpPr>
              <a:cxnSpLocks/>
            </p:cNvCxnSpPr>
            <p:nvPr/>
          </p:nvCxnSpPr>
          <p:spPr bwMode="auto">
            <a:xfrm>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8CFB75AB-93D4-43AF-835C-06EAA4B6F4A0}"/>
                </a:ext>
              </a:extLst>
            </p:cNvPr>
            <p:cNvCxnSpPr>
              <a:cxnSpLocks/>
            </p:cNvCxnSpPr>
            <p:nvPr/>
          </p:nvCxnSpPr>
          <p:spPr bwMode="auto">
            <a:xfrm rot="5400000">
              <a:off x="7971035" y="4102974"/>
              <a:ext cx="0" cy="107109"/>
            </a:xfrm>
            <a:prstGeom prst="line">
              <a:avLst/>
            </a:prstGeom>
            <a:noFill/>
            <a:ln w="28575" cap="flat" cmpd="sng" algn="ctr">
              <a:solidFill>
                <a:schemeClr val="accent4"/>
              </a:solidFill>
              <a:prstDash val="solid"/>
              <a:round/>
              <a:headEnd type="none" w="med" len="med"/>
              <a:tailEnd type="none" w="med" len="med"/>
            </a:ln>
            <a:effectLst/>
          </p:spPr>
        </p:cxnSp>
      </p:grpSp>
      <p:sp>
        <p:nvSpPr>
          <p:cNvPr id="392" name="Rectangle 391">
            <a:extLst>
              <a:ext uri="{FF2B5EF4-FFF2-40B4-BE49-F238E27FC236}">
                <a16:creationId xmlns:a16="http://schemas.microsoft.com/office/drawing/2014/main" id="{A0BD6CEE-A348-40B1-A5E1-B69D51E2765D}"/>
              </a:ext>
            </a:extLst>
          </p:cNvPr>
          <p:cNvSpPr/>
          <p:nvPr/>
        </p:nvSpPr>
        <p:spPr>
          <a:xfrm>
            <a:off x="8738420" y="2900802"/>
            <a:ext cx="556371" cy="400110"/>
          </a:xfrm>
          <a:prstGeom prst="rect">
            <a:avLst/>
          </a:prstGeom>
        </p:spPr>
        <p:txBody>
          <a:bodyPr wrap="none">
            <a:spAutoFit/>
          </a:bodyPr>
          <a:lstStyle/>
          <a:p>
            <a:pPr defTabSz="457200">
              <a:defRPr/>
            </a:pPr>
            <a:r>
              <a:rPr lang="en-US" sz="2000" dirty="0">
                <a:solidFill>
                  <a:prstClr val="black"/>
                </a:solidFill>
                <a:latin typeface="Calibri"/>
                <a:ea typeface="ＭＳ Ｐゴシック" panose="020B0600070205080204" pitchFamily="34" charset="-128"/>
                <a:cs typeface="+mn-cs"/>
              </a:rPr>
              <a:t>PFS</a:t>
            </a:r>
          </a:p>
        </p:txBody>
      </p:sp>
    </p:spTree>
    <p:extLst>
      <p:ext uri="{BB962C8B-B14F-4D97-AF65-F5344CB8AC3E}">
        <p14:creationId xmlns:p14="http://schemas.microsoft.com/office/powerpoint/2010/main" val="2259094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1E42E19-8F5E-46DA-A035-446AABCFD953}"/>
              </a:ext>
            </a:extLst>
          </p:cNvPr>
          <p:cNvSpPr>
            <a:spLocks noGrp="1" noChangeArrowheads="1"/>
          </p:cNvSpPr>
          <p:nvPr>
            <p:ph type="title"/>
          </p:nvPr>
        </p:nvSpPr>
        <p:spPr/>
        <p:txBody>
          <a:bodyPr/>
          <a:lstStyle/>
          <a:p>
            <a:r>
              <a:rPr lang="en-GB" altLang="en-US" dirty="0"/>
              <a:t>ALGONQUIN Part 1:</a:t>
            </a:r>
            <a:r>
              <a:rPr lang="en-US" altLang="en-US" dirty="0"/>
              <a:t> Investigator Conclusions</a:t>
            </a:r>
          </a:p>
        </p:txBody>
      </p:sp>
      <p:sp>
        <p:nvSpPr>
          <p:cNvPr id="3" name="Content Placeholder 2">
            <a:extLst>
              <a:ext uri="{FF2B5EF4-FFF2-40B4-BE49-F238E27FC236}">
                <a16:creationId xmlns:a16="http://schemas.microsoft.com/office/drawing/2014/main" id="{723D86A7-90D3-6F4B-9B75-7085A758626D}"/>
              </a:ext>
            </a:extLst>
          </p:cNvPr>
          <p:cNvSpPr>
            <a:spLocks noGrp="1"/>
          </p:cNvSpPr>
          <p:nvPr>
            <p:ph idx="1"/>
          </p:nvPr>
        </p:nvSpPr>
        <p:spPr>
          <a:xfrm>
            <a:off x="604675" y="1513047"/>
            <a:ext cx="11060334" cy="4650686"/>
          </a:xfrm>
        </p:spPr>
        <p:txBody>
          <a:bodyPr/>
          <a:lstStyle/>
          <a:p>
            <a:r>
              <a:rPr lang="en-US" sz="2200" dirty="0"/>
              <a:t>Combination of belantamab mafodotin with pomalidomide/dexamethasone resulted in high response rates in patients with MM refractory to PI + IMiD + daratumumab (≥ VGPR 72%)</a:t>
            </a:r>
          </a:p>
          <a:p>
            <a:r>
              <a:rPr lang="en-US" sz="2200" dirty="0"/>
              <a:t>Belantamab mafodotin dose: 1.92 mg/kg Q4W (single-dose cohort)</a:t>
            </a:r>
          </a:p>
          <a:p>
            <a:pPr lvl="1"/>
            <a:r>
              <a:rPr lang="en-US" sz="2000" dirty="0"/>
              <a:t>Median PFS: 14.1 mos; ≥ VGPR: 64%</a:t>
            </a:r>
          </a:p>
          <a:p>
            <a:pPr lvl="1"/>
            <a:r>
              <a:rPr lang="en-US" sz="2000" dirty="0"/>
              <a:t>Grade 3/4 keratopathy: 25%; ≤ 20/50 BCVA: 17%</a:t>
            </a:r>
          </a:p>
          <a:p>
            <a:r>
              <a:rPr lang="en-US" sz="2200" dirty="0"/>
              <a:t>Belantamab mafodotin dose: 2.5 mg/kg (single-dose, loading and split-dosing cohorts)</a:t>
            </a:r>
          </a:p>
          <a:p>
            <a:pPr lvl="1"/>
            <a:r>
              <a:rPr lang="en-US" sz="2000" dirty="0"/>
              <a:t>Median PFS: NR; ≥ VGPR: 74% (100% for 2.5 mg/kg Q4W)</a:t>
            </a:r>
          </a:p>
          <a:p>
            <a:pPr lvl="1"/>
            <a:r>
              <a:rPr lang="en-US" sz="2000" dirty="0"/>
              <a:t>Grade 3/4 keratopathy: 70%; ≤ 20/50 BCVA: 15%</a:t>
            </a:r>
          </a:p>
          <a:p>
            <a:r>
              <a:rPr lang="en-US" sz="2200" dirty="0"/>
              <a:t>Investigators currently evaluating other dosing schedules to improve safety and efficacy</a:t>
            </a:r>
          </a:p>
          <a:p>
            <a:endParaRPr lang="en-US" sz="2400" dirty="0"/>
          </a:p>
        </p:txBody>
      </p:sp>
      <p:grpSp>
        <p:nvGrpSpPr>
          <p:cNvPr id="21" name="Group 7">
            <a:extLst>
              <a:ext uri="{FF2B5EF4-FFF2-40B4-BE49-F238E27FC236}">
                <a16:creationId xmlns:a16="http://schemas.microsoft.com/office/drawing/2014/main" id="{EC4B6F87-3041-46BE-A13D-5FC56AE2B263}"/>
              </a:ext>
            </a:extLst>
          </p:cNvPr>
          <p:cNvGrpSpPr>
            <a:grpSpLocks/>
          </p:cNvGrpSpPr>
          <p:nvPr/>
        </p:nvGrpSpPr>
        <p:grpSpPr bwMode="auto">
          <a:xfrm>
            <a:off x="9389569" y="6216652"/>
            <a:ext cx="2488502" cy="447822"/>
            <a:chOff x="9527309" y="3551529"/>
            <a:chExt cx="2488502" cy="448324"/>
          </a:xfrm>
        </p:grpSpPr>
        <p:pic>
          <p:nvPicPr>
            <p:cNvPr id="23" name="Picture 9">
              <a:extLst>
                <a:ext uri="{FF2B5EF4-FFF2-40B4-BE49-F238E27FC236}">
                  <a16:creationId xmlns:a16="http://schemas.microsoft.com/office/drawing/2014/main" id="{E712DD2D-53E2-41B5-A1AD-8A2A1BA9F5F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5035E802-9CDD-46F1-8360-FEF95D3753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A5CAA74D-E40A-3D41-AD6B-E951BE4E2D1C}"/>
              </a:ext>
            </a:extLst>
          </p:cNvPr>
          <p:cNvSpPr txBox="1">
            <a:spLocks noChangeArrowheads="1"/>
          </p:cNvSpPr>
          <p:nvPr/>
        </p:nvSpPr>
        <p:spPr bwMode="auto">
          <a:xfrm>
            <a:off x="371609" y="637856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Trudel. ASH 2020. Abstr 725.</a:t>
            </a:r>
            <a:endParaRPr lang="en-US" sz="1200" dirty="0">
              <a:solidFill>
                <a:schemeClr val="bg2"/>
              </a:solidFill>
            </a:endParaRPr>
          </a:p>
        </p:txBody>
      </p:sp>
    </p:spTree>
    <p:extLst>
      <p:ext uri="{BB962C8B-B14F-4D97-AF65-F5344CB8AC3E}">
        <p14:creationId xmlns:p14="http://schemas.microsoft.com/office/powerpoint/2010/main" val="3237578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56M7VY3CDVN5-1141325489-2</_dlc_DocId>
    <_dlc_DocIdUrl xmlns="d54cbe69-32bd-412a-b004-9152f949605e">
      <Url>https://intranet.clinicaloptions.com/mews/oncology/ONC_2020_ASH_CF_(PRP3815)/MM_Trudel_725/_layouts/15/DocIdRedir.aspx?ID=56M7VY3CDVN5-1141325489-2</Url>
      <Description>56M7VY3CDVN5-1141325489-2</Description>
    </_dlc_DocIdUrl>
    <Document_x0020_Category xmlns="f7d77285-2181-4560-afac-0d1f99e6cad7">Conference Capsule Slides</Document_x0020_Category>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EA867CEF04D7447BECD9186F7AA0DD9" ma:contentTypeVersion="1" ma:contentTypeDescription="Create a new document." ma:contentTypeScope="" ma:versionID="badae2984e09f474a98f5ead59488c1c">
  <xsd:schema xmlns:xsd="http://www.w3.org/2001/XMLSchema" xmlns:xs="http://www.w3.org/2001/XMLSchema" xmlns:p="http://schemas.microsoft.com/office/2006/metadata/properties" xmlns:ns2="d54cbe69-32bd-412a-b004-9152f949605e" xmlns:ns3="f7d77285-2181-4560-afac-0d1f99e6cad7" targetNamespace="http://schemas.microsoft.com/office/2006/metadata/properties" ma:root="true" ma:fieldsID="c35ef155c2a0330ca7685b7c4e944e8e" ns2:_="" ns3:_="">
    <xsd:import namespace="d54cbe69-32bd-412a-b004-9152f949605e"/>
    <xsd:import namespace="f7d77285-2181-4560-afac-0d1f99e6cad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7d77285-2181-4560-afac-0d1f99e6cad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2618E6-47F4-44BD-931C-18EA16D49D96}">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f7d77285-2181-4560-afac-0d1f99e6cad7"/>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d54cbe69-32bd-412a-b004-9152f949605e"/>
    <ds:schemaRef ds:uri="http://purl.org/dc/terms/"/>
    <ds:schemaRef ds:uri="http://www.w3.org/XML/1998/namespac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952DCDA6-663A-477E-A90E-AC8415B14F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7d77285-2181-4560-afac-0d1f99e6ca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6480</TotalTime>
  <Words>2405</Words>
  <Application>Microsoft Office PowerPoint</Application>
  <PresentationFormat>Widescreen</PresentationFormat>
  <Paragraphs>345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2017_HTAA_Diabetes</vt:lpstr>
      <vt:lpstr>ALGONQUIN Part 1: Phase I Trial of Belantamab Mafodotin With Pomalidomide/Dexamethasone in Patients With R/R Multiple Myeloma</vt:lpstr>
      <vt:lpstr>About These Slides</vt:lpstr>
      <vt:lpstr>Belantamab Mafodotin Plus Pom/Dex in R/R MM: Background</vt:lpstr>
      <vt:lpstr>ALGONQUIN Part 1: Study Design</vt:lpstr>
      <vt:lpstr>ALGONQUIN Part 1: Baseline Patient Characteristics</vt:lpstr>
      <vt:lpstr>ALGONQUIN Part 1: Patient Disposition and Treatment</vt:lpstr>
      <vt:lpstr>ALGONQUIN Part 1: Safety Summary</vt:lpstr>
      <vt:lpstr>ALGONQUIN Part 1: TEAEs</vt:lpstr>
      <vt:lpstr>ALGONQUIN Part 1: Response Rate and PFS</vt:lpstr>
      <vt:lpstr>ALGONQUIN Part 1: ORR and PFS by Dosing</vt:lpstr>
      <vt:lpstr>ALGONQUIN Part 1: Investigator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ALGONQUIN Part 1: Phase I Trial of Belantamab Mafodotin With Pomalidomide/Dexamethasone in Patients With R/R Multiple Myeloma</dc:title>
  <dc:creator>Preferred User</dc:creator>
  <cp:lastModifiedBy>nkolenko@clinicaloptions.com</cp:lastModifiedBy>
  <cp:revision>659</cp:revision>
  <cp:lastPrinted>2016-09-26T20:21:49Z</cp:lastPrinted>
  <dcterms:created xsi:type="dcterms:W3CDTF">2005-05-27T15:08:01Z</dcterms:created>
  <dcterms:modified xsi:type="dcterms:W3CDTF">2020-12-08T22:42:16Z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0a726d94-2062-4aa0-90b8-04ac11737c9d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0x010100AEA867CEF04D7447BECD9186F7AA0DD9</vt:lpwstr>
  </property>
</Properties>
</file>