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8" r:id="rId4"/>
    <p:sldMasterId id="2147483851" r:id="rId5"/>
    <p:sldMasterId id="2147483820" r:id="rId6"/>
    <p:sldMasterId id="2147483917" r:id="rId7"/>
  </p:sldMasterIdLst>
  <p:notesMasterIdLst>
    <p:notesMasterId r:id="rId37"/>
  </p:notesMasterIdLst>
  <p:handoutMasterIdLst>
    <p:handoutMasterId r:id="rId38"/>
  </p:handoutMasterIdLst>
  <p:sldIdLst>
    <p:sldId id="2147483407" r:id="rId8"/>
    <p:sldId id="308" r:id="rId9"/>
    <p:sldId id="2147483392" r:id="rId10"/>
    <p:sldId id="329" r:id="rId11"/>
    <p:sldId id="2147483393" r:id="rId12"/>
    <p:sldId id="2147483394" r:id="rId13"/>
    <p:sldId id="2147483371" r:id="rId14"/>
    <p:sldId id="2147483372" r:id="rId15"/>
    <p:sldId id="2147483367" r:id="rId16"/>
    <p:sldId id="2147483411" r:id="rId17"/>
    <p:sldId id="2147483397" r:id="rId18"/>
    <p:sldId id="2147483398" r:id="rId19"/>
    <p:sldId id="2147483399" r:id="rId20"/>
    <p:sldId id="2147483400" r:id="rId21"/>
    <p:sldId id="2147483401" r:id="rId22"/>
    <p:sldId id="2147483402" r:id="rId23"/>
    <p:sldId id="2147483374" r:id="rId24"/>
    <p:sldId id="2147483406" r:id="rId25"/>
    <p:sldId id="2147483409" r:id="rId26"/>
    <p:sldId id="2147483375" r:id="rId27"/>
    <p:sldId id="2147483376" r:id="rId28"/>
    <p:sldId id="2147483378" r:id="rId29"/>
    <p:sldId id="2147483404" r:id="rId30"/>
    <p:sldId id="2147483410" r:id="rId31"/>
    <p:sldId id="2147483408" r:id="rId32"/>
    <p:sldId id="2141412059" r:id="rId33"/>
    <p:sldId id="2147483403" r:id="rId34"/>
    <p:sldId id="2147470246" r:id="rId35"/>
    <p:sldId id="2147483381"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PD Template" id="{849298C6-8EC0-9D4B-B0AC-AF0329C017DC}">
          <p14:sldIdLst>
            <p14:sldId id="2147483407"/>
            <p14:sldId id="308"/>
            <p14:sldId id="2147483392"/>
            <p14:sldId id="329"/>
            <p14:sldId id="2147483393"/>
            <p14:sldId id="2147483394"/>
            <p14:sldId id="2147483371"/>
            <p14:sldId id="2147483372"/>
            <p14:sldId id="2147483367"/>
            <p14:sldId id="2147483411"/>
            <p14:sldId id="2147483397"/>
            <p14:sldId id="2147483398"/>
            <p14:sldId id="2147483399"/>
            <p14:sldId id="2147483400"/>
            <p14:sldId id="2147483401"/>
            <p14:sldId id="2147483402"/>
            <p14:sldId id="2147483374"/>
            <p14:sldId id="2147483406"/>
            <p14:sldId id="2147483409"/>
            <p14:sldId id="2147483375"/>
            <p14:sldId id="2147483376"/>
            <p14:sldId id="2147483378"/>
            <p14:sldId id="2147483404"/>
            <p14:sldId id="2147483410"/>
            <p14:sldId id="2147483408"/>
            <p14:sldId id="2141412059"/>
            <p14:sldId id="2147483403"/>
            <p14:sldId id="2147470246"/>
            <p14:sldId id="2147483381"/>
          </p14:sldIdLst>
        </p14:section>
      </p14:sectionLst>
    </p:ext>
    <p:ext uri="{EFAFB233-063F-42B5-8137-9DF3F51BA10A}">
      <p15:sldGuideLst xmlns:p15="http://schemas.microsoft.com/office/powerpoint/2012/main">
        <p15:guide id="3" orient="horz" pos="2136" userDrawn="1">
          <p15:clr>
            <a:srgbClr val="A4A3A4"/>
          </p15:clr>
        </p15:guide>
        <p15:guide id="4" orient="horz" pos="3216" userDrawn="1">
          <p15:clr>
            <a:srgbClr val="A4A3A4"/>
          </p15:clr>
        </p15:guide>
        <p15:guide id="8" pos="56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101E41E-6C76-D344-5A65-F3B00557F242}" name="Andrea Boecler" initials="AB" userId="S::aboecler@clinicaloptions.com::28e82037-1239-4052-943b-ae184e0bc2af" providerId="AD"/>
  <p188:author id="{9191322D-16CF-F623-9A06-CAB2F207C4DA}" name="Leo Honeywell" initials="LH" userId="Leo Honeywell" providerId="None"/>
  <p188:author id="{64B07C39-1D90-5FAD-6D40-8892F55FDE24}" name="Jennifer Eimers" initials="JE" userId="S::jeimers@clinicaloptions.com::e496f3f7-6a48-4339-9b0c-9f426a43f948" providerId="AD"/>
  <p188:author id="{4C6F9B6D-A233-9F2B-4279-1FD88595DDDE}" name="Leo Tarkovsky" initials="LT" userId="S::ltarkovsky@cealliance.com::4247ea2a-8ba1-420c-9d17-04d22e85aa10" providerId="AD"/>
  <p188:author id="{C69E76E7-AD48-C496-9EA9-9FAB380F803F}" name="Alex Parnes" initials="AP" userId="S::aparnes@clinicaloptions.com::f5203fbf-b7ef-430e-a403-4555f7e7f9f2" providerId="AD"/>
  <p188:author id="{854C9FEF-D5D1-5662-B0ED-9DD15504DC88}" name="Davidson, El (NYC-FUB)" initials="DE(F" userId="S::EDavidson@futurebrand.com::ae10976a-980b-4413-b80f-55d58150198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T Fowler" initials="LF" lastIdx="7" clrIdx="0">
    <p:extLst>
      <p:ext uri="{19B8F6BF-5375-455C-9EA6-DF929625EA0E}">
        <p15:presenceInfo xmlns:p15="http://schemas.microsoft.com/office/powerpoint/2012/main" userId="S::lfowler@practicingclinicians.com::bdc4c4d6-9ded-467c-b80c-330a0ea8ffe4" providerId="AD"/>
      </p:ext>
    </p:extLst>
  </p:cmAuthor>
  <p:cmAuthor id="2" name=" " initials="MAC" lastIdx="17" clrIdx="1"/>
  <p:cmAuthor id="3" name="Andrew Bowser" initials="AB" lastIdx="3" clrIdx="2"/>
  <p:cmAuthor id="4" name="Melanie Couton" initials="MAC" lastIdx="1" clrIdx="3"/>
  <p:cmAuthor id="5" name="Taryn Gross" initials="TG" lastIdx="7" clrIdx="4"/>
  <p:cmAuthor id="6" name="Zachary Schwartz" initials="ZS" lastIdx="11" clrIdx="5">
    <p:extLst>
      <p:ext uri="{19B8F6BF-5375-455C-9EA6-DF929625EA0E}">
        <p15:presenceInfo xmlns:p15="http://schemas.microsoft.com/office/powerpoint/2012/main" userId="S::zschwartz@clinicaloptions.com::64648e91-b212-4092-bee8-eff2e880b6f9" providerId="AD"/>
      </p:ext>
    </p:extLst>
  </p:cmAuthor>
  <p:cmAuthor id="7" name="Kristen Rosenthal" initials="KR" lastIdx="2" clrIdx="6">
    <p:extLst>
      <p:ext uri="{19B8F6BF-5375-455C-9EA6-DF929625EA0E}">
        <p15:presenceInfo xmlns:p15="http://schemas.microsoft.com/office/powerpoint/2012/main" userId="S::krosenthal@clinicaloptions.com::67a58a6d-22ff-4b03-8f01-10ea3f44af52" providerId="AD"/>
      </p:ext>
    </p:extLst>
  </p:cmAuthor>
  <p:cmAuthor id="8" name="Dussadee Royal" initials="DR" lastIdx="5" clrIdx="7">
    <p:extLst>
      <p:ext uri="{19B8F6BF-5375-455C-9EA6-DF929625EA0E}">
        <p15:presenceInfo xmlns:p15="http://schemas.microsoft.com/office/powerpoint/2012/main" userId="S::droyal@clinicaloptions.com::51beead8-6fa0-4b98-aeba-37044af35e17" providerId="AD"/>
      </p:ext>
    </p:extLst>
  </p:cmAuthor>
  <p:cmAuthor id="9" name="Leo Honeywell" initials="LH" lastIdx="11" clrIdx="8">
    <p:extLst>
      <p:ext uri="{19B8F6BF-5375-455C-9EA6-DF929625EA0E}">
        <p15:presenceInfo xmlns:p15="http://schemas.microsoft.com/office/powerpoint/2012/main" userId="Leo Honeywell" providerId="None"/>
      </p:ext>
    </p:extLst>
  </p:cmAuthor>
  <p:cmAuthor id="10" name="Amber Williams" initials="AW" lastIdx="42" clrIdx="9">
    <p:extLst>
      <p:ext uri="{19B8F6BF-5375-455C-9EA6-DF929625EA0E}">
        <p15:presenceInfo xmlns:p15="http://schemas.microsoft.com/office/powerpoint/2012/main" userId="S::awilliams@cealliance.com::981bbddf-314c-40a4-aea3-441dcc545642" providerId="AD"/>
      </p:ext>
    </p:extLst>
  </p:cmAuthor>
  <p:cmAuthor id="11" name="Melanie Couton" initials="MC" lastIdx="3" clrIdx="10">
    <p:extLst>
      <p:ext uri="{19B8F6BF-5375-455C-9EA6-DF929625EA0E}">
        <p15:presenceInfo xmlns:p15="http://schemas.microsoft.com/office/powerpoint/2012/main" userId="ef8730672ba86646" providerId="Windows Live"/>
      </p:ext>
    </p:extLst>
  </p:cmAuthor>
  <p:cmAuthor id="12" name="Timothy Quill" initials="TQ" lastIdx="8" clrIdx="11">
    <p:extLst>
      <p:ext uri="{19B8F6BF-5375-455C-9EA6-DF929625EA0E}">
        <p15:presenceInfo xmlns:p15="http://schemas.microsoft.com/office/powerpoint/2012/main" userId="S::tquill@clinicaloptions.com::b1dc6efb-2995-45e7-a306-57a2c67aa886" providerId="AD"/>
      </p:ext>
    </p:extLst>
  </p:cmAuthor>
  <p:cmAuthor id="13" name="Liz Donohue" initials="LD" lastIdx="4" clrIdx="12">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8B92"/>
    <a:srgbClr val="EEE6CA"/>
    <a:srgbClr val="BA3000"/>
    <a:srgbClr val="992000"/>
    <a:srgbClr val="FFFFFF"/>
    <a:srgbClr val="7D7D7D"/>
    <a:srgbClr val="B57629"/>
    <a:srgbClr val="A36DF7"/>
    <a:srgbClr val="FCB193"/>
    <a:srgbClr val="1E1E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4CBE7A-94F2-4285-A206-376364FB33B9}" v="56" dt="2026-01-16T19:35:00.324"/>
    <p1510:client id="{FEC42CF9-6B6C-4A09-958A-E9B0CD2647B2}" v="26" dt="2026-01-16T18:49:32.7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2978" autoAdjust="0"/>
  </p:normalViewPr>
  <p:slideViewPr>
    <p:cSldViewPr snapToGrid="0">
      <p:cViewPr varScale="1">
        <p:scale>
          <a:sx n="103" d="100"/>
          <a:sy n="103" d="100"/>
        </p:scale>
        <p:origin x="114" y="102"/>
      </p:cViewPr>
      <p:guideLst>
        <p:guide orient="horz" pos="2136"/>
        <p:guide orient="horz" pos="3216"/>
        <p:guide pos="5616"/>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commentAuthors" Target="commentAuthors.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handoutMaster" Target="handoutMasters/handoutMaster1.xml"/><Relationship Id="rId20" Type="http://schemas.openxmlformats.org/officeDocument/2006/relationships/slide" Target="slides/slide13.xml"/><Relationship Id="rId4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D6295AA-8BC6-76D6-5301-40B4C61A61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A14347-B02D-AA1C-D632-503424B7161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1D2224-C142-D340-8C20-FDA351C18439}" type="datetimeFigureOut">
              <a:rPr lang="en-US" smtClean="0"/>
              <a:t>1/19/2026</a:t>
            </a:fld>
            <a:endParaRPr lang="en-US"/>
          </a:p>
        </p:txBody>
      </p:sp>
      <p:sp>
        <p:nvSpPr>
          <p:cNvPr id="4" name="Footer Placeholder 3">
            <a:extLst>
              <a:ext uri="{FF2B5EF4-FFF2-40B4-BE49-F238E27FC236}">
                <a16:creationId xmlns:a16="http://schemas.microsoft.com/office/drawing/2014/main" id="{B3873AE1-B2D1-E24D-7843-3CD4FC731EB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04A4AC3-1E30-89B5-132A-71C2F9DEB9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196A6F-EB25-094F-87AE-1757368BFC95}" type="slidenum">
              <a:rPr lang="en-US" smtClean="0"/>
              <a:t>‹#›</a:t>
            </a:fld>
            <a:endParaRPr lang="en-US"/>
          </a:p>
        </p:txBody>
      </p:sp>
    </p:spTree>
    <p:extLst>
      <p:ext uri="{BB962C8B-B14F-4D97-AF65-F5344CB8AC3E}">
        <p14:creationId xmlns:p14="http://schemas.microsoft.com/office/powerpoint/2010/main" val="330632547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F223A16C-7964-42FA-905D-8FE7FD8AE7E7}" type="datetimeFigureOut">
              <a:rPr lang="en-US" smtClean="0"/>
              <a:pPr/>
              <a:t>1/19/2026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F239CF04-E0F8-4858-A4FE-0F88DB493753}" type="slidenum">
              <a:rPr lang="en-US" smtClean="0"/>
              <a:pPr/>
              <a:t>‹#›</a:t>
            </a:fld>
            <a:endParaRPr lang="en-US"/>
          </a:p>
        </p:txBody>
      </p:sp>
    </p:spTree>
    <p:extLst>
      <p:ext uri="{BB962C8B-B14F-4D97-AF65-F5344CB8AC3E}">
        <p14:creationId xmlns:p14="http://schemas.microsoft.com/office/powerpoint/2010/main" val="480793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Arial" panose="020B0604020202020204" pitchFamily="34" charset="0"/>
              </a:rPr>
              <a:t>Disclaimer: The materials published on the </a:t>
            </a:r>
            <a:r>
              <a:rPr lang="en-GB" altLang="en-US" err="1">
                <a:latin typeface="Arial" panose="020B0604020202020204" pitchFamily="34" charset="0"/>
              </a:rPr>
              <a:t>Decera</a:t>
            </a:r>
            <a:r>
              <a:rPr lang="en-GB" altLang="en-US">
                <a:latin typeface="Arial" panose="020B0604020202020204" pitchFamily="34" charset="0"/>
              </a:rPr>
              <a:t> Clinical Education website reflect the views of the authors of the </a:t>
            </a:r>
            <a:r>
              <a:rPr lang="en-GB" altLang="en-US" err="1">
                <a:latin typeface="Arial" panose="020B0604020202020204" pitchFamily="34" charset="0"/>
              </a:rPr>
              <a:t>Decera</a:t>
            </a:r>
            <a:r>
              <a:rPr lang="en-GB" altLang="en-US">
                <a:latin typeface="Arial" panose="020B0604020202020204" pitchFamily="34" charset="0"/>
              </a:rPr>
              <a:t> Clinical Education material, not those of </a:t>
            </a:r>
            <a:r>
              <a:rPr lang="en-GB" altLang="en-US" err="1">
                <a:latin typeface="Arial" panose="020B0604020202020204" pitchFamily="34" charset="0"/>
              </a:rPr>
              <a:t>Decera</a:t>
            </a:r>
            <a:r>
              <a:rPr lang="en-GB" altLang="en-US">
                <a:latin typeface="Arial" panose="020B0604020202020204" pitchFamily="34" charset="0"/>
              </a:rPr>
              <a:t>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CBR, clinical benefit rate; MTD, maximum tolerated dose; PK, pharmacokinetics; RDE, </a:t>
            </a:r>
            <a:r>
              <a:rPr kumimoji="0" lang="en-US" sz="1200" b="0" i="1" u="none" strike="noStrike" kern="1200" cap="none" spc="0" normalizeH="0" baseline="0" noProof="0">
                <a:ln>
                  <a:noFill/>
                </a:ln>
                <a:solidFill>
                  <a:srgbClr val="161616"/>
                </a:solidFill>
                <a:effectLst/>
                <a:uLnTx/>
                <a:uFillTx/>
                <a:latin typeface="Poppins" pitchFamily="2" charset="77"/>
                <a:ea typeface="+mn-ea"/>
                <a:cs typeface="Poppins" pitchFamily="2" charset="77"/>
              </a:rPr>
              <a:t>recommended dose for expansion.</a:t>
            </a:r>
            <a:endParaRPr lang="en-US" i="1"/>
          </a:p>
        </p:txBody>
      </p:sp>
      <p:sp>
        <p:nvSpPr>
          <p:cNvPr id="4" name="Slide Number Placeholder 3"/>
          <p:cNvSpPr>
            <a:spLocks noGrp="1"/>
          </p:cNvSpPr>
          <p:nvPr>
            <p:ph type="sldNum" sz="quarter" idx="5"/>
          </p:nvPr>
        </p:nvSpPr>
        <p:spPr/>
        <p:txBody>
          <a:bodyPr/>
          <a:lstStyle/>
          <a:p>
            <a:fld id="{F239CF04-E0F8-4858-A4FE-0F88DB493753}" type="slidenum">
              <a:rPr lang="en-US" smtClean="0"/>
              <a:pPr/>
              <a:t>5</a:t>
            </a:fld>
            <a:endParaRPr lang="en-US"/>
          </a:p>
        </p:txBody>
      </p:sp>
    </p:spTree>
    <p:extLst>
      <p:ext uri="{BB962C8B-B14F-4D97-AF65-F5344CB8AC3E}">
        <p14:creationId xmlns:p14="http://schemas.microsoft.com/office/powerpoint/2010/main" val="2148882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err="1"/>
              <a:t>ccRCC</a:t>
            </a:r>
            <a:r>
              <a:rPr lang="en-US" i="1"/>
              <a:t>; clear cell renal cell carcinoma; CBR, clinical benefit rate; MTD, maximum tolerated dose; PK, pharmacokinetics; RDE, </a:t>
            </a:r>
            <a:r>
              <a:rPr kumimoji="0" lang="en-US" sz="1200" b="0" i="1" u="none" strike="noStrike" kern="1200" cap="none" spc="0" normalizeH="0" baseline="0" noProof="0">
                <a:ln>
                  <a:noFill/>
                </a:ln>
                <a:solidFill>
                  <a:srgbClr val="161616"/>
                </a:solidFill>
                <a:effectLst/>
                <a:uLnTx/>
                <a:uFillTx/>
                <a:latin typeface="Poppins" pitchFamily="2" charset="77"/>
                <a:ea typeface="+mn-ea"/>
                <a:cs typeface="Poppins" pitchFamily="2" charset="77"/>
              </a:rPr>
              <a:t>recommended dose for expansion.</a:t>
            </a:r>
            <a:endParaRPr lang="en-US" i="1"/>
          </a:p>
        </p:txBody>
      </p:sp>
      <p:sp>
        <p:nvSpPr>
          <p:cNvPr id="4" name="Slide Number Placeholder 3"/>
          <p:cNvSpPr>
            <a:spLocks noGrp="1"/>
          </p:cNvSpPr>
          <p:nvPr>
            <p:ph type="sldNum" sz="quarter" idx="5"/>
          </p:nvPr>
        </p:nvSpPr>
        <p:spPr/>
        <p:txBody>
          <a:bodyPr/>
          <a:lstStyle/>
          <a:p>
            <a:fld id="{F239CF04-E0F8-4858-A4FE-0F88DB493753}" type="slidenum">
              <a:rPr lang="en-US" smtClean="0"/>
              <a:pPr/>
              <a:t>17</a:t>
            </a:fld>
            <a:endParaRPr lang="en-US"/>
          </a:p>
        </p:txBody>
      </p:sp>
    </p:spTree>
    <p:extLst>
      <p:ext uri="{BB962C8B-B14F-4D97-AF65-F5344CB8AC3E}">
        <p14:creationId xmlns:p14="http://schemas.microsoft.com/office/powerpoint/2010/main" val="2972374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t>PK, pharmacokinetics; RCC, renal cell carcinoma; RDE, </a:t>
            </a:r>
            <a:r>
              <a:rPr kumimoji="0" lang="en-US" sz="1200" b="0" i="1" u="none" strike="noStrike" kern="1200" cap="none" spc="0" normalizeH="0" baseline="0" noProof="0">
                <a:ln>
                  <a:noFill/>
                </a:ln>
                <a:solidFill>
                  <a:srgbClr val="161616"/>
                </a:solidFill>
                <a:effectLst/>
                <a:uLnTx/>
                <a:uFillTx/>
                <a:latin typeface="Poppins" pitchFamily="2" charset="77"/>
                <a:ea typeface="+mn-ea"/>
                <a:cs typeface="Poppins" pitchFamily="2" charset="77"/>
              </a:rPr>
              <a:t>recommended dose for expansion.</a:t>
            </a:r>
            <a:endParaRPr lang="en-US" i="1"/>
          </a:p>
        </p:txBody>
      </p:sp>
      <p:sp>
        <p:nvSpPr>
          <p:cNvPr id="4" name="Slide Number Placeholder 3"/>
          <p:cNvSpPr>
            <a:spLocks noGrp="1"/>
          </p:cNvSpPr>
          <p:nvPr>
            <p:ph type="sldNum" sz="quarter" idx="5"/>
          </p:nvPr>
        </p:nvSpPr>
        <p:spPr/>
        <p:txBody>
          <a:bodyPr/>
          <a:lstStyle/>
          <a:p>
            <a:fld id="{F239CF04-E0F8-4858-A4FE-0F88DB493753}" type="slidenum">
              <a:rPr lang="en-US" smtClean="0"/>
              <a:pPr/>
              <a:t>20</a:t>
            </a:fld>
            <a:endParaRPr lang="en-US"/>
          </a:p>
        </p:txBody>
      </p:sp>
    </p:spTree>
    <p:extLst>
      <p:ext uri="{BB962C8B-B14F-4D97-AF65-F5344CB8AC3E}">
        <p14:creationId xmlns:p14="http://schemas.microsoft.com/office/powerpoint/2010/main" val="2181182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a:p>
        </p:txBody>
      </p:sp>
    </p:spTree>
    <p:extLst>
      <p:ext uri="{BB962C8B-B14F-4D97-AF65-F5344CB8AC3E}">
        <p14:creationId xmlns:p14="http://schemas.microsoft.com/office/powerpoint/2010/main" val="9768938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a:p>
        </p:txBody>
      </p:sp>
    </p:spTree>
    <p:extLst>
      <p:ext uri="{BB962C8B-B14F-4D97-AF65-F5344CB8AC3E}">
        <p14:creationId xmlns:p14="http://schemas.microsoft.com/office/powerpoint/2010/main" val="1248243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510B3-96B6-1462-1FC5-2E92513843FD}"/>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92742FB0-F77E-1A3E-79AB-5E4B1D6203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29</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2417BBE5-584E-3EA3-ED07-FAFC17DFA63B}"/>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4041F9B-D11E-209D-ADC6-3815E384D7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23141327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51200877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mn-lt"/>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408347916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50000"/>
            <a:ext cx="5732463" cy="327025"/>
          </a:xfrm>
        </p:spPr>
        <p:txBody>
          <a:bodyPr/>
          <a:lstStyle>
            <a:lvl1pPr marL="0" indent="0">
              <a:buFont typeface="Arial" panose="020B0604020202020204" pitchFamily="34" charset="0"/>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204785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Times New Roman" panose="02020603050405020304" pitchFamily="18" charset="0"/>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1772558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b="1" i="0">
                <a:latin typeface="Times New Roman" panose="02020603050405020304" pitchFamily="18" charset="0"/>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4190652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305466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636212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10374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789378"/>
            <a:ext cx="2942886" cy="1585819"/>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a:latin typeface="Times New Roman" panose="02020603050405020304" pitchFamily="18" charset="0"/>
                <a:cs typeface="Times New Roman" panose="02020603050405020304" pitchFamily="18" charset="0"/>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4918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1828072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918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988466630"/>
      </p:ext>
    </p:extLst>
  </p:cSld>
  <p:clrMapOvr>
    <a:masterClrMapping/>
  </p:clrMapOvr>
  <p:extLst>
    <p:ext uri="{DCECCB84-F9BA-43D5-87BE-67443E8EF086}">
      <p15:sldGuideLst xmlns:p15="http://schemas.microsoft.com/office/powerpoint/2012/main">
        <p15:guide id="1" pos="33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02857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1132474189"/>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Tree>
    <p:extLst>
      <p:ext uri="{BB962C8B-B14F-4D97-AF65-F5344CB8AC3E}">
        <p14:creationId xmlns:p14="http://schemas.microsoft.com/office/powerpoint/2010/main" val="31812385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2038315"/>
            <a:ext cx="2942886" cy="1585819"/>
          </a:xfrm>
          <a:prstGeom prst="rect">
            <a:avLst/>
          </a:prstGeom>
        </p:spPr>
        <p:txBody>
          <a:bodyPr rIns="0"/>
          <a:lstStyle>
            <a:lvl1pPr>
              <a:lnSpc>
                <a:spcPct val="110000"/>
              </a:lnSpc>
              <a:defRPr sz="32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3555947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789379"/>
            <a:ext cx="2942886" cy="1585819"/>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b="1" i="0">
                <a:latin typeface="Times New Roman" panose="02020603050405020304" pitchFamily="18" charset="0"/>
                <a:cs typeface="Times New Roman" panose="02020603050405020304" pitchFamily="18" charset="0"/>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373594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a:p>
        </p:txBody>
      </p:sp>
    </p:spTree>
    <p:extLst>
      <p:ext uri="{BB962C8B-B14F-4D97-AF65-F5344CB8AC3E}">
        <p14:creationId xmlns:p14="http://schemas.microsoft.com/office/powerpoint/2010/main" val="6353438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6200000">
              <a:off x="8406558" y="2722283"/>
              <a:ext cx="1511051" cy="6035264"/>
            </a:xfrm>
            <a:prstGeom prst="rect">
              <a:avLst/>
            </a:prstGeom>
          </p:spPr>
        </p:pic>
      </p:grpSp>
      <p:pic>
        <p:nvPicPr>
          <p:cNvPr id="2" name="Graphic 1">
            <a:extLst>
              <a:ext uri="{FF2B5EF4-FFF2-40B4-BE49-F238E27FC236}">
                <a16:creationId xmlns:a16="http://schemas.microsoft.com/office/drawing/2014/main" id="{F5F8A7EC-3140-5A7E-4504-DA038D8546AA}"/>
              </a:ext>
              <a:ext uri="{C183D7F6-B498-43B3-948B-1728B52AA6E4}">
                <adec:decorative xmlns:adec="http://schemas.microsoft.com/office/drawing/2017/decorative" val="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4456399" y="250825"/>
            <a:ext cx="3279203" cy="1248213"/>
          </a:xfrm>
          <a:prstGeom prst="rect">
            <a:avLst/>
          </a:prstGeom>
        </p:spPr>
      </p:pic>
    </p:spTree>
    <p:extLst>
      <p:ext uri="{BB962C8B-B14F-4D97-AF65-F5344CB8AC3E}">
        <p14:creationId xmlns:p14="http://schemas.microsoft.com/office/powerpoint/2010/main" val="1531715128"/>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a:t>Click icon to add picture</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4131535462"/>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sz="50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73788871"/>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a:p>
          </p:txBody>
        </p:sp>
      </p:grpSp>
    </p:spTree>
    <p:extLst>
      <p:ext uri="{BB962C8B-B14F-4D97-AF65-F5344CB8AC3E}">
        <p14:creationId xmlns:p14="http://schemas.microsoft.com/office/powerpoint/2010/main" val="2850157736"/>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vert="horz" lIns="0" tIns="0" rIns="0" bIns="0" rtlCol="0" anchor="ctr" anchorCtr="0">
            <a:spAutoFit/>
          </a:bodyPr>
          <a:lstStyle>
            <a:lvl1pPr>
              <a:defRPr lang="en-US"/>
            </a:lvl1pPr>
          </a:lstStyle>
          <a:p>
            <a:pPr lvl="0"/>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3519526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a:lvl3pPr>
            <a:lvl4pPr>
              <a:lnSpc>
                <a:spcPct val="100000"/>
              </a:lnSpc>
              <a:spcBef>
                <a:spcPts val="1000"/>
              </a:spcBef>
              <a:spcAft>
                <a:spcPts val="700"/>
              </a:spcAft>
              <a:defRPr/>
            </a:lvl4pPr>
            <a:lvl5pPr>
              <a:lnSpc>
                <a:spcPct val="100000"/>
              </a:lnSpc>
              <a:spcBef>
                <a:spcPts val="1000"/>
              </a:spcBef>
              <a:spcAft>
                <a:spcPts val="700"/>
              </a:spcAft>
              <a:defRPr/>
            </a:lvl5pPr>
          </a:lstStyle>
          <a:p>
            <a:pPr marL="228600" indent="-228600">
              <a:buSzPct val="75000"/>
              <a:buBlip>
                <a:blip r:embed="rId2">
                  <a:extLst>
                    <a:ext uri="{96DAC541-7B7A-43D3-8B79-37D633B846F1}">
                      <asvg:svgBlip xmlns:asvg="http://schemas.microsoft.com/office/drawing/2016/SVG/main" r:embed="rId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0772183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555828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366399147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629833531"/>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20063090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spTree>
    <p:extLst>
      <p:ext uri="{BB962C8B-B14F-4D97-AF65-F5344CB8AC3E}">
        <p14:creationId xmlns:p14="http://schemas.microsoft.com/office/powerpoint/2010/main" val="1274678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a:p>
          </p:txBody>
        </p:sp>
      </p:grpSp>
      <p:pic>
        <p:nvPicPr>
          <p:cNvPr id="5" name="Graphic 4">
            <a:extLst>
              <a:ext uri="{FF2B5EF4-FFF2-40B4-BE49-F238E27FC236}">
                <a16:creationId xmlns:a16="http://schemas.microsoft.com/office/drawing/2014/main" id="{6E8523BF-A414-E403-53C0-CA6B3C2867C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Tree>
    <p:extLst>
      <p:ext uri="{BB962C8B-B14F-4D97-AF65-F5344CB8AC3E}">
        <p14:creationId xmlns:p14="http://schemas.microsoft.com/office/powerpoint/2010/main" val="2781102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sv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4.sv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3.pn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8.svg"/><Relationship Id="rId5" Type="http://schemas.openxmlformats.org/officeDocument/2006/relationships/slideLayout" Target="../slideLayouts/slideLayout15.xml"/><Relationship Id="rId10" Type="http://schemas.openxmlformats.org/officeDocument/2006/relationships/image" Target="../media/image7.png"/><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3.pn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4.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marL="228600" indent="-228600">
              <a:buSzPct val="75000"/>
              <a:buBlip>
                <a:blip r:embed="rId12">
                  <a:extLst>
                    <a:ext uri="{96DAC541-7B7A-43D3-8B79-37D633B846F1}">
                      <asvg:svgBlip xmlns:asvg="http://schemas.microsoft.com/office/drawing/2016/SVG/main" r:embed="rId13"/>
                    </a:ext>
                  </a:extLst>
                </a:blip>
              </a:buBlip>
            </a:pPr>
            <a:r>
              <a:rPr lang="en-US" altLang="en-US"/>
              <a:t>Click to edit Master text styles</a:t>
            </a:r>
          </a:p>
          <a:p>
            <a:pPr lvl="2">
              <a:buFont typeface="Arial" panose="020B0604020202020204" pitchFamily="34" charset="0"/>
              <a:buChar char="•"/>
            </a:pPr>
            <a:r>
              <a:rPr lang="en-US" altLang="en-US" sz="2000"/>
              <a:t>Second level</a:t>
            </a:r>
          </a:p>
          <a:p>
            <a:pPr lvl="3">
              <a:buFont typeface="Calibri" panose="020F0502020204030204" pitchFamily="34" charset="0"/>
              <a:buChar char="─"/>
            </a:pPr>
            <a:r>
              <a:rPr lang="en-US" altLang="en-US" sz="1800"/>
              <a:t>Third level</a:t>
            </a:r>
          </a:p>
          <a:p>
            <a:pPr lvl="4">
              <a:buFont typeface="Arial" panose="020B0604020202020204" pitchFamily="34" charset="0"/>
              <a:buChar char="•"/>
            </a:pPr>
            <a:r>
              <a:rPr lang="en-US" altLang="en-US"/>
              <a:t>Fourth level</a:t>
            </a:r>
          </a:p>
          <a:p>
            <a:pPr marL="1200150" lvl="4" indent="-285750">
              <a:buFont typeface="Calibri" panose="020F0502020204030204" pitchFamily="34" charset="0"/>
              <a:buChar char="─"/>
            </a:pPr>
            <a:r>
              <a:rPr lang="en-US" altLang="en-US"/>
              <a:t>Fifth level</a:t>
            </a:r>
          </a:p>
          <a:p>
            <a:pPr lvl="4"/>
            <a:endParaRPr lang="en-US"/>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a:ln>
                <a:noFill/>
              </a:ln>
              <a:solidFill>
                <a:srgbClr val="161616"/>
              </a:solidFill>
              <a:effectLst/>
              <a:uLnTx/>
              <a:uFillTx/>
              <a:latin typeface="Poppins"/>
              <a:ea typeface="+mn-ea"/>
              <a:cs typeface="+mn-cs"/>
            </a:endParaRPr>
          </a:p>
        </p:txBody>
      </p:sp>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35296"/>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deceraclinical.com/education</a:t>
            </a:r>
          </a:p>
        </p:txBody>
      </p:sp>
      <p:pic>
        <p:nvPicPr>
          <p:cNvPr id="4" name="Graphic 3">
            <a:extLst>
              <a:ext uri="{FF2B5EF4-FFF2-40B4-BE49-F238E27FC236}">
                <a16:creationId xmlns:a16="http://schemas.microsoft.com/office/drawing/2014/main" id="{A763D430-C482-90D1-14F6-300CEA031B20}"/>
              </a:ext>
              <a:ext uri="{C183D7F6-B498-43B3-948B-1728B52AA6E4}">
                <adec:decorative xmlns:adec="http://schemas.microsoft.com/office/drawing/2017/decorative" val="1"/>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149798" y="6281112"/>
            <a:ext cx="1141286" cy="434425"/>
          </a:xfrm>
          <a:prstGeom prst="rect">
            <a:avLst/>
          </a:prstGeom>
        </p:spPr>
      </p:pic>
    </p:spTree>
    <p:extLst>
      <p:ext uri="{BB962C8B-B14F-4D97-AF65-F5344CB8AC3E}">
        <p14:creationId xmlns:p14="http://schemas.microsoft.com/office/powerpoint/2010/main" val="3770976416"/>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9" r:id="rId10"/>
  </p:sldLayoutIdLst>
  <p:hf hdr="0" ftr="0" dt="0"/>
  <p:txStyles>
    <p:titleStyle>
      <a:lvl1pPr algn="l" defTabSz="914400" rtl="0" eaLnBrk="1" latinLnBrk="0" hangingPunct="1">
        <a:lnSpc>
          <a:spcPct val="110000"/>
        </a:lnSpc>
        <a:spcBef>
          <a:spcPts val="0"/>
        </a:spcBef>
        <a:buNone/>
        <a:defRPr sz="3200" b="1" i="0" kern="1200" spc="10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100000"/>
        </a:lnSpc>
        <a:spcBef>
          <a:spcPts val="1000"/>
        </a:spcBef>
        <a:buSzPct val="75000"/>
        <a:buFontTx/>
        <a:buBlip>
          <a:blip r:embed="rId12">
            <a:extLst>
              <a:ext uri="{96DAC541-7B7A-43D3-8B79-37D633B846F1}">
                <asvg:svgBlip xmlns:asvg="http://schemas.microsoft.com/office/drawing/2016/SVG/main" r:embed="rId1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2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8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49868" y="286980"/>
            <a:ext cx="1511051" cy="6035264"/>
          </a:xfrm>
          <a:prstGeom prst="rect">
            <a:avLst/>
          </a:prstGeom>
        </p:spPr>
      </p:pic>
      <p:sp>
        <p:nvSpPr>
          <p:cNvPr id="3" name="Rectangle 2">
            <a:extLst>
              <a:ext uri="{FF2B5EF4-FFF2-40B4-BE49-F238E27FC236}">
                <a16:creationId xmlns:a16="http://schemas.microsoft.com/office/drawing/2014/main" id="{2493F3FB-52EB-CAFE-18F1-771054AB0CE1}"/>
              </a:ext>
            </a:extLst>
          </p:cNvPr>
          <p:cNvSpPr>
            <a:spLocks noChangeArrowheads="1"/>
          </p:cNvSpPr>
          <p:nvPr userDrawn="1"/>
        </p:nvSpPr>
        <p:spPr bwMode="auto">
          <a:xfrm>
            <a:off x="9824582" y="6435296"/>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deceraclinical.com/education</a:t>
            </a:r>
          </a:p>
        </p:txBody>
      </p:sp>
      <p:pic>
        <p:nvPicPr>
          <p:cNvPr id="5" name="Graphic 4">
            <a:extLst>
              <a:ext uri="{FF2B5EF4-FFF2-40B4-BE49-F238E27FC236}">
                <a16:creationId xmlns:a16="http://schemas.microsoft.com/office/drawing/2014/main" id="{89746E7B-F101-120B-F682-8000EC0A0261}"/>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149798" y="6281112"/>
            <a:ext cx="1141286" cy="434425"/>
          </a:xfrm>
          <a:prstGeom prst="rect">
            <a:avLst/>
          </a:prstGeom>
        </p:spPr>
      </p:pic>
    </p:spTree>
    <p:extLst>
      <p:ext uri="{BB962C8B-B14F-4D97-AF65-F5344CB8AC3E}">
        <p14:creationId xmlns:p14="http://schemas.microsoft.com/office/powerpoint/2010/main" val="347001613"/>
      </p:ext>
    </p:extLst>
  </p:cSld>
  <p:clrMap bg1="lt1" tx1="dk1" bg2="lt2" tx2="dk2" accent1="accent1" accent2="accent2" accent3="accent3" accent4="accent4" accent5="accent5" accent6="accent6" hlink="hlink" folHlink="folHlink"/>
  <p:sldLayoutIdLst>
    <p:sldLayoutId id="2147483854" r:id="rId1"/>
    <p:sldLayoutId id="2147483879" r:id="rId2"/>
    <p:sldLayoutId id="2147483869" r:id="rId3"/>
    <p:sldLayoutId id="2147483880" r:id="rId4"/>
    <p:sldLayoutId id="2147483856" r:id="rId5"/>
    <p:sldLayoutId id="2147483859" r:id="rId6"/>
    <p:sldLayoutId id="2147483860" r:id="rId7"/>
    <p:sldLayoutId id="2147483861" r:id="rId8"/>
  </p:sldLayoutIdLst>
  <p:hf hdr="0" ftr="0" dt="0"/>
  <p:txStyles>
    <p:titleStyle>
      <a:lvl1pPr algn="l" defTabSz="914400" rtl="0" eaLnBrk="1" latinLnBrk="0" hangingPunct="1">
        <a:lnSpc>
          <a:spcPct val="110000"/>
        </a:lnSpc>
        <a:spcBef>
          <a:spcPts val="0"/>
        </a:spcBef>
        <a:buNone/>
        <a:defRPr lang="en-US" sz="3200" b="1" i="0" kern="1200" spc="10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90729"/>
      </p:ext>
    </p:extLst>
  </p:cSld>
  <p:clrMap bg1="lt1" tx1="dk1" bg2="lt2" tx2="dk2" accent1="accent1" accent2="accent2" accent3="accent3" accent4="accent4" accent5="accent5" accent6="accent6" hlink="hlink" folHlink="folHlink"/>
  <p:sldLayoutIdLst>
    <p:sldLayoutId id="2147483837" r:id="rId1"/>
  </p:sldLayoutIdLst>
  <p:hf hdr="0" ftr="0" dt="0"/>
  <p:txStyles>
    <p:titleStyle>
      <a:lvl1pPr algn="l" defTabSz="914400" rtl="0" eaLnBrk="1" latinLnBrk="0" hangingPunct="1">
        <a:lnSpc>
          <a:spcPct val="110000"/>
        </a:lnSpc>
        <a:spcBef>
          <a:spcPts val="0"/>
        </a:spcBef>
        <a:buNone/>
        <a:defRPr sz="3200" b="1" i="0" kern="1200" spc="10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userDrawn="1">
          <p15:clr>
            <a:srgbClr val="F26B43"/>
          </p15:clr>
        </p15:guide>
        <p15:guide id="2" pos="144" userDrawn="1">
          <p15:clr>
            <a:srgbClr val="F26B43"/>
          </p15:clr>
        </p15:guide>
        <p15:guide id="3" pos="7541" userDrawn="1">
          <p15:clr>
            <a:srgbClr val="F26B43"/>
          </p15:clr>
        </p15:guide>
        <p15:guide id="4" orient="horz" pos="3840" userDrawn="1">
          <p15:clr>
            <a:srgbClr val="F26B43"/>
          </p15:clr>
        </p15:guide>
        <p15:guide id="5" orient="horz" pos="336" userDrawn="1">
          <p15:clr>
            <a:srgbClr val="F26B43"/>
          </p15:clr>
        </p15:guide>
        <p15:guide id="6" orient="horz" pos="648" userDrawn="1">
          <p15:clr>
            <a:srgbClr val="F26B43"/>
          </p15:clr>
        </p15:guide>
        <p15:guide id="7" orient="horz" pos="840" userDrawn="1">
          <p15:clr>
            <a:srgbClr val="F26B43"/>
          </p15:clr>
        </p15:guide>
        <p15:guide id="8" orient="horz" pos="417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a:p>
        </p:txBody>
      </p:sp>
      <p:pic>
        <p:nvPicPr>
          <p:cNvPr id="3" name="Graphic 2">
            <a:extLst>
              <a:ext uri="{FF2B5EF4-FFF2-40B4-BE49-F238E27FC236}">
                <a16:creationId xmlns:a16="http://schemas.microsoft.com/office/drawing/2014/main" id="{C9ABEAA8-D31A-60DA-8097-BA8326B141F9}"/>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149798" y="6281112"/>
            <a:ext cx="1141286" cy="434425"/>
          </a:xfrm>
          <a:prstGeom prst="rect">
            <a:avLst/>
          </a:prstGeom>
        </p:spPr>
      </p:pic>
      <p:sp>
        <p:nvSpPr>
          <p:cNvPr id="5" name="Rectangle 4">
            <a:extLst>
              <a:ext uri="{FF2B5EF4-FFF2-40B4-BE49-F238E27FC236}">
                <a16:creationId xmlns:a16="http://schemas.microsoft.com/office/drawing/2014/main" id="{737927D4-9FC4-958D-2E4F-7CB14F29E843}"/>
              </a:ext>
            </a:extLst>
          </p:cNvPr>
          <p:cNvSpPr>
            <a:spLocks noChangeArrowheads="1"/>
          </p:cNvSpPr>
          <p:nvPr userDrawn="1"/>
        </p:nvSpPr>
        <p:spPr bwMode="auto">
          <a:xfrm>
            <a:off x="9824582" y="6435296"/>
            <a:ext cx="1802096" cy="215444"/>
          </a:xfrm>
          <a:prstGeom prst="rect">
            <a:avLst/>
          </a:prstGeom>
        </p:spPr>
        <p:txBody>
          <a:bodyPr vert="horz" lIns="0" tIns="0" rIns="0" bIns="0" rtlCol="0" anchor="ctr">
            <a:noAutofit/>
          </a:bodyPr>
          <a:lstStyle/>
          <a:p>
            <a:pPr lvl="0" algn="r"/>
            <a:r>
              <a:rPr lang="en-US" altLang="en-US" sz="800"/>
              <a:t>Slide credit: </a:t>
            </a:r>
            <a:r>
              <a:rPr lang="en-US" altLang="en-US" sz="800" kern="1200">
                <a:solidFill>
                  <a:schemeClr val="accent1"/>
                </a:solidFill>
                <a:latin typeface="+mn-lt"/>
                <a:ea typeface="+mn-ea"/>
                <a:cs typeface="+mn-cs"/>
              </a:rPr>
              <a:t>deceraclinical.com/education</a:t>
            </a:r>
          </a:p>
        </p:txBody>
      </p:sp>
    </p:spTree>
    <p:extLst>
      <p:ext uri="{BB962C8B-B14F-4D97-AF65-F5344CB8AC3E}">
        <p14:creationId xmlns:p14="http://schemas.microsoft.com/office/powerpoint/2010/main" val="803303248"/>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hf hdr="0" ftr="0" dt="0"/>
  <p:txStyles>
    <p:titleStyle>
      <a:lvl1pPr algn="l" defTabSz="914400" rtl="0" eaLnBrk="1" latinLnBrk="0" hangingPunct="1">
        <a:lnSpc>
          <a:spcPct val="110000"/>
        </a:lnSpc>
        <a:spcBef>
          <a:spcPts val="0"/>
        </a:spcBef>
        <a:buNone/>
        <a:defRPr sz="3200" b="1" i="0" kern="1200" spc="10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sv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www.clinicaltrials.gov/"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https://ocrahope.org/resources-support/clinical-trial-navigator/" TargetMode="External"/><Relationship Id="rId5" Type="http://schemas.openxmlformats.org/officeDocument/2006/relationships/hyperlink" Target="https://engot.esgo.org/clinical-trials/current-clinical-trials/ovarian/" TargetMode="External"/><Relationship Id="rId4" Type="http://schemas.openxmlformats.org/officeDocument/2006/relationships/hyperlink" Target="https://www.gog.org/gog-partners/trial-search/"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clinicaloptions.com/OvarianCDH6Module" TargetMode="External"/><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solidFill>
            <a:schemeClr val="accent2"/>
          </a:solidFill>
        </p:spPr>
        <p:txBody>
          <a:bodyPr>
            <a:normAutofit/>
          </a:bodyPr>
          <a:lstStyle/>
          <a:p>
            <a:r>
              <a:rPr lang="en-US" altLang="en-US" sz="3600"/>
              <a:t>Next-Generation CDH6-Targeting Antibody–Drug Conjugates in Ovarian Cancer: The Science, Strategy, and Signals to Inform Clinical Readiness </a:t>
            </a:r>
          </a:p>
        </p:txBody>
      </p:sp>
      <p:sp>
        <p:nvSpPr>
          <p:cNvPr id="3" name="Text Placeholder 5">
            <a:extLst>
              <a:ext uri="{FF2B5EF4-FFF2-40B4-BE49-F238E27FC236}">
                <a16:creationId xmlns:a16="http://schemas.microsoft.com/office/drawing/2014/main" id="{A9E4934B-7AD1-ED6C-2EEC-F8606C3437AC}"/>
              </a:ext>
            </a:extLst>
          </p:cNvPr>
          <p:cNvSpPr txBox="1">
            <a:spLocks/>
          </p:cNvSpPr>
          <p:nvPr/>
        </p:nvSpPr>
        <p:spPr>
          <a:xfrm>
            <a:off x="228600" y="6053328"/>
            <a:ext cx="7277100"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pitchFamily="2" charset="77"/>
                <a:ea typeface="+mn-ea"/>
                <a:cs typeface="Poppins" pitchFamily="2" charset="77"/>
              </a:rPr>
              <a:t>Provided by Clinical Care Options, LLC dba </a:t>
            </a:r>
            <a:r>
              <a:rPr kumimoji="0" lang="en-US" altLang="en-US" sz="1200" b="0" i="0" u="none" strike="noStrike" kern="1200" cap="none" spc="0" normalizeH="0" baseline="0" noProof="0" err="1">
                <a:ln>
                  <a:noFill/>
                </a:ln>
                <a:solidFill>
                  <a:srgbClr val="E5DEC1"/>
                </a:solidFill>
                <a:effectLst/>
                <a:uLnTx/>
                <a:uFillTx/>
                <a:latin typeface="Poppins" pitchFamily="2" charset="77"/>
                <a:ea typeface="+mn-ea"/>
                <a:cs typeface="Poppins" pitchFamily="2" charset="77"/>
              </a:rPr>
              <a:t>Decera</a:t>
            </a:r>
            <a:r>
              <a:rPr kumimoji="0" lang="en-US" altLang="en-US" sz="1200" b="0" i="0" u="none" strike="noStrike" kern="1200" cap="none" spc="0" normalizeH="0" baseline="0" noProof="0">
                <a:ln>
                  <a:noFill/>
                </a:ln>
                <a:solidFill>
                  <a:srgbClr val="E5DEC1"/>
                </a:solidFill>
                <a:effectLst/>
                <a:uLnTx/>
                <a:uFillTx/>
                <a:latin typeface="Poppins" pitchFamily="2" charset="77"/>
                <a:ea typeface="+mn-ea"/>
                <a:cs typeface="Poppins" pitchFamily="2" charset="77"/>
              </a:rPr>
              <a:t> Clinical Education</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E5DEC1"/>
                </a:solidFill>
                <a:effectLst/>
                <a:uLnTx/>
                <a:uFillTx/>
                <a:latin typeface="Poppins" pitchFamily="2" charset="77"/>
                <a:ea typeface="+mn-ea"/>
                <a:cs typeface="Poppins" pitchFamily="2" charset="77"/>
              </a:rPr>
              <a:t>Supported by educational grants from Daiichi Sankyo, Inc and Merck Sharp &amp; Dohme LLC.</a:t>
            </a:r>
          </a:p>
        </p:txBody>
      </p:sp>
    </p:spTree>
    <p:extLst>
      <p:ext uri="{BB962C8B-B14F-4D97-AF65-F5344CB8AC3E}">
        <p14:creationId xmlns:p14="http://schemas.microsoft.com/office/powerpoint/2010/main" val="2470576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fld id="{99272199-A5BC-41D3-BB67-59B66A9BF6E2}" type="slidenum">
              <a:rPr lang="en-US" smtClean="0"/>
              <a:pPr/>
              <a:t>2</a:t>
            </a:fld>
            <a:endParaRPr lang="en-US"/>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pc="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a:t>Please feel free to use and share some or all of these slides in your noncommercial presentations to colleagues or patients</a:t>
            </a:r>
          </a:p>
          <a:p>
            <a:pPr marL="12700">
              <a:spcBef>
                <a:spcPts val="1600"/>
              </a:spcBef>
              <a:buSzPts val="2400"/>
              <a:defRPr/>
            </a:pPr>
            <a:r>
              <a:rPr lang="en-US" altLang="en-US" sz="2200"/>
              <a:t>When using our slides, please retain the source attribution:</a:t>
            </a:r>
            <a:br>
              <a:rPr lang="en-US" altLang="en-US" sz="2200"/>
            </a:br>
            <a:br>
              <a:rPr lang="en-US" altLang="en-US" sz="2200"/>
            </a:br>
            <a:endParaRPr lang="en-US" altLang="en-US" sz="2200"/>
          </a:p>
          <a:p>
            <a:pPr eaLnBrk="1" hangingPunct="1">
              <a:spcBef>
                <a:spcPts val="1600"/>
              </a:spcBef>
              <a:defRPr/>
            </a:pPr>
            <a:endParaRPr lang="en-US" altLang="en-US" sz="2200"/>
          </a:p>
          <a:p>
            <a:pPr eaLnBrk="1" hangingPunct="1">
              <a:spcBef>
                <a:spcPts val="1600"/>
              </a:spcBef>
              <a:defRPr/>
            </a:pPr>
            <a:r>
              <a:rPr lang="en-GB" sz="2200"/>
              <a:t>These slides may not be published, posted online, or used in commercial presentations without permission. </a:t>
            </a:r>
            <a:r>
              <a:rPr lang="en-US" sz="2200"/>
              <a:t>Please contact </a:t>
            </a:r>
            <a:r>
              <a:rPr lang="en-US" sz="220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a:solidFill>
                  <a:schemeClr val="accent1"/>
                </a:solidFill>
              </a:rPr>
              <a:t> </a:t>
            </a:r>
            <a:r>
              <a:rPr lang="en-US" sz="220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3113901"/>
            <a:ext cx="8194464" cy="276999"/>
          </a:xfrm>
          <a:prstGeom prst="rect">
            <a:avLst/>
          </a:prstGeom>
          <a:noFill/>
        </p:spPr>
        <p:txBody>
          <a:bodyPr wrap="square" lIns="0" tIns="0" rIns="0" bIns="0">
            <a:spAutoFit/>
          </a:bodyPr>
          <a:lstStyle/>
          <a:p>
            <a:pPr marL="9525" algn="ctr"/>
            <a:r>
              <a:rPr lang="en-US" b="0">
                <a:cs typeface="Calibri" panose="020F0502020204030204" pitchFamily="34" charset="0"/>
              </a:rPr>
              <a:t>Slide credit: </a:t>
            </a:r>
            <a:r>
              <a:rPr lang="en-US">
                <a:solidFill>
                  <a:schemeClr val="accent1"/>
                </a:solidFill>
                <a:cs typeface="Calibri" panose="020F0502020204030204" pitchFamily="34" charset="0"/>
              </a:rPr>
              <a:t>deceraclinical.com/education </a:t>
            </a:r>
            <a:endParaRPr lang="en-US" b="0" i="1">
              <a:solidFill>
                <a:schemeClr val="accent1"/>
              </a:solidFill>
              <a:cs typeface="Calibri" panose="020F0502020204030204" pitchFamily="34" charset="0"/>
            </a:endParaRP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990645-59BD-9EA1-1B2C-3EA993746AD4}"/>
              </a:ext>
            </a:extLst>
          </p:cNvPr>
          <p:cNvSpPr>
            <a:spLocks noGrp="1"/>
          </p:cNvSpPr>
          <p:nvPr>
            <p:ph idx="1"/>
          </p:nvPr>
        </p:nvSpPr>
        <p:spPr/>
        <p:txBody>
          <a:bodyPr/>
          <a:lstStyle/>
          <a:p>
            <a:r>
              <a:rPr lang="en-US"/>
              <a:t>CDH6 is a protein that is overexpressed in several solid tumors, such as ovarian cancer, with low expression in normal tissue</a:t>
            </a:r>
            <a:r>
              <a:rPr lang="en-US" baseline="30000"/>
              <a:t>1-3</a:t>
            </a:r>
          </a:p>
          <a:p>
            <a:r>
              <a:rPr lang="en-US"/>
              <a:t>CDH6 is associated with cancer progression and poorer survival outcomes</a:t>
            </a:r>
            <a:r>
              <a:rPr lang="en-US" baseline="30000"/>
              <a:t>2,4</a:t>
            </a:r>
          </a:p>
          <a:p>
            <a:r>
              <a:rPr lang="en-US"/>
              <a:t>65% to 94% of epithelial ovarian cancer tumors express CDH6</a:t>
            </a:r>
            <a:r>
              <a:rPr lang="en-US" baseline="30000"/>
              <a:t>4-7</a:t>
            </a:r>
          </a:p>
          <a:p>
            <a:r>
              <a:rPr lang="en-US"/>
              <a:t>CDH6 is a promising target for targeted therapy</a:t>
            </a:r>
            <a:r>
              <a:rPr lang="en-US" baseline="30000"/>
              <a:t>8,9</a:t>
            </a:r>
          </a:p>
          <a:p>
            <a:pPr lvl="2"/>
            <a:r>
              <a:rPr lang="en-US"/>
              <a:t>HKT288 was the first CDH6-targeting ADC with a maytansine payload, but was discontinued due to neurologic events</a:t>
            </a:r>
            <a:r>
              <a:rPr lang="en-US" baseline="30000"/>
              <a:t>8,10</a:t>
            </a:r>
          </a:p>
        </p:txBody>
      </p:sp>
      <p:sp>
        <p:nvSpPr>
          <p:cNvPr id="2" name="Title 1">
            <a:extLst>
              <a:ext uri="{FF2B5EF4-FFF2-40B4-BE49-F238E27FC236}">
                <a16:creationId xmlns:a16="http://schemas.microsoft.com/office/drawing/2014/main" id="{3873849A-A338-BACA-85AD-37629DFDEB2D}"/>
              </a:ext>
            </a:extLst>
          </p:cNvPr>
          <p:cNvSpPr>
            <a:spLocks noGrp="1"/>
          </p:cNvSpPr>
          <p:nvPr>
            <p:ph type="title"/>
          </p:nvPr>
        </p:nvSpPr>
        <p:spPr/>
        <p:txBody>
          <a:bodyPr/>
          <a:lstStyle/>
          <a:p>
            <a:r>
              <a:rPr lang="en-US" spc="0"/>
              <a:t>Cadherin-6 (CDH6)</a:t>
            </a:r>
          </a:p>
        </p:txBody>
      </p:sp>
      <p:sp>
        <p:nvSpPr>
          <p:cNvPr id="9" name="Content Placeholder 8">
            <a:extLst>
              <a:ext uri="{FF2B5EF4-FFF2-40B4-BE49-F238E27FC236}">
                <a16:creationId xmlns:a16="http://schemas.microsoft.com/office/drawing/2014/main" id="{5E595C1D-3B6C-9DDF-51E8-15F6517A96EE}"/>
              </a:ext>
            </a:extLst>
          </p:cNvPr>
          <p:cNvSpPr>
            <a:spLocks noGrp="1"/>
          </p:cNvSpPr>
          <p:nvPr>
            <p:ph sz="quarter" idx="10"/>
          </p:nvPr>
        </p:nvSpPr>
        <p:spPr>
          <a:xfrm>
            <a:off x="1687031" y="6350000"/>
            <a:ext cx="8116185" cy="327025"/>
          </a:xfrm>
        </p:spPr>
        <p:txBody>
          <a:bodyPr anchor="b"/>
          <a:lstStyle/>
          <a:p>
            <a:pPr marL="0" indent="0">
              <a:buNone/>
            </a:pPr>
            <a:r>
              <a:rPr lang="en-US"/>
              <a:t>1. Casal. Int J Mol Sci. 2019;20:3373. 2. Shintani. SGO 2022. </a:t>
            </a:r>
            <a:r>
              <a:rPr lang="en-US" err="1"/>
              <a:t>Abstr</a:t>
            </a:r>
            <a:r>
              <a:rPr lang="en-US"/>
              <a:t> 206. 3. Ma. Oncol Lett. 2018;15:9498. 4. Bartolomé. Mol Oncol. 2021;15:1849. 5. Shintani. ESMO 2023. </a:t>
            </a:r>
            <a:r>
              <a:rPr lang="en-US" err="1"/>
              <a:t>Abstr</a:t>
            </a:r>
            <a:r>
              <a:rPr lang="en-US"/>
              <a:t> 777P. 6. Suzuki. ESMO 2021. </a:t>
            </a:r>
            <a:r>
              <a:rPr lang="en-US" err="1"/>
              <a:t>Abstr</a:t>
            </a:r>
            <a:r>
              <a:rPr lang="en-US"/>
              <a:t> 919. 7. Ray-</a:t>
            </a:r>
            <a:r>
              <a:rPr lang="en-US" err="1"/>
              <a:t>Coquard</a:t>
            </a:r>
            <a:r>
              <a:rPr lang="en-US"/>
              <a:t>. ESMO 2025. </a:t>
            </a:r>
            <a:r>
              <a:rPr lang="en-US" err="1"/>
              <a:t>Abstr</a:t>
            </a:r>
            <a:r>
              <a:rPr lang="en-US"/>
              <a:t> LBA42. </a:t>
            </a:r>
            <a:br>
              <a:rPr lang="en-US"/>
            </a:br>
            <a:r>
              <a:rPr lang="en-US"/>
              <a:t>8. </a:t>
            </a:r>
            <a:r>
              <a:rPr lang="en-US" err="1"/>
              <a:t>Bialucha</a:t>
            </a:r>
            <a:r>
              <a:rPr lang="en-US"/>
              <a:t>. 2017;7:1030. 9. Suzuki H, et al. Mol Cancer Ther. 2024;23:257–271. 10. </a:t>
            </a:r>
            <a:r>
              <a:rPr lang="en-US" err="1"/>
              <a:t>Schöffski</a:t>
            </a:r>
            <a:r>
              <a:rPr lang="en-US"/>
              <a:t>. Oncol Res Treat. 2021;44: 547.</a:t>
            </a:r>
          </a:p>
        </p:txBody>
      </p:sp>
    </p:spTree>
    <p:extLst>
      <p:ext uri="{BB962C8B-B14F-4D97-AF65-F5344CB8AC3E}">
        <p14:creationId xmlns:p14="http://schemas.microsoft.com/office/powerpoint/2010/main" val="1744544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317FE-787A-72E0-044B-1A9B466DF47C}"/>
              </a:ext>
            </a:extLst>
          </p:cNvPr>
          <p:cNvSpPr>
            <a:spLocks noGrp="1"/>
          </p:cNvSpPr>
          <p:nvPr>
            <p:ph type="title"/>
          </p:nvPr>
        </p:nvSpPr>
        <p:spPr/>
        <p:txBody>
          <a:bodyPr/>
          <a:lstStyle/>
          <a:p>
            <a:r>
              <a:rPr lang="en-US" spc="0"/>
              <a:t>Raludotatug Deruxtecan (R-</a:t>
            </a:r>
            <a:r>
              <a:rPr lang="en-US" spc="0" err="1"/>
              <a:t>DXd</a:t>
            </a:r>
            <a:r>
              <a:rPr lang="en-US" spc="0"/>
              <a:t>): Mechanism of Action</a:t>
            </a:r>
          </a:p>
        </p:txBody>
      </p:sp>
      <p:sp>
        <p:nvSpPr>
          <p:cNvPr id="5" name="Content Placeholder 4">
            <a:extLst>
              <a:ext uri="{FF2B5EF4-FFF2-40B4-BE49-F238E27FC236}">
                <a16:creationId xmlns:a16="http://schemas.microsoft.com/office/drawing/2014/main" id="{8F04FFC0-9E89-5291-BC3F-C215433D7F25}"/>
              </a:ext>
            </a:extLst>
          </p:cNvPr>
          <p:cNvSpPr>
            <a:spLocks noGrp="1"/>
          </p:cNvSpPr>
          <p:nvPr>
            <p:ph sz="quarter" idx="10"/>
          </p:nvPr>
        </p:nvSpPr>
        <p:spPr/>
        <p:txBody>
          <a:bodyPr anchor="b"/>
          <a:lstStyle/>
          <a:p>
            <a:pPr marL="0" indent="0">
              <a:buNone/>
            </a:pPr>
            <a:r>
              <a:rPr lang="en-US"/>
              <a:t>Suzuki. Mol Cancer Ther. 2024;23:257. Nakada. Chem Pharm Bull (Tokyo). 2019;67:173.</a:t>
            </a:r>
          </a:p>
        </p:txBody>
      </p:sp>
      <p:grpSp>
        <p:nvGrpSpPr>
          <p:cNvPr id="6" name="Group 5">
            <a:extLst>
              <a:ext uri="{FF2B5EF4-FFF2-40B4-BE49-F238E27FC236}">
                <a16:creationId xmlns:a16="http://schemas.microsoft.com/office/drawing/2014/main" id="{79489E68-B208-0848-0D52-9F88847F3184}"/>
              </a:ext>
            </a:extLst>
          </p:cNvPr>
          <p:cNvGrpSpPr/>
          <p:nvPr/>
        </p:nvGrpSpPr>
        <p:grpSpPr>
          <a:xfrm>
            <a:off x="7516374" y="2233563"/>
            <a:ext cx="862365" cy="1704085"/>
            <a:chOff x="7515159" y="2233563"/>
            <a:chExt cx="862365" cy="1704085"/>
          </a:xfrm>
        </p:grpSpPr>
        <p:sp>
          <p:nvSpPr>
            <p:cNvPr id="7" name="Rectangle 6">
              <a:extLst>
                <a:ext uri="{FF2B5EF4-FFF2-40B4-BE49-F238E27FC236}">
                  <a16:creationId xmlns:a16="http://schemas.microsoft.com/office/drawing/2014/main" id="{3861F84D-8CE2-B9E9-2D35-E9017CD38C92}"/>
                </a:ext>
              </a:extLst>
            </p:cNvPr>
            <p:cNvSpPr/>
            <p:nvPr/>
          </p:nvSpPr>
          <p:spPr>
            <a:xfrm>
              <a:off x="8138152" y="2445900"/>
              <a:ext cx="166713"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OH</a:t>
              </a:r>
            </a:p>
          </p:txBody>
        </p:sp>
        <p:grpSp>
          <p:nvGrpSpPr>
            <p:cNvPr id="8" name="Group 7">
              <a:extLst>
                <a:ext uri="{FF2B5EF4-FFF2-40B4-BE49-F238E27FC236}">
                  <a16:creationId xmlns:a16="http://schemas.microsoft.com/office/drawing/2014/main" id="{F0629178-A723-FB8F-65CB-21E8E8315426}"/>
                </a:ext>
              </a:extLst>
            </p:cNvPr>
            <p:cNvGrpSpPr/>
            <p:nvPr/>
          </p:nvGrpSpPr>
          <p:grpSpPr>
            <a:xfrm>
              <a:off x="7529987" y="3261042"/>
              <a:ext cx="84960" cy="252468"/>
              <a:chOff x="9652371" y="397080"/>
              <a:chExt cx="84960" cy="252468"/>
            </a:xfrm>
          </p:grpSpPr>
          <p:sp>
            <p:nvSpPr>
              <p:cNvPr id="490" name="Rectangle 489">
                <a:extLst>
                  <a:ext uri="{FF2B5EF4-FFF2-40B4-BE49-F238E27FC236}">
                    <a16:creationId xmlns:a16="http://schemas.microsoft.com/office/drawing/2014/main" id="{759AFB20-18F8-E487-1034-6A1F8BDECEF7}"/>
                  </a:ext>
                </a:extLst>
              </p:cNvPr>
              <p:cNvSpPr/>
              <p:nvPr/>
            </p:nvSpPr>
            <p:spPr>
              <a:xfrm>
                <a:off x="9654776" y="397080"/>
                <a:ext cx="8015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H</a:t>
                </a:r>
              </a:p>
            </p:txBody>
          </p:sp>
          <p:sp>
            <p:nvSpPr>
              <p:cNvPr id="491" name="Rectangle 490">
                <a:extLst>
                  <a:ext uri="{FF2B5EF4-FFF2-40B4-BE49-F238E27FC236}">
                    <a16:creationId xmlns:a16="http://schemas.microsoft.com/office/drawing/2014/main" id="{0274CF6B-5D88-0FCC-64D6-B4DAC4AC7901}"/>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N</a:t>
                </a:r>
              </a:p>
            </p:txBody>
          </p:sp>
        </p:grpSp>
        <p:grpSp>
          <p:nvGrpSpPr>
            <p:cNvPr id="9" name="Group 8">
              <a:extLst>
                <a:ext uri="{FF2B5EF4-FFF2-40B4-BE49-F238E27FC236}">
                  <a16:creationId xmlns:a16="http://schemas.microsoft.com/office/drawing/2014/main" id="{CE9E30E0-B605-A319-B727-F37B82798232}"/>
                </a:ext>
              </a:extLst>
            </p:cNvPr>
            <p:cNvGrpSpPr/>
            <p:nvPr/>
          </p:nvGrpSpPr>
          <p:grpSpPr>
            <a:xfrm rot="1909287">
              <a:off x="7954366" y="3447982"/>
              <a:ext cx="258595" cy="302680"/>
              <a:chOff x="2648324" y="2698784"/>
              <a:chExt cx="228600" cy="265176"/>
            </a:xfrm>
          </p:grpSpPr>
          <p:sp>
            <p:nvSpPr>
              <p:cNvPr id="485" name="Hexagon 484">
                <a:extLst>
                  <a:ext uri="{FF2B5EF4-FFF2-40B4-BE49-F238E27FC236}">
                    <a16:creationId xmlns:a16="http://schemas.microsoft.com/office/drawing/2014/main" id="{9E7B36FF-131E-6F96-DC7C-76E81360CB67}"/>
                  </a:ext>
                </a:extLst>
              </p:cNvPr>
              <p:cNvSpPr/>
              <p:nvPr/>
            </p:nvSpPr>
            <p:spPr bwMode="auto">
              <a:xfrm rot="7078025">
                <a:off x="2630036" y="2717072"/>
                <a:ext cx="265176" cy="228600"/>
              </a:xfrm>
              <a:prstGeom prst="hexagon">
                <a:avLst/>
              </a:prstGeom>
              <a:noFill/>
              <a:ln w="19050">
                <a:solidFill>
                  <a:schemeClr val="accent4"/>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86" name="Group 485">
                <a:extLst>
                  <a:ext uri="{FF2B5EF4-FFF2-40B4-BE49-F238E27FC236}">
                    <a16:creationId xmlns:a16="http://schemas.microsoft.com/office/drawing/2014/main" id="{F1CCE5A4-CA08-5E34-7AE9-40921370CFC1}"/>
                  </a:ext>
                </a:extLst>
              </p:cNvPr>
              <p:cNvGrpSpPr/>
              <p:nvPr/>
            </p:nvGrpSpPr>
            <p:grpSpPr>
              <a:xfrm rot="1553765">
                <a:off x="2678150" y="2757357"/>
                <a:ext cx="178589" cy="154874"/>
                <a:chOff x="2679700" y="2073477"/>
                <a:chExt cx="178589" cy="154874"/>
              </a:xfrm>
            </p:grpSpPr>
            <p:sp>
              <p:nvSpPr>
                <p:cNvPr id="487" name="Freeform 118">
                  <a:extLst>
                    <a:ext uri="{FF2B5EF4-FFF2-40B4-BE49-F238E27FC236}">
                      <a16:creationId xmlns:a16="http://schemas.microsoft.com/office/drawing/2014/main" id="{69ECE5D3-A28C-429D-2610-64CD7E191C2D}"/>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8" name="Freeform 119">
                  <a:extLst>
                    <a:ext uri="{FF2B5EF4-FFF2-40B4-BE49-F238E27FC236}">
                      <a16:creationId xmlns:a16="http://schemas.microsoft.com/office/drawing/2014/main" id="{361BDB16-B69E-4B9A-0B2C-25DD343D5076}"/>
                    </a:ext>
                  </a:extLst>
                </p:cNvPr>
                <p:cNvSpPr/>
                <p:nvPr/>
              </p:nvSpPr>
              <p:spPr bwMode="auto">
                <a:xfrm rot="17747569">
                  <a:off x="2805901" y="2024265"/>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9" name="Freeform 120">
                  <a:extLst>
                    <a:ext uri="{FF2B5EF4-FFF2-40B4-BE49-F238E27FC236}">
                      <a16:creationId xmlns:a16="http://schemas.microsoft.com/office/drawing/2014/main" id="{6FD28C79-A609-04F8-9F7D-CB67FA6C5BB9}"/>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10" name="Group 9">
              <a:extLst>
                <a:ext uri="{FF2B5EF4-FFF2-40B4-BE49-F238E27FC236}">
                  <a16:creationId xmlns:a16="http://schemas.microsoft.com/office/drawing/2014/main" id="{4C61AD5A-339F-C3D9-F5C7-D3E64F2D1A10}"/>
                </a:ext>
              </a:extLst>
            </p:cNvPr>
            <p:cNvGrpSpPr/>
            <p:nvPr/>
          </p:nvGrpSpPr>
          <p:grpSpPr>
            <a:xfrm rot="11537111" flipV="1">
              <a:off x="7619064" y="3453071"/>
              <a:ext cx="92075" cy="66624"/>
              <a:chOff x="250471" y="5019519"/>
              <a:chExt cx="92075" cy="66624"/>
            </a:xfrm>
          </p:grpSpPr>
          <p:sp>
            <p:nvSpPr>
              <p:cNvPr id="63" name="Freeform 108">
                <a:extLst>
                  <a:ext uri="{FF2B5EF4-FFF2-40B4-BE49-F238E27FC236}">
                    <a16:creationId xmlns:a16="http://schemas.microsoft.com/office/drawing/2014/main" id="{6210CDB8-ED8A-946C-D31F-B0B75DDC897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0" name="Freeform 109">
                <a:extLst>
                  <a:ext uri="{FF2B5EF4-FFF2-40B4-BE49-F238E27FC236}">
                    <a16:creationId xmlns:a16="http://schemas.microsoft.com/office/drawing/2014/main" id="{C95713E0-7493-B473-8800-52571EE2AB1A}"/>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1" name="Freeform 110">
                <a:extLst>
                  <a:ext uri="{FF2B5EF4-FFF2-40B4-BE49-F238E27FC236}">
                    <a16:creationId xmlns:a16="http://schemas.microsoft.com/office/drawing/2014/main" id="{1366ACEE-E1B1-C9FA-6830-3C420CB99CB7}"/>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2" name="Freeform 111">
                <a:extLst>
                  <a:ext uri="{FF2B5EF4-FFF2-40B4-BE49-F238E27FC236}">
                    <a16:creationId xmlns:a16="http://schemas.microsoft.com/office/drawing/2014/main" id="{D5EF04BD-13D0-0C73-DD82-9E971A6831AC}"/>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3" name="Freeform 112">
                <a:extLst>
                  <a:ext uri="{FF2B5EF4-FFF2-40B4-BE49-F238E27FC236}">
                    <a16:creationId xmlns:a16="http://schemas.microsoft.com/office/drawing/2014/main" id="{9BF06CFB-0638-866B-D9B9-4679986DED22}"/>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4" name="Freeform 113">
                <a:extLst>
                  <a:ext uri="{FF2B5EF4-FFF2-40B4-BE49-F238E27FC236}">
                    <a16:creationId xmlns:a16="http://schemas.microsoft.com/office/drawing/2014/main" id="{F5635BF9-9952-136D-BC8C-B70D16F52436}"/>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1" name="Rectangle 10">
              <a:extLst>
                <a:ext uri="{FF2B5EF4-FFF2-40B4-BE49-F238E27FC236}">
                  <a16:creationId xmlns:a16="http://schemas.microsoft.com/office/drawing/2014/main" id="{4B8D5C7B-F654-C85B-B7F4-829B02A47C1B}"/>
                </a:ext>
              </a:extLst>
            </p:cNvPr>
            <p:cNvSpPr/>
            <p:nvPr/>
          </p:nvSpPr>
          <p:spPr>
            <a:xfrm>
              <a:off x="7789010" y="234801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O</a:t>
              </a:r>
            </a:p>
          </p:txBody>
        </p:sp>
        <p:grpSp>
          <p:nvGrpSpPr>
            <p:cNvPr id="29" name="Group 28">
              <a:extLst>
                <a:ext uri="{FF2B5EF4-FFF2-40B4-BE49-F238E27FC236}">
                  <a16:creationId xmlns:a16="http://schemas.microsoft.com/office/drawing/2014/main" id="{7A7C7246-B744-4FE9-E290-6B81DDDCDD91}"/>
                </a:ext>
              </a:extLst>
            </p:cNvPr>
            <p:cNvGrpSpPr/>
            <p:nvPr/>
          </p:nvGrpSpPr>
          <p:grpSpPr>
            <a:xfrm rot="9780731">
              <a:off x="7968611" y="2387179"/>
              <a:ext cx="101160" cy="100659"/>
              <a:chOff x="3452933" y="2144335"/>
              <a:chExt cx="70590" cy="65659"/>
            </a:xfrm>
          </p:grpSpPr>
          <p:sp>
            <p:nvSpPr>
              <p:cNvPr id="61" name="Freeform 182">
                <a:extLst>
                  <a:ext uri="{FF2B5EF4-FFF2-40B4-BE49-F238E27FC236}">
                    <a16:creationId xmlns:a16="http://schemas.microsoft.com/office/drawing/2014/main" id="{7EEC2056-80EC-50A4-5B31-2BFB37B8F4D8}"/>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 name="Freeform 183">
                <a:extLst>
                  <a:ext uri="{FF2B5EF4-FFF2-40B4-BE49-F238E27FC236}">
                    <a16:creationId xmlns:a16="http://schemas.microsoft.com/office/drawing/2014/main" id="{B35C56CE-8916-D941-56C7-3DC2CE7605B3}"/>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0" name="Group 29">
              <a:extLst>
                <a:ext uri="{FF2B5EF4-FFF2-40B4-BE49-F238E27FC236}">
                  <a16:creationId xmlns:a16="http://schemas.microsoft.com/office/drawing/2014/main" id="{E63D18F9-8AB1-E97E-F78D-58077C3F9306}"/>
                </a:ext>
              </a:extLst>
            </p:cNvPr>
            <p:cNvGrpSpPr/>
            <p:nvPr/>
          </p:nvGrpSpPr>
          <p:grpSpPr>
            <a:xfrm rot="2649480">
              <a:off x="7620739" y="2806899"/>
              <a:ext cx="101849" cy="98194"/>
              <a:chOff x="3455926" y="2153164"/>
              <a:chExt cx="71069" cy="64050"/>
            </a:xfrm>
          </p:grpSpPr>
          <p:sp>
            <p:nvSpPr>
              <p:cNvPr id="59" name="Freeform 185">
                <a:extLst>
                  <a:ext uri="{FF2B5EF4-FFF2-40B4-BE49-F238E27FC236}">
                    <a16:creationId xmlns:a16="http://schemas.microsoft.com/office/drawing/2014/main" id="{C1813CA4-AF31-A5E4-A3A1-377ED3BB32B6}"/>
                  </a:ext>
                </a:extLst>
              </p:cNvPr>
              <p:cNvSpPr/>
              <p:nvPr/>
            </p:nvSpPr>
            <p:spPr bwMode="auto">
              <a:xfrm>
                <a:off x="3455926" y="21531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 name="Freeform 186">
                <a:extLst>
                  <a:ext uri="{FF2B5EF4-FFF2-40B4-BE49-F238E27FC236}">
                    <a16:creationId xmlns:a16="http://schemas.microsoft.com/office/drawing/2014/main" id="{410EDD3A-A2C5-46AC-3C33-473CE206EB22}"/>
                  </a:ext>
                </a:extLst>
              </p:cNvPr>
              <p:cNvSpPr/>
              <p:nvPr/>
            </p:nvSpPr>
            <p:spPr bwMode="auto">
              <a:xfrm>
                <a:off x="3469845" y="216958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1" name="Rectangle 30">
              <a:extLst>
                <a:ext uri="{FF2B5EF4-FFF2-40B4-BE49-F238E27FC236}">
                  <a16:creationId xmlns:a16="http://schemas.microsoft.com/office/drawing/2014/main" id="{D244A4CC-3E48-C2C8-DD89-D28B7E816106}"/>
                </a:ext>
              </a:extLst>
            </p:cNvPr>
            <p:cNvSpPr/>
            <p:nvPr/>
          </p:nvSpPr>
          <p:spPr>
            <a:xfrm>
              <a:off x="8019418" y="2233563"/>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O</a:t>
              </a:r>
            </a:p>
          </p:txBody>
        </p:sp>
        <p:sp>
          <p:nvSpPr>
            <p:cNvPr id="32" name="Rectangle 31">
              <a:extLst>
                <a:ext uri="{FF2B5EF4-FFF2-40B4-BE49-F238E27FC236}">
                  <a16:creationId xmlns:a16="http://schemas.microsoft.com/office/drawing/2014/main" id="{D268CCC1-A7CE-D8A2-4427-2E15D6AE3809}"/>
                </a:ext>
              </a:extLst>
            </p:cNvPr>
            <p:cNvSpPr/>
            <p:nvPr/>
          </p:nvSpPr>
          <p:spPr>
            <a:xfrm>
              <a:off x="7515159" y="2772562"/>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O</a:t>
              </a:r>
            </a:p>
          </p:txBody>
        </p:sp>
        <p:sp>
          <p:nvSpPr>
            <p:cNvPr id="33" name="Rectangle 32">
              <a:extLst>
                <a:ext uri="{FF2B5EF4-FFF2-40B4-BE49-F238E27FC236}">
                  <a16:creationId xmlns:a16="http://schemas.microsoft.com/office/drawing/2014/main" id="{F7D9E0BF-6980-E502-0D64-33AE32E6C290}"/>
                </a:ext>
              </a:extLst>
            </p:cNvPr>
            <p:cNvSpPr/>
            <p:nvPr/>
          </p:nvSpPr>
          <p:spPr>
            <a:xfrm>
              <a:off x="7734432" y="2932998"/>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N</a:t>
              </a:r>
            </a:p>
          </p:txBody>
        </p:sp>
        <p:sp>
          <p:nvSpPr>
            <p:cNvPr id="34" name="Rectangle 33">
              <a:extLst>
                <a:ext uri="{FF2B5EF4-FFF2-40B4-BE49-F238E27FC236}">
                  <a16:creationId xmlns:a16="http://schemas.microsoft.com/office/drawing/2014/main" id="{4B7987C3-580E-43F9-799C-95E51FBE3D18}"/>
                </a:ext>
              </a:extLst>
            </p:cNvPr>
            <p:cNvSpPr/>
            <p:nvPr/>
          </p:nvSpPr>
          <p:spPr>
            <a:xfrm>
              <a:off x="8051590" y="3182576"/>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N</a:t>
              </a:r>
            </a:p>
          </p:txBody>
        </p:sp>
        <p:sp>
          <p:nvSpPr>
            <p:cNvPr id="35" name="Rectangle 34">
              <a:extLst>
                <a:ext uri="{FF2B5EF4-FFF2-40B4-BE49-F238E27FC236}">
                  <a16:creationId xmlns:a16="http://schemas.microsoft.com/office/drawing/2014/main" id="{680C1CD4-59F9-4847-0A30-D567A00A1ECB}"/>
                </a:ext>
              </a:extLst>
            </p:cNvPr>
            <p:cNvSpPr/>
            <p:nvPr/>
          </p:nvSpPr>
          <p:spPr>
            <a:xfrm>
              <a:off x="8318212" y="3675861"/>
              <a:ext cx="5931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F</a:t>
              </a:r>
            </a:p>
          </p:txBody>
        </p:sp>
        <p:grpSp>
          <p:nvGrpSpPr>
            <p:cNvPr id="36" name="Group 35">
              <a:extLst>
                <a:ext uri="{FF2B5EF4-FFF2-40B4-BE49-F238E27FC236}">
                  <a16:creationId xmlns:a16="http://schemas.microsoft.com/office/drawing/2014/main" id="{7E184A60-86C9-F0F1-267A-E420F4206E15}"/>
                </a:ext>
              </a:extLst>
            </p:cNvPr>
            <p:cNvGrpSpPr/>
            <p:nvPr/>
          </p:nvGrpSpPr>
          <p:grpSpPr>
            <a:xfrm rot="572228" flipV="1">
              <a:off x="8067582" y="2633886"/>
              <a:ext cx="92075" cy="66624"/>
              <a:chOff x="250471" y="5019519"/>
              <a:chExt cx="92075" cy="66624"/>
            </a:xfrm>
          </p:grpSpPr>
          <p:sp>
            <p:nvSpPr>
              <p:cNvPr id="53" name="Freeform 219">
                <a:extLst>
                  <a:ext uri="{FF2B5EF4-FFF2-40B4-BE49-F238E27FC236}">
                    <a16:creationId xmlns:a16="http://schemas.microsoft.com/office/drawing/2014/main" id="{F972E1AF-3D69-4D51-9DF4-0D2164AA5FEF}"/>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4" name="Freeform 220">
                <a:extLst>
                  <a:ext uri="{FF2B5EF4-FFF2-40B4-BE49-F238E27FC236}">
                    <a16:creationId xmlns:a16="http://schemas.microsoft.com/office/drawing/2014/main" id="{E9BFB876-4FB4-72CA-B978-46CB4465FB58}"/>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5" name="Freeform 221">
                <a:extLst>
                  <a:ext uri="{FF2B5EF4-FFF2-40B4-BE49-F238E27FC236}">
                    <a16:creationId xmlns:a16="http://schemas.microsoft.com/office/drawing/2014/main" id="{20957A9A-F85B-3B84-B8A3-9BD97E30C8F7}"/>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6" name="Freeform 222">
                <a:extLst>
                  <a:ext uri="{FF2B5EF4-FFF2-40B4-BE49-F238E27FC236}">
                    <a16:creationId xmlns:a16="http://schemas.microsoft.com/office/drawing/2014/main" id="{5054B6A6-4708-CF90-2A1A-4898A3D1560C}"/>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7" name="Freeform 223">
                <a:extLst>
                  <a:ext uri="{FF2B5EF4-FFF2-40B4-BE49-F238E27FC236}">
                    <a16:creationId xmlns:a16="http://schemas.microsoft.com/office/drawing/2014/main" id="{D1E6B20E-4F36-48DB-CEC5-932D16293713}"/>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 name="Freeform 224">
                <a:extLst>
                  <a:ext uri="{FF2B5EF4-FFF2-40B4-BE49-F238E27FC236}">
                    <a16:creationId xmlns:a16="http://schemas.microsoft.com/office/drawing/2014/main" id="{F0504B43-BC46-156F-A19D-1031DD41504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7" name="Freeform 231">
              <a:extLst>
                <a:ext uri="{FF2B5EF4-FFF2-40B4-BE49-F238E27FC236}">
                  <a16:creationId xmlns:a16="http://schemas.microsoft.com/office/drawing/2014/main" id="{A8298726-DE28-4F48-8551-BCF2B486BB07}"/>
                </a:ext>
              </a:extLst>
            </p:cNvPr>
            <p:cNvSpPr/>
            <p:nvPr/>
          </p:nvSpPr>
          <p:spPr bwMode="auto">
            <a:xfrm rot="21175208">
              <a:off x="8158367" y="2670823"/>
              <a:ext cx="88900" cy="165100"/>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 name="Freeform 232">
              <a:extLst>
                <a:ext uri="{FF2B5EF4-FFF2-40B4-BE49-F238E27FC236}">
                  <a16:creationId xmlns:a16="http://schemas.microsoft.com/office/drawing/2014/main" id="{0BAD0904-4A2E-2192-729C-8A7BD5B3390A}"/>
                </a:ext>
              </a:extLst>
            </p:cNvPr>
            <p:cNvSpPr/>
            <p:nvPr/>
          </p:nvSpPr>
          <p:spPr bwMode="auto">
            <a:xfrm>
              <a:off x="7751967" y="2448573"/>
              <a:ext cx="298450" cy="295275"/>
            </a:xfrm>
            <a:custGeom>
              <a:avLst/>
              <a:gdLst>
                <a:gd name="connsiteX0" fmla="*/ 127000 w 298450"/>
                <a:gd name="connsiteY0" fmla="*/ 0 h 295275"/>
                <a:gd name="connsiteX1" fmla="*/ 238125 w 298450"/>
                <a:gd name="connsiteY1" fmla="*/ 25400 h 295275"/>
                <a:gd name="connsiteX2" fmla="*/ 298450 w 298450"/>
                <a:gd name="connsiteY2" fmla="*/ 155575 h 295275"/>
                <a:gd name="connsiteX3" fmla="*/ 215900 w 298450"/>
                <a:gd name="connsiteY3" fmla="*/ 295275 h 295275"/>
                <a:gd name="connsiteX4" fmla="*/ 57150 w 298450"/>
                <a:gd name="connsiteY4" fmla="*/ 282575 h 295275"/>
                <a:gd name="connsiteX5" fmla="*/ 0 w 298450"/>
                <a:gd name="connsiteY5" fmla="*/ 133350 h 295275"/>
                <a:gd name="connsiteX6" fmla="*/ 38100 w 298450"/>
                <a:gd name="connsiteY6" fmla="*/ 6032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5275">
                  <a:moveTo>
                    <a:pt x="127000" y="0"/>
                  </a:moveTo>
                  <a:lnTo>
                    <a:pt x="238125" y="25400"/>
                  </a:lnTo>
                  <a:lnTo>
                    <a:pt x="298450" y="155575"/>
                  </a:lnTo>
                  <a:lnTo>
                    <a:pt x="215900" y="295275"/>
                  </a:lnTo>
                  <a:lnTo>
                    <a:pt x="57150" y="282575"/>
                  </a:lnTo>
                  <a:lnTo>
                    <a:pt x="0" y="133350"/>
                  </a:lnTo>
                  <a:lnTo>
                    <a:pt x="38100" y="6032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 name="Freeform 233">
              <a:extLst>
                <a:ext uri="{FF2B5EF4-FFF2-40B4-BE49-F238E27FC236}">
                  <a16:creationId xmlns:a16="http://schemas.microsoft.com/office/drawing/2014/main" id="{7536BDBA-7A72-43A8-7FB6-DEA1DED5881B}"/>
                </a:ext>
              </a:extLst>
            </p:cNvPr>
            <p:cNvSpPr/>
            <p:nvPr/>
          </p:nvSpPr>
          <p:spPr bwMode="auto">
            <a:xfrm>
              <a:off x="8059942" y="2543823"/>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accent4"/>
            </a:solidFill>
            <a:ln w="0">
              <a:solidFill>
                <a:schemeClr val="accent4"/>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Freeform 234">
              <a:extLst>
                <a:ext uri="{FF2B5EF4-FFF2-40B4-BE49-F238E27FC236}">
                  <a16:creationId xmlns:a16="http://schemas.microsoft.com/office/drawing/2014/main" id="{8E5C5F3F-205F-AA64-C780-B6516EB367B7}"/>
                </a:ext>
              </a:extLst>
            </p:cNvPr>
            <p:cNvSpPr/>
            <p:nvPr/>
          </p:nvSpPr>
          <p:spPr bwMode="auto">
            <a:xfrm>
              <a:off x="7717042" y="2721623"/>
              <a:ext cx="88900" cy="225425"/>
            </a:xfrm>
            <a:custGeom>
              <a:avLst/>
              <a:gdLst>
                <a:gd name="connsiteX0" fmla="*/ 88900 w 88900"/>
                <a:gd name="connsiteY0" fmla="*/ 0 h 225425"/>
                <a:gd name="connsiteX1" fmla="*/ 0 w 88900"/>
                <a:gd name="connsiteY1" fmla="*/ 136525 h 225425"/>
                <a:gd name="connsiteX2" fmla="*/ 44450 w 88900"/>
                <a:gd name="connsiteY2" fmla="*/ 225425 h 225425"/>
              </a:gdLst>
              <a:ahLst/>
              <a:cxnLst>
                <a:cxn ang="0">
                  <a:pos x="connsiteX0" y="connsiteY0"/>
                </a:cxn>
                <a:cxn ang="0">
                  <a:pos x="connsiteX1" y="connsiteY1"/>
                </a:cxn>
                <a:cxn ang="0">
                  <a:pos x="connsiteX2" y="connsiteY2"/>
                </a:cxn>
              </a:cxnLst>
              <a:rect l="l" t="t" r="r" b="b"/>
              <a:pathLst>
                <a:path w="88900" h="225425">
                  <a:moveTo>
                    <a:pt x="88900" y="0"/>
                  </a:moveTo>
                  <a:lnTo>
                    <a:pt x="0" y="136525"/>
                  </a:lnTo>
                  <a:lnTo>
                    <a:pt x="44450" y="22542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 name="Freeform 235">
              <a:extLst>
                <a:ext uri="{FF2B5EF4-FFF2-40B4-BE49-F238E27FC236}">
                  <a16:creationId xmlns:a16="http://schemas.microsoft.com/office/drawing/2014/main" id="{E24117FC-CB99-22C1-197A-38AE85D445E1}"/>
                </a:ext>
              </a:extLst>
            </p:cNvPr>
            <p:cNvSpPr/>
            <p:nvPr/>
          </p:nvSpPr>
          <p:spPr bwMode="auto">
            <a:xfrm>
              <a:off x="7824992" y="2740673"/>
              <a:ext cx="200025" cy="288925"/>
            </a:xfrm>
            <a:custGeom>
              <a:avLst/>
              <a:gdLst>
                <a:gd name="connsiteX0" fmla="*/ 136525 w 200025"/>
                <a:gd name="connsiteY0" fmla="*/ 0 h 288925"/>
                <a:gd name="connsiteX1" fmla="*/ 200025 w 200025"/>
                <a:gd name="connsiteY1" fmla="*/ 155575 h 288925"/>
                <a:gd name="connsiteX2" fmla="*/ 111125 w 200025"/>
                <a:gd name="connsiteY2" fmla="*/ 288925 h 288925"/>
                <a:gd name="connsiteX3" fmla="*/ 0 w 200025"/>
                <a:gd name="connsiteY3" fmla="*/ 282575 h 288925"/>
              </a:gdLst>
              <a:ahLst/>
              <a:cxnLst>
                <a:cxn ang="0">
                  <a:pos x="connsiteX0" y="connsiteY0"/>
                </a:cxn>
                <a:cxn ang="0">
                  <a:pos x="connsiteX1" y="connsiteY1"/>
                </a:cxn>
                <a:cxn ang="0">
                  <a:pos x="connsiteX2" y="connsiteY2"/>
                </a:cxn>
                <a:cxn ang="0">
                  <a:pos x="connsiteX3" y="connsiteY3"/>
                </a:cxn>
              </a:cxnLst>
              <a:rect l="l" t="t" r="r" b="b"/>
              <a:pathLst>
                <a:path w="200025" h="288925">
                  <a:moveTo>
                    <a:pt x="136525" y="0"/>
                  </a:moveTo>
                  <a:lnTo>
                    <a:pt x="200025" y="155575"/>
                  </a:lnTo>
                  <a:lnTo>
                    <a:pt x="111125" y="288925"/>
                  </a:lnTo>
                  <a:lnTo>
                    <a:pt x="0" y="28257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 name="Freeform 236">
              <a:extLst>
                <a:ext uri="{FF2B5EF4-FFF2-40B4-BE49-F238E27FC236}">
                  <a16:creationId xmlns:a16="http://schemas.microsoft.com/office/drawing/2014/main" id="{43FDA51E-2E82-F8B8-8054-B28C20450F97}"/>
                </a:ext>
              </a:extLst>
            </p:cNvPr>
            <p:cNvSpPr/>
            <p:nvPr/>
          </p:nvSpPr>
          <p:spPr bwMode="auto">
            <a:xfrm>
              <a:off x="7713867" y="3026423"/>
              <a:ext cx="241300" cy="234950"/>
            </a:xfrm>
            <a:custGeom>
              <a:avLst/>
              <a:gdLst>
                <a:gd name="connsiteX0" fmla="*/ 38100 w 241300"/>
                <a:gd name="connsiteY0" fmla="*/ 50800 h 234950"/>
                <a:gd name="connsiteX1" fmla="*/ 0 w 241300"/>
                <a:gd name="connsiteY1" fmla="*/ 127000 h 234950"/>
                <a:gd name="connsiteX2" fmla="*/ 117475 w 241300"/>
                <a:gd name="connsiteY2" fmla="*/ 234950 h 234950"/>
                <a:gd name="connsiteX3" fmla="*/ 241300 w 241300"/>
                <a:gd name="connsiteY3" fmla="*/ 174625 h 234950"/>
                <a:gd name="connsiteX4" fmla="*/ 219075 w 241300"/>
                <a:gd name="connsiteY4" fmla="*/ 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34950">
                  <a:moveTo>
                    <a:pt x="38100" y="50800"/>
                  </a:moveTo>
                  <a:lnTo>
                    <a:pt x="0" y="127000"/>
                  </a:lnTo>
                  <a:lnTo>
                    <a:pt x="117475" y="234950"/>
                  </a:lnTo>
                  <a:lnTo>
                    <a:pt x="241300" y="174625"/>
                  </a:lnTo>
                  <a:lnTo>
                    <a:pt x="219075"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 name="Freeform 237">
              <a:extLst>
                <a:ext uri="{FF2B5EF4-FFF2-40B4-BE49-F238E27FC236}">
                  <a16:creationId xmlns:a16="http://schemas.microsoft.com/office/drawing/2014/main" id="{F77B9E26-3492-2486-392C-EAD1ECE0E400}"/>
                </a:ext>
              </a:extLst>
            </p:cNvPr>
            <p:cNvSpPr/>
            <p:nvPr/>
          </p:nvSpPr>
          <p:spPr bwMode="auto">
            <a:xfrm rot="404059">
              <a:off x="7955167" y="3197873"/>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 name="Freeform 238">
              <a:extLst>
                <a:ext uri="{FF2B5EF4-FFF2-40B4-BE49-F238E27FC236}">
                  <a16:creationId xmlns:a16="http://schemas.microsoft.com/office/drawing/2014/main" id="{9B2DBC84-F168-8D1F-EB44-45D8A8749893}"/>
                </a:ext>
              </a:extLst>
            </p:cNvPr>
            <p:cNvSpPr/>
            <p:nvPr/>
          </p:nvSpPr>
          <p:spPr bwMode="auto">
            <a:xfrm rot="404059">
              <a:off x="7953464" y="3230271"/>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 name="Freeform 239">
              <a:extLst>
                <a:ext uri="{FF2B5EF4-FFF2-40B4-BE49-F238E27FC236}">
                  <a16:creationId xmlns:a16="http://schemas.microsoft.com/office/drawing/2014/main" id="{89901CD5-860A-B6DC-68D7-DBC428549CB5}"/>
                </a:ext>
              </a:extLst>
            </p:cNvPr>
            <p:cNvSpPr/>
            <p:nvPr/>
          </p:nvSpPr>
          <p:spPr bwMode="auto">
            <a:xfrm>
              <a:off x="7831342" y="3255023"/>
              <a:ext cx="114300" cy="266700"/>
            </a:xfrm>
            <a:custGeom>
              <a:avLst/>
              <a:gdLst>
                <a:gd name="connsiteX0" fmla="*/ 3175 w 114300"/>
                <a:gd name="connsiteY0" fmla="*/ 0 h 266700"/>
                <a:gd name="connsiteX1" fmla="*/ 0 w 114300"/>
                <a:gd name="connsiteY1" fmla="*/ 187325 h 266700"/>
                <a:gd name="connsiteX2" fmla="*/ 114300 w 114300"/>
                <a:gd name="connsiteY2" fmla="*/ 266700 h 266700"/>
              </a:gdLst>
              <a:ahLst/>
              <a:cxnLst>
                <a:cxn ang="0">
                  <a:pos x="connsiteX0" y="connsiteY0"/>
                </a:cxn>
                <a:cxn ang="0">
                  <a:pos x="connsiteX1" y="connsiteY1"/>
                </a:cxn>
                <a:cxn ang="0">
                  <a:pos x="connsiteX2" y="connsiteY2"/>
                </a:cxn>
              </a:cxnLst>
              <a:rect l="l" t="t" r="r" b="b"/>
              <a:pathLst>
                <a:path w="114300" h="266700">
                  <a:moveTo>
                    <a:pt x="3175" y="0"/>
                  </a:moveTo>
                  <a:cubicBezTo>
                    <a:pt x="2117" y="62442"/>
                    <a:pt x="1058" y="124883"/>
                    <a:pt x="0" y="187325"/>
                  </a:cubicBezTo>
                  <a:lnTo>
                    <a:pt x="114300" y="26670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6" name="Freeform 240">
              <a:extLst>
                <a:ext uri="{FF2B5EF4-FFF2-40B4-BE49-F238E27FC236}">
                  <a16:creationId xmlns:a16="http://schemas.microsoft.com/office/drawing/2014/main" id="{366EBB8E-41AC-CA96-9911-CBABE5F5775E}"/>
                </a:ext>
              </a:extLst>
            </p:cNvPr>
            <p:cNvSpPr/>
            <p:nvPr/>
          </p:nvSpPr>
          <p:spPr bwMode="auto">
            <a:xfrm>
              <a:off x="7866267" y="3283598"/>
              <a:ext cx="3175" cy="146050"/>
            </a:xfrm>
            <a:custGeom>
              <a:avLst/>
              <a:gdLst>
                <a:gd name="connsiteX0" fmla="*/ 3175 w 3175"/>
                <a:gd name="connsiteY0" fmla="*/ 0 h 146050"/>
                <a:gd name="connsiteX1" fmla="*/ 0 w 3175"/>
                <a:gd name="connsiteY1" fmla="*/ 146050 h 146050"/>
              </a:gdLst>
              <a:ahLst/>
              <a:cxnLst>
                <a:cxn ang="0">
                  <a:pos x="connsiteX0" y="connsiteY0"/>
                </a:cxn>
                <a:cxn ang="0">
                  <a:pos x="connsiteX1" y="connsiteY1"/>
                </a:cxn>
              </a:cxnLst>
              <a:rect l="l" t="t" r="r" b="b"/>
              <a:pathLst>
                <a:path w="3175" h="146050">
                  <a:moveTo>
                    <a:pt x="3175" y="0"/>
                  </a:moveTo>
                  <a:cubicBezTo>
                    <a:pt x="2117" y="48683"/>
                    <a:pt x="1058" y="97367"/>
                    <a:pt x="0" y="146050"/>
                  </a:cubicBez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 name="Freeform 241">
              <a:extLst>
                <a:ext uri="{FF2B5EF4-FFF2-40B4-BE49-F238E27FC236}">
                  <a16:creationId xmlns:a16="http://schemas.microsoft.com/office/drawing/2014/main" id="{93DF718F-AE79-D36B-1F1F-9DC48384DB3D}"/>
                </a:ext>
              </a:extLst>
            </p:cNvPr>
            <p:cNvSpPr/>
            <p:nvPr/>
          </p:nvSpPr>
          <p:spPr bwMode="auto">
            <a:xfrm>
              <a:off x="8094867" y="3331223"/>
              <a:ext cx="0" cy="107950"/>
            </a:xfrm>
            <a:custGeom>
              <a:avLst/>
              <a:gdLst>
                <a:gd name="connsiteX0" fmla="*/ 0 w 0"/>
                <a:gd name="connsiteY0" fmla="*/ 107950 h 107950"/>
                <a:gd name="connsiteX1" fmla="*/ 0 w 0"/>
                <a:gd name="connsiteY1" fmla="*/ 0 h 107950"/>
              </a:gdLst>
              <a:ahLst/>
              <a:cxnLst>
                <a:cxn ang="0">
                  <a:pos x="connsiteX0" y="connsiteY0"/>
                </a:cxn>
                <a:cxn ang="0">
                  <a:pos x="connsiteX1" y="connsiteY1"/>
                </a:cxn>
              </a:cxnLst>
              <a:rect l="l" t="t" r="r" b="b"/>
              <a:pathLst>
                <a:path h="107950">
                  <a:moveTo>
                    <a:pt x="0" y="107950"/>
                  </a:moveTo>
                  <a:lnTo>
                    <a:pt x="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 name="Freeform 242">
              <a:extLst>
                <a:ext uri="{FF2B5EF4-FFF2-40B4-BE49-F238E27FC236}">
                  <a16:creationId xmlns:a16="http://schemas.microsoft.com/office/drawing/2014/main" id="{4D6FA721-BDAF-B6E4-458E-E596F174E6A4}"/>
                </a:ext>
              </a:extLst>
            </p:cNvPr>
            <p:cNvSpPr/>
            <p:nvPr/>
          </p:nvSpPr>
          <p:spPr bwMode="auto">
            <a:xfrm>
              <a:off x="8078992" y="3740798"/>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 name="Freeform 243">
              <a:extLst>
                <a:ext uri="{FF2B5EF4-FFF2-40B4-BE49-F238E27FC236}">
                  <a16:creationId xmlns:a16="http://schemas.microsoft.com/office/drawing/2014/main" id="{7FC4DA66-CE61-F0BF-1AFF-D4ADBE921D44}"/>
                </a:ext>
              </a:extLst>
            </p:cNvPr>
            <p:cNvSpPr/>
            <p:nvPr/>
          </p:nvSpPr>
          <p:spPr bwMode="auto">
            <a:xfrm>
              <a:off x="8221867" y="3661423"/>
              <a:ext cx="82550" cy="53975"/>
            </a:xfrm>
            <a:custGeom>
              <a:avLst/>
              <a:gdLst>
                <a:gd name="connsiteX0" fmla="*/ 0 w 82550"/>
                <a:gd name="connsiteY0" fmla="*/ 0 h 53975"/>
                <a:gd name="connsiteX1" fmla="*/ 82550 w 82550"/>
                <a:gd name="connsiteY1" fmla="*/ 53975 h 53975"/>
              </a:gdLst>
              <a:ahLst/>
              <a:cxnLst>
                <a:cxn ang="0">
                  <a:pos x="connsiteX0" y="connsiteY0"/>
                </a:cxn>
                <a:cxn ang="0">
                  <a:pos x="connsiteX1" y="connsiteY1"/>
                </a:cxn>
              </a:cxnLst>
              <a:rect l="l" t="t" r="r" b="b"/>
              <a:pathLst>
                <a:path w="82550" h="53975">
                  <a:moveTo>
                    <a:pt x="0" y="0"/>
                  </a:moveTo>
                  <a:lnTo>
                    <a:pt x="82550" y="5397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 name="Freeform 244">
              <a:extLst>
                <a:ext uri="{FF2B5EF4-FFF2-40B4-BE49-F238E27FC236}">
                  <a16:creationId xmlns:a16="http://schemas.microsoft.com/office/drawing/2014/main" id="{836DF8B1-51D3-CAC1-FE54-8E63871EACA8}"/>
                </a:ext>
              </a:extLst>
            </p:cNvPr>
            <p:cNvSpPr/>
            <p:nvPr/>
          </p:nvSpPr>
          <p:spPr bwMode="auto">
            <a:xfrm>
              <a:off x="7704342" y="3435998"/>
              <a:ext cx="250825" cy="327025"/>
            </a:xfrm>
            <a:custGeom>
              <a:avLst/>
              <a:gdLst>
                <a:gd name="connsiteX0" fmla="*/ 123825 w 250825"/>
                <a:gd name="connsiteY0" fmla="*/ 0 h 327025"/>
                <a:gd name="connsiteX1" fmla="*/ 3175 w 250825"/>
                <a:gd name="connsiteY1" fmla="*/ 82550 h 327025"/>
                <a:gd name="connsiteX2" fmla="*/ 0 w 250825"/>
                <a:gd name="connsiteY2" fmla="*/ 250825 h 327025"/>
                <a:gd name="connsiteX3" fmla="*/ 120650 w 250825"/>
                <a:gd name="connsiteY3" fmla="*/ 327025 h 327025"/>
                <a:gd name="connsiteX4" fmla="*/ 250825 w 250825"/>
                <a:gd name="connsiteY4" fmla="*/ 244475 h 327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25" h="327025">
                  <a:moveTo>
                    <a:pt x="123825" y="0"/>
                  </a:moveTo>
                  <a:lnTo>
                    <a:pt x="3175" y="82550"/>
                  </a:lnTo>
                  <a:cubicBezTo>
                    <a:pt x="2117" y="138642"/>
                    <a:pt x="1058" y="194733"/>
                    <a:pt x="0" y="250825"/>
                  </a:cubicBezTo>
                  <a:lnTo>
                    <a:pt x="120650" y="327025"/>
                  </a:lnTo>
                  <a:lnTo>
                    <a:pt x="250825" y="24447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1" name="Freeform 284">
              <a:extLst>
                <a:ext uri="{FF2B5EF4-FFF2-40B4-BE49-F238E27FC236}">
                  <a16:creationId xmlns:a16="http://schemas.microsoft.com/office/drawing/2014/main" id="{E6C7A162-8311-073D-E948-D80A13E15705}"/>
                </a:ext>
              </a:extLst>
            </p:cNvPr>
            <p:cNvSpPr/>
            <p:nvPr/>
          </p:nvSpPr>
          <p:spPr bwMode="auto">
            <a:xfrm>
              <a:off x="7824992" y="2762898"/>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 name="Freeform 285">
              <a:extLst>
                <a:ext uri="{FF2B5EF4-FFF2-40B4-BE49-F238E27FC236}">
                  <a16:creationId xmlns:a16="http://schemas.microsoft.com/office/drawing/2014/main" id="{8DC9B11D-9249-6781-8F93-4D5D287F8FBF}"/>
                </a:ext>
              </a:extLst>
            </p:cNvPr>
            <p:cNvSpPr/>
            <p:nvPr/>
          </p:nvSpPr>
          <p:spPr bwMode="auto">
            <a:xfrm rot="18025168">
              <a:off x="7894842" y="2931173"/>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92" name="Group 491">
            <a:extLst>
              <a:ext uri="{FF2B5EF4-FFF2-40B4-BE49-F238E27FC236}">
                <a16:creationId xmlns:a16="http://schemas.microsoft.com/office/drawing/2014/main" id="{717A279C-85A2-57FA-B6C0-A3490E6A2340}"/>
              </a:ext>
            </a:extLst>
          </p:cNvPr>
          <p:cNvGrpSpPr/>
          <p:nvPr/>
        </p:nvGrpSpPr>
        <p:grpSpPr>
          <a:xfrm>
            <a:off x="821995" y="1969721"/>
            <a:ext cx="2780247" cy="3259577"/>
            <a:chOff x="1753838" y="1838347"/>
            <a:chExt cx="2780247" cy="3259577"/>
          </a:xfrm>
        </p:grpSpPr>
        <p:grpSp>
          <p:nvGrpSpPr>
            <p:cNvPr id="493" name="Group 492">
              <a:extLst>
                <a:ext uri="{FF2B5EF4-FFF2-40B4-BE49-F238E27FC236}">
                  <a16:creationId xmlns:a16="http://schemas.microsoft.com/office/drawing/2014/main" id="{91892704-7410-C4CC-D0CA-47556464B05A}"/>
                </a:ext>
              </a:extLst>
            </p:cNvPr>
            <p:cNvGrpSpPr/>
            <p:nvPr/>
          </p:nvGrpSpPr>
          <p:grpSpPr>
            <a:xfrm>
              <a:off x="1753838" y="1841352"/>
              <a:ext cx="1362561" cy="3256572"/>
              <a:chOff x="1855443" y="1841352"/>
              <a:chExt cx="1362561" cy="3256572"/>
            </a:xfrm>
          </p:grpSpPr>
          <p:cxnSp>
            <p:nvCxnSpPr>
              <p:cNvPr id="207" name="Straight Connector 206">
                <a:extLst>
                  <a:ext uri="{FF2B5EF4-FFF2-40B4-BE49-F238E27FC236}">
                    <a16:creationId xmlns:a16="http://schemas.microsoft.com/office/drawing/2014/main" id="{1FF5D567-6D04-C395-AE1A-0202D919133D}"/>
                  </a:ext>
                </a:extLst>
              </p:cNvPr>
              <p:cNvCxnSpPr>
                <a:cxnSpLocks/>
                <a:stCxn id="247" idx="0"/>
                <a:endCxn id="247" idx="0"/>
              </p:cNvCxnSpPr>
              <p:nvPr/>
            </p:nvCxnSpPr>
            <p:spPr bwMode="auto">
              <a:xfrm>
                <a:off x="2221406" y="2760127"/>
                <a:ext cx="0" cy="0"/>
              </a:xfrm>
              <a:prstGeom prst="line">
                <a:avLst/>
              </a:prstGeom>
              <a:noFill/>
              <a:ln w="28575" cap="flat" cmpd="sng" algn="ctr">
                <a:solidFill>
                  <a:srgbClr val="000000"/>
                </a:solidFill>
                <a:prstDash val="solid"/>
                <a:round/>
                <a:headEnd type="none" w="med" len="med"/>
                <a:tailEnd type="none" w="med" len="med"/>
              </a:ln>
              <a:effectLst/>
            </p:spPr>
          </p:cxnSp>
          <p:grpSp>
            <p:nvGrpSpPr>
              <p:cNvPr id="208" name="Group 207">
                <a:extLst>
                  <a:ext uri="{FF2B5EF4-FFF2-40B4-BE49-F238E27FC236}">
                    <a16:creationId xmlns:a16="http://schemas.microsoft.com/office/drawing/2014/main" id="{25BD6276-EA1D-7951-57DA-8BCAA5160BE1}"/>
                  </a:ext>
                </a:extLst>
              </p:cNvPr>
              <p:cNvGrpSpPr/>
              <p:nvPr/>
            </p:nvGrpSpPr>
            <p:grpSpPr>
              <a:xfrm>
                <a:off x="1855443" y="1841352"/>
                <a:ext cx="980824" cy="1509368"/>
                <a:chOff x="1855443" y="1841352"/>
                <a:chExt cx="980824" cy="1509368"/>
              </a:xfrm>
            </p:grpSpPr>
            <p:grpSp>
              <p:nvGrpSpPr>
                <p:cNvPr id="240" name="Group 239">
                  <a:extLst>
                    <a:ext uri="{FF2B5EF4-FFF2-40B4-BE49-F238E27FC236}">
                      <a16:creationId xmlns:a16="http://schemas.microsoft.com/office/drawing/2014/main" id="{CA4D86DD-7523-6E02-0064-240A6E5C0C6B}"/>
                    </a:ext>
                  </a:extLst>
                </p:cNvPr>
                <p:cNvGrpSpPr/>
                <p:nvPr/>
              </p:nvGrpSpPr>
              <p:grpSpPr>
                <a:xfrm>
                  <a:off x="1855443" y="2077027"/>
                  <a:ext cx="670256" cy="1273693"/>
                  <a:chOff x="1855443" y="2077027"/>
                  <a:chExt cx="670256" cy="1273693"/>
                </a:xfrm>
              </p:grpSpPr>
              <p:sp>
                <p:nvSpPr>
                  <p:cNvPr id="245" name="Freeform 324">
                    <a:extLst>
                      <a:ext uri="{FF2B5EF4-FFF2-40B4-BE49-F238E27FC236}">
                        <a16:creationId xmlns:a16="http://schemas.microsoft.com/office/drawing/2014/main" id="{12635FB8-6F38-7C7C-D2C0-C94A4AE4A54A}"/>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cap="flat" cmpd="sng" algn="ctr">
                    <a:solidFill>
                      <a:srgbClr val="9B6FEF"/>
                    </a:solidFill>
                    <a:prstDash val="solid"/>
                    <a:miter lim="800000"/>
                    <a:headEnd type="none" w="med" len="med"/>
                    <a:tailEnd type="none" w="med" len="me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6" name="Rectangle 245">
                    <a:extLst>
                      <a:ext uri="{FF2B5EF4-FFF2-40B4-BE49-F238E27FC236}">
                        <a16:creationId xmlns:a16="http://schemas.microsoft.com/office/drawing/2014/main" id="{E1E6FA93-0494-A498-FCE8-042F851C45DF}"/>
                      </a:ext>
                    </a:extLst>
                  </p:cNvPr>
                  <p:cNvSpPr/>
                  <p:nvPr/>
                </p:nvSpPr>
                <p:spPr bwMode="auto">
                  <a:xfrm rot="19234387">
                    <a:off x="1855443" y="2077027"/>
                    <a:ext cx="177800" cy="666419"/>
                  </a:xfrm>
                  <a:prstGeom prst="rect">
                    <a:avLst/>
                  </a:prstGeom>
                  <a:solidFill>
                    <a:schemeClr val="accent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7" name="Rectangle 246">
                    <a:extLst>
                      <a:ext uri="{FF2B5EF4-FFF2-40B4-BE49-F238E27FC236}">
                        <a16:creationId xmlns:a16="http://schemas.microsoft.com/office/drawing/2014/main" id="{2FB75FF1-183A-5B82-5015-53C1C68C0DB1}"/>
                      </a:ext>
                    </a:extLst>
                  </p:cNvPr>
                  <p:cNvSpPr/>
                  <p:nvPr/>
                </p:nvSpPr>
                <p:spPr bwMode="auto">
                  <a:xfrm rot="19234387">
                    <a:off x="2340350" y="2684301"/>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1" name="Group 240">
                  <a:extLst>
                    <a:ext uri="{FF2B5EF4-FFF2-40B4-BE49-F238E27FC236}">
                      <a16:creationId xmlns:a16="http://schemas.microsoft.com/office/drawing/2014/main" id="{D6C412CA-7D72-AC4D-D4EC-FC742524A43D}"/>
                    </a:ext>
                  </a:extLst>
                </p:cNvPr>
                <p:cNvGrpSpPr/>
                <p:nvPr/>
              </p:nvGrpSpPr>
              <p:grpSpPr>
                <a:xfrm>
                  <a:off x="2166011" y="1841352"/>
                  <a:ext cx="670256" cy="1273693"/>
                  <a:chOff x="1855443" y="2077027"/>
                  <a:chExt cx="670256" cy="1273693"/>
                </a:xfrm>
              </p:grpSpPr>
              <p:sp>
                <p:nvSpPr>
                  <p:cNvPr id="242" name="Freeform 327">
                    <a:extLst>
                      <a:ext uri="{FF2B5EF4-FFF2-40B4-BE49-F238E27FC236}">
                        <a16:creationId xmlns:a16="http://schemas.microsoft.com/office/drawing/2014/main" id="{37367A34-1587-426D-0BB2-D5ED909ADEC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3" name="Rectangle 242">
                    <a:extLst>
                      <a:ext uri="{FF2B5EF4-FFF2-40B4-BE49-F238E27FC236}">
                        <a16:creationId xmlns:a16="http://schemas.microsoft.com/office/drawing/2014/main" id="{02DE00F3-3E7A-A199-30DB-357C0116247B}"/>
                      </a:ext>
                    </a:extLst>
                  </p:cNvPr>
                  <p:cNvSpPr/>
                  <p:nvPr/>
                </p:nvSpPr>
                <p:spPr bwMode="auto">
                  <a:xfrm rot="19234387">
                    <a:off x="1855443" y="2077027"/>
                    <a:ext cx="177800" cy="666419"/>
                  </a:xfrm>
                  <a:prstGeom prst="rect">
                    <a:avLst/>
                  </a:prstGeom>
                  <a:solidFill>
                    <a:schemeClr val="accent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4" name="Rectangle 243">
                    <a:extLst>
                      <a:ext uri="{FF2B5EF4-FFF2-40B4-BE49-F238E27FC236}">
                        <a16:creationId xmlns:a16="http://schemas.microsoft.com/office/drawing/2014/main" id="{DE89F653-A9B0-E92E-DEA5-7569BA053D7D}"/>
                      </a:ext>
                    </a:extLst>
                  </p:cNvPr>
                  <p:cNvSpPr/>
                  <p:nvPr/>
                </p:nvSpPr>
                <p:spPr bwMode="auto">
                  <a:xfrm rot="19234387">
                    <a:off x="2340350" y="2684301"/>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09" name="Rectangle 208">
                <a:extLst>
                  <a:ext uri="{FF2B5EF4-FFF2-40B4-BE49-F238E27FC236}">
                    <a16:creationId xmlns:a16="http://schemas.microsoft.com/office/drawing/2014/main" id="{F79EF541-EE78-97E7-9318-4C1497205DE6}"/>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0" name="Rectangle 209">
                <a:extLst>
                  <a:ext uri="{FF2B5EF4-FFF2-40B4-BE49-F238E27FC236}">
                    <a16:creationId xmlns:a16="http://schemas.microsoft.com/office/drawing/2014/main" id="{EB54B473-968F-A889-79E7-E5BDC039F977}"/>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1" name="Freeform 367">
                <a:extLst>
                  <a:ext uri="{FF2B5EF4-FFF2-40B4-BE49-F238E27FC236}">
                    <a16:creationId xmlns:a16="http://schemas.microsoft.com/office/drawing/2014/main" id="{99EBCA01-0F5F-12DC-8F08-9B78CB521FEB}"/>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12" name="Group 211">
                <a:extLst>
                  <a:ext uri="{FF2B5EF4-FFF2-40B4-BE49-F238E27FC236}">
                    <a16:creationId xmlns:a16="http://schemas.microsoft.com/office/drawing/2014/main" id="{C1D1045B-C5A2-FFA1-EBCC-4DC5D4EEBBB3}"/>
                  </a:ext>
                </a:extLst>
              </p:cNvPr>
              <p:cNvGrpSpPr/>
              <p:nvPr/>
            </p:nvGrpSpPr>
            <p:grpSpPr>
              <a:xfrm>
                <a:off x="2276940" y="3234086"/>
                <a:ext cx="234361" cy="206189"/>
                <a:chOff x="2276940" y="3234086"/>
                <a:chExt cx="234361" cy="206189"/>
              </a:xfrm>
            </p:grpSpPr>
            <p:sp>
              <p:nvSpPr>
                <p:cNvPr id="238" name="32-Point Star 360">
                  <a:extLst>
                    <a:ext uri="{FF2B5EF4-FFF2-40B4-BE49-F238E27FC236}">
                      <a16:creationId xmlns:a16="http://schemas.microsoft.com/office/drawing/2014/main" id="{E9AF1913-20C1-F1AD-74B8-1FA6099D0401}"/>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9" name="Freeform 368">
                  <a:extLst>
                    <a:ext uri="{FF2B5EF4-FFF2-40B4-BE49-F238E27FC236}">
                      <a16:creationId xmlns:a16="http://schemas.microsoft.com/office/drawing/2014/main" id="{8A15B51E-C12B-4B93-2A36-49C6386861D8}"/>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3" name="Group 212">
                <a:extLst>
                  <a:ext uri="{FF2B5EF4-FFF2-40B4-BE49-F238E27FC236}">
                    <a16:creationId xmlns:a16="http://schemas.microsoft.com/office/drawing/2014/main" id="{95E654E5-A926-6F62-A06B-41AC37D917AE}"/>
                  </a:ext>
                </a:extLst>
              </p:cNvPr>
              <p:cNvGrpSpPr/>
              <p:nvPr/>
            </p:nvGrpSpPr>
            <p:grpSpPr>
              <a:xfrm rot="11434668">
                <a:off x="2957835" y="2702255"/>
                <a:ext cx="234361" cy="206189"/>
                <a:chOff x="2276940" y="3234086"/>
                <a:chExt cx="234361" cy="206189"/>
              </a:xfrm>
            </p:grpSpPr>
            <p:sp>
              <p:nvSpPr>
                <p:cNvPr id="236" name="32-Point Star 371">
                  <a:extLst>
                    <a:ext uri="{FF2B5EF4-FFF2-40B4-BE49-F238E27FC236}">
                      <a16:creationId xmlns:a16="http://schemas.microsoft.com/office/drawing/2014/main" id="{AD6B5630-9480-6559-D73B-399087D30580}"/>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7" name="Freeform 372">
                  <a:extLst>
                    <a:ext uri="{FF2B5EF4-FFF2-40B4-BE49-F238E27FC236}">
                      <a16:creationId xmlns:a16="http://schemas.microsoft.com/office/drawing/2014/main" id="{8C3C090B-13B7-1DD8-B6B8-0CCBB48D3B1B}"/>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4" name="Group 213">
                <a:extLst>
                  <a:ext uri="{FF2B5EF4-FFF2-40B4-BE49-F238E27FC236}">
                    <a16:creationId xmlns:a16="http://schemas.microsoft.com/office/drawing/2014/main" id="{EF5EB032-FF33-6D9B-D863-3DCCBFCD7F91}"/>
                  </a:ext>
                </a:extLst>
              </p:cNvPr>
              <p:cNvGrpSpPr/>
              <p:nvPr/>
            </p:nvGrpSpPr>
            <p:grpSpPr>
              <a:xfrm rot="9457758">
                <a:off x="2983643" y="3067376"/>
                <a:ext cx="234361" cy="206189"/>
                <a:chOff x="2276940" y="3234086"/>
                <a:chExt cx="234361" cy="206189"/>
              </a:xfrm>
            </p:grpSpPr>
            <p:sp>
              <p:nvSpPr>
                <p:cNvPr id="234" name="32-Point Star 374">
                  <a:extLst>
                    <a:ext uri="{FF2B5EF4-FFF2-40B4-BE49-F238E27FC236}">
                      <a16:creationId xmlns:a16="http://schemas.microsoft.com/office/drawing/2014/main" id="{883B0ABA-CA50-70EA-8A2A-64580A43CCAD}"/>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5" name="Freeform 375">
                  <a:extLst>
                    <a:ext uri="{FF2B5EF4-FFF2-40B4-BE49-F238E27FC236}">
                      <a16:creationId xmlns:a16="http://schemas.microsoft.com/office/drawing/2014/main" id="{77A1B48F-9721-1110-5ADE-10559011658E}"/>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7" name="Group 216">
                <a:extLst>
                  <a:ext uri="{FF2B5EF4-FFF2-40B4-BE49-F238E27FC236}">
                    <a16:creationId xmlns:a16="http://schemas.microsoft.com/office/drawing/2014/main" id="{36CED420-B43E-A7F0-3A39-F9E54452ED1C}"/>
                  </a:ext>
                </a:extLst>
              </p:cNvPr>
              <p:cNvGrpSpPr/>
              <p:nvPr/>
            </p:nvGrpSpPr>
            <p:grpSpPr>
              <a:xfrm>
                <a:off x="2924108" y="3652262"/>
                <a:ext cx="200854" cy="1445662"/>
                <a:chOff x="2924108" y="3652262"/>
                <a:chExt cx="200854" cy="1445662"/>
              </a:xfrm>
            </p:grpSpPr>
            <p:sp>
              <p:nvSpPr>
                <p:cNvPr id="231" name="Freeform 343">
                  <a:extLst>
                    <a:ext uri="{FF2B5EF4-FFF2-40B4-BE49-F238E27FC236}">
                      <a16:creationId xmlns:a16="http://schemas.microsoft.com/office/drawing/2014/main" id="{A690B4EE-0003-6016-7DE7-E1D4DBBE20DA}"/>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cap="flat" cmpd="sng" algn="ctr">
                  <a:solidFill>
                    <a:srgbClr val="9B6FEF"/>
                  </a:solidFill>
                  <a:prstDash val="solid"/>
                  <a:miter lim="800000"/>
                  <a:headEnd type="none" w="med" len="med"/>
                  <a:tailEnd type="none" w="med" len="me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Rectangle 231">
                  <a:extLst>
                    <a:ext uri="{FF2B5EF4-FFF2-40B4-BE49-F238E27FC236}">
                      <a16:creationId xmlns:a16="http://schemas.microsoft.com/office/drawing/2014/main" id="{5B0A9C03-A2BC-4275-507E-6125F0C3A8F6}"/>
                    </a:ext>
                  </a:extLst>
                </p:cNvPr>
                <p:cNvSpPr/>
                <p:nvPr/>
              </p:nvSpPr>
              <p:spPr bwMode="auto">
                <a:xfrm rot="21551131" flipH="1">
                  <a:off x="2924108" y="3652262"/>
                  <a:ext cx="177800"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3" name="Rectangle 232">
                  <a:extLst>
                    <a:ext uri="{FF2B5EF4-FFF2-40B4-BE49-F238E27FC236}">
                      <a16:creationId xmlns:a16="http://schemas.microsoft.com/office/drawing/2014/main" id="{4BDC5A36-EF25-CA91-07B1-2D151949DF6A}"/>
                    </a:ext>
                  </a:extLst>
                </p:cNvPr>
                <p:cNvSpPr/>
                <p:nvPr/>
              </p:nvSpPr>
              <p:spPr bwMode="auto">
                <a:xfrm rot="21551131" flipH="1">
                  <a:off x="2939613" y="4431505"/>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1" name="Group 220">
                <a:extLst>
                  <a:ext uri="{FF2B5EF4-FFF2-40B4-BE49-F238E27FC236}">
                    <a16:creationId xmlns:a16="http://schemas.microsoft.com/office/drawing/2014/main" id="{5D8B16B6-2D33-6960-3F4B-23FA55BB9F59}"/>
                  </a:ext>
                </a:extLst>
              </p:cNvPr>
              <p:cNvGrpSpPr/>
              <p:nvPr/>
            </p:nvGrpSpPr>
            <p:grpSpPr>
              <a:xfrm>
                <a:off x="2705083" y="3466633"/>
                <a:ext cx="276673" cy="218374"/>
                <a:chOff x="2705083" y="3466633"/>
                <a:chExt cx="276673" cy="218374"/>
              </a:xfrm>
            </p:grpSpPr>
            <p:sp>
              <p:nvSpPr>
                <p:cNvPr id="229" name="32-Point Star 361">
                  <a:extLst>
                    <a:ext uri="{FF2B5EF4-FFF2-40B4-BE49-F238E27FC236}">
                      <a16:creationId xmlns:a16="http://schemas.microsoft.com/office/drawing/2014/main" id="{A71BBC7C-579C-BB24-228D-164F3A308D61}"/>
                    </a:ext>
                  </a:extLst>
                </p:cNvPr>
                <p:cNvSpPr/>
                <p:nvPr/>
              </p:nvSpPr>
              <p:spPr bwMode="auto">
                <a:xfrm>
                  <a:off x="2705083" y="3507872"/>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0" name="Freeform 376">
                  <a:extLst>
                    <a:ext uri="{FF2B5EF4-FFF2-40B4-BE49-F238E27FC236}">
                      <a16:creationId xmlns:a16="http://schemas.microsoft.com/office/drawing/2014/main" id="{4CF145E2-A30B-BEF7-A095-B8575BB7B706}"/>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6" name="Group 225">
                <a:extLst>
                  <a:ext uri="{FF2B5EF4-FFF2-40B4-BE49-F238E27FC236}">
                    <a16:creationId xmlns:a16="http://schemas.microsoft.com/office/drawing/2014/main" id="{93582B8C-E886-9ACA-5BC5-2E1A3364E581}"/>
                  </a:ext>
                </a:extLst>
              </p:cNvPr>
              <p:cNvGrpSpPr/>
              <p:nvPr/>
            </p:nvGrpSpPr>
            <p:grpSpPr>
              <a:xfrm>
                <a:off x="2954774" y="3289028"/>
                <a:ext cx="92401" cy="234205"/>
                <a:chOff x="2954774" y="3289028"/>
                <a:chExt cx="92401" cy="234205"/>
              </a:xfrm>
            </p:grpSpPr>
            <p:sp>
              <p:nvSpPr>
                <p:cNvPr id="227" name="Rectangle 226">
                  <a:extLst>
                    <a:ext uri="{FF2B5EF4-FFF2-40B4-BE49-F238E27FC236}">
                      <a16:creationId xmlns:a16="http://schemas.microsoft.com/office/drawing/2014/main" id="{EA49EF6E-14B8-0476-B0BF-0C7DCEAF6948}"/>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8" name="Rectangle 227">
                  <a:extLst>
                    <a:ext uri="{FF2B5EF4-FFF2-40B4-BE49-F238E27FC236}">
                      <a16:creationId xmlns:a16="http://schemas.microsoft.com/office/drawing/2014/main" id="{497B8D97-7FC5-FE71-CB3D-18315DE3B220}"/>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494" name="Group 493">
              <a:extLst>
                <a:ext uri="{FF2B5EF4-FFF2-40B4-BE49-F238E27FC236}">
                  <a16:creationId xmlns:a16="http://schemas.microsoft.com/office/drawing/2014/main" id="{01A24650-6F86-F338-83B8-73A3268967A0}"/>
                </a:ext>
              </a:extLst>
            </p:cNvPr>
            <p:cNvGrpSpPr/>
            <p:nvPr/>
          </p:nvGrpSpPr>
          <p:grpSpPr>
            <a:xfrm flipH="1">
              <a:off x="3171524" y="1838347"/>
              <a:ext cx="1362561" cy="3256572"/>
              <a:chOff x="1855443" y="1841352"/>
              <a:chExt cx="1362561" cy="3256572"/>
            </a:xfrm>
          </p:grpSpPr>
          <p:cxnSp>
            <p:nvCxnSpPr>
              <p:cNvPr id="495" name="Straight Connector 494">
                <a:extLst>
                  <a:ext uri="{FF2B5EF4-FFF2-40B4-BE49-F238E27FC236}">
                    <a16:creationId xmlns:a16="http://schemas.microsoft.com/office/drawing/2014/main" id="{8977919B-5C3F-0333-4E43-98AC38247E7A}"/>
                  </a:ext>
                </a:extLst>
              </p:cNvPr>
              <p:cNvCxnSpPr>
                <a:cxnSpLocks/>
                <a:stCxn id="206" idx="0"/>
                <a:endCxn id="206" idx="0"/>
              </p:cNvCxnSpPr>
              <p:nvPr/>
            </p:nvCxnSpPr>
            <p:spPr bwMode="auto">
              <a:xfrm>
                <a:off x="2221406" y="2760127"/>
                <a:ext cx="0" cy="0"/>
              </a:xfrm>
              <a:prstGeom prst="line">
                <a:avLst/>
              </a:prstGeom>
              <a:noFill/>
              <a:ln w="28575" cap="flat" cmpd="sng" algn="ctr">
                <a:solidFill>
                  <a:srgbClr val="000000"/>
                </a:solidFill>
                <a:prstDash val="solid"/>
                <a:round/>
                <a:headEnd type="none" w="med" len="med"/>
                <a:tailEnd type="none" w="med" len="med"/>
              </a:ln>
              <a:effectLst/>
            </p:spPr>
          </p:cxnSp>
          <p:grpSp>
            <p:nvGrpSpPr>
              <p:cNvPr id="496" name="Group 495">
                <a:extLst>
                  <a:ext uri="{FF2B5EF4-FFF2-40B4-BE49-F238E27FC236}">
                    <a16:creationId xmlns:a16="http://schemas.microsoft.com/office/drawing/2014/main" id="{71613D8D-EBBB-38BD-CC5B-3EE5A57F7B59}"/>
                  </a:ext>
                </a:extLst>
              </p:cNvPr>
              <p:cNvGrpSpPr/>
              <p:nvPr/>
            </p:nvGrpSpPr>
            <p:grpSpPr>
              <a:xfrm>
                <a:off x="1855443" y="1841352"/>
                <a:ext cx="980824" cy="1509368"/>
                <a:chOff x="1855443" y="1841352"/>
                <a:chExt cx="980824" cy="1509368"/>
              </a:xfrm>
            </p:grpSpPr>
            <p:grpSp>
              <p:nvGrpSpPr>
                <p:cNvPr id="199" name="Group 198">
                  <a:extLst>
                    <a:ext uri="{FF2B5EF4-FFF2-40B4-BE49-F238E27FC236}">
                      <a16:creationId xmlns:a16="http://schemas.microsoft.com/office/drawing/2014/main" id="{1E3B8641-6176-129B-CE2D-16B6CBA2DB38}"/>
                    </a:ext>
                  </a:extLst>
                </p:cNvPr>
                <p:cNvGrpSpPr/>
                <p:nvPr/>
              </p:nvGrpSpPr>
              <p:grpSpPr>
                <a:xfrm>
                  <a:off x="1855443" y="2077027"/>
                  <a:ext cx="670256" cy="1273693"/>
                  <a:chOff x="1855443" y="2077027"/>
                  <a:chExt cx="670256" cy="1273693"/>
                </a:xfrm>
              </p:grpSpPr>
              <p:sp>
                <p:nvSpPr>
                  <p:cNvPr id="204" name="Freeform 413">
                    <a:extLst>
                      <a:ext uri="{FF2B5EF4-FFF2-40B4-BE49-F238E27FC236}">
                        <a16:creationId xmlns:a16="http://schemas.microsoft.com/office/drawing/2014/main" id="{6C291DD9-2C09-1B8C-3F75-57C90D01504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cap="flat" cmpd="sng" algn="ctr">
                    <a:solidFill>
                      <a:srgbClr val="9B6FEF"/>
                    </a:solidFill>
                    <a:prstDash val="solid"/>
                    <a:miter lim="800000"/>
                    <a:headEnd type="none" w="med" len="med"/>
                    <a:tailEnd type="none" w="med" len="me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5" name="Rectangle 204">
                    <a:extLst>
                      <a:ext uri="{FF2B5EF4-FFF2-40B4-BE49-F238E27FC236}">
                        <a16:creationId xmlns:a16="http://schemas.microsoft.com/office/drawing/2014/main" id="{C8755D2F-ED36-C685-561D-3B96565A79B8}"/>
                      </a:ext>
                    </a:extLst>
                  </p:cNvPr>
                  <p:cNvSpPr/>
                  <p:nvPr/>
                </p:nvSpPr>
                <p:spPr bwMode="auto">
                  <a:xfrm rot="19234387">
                    <a:off x="1855443" y="2077027"/>
                    <a:ext cx="177800" cy="666419"/>
                  </a:xfrm>
                  <a:prstGeom prst="rect">
                    <a:avLst/>
                  </a:prstGeom>
                  <a:solidFill>
                    <a:schemeClr val="accent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6" name="Rectangle 205">
                    <a:extLst>
                      <a:ext uri="{FF2B5EF4-FFF2-40B4-BE49-F238E27FC236}">
                        <a16:creationId xmlns:a16="http://schemas.microsoft.com/office/drawing/2014/main" id="{27F4254A-0232-5853-CBCD-D7C5AD8FCBC0}"/>
                      </a:ext>
                    </a:extLst>
                  </p:cNvPr>
                  <p:cNvSpPr/>
                  <p:nvPr/>
                </p:nvSpPr>
                <p:spPr bwMode="auto">
                  <a:xfrm rot="19234387">
                    <a:off x="2340350" y="2684301"/>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0" name="Group 199">
                  <a:extLst>
                    <a:ext uri="{FF2B5EF4-FFF2-40B4-BE49-F238E27FC236}">
                      <a16:creationId xmlns:a16="http://schemas.microsoft.com/office/drawing/2014/main" id="{928FE0B2-B468-EBE7-65BB-2C601BD8BFD8}"/>
                    </a:ext>
                  </a:extLst>
                </p:cNvPr>
                <p:cNvGrpSpPr/>
                <p:nvPr/>
              </p:nvGrpSpPr>
              <p:grpSpPr>
                <a:xfrm>
                  <a:off x="2166011" y="1841352"/>
                  <a:ext cx="670256" cy="1273693"/>
                  <a:chOff x="1855443" y="2077027"/>
                  <a:chExt cx="670256" cy="1273693"/>
                </a:xfrm>
              </p:grpSpPr>
              <p:sp>
                <p:nvSpPr>
                  <p:cNvPr id="201" name="Freeform 410">
                    <a:extLst>
                      <a:ext uri="{FF2B5EF4-FFF2-40B4-BE49-F238E27FC236}">
                        <a16:creationId xmlns:a16="http://schemas.microsoft.com/office/drawing/2014/main" id="{A03A1BBF-B95A-8C80-7006-B0DC0C1A90A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cap="flat" cmpd="sng" algn="ctr">
                    <a:solidFill>
                      <a:srgbClr val="9B6FEF"/>
                    </a:solidFill>
                    <a:prstDash val="solid"/>
                    <a:miter lim="800000"/>
                    <a:headEnd type="none" w="med" len="med"/>
                    <a:tailEnd type="none" w="med" len="me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2" name="Rectangle 201">
                    <a:extLst>
                      <a:ext uri="{FF2B5EF4-FFF2-40B4-BE49-F238E27FC236}">
                        <a16:creationId xmlns:a16="http://schemas.microsoft.com/office/drawing/2014/main" id="{316AA94B-6DF1-B3C1-038C-03C2D739E00E}"/>
                      </a:ext>
                    </a:extLst>
                  </p:cNvPr>
                  <p:cNvSpPr/>
                  <p:nvPr/>
                </p:nvSpPr>
                <p:spPr bwMode="auto">
                  <a:xfrm rot="19234387">
                    <a:off x="1855443" y="2077027"/>
                    <a:ext cx="177800" cy="666419"/>
                  </a:xfrm>
                  <a:prstGeom prst="rect">
                    <a:avLst/>
                  </a:prstGeom>
                  <a:solidFill>
                    <a:schemeClr val="accent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3" name="Rectangle 202">
                    <a:extLst>
                      <a:ext uri="{FF2B5EF4-FFF2-40B4-BE49-F238E27FC236}">
                        <a16:creationId xmlns:a16="http://schemas.microsoft.com/office/drawing/2014/main" id="{D9438C34-3CD9-2D88-888A-6BA1571D3E0E}"/>
                      </a:ext>
                    </a:extLst>
                  </p:cNvPr>
                  <p:cNvSpPr/>
                  <p:nvPr/>
                </p:nvSpPr>
                <p:spPr bwMode="auto">
                  <a:xfrm rot="19234387">
                    <a:off x="2340350" y="2684301"/>
                    <a:ext cx="185349" cy="666419"/>
                  </a:xfrm>
                  <a:prstGeom prst="rect">
                    <a:avLst/>
                  </a:prstGeom>
                  <a:solidFill>
                    <a:schemeClr val="accent1"/>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97" name="Rectangle 496">
                <a:extLst>
                  <a:ext uri="{FF2B5EF4-FFF2-40B4-BE49-F238E27FC236}">
                    <a16:creationId xmlns:a16="http://schemas.microsoft.com/office/drawing/2014/main" id="{6429668E-C6F1-5789-F069-CEBF581FC9DA}"/>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8" name="Rectangle 497">
                <a:extLst>
                  <a:ext uri="{FF2B5EF4-FFF2-40B4-BE49-F238E27FC236}">
                    <a16:creationId xmlns:a16="http://schemas.microsoft.com/office/drawing/2014/main" id="{AFDB35AF-ACE1-23AE-A5FD-5F4857E80123}"/>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9" name="Freeform 388">
                <a:extLst>
                  <a:ext uri="{FF2B5EF4-FFF2-40B4-BE49-F238E27FC236}">
                    <a16:creationId xmlns:a16="http://schemas.microsoft.com/office/drawing/2014/main" id="{C3365E2F-5877-3FD2-6D7D-E3238FA06D64}"/>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500" name="Group 499">
                <a:extLst>
                  <a:ext uri="{FF2B5EF4-FFF2-40B4-BE49-F238E27FC236}">
                    <a16:creationId xmlns:a16="http://schemas.microsoft.com/office/drawing/2014/main" id="{97B3A1C1-C5CB-13C5-C7AD-6BF12C9BFE2F}"/>
                  </a:ext>
                </a:extLst>
              </p:cNvPr>
              <p:cNvGrpSpPr/>
              <p:nvPr/>
            </p:nvGrpSpPr>
            <p:grpSpPr>
              <a:xfrm>
                <a:off x="2276940" y="3234086"/>
                <a:ext cx="234361" cy="206189"/>
                <a:chOff x="2276940" y="3234086"/>
                <a:chExt cx="234361" cy="206189"/>
              </a:xfrm>
            </p:grpSpPr>
            <p:sp>
              <p:nvSpPr>
                <p:cNvPr id="197" name="32-Point Star 406">
                  <a:extLst>
                    <a:ext uri="{FF2B5EF4-FFF2-40B4-BE49-F238E27FC236}">
                      <a16:creationId xmlns:a16="http://schemas.microsoft.com/office/drawing/2014/main" id="{97FE1B2E-AAE6-7698-53AD-A8F9A0F48395}"/>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8" name="Freeform 407">
                  <a:extLst>
                    <a:ext uri="{FF2B5EF4-FFF2-40B4-BE49-F238E27FC236}">
                      <a16:creationId xmlns:a16="http://schemas.microsoft.com/office/drawing/2014/main" id="{C9369891-1AE7-9F9C-AAF7-716D6B0D774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01" name="Group 500">
                <a:extLst>
                  <a:ext uri="{FF2B5EF4-FFF2-40B4-BE49-F238E27FC236}">
                    <a16:creationId xmlns:a16="http://schemas.microsoft.com/office/drawing/2014/main" id="{2264369A-7460-A24F-1038-534A9E6334CD}"/>
                  </a:ext>
                </a:extLst>
              </p:cNvPr>
              <p:cNvGrpSpPr/>
              <p:nvPr/>
            </p:nvGrpSpPr>
            <p:grpSpPr>
              <a:xfrm rot="11434668">
                <a:off x="2957835" y="2702255"/>
                <a:ext cx="234361" cy="206189"/>
                <a:chOff x="2276940" y="3234086"/>
                <a:chExt cx="234361" cy="206189"/>
              </a:xfrm>
            </p:grpSpPr>
            <p:sp>
              <p:nvSpPr>
                <p:cNvPr id="195" name="32-Point Star 404">
                  <a:extLst>
                    <a:ext uri="{FF2B5EF4-FFF2-40B4-BE49-F238E27FC236}">
                      <a16:creationId xmlns:a16="http://schemas.microsoft.com/office/drawing/2014/main" id="{C9D87DDD-A371-CB19-23B5-857BC3933BD3}"/>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6" name="Freeform 405">
                  <a:extLst>
                    <a:ext uri="{FF2B5EF4-FFF2-40B4-BE49-F238E27FC236}">
                      <a16:creationId xmlns:a16="http://schemas.microsoft.com/office/drawing/2014/main" id="{9D227028-E4CE-3CC2-53A7-FA81C78CC0D8}"/>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02" name="Group 501">
                <a:extLst>
                  <a:ext uri="{FF2B5EF4-FFF2-40B4-BE49-F238E27FC236}">
                    <a16:creationId xmlns:a16="http://schemas.microsoft.com/office/drawing/2014/main" id="{FFC55151-ABB8-5E7F-9988-26D321F3AACC}"/>
                  </a:ext>
                </a:extLst>
              </p:cNvPr>
              <p:cNvGrpSpPr/>
              <p:nvPr/>
            </p:nvGrpSpPr>
            <p:grpSpPr>
              <a:xfrm rot="9457758">
                <a:off x="2983643" y="3067376"/>
                <a:ext cx="234361" cy="206189"/>
                <a:chOff x="2276940" y="3234086"/>
                <a:chExt cx="234361" cy="206189"/>
              </a:xfrm>
            </p:grpSpPr>
            <p:sp>
              <p:nvSpPr>
                <p:cNvPr id="193" name="32-Point Star 402">
                  <a:extLst>
                    <a:ext uri="{FF2B5EF4-FFF2-40B4-BE49-F238E27FC236}">
                      <a16:creationId xmlns:a16="http://schemas.microsoft.com/office/drawing/2014/main" id="{E22E6B08-C90E-FE4A-058B-474C8FB84257}"/>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4" name="Freeform 403">
                  <a:extLst>
                    <a:ext uri="{FF2B5EF4-FFF2-40B4-BE49-F238E27FC236}">
                      <a16:creationId xmlns:a16="http://schemas.microsoft.com/office/drawing/2014/main" id="{B96D96C9-1A5F-224A-E551-6C5D5B5E0FAF}"/>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03" name="Group 502">
                <a:extLst>
                  <a:ext uri="{FF2B5EF4-FFF2-40B4-BE49-F238E27FC236}">
                    <a16:creationId xmlns:a16="http://schemas.microsoft.com/office/drawing/2014/main" id="{3A8351D2-ACDA-EA4C-D5F0-AA030181FD52}"/>
                  </a:ext>
                </a:extLst>
              </p:cNvPr>
              <p:cNvGrpSpPr/>
              <p:nvPr/>
            </p:nvGrpSpPr>
            <p:grpSpPr>
              <a:xfrm>
                <a:off x="2924108" y="3652262"/>
                <a:ext cx="200854" cy="1445662"/>
                <a:chOff x="2924108" y="3652262"/>
                <a:chExt cx="200854" cy="1445662"/>
              </a:xfrm>
            </p:grpSpPr>
            <p:sp>
              <p:nvSpPr>
                <p:cNvPr id="510" name="Freeform 399">
                  <a:extLst>
                    <a:ext uri="{FF2B5EF4-FFF2-40B4-BE49-F238E27FC236}">
                      <a16:creationId xmlns:a16="http://schemas.microsoft.com/office/drawing/2014/main" id="{CD47DD85-5F72-F88F-F5F7-9BEC6665EEA8}"/>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cap="flat" cmpd="sng" algn="ctr">
                  <a:solidFill>
                    <a:srgbClr val="9B6FEF"/>
                  </a:solidFill>
                  <a:prstDash val="solid"/>
                  <a:miter lim="800000"/>
                  <a:headEnd type="none" w="med" len="med"/>
                  <a:tailEnd type="none" w="med" len="me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11" name="Rectangle 510">
                  <a:extLst>
                    <a:ext uri="{FF2B5EF4-FFF2-40B4-BE49-F238E27FC236}">
                      <a16:creationId xmlns:a16="http://schemas.microsoft.com/office/drawing/2014/main" id="{C57751CE-2E51-DC43-3373-6DBBFA7CE07E}"/>
                    </a:ext>
                  </a:extLst>
                </p:cNvPr>
                <p:cNvSpPr/>
                <p:nvPr/>
              </p:nvSpPr>
              <p:spPr bwMode="auto">
                <a:xfrm rot="21551131" flipH="1">
                  <a:off x="2924108" y="3652262"/>
                  <a:ext cx="177800"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2" name="Rectangle 191">
                  <a:extLst>
                    <a:ext uri="{FF2B5EF4-FFF2-40B4-BE49-F238E27FC236}">
                      <a16:creationId xmlns:a16="http://schemas.microsoft.com/office/drawing/2014/main" id="{E1B97819-1BE8-6057-09FC-E4475DE4A6BE}"/>
                    </a:ext>
                  </a:extLst>
                </p:cNvPr>
                <p:cNvSpPr/>
                <p:nvPr/>
              </p:nvSpPr>
              <p:spPr bwMode="auto">
                <a:xfrm rot="21551131" flipH="1">
                  <a:off x="2939613" y="4431505"/>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04" name="Group 503">
                <a:extLst>
                  <a:ext uri="{FF2B5EF4-FFF2-40B4-BE49-F238E27FC236}">
                    <a16:creationId xmlns:a16="http://schemas.microsoft.com/office/drawing/2014/main" id="{3FDB9E83-D398-325A-5AAC-801021E2403A}"/>
                  </a:ext>
                </a:extLst>
              </p:cNvPr>
              <p:cNvGrpSpPr/>
              <p:nvPr/>
            </p:nvGrpSpPr>
            <p:grpSpPr>
              <a:xfrm>
                <a:off x="2705083" y="3466633"/>
                <a:ext cx="276673" cy="218374"/>
                <a:chOff x="2705083" y="3466633"/>
                <a:chExt cx="276673" cy="218374"/>
              </a:xfrm>
            </p:grpSpPr>
            <p:sp>
              <p:nvSpPr>
                <p:cNvPr id="508" name="32-Point Star 397">
                  <a:extLst>
                    <a:ext uri="{FF2B5EF4-FFF2-40B4-BE49-F238E27FC236}">
                      <a16:creationId xmlns:a16="http://schemas.microsoft.com/office/drawing/2014/main" id="{D6DC3D80-7513-AFC0-D8D3-D7DF2AB45D3D}"/>
                    </a:ext>
                  </a:extLst>
                </p:cNvPr>
                <p:cNvSpPr/>
                <p:nvPr/>
              </p:nvSpPr>
              <p:spPr bwMode="auto">
                <a:xfrm>
                  <a:off x="2705083" y="3507872"/>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9" name="Freeform 398">
                  <a:extLst>
                    <a:ext uri="{FF2B5EF4-FFF2-40B4-BE49-F238E27FC236}">
                      <a16:creationId xmlns:a16="http://schemas.microsoft.com/office/drawing/2014/main" id="{AB4E0687-3329-7AF7-5C6A-809D0F4B73F8}"/>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05" name="Group 504">
                <a:extLst>
                  <a:ext uri="{FF2B5EF4-FFF2-40B4-BE49-F238E27FC236}">
                    <a16:creationId xmlns:a16="http://schemas.microsoft.com/office/drawing/2014/main" id="{A1D2BF4F-C955-1C01-9382-079B7636DD71}"/>
                  </a:ext>
                </a:extLst>
              </p:cNvPr>
              <p:cNvGrpSpPr/>
              <p:nvPr/>
            </p:nvGrpSpPr>
            <p:grpSpPr>
              <a:xfrm>
                <a:off x="2954774" y="3289028"/>
                <a:ext cx="92401" cy="234205"/>
                <a:chOff x="2954774" y="3289028"/>
                <a:chExt cx="92401" cy="234205"/>
              </a:xfrm>
            </p:grpSpPr>
            <p:sp>
              <p:nvSpPr>
                <p:cNvPr id="506" name="Rectangle 505">
                  <a:extLst>
                    <a:ext uri="{FF2B5EF4-FFF2-40B4-BE49-F238E27FC236}">
                      <a16:creationId xmlns:a16="http://schemas.microsoft.com/office/drawing/2014/main" id="{0811FEC3-D0C3-441A-4882-B7CBB180EBA0}"/>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7" name="Rectangle 506">
                  <a:extLst>
                    <a:ext uri="{FF2B5EF4-FFF2-40B4-BE49-F238E27FC236}">
                      <a16:creationId xmlns:a16="http://schemas.microsoft.com/office/drawing/2014/main" id="{DFA1F32F-7991-5B82-ACB3-5916C9EDCE26}"/>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sp>
        <p:nvSpPr>
          <p:cNvPr id="250" name="Rectangle 249">
            <a:extLst>
              <a:ext uri="{FF2B5EF4-FFF2-40B4-BE49-F238E27FC236}">
                <a16:creationId xmlns:a16="http://schemas.microsoft.com/office/drawing/2014/main" id="{E4378C6C-68B7-D845-FF99-22F409EBCB69}"/>
              </a:ext>
            </a:extLst>
          </p:cNvPr>
          <p:cNvSpPr/>
          <p:nvPr/>
        </p:nvSpPr>
        <p:spPr>
          <a:xfrm>
            <a:off x="3138950" y="4353009"/>
            <a:ext cx="1467068"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ea typeface="+mn-ea"/>
                <a:cs typeface="Calibri" panose="020F0502020204030204" pitchFamily="34" charset="0"/>
                <a:sym typeface="Arial"/>
              </a:rPr>
              <a:t>Cysteine residue</a:t>
            </a:r>
            <a:endParaRPr kumimoji="0" lang="en-US" sz="1200" b="0" i="0" u="none" strike="noStrike" kern="1200" cap="none" spc="0" normalizeH="0" baseline="0" noProof="0">
              <a:ln>
                <a:noFill/>
              </a:ln>
              <a:solidFill>
                <a:srgbClr val="FFFFFF"/>
              </a:solidFill>
              <a:effectLst/>
              <a:uLnTx/>
              <a:uFillTx/>
              <a:ea typeface="+mn-ea"/>
              <a:cs typeface="Calibri" panose="020F0502020204030204" pitchFamily="34" charset="0"/>
            </a:endParaRPr>
          </a:p>
        </p:txBody>
      </p:sp>
      <p:sp>
        <p:nvSpPr>
          <p:cNvPr id="251" name="Rectangle 250">
            <a:extLst>
              <a:ext uri="{FF2B5EF4-FFF2-40B4-BE49-F238E27FC236}">
                <a16:creationId xmlns:a16="http://schemas.microsoft.com/office/drawing/2014/main" id="{E3E87AE3-D403-F047-98FA-A5B297B80805}"/>
              </a:ext>
            </a:extLst>
          </p:cNvPr>
          <p:cNvSpPr/>
          <p:nvPr/>
        </p:nvSpPr>
        <p:spPr>
          <a:xfrm>
            <a:off x="3138950" y="4662559"/>
            <a:ext cx="1034257"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ea typeface="+mn-ea"/>
                <a:cs typeface="Calibri" panose="020F0502020204030204" pitchFamily="34" charset="0"/>
                <a:sym typeface="Arial"/>
              </a:rPr>
              <a:t>Drug/linker</a:t>
            </a:r>
            <a:endParaRPr kumimoji="0" lang="en-US" sz="1200" b="0" i="0" u="none" strike="noStrike" kern="1200" cap="none" spc="0" normalizeH="0" baseline="0" noProof="0">
              <a:ln>
                <a:noFill/>
              </a:ln>
              <a:solidFill>
                <a:srgbClr val="FFFFFF"/>
              </a:solidFill>
              <a:effectLst/>
              <a:uLnTx/>
              <a:uFillTx/>
              <a:ea typeface="+mn-ea"/>
              <a:cs typeface="Calibri" panose="020F0502020204030204" pitchFamily="34" charset="0"/>
            </a:endParaRPr>
          </a:p>
        </p:txBody>
      </p:sp>
      <p:grpSp>
        <p:nvGrpSpPr>
          <p:cNvPr id="252" name="Group 251">
            <a:extLst>
              <a:ext uri="{FF2B5EF4-FFF2-40B4-BE49-F238E27FC236}">
                <a16:creationId xmlns:a16="http://schemas.microsoft.com/office/drawing/2014/main" id="{1EDA7962-8F3D-D46E-937E-D485594B08FF}"/>
              </a:ext>
            </a:extLst>
          </p:cNvPr>
          <p:cNvGrpSpPr/>
          <p:nvPr/>
        </p:nvGrpSpPr>
        <p:grpSpPr>
          <a:xfrm rot="5400000">
            <a:off x="6414071" y="2954625"/>
            <a:ext cx="258595" cy="302680"/>
            <a:chOff x="2648324" y="2698784"/>
            <a:chExt cx="228600" cy="265176"/>
          </a:xfrm>
        </p:grpSpPr>
        <p:sp>
          <p:nvSpPr>
            <p:cNvPr id="253" name="Hexagon 252">
              <a:extLst>
                <a:ext uri="{FF2B5EF4-FFF2-40B4-BE49-F238E27FC236}">
                  <a16:creationId xmlns:a16="http://schemas.microsoft.com/office/drawing/2014/main" id="{7C090AF4-3187-95DC-3E14-D7F800F61006}"/>
                </a:ext>
              </a:extLst>
            </p:cNvPr>
            <p:cNvSpPr/>
            <p:nvPr/>
          </p:nvSpPr>
          <p:spPr bwMode="auto">
            <a:xfrm rot="7078025">
              <a:off x="2630036" y="2717072"/>
              <a:ext cx="265176" cy="228600"/>
            </a:xfrm>
            <a:prstGeom prst="hexagon">
              <a:avLst/>
            </a:prstGeom>
            <a:noFill/>
            <a:ln w="19050">
              <a:solidFill>
                <a:srgbClr val="000000"/>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54" name="Group 253">
              <a:extLst>
                <a:ext uri="{FF2B5EF4-FFF2-40B4-BE49-F238E27FC236}">
                  <a16:creationId xmlns:a16="http://schemas.microsoft.com/office/drawing/2014/main" id="{D5BC4289-A4E3-2008-715A-57BC4A9F659D}"/>
                </a:ext>
              </a:extLst>
            </p:cNvPr>
            <p:cNvGrpSpPr/>
            <p:nvPr/>
          </p:nvGrpSpPr>
          <p:grpSpPr>
            <a:xfrm rot="1553765">
              <a:off x="2677773" y="2759002"/>
              <a:ext cx="175160" cy="152355"/>
              <a:chOff x="2679700" y="2075996"/>
              <a:chExt cx="175160" cy="152355"/>
            </a:xfrm>
          </p:grpSpPr>
          <p:sp>
            <p:nvSpPr>
              <p:cNvPr id="255" name="Freeform 145">
                <a:extLst>
                  <a:ext uri="{FF2B5EF4-FFF2-40B4-BE49-F238E27FC236}">
                    <a16:creationId xmlns:a16="http://schemas.microsoft.com/office/drawing/2014/main" id="{90FF701A-3CC7-E78E-A5B9-6F95C35BDF2D}"/>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6" name="Freeform 146">
                <a:extLst>
                  <a:ext uri="{FF2B5EF4-FFF2-40B4-BE49-F238E27FC236}">
                    <a16:creationId xmlns:a16="http://schemas.microsoft.com/office/drawing/2014/main" id="{DFD553B3-F594-ADF5-5BDC-4CECF127A00E}"/>
                  </a:ext>
                </a:extLst>
              </p:cNvPr>
              <p:cNvSpPr/>
              <p:nvPr/>
            </p:nvSpPr>
            <p:spPr bwMode="auto">
              <a:xfrm rot="17828002">
                <a:off x="2802472" y="202678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Freeform 147">
                <a:extLst>
                  <a:ext uri="{FF2B5EF4-FFF2-40B4-BE49-F238E27FC236}">
                    <a16:creationId xmlns:a16="http://schemas.microsoft.com/office/drawing/2014/main" id="{7FB96690-3AC4-0E0D-2EF6-84C57608C7E3}"/>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58" name="Group 257">
            <a:extLst>
              <a:ext uri="{FF2B5EF4-FFF2-40B4-BE49-F238E27FC236}">
                <a16:creationId xmlns:a16="http://schemas.microsoft.com/office/drawing/2014/main" id="{C07A5FCF-6CDC-8484-6B22-F8DCFE92A875}"/>
              </a:ext>
            </a:extLst>
          </p:cNvPr>
          <p:cNvGrpSpPr/>
          <p:nvPr/>
        </p:nvGrpSpPr>
        <p:grpSpPr>
          <a:xfrm rot="7935039">
            <a:off x="5963240" y="3328852"/>
            <a:ext cx="106711" cy="98200"/>
            <a:chOff x="3454123" y="2151718"/>
            <a:chExt cx="74462" cy="64054"/>
          </a:xfrm>
        </p:grpSpPr>
        <p:sp>
          <p:nvSpPr>
            <p:cNvPr id="259" name="Freeform 149">
              <a:extLst>
                <a:ext uri="{FF2B5EF4-FFF2-40B4-BE49-F238E27FC236}">
                  <a16:creationId xmlns:a16="http://schemas.microsoft.com/office/drawing/2014/main" id="{8993BD91-C5E5-F8D5-255A-E201900C344F}"/>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0" name="Freeform 150">
              <a:extLst>
                <a:ext uri="{FF2B5EF4-FFF2-40B4-BE49-F238E27FC236}">
                  <a16:creationId xmlns:a16="http://schemas.microsoft.com/office/drawing/2014/main" id="{74F0754C-2AD9-3253-C2D0-775EFE347FC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1" name="Group 260">
            <a:extLst>
              <a:ext uri="{FF2B5EF4-FFF2-40B4-BE49-F238E27FC236}">
                <a16:creationId xmlns:a16="http://schemas.microsoft.com/office/drawing/2014/main" id="{D46486BC-8FE8-A9CE-DD79-83183287AB94}"/>
              </a:ext>
            </a:extLst>
          </p:cNvPr>
          <p:cNvGrpSpPr/>
          <p:nvPr/>
        </p:nvGrpSpPr>
        <p:grpSpPr>
          <a:xfrm rot="7935039">
            <a:off x="6349845" y="3508100"/>
            <a:ext cx="104362" cy="100333"/>
            <a:chOff x="3452933" y="2144335"/>
            <a:chExt cx="72822" cy="65445"/>
          </a:xfrm>
        </p:grpSpPr>
        <p:sp>
          <p:nvSpPr>
            <p:cNvPr id="262" name="Freeform 158">
              <a:extLst>
                <a:ext uri="{FF2B5EF4-FFF2-40B4-BE49-F238E27FC236}">
                  <a16:creationId xmlns:a16="http://schemas.microsoft.com/office/drawing/2014/main" id="{F640D7A7-DC5F-07EC-B800-7B282A2A30BD}"/>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Freeform 159">
              <a:extLst>
                <a:ext uri="{FF2B5EF4-FFF2-40B4-BE49-F238E27FC236}">
                  <a16:creationId xmlns:a16="http://schemas.microsoft.com/office/drawing/2014/main" id="{88306887-98A7-93F0-9D3E-2E5C65F30FF7}"/>
                </a:ext>
              </a:extLst>
            </p:cNvPr>
            <p:cNvSpPr/>
            <p:nvPr/>
          </p:nvSpPr>
          <p:spPr bwMode="auto">
            <a:xfrm>
              <a:off x="3468605" y="216215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4" name="Group 263">
            <a:extLst>
              <a:ext uri="{FF2B5EF4-FFF2-40B4-BE49-F238E27FC236}">
                <a16:creationId xmlns:a16="http://schemas.microsoft.com/office/drawing/2014/main" id="{D0C0AA3D-2278-7077-BF3A-247DFFAC9684}"/>
              </a:ext>
            </a:extLst>
          </p:cNvPr>
          <p:cNvGrpSpPr/>
          <p:nvPr/>
        </p:nvGrpSpPr>
        <p:grpSpPr>
          <a:xfrm rot="7935039">
            <a:off x="6746964" y="3337186"/>
            <a:ext cx="104577" cy="95853"/>
            <a:chOff x="3453973" y="2154643"/>
            <a:chExt cx="72972" cy="62522"/>
          </a:xfrm>
        </p:grpSpPr>
        <p:sp>
          <p:nvSpPr>
            <p:cNvPr id="265" name="Freeform 164">
              <a:extLst>
                <a:ext uri="{FF2B5EF4-FFF2-40B4-BE49-F238E27FC236}">
                  <a16:creationId xmlns:a16="http://schemas.microsoft.com/office/drawing/2014/main" id="{563F336C-7F9A-1C57-CB0C-9282D686A859}"/>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6" name="Freeform 165">
              <a:extLst>
                <a:ext uri="{FF2B5EF4-FFF2-40B4-BE49-F238E27FC236}">
                  <a16:creationId xmlns:a16="http://schemas.microsoft.com/office/drawing/2014/main" id="{4E26E967-4AF5-61C8-FB38-1F1A315E2063}"/>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7" name="Group 266">
            <a:extLst>
              <a:ext uri="{FF2B5EF4-FFF2-40B4-BE49-F238E27FC236}">
                <a16:creationId xmlns:a16="http://schemas.microsoft.com/office/drawing/2014/main" id="{E898BE61-2D02-61EA-8432-07181425EDBE}"/>
              </a:ext>
            </a:extLst>
          </p:cNvPr>
          <p:cNvGrpSpPr/>
          <p:nvPr/>
        </p:nvGrpSpPr>
        <p:grpSpPr>
          <a:xfrm rot="7935039">
            <a:off x="5574720" y="3509682"/>
            <a:ext cx="106711" cy="98200"/>
            <a:chOff x="3454123" y="2151718"/>
            <a:chExt cx="74462" cy="64054"/>
          </a:xfrm>
        </p:grpSpPr>
        <p:sp>
          <p:nvSpPr>
            <p:cNvPr id="268" name="Freeform 167">
              <a:extLst>
                <a:ext uri="{FF2B5EF4-FFF2-40B4-BE49-F238E27FC236}">
                  <a16:creationId xmlns:a16="http://schemas.microsoft.com/office/drawing/2014/main" id="{3336B06F-2175-9DA3-8317-A772CC9AE67F}"/>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9" name="Freeform 168">
              <a:extLst>
                <a:ext uri="{FF2B5EF4-FFF2-40B4-BE49-F238E27FC236}">
                  <a16:creationId xmlns:a16="http://schemas.microsoft.com/office/drawing/2014/main" id="{C670FCF6-9295-4122-6029-C66AE8D499EC}"/>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70" name="Group 269">
            <a:extLst>
              <a:ext uri="{FF2B5EF4-FFF2-40B4-BE49-F238E27FC236}">
                <a16:creationId xmlns:a16="http://schemas.microsoft.com/office/drawing/2014/main" id="{7DDF19A6-3E70-3A62-03A5-12B1C311C0B1}"/>
              </a:ext>
            </a:extLst>
          </p:cNvPr>
          <p:cNvGrpSpPr/>
          <p:nvPr/>
        </p:nvGrpSpPr>
        <p:grpSpPr>
          <a:xfrm rot="7935039">
            <a:off x="7384009" y="3512069"/>
            <a:ext cx="102226" cy="97982"/>
            <a:chOff x="3452933" y="2144335"/>
            <a:chExt cx="71333" cy="63912"/>
          </a:xfrm>
        </p:grpSpPr>
        <p:sp>
          <p:nvSpPr>
            <p:cNvPr id="271" name="Freeform 170">
              <a:extLst>
                <a:ext uri="{FF2B5EF4-FFF2-40B4-BE49-F238E27FC236}">
                  <a16:creationId xmlns:a16="http://schemas.microsoft.com/office/drawing/2014/main" id="{93CFA441-4AAD-D238-DB76-ACC60977179E}"/>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2" name="Freeform 171">
              <a:extLst>
                <a:ext uri="{FF2B5EF4-FFF2-40B4-BE49-F238E27FC236}">
                  <a16:creationId xmlns:a16="http://schemas.microsoft.com/office/drawing/2014/main" id="{EF0DBD49-2086-8F65-439D-27C62D7236CC}"/>
                </a:ext>
              </a:extLst>
            </p:cNvPr>
            <p:cNvSpPr/>
            <p:nvPr/>
          </p:nvSpPr>
          <p:spPr bwMode="auto">
            <a:xfrm>
              <a:off x="3467116" y="21606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73" name="Group 272">
            <a:extLst>
              <a:ext uri="{FF2B5EF4-FFF2-40B4-BE49-F238E27FC236}">
                <a16:creationId xmlns:a16="http://schemas.microsoft.com/office/drawing/2014/main" id="{16516633-E1AC-2BC4-EB05-B13408786D80}"/>
              </a:ext>
            </a:extLst>
          </p:cNvPr>
          <p:cNvGrpSpPr/>
          <p:nvPr/>
        </p:nvGrpSpPr>
        <p:grpSpPr>
          <a:xfrm rot="7935039">
            <a:off x="5193173" y="3336703"/>
            <a:ext cx="106712" cy="98200"/>
            <a:chOff x="3449653" y="2147119"/>
            <a:chExt cx="74463" cy="64054"/>
          </a:xfrm>
        </p:grpSpPr>
        <p:sp>
          <p:nvSpPr>
            <p:cNvPr id="274" name="Freeform 173">
              <a:extLst>
                <a:ext uri="{FF2B5EF4-FFF2-40B4-BE49-F238E27FC236}">
                  <a16:creationId xmlns:a16="http://schemas.microsoft.com/office/drawing/2014/main" id="{DA7BDF59-114A-A12D-97F8-3809C486F9C1}"/>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5" name="Freeform 174">
              <a:extLst>
                <a:ext uri="{FF2B5EF4-FFF2-40B4-BE49-F238E27FC236}">
                  <a16:creationId xmlns:a16="http://schemas.microsoft.com/office/drawing/2014/main" id="{2A659F58-BBD8-0F4D-3BDE-9B39B801DB66}"/>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76" name="Group 275">
            <a:extLst>
              <a:ext uri="{FF2B5EF4-FFF2-40B4-BE49-F238E27FC236}">
                <a16:creationId xmlns:a16="http://schemas.microsoft.com/office/drawing/2014/main" id="{6026605C-9B09-6E63-49C5-5FA2BDE7E8CC}"/>
              </a:ext>
            </a:extLst>
          </p:cNvPr>
          <p:cNvGrpSpPr/>
          <p:nvPr/>
        </p:nvGrpSpPr>
        <p:grpSpPr>
          <a:xfrm rot="7935039">
            <a:off x="4298744" y="3511353"/>
            <a:ext cx="102226" cy="97982"/>
            <a:chOff x="3457252" y="2151860"/>
            <a:chExt cx="71333" cy="63912"/>
          </a:xfrm>
        </p:grpSpPr>
        <p:sp>
          <p:nvSpPr>
            <p:cNvPr id="277" name="Freeform 176">
              <a:extLst>
                <a:ext uri="{FF2B5EF4-FFF2-40B4-BE49-F238E27FC236}">
                  <a16:creationId xmlns:a16="http://schemas.microsoft.com/office/drawing/2014/main" id="{CC3C8F0E-F9F1-12ED-5114-8A13C5DD903E}"/>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8" name="Freeform 177">
              <a:extLst>
                <a:ext uri="{FF2B5EF4-FFF2-40B4-BE49-F238E27FC236}">
                  <a16:creationId xmlns:a16="http://schemas.microsoft.com/office/drawing/2014/main" id="{4E863B53-7775-588F-3823-F6A3807AB64A}"/>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79" name="Group 278">
            <a:extLst>
              <a:ext uri="{FF2B5EF4-FFF2-40B4-BE49-F238E27FC236}">
                <a16:creationId xmlns:a16="http://schemas.microsoft.com/office/drawing/2014/main" id="{8962421C-BE77-DE01-7837-CEE3F36F3524}"/>
              </a:ext>
            </a:extLst>
          </p:cNvPr>
          <p:cNvGrpSpPr/>
          <p:nvPr/>
        </p:nvGrpSpPr>
        <p:grpSpPr>
          <a:xfrm rot="20616000">
            <a:off x="4424254" y="3186121"/>
            <a:ext cx="100176" cy="103781"/>
            <a:chOff x="3452933" y="2144335"/>
            <a:chExt cx="69902" cy="67695"/>
          </a:xfrm>
        </p:grpSpPr>
        <p:sp>
          <p:nvSpPr>
            <p:cNvPr id="280" name="Freeform 179">
              <a:extLst>
                <a:ext uri="{FF2B5EF4-FFF2-40B4-BE49-F238E27FC236}">
                  <a16:creationId xmlns:a16="http://schemas.microsoft.com/office/drawing/2014/main" id="{15E9361A-4A5F-14FA-06F4-D25D4F86F4B4}"/>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1" name="Freeform 180">
              <a:extLst>
                <a:ext uri="{FF2B5EF4-FFF2-40B4-BE49-F238E27FC236}">
                  <a16:creationId xmlns:a16="http://schemas.microsoft.com/office/drawing/2014/main" id="{EED11C3B-2A68-A600-34EB-06E33BB69A13}"/>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82" name="Rectangle 281">
            <a:extLst>
              <a:ext uri="{FF2B5EF4-FFF2-40B4-BE49-F238E27FC236}">
                <a16:creationId xmlns:a16="http://schemas.microsoft.com/office/drawing/2014/main" id="{7B4690DD-C783-67F1-4E12-89B88B811BF9}"/>
              </a:ext>
            </a:extLst>
          </p:cNvPr>
          <p:cNvSpPr/>
          <p:nvPr/>
        </p:nvSpPr>
        <p:spPr>
          <a:xfrm>
            <a:off x="7136285" y="3431442"/>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83" name="Rectangle 282">
            <a:extLst>
              <a:ext uri="{FF2B5EF4-FFF2-40B4-BE49-F238E27FC236}">
                <a16:creationId xmlns:a16="http://schemas.microsoft.com/office/drawing/2014/main" id="{9470C102-04F4-D18F-BCD1-73AD93E43586}"/>
              </a:ext>
            </a:extLst>
          </p:cNvPr>
          <p:cNvSpPr/>
          <p:nvPr/>
        </p:nvSpPr>
        <p:spPr>
          <a:xfrm>
            <a:off x="7391944" y="3607489"/>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84" name="Rectangle 283">
            <a:extLst>
              <a:ext uri="{FF2B5EF4-FFF2-40B4-BE49-F238E27FC236}">
                <a16:creationId xmlns:a16="http://schemas.microsoft.com/office/drawing/2014/main" id="{E6D895BB-FA92-A197-6A35-667477306EA2}"/>
              </a:ext>
            </a:extLst>
          </p:cNvPr>
          <p:cNvSpPr/>
          <p:nvPr/>
        </p:nvSpPr>
        <p:spPr>
          <a:xfrm>
            <a:off x="6755299" y="3170739"/>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85" name="Rectangle 284">
            <a:extLst>
              <a:ext uri="{FF2B5EF4-FFF2-40B4-BE49-F238E27FC236}">
                <a16:creationId xmlns:a16="http://schemas.microsoft.com/office/drawing/2014/main" id="{E00030E1-5F51-12DB-9559-881B73BA0884}"/>
              </a:ext>
            </a:extLst>
          </p:cNvPr>
          <p:cNvSpPr/>
          <p:nvPr/>
        </p:nvSpPr>
        <p:spPr>
          <a:xfrm>
            <a:off x="6358765" y="3607489"/>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86" name="Rectangle 285">
            <a:extLst>
              <a:ext uri="{FF2B5EF4-FFF2-40B4-BE49-F238E27FC236}">
                <a16:creationId xmlns:a16="http://schemas.microsoft.com/office/drawing/2014/main" id="{F1BB158C-62B1-A350-764F-E14516E0DFFF}"/>
              </a:ext>
            </a:extLst>
          </p:cNvPr>
          <p:cNvSpPr/>
          <p:nvPr/>
        </p:nvSpPr>
        <p:spPr>
          <a:xfrm>
            <a:off x="5974287" y="3167659"/>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87" name="Rectangle 286">
            <a:extLst>
              <a:ext uri="{FF2B5EF4-FFF2-40B4-BE49-F238E27FC236}">
                <a16:creationId xmlns:a16="http://schemas.microsoft.com/office/drawing/2014/main" id="{58BC6126-BF24-2243-2287-939CD192E014}"/>
              </a:ext>
            </a:extLst>
          </p:cNvPr>
          <p:cNvSpPr/>
          <p:nvPr/>
        </p:nvSpPr>
        <p:spPr>
          <a:xfrm>
            <a:off x="5593116" y="361158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88" name="Rectangle 287">
            <a:extLst>
              <a:ext uri="{FF2B5EF4-FFF2-40B4-BE49-F238E27FC236}">
                <a16:creationId xmlns:a16="http://schemas.microsoft.com/office/drawing/2014/main" id="{BADBC341-3645-E7BB-D323-9A971D935ED6}"/>
              </a:ext>
            </a:extLst>
          </p:cNvPr>
          <p:cNvSpPr/>
          <p:nvPr/>
        </p:nvSpPr>
        <p:spPr>
          <a:xfrm>
            <a:off x="5202383" y="3167659"/>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89" name="Rectangle 288">
            <a:extLst>
              <a:ext uri="{FF2B5EF4-FFF2-40B4-BE49-F238E27FC236}">
                <a16:creationId xmlns:a16="http://schemas.microsoft.com/office/drawing/2014/main" id="{B712E399-E7F8-8E0D-6B47-CF7A36DF53EA}"/>
              </a:ext>
            </a:extLst>
          </p:cNvPr>
          <p:cNvSpPr/>
          <p:nvPr/>
        </p:nvSpPr>
        <p:spPr>
          <a:xfrm>
            <a:off x="4485122" y="304536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290" name="Rectangle 289">
            <a:extLst>
              <a:ext uri="{FF2B5EF4-FFF2-40B4-BE49-F238E27FC236}">
                <a16:creationId xmlns:a16="http://schemas.microsoft.com/office/drawing/2014/main" id="{F76D7E23-0286-DD44-CAC1-D0ECEB94F333}"/>
              </a:ext>
            </a:extLst>
          </p:cNvPr>
          <p:cNvSpPr/>
          <p:nvPr/>
        </p:nvSpPr>
        <p:spPr>
          <a:xfrm>
            <a:off x="4307901" y="361158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291" name="Group 290">
            <a:extLst>
              <a:ext uri="{FF2B5EF4-FFF2-40B4-BE49-F238E27FC236}">
                <a16:creationId xmlns:a16="http://schemas.microsoft.com/office/drawing/2014/main" id="{58FA759B-A423-FDBE-3606-8AC25641F0CC}"/>
              </a:ext>
            </a:extLst>
          </p:cNvPr>
          <p:cNvGrpSpPr/>
          <p:nvPr/>
        </p:nvGrpSpPr>
        <p:grpSpPr>
          <a:xfrm>
            <a:off x="5716629" y="3246689"/>
            <a:ext cx="84960" cy="252468"/>
            <a:chOff x="9652371" y="397080"/>
            <a:chExt cx="84960" cy="252468"/>
          </a:xfrm>
        </p:grpSpPr>
        <p:sp>
          <p:nvSpPr>
            <p:cNvPr id="512" name="Rectangle 511">
              <a:extLst>
                <a:ext uri="{FF2B5EF4-FFF2-40B4-BE49-F238E27FC236}">
                  <a16:creationId xmlns:a16="http://schemas.microsoft.com/office/drawing/2014/main" id="{C0E04724-7441-131B-45A1-CD0EF29FBD1B}"/>
                </a:ext>
              </a:extLst>
            </p:cNvPr>
            <p:cNvSpPr/>
            <p:nvPr/>
          </p:nvSpPr>
          <p:spPr>
            <a:xfrm>
              <a:off x="9654776" y="397080"/>
              <a:ext cx="8015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513" name="Rectangle 512">
              <a:extLst>
                <a:ext uri="{FF2B5EF4-FFF2-40B4-BE49-F238E27FC236}">
                  <a16:creationId xmlns:a16="http://schemas.microsoft.com/office/drawing/2014/main" id="{2794A070-CCA1-7F84-A78E-216EA255900C}"/>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514" name="Group 513">
            <a:extLst>
              <a:ext uri="{FF2B5EF4-FFF2-40B4-BE49-F238E27FC236}">
                <a16:creationId xmlns:a16="http://schemas.microsoft.com/office/drawing/2014/main" id="{6F0AFD31-BCA9-E607-355F-2177F2BD8122}"/>
              </a:ext>
            </a:extLst>
          </p:cNvPr>
          <p:cNvGrpSpPr/>
          <p:nvPr/>
        </p:nvGrpSpPr>
        <p:grpSpPr>
          <a:xfrm>
            <a:off x="6873538" y="3446314"/>
            <a:ext cx="84960" cy="252468"/>
            <a:chOff x="9652371" y="397080"/>
            <a:chExt cx="84960" cy="252468"/>
          </a:xfrm>
        </p:grpSpPr>
        <p:sp>
          <p:nvSpPr>
            <p:cNvPr id="515" name="Rectangle 514">
              <a:extLst>
                <a:ext uri="{FF2B5EF4-FFF2-40B4-BE49-F238E27FC236}">
                  <a16:creationId xmlns:a16="http://schemas.microsoft.com/office/drawing/2014/main" id="{CE24CC66-A0F4-8088-1DEF-82769A5E91AF}"/>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516" name="Rectangle 515">
              <a:extLst>
                <a:ext uri="{FF2B5EF4-FFF2-40B4-BE49-F238E27FC236}">
                  <a16:creationId xmlns:a16="http://schemas.microsoft.com/office/drawing/2014/main" id="{B7B6433A-5371-B024-1802-D63DB8DD51AC}"/>
                </a:ext>
              </a:extLst>
            </p:cNvPr>
            <p:cNvSpPr/>
            <p:nvPr/>
          </p:nvSpPr>
          <p:spPr>
            <a:xfrm>
              <a:off x="9654776" y="495660"/>
              <a:ext cx="8015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517" name="Group 516">
            <a:extLst>
              <a:ext uri="{FF2B5EF4-FFF2-40B4-BE49-F238E27FC236}">
                <a16:creationId xmlns:a16="http://schemas.microsoft.com/office/drawing/2014/main" id="{A2B498AA-65DF-F930-1781-43F01D1BCFF3}"/>
              </a:ext>
            </a:extLst>
          </p:cNvPr>
          <p:cNvGrpSpPr/>
          <p:nvPr/>
        </p:nvGrpSpPr>
        <p:grpSpPr>
          <a:xfrm>
            <a:off x="6105121" y="3440071"/>
            <a:ext cx="84960" cy="252468"/>
            <a:chOff x="9652371" y="397080"/>
            <a:chExt cx="84960" cy="252468"/>
          </a:xfrm>
        </p:grpSpPr>
        <p:sp>
          <p:nvSpPr>
            <p:cNvPr id="518" name="Rectangle 517">
              <a:extLst>
                <a:ext uri="{FF2B5EF4-FFF2-40B4-BE49-F238E27FC236}">
                  <a16:creationId xmlns:a16="http://schemas.microsoft.com/office/drawing/2014/main" id="{3DF99804-A220-1F47-52FA-14655D2EACA7}"/>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519" name="Rectangle 518">
              <a:extLst>
                <a:ext uri="{FF2B5EF4-FFF2-40B4-BE49-F238E27FC236}">
                  <a16:creationId xmlns:a16="http://schemas.microsoft.com/office/drawing/2014/main" id="{672A53A4-D611-92E2-097B-36ABB42754F3}"/>
                </a:ext>
              </a:extLst>
            </p:cNvPr>
            <p:cNvSpPr/>
            <p:nvPr/>
          </p:nvSpPr>
          <p:spPr>
            <a:xfrm>
              <a:off x="9654776" y="495660"/>
              <a:ext cx="8015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520" name="Group 519">
            <a:extLst>
              <a:ext uri="{FF2B5EF4-FFF2-40B4-BE49-F238E27FC236}">
                <a16:creationId xmlns:a16="http://schemas.microsoft.com/office/drawing/2014/main" id="{F2B7E117-A8D4-23F7-0CE3-549ED7AA4F8E}"/>
              </a:ext>
            </a:extLst>
          </p:cNvPr>
          <p:cNvGrpSpPr/>
          <p:nvPr/>
        </p:nvGrpSpPr>
        <p:grpSpPr>
          <a:xfrm>
            <a:off x="5333544" y="3446314"/>
            <a:ext cx="84960" cy="252468"/>
            <a:chOff x="9652371" y="397080"/>
            <a:chExt cx="84960" cy="252468"/>
          </a:xfrm>
        </p:grpSpPr>
        <p:sp>
          <p:nvSpPr>
            <p:cNvPr id="521" name="Rectangle 520">
              <a:extLst>
                <a:ext uri="{FF2B5EF4-FFF2-40B4-BE49-F238E27FC236}">
                  <a16:creationId xmlns:a16="http://schemas.microsoft.com/office/drawing/2014/main" id="{467B394B-32F7-3FA1-01B3-7AC8AC6B40F6}"/>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522" name="Rectangle 521">
              <a:extLst>
                <a:ext uri="{FF2B5EF4-FFF2-40B4-BE49-F238E27FC236}">
                  <a16:creationId xmlns:a16="http://schemas.microsoft.com/office/drawing/2014/main" id="{C8B255BA-140E-B8CE-403A-7A60641AE7D2}"/>
                </a:ext>
              </a:extLst>
            </p:cNvPr>
            <p:cNvSpPr/>
            <p:nvPr/>
          </p:nvSpPr>
          <p:spPr>
            <a:xfrm>
              <a:off x="9654776" y="495660"/>
              <a:ext cx="8015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523" name="Rectangle 522">
            <a:extLst>
              <a:ext uri="{FF2B5EF4-FFF2-40B4-BE49-F238E27FC236}">
                <a16:creationId xmlns:a16="http://schemas.microsoft.com/office/drawing/2014/main" id="{5F962432-C613-779D-676F-13D1B4A2D62C}"/>
              </a:ext>
            </a:extLst>
          </p:cNvPr>
          <p:cNvSpPr/>
          <p:nvPr/>
        </p:nvSpPr>
        <p:spPr>
          <a:xfrm>
            <a:off x="4431148" y="335321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nvGrpSpPr>
          <p:cNvPr id="524" name="Group 523">
            <a:extLst>
              <a:ext uri="{FF2B5EF4-FFF2-40B4-BE49-F238E27FC236}">
                <a16:creationId xmlns:a16="http://schemas.microsoft.com/office/drawing/2014/main" id="{5258C2E7-087F-0A0B-249B-CFB937EB4490}"/>
              </a:ext>
            </a:extLst>
          </p:cNvPr>
          <p:cNvGrpSpPr/>
          <p:nvPr/>
        </p:nvGrpSpPr>
        <p:grpSpPr>
          <a:xfrm>
            <a:off x="6504972" y="3276916"/>
            <a:ext cx="84960" cy="252468"/>
            <a:chOff x="9652371" y="397080"/>
            <a:chExt cx="84960" cy="252468"/>
          </a:xfrm>
        </p:grpSpPr>
        <p:sp>
          <p:nvSpPr>
            <p:cNvPr id="525" name="Rectangle 524">
              <a:extLst>
                <a:ext uri="{FF2B5EF4-FFF2-40B4-BE49-F238E27FC236}">
                  <a16:creationId xmlns:a16="http://schemas.microsoft.com/office/drawing/2014/main" id="{D11F800E-3253-077F-10D6-3034B7C58B72}"/>
                </a:ext>
              </a:extLst>
            </p:cNvPr>
            <p:cNvSpPr/>
            <p:nvPr/>
          </p:nvSpPr>
          <p:spPr>
            <a:xfrm>
              <a:off x="9654776" y="397080"/>
              <a:ext cx="8015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526" name="Rectangle 525">
              <a:extLst>
                <a:ext uri="{FF2B5EF4-FFF2-40B4-BE49-F238E27FC236}">
                  <a16:creationId xmlns:a16="http://schemas.microsoft.com/office/drawing/2014/main" id="{F753DBE5-BBCF-8A39-7E0B-38B16F20BABB}"/>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sp>
        <p:nvSpPr>
          <p:cNvPr id="527" name="Freeform 245">
            <a:extLst>
              <a:ext uri="{FF2B5EF4-FFF2-40B4-BE49-F238E27FC236}">
                <a16:creationId xmlns:a16="http://schemas.microsoft.com/office/drawing/2014/main" id="{9019F124-FB17-333B-A2F6-A8396843AE6F}"/>
              </a:ext>
            </a:extLst>
          </p:cNvPr>
          <p:cNvSpPr/>
          <p:nvPr/>
        </p:nvSpPr>
        <p:spPr bwMode="auto">
          <a:xfrm>
            <a:off x="7240792" y="3432823"/>
            <a:ext cx="273050" cy="85725"/>
          </a:xfrm>
          <a:custGeom>
            <a:avLst/>
            <a:gdLst>
              <a:gd name="connsiteX0" fmla="*/ 273050 w 273050"/>
              <a:gd name="connsiteY0" fmla="*/ 31750 h 85725"/>
              <a:gd name="connsiteX1" fmla="*/ 273050 w 273050"/>
              <a:gd name="connsiteY1" fmla="*/ 31750 h 85725"/>
              <a:gd name="connsiteX2" fmla="*/ 193675 w 273050"/>
              <a:gd name="connsiteY2" fmla="*/ 85725 h 85725"/>
              <a:gd name="connsiteX3" fmla="*/ 63500 w 273050"/>
              <a:gd name="connsiteY3" fmla="*/ 0 h 85725"/>
              <a:gd name="connsiteX4" fmla="*/ 0 w 273050"/>
              <a:gd name="connsiteY4" fmla="*/ 5397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 h="85725">
                <a:moveTo>
                  <a:pt x="273050" y="31750"/>
                </a:moveTo>
                <a:lnTo>
                  <a:pt x="273050" y="31750"/>
                </a:lnTo>
                <a:lnTo>
                  <a:pt x="193675" y="85725"/>
                </a:lnTo>
                <a:lnTo>
                  <a:pt x="63500" y="0"/>
                </a:lnTo>
                <a:lnTo>
                  <a:pt x="0" y="5397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8" name="Freeform 246">
            <a:extLst>
              <a:ext uri="{FF2B5EF4-FFF2-40B4-BE49-F238E27FC236}">
                <a16:creationId xmlns:a16="http://schemas.microsoft.com/office/drawing/2014/main" id="{5045CD95-315D-598A-005A-BEEC7DD62F39}"/>
              </a:ext>
            </a:extLst>
          </p:cNvPr>
          <p:cNvSpPr/>
          <p:nvPr/>
        </p:nvSpPr>
        <p:spPr bwMode="auto">
          <a:xfrm>
            <a:off x="6970917" y="3429648"/>
            <a:ext cx="146050" cy="66675"/>
          </a:xfrm>
          <a:custGeom>
            <a:avLst/>
            <a:gdLst>
              <a:gd name="connsiteX0" fmla="*/ 146050 w 146050"/>
              <a:gd name="connsiteY0" fmla="*/ 44450 h 66675"/>
              <a:gd name="connsiteX1" fmla="*/ 85725 w 146050"/>
              <a:gd name="connsiteY1" fmla="*/ 0 h 66675"/>
              <a:gd name="connsiteX2" fmla="*/ 0 w 146050"/>
              <a:gd name="connsiteY2" fmla="*/ 66675 h 66675"/>
            </a:gdLst>
            <a:ahLst/>
            <a:cxnLst>
              <a:cxn ang="0">
                <a:pos x="connsiteX0" y="connsiteY0"/>
              </a:cxn>
              <a:cxn ang="0">
                <a:pos x="connsiteX1" y="connsiteY1"/>
              </a:cxn>
              <a:cxn ang="0">
                <a:pos x="connsiteX2" y="connsiteY2"/>
              </a:cxn>
            </a:cxnLst>
            <a:rect l="l" t="t" r="r" b="b"/>
            <a:pathLst>
              <a:path w="146050" h="66675">
                <a:moveTo>
                  <a:pt x="146050" y="44450"/>
                </a:moveTo>
                <a:lnTo>
                  <a:pt x="85725" y="0"/>
                </a:lnTo>
                <a:lnTo>
                  <a:pt x="0" y="6667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9" name="Freeform 247">
            <a:extLst>
              <a:ext uri="{FF2B5EF4-FFF2-40B4-BE49-F238E27FC236}">
                <a16:creationId xmlns:a16="http://schemas.microsoft.com/office/drawing/2014/main" id="{EAF27519-3498-16CE-3D98-CEC62BE34631}"/>
              </a:ext>
            </a:extLst>
          </p:cNvPr>
          <p:cNvSpPr/>
          <p:nvPr/>
        </p:nvSpPr>
        <p:spPr bwMode="auto">
          <a:xfrm>
            <a:off x="6593092" y="3429648"/>
            <a:ext cx="276225" cy="92075"/>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Lst>
            <a:ahLst/>
            <a:cxnLst>
              <a:cxn ang="0">
                <a:pos x="connsiteX0" y="connsiteY0"/>
              </a:cxn>
              <a:cxn ang="0">
                <a:pos x="connsiteX1" y="connsiteY1"/>
              </a:cxn>
              <a:cxn ang="0">
                <a:pos x="connsiteX2" y="connsiteY2"/>
              </a:cxn>
              <a:cxn ang="0">
                <a:pos x="connsiteX3" y="connsiteY3"/>
              </a:cxn>
            </a:cxnLst>
            <a:rect l="l" t="t" r="r" b="b"/>
            <a:pathLst>
              <a:path w="276225" h="92075">
                <a:moveTo>
                  <a:pt x="276225" y="53975"/>
                </a:moveTo>
                <a:lnTo>
                  <a:pt x="206375" y="0"/>
                </a:lnTo>
                <a:lnTo>
                  <a:pt x="79375" y="92075"/>
                </a:lnTo>
                <a:lnTo>
                  <a:pt x="0" y="4127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0" name="Freeform 248">
            <a:extLst>
              <a:ext uri="{FF2B5EF4-FFF2-40B4-BE49-F238E27FC236}">
                <a16:creationId xmlns:a16="http://schemas.microsoft.com/office/drawing/2014/main" id="{1B4DD3B6-3ACE-6DDF-77F6-41D6B0CCA93E}"/>
              </a:ext>
            </a:extLst>
          </p:cNvPr>
          <p:cNvSpPr/>
          <p:nvPr/>
        </p:nvSpPr>
        <p:spPr bwMode="auto">
          <a:xfrm>
            <a:off x="6269242" y="3178823"/>
            <a:ext cx="209550" cy="336550"/>
          </a:xfrm>
          <a:custGeom>
            <a:avLst/>
            <a:gdLst>
              <a:gd name="connsiteX0" fmla="*/ 136525 w 209550"/>
              <a:gd name="connsiteY0" fmla="*/ 0 h 336550"/>
              <a:gd name="connsiteX1" fmla="*/ 0 w 209550"/>
              <a:gd name="connsiteY1" fmla="*/ 98425 h 336550"/>
              <a:gd name="connsiteX2" fmla="*/ 12700 w 209550"/>
              <a:gd name="connsiteY2" fmla="*/ 257175 h 336550"/>
              <a:gd name="connsiteX3" fmla="*/ 130175 w 209550"/>
              <a:gd name="connsiteY3" fmla="*/ 336550 h 336550"/>
              <a:gd name="connsiteX4" fmla="*/ 209550 w 209550"/>
              <a:gd name="connsiteY4" fmla="*/ 292100 h 33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50" h="336550">
                <a:moveTo>
                  <a:pt x="136525" y="0"/>
                </a:moveTo>
                <a:lnTo>
                  <a:pt x="0" y="98425"/>
                </a:lnTo>
                <a:lnTo>
                  <a:pt x="12700" y="257175"/>
                </a:lnTo>
                <a:lnTo>
                  <a:pt x="130175" y="336550"/>
                </a:lnTo>
                <a:lnTo>
                  <a:pt x="209550" y="29210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1" name="Freeform 249">
            <a:extLst>
              <a:ext uri="{FF2B5EF4-FFF2-40B4-BE49-F238E27FC236}">
                <a16:creationId xmlns:a16="http://schemas.microsoft.com/office/drawing/2014/main" id="{EB4F4482-451D-CD34-5935-75F9C59E9B83}"/>
              </a:ext>
            </a:extLst>
          </p:cNvPr>
          <p:cNvSpPr/>
          <p:nvPr/>
        </p:nvSpPr>
        <p:spPr bwMode="auto">
          <a:xfrm>
            <a:off x="6202567" y="3432823"/>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2" name="Freeform 250">
            <a:extLst>
              <a:ext uri="{FF2B5EF4-FFF2-40B4-BE49-F238E27FC236}">
                <a16:creationId xmlns:a16="http://schemas.microsoft.com/office/drawing/2014/main" id="{7AD1EDE6-3B11-E01F-9459-5D82C4D12CA3}"/>
              </a:ext>
            </a:extLst>
          </p:cNvPr>
          <p:cNvSpPr/>
          <p:nvPr/>
        </p:nvSpPr>
        <p:spPr bwMode="auto">
          <a:xfrm rot="1288063">
            <a:off x="4157603" y="3404248"/>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3" name="Freeform 251">
            <a:extLst>
              <a:ext uri="{FF2B5EF4-FFF2-40B4-BE49-F238E27FC236}">
                <a16:creationId xmlns:a16="http://schemas.microsoft.com/office/drawing/2014/main" id="{B842C2FE-1ADC-2687-BE3F-D6BC20ABF511}"/>
              </a:ext>
            </a:extLst>
          </p:cNvPr>
          <p:cNvSpPr/>
          <p:nvPr/>
        </p:nvSpPr>
        <p:spPr bwMode="auto">
          <a:xfrm>
            <a:off x="4243592" y="3277248"/>
            <a:ext cx="225425" cy="241300"/>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4" name="Freeform 252">
            <a:extLst>
              <a:ext uri="{FF2B5EF4-FFF2-40B4-BE49-F238E27FC236}">
                <a16:creationId xmlns:a16="http://schemas.microsoft.com/office/drawing/2014/main" id="{26229297-5245-B149-83D2-13D1BEB8025B}"/>
              </a:ext>
            </a:extLst>
          </p:cNvPr>
          <p:cNvSpPr/>
          <p:nvPr/>
        </p:nvSpPr>
        <p:spPr bwMode="auto">
          <a:xfrm>
            <a:off x="4532517" y="3429648"/>
            <a:ext cx="777875" cy="98425"/>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5" name="Freeform 253">
            <a:extLst>
              <a:ext uri="{FF2B5EF4-FFF2-40B4-BE49-F238E27FC236}">
                <a16:creationId xmlns:a16="http://schemas.microsoft.com/office/drawing/2014/main" id="{D24193AC-F651-6A51-288A-22A5D5FA1CCF}"/>
              </a:ext>
            </a:extLst>
          </p:cNvPr>
          <p:cNvSpPr/>
          <p:nvPr/>
        </p:nvSpPr>
        <p:spPr bwMode="auto">
          <a:xfrm>
            <a:off x="5437392" y="3429648"/>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6" name="Freeform 254">
            <a:extLst>
              <a:ext uri="{FF2B5EF4-FFF2-40B4-BE49-F238E27FC236}">
                <a16:creationId xmlns:a16="http://schemas.microsoft.com/office/drawing/2014/main" id="{FD07F051-FA26-ECA3-3F76-3BF8EBF20B7E}"/>
              </a:ext>
            </a:extLst>
          </p:cNvPr>
          <p:cNvSpPr/>
          <p:nvPr/>
        </p:nvSpPr>
        <p:spPr bwMode="auto">
          <a:xfrm>
            <a:off x="5805692" y="3423298"/>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7" name="Rectangle 536">
            <a:extLst>
              <a:ext uri="{FF2B5EF4-FFF2-40B4-BE49-F238E27FC236}">
                <a16:creationId xmlns:a16="http://schemas.microsoft.com/office/drawing/2014/main" id="{D54E164C-543B-8A8A-99A0-2124413F3C73}"/>
              </a:ext>
            </a:extLst>
          </p:cNvPr>
          <p:cNvSpPr/>
          <p:nvPr/>
        </p:nvSpPr>
        <p:spPr bwMode="auto">
          <a:xfrm>
            <a:off x="2944089" y="4417753"/>
            <a:ext cx="145210" cy="138043"/>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8" name="Rectangle 537">
            <a:extLst>
              <a:ext uri="{FF2B5EF4-FFF2-40B4-BE49-F238E27FC236}">
                <a16:creationId xmlns:a16="http://schemas.microsoft.com/office/drawing/2014/main" id="{616EF4E6-A17E-EF33-33D2-1E3BD257100D}"/>
              </a:ext>
            </a:extLst>
          </p:cNvPr>
          <p:cNvSpPr/>
          <p:nvPr/>
        </p:nvSpPr>
        <p:spPr bwMode="auto">
          <a:xfrm>
            <a:off x="3818134" y="3298119"/>
            <a:ext cx="337177" cy="275758"/>
          </a:xfrm>
          <a:prstGeom prst="rect">
            <a:avLst/>
          </a:prstGeom>
          <a:solidFill>
            <a:schemeClr val="accent4"/>
          </a:solidFill>
          <a:ln w="0">
            <a:noFill/>
            <a:miter lim="800000"/>
            <a:headEnd/>
            <a:tailEnd/>
          </a:ln>
        </p:spPr>
        <p:txBody>
          <a:bodyPr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100" b="1" i="0" u="none" strike="noStrike" kern="1200" cap="none" spc="0" normalizeH="0" baseline="0" noProof="0">
                <a:ln>
                  <a:noFill/>
                </a:ln>
                <a:solidFill>
                  <a:srgbClr val="FFFFFF"/>
                </a:solidFill>
                <a:effectLst/>
                <a:uLnTx/>
                <a:uFillTx/>
                <a:ea typeface="+mn-ea"/>
                <a:cs typeface="Calibri" panose="020F0502020204030204" pitchFamily="34" charset="0"/>
              </a:rPr>
              <a:t>Cys</a:t>
            </a:r>
          </a:p>
        </p:txBody>
      </p:sp>
      <p:grpSp>
        <p:nvGrpSpPr>
          <p:cNvPr id="539" name="Group 538">
            <a:extLst>
              <a:ext uri="{FF2B5EF4-FFF2-40B4-BE49-F238E27FC236}">
                <a16:creationId xmlns:a16="http://schemas.microsoft.com/office/drawing/2014/main" id="{D2379D95-3F9A-3DA4-4031-C2AA44C87EAA}"/>
              </a:ext>
            </a:extLst>
          </p:cNvPr>
          <p:cNvGrpSpPr/>
          <p:nvPr/>
        </p:nvGrpSpPr>
        <p:grpSpPr>
          <a:xfrm rot="2548396">
            <a:off x="2880777" y="4691239"/>
            <a:ext cx="234361" cy="206189"/>
            <a:chOff x="2276940" y="3234086"/>
            <a:chExt cx="234361" cy="206189"/>
          </a:xfrm>
        </p:grpSpPr>
        <p:sp>
          <p:nvSpPr>
            <p:cNvPr id="540" name="32-Point Star 380">
              <a:extLst>
                <a:ext uri="{FF2B5EF4-FFF2-40B4-BE49-F238E27FC236}">
                  <a16:creationId xmlns:a16="http://schemas.microsoft.com/office/drawing/2014/main" id="{53CE14AD-7F7C-2977-7984-C044BA040E6C}"/>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41" name="Freeform 381">
              <a:extLst>
                <a:ext uri="{FF2B5EF4-FFF2-40B4-BE49-F238E27FC236}">
                  <a16:creationId xmlns:a16="http://schemas.microsoft.com/office/drawing/2014/main" id="{E33670CB-7D56-4D2D-129C-A09335E268D1}"/>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42" name="Group 541">
            <a:extLst>
              <a:ext uri="{FF2B5EF4-FFF2-40B4-BE49-F238E27FC236}">
                <a16:creationId xmlns:a16="http://schemas.microsoft.com/office/drawing/2014/main" id="{BEDACBD2-6299-99A3-ACF5-F4545017ADA0}"/>
              </a:ext>
            </a:extLst>
          </p:cNvPr>
          <p:cNvGrpSpPr/>
          <p:nvPr/>
        </p:nvGrpSpPr>
        <p:grpSpPr>
          <a:xfrm>
            <a:off x="2700796" y="3070299"/>
            <a:ext cx="1101539" cy="631102"/>
            <a:chOff x="3634151" y="2942651"/>
            <a:chExt cx="1101539" cy="631102"/>
          </a:xfrm>
        </p:grpSpPr>
        <p:sp>
          <p:nvSpPr>
            <p:cNvPr id="543" name="Freeform 355">
              <a:extLst>
                <a:ext uri="{FF2B5EF4-FFF2-40B4-BE49-F238E27FC236}">
                  <a16:creationId xmlns:a16="http://schemas.microsoft.com/office/drawing/2014/main" id="{CE94A60D-C952-C93B-C6FD-4F6395599AB6}"/>
                </a:ext>
              </a:extLst>
            </p:cNvPr>
            <p:cNvSpPr/>
            <p:nvPr/>
          </p:nvSpPr>
          <p:spPr bwMode="auto">
            <a:xfrm rot="10800000">
              <a:off x="4278490" y="3234689"/>
              <a:ext cx="457200" cy="48171"/>
            </a:xfrm>
            <a:custGeom>
              <a:avLst/>
              <a:gdLst>
                <a:gd name="connsiteX0" fmla="*/ 0 w 685800"/>
                <a:gd name="connsiteY0" fmla="*/ 0 h 0"/>
                <a:gd name="connsiteX1" fmla="*/ 685800 w 685800"/>
                <a:gd name="connsiteY1" fmla="*/ 0 h 0"/>
              </a:gdLst>
              <a:ahLst/>
              <a:cxnLst>
                <a:cxn ang="0">
                  <a:pos x="connsiteX0" y="connsiteY0"/>
                </a:cxn>
                <a:cxn ang="0">
                  <a:pos x="connsiteX1" y="connsiteY1"/>
                </a:cxn>
              </a:cxnLst>
              <a:rect l="l" t="t" r="r" b="b"/>
              <a:pathLst>
                <a:path w="685800">
                  <a:moveTo>
                    <a:pt x="0" y="0"/>
                  </a:moveTo>
                  <a:lnTo>
                    <a:pt x="685800" y="0"/>
                  </a:lnTo>
                </a:path>
              </a:pathLst>
            </a:custGeom>
            <a:noFill/>
            <a:ln w="28575">
              <a:solidFill>
                <a:srgbClr val="000000"/>
              </a:solidFill>
              <a:miter lim="800000"/>
              <a:headEnd type="triangle"/>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44" name="Oval 543">
              <a:extLst>
                <a:ext uri="{FF2B5EF4-FFF2-40B4-BE49-F238E27FC236}">
                  <a16:creationId xmlns:a16="http://schemas.microsoft.com/office/drawing/2014/main" id="{380063A5-F699-677B-740E-34F37FCE9DA6}"/>
                </a:ext>
              </a:extLst>
            </p:cNvPr>
            <p:cNvSpPr/>
            <p:nvPr/>
          </p:nvSpPr>
          <p:spPr bwMode="auto">
            <a:xfrm>
              <a:off x="3634151" y="2942651"/>
              <a:ext cx="631102" cy="631102"/>
            </a:xfrm>
            <a:prstGeom prst="ellipse">
              <a:avLst/>
            </a:prstGeom>
            <a:noFill/>
            <a:ln w="28575">
              <a:solidFill>
                <a:srgbClr val="000000"/>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545" name="Rectangle 544">
            <a:extLst>
              <a:ext uri="{FF2B5EF4-FFF2-40B4-BE49-F238E27FC236}">
                <a16:creationId xmlns:a16="http://schemas.microsoft.com/office/drawing/2014/main" id="{B5F92DA4-D041-FC13-E0BC-E7D995A15AA9}"/>
              </a:ext>
            </a:extLst>
          </p:cNvPr>
          <p:cNvSpPr/>
          <p:nvPr/>
        </p:nvSpPr>
        <p:spPr>
          <a:xfrm>
            <a:off x="3980066" y="1727167"/>
            <a:ext cx="3226099" cy="114133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1600" b="1" i="0" u="none" strike="noStrike" kern="0" cap="none" spc="0" normalizeH="0" baseline="0" noProof="0">
                <a:ln>
                  <a:noFill/>
                </a:ln>
                <a:effectLst/>
                <a:uLnTx/>
                <a:uFillTx/>
                <a:ea typeface="+mn-ea"/>
                <a:cs typeface="Calibri" panose="020F0502020204030204" pitchFamily="34" charset="0"/>
                <a:sym typeface="Arial"/>
              </a:rPr>
              <a:t>Tetrapeptide-Based Linker</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1600" b="0" i="0" u="none" strike="noStrike" kern="0" cap="none" spc="0" normalizeH="0" baseline="0" noProof="0">
                <a:ln>
                  <a:noFill/>
                </a:ln>
                <a:solidFill>
                  <a:srgbClr val="000000"/>
                </a:solidFill>
                <a:effectLst/>
                <a:uLnTx/>
                <a:uFillTx/>
                <a:ea typeface="+mn-ea"/>
                <a:cs typeface="Calibri" panose="020F0502020204030204" pitchFamily="34" charset="0"/>
                <a:sym typeface="Arial"/>
              </a:rPr>
              <a:t>DAR ~</a:t>
            </a:r>
            <a:r>
              <a:rPr lang="en-US" sz="1600" b="0" kern="0">
                <a:solidFill>
                  <a:srgbClr val="000000"/>
                </a:solidFill>
                <a:cs typeface="Calibri" panose="020F0502020204030204" pitchFamily="34" charset="0"/>
                <a:sym typeface="Arial"/>
              </a:rPr>
              <a:t>8:1</a:t>
            </a:r>
            <a:endParaRPr kumimoji="0" lang="en-US" sz="1600" b="0" i="0" u="none" strike="noStrike" kern="0" cap="none" spc="0" normalizeH="0" baseline="0" noProof="0">
              <a:ln>
                <a:noFill/>
              </a:ln>
              <a:solidFill>
                <a:srgbClr val="000000"/>
              </a:solidFill>
              <a:effectLst/>
              <a:uLnTx/>
              <a:uFillTx/>
              <a:ea typeface="+mn-ea"/>
              <a:cs typeface="Calibri" panose="020F0502020204030204" pitchFamily="34" charset="0"/>
              <a:sym typeface="Arial"/>
            </a:endParaRPr>
          </a:p>
          <a:p>
            <a:pPr marL="285750" indent="-285750" defTabSz="609402">
              <a:spcAft>
                <a:spcPts val="500"/>
              </a:spcAft>
              <a:buClr>
                <a:srgbClr val="000000"/>
              </a:buClr>
              <a:buFont typeface="Wingdings" panose="05000000000000000000" pitchFamily="2" charset="2"/>
              <a:buChar char="§"/>
              <a:defRPr/>
            </a:pPr>
            <a:r>
              <a:rPr lang="en-US" sz="1600" b="0" kern="0">
                <a:solidFill>
                  <a:srgbClr val="000000"/>
                </a:solidFill>
                <a:cs typeface="Calibri" panose="020F0502020204030204" pitchFamily="34" charset="0"/>
                <a:sym typeface="Arial"/>
              </a:rPr>
              <a:t>Tumor-selectable cleavable linker</a:t>
            </a:r>
          </a:p>
        </p:txBody>
      </p:sp>
      <p:sp>
        <p:nvSpPr>
          <p:cNvPr id="546" name="Rectangle 545">
            <a:extLst>
              <a:ext uri="{FF2B5EF4-FFF2-40B4-BE49-F238E27FC236}">
                <a16:creationId xmlns:a16="http://schemas.microsoft.com/office/drawing/2014/main" id="{F9D12E8F-31A6-BB5C-E346-1E03698BF7BA}"/>
              </a:ext>
            </a:extLst>
          </p:cNvPr>
          <p:cNvSpPr/>
          <p:nvPr/>
        </p:nvSpPr>
        <p:spPr>
          <a:xfrm>
            <a:off x="8641429" y="1947624"/>
            <a:ext cx="3226100" cy="1826141"/>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chemeClr val="accent4"/>
                </a:solidFill>
                <a:effectLst/>
                <a:uLnTx/>
                <a:uFillTx/>
                <a:ea typeface="+mn-ea"/>
                <a:cs typeface="Calibri" panose="020F0502020204030204" pitchFamily="34" charset="0"/>
              </a:rPr>
              <a:t>DXd Payload</a:t>
            </a:r>
          </a:p>
          <a:p>
            <a:pPr marL="285750" indent="-285750" defTabSz="609402">
              <a:spcAft>
                <a:spcPts val="500"/>
              </a:spcAft>
              <a:buFont typeface="Wingdings" panose="05000000000000000000" pitchFamily="2" charset="2"/>
              <a:buChar char="§"/>
              <a:defRPr/>
            </a:pPr>
            <a:r>
              <a:rPr lang="en-US" sz="1600" b="0">
                <a:solidFill>
                  <a:srgbClr val="000000"/>
                </a:solidFill>
                <a:cs typeface="Calibri" panose="020F0502020204030204" pitchFamily="34" charset="0"/>
              </a:rPr>
              <a:t>E</a:t>
            </a:r>
            <a:r>
              <a:rPr kumimoji="0" lang="en-US" sz="1600" b="0" i="0" u="none" strike="noStrike" kern="1200" cap="none" spc="0" normalizeH="0" baseline="0" noProof="0" err="1">
                <a:ln>
                  <a:noFill/>
                </a:ln>
                <a:solidFill>
                  <a:srgbClr val="000000"/>
                </a:solidFill>
                <a:effectLst/>
                <a:uLnTx/>
                <a:uFillTx/>
                <a:ea typeface="+mn-ea"/>
                <a:cs typeface="Calibri" panose="020F0502020204030204" pitchFamily="34" charset="0"/>
              </a:rPr>
              <a:t>xatecan</a:t>
            </a:r>
            <a:r>
              <a:rPr kumimoji="0" lang="en-US" sz="1600" b="0" i="0" u="none" strike="noStrike" kern="1200" cap="none" spc="0" normalizeH="0" baseline="0" noProof="0">
                <a:ln>
                  <a:noFill/>
                </a:ln>
                <a:solidFill>
                  <a:srgbClr val="000000"/>
                </a:solidFill>
                <a:effectLst/>
                <a:uLnTx/>
                <a:uFillTx/>
                <a:ea typeface="+mn-ea"/>
                <a:cs typeface="Calibri" panose="020F0502020204030204" pitchFamily="34" charset="0"/>
              </a:rPr>
              <a:t> derivative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1600" b="0" i="0" u="none" strike="noStrike" kern="1200" cap="none" spc="0" normalizeH="0" baseline="0" noProof="0">
                <a:ln>
                  <a:noFill/>
                </a:ln>
                <a:solidFill>
                  <a:srgbClr val="000000"/>
                </a:solidFill>
                <a:effectLst/>
                <a:uLnTx/>
                <a:uFillTx/>
                <a:ea typeface="+mn-ea"/>
                <a:cs typeface="Calibri" panose="020F0502020204030204" pitchFamily="34" charset="0"/>
              </a:rPr>
              <a:t>Topoisomerase I inhibitor </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1600" b="0">
                <a:solidFill>
                  <a:srgbClr val="000000"/>
                </a:solidFill>
                <a:cs typeface="Calibri" panose="020F0502020204030204" pitchFamily="34" charset="0"/>
              </a:rPr>
              <a:t>Membrane permeable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1600" b="0" i="0" u="none" strike="noStrike" kern="1200" cap="none" spc="0" normalizeH="0" baseline="0" noProof="0">
                <a:ln>
                  <a:noFill/>
                </a:ln>
                <a:solidFill>
                  <a:srgbClr val="000000"/>
                </a:solidFill>
                <a:effectLst/>
                <a:uLnTx/>
                <a:uFillTx/>
                <a:ea typeface="+mn-ea"/>
                <a:cs typeface="Calibri" panose="020F0502020204030204" pitchFamily="34" charset="0"/>
              </a:rPr>
              <a:t>Short systemic half-life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1600">
                <a:solidFill>
                  <a:srgbClr val="FF0000"/>
                </a:solidFill>
                <a:cs typeface="Calibri" panose="020F0502020204030204" pitchFamily="34" charset="0"/>
              </a:rPr>
              <a:t>Bystander killing effect</a:t>
            </a:r>
            <a:endParaRPr kumimoji="0" lang="en-US" sz="1600" i="0" u="none" strike="noStrike" kern="1200" cap="none" spc="0" normalizeH="0" baseline="0" noProof="0">
              <a:ln>
                <a:noFill/>
              </a:ln>
              <a:solidFill>
                <a:srgbClr val="FF0000"/>
              </a:solidFill>
              <a:effectLst/>
              <a:uLnTx/>
              <a:uFillTx/>
              <a:ea typeface="+mn-ea"/>
              <a:cs typeface="Calibri" panose="020F0502020204030204" pitchFamily="34" charset="0"/>
            </a:endParaRPr>
          </a:p>
        </p:txBody>
      </p:sp>
      <p:sp>
        <p:nvSpPr>
          <p:cNvPr id="547" name="Rectangle 546">
            <a:extLst>
              <a:ext uri="{FF2B5EF4-FFF2-40B4-BE49-F238E27FC236}">
                <a16:creationId xmlns:a16="http://schemas.microsoft.com/office/drawing/2014/main" id="{0F81E158-D45C-D4ED-0FD6-A81B1FE43F66}"/>
              </a:ext>
            </a:extLst>
          </p:cNvPr>
          <p:cNvSpPr/>
          <p:nvPr/>
        </p:nvSpPr>
        <p:spPr>
          <a:xfrm>
            <a:off x="159762" y="1337804"/>
            <a:ext cx="4175854"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
                <a:srgbClr val="000000"/>
              </a:buClr>
              <a:buSzTx/>
              <a:buFontTx/>
              <a:buNone/>
              <a:tabLst/>
              <a:defRPr/>
            </a:pPr>
            <a:r>
              <a:rPr lang="en-US" sz="1600" b="1" kern="0">
                <a:solidFill>
                  <a:srgbClr val="E1471D"/>
                </a:solidFill>
                <a:cs typeface="Calibri" panose="020F0502020204030204" pitchFamily="34" charset="0"/>
                <a:sym typeface="Arial"/>
              </a:rPr>
              <a:t>Humanized Anti-CDH6 IgG1 </a:t>
            </a:r>
            <a:r>
              <a:rPr lang="en-US" sz="1600" b="1" kern="0" err="1">
                <a:solidFill>
                  <a:srgbClr val="E1471D"/>
                </a:solidFill>
                <a:cs typeface="Calibri" panose="020F0502020204030204" pitchFamily="34" charset="0"/>
                <a:sym typeface="Arial"/>
              </a:rPr>
              <a:t>mAb</a:t>
            </a:r>
            <a:endParaRPr kumimoji="0" lang="en-US" sz="1600" b="0" i="0" u="none" strike="noStrike" kern="0" cap="none" spc="0" normalizeH="0" baseline="0" noProof="0">
              <a:ln>
                <a:noFill/>
              </a:ln>
              <a:solidFill>
                <a:srgbClr val="000000"/>
              </a:solidFill>
              <a:effectLst/>
              <a:uLnTx/>
              <a:uFillTx/>
              <a:ea typeface="+mn-ea"/>
              <a:cs typeface="Calibri" panose="020F0502020204030204" pitchFamily="34" charset="0"/>
              <a:sym typeface="Arial"/>
            </a:endParaRPr>
          </a:p>
        </p:txBody>
      </p:sp>
    </p:spTree>
    <p:extLst>
      <p:ext uri="{BB962C8B-B14F-4D97-AF65-F5344CB8AC3E}">
        <p14:creationId xmlns:p14="http://schemas.microsoft.com/office/powerpoint/2010/main" val="3034379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2EC07C-3D18-4FA2-E568-9190E039E978}"/>
              </a:ext>
            </a:extLst>
          </p:cNvPr>
          <p:cNvSpPr>
            <a:spLocks noGrp="1"/>
          </p:cNvSpPr>
          <p:nvPr>
            <p:ph idx="1"/>
          </p:nvPr>
        </p:nvSpPr>
        <p:spPr>
          <a:xfrm>
            <a:off x="231078" y="1335023"/>
            <a:ext cx="11740260" cy="4754880"/>
          </a:xfrm>
        </p:spPr>
        <p:txBody>
          <a:bodyPr/>
          <a:lstStyle/>
          <a:p>
            <a:r>
              <a:rPr lang="en-US" sz="2000"/>
              <a:t>Multicenter, first-in-human, dose escalation and expansion phase I study</a:t>
            </a:r>
          </a:p>
        </p:txBody>
      </p:sp>
      <p:sp>
        <p:nvSpPr>
          <p:cNvPr id="3" name="Title 2">
            <a:extLst>
              <a:ext uri="{FF2B5EF4-FFF2-40B4-BE49-F238E27FC236}">
                <a16:creationId xmlns:a16="http://schemas.microsoft.com/office/drawing/2014/main" id="{AA4D70EE-16C6-CB4B-39E1-31BC688EF1B0}"/>
              </a:ext>
            </a:extLst>
          </p:cNvPr>
          <p:cNvSpPr>
            <a:spLocks noGrp="1"/>
          </p:cNvSpPr>
          <p:nvPr>
            <p:ph type="title"/>
          </p:nvPr>
        </p:nvSpPr>
        <p:spPr>
          <a:xfrm>
            <a:off x="231776" y="259778"/>
            <a:ext cx="10002116" cy="1044132"/>
          </a:xfrm>
        </p:spPr>
        <p:txBody>
          <a:bodyPr/>
          <a:lstStyle/>
          <a:p>
            <a:r>
              <a:rPr lang="en-US" spc="0"/>
              <a:t>Phase I Dose Escalation/Expansion of R-</a:t>
            </a:r>
            <a:r>
              <a:rPr lang="en-US" spc="0" err="1"/>
              <a:t>DXd</a:t>
            </a:r>
            <a:r>
              <a:rPr lang="en-US" spc="0"/>
              <a:t> in Ovarian Cancer</a:t>
            </a:r>
          </a:p>
        </p:txBody>
      </p:sp>
      <p:sp>
        <p:nvSpPr>
          <p:cNvPr id="4" name="Content Placeholder 3">
            <a:extLst>
              <a:ext uri="{FF2B5EF4-FFF2-40B4-BE49-F238E27FC236}">
                <a16:creationId xmlns:a16="http://schemas.microsoft.com/office/drawing/2014/main" id="{3D296F03-CC34-1152-BDE9-8366A5C91B59}"/>
              </a:ext>
            </a:extLst>
          </p:cNvPr>
          <p:cNvSpPr>
            <a:spLocks noGrp="1"/>
          </p:cNvSpPr>
          <p:nvPr>
            <p:ph sz="quarter" idx="10"/>
          </p:nvPr>
        </p:nvSpPr>
        <p:spPr>
          <a:xfrm>
            <a:off x="3559175" y="6350000"/>
            <a:ext cx="4467225" cy="327025"/>
          </a:xfrm>
        </p:spPr>
        <p:txBody>
          <a:bodyPr anchor="b"/>
          <a:lstStyle/>
          <a:p>
            <a:pPr marL="0" indent="0">
              <a:buNone/>
            </a:pPr>
            <a:r>
              <a:rPr lang="en-US"/>
              <a:t>Moore. ESMO </a:t>
            </a:r>
            <a:r>
              <a:rPr lang="pt-BR"/>
              <a:t>Gyn</a:t>
            </a:r>
            <a:r>
              <a:rPr lang="en-US"/>
              <a:t> 2025. </a:t>
            </a:r>
            <a:r>
              <a:rPr lang="en-US" err="1"/>
              <a:t>Abstr</a:t>
            </a:r>
            <a:r>
              <a:rPr lang="en-US"/>
              <a:t> 77MO. Moore. SGO 2024. </a:t>
            </a:r>
            <a:r>
              <a:rPr lang="en-US" err="1"/>
              <a:t>Abstr</a:t>
            </a:r>
            <a:r>
              <a:rPr lang="en-US"/>
              <a:t> 04 [LBA]. Moore. ESMO 2023. </a:t>
            </a:r>
            <a:r>
              <a:rPr lang="en-US" err="1"/>
              <a:t>Abstr</a:t>
            </a:r>
            <a:r>
              <a:rPr lang="en-US"/>
              <a:t> 745MO.</a:t>
            </a:r>
          </a:p>
        </p:txBody>
      </p:sp>
      <p:sp>
        <p:nvSpPr>
          <p:cNvPr id="5" name="Content Placeholder 1">
            <a:extLst>
              <a:ext uri="{FF2B5EF4-FFF2-40B4-BE49-F238E27FC236}">
                <a16:creationId xmlns:a16="http://schemas.microsoft.com/office/drawing/2014/main" id="{B62E8B8A-2022-0EA5-34CA-C888D1F1B6A9}"/>
              </a:ext>
            </a:extLst>
          </p:cNvPr>
          <p:cNvSpPr txBox="1">
            <a:spLocks/>
          </p:cNvSpPr>
          <p:nvPr/>
        </p:nvSpPr>
        <p:spPr>
          <a:xfrm>
            <a:off x="225870" y="4927601"/>
            <a:ext cx="11740260" cy="1179508"/>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600"/>
              </a:spcBef>
              <a:spcAft>
                <a:spcPts val="0"/>
              </a:spcAft>
              <a:buClrTx/>
              <a:buSzPct val="75000"/>
              <a:buBlip>
                <a:blip r:embed="rId3">
                  <a:extLst>
                    <a:ext uri="{96DAC541-7B7A-43D3-8B79-37D633B846F1}">
                      <asvg:svgBlip xmlns:asvg="http://schemas.microsoft.com/office/drawing/2016/SVG/main" r:embed="rId4"/>
                    </a:ext>
                  </a:extLst>
                </a:blip>
              </a:buBlip>
              <a:tabLst/>
              <a:defRPr/>
            </a:pPr>
            <a:r>
              <a:rPr kumimoji="0" lang="en-US" sz="2000" b="1" i="0" u="none" strike="noStrike" kern="1200" cap="none" spc="0" normalizeH="0" baseline="0" noProof="0">
                <a:ln>
                  <a:noFill/>
                </a:ln>
                <a:solidFill>
                  <a:srgbClr val="161616"/>
                </a:solidFill>
                <a:effectLst/>
                <a:uLnTx/>
                <a:uFillTx/>
                <a:latin typeface="Poppins" pitchFamily="2" charset="77"/>
                <a:ea typeface="+mn-ea"/>
                <a:cs typeface="Poppins" pitchFamily="2" charset="77"/>
              </a:rPr>
              <a:t>Primary endpoint: </a:t>
            </a:r>
            <a:r>
              <a:rPr kumimoji="0" lang="en-US" sz="20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safety and tolerability, MTD, RDE, ORR per RECIST 1.1 (dose expansion)</a:t>
            </a:r>
          </a:p>
          <a:p>
            <a:pPr marL="228600" marR="0" lvl="0" indent="-228600" algn="l" defTabSz="914400" rtl="0" eaLnBrk="1" fontAlgn="auto" latinLnBrk="0" hangingPunct="1">
              <a:lnSpc>
                <a:spcPct val="100000"/>
              </a:lnSpc>
              <a:spcBef>
                <a:spcPts val="1600"/>
              </a:spcBef>
              <a:spcAft>
                <a:spcPts val="0"/>
              </a:spcAft>
              <a:buClrTx/>
              <a:buSzPct val="75000"/>
              <a:buBlip>
                <a:blip r:embed="rId3">
                  <a:extLst>
                    <a:ext uri="{96DAC541-7B7A-43D3-8B79-37D633B846F1}">
                      <asvg:svgBlip xmlns:asvg="http://schemas.microsoft.com/office/drawing/2016/SVG/main" r:embed="rId4"/>
                    </a:ext>
                  </a:extLst>
                </a:blip>
              </a:buBlip>
              <a:tabLst/>
              <a:defRPr/>
            </a:pPr>
            <a:r>
              <a:rPr kumimoji="0" lang="en-US" sz="2000" b="1" i="0" u="none" strike="noStrike" kern="1200" cap="none" spc="0" normalizeH="0" baseline="0" noProof="0">
                <a:ln>
                  <a:noFill/>
                </a:ln>
                <a:solidFill>
                  <a:srgbClr val="161616"/>
                </a:solidFill>
                <a:effectLst/>
                <a:uLnTx/>
                <a:uFillTx/>
                <a:latin typeface="Poppins" pitchFamily="2" charset="77"/>
                <a:ea typeface="+mn-ea"/>
                <a:cs typeface="Poppins" pitchFamily="2" charset="77"/>
              </a:rPr>
              <a:t>Secondary endpoint: </a:t>
            </a:r>
            <a:r>
              <a:rPr kumimoji="0" lang="en-US" sz="20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PK (ADC, total anti-CDH6 antibody, </a:t>
            </a:r>
            <a:r>
              <a:rPr kumimoji="0" lang="en-US" sz="2000" b="0" i="0" u="none" strike="noStrike" kern="1200" cap="none" spc="0" normalizeH="0" baseline="0" noProof="0" err="1">
                <a:ln>
                  <a:noFill/>
                </a:ln>
                <a:solidFill>
                  <a:srgbClr val="161616"/>
                </a:solidFill>
                <a:effectLst/>
                <a:uLnTx/>
                <a:uFillTx/>
                <a:latin typeface="Poppins" pitchFamily="2" charset="77"/>
                <a:ea typeface="+mn-ea"/>
                <a:cs typeface="Poppins" pitchFamily="2" charset="77"/>
              </a:rPr>
              <a:t>DXd</a:t>
            </a:r>
            <a:r>
              <a:rPr kumimoji="0" lang="en-US" sz="20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payload), ORR (dose escalation), </a:t>
            </a:r>
            <a:r>
              <a:rPr kumimoji="0" lang="en-US" sz="2000" b="0" i="0" u="none" strike="noStrike" kern="1200" cap="none" spc="0" normalizeH="0" baseline="0" noProof="0" err="1">
                <a:ln>
                  <a:noFill/>
                </a:ln>
                <a:solidFill>
                  <a:srgbClr val="161616"/>
                </a:solidFill>
                <a:effectLst/>
                <a:uLnTx/>
                <a:uFillTx/>
                <a:latin typeface="Poppins" pitchFamily="2" charset="77"/>
                <a:ea typeface="+mn-ea"/>
                <a:cs typeface="Poppins" pitchFamily="2" charset="77"/>
              </a:rPr>
              <a:t>DoR</a:t>
            </a:r>
            <a:r>
              <a:rPr kumimoji="0" lang="en-US" sz="20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DCR, CBR, immunogenicity</a:t>
            </a:r>
          </a:p>
        </p:txBody>
      </p:sp>
      <p:sp>
        <p:nvSpPr>
          <p:cNvPr id="8" name="Text Box 45">
            <a:extLst>
              <a:ext uri="{FF2B5EF4-FFF2-40B4-BE49-F238E27FC236}">
                <a16:creationId xmlns:a16="http://schemas.microsoft.com/office/drawing/2014/main" id="{15291BC9-FD25-FB31-B4A2-5B57C1A3ACC8}"/>
              </a:ext>
            </a:extLst>
          </p:cNvPr>
          <p:cNvSpPr txBox="1">
            <a:spLocks noChangeArrowheads="1"/>
          </p:cNvSpPr>
          <p:nvPr/>
        </p:nvSpPr>
        <p:spPr bwMode="auto">
          <a:xfrm>
            <a:off x="371492" y="2255599"/>
            <a:ext cx="304382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Patients with advanced or metastatic ovarian cancer not amenable to SoC therapy*; prior </a:t>
            </a:r>
            <a:r>
              <a:rPr kumimoji="0" lang="en-GB" altLang="en-US" sz="1400" b="0" i="0" u="none" strike="noStrike" kern="1200" cap="none" spc="0" normalizeH="0" baseline="0" noProof="0" err="1">
                <a:ln>
                  <a:noFill/>
                </a:ln>
                <a:solidFill>
                  <a:srgbClr val="161616"/>
                </a:solidFill>
                <a:effectLst/>
                <a:uLnTx/>
                <a:uFillTx/>
                <a:latin typeface="Poppins" pitchFamily="2" charset="77"/>
                <a:ea typeface="+mn-ea"/>
                <a:cs typeface="Poppins" pitchFamily="2" charset="77"/>
              </a:rPr>
              <a:t>tx</a:t>
            </a: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with taxane and platinum-based CT; no prior CDH6-targeting agents; no prior ADCs with linked TOPO-1 inhibitor; ECOG PS 0-1</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(N = 156)</a:t>
            </a:r>
            <a:endPar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3" name="TextBox 22">
            <a:extLst>
              <a:ext uri="{FF2B5EF4-FFF2-40B4-BE49-F238E27FC236}">
                <a16:creationId xmlns:a16="http://schemas.microsoft.com/office/drawing/2014/main" id="{9124C5A4-D31E-C47A-47C6-3B8D3FE01FD6}"/>
              </a:ext>
            </a:extLst>
          </p:cNvPr>
          <p:cNvSpPr txBox="1"/>
          <p:nvPr/>
        </p:nvSpPr>
        <p:spPr>
          <a:xfrm>
            <a:off x="442706" y="4489123"/>
            <a:ext cx="5361272" cy="295639"/>
          </a:xfrm>
          <a:prstGeom prst="rect">
            <a:avLst/>
          </a:prstGeom>
        </p:spPr>
        <p:txBody>
          <a:bodyPr vert="horz"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61616"/>
                </a:solidFill>
                <a:effectLst/>
                <a:uLnTx/>
                <a:uFillTx/>
                <a:latin typeface="Poppins"/>
                <a:ea typeface="+mn-ea"/>
                <a:cs typeface="+mn-cs"/>
              </a:rPr>
              <a:t>*Patients were not selected based on CDH6 expression of their tumors.</a:t>
            </a:r>
          </a:p>
        </p:txBody>
      </p:sp>
      <p:sp>
        <p:nvSpPr>
          <p:cNvPr id="6" name="Rectangle 49">
            <a:extLst>
              <a:ext uri="{FF2B5EF4-FFF2-40B4-BE49-F238E27FC236}">
                <a16:creationId xmlns:a16="http://schemas.microsoft.com/office/drawing/2014/main" id="{20B4956F-C15D-CD5A-19AA-039EA198A9E4}"/>
              </a:ext>
            </a:extLst>
          </p:cNvPr>
          <p:cNvSpPr>
            <a:spLocks noChangeArrowheads="1"/>
          </p:cNvSpPr>
          <p:nvPr/>
        </p:nvSpPr>
        <p:spPr bwMode="auto">
          <a:xfrm>
            <a:off x="3808338" y="2164320"/>
            <a:ext cx="3959193" cy="214742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err="1">
                <a:ln>
                  <a:noFill/>
                </a:ln>
                <a:solidFill>
                  <a:srgbClr val="F9F3D9"/>
                </a:solidFill>
                <a:effectLst/>
                <a:uLnTx/>
                <a:uFillTx/>
                <a:latin typeface="Poppins" pitchFamily="2" charset="77"/>
                <a:ea typeface="+mn-ea"/>
                <a:cs typeface="Poppins" pitchFamily="2" charset="77"/>
              </a:rPr>
              <a:t>Raludotatug</a:t>
            </a: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 Deruxtecan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IV Q3W</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1.6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1)</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3.2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4)</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4.8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7)</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6.4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4)</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8.0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8)</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9.6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3)</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7" name="Line 52">
            <a:extLst>
              <a:ext uri="{FF2B5EF4-FFF2-40B4-BE49-F238E27FC236}">
                <a16:creationId xmlns:a16="http://schemas.microsoft.com/office/drawing/2014/main" id="{F01FE1EE-4AEA-F99A-F7BC-88419CB5B6C8}"/>
              </a:ext>
            </a:extLst>
          </p:cNvPr>
          <p:cNvSpPr>
            <a:spLocks noChangeShapeType="1"/>
          </p:cNvSpPr>
          <p:nvPr/>
        </p:nvSpPr>
        <p:spPr bwMode="auto">
          <a:xfrm>
            <a:off x="3283237" y="3233873"/>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9" name="Text Box 45">
            <a:extLst>
              <a:ext uri="{FF2B5EF4-FFF2-40B4-BE49-F238E27FC236}">
                <a16:creationId xmlns:a16="http://schemas.microsoft.com/office/drawing/2014/main" id="{A87245EE-217A-4E4C-C318-8A6B2BB607B4}"/>
              </a:ext>
            </a:extLst>
          </p:cNvPr>
          <p:cNvSpPr txBox="1">
            <a:spLocks noChangeArrowheads="1"/>
          </p:cNvSpPr>
          <p:nvPr/>
        </p:nvSpPr>
        <p:spPr bwMode="auto">
          <a:xfrm>
            <a:off x="4767963" y="1774372"/>
            <a:ext cx="20399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rPr>
              <a:t>Dose Escalation</a:t>
            </a:r>
            <a:endParaRPr kumimoji="0" lang="en-US" alt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11" name="Rectangle 49">
            <a:extLst>
              <a:ext uri="{FF2B5EF4-FFF2-40B4-BE49-F238E27FC236}">
                <a16:creationId xmlns:a16="http://schemas.microsoft.com/office/drawing/2014/main" id="{C297653F-3A14-1C24-E18C-18FBC1C94FA7}"/>
              </a:ext>
            </a:extLst>
          </p:cNvPr>
          <p:cNvSpPr>
            <a:spLocks noChangeArrowheads="1"/>
          </p:cNvSpPr>
          <p:nvPr/>
        </p:nvSpPr>
        <p:spPr bwMode="auto">
          <a:xfrm>
            <a:off x="7861314" y="2164320"/>
            <a:ext cx="3959193" cy="158915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err="1">
                <a:ln>
                  <a:noFill/>
                </a:ln>
                <a:solidFill>
                  <a:srgbClr val="F9F3D9"/>
                </a:solidFill>
                <a:effectLst/>
                <a:uLnTx/>
                <a:uFillTx/>
                <a:latin typeface="Poppins" pitchFamily="2" charset="77"/>
                <a:ea typeface="+mn-ea"/>
                <a:cs typeface="Poppins" pitchFamily="2" charset="77"/>
              </a:rPr>
              <a:t>Raludotatug</a:t>
            </a: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 Deruxtecan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IV Q3W</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4.8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40)</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5.6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42)</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6.4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40)</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8.0 mg/kg </a:t>
            </a:r>
            <a:r>
              <a:rPr kumimoji="0" lang="en-US" altLang="en-US" sz="1800" b="0" i="0" u="none" strike="noStrike" kern="1200" cap="none" spc="0" normalizeH="0" baseline="0" noProof="0">
                <a:ln>
                  <a:noFill/>
                </a:ln>
                <a:solidFill>
                  <a:srgbClr val="F9F3D9"/>
                </a:solidFill>
                <a:effectLst/>
                <a:uLnTx/>
                <a:uFillTx/>
                <a:latin typeface="Poppins" pitchFamily="2" charset="77"/>
                <a:ea typeface="+mn-ea"/>
                <a:cs typeface="Poppins" pitchFamily="2" charset="77"/>
              </a:rPr>
              <a:t>(n = 7)</a:t>
            </a:r>
            <a:endParaRPr kumimoji="0" lang="en-US" altLang="en-US" sz="18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12" name="Text Box 45">
            <a:extLst>
              <a:ext uri="{FF2B5EF4-FFF2-40B4-BE49-F238E27FC236}">
                <a16:creationId xmlns:a16="http://schemas.microsoft.com/office/drawing/2014/main" id="{642B9419-2690-7A6D-AAA5-D78BA7871807}"/>
              </a:ext>
            </a:extLst>
          </p:cNvPr>
          <p:cNvSpPr txBox="1">
            <a:spLocks noChangeArrowheads="1"/>
          </p:cNvSpPr>
          <p:nvPr/>
        </p:nvSpPr>
        <p:spPr bwMode="auto">
          <a:xfrm>
            <a:off x="8820939" y="1774372"/>
            <a:ext cx="20399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rPr>
              <a:t>Dose Expansion</a:t>
            </a:r>
            <a:endParaRPr kumimoji="0" lang="en-US" altLang="en-US" sz="1800" b="1"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439435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417B59-C2E7-23B0-2B5E-33FAFBFCD454}"/>
              </a:ext>
            </a:extLst>
          </p:cNvPr>
          <p:cNvSpPr>
            <a:spLocks noGrp="1"/>
          </p:cNvSpPr>
          <p:nvPr>
            <p:ph type="title"/>
          </p:nvPr>
        </p:nvSpPr>
        <p:spPr/>
        <p:txBody>
          <a:bodyPr/>
          <a:lstStyle/>
          <a:p>
            <a:r>
              <a:rPr lang="en-US" spc="0"/>
              <a:t>Phase I R-</a:t>
            </a:r>
            <a:r>
              <a:rPr lang="en-US" spc="0" err="1"/>
              <a:t>DXd</a:t>
            </a:r>
            <a:r>
              <a:rPr lang="en-US" spc="0"/>
              <a:t>: Baseline Characteristics</a:t>
            </a:r>
          </a:p>
        </p:txBody>
      </p:sp>
      <p:sp>
        <p:nvSpPr>
          <p:cNvPr id="4" name="Content Placeholder 3">
            <a:extLst>
              <a:ext uri="{FF2B5EF4-FFF2-40B4-BE49-F238E27FC236}">
                <a16:creationId xmlns:a16="http://schemas.microsoft.com/office/drawing/2014/main" id="{151520C5-A228-4022-7D0B-7FA2F0CAD14E}"/>
              </a:ext>
            </a:extLst>
          </p:cNvPr>
          <p:cNvSpPr>
            <a:spLocks noGrp="1"/>
          </p:cNvSpPr>
          <p:nvPr>
            <p:ph sz="quarter" idx="10"/>
          </p:nvPr>
        </p:nvSpPr>
        <p:spPr/>
        <p:txBody>
          <a:bodyPr anchor="b"/>
          <a:lstStyle/>
          <a:p>
            <a:pPr marL="0" indent="0">
              <a:buNone/>
            </a:pPr>
            <a:r>
              <a:rPr lang="pt-BR"/>
              <a:t>Moore. ESMO 2023. </a:t>
            </a:r>
            <a:r>
              <a:rPr lang="pt-BR" err="1"/>
              <a:t>Abstr</a:t>
            </a:r>
            <a:r>
              <a:rPr lang="pt-BR"/>
              <a:t> 745MO.</a:t>
            </a:r>
            <a:endParaRPr lang="en-US"/>
          </a:p>
        </p:txBody>
      </p:sp>
      <p:sp>
        <p:nvSpPr>
          <p:cNvPr id="5" name="TextBox 4">
            <a:extLst>
              <a:ext uri="{FF2B5EF4-FFF2-40B4-BE49-F238E27FC236}">
                <a16:creationId xmlns:a16="http://schemas.microsoft.com/office/drawing/2014/main" id="{15917D31-42CA-D2C6-F615-E54CBF7EEF72}"/>
              </a:ext>
            </a:extLst>
          </p:cNvPr>
          <p:cNvSpPr txBox="1"/>
          <p:nvPr/>
        </p:nvSpPr>
        <p:spPr>
          <a:xfrm>
            <a:off x="9096058" y="950977"/>
            <a:ext cx="2875280" cy="365760"/>
          </a:xfrm>
          <a:prstGeom prst="rect">
            <a:avLst/>
          </a:prstGeom>
        </p:spPr>
        <p:txBody>
          <a:bodyPr vert="horz" wrap="square" lIns="0" tIns="0" rIns="0" bIns="0" rtlCol="0">
            <a:noAutofit/>
          </a:bodyPr>
          <a:lstStyle/>
          <a:p>
            <a:pPr algn="l"/>
            <a:r>
              <a:rPr lang="en-US"/>
              <a:t>Data cutoff: July 14, 2023</a:t>
            </a:r>
          </a:p>
        </p:txBody>
      </p:sp>
      <p:graphicFrame>
        <p:nvGraphicFramePr>
          <p:cNvPr id="7" name="Group 3">
            <a:extLst>
              <a:ext uri="{FF2B5EF4-FFF2-40B4-BE49-F238E27FC236}">
                <a16:creationId xmlns:a16="http://schemas.microsoft.com/office/drawing/2014/main" id="{AF59ADBD-4F1B-CF0C-48C9-6DCC650CF4A3}"/>
              </a:ext>
            </a:extLst>
          </p:cNvPr>
          <p:cNvGraphicFramePr>
            <a:graphicFrameLocks/>
          </p:cNvGraphicFramePr>
          <p:nvPr>
            <p:extLst>
              <p:ext uri="{D42A27DB-BD31-4B8C-83A1-F6EECF244321}">
                <p14:modId xmlns:p14="http://schemas.microsoft.com/office/powerpoint/2010/main" val="3393747821"/>
              </p:ext>
            </p:extLst>
          </p:nvPr>
        </p:nvGraphicFramePr>
        <p:xfrm>
          <a:off x="231078" y="1316737"/>
          <a:ext cx="11729844" cy="4217989"/>
        </p:xfrm>
        <a:graphic>
          <a:graphicData uri="http://schemas.openxmlformats.org/drawingml/2006/table">
            <a:tbl>
              <a:tblPr/>
              <a:tblGrid>
                <a:gridCol w="5650968">
                  <a:extLst>
                    <a:ext uri="{9D8B030D-6E8A-4147-A177-3AD203B41FA5}">
                      <a16:colId xmlns:a16="http://schemas.microsoft.com/office/drawing/2014/main" val="20000"/>
                    </a:ext>
                  </a:extLst>
                </a:gridCol>
                <a:gridCol w="6078876">
                  <a:extLst>
                    <a:ext uri="{9D8B030D-6E8A-4147-A177-3AD203B41FA5}">
                      <a16:colId xmlns:a16="http://schemas.microsoft.com/office/drawing/2014/main" val="20001"/>
                    </a:ext>
                  </a:extLst>
                </a:gridCol>
              </a:tblGrid>
              <a:tr h="6518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bg2"/>
                          </a:solidFill>
                          <a:effectLst/>
                          <a:latin typeface="+mn-lt"/>
                          <a:cs typeface="Arial" panose="020B0604020202020204" pitchFamily="34" charset="0"/>
                        </a:rPr>
                        <a:t>Outcome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solidFill>
                          <a:effectLst/>
                          <a:latin typeface="+mn-lt"/>
                          <a:cs typeface="Arial" panose="020B0604020202020204" pitchFamily="34" charset="0"/>
                        </a:rPr>
                        <a:t>R-</a:t>
                      </a:r>
                      <a:r>
                        <a:rPr kumimoji="0" lang="en-US" sz="1800" b="1" i="0" u="none" strike="noStrike" cap="none" normalizeH="0" baseline="0" err="1">
                          <a:ln>
                            <a:noFill/>
                          </a:ln>
                          <a:solidFill>
                            <a:schemeClr val="bg2"/>
                          </a:solidFill>
                          <a:effectLst/>
                          <a:latin typeface="+mn-lt"/>
                          <a:cs typeface="Arial" panose="020B0604020202020204" pitchFamily="34" charset="0"/>
                        </a:rPr>
                        <a:t>DXd</a:t>
                      </a:r>
                      <a:r>
                        <a:rPr kumimoji="0" lang="en-US" sz="1800" b="1" i="0" u="none" strike="noStrike" cap="none" normalizeH="0" baseline="0">
                          <a:ln>
                            <a:noFill/>
                          </a:ln>
                          <a:solidFill>
                            <a:schemeClr val="bg2"/>
                          </a:solidFill>
                          <a:effectLst/>
                          <a:latin typeface="+mn-lt"/>
                          <a:cs typeface="Arial" panose="020B0604020202020204" pitchFamily="34" charset="0"/>
                        </a:rPr>
                        <a:t> 4.8-8.0 mg/kg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solidFill>
                          <a:effectLst/>
                          <a:latin typeface="+mn-lt"/>
                          <a:cs typeface="Arial" panose="020B0604020202020204" pitchFamily="34" charset="0"/>
                        </a:rPr>
                        <a:t>(n = 60)*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615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cs typeface="Arial" panose="020B0604020202020204" pitchFamily="34" charset="0"/>
                        </a:rPr>
                        <a:t>Median age, yr (range)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cs typeface="Arial" panose="020B0604020202020204" pitchFamily="34" charset="0"/>
                        </a:rPr>
                        <a:t>66 (42-82)</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809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a:ln>
                            <a:noFill/>
                          </a:ln>
                          <a:solidFill>
                            <a:schemeClr val="tx1"/>
                          </a:solidFill>
                          <a:effectLst/>
                          <a:uLnTx/>
                          <a:uFillTx/>
                          <a:latin typeface="+mn-lt"/>
                          <a:ea typeface="+mn-ea"/>
                          <a:cs typeface="Arial" panose="020B0604020202020204" pitchFamily="34" charset="0"/>
                        </a:rPr>
                        <a:t>ECOG PS, n (%)</a:t>
                      </a:r>
                      <a:endParaRPr kumimoji="0" lang="en-US" sz="1800" b="0" i="0" u="none" strike="noStrike" cap="none" normalizeH="0" baseline="0">
                        <a:ln>
                          <a:noFill/>
                        </a:ln>
                        <a:solidFill>
                          <a:schemeClr val="tx1"/>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tx1"/>
                          </a:solidFill>
                          <a:effectLst/>
                          <a:latin typeface="Poppins" pitchFamily="2" charset="77"/>
                          <a:cs typeface="Poppins" pitchFamily="2" charset="77"/>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tx1"/>
                          </a:solidFill>
                          <a:effectLst/>
                          <a:latin typeface="Poppins" pitchFamily="2" charset="77"/>
                          <a:cs typeface="Poppins" pitchFamily="2" charset="77"/>
                        </a:rPr>
                        <a:t>1</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tx1"/>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cs typeface="Arial" panose="020B0604020202020204" pitchFamily="34" charset="0"/>
                        </a:rPr>
                        <a:t>22 (36.7)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cs typeface="Arial" panose="020B0604020202020204" pitchFamily="34" charset="0"/>
                        </a:rPr>
                        <a:t>38 (63.3)</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32370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a:ln>
                            <a:noFill/>
                          </a:ln>
                          <a:solidFill>
                            <a:schemeClr val="tx1"/>
                          </a:solidFill>
                          <a:effectLst/>
                          <a:uLnTx/>
                          <a:uFillTx/>
                          <a:latin typeface="+mn-lt"/>
                          <a:ea typeface="+mn-ea"/>
                          <a:cs typeface="Arial" panose="020B0604020202020204" pitchFamily="34" charset="0"/>
                        </a:rPr>
                        <a:t>Platinum-resistant disease, n (%)</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cs typeface="Arial" panose="020B0604020202020204" pitchFamily="34" charset="0"/>
                        </a:rPr>
                        <a:t>55 (91.7)</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2370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a:ln>
                            <a:noFill/>
                          </a:ln>
                          <a:solidFill>
                            <a:schemeClr val="tx1"/>
                          </a:solidFill>
                          <a:effectLst/>
                          <a:uLnTx/>
                          <a:uFillTx/>
                          <a:latin typeface="+mn-lt"/>
                          <a:ea typeface="+mn-ea"/>
                          <a:cs typeface="Arial" panose="020B0604020202020204" pitchFamily="34" charset="0"/>
                        </a:rPr>
                        <a:t>Median prior systemic regimens (range)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cs typeface="Arial" panose="020B0604020202020204" pitchFamily="34" charset="0"/>
                        </a:rPr>
                        <a:t>4 (1-13)</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82960205"/>
                  </a:ext>
                </a:extLst>
              </a:tr>
              <a:tr h="809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a:ln>
                            <a:noFill/>
                          </a:ln>
                          <a:solidFill>
                            <a:schemeClr val="tx1"/>
                          </a:solidFill>
                          <a:effectLst/>
                          <a:uLnTx/>
                          <a:uFillTx/>
                          <a:latin typeface="+mn-lt"/>
                          <a:ea typeface="+mn-ea"/>
                          <a:cs typeface="Arial" panose="020B0604020202020204" pitchFamily="34" charset="0"/>
                        </a:rPr>
                        <a:t>Received prior systemic </a:t>
                      </a:r>
                      <a:r>
                        <a:rPr kumimoji="0" lang="en-US" sz="1800" b="0" i="0" u="none" strike="noStrike" kern="1200" cap="none" spc="0" normalizeH="0" baseline="0" noProof="0" err="1">
                          <a:ln>
                            <a:noFill/>
                          </a:ln>
                          <a:solidFill>
                            <a:schemeClr val="tx1"/>
                          </a:solidFill>
                          <a:effectLst/>
                          <a:uLnTx/>
                          <a:uFillTx/>
                          <a:latin typeface="+mn-lt"/>
                          <a:ea typeface="+mn-ea"/>
                          <a:cs typeface="Arial" panose="020B0604020202020204" pitchFamily="34" charset="0"/>
                        </a:rPr>
                        <a:t>tx</a:t>
                      </a:r>
                      <a:r>
                        <a:rPr kumimoji="0" lang="en-US" sz="1800" b="0" i="0" u="none" strike="noStrike" kern="1200" cap="none" spc="0" normalizeH="0" baseline="0" noProof="0">
                          <a:ln>
                            <a:noFill/>
                          </a:ln>
                          <a:solidFill>
                            <a:schemeClr val="tx1"/>
                          </a:solidFill>
                          <a:effectLst/>
                          <a:uLnTx/>
                          <a:uFillTx/>
                          <a:latin typeface="+mn-lt"/>
                          <a:ea typeface="+mn-ea"/>
                          <a:cs typeface="Arial" panose="020B0604020202020204" pitchFamily="34" charset="0"/>
                        </a:rPr>
                        <a:t>, n (%)</a:t>
                      </a:r>
                      <a:endParaRPr kumimoji="0" lang="en-US" sz="1800" b="0" i="0" u="none" strike="noStrike" cap="none" normalizeH="0" baseline="0">
                        <a:ln>
                          <a:noFill/>
                        </a:ln>
                        <a:solidFill>
                          <a:schemeClr val="tx1"/>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tx1"/>
                          </a:solidFill>
                          <a:effectLst/>
                          <a:latin typeface="Poppins" pitchFamily="2" charset="77"/>
                          <a:cs typeface="Poppins" pitchFamily="2" charset="77"/>
                        </a:rPr>
                        <a:t>Bevacizumab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a:ln>
                            <a:noFill/>
                          </a:ln>
                          <a:solidFill>
                            <a:schemeClr val="tx1"/>
                          </a:solidFill>
                          <a:effectLst/>
                          <a:latin typeface="Poppins" pitchFamily="2" charset="77"/>
                          <a:cs typeface="Poppins" pitchFamily="2" charset="77"/>
                        </a:rPr>
                        <a:t>PARP inhibitor</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a:ln>
                          <a:noFill/>
                        </a:ln>
                        <a:solidFill>
                          <a:schemeClr val="tx1"/>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cs typeface="Arial" panose="020B0604020202020204" pitchFamily="34" charset="0"/>
                        </a:rPr>
                        <a:t>41 (68.3)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cs typeface="Arial" panose="020B0604020202020204" pitchFamily="34" charset="0"/>
                        </a:rPr>
                        <a:t>39 (65.0)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80168335"/>
                  </a:ext>
                </a:extLst>
              </a:tr>
              <a:tr h="56648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a:ln>
                            <a:noFill/>
                          </a:ln>
                          <a:solidFill>
                            <a:schemeClr val="tx1"/>
                          </a:solidFill>
                          <a:effectLst/>
                          <a:uLnTx/>
                          <a:uFillTx/>
                          <a:latin typeface="+mn-lt"/>
                          <a:ea typeface="+mn-ea"/>
                          <a:cs typeface="Arial" panose="020B0604020202020204" pitchFamily="34" charset="0"/>
                        </a:rPr>
                        <a:t>Median baseline tumor CDH6 expression, </a:t>
                      </a:r>
                      <a:br>
                        <a:rPr kumimoji="0" lang="en-US" sz="1800" b="0" i="0" u="none" strike="noStrike" kern="1200" cap="none" spc="0" normalizeH="0" baseline="0" noProof="0">
                          <a:ln>
                            <a:noFill/>
                          </a:ln>
                          <a:solidFill>
                            <a:schemeClr val="tx1"/>
                          </a:solidFill>
                          <a:effectLst/>
                          <a:uLnTx/>
                          <a:uFillTx/>
                          <a:latin typeface="+mn-lt"/>
                          <a:ea typeface="+mn-ea"/>
                          <a:cs typeface="Arial" panose="020B0604020202020204" pitchFamily="34" charset="0"/>
                        </a:rPr>
                      </a:br>
                      <a:r>
                        <a:rPr kumimoji="0" lang="en-US" sz="1800" b="0" i="0" u="none" strike="noStrike" kern="1200" cap="none" spc="0" normalizeH="0" baseline="0" noProof="0">
                          <a:ln>
                            <a:noFill/>
                          </a:ln>
                          <a:solidFill>
                            <a:schemeClr val="tx1"/>
                          </a:solidFill>
                          <a:effectLst/>
                          <a:uLnTx/>
                          <a:uFillTx/>
                          <a:latin typeface="+mn-lt"/>
                          <a:ea typeface="+mn-ea"/>
                          <a:cs typeface="Arial" panose="020B0604020202020204" pitchFamily="34" charset="0"/>
                        </a:rPr>
                        <a:t>H-score (range)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tx1"/>
                          </a:solidFill>
                          <a:effectLst/>
                          <a:latin typeface="+mn-lt"/>
                          <a:cs typeface="Arial" panose="020B0604020202020204" pitchFamily="34" charset="0"/>
                        </a:rPr>
                        <a:t>125 (0-250)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55738773"/>
                  </a:ext>
                </a:extLst>
              </a:tr>
            </a:tbl>
          </a:graphicData>
        </a:graphic>
      </p:graphicFrame>
      <p:sp>
        <p:nvSpPr>
          <p:cNvPr id="2" name="TextBox 1">
            <a:extLst>
              <a:ext uri="{FF2B5EF4-FFF2-40B4-BE49-F238E27FC236}">
                <a16:creationId xmlns:a16="http://schemas.microsoft.com/office/drawing/2014/main" id="{3F786FD9-8C9B-9358-DFFA-55152B2BD9E0}"/>
              </a:ext>
            </a:extLst>
          </p:cNvPr>
          <p:cNvSpPr txBox="1"/>
          <p:nvPr/>
        </p:nvSpPr>
        <p:spPr>
          <a:xfrm>
            <a:off x="231077" y="5868786"/>
            <a:ext cx="11729843" cy="249382"/>
          </a:xfrm>
          <a:prstGeom prst="rect">
            <a:avLst/>
          </a:prstGeom>
        </p:spPr>
        <p:txBody>
          <a:bodyPr vert="horz" wrap="square" lIns="0" tIns="0" rIns="0" bIns="0" rtlCol="0">
            <a:noAutofit/>
          </a:bodyPr>
          <a:lstStyle/>
          <a:p>
            <a:pPr algn="l"/>
            <a:r>
              <a:rPr lang="en-US" sz="1200"/>
              <a:t>*At data cutoff, N = 60 patients had received treatment at dose levels 4.8 mg/kg (n = 13), 5.6 mg/kg (n = 8), 6.4 mg/kg (n = 24), and 8.0 mg/kg (n = 15).</a:t>
            </a:r>
          </a:p>
        </p:txBody>
      </p:sp>
    </p:spTree>
    <p:extLst>
      <p:ext uri="{BB962C8B-B14F-4D97-AF65-F5344CB8AC3E}">
        <p14:creationId xmlns:p14="http://schemas.microsoft.com/office/powerpoint/2010/main" val="4147782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4F00F47-88E0-32C8-44A4-2BC8E352B0EE}"/>
              </a:ext>
            </a:extLst>
          </p:cNvPr>
          <p:cNvSpPr>
            <a:spLocks noGrp="1"/>
          </p:cNvSpPr>
          <p:nvPr>
            <p:ph idx="1"/>
          </p:nvPr>
        </p:nvSpPr>
        <p:spPr>
          <a:xfrm>
            <a:off x="231078" y="1335023"/>
            <a:ext cx="11740260" cy="4754880"/>
          </a:xfrm>
        </p:spPr>
        <p:txBody>
          <a:bodyPr/>
          <a:lstStyle/>
          <a:p>
            <a:r>
              <a:rPr lang="en-US"/>
              <a:t>Confirmed ORR (4.8-8.0 mg/kg cohort*): 46% (n = 23/50; 95% CI: 32%-61%)</a:t>
            </a:r>
          </a:p>
          <a:p>
            <a:pPr lvl="2"/>
            <a:r>
              <a:rPr lang="en-US"/>
              <a:t>CR: n = 1</a:t>
            </a:r>
          </a:p>
          <a:p>
            <a:pPr lvl="2"/>
            <a:r>
              <a:rPr lang="en-US"/>
              <a:t>PR: n = 22</a:t>
            </a:r>
          </a:p>
          <a:p>
            <a:pPr lvl="2"/>
            <a:r>
              <a:rPr lang="en-US"/>
              <a:t>4 unconfirmed </a:t>
            </a:r>
            <a:br>
              <a:rPr lang="en-US"/>
            </a:br>
            <a:r>
              <a:rPr lang="en-US"/>
              <a:t>responses ongoing</a:t>
            </a:r>
          </a:p>
          <a:p>
            <a:r>
              <a:rPr lang="en-US"/>
              <a:t>DCR*: 98%</a:t>
            </a:r>
          </a:p>
          <a:p>
            <a:r>
              <a:rPr lang="en-US" err="1"/>
              <a:t>mDoR</a:t>
            </a:r>
            <a:r>
              <a:rPr lang="en-US" baseline="30000"/>
              <a:t>†</a:t>
            </a:r>
            <a:r>
              <a:rPr lang="en-US"/>
              <a:t>: 11.2 </a:t>
            </a:r>
            <a:r>
              <a:rPr lang="en-US" err="1"/>
              <a:t>mo</a:t>
            </a:r>
            <a:endParaRPr lang="en-US"/>
          </a:p>
          <a:p>
            <a:r>
              <a:rPr lang="en-US" err="1"/>
              <a:t>mPFS</a:t>
            </a:r>
            <a:r>
              <a:rPr lang="en-US" baseline="30000"/>
              <a:t>‡</a:t>
            </a:r>
            <a:r>
              <a:rPr lang="en-US"/>
              <a:t>: 7.9 </a:t>
            </a:r>
            <a:r>
              <a:rPr lang="en-US" err="1"/>
              <a:t>mo</a:t>
            </a:r>
            <a:endParaRPr lang="en-US"/>
          </a:p>
        </p:txBody>
      </p:sp>
      <p:sp>
        <p:nvSpPr>
          <p:cNvPr id="2" name="Title 1">
            <a:extLst>
              <a:ext uri="{FF2B5EF4-FFF2-40B4-BE49-F238E27FC236}">
                <a16:creationId xmlns:a16="http://schemas.microsoft.com/office/drawing/2014/main" id="{DB097C1B-974D-DFC2-01B5-2A6A6AFCC077}"/>
              </a:ext>
            </a:extLst>
          </p:cNvPr>
          <p:cNvSpPr>
            <a:spLocks noGrp="1"/>
          </p:cNvSpPr>
          <p:nvPr>
            <p:ph type="title"/>
          </p:nvPr>
        </p:nvSpPr>
        <p:spPr>
          <a:xfrm>
            <a:off x="231078" y="531006"/>
            <a:ext cx="11740260" cy="502445"/>
          </a:xfrm>
        </p:spPr>
        <p:txBody>
          <a:bodyPr/>
          <a:lstStyle/>
          <a:p>
            <a:r>
              <a:rPr lang="en-US" spc="0"/>
              <a:t>Phase I R-</a:t>
            </a:r>
            <a:r>
              <a:rPr lang="en-US" spc="0" err="1"/>
              <a:t>DXd</a:t>
            </a:r>
            <a:r>
              <a:rPr lang="en-US" spc="0"/>
              <a:t>: Preliminary Efficacy</a:t>
            </a:r>
            <a:r>
              <a:rPr lang="en-US" spc="0" baseline="30000"/>
              <a:t>1</a:t>
            </a:r>
          </a:p>
        </p:txBody>
      </p:sp>
      <p:sp>
        <p:nvSpPr>
          <p:cNvPr id="5" name="Content Placeholder 4">
            <a:extLst>
              <a:ext uri="{FF2B5EF4-FFF2-40B4-BE49-F238E27FC236}">
                <a16:creationId xmlns:a16="http://schemas.microsoft.com/office/drawing/2014/main" id="{B6574975-35A4-2474-071D-15B5C042D912}"/>
              </a:ext>
            </a:extLst>
          </p:cNvPr>
          <p:cNvSpPr>
            <a:spLocks noGrp="1"/>
          </p:cNvSpPr>
          <p:nvPr>
            <p:ph sz="quarter" idx="10"/>
          </p:nvPr>
        </p:nvSpPr>
        <p:spPr>
          <a:xfrm>
            <a:off x="3559175" y="6350000"/>
            <a:ext cx="5732463" cy="327025"/>
          </a:xfrm>
        </p:spPr>
        <p:txBody>
          <a:bodyPr anchor="b"/>
          <a:lstStyle/>
          <a:p>
            <a:r>
              <a:rPr lang="pt-BR"/>
              <a:t>1. Moore. ESMO 2023. Abstr 745MO. 2. </a:t>
            </a:r>
            <a:r>
              <a:rPr lang="en-US"/>
              <a:t>Moore. SGO 2024. </a:t>
            </a:r>
            <a:r>
              <a:rPr lang="en-US" err="1"/>
              <a:t>Abstr</a:t>
            </a:r>
            <a:r>
              <a:rPr lang="en-US"/>
              <a:t> 04 [LBA].</a:t>
            </a:r>
          </a:p>
        </p:txBody>
      </p:sp>
      <p:sp>
        <p:nvSpPr>
          <p:cNvPr id="16" name="TextBox 15">
            <a:extLst>
              <a:ext uri="{FF2B5EF4-FFF2-40B4-BE49-F238E27FC236}">
                <a16:creationId xmlns:a16="http://schemas.microsoft.com/office/drawing/2014/main" id="{19375A48-3E52-6BAE-010E-DF61B4F28940}"/>
              </a:ext>
            </a:extLst>
          </p:cNvPr>
          <p:cNvSpPr txBox="1"/>
          <p:nvPr/>
        </p:nvSpPr>
        <p:spPr>
          <a:xfrm>
            <a:off x="259541" y="6070121"/>
            <a:ext cx="11701381" cy="271610"/>
          </a:xfrm>
          <a:prstGeom prst="rect">
            <a:avLst/>
          </a:prstGeom>
        </p:spPr>
        <p:txBody>
          <a:bodyPr vert="horz" wrap="square" lIns="0" tIns="0" rIns="0" bIns="0" rtlCol="0">
            <a:noAutofit/>
          </a:bodyPr>
          <a:lstStyle/>
          <a:p>
            <a:r>
              <a:rPr lang="en-US" sz="1200"/>
              <a:t>*In the 4.8-6.4 mg/kg cohort</a:t>
            </a:r>
            <a:r>
              <a:rPr lang="en-US" sz="1200" baseline="30000"/>
              <a:t>2</a:t>
            </a:r>
            <a:r>
              <a:rPr lang="en-US" sz="1200"/>
              <a:t> (ORR: 48.6%; DCR: 97.4%). </a:t>
            </a:r>
            <a:r>
              <a:rPr lang="en-US" sz="1200" baseline="30000"/>
              <a:t>†</a:t>
            </a:r>
            <a:r>
              <a:rPr lang="en-US" sz="1200" err="1"/>
              <a:t>DoR</a:t>
            </a:r>
            <a:r>
              <a:rPr lang="en-US" sz="1200"/>
              <a:t> median follow-up: 5.8 </a:t>
            </a:r>
            <a:r>
              <a:rPr lang="en-US" sz="1200" err="1"/>
              <a:t>mo</a:t>
            </a:r>
            <a:r>
              <a:rPr lang="en-US" sz="1200"/>
              <a:t> (range: 1.4-16.8). </a:t>
            </a:r>
            <a:r>
              <a:rPr lang="en-US" sz="1200" baseline="30000"/>
              <a:t>‡</a:t>
            </a:r>
            <a:r>
              <a:rPr lang="en-US" sz="1200"/>
              <a:t>PFS median follow-up: 5.6 </a:t>
            </a:r>
            <a:r>
              <a:rPr lang="en-US" sz="1200" err="1"/>
              <a:t>mo</a:t>
            </a:r>
            <a:r>
              <a:rPr lang="en-US" sz="1200"/>
              <a:t> (range: 0.03-25.1).</a:t>
            </a:r>
          </a:p>
        </p:txBody>
      </p:sp>
      <p:sp>
        <p:nvSpPr>
          <p:cNvPr id="19" name="TextBox 18">
            <a:extLst>
              <a:ext uri="{FF2B5EF4-FFF2-40B4-BE49-F238E27FC236}">
                <a16:creationId xmlns:a16="http://schemas.microsoft.com/office/drawing/2014/main" id="{884F6183-761B-3049-9178-24042749A078}"/>
              </a:ext>
            </a:extLst>
          </p:cNvPr>
          <p:cNvSpPr txBox="1"/>
          <p:nvPr/>
        </p:nvSpPr>
        <p:spPr>
          <a:xfrm rot="16200000">
            <a:off x="1959110" y="3362950"/>
            <a:ext cx="3540870" cy="519764"/>
          </a:xfrm>
          <a:prstGeom prst="rect">
            <a:avLst/>
          </a:prstGeom>
        </p:spPr>
        <p:txBody>
          <a:bodyPr vert="horz" wrap="square" lIns="0" tIns="0" rIns="0" bIns="0" rtlCol="0">
            <a:noAutofit/>
          </a:bodyPr>
          <a:lstStyle/>
          <a:p>
            <a:pPr algn="ctr"/>
            <a:r>
              <a:rPr lang="en-US" sz="1600">
                <a:solidFill>
                  <a:schemeClr val="tx1">
                    <a:lumMod val="75000"/>
                    <a:lumOff val="25000"/>
                  </a:schemeClr>
                </a:solidFill>
                <a:latin typeface="Poppins Medium" panose="00000600000000000000" pitchFamily="2" charset="0"/>
                <a:cs typeface="Poppins Medium" panose="00000600000000000000" pitchFamily="2" charset="0"/>
              </a:rPr>
              <a:t>Best Change in Sum of Diameters From Baseline (%)</a:t>
            </a:r>
          </a:p>
        </p:txBody>
      </p:sp>
      <p:sp>
        <p:nvSpPr>
          <p:cNvPr id="20" name="TextBox 19">
            <a:extLst>
              <a:ext uri="{FF2B5EF4-FFF2-40B4-BE49-F238E27FC236}">
                <a16:creationId xmlns:a16="http://schemas.microsoft.com/office/drawing/2014/main" id="{E3D97491-CDE9-4D3A-EAAB-418766EA3CF2}"/>
              </a:ext>
            </a:extLst>
          </p:cNvPr>
          <p:cNvSpPr txBox="1"/>
          <p:nvPr/>
        </p:nvSpPr>
        <p:spPr>
          <a:xfrm>
            <a:off x="4499188" y="5439339"/>
            <a:ext cx="7378995" cy="269507"/>
          </a:xfrm>
          <a:prstGeom prst="rect">
            <a:avLst/>
          </a:prstGeom>
        </p:spPr>
        <p:txBody>
          <a:bodyPr vert="horz" wrap="square" lIns="0" tIns="0" rIns="0" bIns="0" rtlCol="0">
            <a:noAutofit/>
          </a:bodyPr>
          <a:lstStyle/>
          <a:p>
            <a:pPr algn="ctr"/>
            <a:r>
              <a:rPr lang="en-US" sz="1600">
                <a:solidFill>
                  <a:schemeClr val="tx1">
                    <a:lumMod val="75000"/>
                    <a:lumOff val="25000"/>
                  </a:schemeClr>
                </a:solidFill>
                <a:latin typeface="Poppins Medium" panose="00000600000000000000" pitchFamily="2" charset="0"/>
                <a:cs typeface="Poppins Medium" panose="00000600000000000000" pitchFamily="2" charset="0"/>
              </a:rPr>
              <a:t>Starting Dose Level</a:t>
            </a:r>
          </a:p>
        </p:txBody>
      </p:sp>
      <p:grpSp>
        <p:nvGrpSpPr>
          <p:cNvPr id="21" name="Group 20">
            <a:extLst>
              <a:ext uri="{FF2B5EF4-FFF2-40B4-BE49-F238E27FC236}">
                <a16:creationId xmlns:a16="http://schemas.microsoft.com/office/drawing/2014/main" id="{9EA24B00-B079-C23B-077D-ED6579348B60}"/>
              </a:ext>
            </a:extLst>
          </p:cNvPr>
          <p:cNvGrpSpPr/>
          <p:nvPr/>
        </p:nvGrpSpPr>
        <p:grpSpPr>
          <a:xfrm>
            <a:off x="4348260" y="5728670"/>
            <a:ext cx="7843740" cy="217372"/>
            <a:chOff x="3903133" y="5792170"/>
            <a:chExt cx="7843740" cy="217372"/>
          </a:xfrm>
        </p:grpSpPr>
        <p:sp>
          <p:nvSpPr>
            <p:cNvPr id="101" name="TextBox 100">
              <a:extLst>
                <a:ext uri="{FF2B5EF4-FFF2-40B4-BE49-F238E27FC236}">
                  <a16:creationId xmlns:a16="http://schemas.microsoft.com/office/drawing/2014/main" id="{38797DD9-3482-93CA-CA3A-BC129E77C334}"/>
                </a:ext>
              </a:extLst>
            </p:cNvPr>
            <p:cNvSpPr txBox="1"/>
            <p:nvPr/>
          </p:nvSpPr>
          <p:spPr>
            <a:xfrm>
              <a:off x="4110189" y="5792170"/>
              <a:ext cx="1734052" cy="217372"/>
            </a:xfrm>
            <a:prstGeom prst="rect">
              <a:avLst/>
            </a:prstGeom>
          </p:spPr>
          <p:txBody>
            <a:bodyPr vert="horz" wrap="square" lIns="0" tIns="0" rIns="0" bIns="0" rtlCol="0">
              <a:noAutofit/>
            </a:bodyPr>
            <a:lstStyle/>
            <a:p>
              <a:pPr algn="l">
                <a:spcAft>
                  <a:spcPts val="300"/>
                </a:spcAft>
              </a:pPr>
              <a:r>
                <a:rPr lang="en-US" sz="1400"/>
                <a:t>4.8 mg/kg (n = 9)</a:t>
              </a:r>
            </a:p>
          </p:txBody>
        </p:sp>
        <p:sp>
          <p:nvSpPr>
            <p:cNvPr id="102" name="TextBox 101">
              <a:extLst>
                <a:ext uri="{FF2B5EF4-FFF2-40B4-BE49-F238E27FC236}">
                  <a16:creationId xmlns:a16="http://schemas.microsoft.com/office/drawing/2014/main" id="{DA250652-6083-ADAD-3919-4CC756E98232}"/>
                </a:ext>
              </a:extLst>
            </p:cNvPr>
            <p:cNvSpPr txBox="1"/>
            <p:nvPr/>
          </p:nvSpPr>
          <p:spPr>
            <a:xfrm>
              <a:off x="7970833" y="5792170"/>
              <a:ext cx="1734052" cy="217372"/>
            </a:xfrm>
            <a:prstGeom prst="rect">
              <a:avLst/>
            </a:prstGeom>
          </p:spPr>
          <p:txBody>
            <a:bodyPr vert="horz" wrap="square" lIns="0" tIns="0" rIns="0" bIns="0" rtlCol="0">
              <a:noAutofit/>
            </a:bodyPr>
            <a:lstStyle/>
            <a:p>
              <a:pPr algn="l">
                <a:spcAft>
                  <a:spcPts val="300"/>
                </a:spcAft>
              </a:pPr>
              <a:r>
                <a:rPr lang="en-US" sz="1400"/>
                <a:t>6.4 mg/kg (n = 23)</a:t>
              </a:r>
            </a:p>
          </p:txBody>
        </p:sp>
        <p:sp>
          <p:nvSpPr>
            <p:cNvPr id="103" name="TextBox 102">
              <a:extLst>
                <a:ext uri="{FF2B5EF4-FFF2-40B4-BE49-F238E27FC236}">
                  <a16:creationId xmlns:a16="http://schemas.microsoft.com/office/drawing/2014/main" id="{BABF17CA-3507-0918-0DA4-10E0580A1257}"/>
                </a:ext>
              </a:extLst>
            </p:cNvPr>
            <p:cNvSpPr txBox="1"/>
            <p:nvPr/>
          </p:nvSpPr>
          <p:spPr>
            <a:xfrm>
              <a:off x="6048979" y="5792170"/>
              <a:ext cx="1734052" cy="217372"/>
            </a:xfrm>
            <a:prstGeom prst="rect">
              <a:avLst/>
            </a:prstGeom>
          </p:spPr>
          <p:txBody>
            <a:bodyPr vert="horz" wrap="square" lIns="0" tIns="0" rIns="0" bIns="0" rtlCol="0">
              <a:noAutofit/>
            </a:bodyPr>
            <a:lstStyle/>
            <a:p>
              <a:pPr algn="l">
                <a:spcAft>
                  <a:spcPts val="300"/>
                </a:spcAft>
              </a:pPr>
              <a:r>
                <a:rPr lang="en-US" sz="1400"/>
                <a:t>5.6 mg/kg (n = 4)</a:t>
              </a:r>
            </a:p>
          </p:txBody>
        </p:sp>
        <p:sp>
          <p:nvSpPr>
            <p:cNvPr id="104" name="TextBox 103">
              <a:extLst>
                <a:ext uri="{FF2B5EF4-FFF2-40B4-BE49-F238E27FC236}">
                  <a16:creationId xmlns:a16="http://schemas.microsoft.com/office/drawing/2014/main" id="{9F8BA22D-A712-F02F-7CAF-7B263123760B}"/>
                </a:ext>
              </a:extLst>
            </p:cNvPr>
            <p:cNvSpPr txBox="1"/>
            <p:nvPr/>
          </p:nvSpPr>
          <p:spPr>
            <a:xfrm>
              <a:off x="10012821" y="5792170"/>
              <a:ext cx="1734052" cy="217372"/>
            </a:xfrm>
            <a:prstGeom prst="rect">
              <a:avLst/>
            </a:prstGeom>
          </p:spPr>
          <p:txBody>
            <a:bodyPr vert="horz" wrap="square" lIns="0" tIns="0" rIns="0" bIns="0" rtlCol="0">
              <a:noAutofit/>
            </a:bodyPr>
            <a:lstStyle/>
            <a:p>
              <a:pPr algn="l">
                <a:spcAft>
                  <a:spcPts val="300"/>
                </a:spcAft>
              </a:pPr>
              <a:r>
                <a:rPr lang="en-US" sz="1400"/>
                <a:t>8.0 mg/kg (n = 13)</a:t>
              </a:r>
            </a:p>
          </p:txBody>
        </p:sp>
        <p:sp>
          <p:nvSpPr>
            <p:cNvPr id="105" name="Rectangle 104">
              <a:extLst>
                <a:ext uri="{FF2B5EF4-FFF2-40B4-BE49-F238E27FC236}">
                  <a16:creationId xmlns:a16="http://schemas.microsoft.com/office/drawing/2014/main" id="{9E52708E-85FC-94F1-83CE-0F6CC6E3E2C9}"/>
                </a:ext>
              </a:extLst>
            </p:cNvPr>
            <p:cNvSpPr/>
            <p:nvPr/>
          </p:nvSpPr>
          <p:spPr>
            <a:xfrm>
              <a:off x="3903133" y="5816599"/>
              <a:ext cx="135467" cy="13546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DECDCCD8-416E-B4B9-A921-EB2FB87C11ED}"/>
                </a:ext>
              </a:extLst>
            </p:cNvPr>
            <p:cNvSpPr/>
            <p:nvPr/>
          </p:nvSpPr>
          <p:spPr>
            <a:xfrm>
              <a:off x="5858934" y="5816599"/>
              <a:ext cx="135467" cy="13546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43FB9F9F-C10A-C22E-8965-02F77583797C}"/>
                </a:ext>
              </a:extLst>
            </p:cNvPr>
            <p:cNvSpPr/>
            <p:nvPr/>
          </p:nvSpPr>
          <p:spPr>
            <a:xfrm>
              <a:off x="9829799" y="5816599"/>
              <a:ext cx="135467" cy="13546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064C643-C8F6-DB4A-8F17-0316507B330A}"/>
                </a:ext>
              </a:extLst>
            </p:cNvPr>
            <p:cNvSpPr/>
            <p:nvPr/>
          </p:nvSpPr>
          <p:spPr>
            <a:xfrm>
              <a:off x="7789334" y="5816599"/>
              <a:ext cx="135467" cy="135467"/>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D5035131-6A4B-363E-B12E-0CE92531CE65}"/>
              </a:ext>
            </a:extLst>
          </p:cNvPr>
          <p:cNvGrpSpPr/>
          <p:nvPr/>
        </p:nvGrpSpPr>
        <p:grpSpPr>
          <a:xfrm>
            <a:off x="4366887" y="1881894"/>
            <a:ext cx="70792" cy="3486519"/>
            <a:chOff x="4023360" y="1881894"/>
            <a:chExt cx="70792" cy="3486519"/>
          </a:xfrm>
        </p:grpSpPr>
        <p:cxnSp>
          <p:nvCxnSpPr>
            <p:cNvPr id="90" name="Straight Connector 89">
              <a:extLst>
                <a:ext uri="{FF2B5EF4-FFF2-40B4-BE49-F238E27FC236}">
                  <a16:creationId xmlns:a16="http://schemas.microsoft.com/office/drawing/2014/main" id="{C6260696-4540-A869-FB36-6622726D60BD}"/>
                </a:ext>
              </a:extLst>
            </p:cNvPr>
            <p:cNvCxnSpPr/>
            <p:nvPr/>
          </p:nvCxnSpPr>
          <p:spPr>
            <a:xfrm>
              <a:off x="4094152" y="1881894"/>
              <a:ext cx="0" cy="34865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5C70F6C0-FA23-8167-40A0-D0517C67170A}"/>
                </a:ext>
              </a:extLst>
            </p:cNvPr>
            <p:cNvCxnSpPr>
              <a:cxnSpLocks/>
            </p:cNvCxnSpPr>
            <p:nvPr/>
          </p:nvCxnSpPr>
          <p:spPr>
            <a:xfrm flipH="1">
              <a:off x="4023360" y="1881894"/>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21FF862B-7FA6-3F7B-BCA4-3BD45C9935E1}"/>
                </a:ext>
              </a:extLst>
            </p:cNvPr>
            <p:cNvCxnSpPr>
              <a:cxnSpLocks/>
            </p:cNvCxnSpPr>
            <p:nvPr/>
          </p:nvCxnSpPr>
          <p:spPr>
            <a:xfrm flipH="1">
              <a:off x="4023360" y="2268302"/>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2527024-1A2B-465D-C70B-B5BC1945B959}"/>
                </a:ext>
              </a:extLst>
            </p:cNvPr>
            <p:cNvCxnSpPr>
              <a:cxnSpLocks/>
            </p:cNvCxnSpPr>
            <p:nvPr/>
          </p:nvCxnSpPr>
          <p:spPr>
            <a:xfrm flipH="1">
              <a:off x="4023360" y="2654710"/>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4CD1D9A-2B5F-76A1-BDA9-6A8231B4F7A5}"/>
                </a:ext>
              </a:extLst>
            </p:cNvPr>
            <p:cNvCxnSpPr>
              <a:cxnSpLocks/>
            </p:cNvCxnSpPr>
            <p:nvPr/>
          </p:nvCxnSpPr>
          <p:spPr>
            <a:xfrm flipH="1">
              <a:off x="4023360" y="3041118"/>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B5D74A0-7559-CC16-E244-362E56A52BB9}"/>
                </a:ext>
              </a:extLst>
            </p:cNvPr>
            <p:cNvCxnSpPr>
              <a:cxnSpLocks/>
            </p:cNvCxnSpPr>
            <p:nvPr/>
          </p:nvCxnSpPr>
          <p:spPr>
            <a:xfrm flipH="1">
              <a:off x="4023360" y="3427526"/>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2D90CB0-2F40-54DB-A209-48FAC4BCB9E1}"/>
                </a:ext>
              </a:extLst>
            </p:cNvPr>
            <p:cNvCxnSpPr>
              <a:cxnSpLocks/>
            </p:cNvCxnSpPr>
            <p:nvPr/>
          </p:nvCxnSpPr>
          <p:spPr>
            <a:xfrm flipH="1">
              <a:off x="4023360" y="3813934"/>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C8D7F00-D3F6-2C14-23AF-D80B9E7AE098}"/>
                </a:ext>
              </a:extLst>
            </p:cNvPr>
            <p:cNvCxnSpPr>
              <a:cxnSpLocks/>
            </p:cNvCxnSpPr>
            <p:nvPr/>
          </p:nvCxnSpPr>
          <p:spPr>
            <a:xfrm flipH="1">
              <a:off x="4023360" y="4200342"/>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04D935D-5BBF-41D3-DF3B-9EE0F361A0BD}"/>
                </a:ext>
              </a:extLst>
            </p:cNvPr>
            <p:cNvCxnSpPr>
              <a:cxnSpLocks/>
            </p:cNvCxnSpPr>
            <p:nvPr/>
          </p:nvCxnSpPr>
          <p:spPr>
            <a:xfrm flipH="1">
              <a:off x="4023360" y="4586750"/>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FE587E62-389B-94A0-EC4F-CE3A9F6D5A25}"/>
                </a:ext>
              </a:extLst>
            </p:cNvPr>
            <p:cNvCxnSpPr>
              <a:cxnSpLocks/>
            </p:cNvCxnSpPr>
            <p:nvPr/>
          </p:nvCxnSpPr>
          <p:spPr>
            <a:xfrm flipH="1">
              <a:off x="4023360" y="4973158"/>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0034592F-7325-A11F-DC81-0C905E5E3767}"/>
                </a:ext>
              </a:extLst>
            </p:cNvPr>
            <p:cNvCxnSpPr>
              <a:cxnSpLocks/>
            </p:cNvCxnSpPr>
            <p:nvPr/>
          </p:nvCxnSpPr>
          <p:spPr>
            <a:xfrm flipH="1">
              <a:off x="4023360" y="5359563"/>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FBAD8BF5-A804-6C79-BC32-D4AE5B232359}"/>
              </a:ext>
            </a:extLst>
          </p:cNvPr>
          <p:cNvSpPr txBox="1"/>
          <p:nvPr/>
        </p:nvSpPr>
        <p:spPr>
          <a:xfrm>
            <a:off x="3811363" y="5262225"/>
            <a:ext cx="501445" cy="188779"/>
          </a:xfrm>
          <a:prstGeom prst="rect">
            <a:avLst/>
          </a:prstGeom>
        </p:spPr>
        <p:txBody>
          <a:bodyPr vert="horz" wrap="square" lIns="0" tIns="0" rIns="0" bIns="0" rtlCol="0">
            <a:noAutofit/>
          </a:bodyPr>
          <a:lstStyle/>
          <a:p>
            <a:pPr algn="r"/>
            <a:r>
              <a:rPr lang="en-US" sz="1400"/>
              <a:t>-100</a:t>
            </a:r>
          </a:p>
        </p:txBody>
      </p:sp>
      <p:sp>
        <p:nvSpPr>
          <p:cNvPr id="24" name="TextBox 23">
            <a:extLst>
              <a:ext uri="{FF2B5EF4-FFF2-40B4-BE49-F238E27FC236}">
                <a16:creationId xmlns:a16="http://schemas.microsoft.com/office/drawing/2014/main" id="{679D3025-BAE6-FD7A-4AA9-0091880C13BF}"/>
              </a:ext>
            </a:extLst>
          </p:cNvPr>
          <p:cNvSpPr txBox="1"/>
          <p:nvPr/>
        </p:nvSpPr>
        <p:spPr>
          <a:xfrm>
            <a:off x="3811363" y="1780622"/>
            <a:ext cx="501445" cy="188779"/>
          </a:xfrm>
          <a:prstGeom prst="rect">
            <a:avLst/>
          </a:prstGeom>
        </p:spPr>
        <p:txBody>
          <a:bodyPr vert="horz" wrap="square" lIns="0" tIns="0" rIns="0" bIns="0" rtlCol="0">
            <a:noAutofit/>
          </a:bodyPr>
          <a:lstStyle/>
          <a:p>
            <a:pPr algn="r"/>
            <a:r>
              <a:rPr lang="en-US" sz="1400"/>
              <a:t>80</a:t>
            </a:r>
          </a:p>
        </p:txBody>
      </p:sp>
      <p:sp>
        <p:nvSpPr>
          <p:cNvPr id="25" name="TextBox 24">
            <a:extLst>
              <a:ext uri="{FF2B5EF4-FFF2-40B4-BE49-F238E27FC236}">
                <a16:creationId xmlns:a16="http://schemas.microsoft.com/office/drawing/2014/main" id="{1EF0B430-1D18-708F-CEB7-C15FEAA564B7}"/>
              </a:ext>
            </a:extLst>
          </p:cNvPr>
          <p:cNvSpPr txBox="1"/>
          <p:nvPr/>
        </p:nvSpPr>
        <p:spPr>
          <a:xfrm>
            <a:off x="3811363" y="2167467"/>
            <a:ext cx="501445" cy="188779"/>
          </a:xfrm>
          <a:prstGeom prst="rect">
            <a:avLst/>
          </a:prstGeom>
        </p:spPr>
        <p:txBody>
          <a:bodyPr vert="horz" wrap="square" lIns="0" tIns="0" rIns="0" bIns="0" rtlCol="0">
            <a:noAutofit/>
          </a:bodyPr>
          <a:lstStyle/>
          <a:p>
            <a:pPr algn="r"/>
            <a:r>
              <a:rPr lang="en-US" sz="1400"/>
              <a:t>60</a:t>
            </a:r>
          </a:p>
        </p:txBody>
      </p:sp>
      <p:sp>
        <p:nvSpPr>
          <p:cNvPr id="26" name="TextBox 25">
            <a:extLst>
              <a:ext uri="{FF2B5EF4-FFF2-40B4-BE49-F238E27FC236}">
                <a16:creationId xmlns:a16="http://schemas.microsoft.com/office/drawing/2014/main" id="{F600A47D-770D-BFD7-9CFF-5BD0FC3E6A3F}"/>
              </a:ext>
            </a:extLst>
          </p:cNvPr>
          <p:cNvSpPr txBox="1"/>
          <p:nvPr/>
        </p:nvSpPr>
        <p:spPr>
          <a:xfrm>
            <a:off x="3811363" y="2554312"/>
            <a:ext cx="501445" cy="188779"/>
          </a:xfrm>
          <a:prstGeom prst="rect">
            <a:avLst/>
          </a:prstGeom>
        </p:spPr>
        <p:txBody>
          <a:bodyPr vert="horz" wrap="square" lIns="0" tIns="0" rIns="0" bIns="0" rtlCol="0">
            <a:noAutofit/>
          </a:bodyPr>
          <a:lstStyle/>
          <a:p>
            <a:pPr algn="r"/>
            <a:r>
              <a:rPr lang="en-US" sz="1400"/>
              <a:t>40</a:t>
            </a:r>
          </a:p>
        </p:txBody>
      </p:sp>
      <p:sp>
        <p:nvSpPr>
          <p:cNvPr id="27" name="TextBox 26">
            <a:extLst>
              <a:ext uri="{FF2B5EF4-FFF2-40B4-BE49-F238E27FC236}">
                <a16:creationId xmlns:a16="http://schemas.microsoft.com/office/drawing/2014/main" id="{E9F595C6-3A95-1A41-24C1-744F208EEE74}"/>
              </a:ext>
            </a:extLst>
          </p:cNvPr>
          <p:cNvSpPr txBox="1"/>
          <p:nvPr/>
        </p:nvSpPr>
        <p:spPr>
          <a:xfrm>
            <a:off x="3811363" y="2941157"/>
            <a:ext cx="501445" cy="188779"/>
          </a:xfrm>
          <a:prstGeom prst="rect">
            <a:avLst/>
          </a:prstGeom>
        </p:spPr>
        <p:txBody>
          <a:bodyPr vert="horz" wrap="square" lIns="0" tIns="0" rIns="0" bIns="0" rtlCol="0">
            <a:noAutofit/>
          </a:bodyPr>
          <a:lstStyle/>
          <a:p>
            <a:pPr algn="r"/>
            <a:r>
              <a:rPr lang="en-US" sz="1400"/>
              <a:t>20</a:t>
            </a:r>
          </a:p>
        </p:txBody>
      </p:sp>
      <p:sp>
        <p:nvSpPr>
          <p:cNvPr id="28" name="TextBox 27">
            <a:extLst>
              <a:ext uri="{FF2B5EF4-FFF2-40B4-BE49-F238E27FC236}">
                <a16:creationId xmlns:a16="http://schemas.microsoft.com/office/drawing/2014/main" id="{B923591E-BED6-7F63-1FFA-E5867C49A8FF}"/>
              </a:ext>
            </a:extLst>
          </p:cNvPr>
          <p:cNvSpPr txBox="1"/>
          <p:nvPr/>
        </p:nvSpPr>
        <p:spPr>
          <a:xfrm>
            <a:off x="3811363" y="3328002"/>
            <a:ext cx="501445" cy="188779"/>
          </a:xfrm>
          <a:prstGeom prst="rect">
            <a:avLst/>
          </a:prstGeom>
        </p:spPr>
        <p:txBody>
          <a:bodyPr vert="horz" wrap="square" lIns="0" tIns="0" rIns="0" bIns="0" rtlCol="0">
            <a:noAutofit/>
          </a:bodyPr>
          <a:lstStyle/>
          <a:p>
            <a:pPr algn="r"/>
            <a:r>
              <a:rPr lang="en-US" sz="1400"/>
              <a:t>0</a:t>
            </a:r>
          </a:p>
        </p:txBody>
      </p:sp>
      <p:sp>
        <p:nvSpPr>
          <p:cNvPr id="29" name="TextBox 28">
            <a:extLst>
              <a:ext uri="{FF2B5EF4-FFF2-40B4-BE49-F238E27FC236}">
                <a16:creationId xmlns:a16="http://schemas.microsoft.com/office/drawing/2014/main" id="{EBB44675-14D2-C422-C880-47E7767C2DF9}"/>
              </a:ext>
            </a:extLst>
          </p:cNvPr>
          <p:cNvSpPr txBox="1"/>
          <p:nvPr/>
        </p:nvSpPr>
        <p:spPr>
          <a:xfrm>
            <a:off x="3811363" y="3714847"/>
            <a:ext cx="501445" cy="188779"/>
          </a:xfrm>
          <a:prstGeom prst="rect">
            <a:avLst/>
          </a:prstGeom>
        </p:spPr>
        <p:txBody>
          <a:bodyPr vert="horz" wrap="square" lIns="0" tIns="0" rIns="0" bIns="0" rtlCol="0">
            <a:noAutofit/>
          </a:bodyPr>
          <a:lstStyle/>
          <a:p>
            <a:pPr algn="r"/>
            <a:r>
              <a:rPr lang="en-US" sz="1400"/>
              <a:t>-20</a:t>
            </a:r>
          </a:p>
        </p:txBody>
      </p:sp>
      <p:sp>
        <p:nvSpPr>
          <p:cNvPr id="30" name="TextBox 29">
            <a:extLst>
              <a:ext uri="{FF2B5EF4-FFF2-40B4-BE49-F238E27FC236}">
                <a16:creationId xmlns:a16="http://schemas.microsoft.com/office/drawing/2014/main" id="{45077CFA-1300-DE78-5567-7A7D99C030C9}"/>
              </a:ext>
            </a:extLst>
          </p:cNvPr>
          <p:cNvSpPr txBox="1"/>
          <p:nvPr/>
        </p:nvSpPr>
        <p:spPr>
          <a:xfrm>
            <a:off x="3811363" y="4101692"/>
            <a:ext cx="501445" cy="188779"/>
          </a:xfrm>
          <a:prstGeom prst="rect">
            <a:avLst/>
          </a:prstGeom>
        </p:spPr>
        <p:txBody>
          <a:bodyPr vert="horz" wrap="square" lIns="0" tIns="0" rIns="0" bIns="0" rtlCol="0">
            <a:noAutofit/>
          </a:bodyPr>
          <a:lstStyle/>
          <a:p>
            <a:pPr algn="r"/>
            <a:r>
              <a:rPr lang="en-US" sz="1400"/>
              <a:t>-40</a:t>
            </a:r>
          </a:p>
        </p:txBody>
      </p:sp>
      <p:sp>
        <p:nvSpPr>
          <p:cNvPr id="31" name="TextBox 30">
            <a:extLst>
              <a:ext uri="{FF2B5EF4-FFF2-40B4-BE49-F238E27FC236}">
                <a16:creationId xmlns:a16="http://schemas.microsoft.com/office/drawing/2014/main" id="{E50426CB-C3CC-AB50-8AD0-9B59B98E35DC}"/>
              </a:ext>
            </a:extLst>
          </p:cNvPr>
          <p:cNvSpPr txBox="1"/>
          <p:nvPr/>
        </p:nvSpPr>
        <p:spPr>
          <a:xfrm>
            <a:off x="3811363" y="4488537"/>
            <a:ext cx="501445" cy="188779"/>
          </a:xfrm>
          <a:prstGeom prst="rect">
            <a:avLst/>
          </a:prstGeom>
        </p:spPr>
        <p:txBody>
          <a:bodyPr vert="horz" wrap="square" lIns="0" tIns="0" rIns="0" bIns="0" rtlCol="0">
            <a:noAutofit/>
          </a:bodyPr>
          <a:lstStyle/>
          <a:p>
            <a:pPr algn="r"/>
            <a:r>
              <a:rPr lang="en-US" sz="1400"/>
              <a:t>-60</a:t>
            </a:r>
          </a:p>
        </p:txBody>
      </p:sp>
      <p:sp>
        <p:nvSpPr>
          <p:cNvPr id="32" name="TextBox 31">
            <a:extLst>
              <a:ext uri="{FF2B5EF4-FFF2-40B4-BE49-F238E27FC236}">
                <a16:creationId xmlns:a16="http://schemas.microsoft.com/office/drawing/2014/main" id="{103E4300-3F3F-A0F8-4679-A95316465A9E}"/>
              </a:ext>
            </a:extLst>
          </p:cNvPr>
          <p:cNvSpPr txBox="1"/>
          <p:nvPr/>
        </p:nvSpPr>
        <p:spPr>
          <a:xfrm>
            <a:off x="3811363" y="4875382"/>
            <a:ext cx="501445" cy="188779"/>
          </a:xfrm>
          <a:prstGeom prst="rect">
            <a:avLst/>
          </a:prstGeom>
        </p:spPr>
        <p:txBody>
          <a:bodyPr vert="horz" wrap="square" lIns="0" tIns="0" rIns="0" bIns="0" rtlCol="0">
            <a:noAutofit/>
          </a:bodyPr>
          <a:lstStyle/>
          <a:p>
            <a:pPr algn="r"/>
            <a:r>
              <a:rPr lang="en-US" sz="1400"/>
              <a:t>-80</a:t>
            </a:r>
          </a:p>
        </p:txBody>
      </p:sp>
      <p:sp>
        <p:nvSpPr>
          <p:cNvPr id="88" name="Rectangle 87">
            <a:extLst>
              <a:ext uri="{FF2B5EF4-FFF2-40B4-BE49-F238E27FC236}">
                <a16:creationId xmlns:a16="http://schemas.microsoft.com/office/drawing/2014/main" id="{C7CFD02F-6AD1-BBCD-67D9-E92A93F79E40}"/>
              </a:ext>
            </a:extLst>
          </p:cNvPr>
          <p:cNvSpPr/>
          <p:nvPr/>
        </p:nvSpPr>
        <p:spPr>
          <a:xfrm>
            <a:off x="4511147" y="3192698"/>
            <a:ext cx="144808" cy="233127"/>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47342F1A-953E-A4DA-1423-68D75BBA8364}"/>
              </a:ext>
            </a:extLst>
          </p:cNvPr>
          <p:cNvSpPr/>
          <p:nvPr/>
        </p:nvSpPr>
        <p:spPr>
          <a:xfrm>
            <a:off x="4660661" y="3264727"/>
            <a:ext cx="144808" cy="161098"/>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CF24D70-E62D-B64C-99D5-5A1231DB1872}"/>
              </a:ext>
            </a:extLst>
          </p:cNvPr>
          <p:cNvSpPr/>
          <p:nvPr/>
        </p:nvSpPr>
        <p:spPr>
          <a:xfrm>
            <a:off x="4959689" y="3413106"/>
            <a:ext cx="144808" cy="18288"/>
          </a:xfrm>
          <a:prstGeom prst="rect">
            <a:avLst/>
          </a:prstGeom>
          <a:solidFill>
            <a:schemeClr val="accent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B37D1AF8-A0D7-15D0-6CB4-667E0086A94A}"/>
              </a:ext>
            </a:extLst>
          </p:cNvPr>
          <p:cNvSpPr/>
          <p:nvPr/>
        </p:nvSpPr>
        <p:spPr>
          <a:xfrm>
            <a:off x="5557745" y="3426562"/>
            <a:ext cx="144808" cy="183413"/>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78F1B7A-3CB4-499C-79DC-889CCB27F194}"/>
              </a:ext>
            </a:extLst>
          </p:cNvPr>
          <p:cNvSpPr/>
          <p:nvPr/>
        </p:nvSpPr>
        <p:spPr>
          <a:xfrm>
            <a:off x="6305315" y="3426562"/>
            <a:ext cx="144808" cy="310413"/>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15BEE3B-B964-59C8-EF6F-4AA9E1F498BA}"/>
              </a:ext>
            </a:extLst>
          </p:cNvPr>
          <p:cNvSpPr/>
          <p:nvPr/>
        </p:nvSpPr>
        <p:spPr>
          <a:xfrm>
            <a:off x="6903371" y="3426562"/>
            <a:ext cx="144808" cy="389788"/>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18BD8643-7C74-D9C6-652A-437982F7D675}"/>
              </a:ext>
            </a:extLst>
          </p:cNvPr>
          <p:cNvSpPr/>
          <p:nvPr/>
        </p:nvSpPr>
        <p:spPr>
          <a:xfrm>
            <a:off x="9146081" y="3426562"/>
            <a:ext cx="144808" cy="894613"/>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249DFCFB-66D3-212E-4D0B-3963B388E372}"/>
              </a:ext>
            </a:extLst>
          </p:cNvPr>
          <p:cNvSpPr/>
          <p:nvPr/>
        </p:nvSpPr>
        <p:spPr>
          <a:xfrm>
            <a:off x="9893651" y="3426562"/>
            <a:ext cx="144808" cy="1047013"/>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6D65E6D-E7B7-39DD-118E-2B8E3D79A505}"/>
              </a:ext>
            </a:extLst>
          </p:cNvPr>
          <p:cNvSpPr/>
          <p:nvPr/>
        </p:nvSpPr>
        <p:spPr>
          <a:xfrm>
            <a:off x="10641221" y="3426562"/>
            <a:ext cx="144808" cy="1186713"/>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6907A237-A95B-7AA3-D5CA-B09FFDE93466}"/>
              </a:ext>
            </a:extLst>
          </p:cNvPr>
          <p:cNvSpPr/>
          <p:nvPr/>
        </p:nvSpPr>
        <p:spPr>
          <a:xfrm>
            <a:off x="5258717" y="3426563"/>
            <a:ext cx="144808" cy="72288"/>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F9C22650-3B4E-AE7B-3519-4812C0B88F55}"/>
              </a:ext>
            </a:extLst>
          </p:cNvPr>
          <p:cNvSpPr/>
          <p:nvPr/>
        </p:nvSpPr>
        <p:spPr>
          <a:xfrm>
            <a:off x="5707259" y="3426563"/>
            <a:ext cx="144808" cy="192938"/>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F0891688-F739-F168-47B0-A55F3E680666}"/>
              </a:ext>
            </a:extLst>
          </p:cNvPr>
          <p:cNvSpPr/>
          <p:nvPr/>
        </p:nvSpPr>
        <p:spPr>
          <a:xfrm>
            <a:off x="5856773" y="3426562"/>
            <a:ext cx="144808" cy="240727"/>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1D36DFE2-C431-10F0-FE18-051363E61EF5}"/>
              </a:ext>
            </a:extLst>
          </p:cNvPr>
          <p:cNvSpPr/>
          <p:nvPr/>
        </p:nvSpPr>
        <p:spPr>
          <a:xfrm>
            <a:off x="6006287" y="3426562"/>
            <a:ext cx="144808" cy="304063"/>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F3C7326-6403-AFC3-3629-CFFFA003501D}"/>
              </a:ext>
            </a:extLst>
          </p:cNvPr>
          <p:cNvSpPr/>
          <p:nvPr/>
        </p:nvSpPr>
        <p:spPr>
          <a:xfrm>
            <a:off x="7351913" y="3426562"/>
            <a:ext cx="144808" cy="653313"/>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C24406F3-EED7-3773-27F3-3E62586012AE}"/>
              </a:ext>
            </a:extLst>
          </p:cNvPr>
          <p:cNvSpPr/>
          <p:nvPr/>
        </p:nvSpPr>
        <p:spPr>
          <a:xfrm>
            <a:off x="7800455" y="3426562"/>
            <a:ext cx="144808" cy="745388"/>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F5EBCBC0-827C-DF85-B1CD-B2DA0C3E1177}"/>
              </a:ext>
            </a:extLst>
          </p:cNvPr>
          <p:cNvSpPr/>
          <p:nvPr/>
        </p:nvSpPr>
        <p:spPr>
          <a:xfrm>
            <a:off x="8099483" y="3426562"/>
            <a:ext cx="144808" cy="745388"/>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CB72DA62-0FD9-6CA8-8BA4-1D43EB355711}"/>
              </a:ext>
            </a:extLst>
          </p:cNvPr>
          <p:cNvSpPr/>
          <p:nvPr/>
        </p:nvSpPr>
        <p:spPr>
          <a:xfrm>
            <a:off x="8847053" y="3426562"/>
            <a:ext cx="144808" cy="866038"/>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37BE847B-8B25-1850-4A2A-E097CE9A424F}"/>
              </a:ext>
            </a:extLst>
          </p:cNvPr>
          <p:cNvSpPr/>
          <p:nvPr/>
        </p:nvSpPr>
        <p:spPr>
          <a:xfrm>
            <a:off x="8996567" y="3426562"/>
            <a:ext cx="144808" cy="878738"/>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91317591-D805-F9AF-2E7F-B51D3696B4EC}"/>
              </a:ext>
            </a:extLst>
          </p:cNvPr>
          <p:cNvSpPr/>
          <p:nvPr/>
        </p:nvSpPr>
        <p:spPr>
          <a:xfrm>
            <a:off x="11239277" y="3426562"/>
            <a:ext cx="144808" cy="1586763"/>
          </a:xfrm>
          <a:prstGeom prst="rect">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E15157B2-4F80-D79C-0F62-84D6F6E973CD}"/>
              </a:ext>
            </a:extLst>
          </p:cNvPr>
          <p:cNvSpPr/>
          <p:nvPr/>
        </p:nvSpPr>
        <p:spPr>
          <a:xfrm>
            <a:off x="4810175" y="3362325"/>
            <a:ext cx="144808" cy="63500"/>
          </a:xfrm>
          <a:prstGeom prst="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447F7A6-922C-9DF2-7DFD-493B3672F545}"/>
              </a:ext>
            </a:extLst>
          </p:cNvPr>
          <p:cNvSpPr/>
          <p:nvPr/>
        </p:nvSpPr>
        <p:spPr>
          <a:xfrm>
            <a:off x="6155801" y="3426562"/>
            <a:ext cx="144808" cy="310413"/>
          </a:xfrm>
          <a:prstGeom prst="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20EE22E5-7136-F522-349F-7E5130D0B02B}"/>
              </a:ext>
            </a:extLst>
          </p:cNvPr>
          <p:cNvSpPr/>
          <p:nvPr/>
        </p:nvSpPr>
        <p:spPr>
          <a:xfrm>
            <a:off x="8548025" y="3426562"/>
            <a:ext cx="144808" cy="837463"/>
          </a:xfrm>
          <a:prstGeom prst="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3CD2E9C-7F24-7F91-5610-B7143CDDE3AE}"/>
              </a:ext>
            </a:extLst>
          </p:cNvPr>
          <p:cNvSpPr/>
          <p:nvPr/>
        </p:nvSpPr>
        <p:spPr>
          <a:xfrm>
            <a:off x="11388791" y="3426562"/>
            <a:ext cx="144808" cy="1653438"/>
          </a:xfrm>
          <a:prstGeom prst="rect">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38AF1E7-3463-2D7D-7F16-504EB22F9489}"/>
              </a:ext>
            </a:extLst>
          </p:cNvPr>
          <p:cNvSpPr/>
          <p:nvPr/>
        </p:nvSpPr>
        <p:spPr>
          <a:xfrm>
            <a:off x="11538305" y="3426562"/>
            <a:ext cx="144808" cy="1942363"/>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9E90652-ED6E-1E1B-E0FB-CFC59376B186}"/>
              </a:ext>
            </a:extLst>
          </p:cNvPr>
          <p:cNvSpPr/>
          <p:nvPr/>
        </p:nvSpPr>
        <p:spPr>
          <a:xfrm>
            <a:off x="5408231" y="3426563"/>
            <a:ext cx="144808" cy="12308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C7A72ABA-9FB2-D294-AA54-77CC6CB6D87A}"/>
              </a:ext>
            </a:extLst>
          </p:cNvPr>
          <p:cNvSpPr/>
          <p:nvPr/>
        </p:nvSpPr>
        <p:spPr>
          <a:xfrm>
            <a:off x="6454829" y="3426562"/>
            <a:ext cx="144808" cy="31676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AB98920E-8E87-1C0B-F3F6-91FE49DEBCC3}"/>
              </a:ext>
            </a:extLst>
          </p:cNvPr>
          <p:cNvSpPr/>
          <p:nvPr/>
        </p:nvSpPr>
        <p:spPr>
          <a:xfrm>
            <a:off x="6604343" y="3426562"/>
            <a:ext cx="144808" cy="33581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926F7802-4C52-E037-5255-7456431C1CA8}"/>
              </a:ext>
            </a:extLst>
          </p:cNvPr>
          <p:cNvSpPr/>
          <p:nvPr/>
        </p:nvSpPr>
        <p:spPr>
          <a:xfrm>
            <a:off x="6753857" y="3426562"/>
            <a:ext cx="144808" cy="37391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9C61478A-A2DA-253A-3649-9423D0CD4669}"/>
              </a:ext>
            </a:extLst>
          </p:cNvPr>
          <p:cNvSpPr/>
          <p:nvPr/>
        </p:nvSpPr>
        <p:spPr>
          <a:xfrm>
            <a:off x="7052885" y="3426562"/>
            <a:ext cx="144808" cy="49138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F2E045DA-8711-57CC-07E5-739E66BA73A3}"/>
              </a:ext>
            </a:extLst>
          </p:cNvPr>
          <p:cNvSpPr/>
          <p:nvPr/>
        </p:nvSpPr>
        <p:spPr>
          <a:xfrm>
            <a:off x="7202399" y="3426562"/>
            <a:ext cx="144808" cy="55171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17E6F769-8065-F3A8-4A11-CB64DBA6D937}"/>
              </a:ext>
            </a:extLst>
          </p:cNvPr>
          <p:cNvSpPr/>
          <p:nvPr/>
        </p:nvSpPr>
        <p:spPr>
          <a:xfrm>
            <a:off x="7501427" y="3426562"/>
            <a:ext cx="144808" cy="65966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47998FCD-5EEB-FAAF-045D-AD09C87DFA91}"/>
              </a:ext>
            </a:extLst>
          </p:cNvPr>
          <p:cNvSpPr/>
          <p:nvPr/>
        </p:nvSpPr>
        <p:spPr>
          <a:xfrm>
            <a:off x="7650941" y="3426562"/>
            <a:ext cx="144808" cy="71046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80FB026F-2789-7074-AFA5-85BC2E6A99B9}"/>
              </a:ext>
            </a:extLst>
          </p:cNvPr>
          <p:cNvSpPr/>
          <p:nvPr/>
        </p:nvSpPr>
        <p:spPr>
          <a:xfrm>
            <a:off x="7949969" y="3426562"/>
            <a:ext cx="144808" cy="74538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56BDFE34-CA12-A72A-99FB-D704E589102C}"/>
              </a:ext>
            </a:extLst>
          </p:cNvPr>
          <p:cNvSpPr/>
          <p:nvPr/>
        </p:nvSpPr>
        <p:spPr>
          <a:xfrm>
            <a:off x="8248997" y="3426562"/>
            <a:ext cx="144808" cy="77713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FF44B316-B429-CDD3-9910-31ACC05C1E55}"/>
              </a:ext>
            </a:extLst>
          </p:cNvPr>
          <p:cNvSpPr/>
          <p:nvPr/>
        </p:nvSpPr>
        <p:spPr>
          <a:xfrm>
            <a:off x="8398511" y="3426562"/>
            <a:ext cx="144808" cy="82793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658A402E-69C4-330C-3383-55C8E8FF64F8}"/>
              </a:ext>
            </a:extLst>
          </p:cNvPr>
          <p:cNvSpPr/>
          <p:nvPr/>
        </p:nvSpPr>
        <p:spPr>
          <a:xfrm>
            <a:off x="9445109" y="3426562"/>
            <a:ext cx="144808" cy="95176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A4205C7-F8D9-79EA-7807-2C6DFA62AA38}"/>
              </a:ext>
            </a:extLst>
          </p:cNvPr>
          <p:cNvSpPr/>
          <p:nvPr/>
        </p:nvSpPr>
        <p:spPr>
          <a:xfrm>
            <a:off x="8697539" y="3426562"/>
            <a:ext cx="144808" cy="83746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361C1815-EDDA-3EB9-F28D-B3F16EBC4029}"/>
              </a:ext>
            </a:extLst>
          </p:cNvPr>
          <p:cNvSpPr/>
          <p:nvPr/>
        </p:nvSpPr>
        <p:spPr>
          <a:xfrm>
            <a:off x="9295595" y="3426562"/>
            <a:ext cx="144808" cy="90413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E1DFA37A-CE33-A56F-6775-F873B41157F9}"/>
              </a:ext>
            </a:extLst>
          </p:cNvPr>
          <p:cNvSpPr/>
          <p:nvPr/>
        </p:nvSpPr>
        <p:spPr>
          <a:xfrm>
            <a:off x="9594623" y="3426562"/>
            <a:ext cx="144808" cy="97398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1BB32EC1-DF37-0F7A-B296-73766003792F}"/>
              </a:ext>
            </a:extLst>
          </p:cNvPr>
          <p:cNvSpPr/>
          <p:nvPr/>
        </p:nvSpPr>
        <p:spPr>
          <a:xfrm>
            <a:off x="9744137" y="3426562"/>
            <a:ext cx="144808" cy="100891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3A719B25-FE21-DB13-CD5D-C2728C0468CC}"/>
              </a:ext>
            </a:extLst>
          </p:cNvPr>
          <p:cNvSpPr/>
          <p:nvPr/>
        </p:nvSpPr>
        <p:spPr>
          <a:xfrm>
            <a:off x="10043165" y="3426562"/>
            <a:ext cx="144808" cy="111686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A5ED82D9-350C-C4D3-58E9-5D2AB65A58BF}"/>
              </a:ext>
            </a:extLst>
          </p:cNvPr>
          <p:cNvSpPr/>
          <p:nvPr/>
        </p:nvSpPr>
        <p:spPr>
          <a:xfrm>
            <a:off x="10192679" y="3426562"/>
            <a:ext cx="144808" cy="112321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A3BE85C4-AD2B-A407-2589-F8C615C63EB5}"/>
              </a:ext>
            </a:extLst>
          </p:cNvPr>
          <p:cNvSpPr/>
          <p:nvPr/>
        </p:nvSpPr>
        <p:spPr>
          <a:xfrm>
            <a:off x="10342193" y="3426562"/>
            <a:ext cx="144808" cy="113908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CDC098DB-8B3E-F866-6C60-912F4475247F}"/>
              </a:ext>
            </a:extLst>
          </p:cNvPr>
          <p:cNvSpPr/>
          <p:nvPr/>
        </p:nvSpPr>
        <p:spPr>
          <a:xfrm>
            <a:off x="10491707" y="3426562"/>
            <a:ext cx="144808" cy="116131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B287A08F-9B5D-430F-D461-980EBE98B021}"/>
              </a:ext>
            </a:extLst>
          </p:cNvPr>
          <p:cNvSpPr/>
          <p:nvPr/>
        </p:nvSpPr>
        <p:spPr>
          <a:xfrm>
            <a:off x="10940249" y="3426562"/>
            <a:ext cx="144808" cy="1447063"/>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A57D1074-C626-937D-8C2E-6DF91E2FE651}"/>
              </a:ext>
            </a:extLst>
          </p:cNvPr>
          <p:cNvSpPr/>
          <p:nvPr/>
        </p:nvSpPr>
        <p:spPr>
          <a:xfrm>
            <a:off x="11089763" y="3426562"/>
            <a:ext cx="144808" cy="146293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6ABA0C48-3600-E4BF-ECA9-296F884CAFBA}"/>
              </a:ext>
            </a:extLst>
          </p:cNvPr>
          <p:cNvSpPr/>
          <p:nvPr/>
        </p:nvSpPr>
        <p:spPr>
          <a:xfrm>
            <a:off x="10790735" y="3426562"/>
            <a:ext cx="144808" cy="1405788"/>
          </a:xfrm>
          <a:prstGeom prst="rect">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40331401-820B-68C9-0CD3-FC2F1A16CF92}"/>
              </a:ext>
            </a:extLst>
          </p:cNvPr>
          <p:cNvSpPr/>
          <p:nvPr/>
        </p:nvSpPr>
        <p:spPr>
          <a:xfrm>
            <a:off x="11687809" y="3426562"/>
            <a:ext cx="144808" cy="1942363"/>
          </a:xfrm>
          <a:prstGeom prst="rect">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E990469D-73A0-3652-F91F-4333ECFE565D}"/>
              </a:ext>
            </a:extLst>
          </p:cNvPr>
          <p:cNvCxnSpPr>
            <a:cxnSpLocks/>
          </p:cNvCxnSpPr>
          <p:nvPr/>
        </p:nvCxnSpPr>
        <p:spPr>
          <a:xfrm>
            <a:off x="4438130" y="3429469"/>
            <a:ext cx="748038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D8E1E94-4A24-1149-ECCE-CE77685858EB}"/>
              </a:ext>
            </a:extLst>
          </p:cNvPr>
          <p:cNvCxnSpPr>
            <a:cxnSpLocks/>
          </p:cNvCxnSpPr>
          <p:nvPr/>
        </p:nvCxnSpPr>
        <p:spPr>
          <a:xfrm>
            <a:off x="4448495" y="3041853"/>
            <a:ext cx="7480382" cy="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40388ED-71AD-F9CA-67C2-905FF8D36541}"/>
              </a:ext>
            </a:extLst>
          </p:cNvPr>
          <p:cNvCxnSpPr>
            <a:cxnSpLocks/>
          </p:cNvCxnSpPr>
          <p:nvPr/>
        </p:nvCxnSpPr>
        <p:spPr>
          <a:xfrm>
            <a:off x="4448495" y="4020163"/>
            <a:ext cx="7480382" cy="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EF67FD4A-E60F-6BC9-01CD-498D78F83B8B}"/>
              </a:ext>
            </a:extLst>
          </p:cNvPr>
          <p:cNvSpPr txBox="1"/>
          <p:nvPr/>
        </p:nvSpPr>
        <p:spPr>
          <a:xfrm rot="16200000">
            <a:off x="4661622" y="2952656"/>
            <a:ext cx="736031" cy="126621"/>
          </a:xfrm>
          <a:prstGeom prst="rect">
            <a:avLst/>
          </a:prstGeom>
        </p:spPr>
        <p:txBody>
          <a:bodyPr vert="horz" wrap="square" lIns="0" tIns="0" rIns="0" bIns="0" rtlCol="0" anchor="ctr">
            <a:noAutofit/>
          </a:bodyPr>
          <a:lstStyle/>
          <a:p>
            <a:pPr algn="l">
              <a:spcAft>
                <a:spcPts val="300"/>
              </a:spcAft>
            </a:pPr>
            <a:r>
              <a:rPr lang="en-US" sz="1000"/>
              <a:t>4.8 mg/kg</a:t>
            </a:r>
          </a:p>
        </p:txBody>
      </p:sp>
      <p:sp>
        <p:nvSpPr>
          <p:cNvPr id="50" name="TextBox 49">
            <a:extLst>
              <a:ext uri="{FF2B5EF4-FFF2-40B4-BE49-F238E27FC236}">
                <a16:creationId xmlns:a16="http://schemas.microsoft.com/office/drawing/2014/main" id="{FC62C5FD-2FCE-9324-0818-8DD68EFDF145}"/>
              </a:ext>
            </a:extLst>
          </p:cNvPr>
          <p:cNvSpPr txBox="1"/>
          <p:nvPr/>
        </p:nvSpPr>
        <p:spPr>
          <a:xfrm rot="16200000">
            <a:off x="4820752" y="2952654"/>
            <a:ext cx="736033" cy="126623"/>
          </a:xfrm>
          <a:prstGeom prst="rect">
            <a:avLst/>
          </a:prstGeom>
        </p:spPr>
        <p:txBody>
          <a:bodyPr vert="horz" wrap="square" lIns="0" tIns="0" rIns="0" bIns="0" rtlCol="0" anchor="ctr">
            <a:noAutofit/>
          </a:bodyPr>
          <a:lstStyle/>
          <a:p>
            <a:pPr algn="l">
              <a:spcAft>
                <a:spcPts val="300"/>
              </a:spcAft>
            </a:pPr>
            <a:r>
              <a:rPr lang="en-US" sz="1000"/>
              <a:t>8.0 mg/kg</a:t>
            </a:r>
          </a:p>
        </p:txBody>
      </p:sp>
    </p:spTree>
    <p:extLst>
      <p:ext uri="{BB962C8B-B14F-4D97-AF65-F5344CB8AC3E}">
        <p14:creationId xmlns:p14="http://schemas.microsoft.com/office/powerpoint/2010/main" val="2490762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03774147-13FF-99AA-E980-47BA1B31B5F8}"/>
              </a:ext>
            </a:extLst>
          </p:cNvPr>
          <p:cNvSpPr>
            <a:spLocks noGrp="1"/>
          </p:cNvSpPr>
          <p:nvPr>
            <p:ph idx="1"/>
          </p:nvPr>
        </p:nvSpPr>
        <p:spPr>
          <a:xfrm>
            <a:off x="6474522" y="5191792"/>
            <a:ext cx="5347855" cy="897857"/>
          </a:xfrm>
        </p:spPr>
        <p:txBody>
          <a:bodyPr/>
          <a:lstStyle/>
          <a:p>
            <a:r>
              <a:rPr lang="en-US" sz="1600"/>
              <a:t>8.0 mg/kg cohort was discontinued due to increased incidence of serious and grade ≥3 TEAEs and poor benefit-to-risk ratio</a:t>
            </a:r>
          </a:p>
          <a:p>
            <a:pPr lvl="2"/>
            <a:r>
              <a:rPr lang="en-US" sz="1600"/>
              <a:t>6/15 (40%) incidence of serious and grade ≥3 TEAEs in 8.0 mg/kg cohort</a:t>
            </a:r>
          </a:p>
        </p:txBody>
      </p:sp>
      <p:sp>
        <p:nvSpPr>
          <p:cNvPr id="2" name="Title 1">
            <a:extLst>
              <a:ext uri="{FF2B5EF4-FFF2-40B4-BE49-F238E27FC236}">
                <a16:creationId xmlns:a16="http://schemas.microsoft.com/office/drawing/2014/main" id="{48C3879C-881A-A31A-F6BF-51BDB4BFE1C0}"/>
              </a:ext>
            </a:extLst>
          </p:cNvPr>
          <p:cNvSpPr>
            <a:spLocks noGrp="1"/>
          </p:cNvSpPr>
          <p:nvPr>
            <p:ph type="title"/>
          </p:nvPr>
        </p:nvSpPr>
        <p:spPr>
          <a:xfrm>
            <a:off x="231078" y="531006"/>
            <a:ext cx="11740260" cy="502445"/>
          </a:xfrm>
        </p:spPr>
        <p:txBody>
          <a:bodyPr/>
          <a:lstStyle/>
          <a:p>
            <a:r>
              <a:rPr lang="en-US" spc="0"/>
              <a:t>Phase I R-</a:t>
            </a:r>
            <a:r>
              <a:rPr lang="en-US" spc="0" err="1"/>
              <a:t>DXd</a:t>
            </a:r>
            <a:r>
              <a:rPr lang="en-US" spc="0"/>
              <a:t>: Safety</a:t>
            </a:r>
          </a:p>
        </p:txBody>
      </p:sp>
      <p:sp>
        <p:nvSpPr>
          <p:cNvPr id="6" name="Content Placeholder 5">
            <a:extLst>
              <a:ext uri="{FF2B5EF4-FFF2-40B4-BE49-F238E27FC236}">
                <a16:creationId xmlns:a16="http://schemas.microsoft.com/office/drawing/2014/main" id="{369E0C2A-3372-33AA-8A41-554C8CF2A144}"/>
              </a:ext>
            </a:extLst>
          </p:cNvPr>
          <p:cNvSpPr>
            <a:spLocks noGrp="1"/>
          </p:cNvSpPr>
          <p:nvPr>
            <p:ph sz="quarter" idx="10"/>
          </p:nvPr>
        </p:nvSpPr>
        <p:spPr>
          <a:xfrm>
            <a:off x="3559175" y="6350000"/>
            <a:ext cx="5732463" cy="327025"/>
          </a:xfrm>
        </p:spPr>
        <p:txBody>
          <a:bodyPr anchor="b"/>
          <a:lstStyle/>
          <a:p>
            <a:r>
              <a:rPr lang="pt-BR"/>
              <a:t>Moore. ESMO 2023. Abstr 745MO.</a:t>
            </a:r>
          </a:p>
        </p:txBody>
      </p:sp>
      <p:graphicFrame>
        <p:nvGraphicFramePr>
          <p:cNvPr id="7" name="Group 3">
            <a:extLst>
              <a:ext uri="{FF2B5EF4-FFF2-40B4-BE49-F238E27FC236}">
                <a16:creationId xmlns:a16="http://schemas.microsoft.com/office/drawing/2014/main" id="{0001BE58-6F9E-75DE-62A9-DADD8434293B}"/>
              </a:ext>
            </a:extLst>
          </p:cNvPr>
          <p:cNvGraphicFramePr>
            <a:graphicFrameLocks/>
          </p:cNvGraphicFramePr>
          <p:nvPr>
            <p:extLst>
              <p:ext uri="{D42A27DB-BD31-4B8C-83A1-F6EECF244321}">
                <p14:modId xmlns:p14="http://schemas.microsoft.com/office/powerpoint/2010/main" val="1344304255"/>
              </p:ext>
            </p:extLst>
          </p:nvPr>
        </p:nvGraphicFramePr>
        <p:xfrm>
          <a:off x="231078" y="1334765"/>
          <a:ext cx="5943600" cy="4225209"/>
        </p:xfrm>
        <a:graphic>
          <a:graphicData uri="http://schemas.openxmlformats.org/drawingml/2006/table">
            <a:tbl>
              <a:tblPr/>
              <a:tblGrid>
                <a:gridCol w="301752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tblGrid>
              <a:tr h="3284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2"/>
                          </a:solidFill>
                          <a:effectLst/>
                          <a:latin typeface="+mn-lt"/>
                          <a:cs typeface="Arial" panose="020B0604020202020204" pitchFamily="34" charset="0"/>
                        </a:rPr>
                        <a:t>TEAEs, n (%)</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solidFill>
                          <a:effectLst/>
                          <a:latin typeface="+mn-lt"/>
                          <a:cs typeface="Arial" panose="020B0604020202020204" pitchFamily="34" charset="0"/>
                        </a:rPr>
                        <a:t>R-</a:t>
                      </a:r>
                      <a:r>
                        <a:rPr kumimoji="0" lang="en-US" sz="1600" b="1" i="0" u="none" strike="noStrike" cap="none" normalizeH="0" baseline="0" err="1">
                          <a:ln>
                            <a:noFill/>
                          </a:ln>
                          <a:solidFill>
                            <a:schemeClr val="bg2"/>
                          </a:solidFill>
                          <a:effectLst/>
                          <a:latin typeface="+mn-lt"/>
                          <a:cs typeface="Arial" panose="020B0604020202020204" pitchFamily="34" charset="0"/>
                        </a:rPr>
                        <a:t>DXd</a:t>
                      </a:r>
                      <a:r>
                        <a:rPr kumimoji="0" lang="en-US" sz="1600" b="1" i="0" u="none" strike="noStrike" cap="none" normalizeH="0" baseline="0">
                          <a:ln>
                            <a:noFill/>
                          </a:ln>
                          <a:solidFill>
                            <a:schemeClr val="bg2"/>
                          </a:solidFill>
                          <a:effectLst/>
                          <a:latin typeface="+mn-lt"/>
                          <a:cs typeface="Arial" panose="020B0604020202020204" pitchFamily="34" charset="0"/>
                        </a:rPr>
                        <a:t> 4.8-8.0 mg/kg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solidFill>
                          <a:effectLst/>
                          <a:latin typeface="+mn-lt"/>
                          <a:cs typeface="Arial" panose="020B0604020202020204" pitchFamily="34" charset="0"/>
                        </a:rPr>
                        <a:t>(n = 60)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87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cs typeface="Arial" panose="020B0604020202020204" pitchFamily="34" charset="0"/>
                        </a:rPr>
                        <a:t>Any TEAEs</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cs typeface="Arial" panose="020B0604020202020204" pitchFamily="34" charset="0"/>
                        </a:rPr>
                        <a:t>57 (95.0)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4152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TEAE with CTCAE grade ≥3</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cs typeface="Arial" panose="020B0604020202020204" pitchFamily="34" charset="0"/>
                        </a:rPr>
                        <a:t>31 (51.7)</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8766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TEAE associated with drug discontinuation</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cs typeface="Arial" panose="020B0604020202020204" pitchFamily="34" charset="0"/>
                        </a:rPr>
                        <a:t>9 (15.0)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18766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TEAE associated with dose interruption</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cs typeface="Arial" panose="020B0604020202020204" pitchFamily="34" charset="0"/>
                        </a:rPr>
                        <a:t>22 (36.7)</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82960205"/>
                  </a:ext>
                </a:extLst>
              </a:tr>
              <a:tr h="4152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TEAE associated with dose reduction</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cs typeface="Arial" panose="020B0604020202020204" pitchFamily="34" charset="0"/>
                        </a:rPr>
                        <a:t>15 (25.0)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80168335"/>
                  </a:ext>
                </a:extLst>
              </a:tr>
              <a:tr h="29064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Any treatment-related CTCAE grade </a:t>
                      </a: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≥3</a:t>
                      </a:r>
                      <a:endPar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cs typeface="Arial" panose="020B0604020202020204" pitchFamily="34" charset="0"/>
                        </a:rPr>
                        <a:t>22 (36.7)</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55738773"/>
                  </a:ext>
                </a:extLst>
              </a:tr>
              <a:tr h="29064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Treatment-related TEAE associated with death</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cs typeface="Arial" panose="020B0604020202020204" pitchFamily="34" charset="0"/>
                        </a:rPr>
                        <a:t>2 (3.3)*</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240872447"/>
                  </a:ext>
                </a:extLst>
              </a:tr>
            </a:tbl>
          </a:graphicData>
        </a:graphic>
      </p:graphicFrame>
      <p:sp>
        <p:nvSpPr>
          <p:cNvPr id="8" name="TextBox 7">
            <a:extLst>
              <a:ext uri="{FF2B5EF4-FFF2-40B4-BE49-F238E27FC236}">
                <a16:creationId xmlns:a16="http://schemas.microsoft.com/office/drawing/2014/main" id="{CDF5A699-B264-1D20-FE09-06E8565A8D36}"/>
              </a:ext>
            </a:extLst>
          </p:cNvPr>
          <p:cNvSpPr txBox="1"/>
          <p:nvPr/>
        </p:nvSpPr>
        <p:spPr>
          <a:xfrm>
            <a:off x="231078" y="5618606"/>
            <a:ext cx="5347855" cy="625136"/>
          </a:xfrm>
          <a:prstGeom prst="rect">
            <a:avLst/>
          </a:prstGeom>
        </p:spPr>
        <p:txBody>
          <a:bodyPr vert="horz" wrap="square" lIns="0" tIns="0" rIns="0" bIns="0" rtlCol="0">
            <a:noAutofit/>
          </a:bodyPr>
          <a:lstStyle/>
          <a:p>
            <a:pPr algn="l"/>
            <a:r>
              <a:rPr lang="en-US" sz="1200"/>
              <a:t>*n = 2 grade 5 ILD, both in 8.0 mg/kg cohort.</a:t>
            </a:r>
          </a:p>
          <a:p>
            <a:pPr algn="l"/>
            <a:r>
              <a:rPr lang="en-US" sz="1200"/>
              <a:t>4/45 (8.9%) patients with ILD (grade 2, n = 2 were treatment-related) in the 4.8-6.4 mg/kg cohort.</a:t>
            </a:r>
          </a:p>
        </p:txBody>
      </p:sp>
      <p:graphicFrame>
        <p:nvGraphicFramePr>
          <p:cNvPr id="9" name="Group 3">
            <a:extLst>
              <a:ext uri="{FF2B5EF4-FFF2-40B4-BE49-F238E27FC236}">
                <a16:creationId xmlns:a16="http://schemas.microsoft.com/office/drawing/2014/main" id="{12B270A2-C26E-CBD2-B1B2-05C32A1DC95B}"/>
              </a:ext>
            </a:extLst>
          </p:cNvPr>
          <p:cNvGraphicFramePr>
            <a:graphicFrameLocks/>
          </p:cNvGraphicFramePr>
          <p:nvPr>
            <p:extLst>
              <p:ext uri="{D42A27DB-BD31-4B8C-83A1-F6EECF244321}">
                <p14:modId xmlns:p14="http://schemas.microsoft.com/office/powerpoint/2010/main" val="2887605211"/>
              </p:ext>
            </p:extLst>
          </p:nvPr>
        </p:nvGraphicFramePr>
        <p:xfrm>
          <a:off x="6474522" y="356983"/>
          <a:ext cx="5486400" cy="4834809"/>
        </p:xfrm>
        <a:graphic>
          <a:graphicData uri="http://schemas.openxmlformats.org/drawingml/2006/table">
            <a:tbl>
              <a:tblPr/>
              <a:tblGrid>
                <a:gridCol w="256032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4271116068"/>
                    </a:ext>
                  </a:extLst>
                </a:gridCol>
              </a:tblGrid>
              <a:tr h="32840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2"/>
                          </a:solidFill>
                          <a:effectLst/>
                          <a:latin typeface="+mn-lt"/>
                          <a:cs typeface="Arial" panose="020B0604020202020204" pitchFamily="34" charset="0"/>
                        </a:rPr>
                        <a:t>Most Common (≥10%) Treatment-Related TEAEs, n (%)</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solidFill>
                          <a:effectLst/>
                          <a:latin typeface="+mn-lt"/>
                          <a:cs typeface="Arial" panose="020B0604020202020204" pitchFamily="34" charset="0"/>
                        </a:rPr>
                        <a:t>R-</a:t>
                      </a:r>
                      <a:r>
                        <a:rPr kumimoji="0" lang="en-US" sz="1600" b="1" i="0" u="none" strike="noStrike" cap="none" normalizeH="0" baseline="0" err="1">
                          <a:ln>
                            <a:noFill/>
                          </a:ln>
                          <a:solidFill>
                            <a:schemeClr val="bg2"/>
                          </a:solidFill>
                          <a:effectLst/>
                          <a:latin typeface="+mn-lt"/>
                          <a:cs typeface="Arial" panose="020B0604020202020204" pitchFamily="34" charset="0"/>
                        </a:rPr>
                        <a:t>DXd</a:t>
                      </a:r>
                      <a:r>
                        <a:rPr kumimoji="0" lang="en-US" sz="1600" b="1" i="0" u="none" strike="noStrike" cap="none" normalizeH="0" baseline="0">
                          <a:ln>
                            <a:noFill/>
                          </a:ln>
                          <a:solidFill>
                            <a:schemeClr val="bg2"/>
                          </a:solidFill>
                          <a:effectLst/>
                          <a:latin typeface="+mn-lt"/>
                          <a:cs typeface="Arial" panose="020B0604020202020204" pitchFamily="34" charset="0"/>
                        </a:rPr>
                        <a:t> 4.8-8.0 mg/kg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solidFill>
                          <a:effectLst/>
                          <a:latin typeface="+mn-lt"/>
                          <a:cs typeface="Arial" panose="020B0604020202020204" pitchFamily="34" charset="0"/>
                        </a:rPr>
                        <a:t>(n = 60)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bg2"/>
                        </a:solidFill>
                        <a:effectLst/>
                        <a:latin typeface="+mn-lt"/>
                        <a:cs typeface="Arial" panose="020B0604020202020204" pitchFamily="34" charset="0"/>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569145315"/>
                  </a:ext>
                </a:extLst>
              </a:tr>
              <a:tr h="328405">
                <a:tc vMerge="1">
                  <a:txBody>
                    <a:bodyPr/>
                    <a:lstStyle/>
                    <a:p>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solidFill>
                          <a:effectLst/>
                          <a:latin typeface="+mn-lt"/>
                          <a:cs typeface="Arial" panose="020B0604020202020204" pitchFamily="34" charset="0"/>
                        </a:rPr>
                        <a:t>All Grades</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solidFill>
                          <a:effectLst/>
                          <a:latin typeface="+mn-lt"/>
                          <a:cs typeface="Arial" panose="020B0604020202020204" pitchFamily="34" charset="0"/>
                        </a:rPr>
                        <a:t>Grade ≥3</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87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mn-lt"/>
                          <a:cs typeface="Arial" panose="020B0604020202020204" pitchFamily="34" charset="0"/>
                        </a:rPr>
                        <a:t>Nausea</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35 (58.3)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1 (1.7)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152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Fatigue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27 (45.0)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2 (3.3)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18766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Vomiting</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20 (33.3)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1 (1.7)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0769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Anemia</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17 (28.3)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11 (18.3)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82960205"/>
                  </a:ext>
                </a:extLst>
              </a:tr>
              <a:tr h="4152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Poppins" pitchFamily="2" charset="77"/>
                          <a:cs typeface="Poppins" pitchFamily="2" charset="77"/>
                        </a:rPr>
                        <a:t>Decreased neutrophil count</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15 (25.0)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7 (11.7)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80168335"/>
                  </a:ext>
                </a:extLst>
              </a:tr>
              <a:tr h="29064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Diarrhea</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16 (26.7)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1 (1.7)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55738773"/>
                  </a:ext>
                </a:extLst>
              </a:tr>
              <a:tr h="29064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Decreased appetite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15 (25.0)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1 (1.7)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40872447"/>
                  </a:ext>
                </a:extLst>
              </a:tr>
              <a:tr h="29064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Decreased platelet count</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10 (16.7)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3 (5.0)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335382449"/>
                  </a:ext>
                </a:extLst>
              </a:tr>
              <a:tr h="29064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Alopecia</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7 (11.7)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600" b="0" i="0" u="none" strike="noStrike">
                          <a:solidFill>
                            <a:srgbClr val="000000"/>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72941060"/>
                  </a:ext>
                </a:extLst>
              </a:tr>
              <a:tr h="29064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Malaise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6 (10.0)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600" b="0" i="0" u="none" strike="noStrike">
                          <a:solidFill>
                            <a:srgbClr val="000000"/>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593925493"/>
                  </a:ext>
                </a:extLst>
              </a:tr>
            </a:tbl>
          </a:graphicData>
        </a:graphic>
      </p:graphicFrame>
    </p:spTree>
    <p:extLst>
      <p:ext uri="{BB962C8B-B14F-4D97-AF65-F5344CB8AC3E}">
        <p14:creationId xmlns:p14="http://schemas.microsoft.com/office/powerpoint/2010/main" val="3122469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1159A-89B8-EEBA-1193-539E805BCB2C}"/>
              </a:ext>
            </a:extLst>
          </p:cNvPr>
          <p:cNvSpPr>
            <a:spLocks noGrp="1"/>
          </p:cNvSpPr>
          <p:nvPr>
            <p:ph type="title"/>
          </p:nvPr>
        </p:nvSpPr>
        <p:spPr>
          <a:xfrm>
            <a:off x="231078" y="260163"/>
            <a:ext cx="11740260" cy="1044132"/>
          </a:xfrm>
        </p:spPr>
        <p:txBody>
          <a:bodyPr/>
          <a:lstStyle/>
          <a:p>
            <a:r>
              <a:rPr lang="en-US" spc="0"/>
              <a:t>Phase I R-</a:t>
            </a:r>
            <a:r>
              <a:rPr lang="en-US" spc="0" err="1"/>
              <a:t>DXd</a:t>
            </a:r>
            <a:r>
              <a:rPr lang="en-US" spc="0"/>
              <a:t>: Baseline Characteristics in Platinum-Sensitive Population</a:t>
            </a:r>
          </a:p>
        </p:txBody>
      </p:sp>
      <p:sp>
        <p:nvSpPr>
          <p:cNvPr id="6" name="Content Placeholder 5">
            <a:extLst>
              <a:ext uri="{FF2B5EF4-FFF2-40B4-BE49-F238E27FC236}">
                <a16:creationId xmlns:a16="http://schemas.microsoft.com/office/drawing/2014/main" id="{6D1995AE-7281-BD1F-7813-4C7CA89CBCD4}"/>
              </a:ext>
            </a:extLst>
          </p:cNvPr>
          <p:cNvSpPr>
            <a:spLocks noGrp="1"/>
          </p:cNvSpPr>
          <p:nvPr>
            <p:ph sz="quarter" idx="10"/>
          </p:nvPr>
        </p:nvSpPr>
        <p:spPr/>
        <p:txBody>
          <a:bodyPr anchor="b"/>
          <a:lstStyle/>
          <a:p>
            <a:r>
              <a:rPr lang="pt-BR"/>
              <a:t>Moore. ESMO Gyn 2025. Abstr 77MO.</a:t>
            </a:r>
            <a:endParaRPr lang="en-US"/>
          </a:p>
        </p:txBody>
      </p:sp>
      <p:sp>
        <p:nvSpPr>
          <p:cNvPr id="9" name="TextBox 8">
            <a:extLst>
              <a:ext uri="{FF2B5EF4-FFF2-40B4-BE49-F238E27FC236}">
                <a16:creationId xmlns:a16="http://schemas.microsoft.com/office/drawing/2014/main" id="{B957143C-257A-DC67-A1CF-1C181C03F584}"/>
              </a:ext>
            </a:extLst>
          </p:cNvPr>
          <p:cNvSpPr txBox="1"/>
          <p:nvPr/>
        </p:nvSpPr>
        <p:spPr>
          <a:xfrm>
            <a:off x="8646695" y="961241"/>
            <a:ext cx="3669984" cy="435447"/>
          </a:xfrm>
          <a:prstGeom prst="rect">
            <a:avLst/>
          </a:prstGeom>
        </p:spPr>
        <p:txBody>
          <a:bodyPr vert="horz" wrap="square" lIns="0" tIns="0" rIns="0" bIns="0" rtlCol="0">
            <a:noAutofit/>
          </a:bodyPr>
          <a:lstStyle/>
          <a:p>
            <a:pPr algn="l"/>
            <a:r>
              <a:rPr lang="en-US"/>
              <a:t>Data cutoff: January 10, 2025</a:t>
            </a:r>
          </a:p>
        </p:txBody>
      </p:sp>
      <p:sp>
        <p:nvSpPr>
          <p:cNvPr id="10" name="TextBox 9">
            <a:extLst>
              <a:ext uri="{FF2B5EF4-FFF2-40B4-BE49-F238E27FC236}">
                <a16:creationId xmlns:a16="http://schemas.microsoft.com/office/drawing/2014/main" id="{59A46858-009E-908C-4DB3-062CE2041756}"/>
              </a:ext>
            </a:extLst>
          </p:cNvPr>
          <p:cNvSpPr txBox="1"/>
          <p:nvPr/>
        </p:nvSpPr>
        <p:spPr>
          <a:xfrm>
            <a:off x="231078" y="5960195"/>
            <a:ext cx="5943600" cy="327025"/>
          </a:xfrm>
          <a:prstGeom prst="rect">
            <a:avLst/>
          </a:prstGeom>
        </p:spPr>
        <p:txBody>
          <a:bodyPr vert="horz" wrap="square" lIns="0" tIns="0" rIns="0" bIns="0" rtlCol="0">
            <a:noAutofit/>
          </a:bodyPr>
          <a:lstStyle/>
          <a:p>
            <a:pPr algn="l"/>
            <a:r>
              <a:rPr lang="en-US" sz="1200"/>
              <a:t>*PD on or within 30 days of prior PARP inhibitor treatment.</a:t>
            </a:r>
          </a:p>
        </p:txBody>
      </p:sp>
      <p:graphicFrame>
        <p:nvGraphicFramePr>
          <p:cNvPr id="3" name="Group 3">
            <a:extLst>
              <a:ext uri="{FF2B5EF4-FFF2-40B4-BE49-F238E27FC236}">
                <a16:creationId xmlns:a16="http://schemas.microsoft.com/office/drawing/2014/main" id="{600AC989-5AEA-F539-CF86-683A9688F38A}"/>
              </a:ext>
            </a:extLst>
          </p:cNvPr>
          <p:cNvGraphicFramePr>
            <a:graphicFrameLocks/>
          </p:cNvGraphicFramePr>
          <p:nvPr>
            <p:extLst>
              <p:ext uri="{D42A27DB-BD31-4B8C-83A1-F6EECF244321}">
                <p14:modId xmlns:p14="http://schemas.microsoft.com/office/powerpoint/2010/main" val="333525488"/>
              </p:ext>
            </p:extLst>
          </p:nvPr>
        </p:nvGraphicFramePr>
        <p:xfrm>
          <a:off x="231078" y="1316739"/>
          <a:ext cx="11740260" cy="4541520"/>
        </p:xfrm>
        <a:graphic>
          <a:graphicData uri="http://schemas.openxmlformats.org/drawingml/2006/table">
            <a:tbl>
              <a:tblPr/>
              <a:tblGrid>
                <a:gridCol w="5655987">
                  <a:extLst>
                    <a:ext uri="{9D8B030D-6E8A-4147-A177-3AD203B41FA5}">
                      <a16:colId xmlns:a16="http://schemas.microsoft.com/office/drawing/2014/main" val="20000"/>
                    </a:ext>
                  </a:extLst>
                </a:gridCol>
                <a:gridCol w="6084273">
                  <a:extLst>
                    <a:ext uri="{9D8B030D-6E8A-4147-A177-3AD203B41FA5}">
                      <a16:colId xmlns:a16="http://schemas.microsoft.com/office/drawing/2014/main" val="20001"/>
                    </a:ext>
                  </a:extLst>
                </a:gridCol>
              </a:tblGrid>
              <a:tr h="388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bg2"/>
                          </a:solidFill>
                          <a:effectLst/>
                          <a:latin typeface="+mn-lt"/>
                          <a:cs typeface="Arial" panose="020B0604020202020204" pitchFamily="34" charset="0"/>
                        </a:rPr>
                        <a:t>Outcome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solidFill>
                          <a:effectLst/>
                          <a:latin typeface="+mn-lt"/>
                          <a:cs typeface="Arial" panose="020B0604020202020204" pitchFamily="34" charset="0"/>
                        </a:rPr>
                        <a:t>Platinum-Sensitive 4.8-6.4 mg/kg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solidFill>
                          <a:effectLst/>
                          <a:latin typeface="+mn-lt"/>
                          <a:cs typeface="Arial" panose="020B0604020202020204" pitchFamily="34" charset="0"/>
                        </a:rPr>
                        <a:t>(n = 18)</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3882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Median age, yr (range)</a:t>
                      </a:r>
                      <a:endParaRPr kumimoji="0" lang="en-US" sz="1600" b="0" i="0" u="none" strike="noStrike" cap="none" normalizeH="0" baseline="0">
                        <a:ln>
                          <a:noFill/>
                        </a:ln>
                        <a:solidFill>
                          <a:schemeClr val="tx1"/>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Age ≥65 yr, n (%)</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65 (50-81)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9 (50.0)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5517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a:ln>
                            <a:noFill/>
                          </a:ln>
                          <a:solidFill>
                            <a:schemeClr val="tx1"/>
                          </a:solidFill>
                          <a:effectLst/>
                          <a:uLnTx/>
                          <a:uFillTx/>
                          <a:latin typeface="+mn-lt"/>
                          <a:ea typeface="+mn-ea"/>
                          <a:cs typeface="Arial" panose="020B0604020202020204" pitchFamily="34" charset="0"/>
                        </a:rPr>
                        <a:t>Country, n (%)</a:t>
                      </a:r>
                      <a:endParaRPr kumimoji="0" lang="en-US" sz="1600" b="0" i="0" u="none" strike="noStrike" cap="none" normalizeH="0" baseline="0">
                        <a:ln>
                          <a:noFill/>
                        </a:ln>
                        <a:solidFill>
                          <a:schemeClr val="tx1"/>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United States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Japan</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tx1"/>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14 (77.8)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4 (22.2)</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517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a:ln>
                            <a:noFill/>
                          </a:ln>
                          <a:solidFill>
                            <a:schemeClr val="tx1"/>
                          </a:solidFill>
                          <a:effectLst/>
                          <a:uLnTx/>
                          <a:uFillTx/>
                          <a:latin typeface="+mn-lt"/>
                          <a:ea typeface="+mn-ea"/>
                          <a:cs typeface="Arial" panose="020B0604020202020204" pitchFamily="34" charset="0"/>
                        </a:rPr>
                        <a:t>ECOG PS, n (%)</a:t>
                      </a:r>
                      <a:endParaRPr kumimoji="0" lang="en-US" sz="1600" b="0" i="0" u="none" strike="noStrike" cap="none" normalizeH="0" baseline="0">
                        <a:ln>
                          <a:noFill/>
                        </a:ln>
                        <a:solidFill>
                          <a:schemeClr val="tx1"/>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1</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tx1"/>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4 (22.2)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14 (77.8)</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2480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chemeClr val="tx1"/>
                          </a:solidFill>
                          <a:effectLst/>
                          <a:uLnTx/>
                          <a:uFillTx/>
                          <a:latin typeface="+mn-lt"/>
                          <a:ea typeface="+mn-ea"/>
                          <a:cs typeface="Arial" panose="020B0604020202020204" pitchFamily="34" charset="0"/>
                        </a:rPr>
                        <a:t>Median prior systemic regimens (range)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4 (2-6)</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82960205"/>
                  </a:ext>
                </a:extLst>
              </a:tr>
              <a:tr h="7152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spc="0" normalizeH="0" baseline="0" noProof="0">
                          <a:ln>
                            <a:noFill/>
                          </a:ln>
                          <a:solidFill>
                            <a:schemeClr val="tx1"/>
                          </a:solidFill>
                          <a:effectLst/>
                          <a:uLnTx/>
                          <a:uFillTx/>
                          <a:latin typeface="+mn-lt"/>
                          <a:ea typeface="+mn-ea"/>
                          <a:cs typeface="Arial" panose="020B0604020202020204" pitchFamily="34" charset="0"/>
                        </a:rPr>
                        <a:t>Received prior systemic </a:t>
                      </a:r>
                      <a:r>
                        <a:rPr kumimoji="0" lang="en-US" sz="1600" b="0" i="0" u="none" strike="noStrike" kern="1200" cap="none" spc="0" normalizeH="0" baseline="0" noProof="0" err="1">
                          <a:ln>
                            <a:noFill/>
                          </a:ln>
                          <a:solidFill>
                            <a:schemeClr val="tx1"/>
                          </a:solidFill>
                          <a:effectLst/>
                          <a:uLnTx/>
                          <a:uFillTx/>
                          <a:latin typeface="+mn-lt"/>
                          <a:ea typeface="+mn-ea"/>
                          <a:cs typeface="Arial" panose="020B0604020202020204" pitchFamily="34" charset="0"/>
                        </a:rPr>
                        <a:t>tx</a:t>
                      </a:r>
                      <a:endParaRPr kumimoji="0" lang="en-US" sz="1600" b="0" i="0" u="none" strike="noStrike" cap="none" normalizeH="0" baseline="0">
                        <a:ln>
                          <a:noFill/>
                        </a:ln>
                        <a:solidFill>
                          <a:schemeClr val="tx1"/>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tx1"/>
                          </a:solidFill>
                          <a:effectLst/>
                          <a:latin typeface="Poppins" pitchFamily="2" charset="77"/>
                          <a:cs typeface="Poppins" pitchFamily="2" charset="77"/>
                        </a:rPr>
                        <a:t>Bevacizumab</a:t>
                      </a:r>
                      <a:r>
                        <a:rPr kumimoji="0" lang="en-US" sz="1600" b="0" i="0" u="none" strike="noStrike" kern="1200" cap="none" spc="0" normalizeH="0" baseline="0" noProof="0">
                          <a:ln>
                            <a:noFill/>
                          </a:ln>
                          <a:solidFill>
                            <a:schemeClr val="tx1"/>
                          </a:solidFill>
                          <a:effectLst/>
                          <a:uLnTx/>
                          <a:uFillTx/>
                          <a:latin typeface="+mn-lt"/>
                          <a:ea typeface="+mn-ea"/>
                          <a:cs typeface="Arial" panose="020B0604020202020204" pitchFamily="34" charset="0"/>
                        </a:rPr>
                        <a:t>, n (%)</a:t>
                      </a:r>
                      <a:endParaRPr kumimoji="0" lang="en-US" sz="1600" b="0" i="0" u="none" strike="noStrike" cap="none" normalizeH="0" baseline="0">
                        <a:ln>
                          <a:noFill/>
                        </a:ln>
                        <a:solidFill>
                          <a:schemeClr val="tx1"/>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a:ln>
                            <a:noFill/>
                          </a:ln>
                          <a:solidFill>
                            <a:schemeClr val="tx1"/>
                          </a:solidFill>
                          <a:effectLst/>
                          <a:latin typeface="Poppins" pitchFamily="2" charset="77"/>
                          <a:cs typeface="Poppins" pitchFamily="2" charset="77"/>
                        </a:rPr>
                        <a:t>PARP inhibitor</a:t>
                      </a:r>
                      <a:r>
                        <a:rPr kumimoji="0" lang="en-US" sz="1600" b="0" i="0" u="none" strike="noStrike" kern="1200" cap="none" spc="0" normalizeH="0" baseline="0" noProof="0">
                          <a:ln>
                            <a:noFill/>
                          </a:ln>
                          <a:solidFill>
                            <a:schemeClr val="tx1"/>
                          </a:solidFill>
                          <a:effectLst/>
                          <a:uLnTx/>
                          <a:uFillTx/>
                          <a:latin typeface="+mn-lt"/>
                          <a:ea typeface="+mn-ea"/>
                          <a:cs typeface="Arial" panose="020B0604020202020204" pitchFamily="34" charset="0"/>
                        </a:rPr>
                        <a:t>, n (%)</a:t>
                      </a:r>
                      <a:endParaRPr kumimoji="0" lang="en-US" sz="1600" b="0" i="0" u="none" strike="noStrike" cap="none" normalizeH="0" baseline="0">
                        <a:ln>
                          <a:noFill/>
                        </a:ln>
                        <a:solidFill>
                          <a:schemeClr val="tx1"/>
                        </a:solidFill>
                        <a:effectLst/>
                        <a:latin typeface="Poppins" pitchFamily="2" charset="77"/>
                        <a:cs typeface="Poppins" pitchFamily="2" charset="77"/>
                      </a:endParaRP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PD on PARP inhibitor,* n/N (%)</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a:ln>
                          <a:noFill/>
                        </a:ln>
                        <a:solidFill>
                          <a:schemeClr val="tx1"/>
                        </a:solidFill>
                        <a:effectLst/>
                        <a:latin typeface="+mn-lt"/>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14 (77.8)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15 (83.3)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12/15 (80.0)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80168335"/>
                  </a:ext>
                </a:extLst>
              </a:tr>
              <a:tr h="22480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a:ln>
                            <a:noFill/>
                          </a:ln>
                          <a:solidFill>
                            <a:schemeClr val="tx1"/>
                          </a:solidFill>
                          <a:effectLst/>
                          <a:uLnTx/>
                          <a:uFillTx/>
                          <a:latin typeface="+mn-lt"/>
                          <a:ea typeface="+mn-ea"/>
                          <a:cs typeface="Arial" panose="020B0604020202020204" pitchFamily="34" charset="0"/>
                        </a:rPr>
                        <a:t>Median tumor CDH6 membrane positivity, % (range)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tx1"/>
                          </a:solidFill>
                          <a:effectLst/>
                          <a:latin typeface="+mn-lt"/>
                          <a:cs typeface="Arial" panose="020B0604020202020204" pitchFamily="34" charset="0"/>
                        </a:rPr>
                        <a:t>67.5 (20-100)</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55738773"/>
                  </a:ext>
                </a:extLst>
              </a:tr>
            </a:tbl>
          </a:graphicData>
        </a:graphic>
      </p:graphicFrame>
    </p:spTree>
    <p:extLst>
      <p:ext uri="{BB962C8B-B14F-4D97-AF65-F5344CB8AC3E}">
        <p14:creationId xmlns:p14="http://schemas.microsoft.com/office/powerpoint/2010/main" val="3211381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224E33-B37D-5548-4111-A646A32AAD4F}"/>
              </a:ext>
            </a:extLst>
          </p:cNvPr>
          <p:cNvSpPr>
            <a:spLocks noGrp="1"/>
          </p:cNvSpPr>
          <p:nvPr>
            <p:ph type="title"/>
          </p:nvPr>
        </p:nvSpPr>
        <p:spPr>
          <a:xfrm>
            <a:off x="231078" y="531006"/>
            <a:ext cx="11740260" cy="502445"/>
          </a:xfrm>
        </p:spPr>
        <p:txBody>
          <a:bodyPr/>
          <a:lstStyle/>
          <a:p>
            <a:r>
              <a:rPr lang="en-US" spc="0"/>
              <a:t>Phase I R-</a:t>
            </a:r>
            <a:r>
              <a:rPr lang="en-US" spc="0" err="1"/>
              <a:t>DXd</a:t>
            </a:r>
            <a:r>
              <a:rPr lang="en-US" spc="0"/>
              <a:t>: Efficacy in Platinum-Sensitive Population</a:t>
            </a:r>
          </a:p>
        </p:txBody>
      </p:sp>
      <p:sp>
        <p:nvSpPr>
          <p:cNvPr id="4" name="Content Placeholder 3">
            <a:extLst>
              <a:ext uri="{FF2B5EF4-FFF2-40B4-BE49-F238E27FC236}">
                <a16:creationId xmlns:a16="http://schemas.microsoft.com/office/drawing/2014/main" id="{30CCE936-A90D-07B4-999E-8F7F826CA25B}"/>
              </a:ext>
            </a:extLst>
          </p:cNvPr>
          <p:cNvSpPr>
            <a:spLocks noGrp="1"/>
          </p:cNvSpPr>
          <p:nvPr>
            <p:ph sz="quarter" idx="10"/>
          </p:nvPr>
        </p:nvSpPr>
        <p:spPr/>
        <p:txBody>
          <a:bodyPr anchor="b"/>
          <a:lstStyle/>
          <a:p>
            <a:r>
              <a:rPr lang="pt-BR"/>
              <a:t>Moore. ESMO Gyn 2025. Abstr 77MO.</a:t>
            </a:r>
            <a:endParaRPr lang="en-US"/>
          </a:p>
        </p:txBody>
      </p:sp>
      <p:graphicFrame>
        <p:nvGraphicFramePr>
          <p:cNvPr id="7" name="Group 3">
            <a:extLst>
              <a:ext uri="{FF2B5EF4-FFF2-40B4-BE49-F238E27FC236}">
                <a16:creationId xmlns:a16="http://schemas.microsoft.com/office/drawing/2014/main" id="{683A9E7E-113F-9BBF-8713-5D3A94A53EF8}"/>
              </a:ext>
            </a:extLst>
          </p:cNvPr>
          <p:cNvGraphicFramePr>
            <a:graphicFrameLocks/>
          </p:cNvGraphicFramePr>
          <p:nvPr>
            <p:extLst>
              <p:ext uri="{D42A27DB-BD31-4B8C-83A1-F6EECF244321}">
                <p14:modId xmlns:p14="http://schemas.microsoft.com/office/powerpoint/2010/main" val="926693504"/>
              </p:ext>
            </p:extLst>
          </p:nvPr>
        </p:nvGraphicFramePr>
        <p:xfrm>
          <a:off x="5936298" y="1092366"/>
          <a:ext cx="6035040" cy="5334000"/>
        </p:xfrm>
        <a:graphic>
          <a:graphicData uri="http://schemas.openxmlformats.org/drawingml/2006/table">
            <a:tbl>
              <a:tblPr/>
              <a:tblGrid>
                <a:gridCol w="219456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920240">
                  <a:extLst>
                    <a:ext uri="{9D8B030D-6E8A-4147-A177-3AD203B41FA5}">
                      <a16:colId xmlns:a16="http://schemas.microsoft.com/office/drawing/2014/main" val="1840145306"/>
                    </a:ext>
                  </a:extLst>
                </a:gridCol>
              </a:tblGrid>
              <a:tr h="4328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bg2"/>
                          </a:solidFill>
                          <a:effectLst/>
                          <a:latin typeface="+mn-lt"/>
                          <a:cs typeface="Arial" panose="020B0604020202020204" pitchFamily="34" charset="0"/>
                        </a:rPr>
                        <a:t>Outcome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All Platinum- Sensitive (n = 18)</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PD on Prior PARP Inhibitor (n = 12)</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9398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cs typeface="Arial" panose="020B0604020202020204" pitchFamily="34" charset="0"/>
                        </a:rPr>
                        <a:t>Best overall response, n (%)</a:t>
                      </a:r>
                      <a:endParaRPr kumimoji="0" lang="en-US" sz="14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cs typeface="Poppins" pitchFamily="2" charset="77"/>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cs typeface="Poppins" pitchFamily="2" charset="77"/>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cs typeface="Poppins" pitchFamily="2" charset="77"/>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cs typeface="Poppins" pitchFamily="2" charset="77"/>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cs typeface="Poppins" pitchFamily="2" charset="77"/>
                        </a:rPr>
                        <a:t>NE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endParaRPr lang="en-US" sz="1400" b="0" i="0" u="none" strike="noStrike">
                        <a:solidFill>
                          <a:srgbClr val="000000"/>
                        </a:solidFill>
                        <a:effectLst/>
                        <a:latin typeface="+mn-lt"/>
                      </a:endParaRPr>
                    </a:p>
                    <a:p>
                      <a:pPr algn="ctr" fontAlgn="ctr">
                        <a:buNone/>
                      </a:pPr>
                      <a:endParaRPr lang="en-US" sz="1400" b="0" i="0" u="none" strike="noStrike">
                        <a:solidFill>
                          <a:srgbClr val="000000"/>
                        </a:solidFill>
                        <a:effectLst/>
                        <a:latin typeface="+mn-lt"/>
                      </a:endParaRPr>
                    </a:p>
                    <a:p>
                      <a:pPr algn="ctr" fontAlgn="ctr">
                        <a:buNone/>
                      </a:pPr>
                      <a:r>
                        <a:rPr lang="en-US" sz="1400" b="0" i="0" u="none" strike="noStrike">
                          <a:solidFill>
                            <a:srgbClr val="000000"/>
                          </a:solidFill>
                          <a:effectLst/>
                          <a:latin typeface="+mn-lt"/>
                        </a:rPr>
                        <a:t>0</a:t>
                      </a:r>
                    </a:p>
                    <a:p>
                      <a:pPr algn="ctr" fontAlgn="ctr">
                        <a:buNone/>
                      </a:pPr>
                      <a:r>
                        <a:rPr lang="en-US" sz="1400" b="0" i="0" u="none" strike="noStrike">
                          <a:solidFill>
                            <a:srgbClr val="000000"/>
                          </a:solidFill>
                          <a:effectLst/>
                          <a:latin typeface="+mn-lt"/>
                        </a:rPr>
                        <a:t>13 (72.2)</a:t>
                      </a:r>
                    </a:p>
                    <a:p>
                      <a:pPr algn="ctr" fontAlgn="ctr">
                        <a:buNone/>
                      </a:pPr>
                      <a:r>
                        <a:rPr lang="en-US" sz="1400" b="0" i="0" u="none" strike="noStrike">
                          <a:solidFill>
                            <a:srgbClr val="000000"/>
                          </a:solidFill>
                          <a:effectLst/>
                          <a:latin typeface="+mn-lt"/>
                        </a:rPr>
                        <a:t>3 (16.7)</a:t>
                      </a:r>
                    </a:p>
                    <a:p>
                      <a:pPr algn="ctr" fontAlgn="ctr">
                        <a:buNone/>
                      </a:pPr>
                      <a:r>
                        <a:rPr lang="en-US" sz="1400" b="0" i="0" u="none" strike="noStrike">
                          <a:solidFill>
                            <a:srgbClr val="000000"/>
                          </a:solidFill>
                          <a:effectLst/>
                          <a:latin typeface="+mn-lt"/>
                        </a:rPr>
                        <a:t>1 (5.6)</a:t>
                      </a:r>
                    </a:p>
                    <a:p>
                      <a:pPr algn="ctr" fontAlgn="ctr">
                        <a:buNone/>
                      </a:pPr>
                      <a:r>
                        <a:rPr lang="en-US" sz="1400" b="0" i="0" u="none" strike="noStrike">
                          <a:solidFill>
                            <a:srgbClr val="000000"/>
                          </a:solidFill>
                          <a:effectLst/>
                          <a:latin typeface="+mn-lt"/>
                        </a:rPr>
                        <a:t>1 (5.6)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endParaRPr lang="en-US" sz="1400" b="0" i="0" u="none" strike="noStrike">
                        <a:solidFill>
                          <a:srgbClr val="000000"/>
                        </a:solidFill>
                        <a:effectLst/>
                        <a:latin typeface="+mn-lt"/>
                      </a:endParaRPr>
                    </a:p>
                    <a:p>
                      <a:pPr algn="ctr" fontAlgn="ctr">
                        <a:buNone/>
                      </a:pPr>
                      <a:endParaRPr lang="en-US" sz="1400" b="0" i="0" u="none" strike="noStrike">
                        <a:solidFill>
                          <a:srgbClr val="000000"/>
                        </a:solidFill>
                        <a:effectLst/>
                        <a:latin typeface="+mn-lt"/>
                      </a:endParaRPr>
                    </a:p>
                    <a:p>
                      <a:pPr algn="ctr" fontAlgn="ctr">
                        <a:buNone/>
                      </a:pPr>
                      <a:r>
                        <a:rPr lang="en-US" sz="1400" b="0" i="0" u="none" strike="noStrike">
                          <a:solidFill>
                            <a:srgbClr val="000000"/>
                          </a:solidFill>
                          <a:effectLst/>
                          <a:latin typeface="+mn-lt"/>
                        </a:rPr>
                        <a:t>0</a:t>
                      </a:r>
                    </a:p>
                    <a:p>
                      <a:pPr algn="ctr" fontAlgn="ctr">
                        <a:buNone/>
                      </a:pPr>
                      <a:r>
                        <a:rPr lang="en-US" sz="1400" b="0" i="0" u="none" strike="noStrike">
                          <a:solidFill>
                            <a:srgbClr val="000000"/>
                          </a:solidFill>
                          <a:effectLst/>
                          <a:latin typeface="+mn-lt"/>
                        </a:rPr>
                        <a:t>7 (58.3)</a:t>
                      </a:r>
                    </a:p>
                    <a:p>
                      <a:pPr algn="ctr" fontAlgn="ctr">
                        <a:buNone/>
                      </a:pPr>
                      <a:r>
                        <a:rPr lang="en-US" sz="1400" b="0" i="0" u="none" strike="noStrike">
                          <a:solidFill>
                            <a:srgbClr val="000000"/>
                          </a:solidFill>
                          <a:effectLst/>
                          <a:latin typeface="+mn-lt"/>
                        </a:rPr>
                        <a:t>3 (25.0)</a:t>
                      </a:r>
                    </a:p>
                    <a:p>
                      <a:pPr algn="ctr" fontAlgn="ctr">
                        <a:buNone/>
                      </a:pPr>
                      <a:r>
                        <a:rPr lang="en-US" sz="1400" b="0" i="0" u="none" strike="noStrike">
                          <a:solidFill>
                            <a:srgbClr val="000000"/>
                          </a:solidFill>
                          <a:effectLst/>
                          <a:latin typeface="+mn-lt"/>
                        </a:rPr>
                        <a:t>1 (8.3)</a:t>
                      </a:r>
                    </a:p>
                    <a:p>
                      <a:pPr algn="ctr" fontAlgn="ctr">
                        <a:buNone/>
                      </a:pPr>
                      <a:r>
                        <a:rPr lang="en-US" sz="1400" b="0" i="0" u="none" strike="noStrike">
                          <a:solidFill>
                            <a:srgbClr val="000000"/>
                          </a:solidFill>
                          <a:effectLst/>
                          <a:latin typeface="+mn-lt"/>
                        </a:rPr>
                        <a:t>1 (8.3)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2027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DCR, % (95% CI)</a:t>
                      </a:r>
                      <a:endParaRPr kumimoji="0" lang="en-US" sz="1400" b="0" i="0" u="none" strike="noStrike" cap="none" normalizeH="0" baseline="0">
                        <a:ln>
                          <a:noFill/>
                        </a:ln>
                        <a:solidFill>
                          <a:schemeClr val="bg2">
                            <a:lumMod val="10000"/>
                          </a:schemeClr>
                        </a:solidFill>
                        <a:effectLst/>
                        <a:latin typeface="+mn-lt"/>
                        <a:cs typeface="Poppins" pitchFamily="2" charset="77"/>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88.9 (65.3-98.6)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83.3 (51.6-97.9)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027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Clinical benefit rate,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 (95% CI)</a:t>
                      </a:r>
                      <a:endParaRPr kumimoji="0" lang="en-US" sz="1400" b="0" i="0" u="none" strike="noStrike" cap="none" normalizeH="0" baseline="0">
                        <a:ln>
                          <a:noFill/>
                        </a:ln>
                        <a:solidFill>
                          <a:schemeClr val="bg2">
                            <a:lumMod val="10000"/>
                          </a:schemeClr>
                        </a:solidFill>
                        <a:effectLst/>
                        <a:latin typeface="+mn-lt"/>
                        <a:cs typeface="Poppins" pitchFamily="2" charset="77"/>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77.8 (52.4-93.6)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66.7 (34.9-90.1)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82960205"/>
                  </a:ext>
                </a:extLst>
              </a:tr>
              <a:tr h="20598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Median TTR, </a:t>
                      </a:r>
                      <a:r>
                        <a:rPr kumimoji="0" lang="en-US" sz="1400" b="0" i="0" u="none" strike="noStrike" kern="1200" cap="none" spc="0" normalizeH="0" baseline="0" noProof="0" err="1">
                          <a:ln>
                            <a:noFill/>
                          </a:ln>
                          <a:solidFill>
                            <a:srgbClr val="455560">
                              <a:lumMod val="10000"/>
                            </a:srgbClr>
                          </a:solidFill>
                          <a:effectLst/>
                          <a:uLnTx/>
                          <a:uFillTx/>
                          <a:latin typeface="+mn-lt"/>
                          <a:ea typeface="+mn-ea"/>
                          <a:cs typeface="Arial" panose="020B0604020202020204" pitchFamily="34" charset="0"/>
                        </a:rPr>
                        <a:t>mo</a:t>
                      </a: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 </a:t>
                      </a:r>
                    </a:p>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(95% CI)</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1.4 (1.2-2.7)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1.4 (1.2-NE)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80168335"/>
                  </a:ext>
                </a:extLst>
              </a:tr>
              <a:tr h="3501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Median </a:t>
                      </a:r>
                      <a:r>
                        <a:rPr kumimoji="0" lang="en-US" sz="1400" b="0" i="0" u="none" strike="noStrike" kern="1200" cap="none" spc="0" normalizeH="0" baseline="0" noProof="0" err="1">
                          <a:ln>
                            <a:noFill/>
                          </a:ln>
                          <a:solidFill>
                            <a:srgbClr val="455560">
                              <a:lumMod val="10000"/>
                            </a:srgbClr>
                          </a:solidFill>
                          <a:effectLst/>
                          <a:uLnTx/>
                          <a:uFillTx/>
                          <a:latin typeface="+mn-lt"/>
                          <a:ea typeface="+mn-ea"/>
                          <a:cs typeface="Arial" panose="020B0604020202020204" pitchFamily="34" charset="0"/>
                        </a:rPr>
                        <a:t>DoR</a:t>
                      </a: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 </a:t>
                      </a:r>
                      <a:r>
                        <a:rPr kumimoji="0" lang="en-US" sz="1400" b="0" i="0" u="none" strike="noStrike" kern="1200" cap="none" spc="0" normalizeH="0" baseline="0" noProof="0" err="1">
                          <a:ln>
                            <a:noFill/>
                          </a:ln>
                          <a:solidFill>
                            <a:srgbClr val="455560">
                              <a:lumMod val="10000"/>
                            </a:srgbClr>
                          </a:solidFill>
                          <a:effectLst/>
                          <a:uLnTx/>
                          <a:uFillTx/>
                          <a:latin typeface="+mn-lt"/>
                          <a:ea typeface="+mn-ea"/>
                          <a:cs typeface="Arial" panose="020B0604020202020204" pitchFamily="34" charset="0"/>
                        </a:rPr>
                        <a:t>mo</a:t>
                      </a: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(95% CI)</a:t>
                      </a:r>
                      <a:endParaRPr kumimoji="0" lang="en-US" sz="14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bg2">
                              <a:lumMod val="10000"/>
                            </a:schemeClr>
                          </a:solidFill>
                          <a:effectLst/>
                          <a:latin typeface="+mn-lt"/>
                          <a:cs typeface="Poppins" pitchFamily="2" charset="77"/>
                        </a:rPr>
                        <a:t>Median follow-up, </a:t>
                      </a:r>
                      <a:r>
                        <a:rPr kumimoji="0" lang="en-US" sz="1400" b="0" i="0" u="none" strike="noStrike" cap="none" normalizeH="0" baseline="0" err="1">
                          <a:ln>
                            <a:noFill/>
                          </a:ln>
                          <a:solidFill>
                            <a:schemeClr val="bg2">
                              <a:lumMod val="10000"/>
                            </a:schemeClr>
                          </a:solidFill>
                          <a:effectLst/>
                          <a:latin typeface="+mn-lt"/>
                          <a:cs typeface="Poppins" pitchFamily="2" charset="77"/>
                        </a:rPr>
                        <a:t>mo</a:t>
                      </a:r>
                      <a:r>
                        <a:rPr kumimoji="0" lang="en-US" sz="1400" b="0" i="0" u="none" strike="noStrike" cap="none" normalizeH="0" baseline="0">
                          <a:ln>
                            <a:noFill/>
                          </a:ln>
                          <a:solidFill>
                            <a:schemeClr val="bg2">
                              <a:lumMod val="10000"/>
                            </a:schemeClr>
                          </a:solidFill>
                          <a:effectLst/>
                          <a:latin typeface="+mn-lt"/>
                          <a:cs typeface="Poppins" pitchFamily="2" charset="77"/>
                        </a:rPr>
                        <a:t> (range)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5.7 (4.2-NE)</a:t>
                      </a:r>
                    </a:p>
                    <a:p>
                      <a:pPr algn="ctr" fontAlgn="ctr">
                        <a:buNone/>
                      </a:pPr>
                      <a:endParaRPr lang="en-US" sz="1400" b="0" i="0" u="none" strike="noStrike">
                        <a:solidFill>
                          <a:srgbClr val="000000"/>
                        </a:solidFill>
                        <a:effectLst/>
                        <a:latin typeface="+mn-lt"/>
                      </a:endParaRPr>
                    </a:p>
                    <a:p>
                      <a:pPr algn="ctr" fontAlgn="ctr">
                        <a:buNone/>
                      </a:pPr>
                      <a:r>
                        <a:rPr lang="en-US" sz="1400" b="0" i="0" u="none" strike="noStrike">
                          <a:solidFill>
                            <a:srgbClr val="000000"/>
                          </a:solidFill>
                          <a:effectLst/>
                          <a:latin typeface="+mn-lt"/>
                        </a:rPr>
                        <a:t>6.9 (1.6-10.5)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5.1 (2.8-NE)</a:t>
                      </a:r>
                    </a:p>
                    <a:p>
                      <a:pPr algn="ctr" fontAlgn="ctr">
                        <a:buNone/>
                      </a:pPr>
                      <a:endParaRPr lang="en-US" sz="1400" b="0" i="0" u="none" strike="noStrike">
                        <a:solidFill>
                          <a:srgbClr val="000000"/>
                        </a:solidFill>
                        <a:effectLst/>
                        <a:latin typeface="+mn-lt"/>
                      </a:endParaRPr>
                    </a:p>
                    <a:p>
                      <a:pPr algn="ctr" fontAlgn="ctr">
                        <a:buNone/>
                      </a:pPr>
                      <a:r>
                        <a:rPr lang="en-US" sz="1400" b="0" i="0" u="none" strike="noStrike">
                          <a:solidFill>
                            <a:srgbClr val="000000"/>
                          </a:solidFill>
                          <a:effectLst/>
                          <a:latin typeface="+mn-lt"/>
                        </a:rPr>
                        <a:t>6.9 (1.6-6.9)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55738773"/>
                  </a:ext>
                </a:extLst>
              </a:tr>
              <a:tr h="3501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chemeClr val="tx1"/>
                          </a:solidFill>
                          <a:effectLst/>
                          <a:uLnTx/>
                          <a:uFillTx/>
                          <a:latin typeface="+mn-lt"/>
                          <a:ea typeface="+mn-ea"/>
                          <a:cs typeface="Arial" panose="020B0604020202020204" pitchFamily="34" charset="0"/>
                        </a:rPr>
                        <a:t>Median PFS, </a:t>
                      </a:r>
                      <a:r>
                        <a:rPr kumimoji="0" lang="en-US" sz="1400" b="0" i="0" u="none" strike="noStrike" kern="1200" cap="none" spc="0" normalizeH="0" baseline="0" noProof="0" err="1">
                          <a:ln>
                            <a:noFill/>
                          </a:ln>
                          <a:solidFill>
                            <a:schemeClr val="tx1"/>
                          </a:solidFill>
                          <a:effectLst/>
                          <a:uLnTx/>
                          <a:uFillTx/>
                          <a:latin typeface="+mn-lt"/>
                          <a:ea typeface="+mn-ea"/>
                          <a:cs typeface="Arial" panose="020B0604020202020204" pitchFamily="34" charset="0"/>
                        </a:rPr>
                        <a:t>mo</a:t>
                      </a:r>
                      <a:r>
                        <a:rPr kumimoji="0" lang="en-US" sz="1400" b="0" i="0" u="none" strike="noStrike" kern="1200" cap="none" spc="0" normalizeH="0" baseline="0" noProof="0">
                          <a:ln>
                            <a:noFill/>
                          </a:ln>
                          <a:solidFill>
                            <a:schemeClr val="tx1"/>
                          </a:solidFill>
                          <a:effectLst/>
                          <a:uLnTx/>
                          <a:uFillTx/>
                          <a:latin typeface="+mn-lt"/>
                          <a:ea typeface="+mn-ea"/>
                          <a:cs typeface="Arial" panose="020B0604020202020204" pitchFamily="34" charset="0"/>
                        </a:rPr>
                        <a:t>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chemeClr val="tx1"/>
                          </a:solidFill>
                          <a:effectLst/>
                          <a:uLnTx/>
                          <a:uFillTx/>
                          <a:latin typeface="+mn-lt"/>
                          <a:ea typeface="+mn-ea"/>
                          <a:cs typeface="Arial" panose="020B0604020202020204" pitchFamily="34" charset="0"/>
                        </a:rPr>
                        <a:t>(95% CI)</a:t>
                      </a:r>
                      <a:endParaRPr kumimoji="0" lang="en-US" sz="1400" b="0" i="0" u="none" strike="noStrike" cap="none" normalizeH="0" baseline="0">
                        <a:ln>
                          <a:noFill/>
                        </a:ln>
                        <a:solidFill>
                          <a:schemeClr val="tx1"/>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tx1"/>
                          </a:solidFill>
                          <a:effectLst/>
                          <a:latin typeface="+mn-lt"/>
                          <a:cs typeface="Poppins" pitchFamily="2" charset="77"/>
                        </a:rPr>
                        <a:t>Median follow-up, </a:t>
                      </a:r>
                      <a:r>
                        <a:rPr kumimoji="0" lang="en-US" sz="1400" b="0" i="0" u="none" strike="noStrike" cap="none" normalizeH="0" baseline="0" err="1">
                          <a:ln>
                            <a:noFill/>
                          </a:ln>
                          <a:solidFill>
                            <a:schemeClr val="tx1"/>
                          </a:solidFill>
                          <a:effectLst/>
                          <a:latin typeface="+mn-lt"/>
                          <a:cs typeface="Poppins" pitchFamily="2" charset="77"/>
                        </a:rPr>
                        <a:t>mo</a:t>
                      </a:r>
                      <a:r>
                        <a:rPr kumimoji="0" lang="en-US" sz="1400" b="0" i="0" u="none" strike="noStrike" cap="none" normalizeH="0" baseline="0">
                          <a:ln>
                            <a:noFill/>
                          </a:ln>
                          <a:solidFill>
                            <a:schemeClr val="tx1"/>
                          </a:solidFill>
                          <a:effectLst/>
                          <a:latin typeface="+mn-lt"/>
                          <a:cs typeface="Poppins" pitchFamily="2" charset="77"/>
                        </a:rPr>
                        <a:t> (range)</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8.1 (4.1-NE)</a:t>
                      </a:r>
                    </a:p>
                    <a:p>
                      <a:pPr algn="ctr" fontAlgn="ctr">
                        <a:buNone/>
                      </a:pPr>
                      <a:endParaRPr lang="en-US" sz="1400" b="0" i="0" u="none" strike="noStrike">
                        <a:solidFill>
                          <a:schemeClr val="tx1"/>
                        </a:solidFill>
                        <a:effectLst/>
                        <a:latin typeface="+mn-lt"/>
                      </a:endParaRPr>
                    </a:p>
                    <a:p>
                      <a:pPr algn="ctr" fontAlgn="ctr">
                        <a:buNone/>
                      </a:pPr>
                      <a:r>
                        <a:rPr lang="en-US" sz="1400" b="0" i="0" u="none" strike="noStrike">
                          <a:solidFill>
                            <a:schemeClr val="tx1"/>
                          </a:solidFill>
                          <a:effectLst/>
                          <a:latin typeface="+mn-lt"/>
                        </a:rPr>
                        <a:t>8.3 (0-11.7)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7.1 (2.8-NE)</a:t>
                      </a:r>
                    </a:p>
                    <a:p>
                      <a:pPr algn="ctr" fontAlgn="ctr">
                        <a:buNone/>
                      </a:pPr>
                      <a:endParaRPr lang="en-US" sz="1400" b="0" i="0" u="none" strike="noStrike">
                        <a:solidFill>
                          <a:schemeClr val="tx1"/>
                        </a:solidFill>
                        <a:effectLst/>
                        <a:latin typeface="+mn-lt"/>
                      </a:endParaRPr>
                    </a:p>
                    <a:p>
                      <a:pPr algn="ctr" fontAlgn="ctr">
                        <a:buNone/>
                      </a:pPr>
                      <a:r>
                        <a:rPr lang="en-US" sz="1400" b="0" i="0" u="none" strike="noStrike">
                          <a:solidFill>
                            <a:schemeClr val="tx1"/>
                          </a:solidFill>
                          <a:effectLst/>
                          <a:latin typeface="+mn-lt"/>
                        </a:rPr>
                        <a:t>8.3 (0-11.4)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362548079"/>
                  </a:ext>
                </a:extLst>
              </a:tr>
            </a:tbl>
          </a:graphicData>
        </a:graphic>
      </p:graphicFrame>
      <p:graphicFrame>
        <p:nvGraphicFramePr>
          <p:cNvPr id="6" name="Group 3">
            <a:extLst>
              <a:ext uri="{FF2B5EF4-FFF2-40B4-BE49-F238E27FC236}">
                <a16:creationId xmlns:a16="http://schemas.microsoft.com/office/drawing/2014/main" id="{475288FB-2EFC-DF1E-86E8-02D4C0C3ABFC}"/>
              </a:ext>
            </a:extLst>
          </p:cNvPr>
          <p:cNvGraphicFramePr>
            <a:graphicFrameLocks/>
          </p:cNvGraphicFramePr>
          <p:nvPr>
            <p:extLst>
              <p:ext uri="{D42A27DB-BD31-4B8C-83A1-F6EECF244321}">
                <p14:modId xmlns:p14="http://schemas.microsoft.com/office/powerpoint/2010/main" val="773802344"/>
              </p:ext>
            </p:extLst>
          </p:nvPr>
        </p:nvGraphicFramePr>
        <p:xfrm>
          <a:off x="231077" y="1092366"/>
          <a:ext cx="5534456" cy="1767840"/>
        </p:xfrm>
        <a:graphic>
          <a:graphicData uri="http://schemas.openxmlformats.org/drawingml/2006/table">
            <a:tbl>
              <a:tblPr/>
              <a:tblGrid>
                <a:gridCol w="1778932">
                  <a:extLst>
                    <a:ext uri="{9D8B030D-6E8A-4147-A177-3AD203B41FA5}">
                      <a16:colId xmlns:a16="http://schemas.microsoft.com/office/drawing/2014/main" val="20000"/>
                    </a:ext>
                  </a:extLst>
                </a:gridCol>
                <a:gridCol w="1877762">
                  <a:extLst>
                    <a:ext uri="{9D8B030D-6E8A-4147-A177-3AD203B41FA5}">
                      <a16:colId xmlns:a16="http://schemas.microsoft.com/office/drawing/2014/main" val="20001"/>
                    </a:ext>
                  </a:extLst>
                </a:gridCol>
                <a:gridCol w="1877762">
                  <a:extLst>
                    <a:ext uri="{9D8B030D-6E8A-4147-A177-3AD203B41FA5}">
                      <a16:colId xmlns:a16="http://schemas.microsoft.com/office/drawing/2014/main" val="1840145306"/>
                    </a:ext>
                  </a:extLst>
                </a:gridCol>
              </a:tblGrid>
              <a:tr h="378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a:ln>
                          <a:noFill/>
                        </a:ln>
                        <a:solidFill>
                          <a:schemeClr val="bg2"/>
                        </a:solidFill>
                        <a:effectLst/>
                        <a:latin typeface="+mn-lt"/>
                        <a:cs typeface="Arial" panose="020B0604020202020204" pitchFamily="34" charset="0"/>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Platinum-Sensitive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R-</a:t>
                      </a:r>
                      <a:r>
                        <a:rPr kumimoji="0" lang="en-US" sz="1400" b="1" i="0" u="none" strike="noStrike" cap="none" normalizeH="0" baseline="0" err="1">
                          <a:ln>
                            <a:noFill/>
                          </a:ln>
                          <a:solidFill>
                            <a:schemeClr val="bg2"/>
                          </a:solidFill>
                          <a:effectLst/>
                          <a:latin typeface="+mn-lt"/>
                          <a:cs typeface="Arial" panose="020B0604020202020204" pitchFamily="34" charset="0"/>
                        </a:rPr>
                        <a:t>DXd</a:t>
                      </a:r>
                      <a:r>
                        <a:rPr kumimoji="0" lang="en-US" sz="1400" b="1" i="0" u="none" strike="noStrike" cap="none" normalizeH="0" baseline="0">
                          <a:ln>
                            <a:noFill/>
                          </a:ln>
                          <a:solidFill>
                            <a:schemeClr val="bg2"/>
                          </a:solidFill>
                          <a:effectLst/>
                          <a:latin typeface="+mn-lt"/>
                          <a:cs typeface="Arial" panose="020B0604020202020204" pitchFamily="34" charset="0"/>
                        </a:rPr>
                        <a:t> 4.8-6.4 mg/kg</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bg2"/>
                        </a:solidFill>
                        <a:effectLst/>
                        <a:latin typeface="+mn-lt"/>
                        <a:cs typeface="Arial" panose="020B0604020202020204" pitchFamily="34" charset="0"/>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748853777"/>
                  </a:ext>
                </a:extLst>
              </a:tr>
              <a:tr h="3780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bg2"/>
                          </a:solidFill>
                          <a:effectLst/>
                          <a:latin typeface="+mn-lt"/>
                          <a:cs typeface="Arial" panose="020B0604020202020204" pitchFamily="34" charset="0"/>
                        </a:rPr>
                        <a:t>Outcome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All Platinum- Sensitive (n = 18)</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PD on Prior PARP Inhibitor (n = 12)</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5337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cs typeface="Arial" panose="020B0604020202020204" pitchFamily="34" charset="0"/>
                        </a:rPr>
                        <a:t>Confirmed ORR by Inv, n (%) [95% CI]</a:t>
                      </a:r>
                      <a:endParaRPr kumimoji="0" lang="en-US" sz="1400" b="0" i="0" u="none" strike="noStrike" cap="none" normalizeH="0" baseline="0">
                        <a:ln>
                          <a:noFill/>
                        </a:ln>
                        <a:solidFill>
                          <a:schemeClr val="bg2">
                            <a:lumMod val="10000"/>
                          </a:schemeClr>
                        </a:solidFill>
                        <a:effectLst/>
                        <a:latin typeface="+mn-lt"/>
                        <a:cs typeface="Poppins" pitchFamily="2" charset="77"/>
                      </a:endParaRP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cs typeface="Arial" panose="020B0604020202020204" pitchFamily="34" charset="0"/>
                        </a:rPr>
                        <a:t>13 (72.2)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cs typeface="Arial" panose="020B0604020202020204" pitchFamily="34" charset="0"/>
                        </a:rPr>
                        <a:t>[46.5-90.3]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cs typeface="Arial" panose="020B0604020202020204" pitchFamily="34" charset="0"/>
                        </a:rPr>
                        <a:t>7 (58.3)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mn-lt"/>
                          <a:cs typeface="Arial" panose="020B0604020202020204" pitchFamily="34" charset="0"/>
                        </a:rPr>
                        <a:t>[27.7-84.8]</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bl>
          </a:graphicData>
        </a:graphic>
      </p:graphicFrame>
      <p:sp>
        <p:nvSpPr>
          <p:cNvPr id="8" name="TextBox 7">
            <a:extLst>
              <a:ext uri="{FF2B5EF4-FFF2-40B4-BE49-F238E27FC236}">
                <a16:creationId xmlns:a16="http://schemas.microsoft.com/office/drawing/2014/main" id="{A2EF8203-38E2-46B7-A87A-82A1E50CCBE1}"/>
              </a:ext>
            </a:extLst>
          </p:cNvPr>
          <p:cNvSpPr txBox="1"/>
          <p:nvPr/>
        </p:nvSpPr>
        <p:spPr>
          <a:xfrm rot="16200000">
            <a:off x="-666592" y="4277053"/>
            <a:ext cx="2315102" cy="519764"/>
          </a:xfrm>
          <a:prstGeom prst="rect">
            <a:avLst/>
          </a:prstGeom>
        </p:spPr>
        <p:txBody>
          <a:bodyPr vert="horz" wrap="square" lIns="0" tIns="0" rIns="0" bIns="0" rtlCol="0">
            <a:noAutofit/>
          </a:bodyPr>
          <a:lstStyle/>
          <a:p>
            <a:pPr algn="ctr"/>
            <a:r>
              <a:rPr lang="en-US" sz="1200">
                <a:solidFill>
                  <a:schemeClr val="tx1">
                    <a:lumMod val="75000"/>
                    <a:lumOff val="25000"/>
                  </a:schemeClr>
                </a:solidFill>
                <a:latin typeface="Poppins Medium" panose="00000600000000000000" pitchFamily="2" charset="0"/>
                <a:cs typeface="Poppins Medium" panose="00000600000000000000" pitchFamily="2" charset="0"/>
              </a:rPr>
              <a:t>Best Change in Sum Diameters From Baseline (%)</a:t>
            </a:r>
          </a:p>
        </p:txBody>
      </p:sp>
      <p:sp>
        <p:nvSpPr>
          <p:cNvPr id="9" name="TextBox 8">
            <a:extLst>
              <a:ext uri="{FF2B5EF4-FFF2-40B4-BE49-F238E27FC236}">
                <a16:creationId xmlns:a16="http://schemas.microsoft.com/office/drawing/2014/main" id="{23D3EC11-1312-FAE6-722F-D59EB5D73664}"/>
              </a:ext>
            </a:extLst>
          </p:cNvPr>
          <p:cNvSpPr txBox="1"/>
          <p:nvPr/>
        </p:nvSpPr>
        <p:spPr>
          <a:xfrm>
            <a:off x="1352550" y="5370878"/>
            <a:ext cx="2762250" cy="647216"/>
          </a:xfrm>
          <a:prstGeom prst="rect">
            <a:avLst/>
          </a:prstGeom>
        </p:spPr>
        <p:txBody>
          <a:bodyPr vert="horz" wrap="square" lIns="0" tIns="0" rIns="0" bIns="0" rtlCol="0">
            <a:noAutofit/>
          </a:bodyPr>
          <a:lstStyle/>
          <a:p>
            <a:pPr algn="l">
              <a:spcAft>
                <a:spcPts val="300"/>
              </a:spcAft>
            </a:pPr>
            <a:r>
              <a:rPr lang="en-US" sz="1100"/>
              <a:t>PD on PARP inhibitor</a:t>
            </a:r>
          </a:p>
          <a:p>
            <a:pPr algn="l">
              <a:spcAft>
                <a:spcPts val="300"/>
              </a:spcAft>
            </a:pPr>
            <a:r>
              <a:rPr lang="en-US" sz="1100"/>
              <a:t>Low (&lt;75%) tumor CDH6 expression</a:t>
            </a:r>
          </a:p>
          <a:p>
            <a:pPr>
              <a:spcAft>
                <a:spcPts val="300"/>
              </a:spcAft>
            </a:pPr>
            <a:r>
              <a:rPr lang="en-US" sz="1100"/>
              <a:t>High (≥75%) tumor CDH6 expression</a:t>
            </a:r>
          </a:p>
        </p:txBody>
      </p:sp>
      <p:sp>
        <p:nvSpPr>
          <p:cNvPr id="2" name="TextBox 1">
            <a:extLst>
              <a:ext uri="{FF2B5EF4-FFF2-40B4-BE49-F238E27FC236}">
                <a16:creationId xmlns:a16="http://schemas.microsoft.com/office/drawing/2014/main" id="{9CBAA6BF-AB92-BDE0-9004-25C92528569B}"/>
              </a:ext>
            </a:extLst>
          </p:cNvPr>
          <p:cNvSpPr txBox="1"/>
          <p:nvPr/>
        </p:nvSpPr>
        <p:spPr>
          <a:xfrm>
            <a:off x="603748" y="3252384"/>
            <a:ext cx="254000" cy="165100"/>
          </a:xfrm>
          <a:prstGeom prst="rect">
            <a:avLst/>
          </a:prstGeom>
        </p:spPr>
        <p:txBody>
          <a:bodyPr vert="horz" wrap="none" lIns="0" tIns="0" rIns="0" bIns="0" rtlCol="0">
            <a:noAutofit/>
          </a:bodyPr>
          <a:lstStyle/>
          <a:p>
            <a:pPr algn="r"/>
            <a:r>
              <a:rPr lang="en-US" sz="1200"/>
              <a:t>20</a:t>
            </a:r>
          </a:p>
        </p:txBody>
      </p:sp>
      <p:sp>
        <p:nvSpPr>
          <p:cNvPr id="12" name="TextBox 11">
            <a:extLst>
              <a:ext uri="{FF2B5EF4-FFF2-40B4-BE49-F238E27FC236}">
                <a16:creationId xmlns:a16="http://schemas.microsoft.com/office/drawing/2014/main" id="{DA5E82EB-9B29-16D4-9C7C-CF577A363F1A}"/>
              </a:ext>
            </a:extLst>
          </p:cNvPr>
          <p:cNvSpPr txBox="1"/>
          <p:nvPr/>
        </p:nvSpPr>
        <p:spPr>
          <a:xfrm>
            <a:off x="603748" y="3683166"/>
            <a:ext cx="254000" cy="165100"/>
          </a:xfrm>
          <a:prstGeom prst="rect">
            <a:avLst/>
          </a:prstGeom>
        </p:spPr>
        <p:txBody>
          <a:bodyPr vert="horz" wrap="none" lIns="0" tIns="0" rIns="0" bIns="0" rtlCol="0">
            <a:noAutofit/>
          </a:bodyPr>
          <a:lstStyle/>
          <a:p>
            <a:pPr algn="r"/>
            <a:r>
              <a:rPr lang="en-US" sz="1200"/>
              <a:t>0</a:t>
            </a:r>
          </a:p>
        </p:txBody>
      </p:sp>
      <p:sp>
        <p:nvSpPr>
          <p:cNvPr id="13" name="TextBox 12">
            <a:extLst>
              <a:ext uri="{FF2B5EF4-FFF2-40B4-BE49-F238E27FC236}">
                <a16:creationId xmlns:a16="http://schemas.microsoft.com/office/drawing/2014/main" id="{EB4DC142-347D-912F-D71C-E4FD00FBC37B}"/>
              </a:ext>
            </a:extLst>
          </p:cNvPr>
          <p:cNvSpPr txBox="1"/>
          <p:nvPr/>
        </p:nvSpPr>
        <p:spPr>
          <a:xfrm>
            <a:off x="603748" y="4112930"/>
            <a:ext cx="254000" cy="165100"/>
          </a:xfrm>
          <a:prstGeom prst="rect">
            <a:avLst/>
          </a:prstGeom>
        </p:spPr>
        <p:txBody>
          <a:bodyPr vert="horz" wrap="none" lIns="0" tIns="0" rIns="0" bIns="0" rtlCol="0">
            <a:noAutofit/>
          </a:bodyPr>
          <a:lstStyle/>
          <a:p>
            <a:pPr algn="r"/>
            <a:r>
              <a:rPr lang="en-US" sz="1200"/>
              <a:t>-20</a:t>
            </a:r>
          </a:p>
        </p:txBody>
      </p:sp>
      <p:sp>
        <p:nvSpPr>
          <p:cNvPr id="14" name="TextBox 13">
            <a:extLst>
              <a:ext uri="{FF2B5EF4-FFF2-40B4-BE49-F238E27FC236}">
                <a16:creationId xmlns:a16="http://schemas.microsoft.com/office/drawing/2014/main" id="{A5AB904B-57DC-F7AA-A7E9-16DBDA8B6918}"/>
              </a:ext>
            </a:extLst>
          </p:cNvPr>
          <p:cNvSpPr txBox="1"/>
          <p:nvPr/>
        </p:nvSpPr>
        <p:spPr>
          <a:xfrm>
            <a:off x="603748" y="4549635"/>
            <a:ext cx="254000" cy="165100"/>
          </a:xfrm>
          <a:prstGeom prst="rect">
            <a:avLst/>
          </a:prstGeom>
        </p:spPr>
        <p:txBody>
          <a:bodyPr vert="horz" wrap="none" lIns="0" tIns="0" rIns="0" bIns="0" rtlCol="0">
            <a:noAutofit/>
          </a:bodyPr>
          <a:lstStyle/>
          <a:p>
            <a:pPr algn="r"/>
            <a:r>
              <a:rPr lang="en-US" sz="1200"/>
              <a:t>-40</a:t>
            </a:r>
          </a:p>
        </p:txBody>
      </p:sp>
      <p:sp>
        <p:nvSpPr>
          <p:cNvPr id="15" name="TextBox 14">
            <a:extLst>
              <a:ext uri="{FF2B5EF4-FFF2-40B4-BE49-F238E27FC236}">
                <a16:creationId xmlns:a16="http://schemas.microsoft.com/office/drawing/2014/main" id="{A34B3153-1D65-6287-C1BF-11943BA65C45}"/>
              </a:ext>
            </a:extLst>
          </p:cNvPr>
          <p:cNvSpPr txBox="1"/>
          <p:nvPr/>
        </p:nvSpPr>
        <p:spPr>
          <a:xfrm>
            <a:off x="603748" y="4973234"/>
            <a:ext cx="254000" cy="165100"/>
          </a:xfrm>
          <a:prstGeom prst="rect">
            <a:avLst/>
          </a:prstGeom>
        </p:spPr>
        <p:txBody>
          <a:bodyPr vert="horz" wrap="none" lIns="0" tIns="0" rIns="0" bIns="0" rtlCol="0">
            <a:noAutofit/>
          </a:bodyPr>
          <a:lstStyle/>
          <a:p>
            <a:pPr algn="r"/>
            <a:r>
              <a:rPr lang="en-US" sz="1200"/>
              <a:t>-60</a:t>
            </a:r>
          </a:p>
        </p:txBody>
      </p:sp>
      <p:sp>
        <p:nvSpPr>
          <p:cNvPr id="16" name="TextBox 15">
            <a:extLst>
              <a:ext uri="{FF2B5EF4-FFF2-40B4-BE49-F238E27FC236}">
                <a16:creationId xmlns:a16="http://schemas.microsoft.com/office/drawing/2014/main" id="{5E46E739-9EDD-A441-FF1B-10F1B55AAC3E}"/>
              </a:ext>
            </a:extLst>
          </p:cNvPr>
          <p:cNvSpPr txBox="1"/>
          <p:nvPr/>
        </p:nvSpPr>
        <p:spPr>
          <a:xfrm>
            <a:off x="603748" y="5411384"/>
            <a:ext cx="254000" cy="165100"/>
          </a:xfrm>
          <a:prstGeom prst="rect">
            <a:avLst/>
          </a:prstGeom>
        </p:spPr>
        <p:txBody>
          <a:bodyPr vert="horz" wrap="none" lIns="0" tIns="0" rIns="0" bIns="0" rtlCol="0">
            <a:noAutofit/>
          </a:bodyPr>
          <a:lstStyle/>
          <a:p>
            <a:pPr algn="r"/>
            <a:r>
              <a:rPr lang="en-US" sz="1200"/>
              <a:t>-80</a:t>
            </a:r>
          </a:p>
        </p:txBody>
      </p:sp>
      <p:sp>
        <p:nvSpPr>
          <p:cNvPr id="17" name="TextBox 16">
            <a:extLst>
              <a:ext uri="{FF2B5EF4-FFF2-40B4-BE49-F238E27FC236}">
                <a16:creationId xmlns:a16="http://schemas.microsoft.com/office/drawing/2014/main" id="{CA621FFF-DE43-A31E-79B1-989450850A8E}"/>
              </a:ext>
            </a:extLst>
          </p:cNvPr>
          <p:cNvSpPr txBox="1"/>
          <p:nvPr/>
        </p:nvSpPr>
        <p:spPr>
          <a:xfrm>
            <a:off x="603748" y="5845808"/>
            <a:ext cx="254000" cy="165100"/>
          </a:xfrm>
          <a:prstGeom prst="rect">
            <a:avLst/>
          </a:prstGeom>
        </p:spPr>
        <p:txBody>
          <a:bodyPr vert="horz" wrap="none" lIns="0" tIns="0" rIns="0" bIns="0" rtlCol="0">
            <a:noAutofit/>
          </a:bodyPr>
          <a:lstStyle/>
          <a:p>
            <a:pPr algn="r"/>
            <a:r>
              <a:rPr lang="en-US" sz="1200"/>
              <a:t>-100</a:t>
            </a:r>
          </a:p>
        </p:txBody>
      </p:sp>
      <p:cxnSp>
        <p:nvCxnSpPr>
          <p:cNvPr id="19" name="Straight Connector 18">
            <a:extLst>
              <a:ext uri="{FF2B5EF4-FFF2-40B4-BE49-F238E27FC236}">
                <a16:creationId xmlns:a16="http://schemas.microsoft.com/office/drawing/2014/main" id="{CFBBCA02-0A29-BB2F-8782-8CB741E345C3}"/>
              </a:ext>
            </a:extLst>
          </p:cNvPr>
          <p:cNvCxnSpPr/>
          <p:nvPr/>
        </p:nvCxnSpPr>
        <p:spPr>
          <a:xfrm>
            <a:off x="914898" y="3135448"/>
            <a:ext cx="0" cy="28029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D33F8F2-CB22-E263-2BE4-8DFC4CEE2897}"/>
              </a:ext>
            </a:extLst>
          </p:cNvPr>
          <p:cNvCxnSpPr/>
          <p:nvPr/>
        </p:nvCxnSpPr>
        <p:spPr>
          <a:xfrm flipH="1" flipV="1">
            <a:off x="914898" y="3341788"/>
            <a:ext cx="4578350" cy="635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2F840BD-1AF3-7FA2-42FA-3A9E5F66A982}"/>
              </a:ext>
            </a:extLst>
          </p:cNvPr>
          <p:cNvSpPr txBox="1"/>
          <p:nvPr/>
        </p:nvSpPr>
        <p:spPr>
          <a:xfrm>
            <a:off x="1118644" y="5404479"/>
            <a:ext cx="254000" cy="165100"/>
          </a:xfrm>
          <a:prstGeom prst="rect">
            <a:avLst/>
          </a:prstGeom>
        </p:spPr>
        <p:txBody>
          <a:bodyPr vert="horz" wrap="none" lIns="0" tIns="0" rIns="0" bIns="0" rtlCol="0">
            <a:noAutofit/>
          </a:bodyPr>
          <a:lstStyle/>
          <a:p>
            <a:pPr algn="ctr"/>
            <a:r>
              <a:rPr lang="en-US" sz="1200" b="1"/>
              <a:t>*</a:t>
            </a:r>
          </a:p>
        </p:txBody>
      </p:sp>
      <p:sp>
        <p:nvSpPr>
          <p:cNvPr id="24" name="TextBox 23">
            <a:extLst>
              <a:ext uri="{FF2B5EF4-FFF2-40B4-BE49-F238E27FC236}">
                <a16:creationId xmlns:a16="http://schemas.microsoft.com/office/drawing/2014/main" id="{C5618619-89D9-09C4-E44C-FA69AFDA51EB}"/>
              </a:ext>
            </a:extLst>
          </p:cNvPr>
          <p:cNvSpPr txBox="1"/>
          <p:nvPr/>
        </p:nvSpPr>
        <p:spPr>
          <a:xfrm>
            <a:off x="1131344" y="3464840"/>
            <a:ext cx="254000" cy="165100"/>
          </a:xfrm>
          <a:prstGeom prst="rect">
            <a:avLst/>
          </a:prstGeom>
        </p:spPr>
        <p:txBody>
          <a:bodyPr vert="horz" wrap="none" lIns="0" tIns="0" rIns="0" bIns="0" rtlCol="0">
            <a:noAutofit/>
          </a:bodyPr>
          <a:lstStyle/>
          <a:p>
            <a:pPr algn="ctr"/>
            <a:r>
              <a:rPr lang="en-US" sz="1200" b="1"/>
              <a:t>*</a:t>
            </a:r>
          </a:p>
        </p:txBody>
      </p:sp>
      <p:sp>
        <p:nvSpPr>
          <p:cNvPr id="25" name="TextBox 24">
            <a:extLst>
              <a:ext uri="{FF2B5EF4-FFF2-40B4-BE49-F238E27FC236}">
                <a16:creationId xmlns:a16="http://schemas.microsoft.com/office/drawing/2014/main" id="{037D1F73-323C-DCD7-D950-35689F32F68A}"/>
              </a:ext>
            </a:extLst>
          </p:cNvPr>
          <p:cNvSpPr txBox="1"/>
          <p:nvPr/>
        </p:nvSpPr>
        <p:spPr>
          <a:xfrm>
            <a:off x="1372644" y="3588138"/>
            <a:ext cx="254000" cy="165100"/>
          </a:xfrm>
          <a:prstGeom prst="rect">
            <a:avLst/>
          </a:prstGeom>
        </p:spPr>
        <p:txBody>
          <a:bodyPr vert="horz" wrap="none" lIns="0" tIns="0" rIns="0" bIns="0" rtlCol="0">
            <a:noAutofit/>
          </a:bodyPr>
          <a:lstStyle/>
          <a:p>
            <a:pPr algn="ctr"/>
            <a:r>
              <a:rPr lang="en-US" sz="1200" b="1"/>
              <a:t>*</a:t>
            </a:r>
          </a:p>
        </p:txBody>
      </p:sp>
      <p:sp>
        <p:nvSpPr>
          <p:cNvPr id="26" name="TextBox 25">
            <a:extLst>
              <a:ext uri="{FF2B5EF4-FFF2-40B4-BE49-F238E27FC236}">
                <a16:creationId xmlns:a16="http://schemas.microsoft.com/office/drawing/2014/main" id="{4F3C0349-59EE-952D-875C-518B79BD5B89}"/>
              </a:ext>
            </a:extLst>
          </p:cNvPr>
          <p:cNvSpPr txBox="1"/>
          <p:nvPr/>
        </p:nvSpPr>
        <p:spPr>
          <a:xfrm>
            <a:off x="1607594" y="4012288"/>
            <a:ext cx="254000" cy="165100"/>
          </a:xfrm>
          <a:prstGeom prst="rect">
            <a:avLst/>
          </a:prstGeom>
        </p:spPr>
        <p:txBody>
          <a:bodyPr vert="horz" wrap="none" lIns="0" tIns="0" rIns="0" bIns="0" rtlCol="0">
            <a:noAutofit/>
          </a:bodyPr>
          <a:lstStyle/>
          <a:p>
            <a:pPr algn="ctr"/>
            <a:r>
              <a:rPr lang="en-US" sz="1200" b="1"/>
              <a:t>*</a:t>
            </a:r>
          </a:p>
        </p:txBody>
      </p:sp>
      <p:sp>
        <p:nvSpPr>
          <p:cNvPr id="27" name="TextBox 26">
            <a:extLst>
              <a:ext uri="{FF2B5EF4-FFF2-40B4-BE49-F238E27FC236}">
                <a16:creationId xmlns:a16="http://schemas.microsoft.com/office/drawing/2014/main" id="{9B31D06A-DE55-1BA3-39EE-AAB236DDA6BD}"/>
              </a:ext>
            </a:extLst>
          </p:cNvPr>
          <p:cNvSpPr txBox="1"/>
          <p:nvPr/>
        </p:nvSpPr>
        <p:spPr>
          <a:xfrm>
            <a:off x="1848894" y="4433226"/>
            <a:ext cx="254000" cy="165100"/>
          </a:xfrm>
          <a:prstGeom prst="rect">
            <a:avLst/>
          </a:prstGeom>
        </p:spPr>
        <p:txBody>
          <a:bodyPr vert="horz" wrap="none" lIns="0" tIns="0" rIns="0" bIns="0" rtlCol="0">
            <a:noAutofit/>
          </a:bodyPr>
          <a:lstStyle/>
          <a:p>
            <a:pPr algn="ctr"/>
            <a:r>
              <a:rPr lang="en-US" sz="1200" b="1"/>
              <a:t>*</a:t>
            </a:r>
          </a:p>
        </p:txBody>
      </p:sp>
      <p:sp>
        <p:nvSpPr>
          <p:cNvPr id="28" name="TextBox 27">
            <a:extLst>
              <a:ext uri="{FF2B5EF4-FFF2-40B4-BE49-F238E27FC236}">
                <a16:creationId xmlns:a16="http://schemas.microsoft.com/office/drawing/2014/main" id="{56ABFA04-5F1C-D6BF-0AB9-000518458BE4}"/>
              </a:ext>
            </a:extLst>
          </p:cNvPr>
          <p:cNvSpPr txBox="1"/>
          <p:nvPr/>
        </p:nvSpPr>
        <p:spPr>
          <a:xfrm>
            <a:off x="2103938" y="4512032"/>
            <a:ext cx="254000" cy="165100"/>
          </a:xfrm>
          <a:prstGeom prst="rect">
            <a:avLst/>
          </a:prstGeom>
        </p:spPr>
        <p:txBody>
          <a:bodyPr vert="horz" wrap="none" lIns="0" tIns="0" rIns="0" bIns="0" rtlCol="0">
            <a:noAutofit/>
          </a:bodyPr>
          <a:lstStyle/>
          <a:p>
            <a:pPr algn="ctr"/>
            <a:r>
              <a:rPr lang="en-US" sz="1200" b="1"/>
              <a:t>*</a:t>
            </a:r>
          </a:p>
        </p:txBody>
      </p:sp>
      <p:sp>
        <p:nvSpPr>
          <p:cNvPr id="29" name="TextBox 28">
            <a:extLst>
              <a:ext uri="{FF2B5EF4-FFF2-40B4-BE49-F238E27FC236}">
                <a16:creationId xmlns:a16="http://schemas.microsoft.com/office/drawing/2014/main" id="{BC3D7F4F-2F17-B898-5994-4216B222307E}"/>
              </a:ext>
            </a:extLst>
          </p:cNvPr>
          <p:cNvSpPr txBox="1"/>
          <p:nvPr/>
        </p:nvSpPr>
        <p:spPr>
          <a:xfrm>
            <a:off x="2343172" y="4653859"/>
            <a:ext cx="254000" cy="165100"/>
          </a:xfrm>
          <a:prstGeom prst="rect">
            <a:avLst/>
          </a:prstGeom>
        </p:spPr>
        <p:txBody>
          <a:bodyPr vert="horz" wrap="none" lIns="0" tIns="0" rIns="0" bIns="0" rtlCol="0">
            <a:noAutofit/>
          </a:bodyPr>
          <a:lstStyle/>
          <a:p>
            <a:pPr algn="ctr"/>
            <a:r>
              <a:rPr lang="en-US" sz="1200" b="1"/>
              <a:t>*</a:t>
            </a:r>
          </a:p>
        </p:txBody>
      </p:sp>
      <p:sp>
        <p:nvSpPr>
          <p:cNvPr id="30" name="TextBox 29">
            <a:extLst>
              <a:ext uri="{FF2B5EF4-FFF2-40B4-BE49-F238E27FC236}">
                <a16:creationId xmlns:a16="http://schemas.microsoft.com/office/drawing/2014/main" id="{B90B0E1A-65D7-C9A7-DCFB-07FBB2947E02}"/>
              </a:ext>
            </a:extLst>
          </p:cNvPr>
          <p:cNvSpPr txBox="1"/>
          <p:nvPr/>
        </p:nvSpPr>
        <p:spPr>
          <a:xfrm>
            <a:off x="2582406" y="4775500"/>
            <a:ext cx="254000" cy="165100"/>
          </a:xfrm>
          <a:prstGeom prst="rect">
            <a:avLst/>
          </a:prstGeom>
        </p:spPr>
        <p:txBody>
          <a:bodyPr vert="horz" wrap="none" lIns="0" tIns="0" rIns="0" bIns="0" rtlCol="0">
            <a:noAutofit/>
          </a:bodyPr>
          <a:lstStyle/>
          <a:p>
            <a:pPr algn="ctr"/>
            <a:r>
              <a:rPr lang="en-US" sz="1200" b="1"/>
              <a:t>*</a:t>
            </a:r>
          </a:p>
        </p:txBody>
      </p:sp>
      <p:sp>
        <p:nvSpPr>
          <p:cNvPr id="31" name="TextBox 30">
            <a:extLst>
              <a:ext uri="{FF2B5EF4-FFF2-40B4-BE49-F238E27FC236}">
                <a16:creationId xmlns:a16="http://schemas.microsoft.com/office/drawing/2014/main" id="{46EE1529-750C-1D23-66EB-1E6EF4CEF49D}"/>
              </a:ext>
            </a:extLst>
          </p:cNvPr>
          <p:cNvSpPr txBox="1"/>
          <p:nvPr/>
        </p:nvSpPr>
        <p:spPr>
          <a:xfrm>
            <a:off x="3322181" y="5131984"/>
            <a:ext cx="254000" cy="165100"/>
          </a:xfrm>
          <a:prstGeom prst="rect">
            <a:avLst/>
          </a:prstGeom>
        </p:spPr>
        <p:txBody>
          <a:bodyPr vert="horz" wrap="none" lIns="0" tIns="0" rIns="0" bIns="0" rtlCol="0">
            <a:noAutofit/>
          </a:bodyPr>
          <a:lstStyle/>
          <a:p>
            <a:pPr algn="ctr"/>
            <a:r>
              <a:rPr lang="en-US" sz="1200" b="1"/>
              <a:t>*</a:t>
            </a:r>
          </a:p>
        </p:txBody>
      </p:sp>
      <p:sp>
        <p:nvSpPr>
          <p:cNvPr id="32" name="TextBox 31">
            <a:extLst>
              <a:ext uri="{FF2B5EF4-FFF2-40B4-BE49-F238E27FC236}">
                <a16:creationId xmlns:a16="http://schemas.microsoft.com/office/drawing/2014/main" id="{873C58CC-8740-5ED6-30DF-E0BDBAFCA5CC}"/>
              </a:ext>
            </a:extLst>
          </p:cNvPr>
          <p:cNvSpPr txBox="1"/>
          <p:nvPr/>
        </p:nvSpPr>
        <p:spPr>
          <a:xfrm>
            <a:off x="4045037" y="5309229"/>
            <a:ext cx="254000" cy="165100"/>
          </a:xfrm>
          <a:prstGeom prst="rect">
            <a:avLst/>
          </a:prstGeom>
        </p:spPr>
        <p:txBody>
          <a:bodyPr vert="horz" wrap="none" lIns="0" tIns="0" rIns="0" bIns="0" rtlCol="0">
            <a:noAutofit/>
          </a:bodyPr>
          <a:lstStyle/>
          <a:p>
            <a:pPr algn="ctr"/>
            <a:r>
              <a:rPr lang="en-US" sz="1200" b="1"/>
              <a:t>*</a:t>
            </a:r>
          </a:p>
        </p:txBody>
      </p:sp>
      <p:sp>
        <p:nvSpPr>
          <p:cNvPr id="33" name="TextBox 32">
            <a:extLst>
              <a:ext uri="{FF2B5EF4-FFF2-40B4-BE49-F238E27FC236}">
                <a16:creationId xmlns:a16="http://schemas.microsoft.com/office/drawing/2014/main" id="{7CBEAA0A-D1C7-42F2-E8A0-51E796C50CFC}"/>
              </a:ext>
            </a:extLst>
          </p:cNvPr>
          <p:cNvSpPr txBox="1"/>
          <p:nvPr/>
        </p:nvSpPr>
        <p:spPr>
          <a:xfrm>
            <a:off x="5015426" y="5934708"/>
            <a:ext cx="254000" cy="165100"/>
          </a:xfrm>
          <a:prstGeom prst="rect">
            <a:avLst/>
          </a:prstGeom>
        </p:spPr>
        <p:txBody>
          <a:bodyPr vert="horz" wrap="none" lIns="0" tIns="0" rIns="0" bIns="0" rtlCol="0">
            <a:noAutofit/>
          </a:bodyPr>
          <a:lstStyle/>
          <a:p>
            <a:pPr algn="ctr"/>
            <a:r>
              <a:rPr lang="en-US" sz="1200" b="1"/>
              <a:t>*</a:t>
            </a:r>
          </a:p>
        </p:txBody>
      </p:sp>
      <p:sp>
        <p:nvSpPr>
          <p:cNvPr id="34" name="TextBox 33">
            <a:extLst>
              <a:ext uri="{FF2B5EF4-FFF2-40B4-BE49-F238E27FC236}">
                <a16:creationId xmlns:a16="http://schemas.microsoft.com/office/drawing/2014/main" id="{5831BB46-2AE8-7FB8-1B96-747CF5B65ED1}"/>
              </a:ext>
            </a:extLst>
          </p:cNvPr>
          <p:cNvSpPr txBox="1"/>
          <p:nvPr/>
        </p:nvSpPr>
        <p:spPr>
          <a:xfrm>
            <a:off x="4532327" y="5707186"/>
            <a:ext cx="254000" cy="165100"/>
          </a:xfrm>
          <a:prstGeom prst="rect">
            <a:avLst/>
          </a:prstGeom>
        </p:spPr>
        <p:txBody>
          <a:bodyPr vert="horz" wrap="none" lIns="0" tIns="0" rIns="0" bIns="0" rtlCol="0">
            <a:noAutofit/>
          </a:bodyPr>
          <a:lstStyle/>
          <a:p>
            <a:pPr algn="ctr"/>
            <a:r>
              <a:rPr lang="en-US" sz="1200" b="1"/>
              <a:t>*</a:t>
            </a:r>
          </a:p>
        </p:txBody>
      </p:sp>
      <p:sp>
        <p:nvSpPr>
          <p:cNvPr id="35" name="Rectangle 34">
            <a:extLst>
              <a:ext uri="{FF2B5EF4-FFF2-40B4-BE49-F238E27FC236}">
                <a16:creationId xmlns:a16="http://schemas.microsoft.com/office/drawing/2014/main" id="{6234C141-DB7A-8070-A88A-3C5176B29F45}"/>
              </a:ext>
            </a:extLst>
          </p:cNvPr>
          <p:cNvSpPr/>
          <p:nvPr/>
        </p:nvSpPr>
        <p:spPr>
          <a:xfrm>
            <a:off x="1185319" y="5612483"/>
            <a:ext cx="120650" cy="11694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687F0D2-A264-1B59-AC80-5A61EB324A63}"/>
              </a:ext>
            </a:extLst>
          </p:cNvPr>
          <p:cNvSpPr/>
          <p:nvPr/>
        </p:nvSpPr>
        <p:spPr>
          <a:xfrm>
            <a:off x="1185319" y="5794009"/>
            <a:ext cx="120650" cy="11694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72B38EB-0363-254D-5FAF-06D7B3E0001D}"/>
              </a:ext>
            </a:extLst>
          </p:cNvPr>
          <p:cNvSpPr/>
          <p:nvPr/>
        </p:nvSpPr>
        <p:spPr>
          <a:xfrm>
            <a:off x="1150180" y="3573328"/>
            <a:ext cx="222464" cy="19873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E6EBDB2A-0FB6-74DB-66D9-ACC78AE6920A}"/>
              </a:ext>
            </a:extLst>
          </p:cNvPr>
          <p:cNvSpPr/>
          <p:nvPr/>
        </p:nvSpPr>
        <p:spPr>
          <a:xfrm>
            <a:off x="1393843" y="3682616"/>
            <a:ext cx="222464" cy="8543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0FA361E-3BB9-7C4A-9B31-05DE1A059ECC}"/>
              </a:ext>
            </a:extLst>
          </p:cNvPr>
          <p:cNvSpPr/>
          <p:nvPr/>
        </p:nvSpPr>
        <p:spPr>
          <a:xfrm>
            <a:off x="1637506" y="3776829"/>
            <a:ext cx="222464" cy="225307"/>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ED39D86-726D-CB54-3970-5940A1257B79}"/>
              </a:ext>
            </a:extLst>
          </p:cNvPr>
          <p:cNvSpPr/>
          <p:nvPr/>
        </p:nvSpPr>
        <p:spPr>
          <a:xfrm>
            <a:off x="2368495" y="3776829"/>
            <a:ext cx="222464" cy="876218"/>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FFD24E4-09C2-C796-348C-4E304CD11849}"/>
              </a:ext>
            </a:extLst>
          </p:cNvPr>
          <p:cNvSpPr/>
          <p:nvPr/>
        </p:nvSpPr>
        <p:spPr>
          <a:xfrm>
            <a:off x="2612158" y="3776829"/>
            <a:ext cx="222464" cy="99151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648BB425-48BB-FC7D-F77B-BDD8958A0E47}"/>
              </a:ext>
            </a:extLst>
          </p:cNvPr>
          <p:cNvSpPr/>
          <p:nvPr/>
        </p:nvSpPr>
        <p:spPr>
          <a:xfrm>
            <a:off x="2855821" y="3776829"/>
            <a:ext cx="222464" cy="110154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D6512C25-4A9B-7C4B-BACD-6E34791A7B1E}"/>
              </a:ext>
            </a:extLst>
          </p:cNvPr>
          <p:cNvSpPr/>
          <p:nvPr/>
        </p:nvSpPr>
        <p:spPr>
          <a:xfrm>
            <a:off x="3343147" y="3776829"/>
            <a:ext cx="222464" cy="133787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474B622-6D53-5684-C773-1E782A1487FF}"/>
              </a:ext>
            </a:extLst>
          </p:cNvPr>
          <p:cNvSpPr/>
          <p:nvPr/>
        </p:nvSpPr>
        <p:spPr>
          <a:xfrm>
            <a:off x="3586810" y="3776829"/>
            <a:ext cx="222464" cy="135692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194294C8-A582-9575-43C1-81F2186D4261}"/>
              </a:ext>
            </a:extLst>
          </p:cNvPr>
          <p:cNvSpPr/>
          <p:nvPr/>
        </p:nvSpPr>
        <p:spPr>
          <a:xfrm>
            <a:off x="4317799" y="3776829"/>
            <a:ext cx="222464" cy="159881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F84852A-F6A5-09A2-0C63-8594360DFD1B}"/>
              </a:ext>
            </a:extLst>
          </p:cNvPr>
          <p:cNvSpPr/>
          <p:nvPr/>
        </p:nvSpPr>
        <p:spPr>
          <a:xfrm>
            <a:off x="5048795" y="3776829"/>
            <a:ext cx="222464" cy="2152996"/>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AA472D5A-CBA8-E27A-F291-60F6566D0841}"/>
              </a:ext>
            </a:extLst>
          </p:cNvPr>
          <p:cNvSpPr/>
          <p:nvPr/>
        </p:nvSpPr>
        <p:spPr>
          <a:xfrm>
            <a:off x="4805125" y="3776829"/>
            <a:ext cx="222464" cy="197464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C48F6F9-DC57-3E12-5DBA-C01102FF229F}"/>
              </a:ext>
            </a:extLst>
          </p:cNvPr>
          <p:cNvSpPr/>
          <p:nvPr/>
        </p:nvSpPr>
        <p:spPr>
          <a:xfrm>
            <a:off x="4561462" y="3776829"/>
            <a:ext cx="222464" cy="191049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A813B90-98F8-5674-4912-9E024F45A629}"/>
              </a:ext>
            </a:extLst>
          </p:cNvPr>
          <p:cNvSpPr/>
          <p:nvPr/>
        </p:nvSpPr>
        <p:spPr>
          <a:xfrm>
            <a:off x="4074136" y="3776829"/>
            <a:ext cx="222464" cy="150902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C1BB96C5-B188-144B-2A8D-ECB6FF195D5F}"/>
              </a:ext>
            </a:extLst>
          </p:cNvPr>
          <p:cNvSpPr/>
          <p:nvPr/>
        </p:nvSpPr>
        <p:spPr>
          <a:xfrm>
            <a:off x="3830473" y="3776829"/>
            <a:ext cx="222464" cy="13963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32C7A76-2504-A7AB-01D5-1D9523BB907A}"/>
              </a:ext>
            </a:extLst>
          </p:cNvPr>
          <p:cNvSpPr/>
          <p:nvPr/>
        </p:nvSpPr>
        <p:spPr>
          <a:xfrm>
            <a:off x="3099484" y="3776829"/>
            <a:ext cx="222464" cy="1260699"/>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D762368C-2C67-B0F5-0480-CCF88EC4444E}"/>
              </a:ext>
            </a:extLst>
          </p:cNvPr>
          <p:cNvSpPr/>
          <p:nvPr/>
        </p:nvSpPr>
        <p:spPr>
          <a:xfrm>
            <a:off x="2124832" y="3776829"/>
            <a:ext cx="222464" cy="72375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ED98A2A7-768C-E37B-8A5D-397D976FF56D}"/>
              </a:ext>
            </a:extLst>
          </p:cNvPr>
          <p:cNvSpPr/>
          <p:nvPr/>
        </p:nvSpPr>
        <p:spPr>
          <a:xfrm>
            <a:off x="1881169" y="3776829"/>
            <a:ext cx="222464" cy="64494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0A280697-252D-9AD5-876E-5D950D035BED}"/>
              </a:ext>
            </a:extLst>
          </p:cNvPr>
          <p:cNvCxnSpPr/>
          <p:nvPr/>
        </p:nvCxnSpPr>
        <p:spPr>
          <a:xfrm flipH="1" flipV="1">
            <a:off x="909047" y="4415072"/>
            <a:ext cx="4578350" cy="635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90FCA52-9E89-4637-F9F7-E5331E5E9B82}"/>
              </a:ext>
            </a:extLst>
          </p:cNvPr>
          <p:cNvCxnSpPr/>
          <p:nvPr/>
        </p:nvCxnSpPr>
        <p:spPr>
          <a:xfrm flipH="1" flipV="1">
            <a:off x="920750" y="3772066"/>
            <a:ext cx="4578350" cy="63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a:extLst>
              <a:ext uri="{FF2B5EF4-FFF2-40B4-BE49-F238E27FC236}">
                <a16:creationId xmlns:a16="http://schemas.microsoft.com/office/drawing/2014/main" id="{7D25DE5C-E312-E7B6-E94C-744A449BA869}"/>
              </a:ext>
            </a:extLst>
          </p:cNvPr>
          <p:cNvGrpSpPr/>
          <p:nvPr/>
        </p:nvGrpSpPr>
        <p:grpSpPr>
          <a:xfrm>
            <a:off x="857748" y="3343375"/>
            <a:ext cx="63670" cy="2584549"/>
            <a:chOff x="857748" y="3392991"/>
            <a:chExt cx="204826" cy="2584549"/>
          </a:xfrm>
        </p:grpSpPr>
        <p:cxnSp>
          <p:nvCxnSpPr>
            <p:cNvPr id="56" name="Straight Connector 55">
              <a:extLst>
                <a:ext uri="{FF2B5EF4-FFF2-40B4-BE49-F238E27FC236}">
                  <a16:creationId xmlns:a16="http://schemas.microsoft.com/office/drawing/2014/main" id="{3C830423-FF63-F693-C1B3-93D68BEF293B}"/>
                </a:ext>
              </a:extLst>
            </p:cNvPr>
            <p:cNvCxnSpPr/>
            <p:nvPr/>
          </p:nvCxnSpPr>
          <p:spPr>
            <a:xfrm>
              <a:off x="857748" y="3392991"/>
              <a:ext cx="2048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47D3128-87A4-DE6C-8882-CA99334C2C6A}"/>
                </a:ext>
              </a:extLst>
            </p:cNvPr>
            <p:cNvCxnSpPr/>
            <p:nvPr/>
          </p:nvCxnSpPr>
          <p:spPr>
            <a:xfrm>
              <a:off x="857748" y="3821682"/>
              <a:ext cx="2048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97EE328-B07A-01BE-4CED-ECB06075FA79}"/>
                </a:ext>
              </a:extLst>
            </p:cNvPr>
            <p:cNvCxnSpPr/>
            <p:nvPr/>
          </p:nvCxnSpPr>
          <p:spPr>
            <a:xfrm>
              <a:off x="857748" y="4252975"/>
              <a:ext cx="2048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55F27C71-E2EB-BAAD-28F3-5256D766802B}"/>
                </a:ext>
              </a:extLst>
            </p:cNvPr>
            <p:cNvCxnSpPr/>
            <p:nvPr/>
          </p:nvCxnSpPr>
          <p:spPr>
            <a:xfrm>
              <a:off x="857748" y="4686107"/>
              <a:ext cx="2048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1BFECA9B-C16F-11C7-AB43-8BCA587C1919}"/>
                </a:ext>
              </a:extLst>
            </p:cNvPr>
            <p:cNvCxnSpPr/>
            <p:nvPr/>
          </p:nvCxnSpPr>
          <p:spPr>
            <a:xfrm>
              <a:off x="857748" y="5113115"/>
              <a:ext cx="2048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93B12DE-2884-7AF4-1636-D667480CF0A3}"/>
                </a:ext>
              </a:extLst>
            </p:cNvPr>
            <p:cNvCxnSpPr/>
            <p:nvPr/>
          </p:nvCxnSpPr>
          <p:spPr>
            <a:xfrm>
              <a:off x="857748" y="5544408"/>
              <a:ext cx="2048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CBDCC14-112C-58B5-C1CC-4B686E488769}"/>
                </a:ext>
              </a:extLst>
            </p:cNvPr>
            <p:cNvCxnSpPr/>
            <p:nvPr/>
          </p:nvCxnSpPr>
          <p:spPr>
            <a:xfrm>
              <a:off x="857748" y="5977540"/>
              <a:ext cx="20482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69151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8AB01-D186-AC6D-260F-D6BADC40A243}"/>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F86E9809-BE47-C1E1-1EC5-E75EBB6DCE63}"/>
              </a:ext>
            </a:extLst>
          </p:cNvPr>
          <p:cNvSpPr>
            <a:spLocks noGrp="1"/>
          </p:cNvSpPr>
          <p:nvPr>
            <p:ph idx="1"/>
          </p:nvPr>
        </p:nvSpPr>
        <p:spPr>
          <a:xfrm>
            <a:off x="231775" y="5048659"/>
            <a:ext cx="11739563" cy="1040990"/>
          </a:xfrm>
        </p:spPr>
        <p:txBody>
          <a:bodyPr/>
          <a:lstStyle/>
          <a:p>
            <a:r>
              <a:rPr lang="en-US" sz="2000"/>
              <a:t>n = 1 incident of treatment-related ILD or pneumonitis (grade 2) in patient with starting dose of 6.4 mg/kg</a:t>
            </a:r>
          </a:p>
          <a:p>
            <a:r>
              <a:rPr lang="en-US" sz="2000"/>
              <a:t>Safety profile was comparable to overall study population</a:t>
            </a:r>
            <a:r>
              <a:rPr lang="en-US" sz="2000" baseline="30000"/>
              <a:t>2,3</a:t>
            </a:r>
          </a:p>
        </p:txBody>
      </p:sp>
      <p:sp>
        <p:nvSpPr>
          <p:cNvPr id="2" name="Title 1">
            <a:extLst>
              <a:ext uri="{FF2B5EF4-FFF2-40B4-BE49-F238E27FC236}">
                <a16:creationId xmlns:a16="http://schemas.microsoft.com/office/drawing/2014/main" id="{1BB79E95-BF44-AE6B-6768-835CC8D1125F}"/>
              </a:ext>
            </a:extLst>
          </p:cNvPr>
          <p:cNvSpPr>
            <a:spLocks noGrp="1"/>
          </p:cNvSpPr>
          <p:nvPr>
            <p:ph type="title"/>
          </p:nvPr>
        </p:nvSpPr>
        <p:spPr>
          <a:xfrm>
            <a:off x="231078" y="260163"/>
            <a:ext cx="11740260" cy="1044132"/>
          </a:xfrm>
        </p:spPr>
        <p:txBody>
          <a:bodyPr/>
          <a:lstStyle/>
          <a:p>
            <a:r>
              <a:rPr lang="en-US" spc="0"/>
              <a:t>Phase I R-</a:t>
            </a:r>
            <a:r>
              <a:rPr lang="en-US" spc="0" err="1"/>
              <a:t>DXd</a:t>
            </a:r>
            <a:r>
              <a:rPr lang="en-US" spc="0"/>
              <a:t>: Safety in Platinum-Sensitive Population</a:t>
            </a:r>
            <a:r>
              <a:rPr lang="en-US" spc="0" baseline="30000"/>
              <a:t>1</a:t>
            </a:r>
            <a:br>
              <a:rPr lang="en-US"/>
            </a:br>
            <a:endParaRPr lang="en-US"/>
          </a:p>
        </p:txBody>
      </p:sp>
      <p:sp>
        <p:nvSpPr>
          <p:cNvPr id="6" name="Content Placeholder 5">
            <a:extLst>
              <a:ext uri="{FF2B5EF4-FFF2-40B4-BE49-F238E27FC236}">
                <a16:creationId xmlns:a16="http://schemas.microsoft.com/office/drawing/2014/main" id="{EE7959A9-EDB3-DD4C-DD78-23EEDB067DA3}"/>
              </a:ext>
            </a:extLst>
          </p:cNvPr>
          <p:cNvSpPr>
            <a:spLocks noGrp="1"/>
          </p:cNvSpPr>
          <p:nvPr>
            <p:ph sz="quarter" idx="10"/>
          </p:nvPr>
        </p:nvSpPr>
        <p:spPr>
          <a:xfrm>
            <a:off x="3559175" y="6350000"/>
            <a:ext cx="5732463" cy="327025"/>
          </a:xfrm>
        </p:spPr>
        <p:txBody>
          <a:bodyPr anchor="b"/>
          <a:lstStyle/>
          <a:p>
            <a:r>
              <a:rPr lang="en-US"/>
              <a:t>1. Moore. ESMO Gyn 2025. </a:t>
            </a:r>
            <a:r>
              <a:rPr lang="en-US" err="1"/>
              <a:t>Abstr</a:t>
            </a:r>
            <a:r>
              <a:rPr lang="en-US"/>
              <a:t> 77MO. 2. </a:t>
            </a:r>
            <a:r>
              <a:rPr lang="pt-BR"/>
              <a:t>Moore. ESMO 2023. </a:t>
            </a:r>
            <a:r>
              <a:rPr lang="pt-BR" err="1"/>
              <a:t>Abstr</a:t>
            </a:r>
            <a:r>
              <a:rPr lang="pt-BR"/>
              <a:t> 745MO.</a:t>
            </a:r>
            <a:r>
              <a:rPr lang="en-US"/>
              <a:t> 3. Moore. SGO 2024. </a:t>
            </a:r>
            <a:r>
              <a:rPr lang="en-US" err="1"/>
              <a:t>Abstr</a:t>
            </a:r>
            <a:r>
              <a:rPr lang="en-US"/>
              <a:t> 04 [LBA].</a:t>
            </a:r>
            <a:endParaRPr lang="pt-BR"/>
          </a:p>
        </p:txBody>
      </p:sp>
      <p:graphicFrame>
        <p:nvGraphicFramePr>
          <p:cNvPr id="9" name="Group 3">
            <a:extLst>
              <a:ext uri="{FF2B5EF4-FFF2-40B4-BE49-F238E27FC236}">
                <a16:creationId xmlns:a16="http://schemas.microsoft.com/office/drawing/2014/main" id="{C682EEB5-0F2C-946A-052C-7BF6E62E3A83}"/>
              </a:ext>
            </a:extLst>
          </p:cNvPr>
          <p:cNvGraphicFramePr>
            <a:graphicFrameLocks/>
          </p:cNvGraphicFramePr>
          <p:nvPr>
            <p:extLst>
              <p:ext uri="{D42A27DB-BD31-4B8C-83A1-F6EECF244321}">
                <p14:modId xmlns:p14="http://schemas.microsoft.com/office/powerpoint/2010/main" val="1372458023"/>
              </p:ext>
            </p:extLst>
          </p:nvPr>
        </p:nvGraphicFramePr>
        <p:xfrm>
          <a:off x="220662" y="1000626"/>
          <a:ext cx="5760720" cy="3870960"/>
        </p:xfrm>
        <a:graphic>
          <a:graphicData uri="http://schemas.openxmlformats.org/drawingml/2006/table">
            <a:tbl>
              <a:tblPr/>
              <a:tblGrid>
                <a:gridCol w="2746058">
                  <a:extLst>
                    <a:ext uri="{9D8B030D-6E8A-4147-A177-3AD203B41FA5}">
                      <a16:colId xmlns:a16="http://schemas.microsoft.com/office/drawing/2014/main" val="20000"/>
                    </a:ext>
                  </a:extLst>
                </a:gridCol>
                <a:gridCol w="1507331">
                  <a:extLst>
                    <a:ext uri="{9D8B030D-6E8A-4147-A177-3AD203B41FA5}">
                      <a16:colId xmlns:a16="http://schemas.microsoft.com/office/drawing/2014/main" val="20001"/>
                    </a:ext>
                  </a:extLst>
                </a:gridCol>
                <a:gridCol w="1507331">
                  <a:extLst>
                    <a:ext uri="{9D8B030D-6E8A-4147-A177-3AD203B41FA5}">
                      <a16:colId xmlns:a16="http://schemas.microsoft.com/office/drawing/2014/main" val="4271116068"/>
                    </a:ext>
                  </a:extLst>
                </a:gridCol>
              </a:tblGrid>
              <a:tr h="39235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bg2"/>
                          </a:solidFill>
                          <a:effectLst/>
                          <a:latin typeface="+mn-lt"/>
                          <a:cs typeface="Arial" panose="020B0604020202020204" pitchFamily="34" charset="0"/>
                        </a:rPr>
                        <a:t>Most Common (≥15%) All-Cause TEAEs, %</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Platinum-Sensitive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R-</a:t>
                      </a:r>
                      <a:r>
                        <a:rPr kumimoji="0" lang="en-US" sz="1400" b="1" i="0" u="none" strike="noStrike" cap="none" normalizeH="0" baseline="0" err="1">
                          <a:ln>
                            <a:noFill/>
                          </a:ln>
                          <a:solidFill>
                            <a:schemeClr val="bg2"/>
                          </a:solidFill>
                          <a:effectLst/>
                          <a:latin typeface="+mn-lt"/>
                          <a:cs typeface="Arial" panose="020B0604020202020204" pitchFamily="34" charset="0"/>
                        </a:rPr>
                        <a:t>DXd</a:t>
                      </a:r>
                      <a:r>
                        <a:rPr kumimoji="0" lang="en-US" sz="1400" b="1" i="0" u="none" strike="noStrike" cap="none" normalizeH="0" baseline="0">
                          <a:ln>
                            <a:noFill/>
                          </a:ln>
                          <a:solidFill>
                            <a:schemeClr val="bg2"/>
                          </a:solidFill>
                          <a:effectLst/>
                          <a:latin typeface="+mn-lt"/>
                          <a:cs typeface="Arial" panose="020B0604020202020204" pitchFamily="34" charset="0"/>
                        </a:rPr>
                        <a:t> 4.8-6.4 mg/kg* (n = 18)</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bg2"/>
                        </a:solidFill>
                        <a:effectLst/>
                        <a:latin typeface="+mn-lt"/>
                        <a:cs typeface="Arial" panose="020B0604020202020204" pitchFamily="34" charset="0"/>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569145315"/>
                  </a:ext>
                </a:extLst>
              </a:tr>
              <a:tr h="230798">
                <a:tc vMerge="1">
                  <a:txBody>
                    <a:bodyPr/>
                    <a:lstStyle/>
                    <a:p>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All grades</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Grade ≥3</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30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cs typeface="Arial" panose="020B0604020202020204" pitchFamily="34" charset="0"/>
                        </a:rPr>
                        <a:t>Nausea</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50.0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30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a:ln>
                            <a:noFill/>
                          </a:ln>
                          <a:solidFill>
                            <a:schemeClr val="tx1"/>
                          </a:solidFill>
                          <a:effectLst/>
                          <a:uLnTx/>
                          <a:uFillTx/>
                          <a:latin typeface="+mn-lt"/>
                          <a:ea typeface="+mn-ea"/>
                          <a:cs typeface="Arial" panose="020B0604020202020204" pitchFamily="34" charset="0"/>
                        </a:rPr>
                        <a:t>Anemia</a:t>
                      </a:r>
                      <a:endParaRPr kumimoji="0" lang="en-US" sz="1400" b="0" i="0" u="none" strike="noStrike" cap="none" normalizeH="0" baseline="0">
                        <a:ln>
                          <a:noFill/>
                        </a:ln>
                        <a:solidFill>
                          <a:schemeClr val="tx1"/>
                        </a:solidFill>
                        <a:effectLst/>
                        <a:latin typeface="+mn-lt"/>
                        <a:cs typeface="Arial" panose="020B0604020202020204" pitchFamily="34" charset="0"/>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38.9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22.2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88232288"/>
                  </a:ext>
                </a:extLst>
              </a:tr>
              <a:tr h="230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cs typeface="Poppins" pitchFamily="2" charset="77"/>
                        </a:rPr>
                        <a:t>Fatigue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38.9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230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cs typeface="Poppins" pitchFamily="2" charset="77"/>
                        </a:rPr>
                        <a:t>Urinary tract infection</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27.8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55828421"/>
                  </a:ext>
                </a:extLst>
              </a:tr>
              <a:tr h="230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cs typeface="Poppins" pitchFamily="2" charset="77"/>
                        </a:rPr>
                        <a:t>Neutrophil count decreased</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22.2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64656576"/>
                  </a:ext>
                </a:extLst>
              </a:tr>
              <a:tr h="230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cs typeface="Poppins" pitchFamily="2" charset="77"/>
                        </a:rPr>
                        <a:t>Hypokalemia</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22.2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11.1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5907774"/>
                  </a:ext>
                </a:extLst>
              </a:tr>
              <a:tr h="230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cs typeface="Poppins" pitchFamily="2" charset="77"/>
                        </a:rPr>
                        <a:t>Weight decreased</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22.2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110256508"/>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chemeClr val="tx1"/>
                          </a:solidFill>
                          <a:effectLst/>
                          <a:uLnTx/>
                          <a:uFillTx/>
                          <a:latin typeface="+mn-lt"/>
                          <a:ea typeface="+mn-ea"/>
                          <a:cs typeface="Arial" panose="020B0604020202020204" pitchFamily="34" charset="0"/>
                        </a:rPr>
                        <a:t>Vomiting</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22.2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chemeClr val="tx1"/>
                          </a:solidFill>
                          <a:effectLst/>
                          <a:uLnTx/>
                          <a:uFillTx/>
                          <a:latin typeface="+mn-lt"/>
                          <a:ea typeface="+mn-ea"/>
                          <a:cs typeface="Arial" panose="020B0604020202020204" pitchFamily="34" charset="0"/>
                        </a:rPr>
                        <a:t>Alopecia</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22.2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chemeClr val="tx1"/>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982960205"/>
                  </a:ext>
                </a:extLst>
              </a:tr>
              <a:tr h="2307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tx1"/>
                          </a:solidFill>
                          <a:effectLst/>
                          <a:latin typeface="+mn-lt"/>
                          <a:cs typeface="Poppins" pitchFamily="2" charset="77"/>
                        </a:rPr>
                        <a:t>ALT increased</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chemeClr val="tx1"/>
                          </a:solidFill>
                          <a:effectLst/>
                          <a:latin typeface="+mn-lt"/>
                        </a:rPr>
                        <a:t>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080168335"/>
                  </a:ext>
                </a:extLst>
              </a:tr>
            </a:tbl>
          </a:graphicData>
        </a:graphic>
      </p:graphicFrame>
      <p:sp>
        <p:nvSpPr>
          <p:cNvPr id="10" name="TextBox 9">
            <a:extLst>
              <a:ext uri="{FF2B5EF4-FFF2-40B4-BE49-F238E27FC236}">
                <a16:creationId xmlns:a16="http://schemas.microsoft.com/office/drawing/2014/main" id="{23974B42-B82D-4758-3ADB-2734F025E0B5}"/>
              </a:ext>
            </a:extLst>
          </p:cNvPr>
          <p:cNvSpPr txBox="1"/>
          <p:nvPr/>
        </p:nvSpPr>
        <p:spPr>
          <a:xfrm>
            <a:off x="6248400" y="4641603"/>
            <a:ext cx="5943600" cy="327025"/>
          </a:xfrm>
          <a:prstGeom prst="rect">
            <a:avLst/>
          </a:prstGeom>
        </p:spPr>
        <p:txBody>
          <a:bodyPr vert="horz" wrap="square" lIns="0" tIns="0" rIns="0" bIns="0" rtlCol="0">
            <a:noAutofit/>
          </a:bodyPr>
          <a:lstStyle/>
          <a:p>
            <a:pPr algn="l"/>
            <a:r>
              <a:rPr lang="en-US" sz="1200"/>
              <a:t>*4.8 mg/kg (n = 4), 5.6 mg/kg (n = 9), 6.4 mg/kg (n = 5).</a:t>
            </a:r>
          </a:p>
        </p:txBody>
      </p:sp>
      <p:graphicFrame>
        <p:nvGraphicFramePr>
          <p:cNvPr id="3" name="Group 3">
            <a:extLst>
              <a:ext uri="{FF2B5EF4-FFF2-40B4-BE49-F238E27FC236}">
                <a16:creationId xmlns:a16="http://schemas.microsoft.com/office/drawing/2014/main" id="{99469CA9-5C36-470C-3087-361335AB0629}"/>
              </a:ext>
            </a:extLst>
          </p:cNvPr>
          <p:cNvGraphicFramePr>
            <a:graphicFrameLocks/>
          </p:cNvGraphicFramePr>
          <p:nvPr>
            <p:extLst>
              <p:ext uri="{D42A27DB-BD31-4B8C-83A1-F6EECF244321}">
                <p14:modId xmlns:p14="http://schemas.microsoft.com/office/powerpoint/2010/main" val="1028803600"/>
              </p:ext>
            </p:extLst>
          </p:nvPr>
        </p:nvGraphicFramePr>
        <p:xfrm>
          <a:off x="6199505" y="995412"/>
          <a:ext cx="5760720" cy="3566160"/>
        </p:xfrm>
        <a:graphic>
          <a:graphicData uri="http://schemas.openxmlformats.org/drawingml/2006/table">
            <a:tbl>
              <a:tblPr/>
              <a:tblGrid>
                <a:gridCol w="2743200">
                  <a:extLst>
                    <a:ext uri="{9D8B030D-6E8A-4147-A177-3AD203B41FA5}">
                      <a16:colId xmlns:a16="http://schemas.microsoft.com/office/drawing/2014/main" val="20000"/>
                    </a:ext>
                  </a:extLst>
                </a:gridCol>
                <a:gridCol w="1508760">
                  <a:extLst>
                    <a:ext uri="{9D8B030D-6E8A-4147-A177-3AD203B41FA5}">
                      <a16:colId xmlns:a16="http://schemas.microsoft.com/office/drawing/2014/main" val="20001"/>
                    </a:ext>
                  </a:extLst>
                </a:gridCol>
                <a:gridCol w="1508760">
                  <a:extLst>
                    <a:ext uri="{9D8B030D-6E8A-4147-A177-3AD203B41FA5}">
                      <a16:colId xmlns:a16="http://schemas.microsoft.com/office/drawing/2014/main" val="4271116068"/>
                    </a:ext>
                  </a:extLst>
                </a:gridCol>
              </a:tblGrid>
              <a:tr h="39235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bg2"/>
                          </a:solidFill>
                          <a:effectLst/>
                          <a:latin typeface="+mn-lt"/>
                          <a:cs typeface="Arial" panose="020B0604020202020204" pitchFamily="34" charset="0"/>
                        </a:rPr>
                        <a:t>Most Common (≥15%) All-Cause TEAEs, %</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Platinum-Sensitive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R-</a:t>
                      </a:r>
                      <a:r>
                        <a:rPr kumimoji="0" lang="en-US" sz="1400" b="1" i="0" u="none" strike="noStrike" cap="none" normalizeH="0" baseline="0" err="1">
                          <a:ln>
                            <a:noFill/>
                          </a:ln>
                          <a:solidFill>
                            <a:schemeClr val="bg2"/>
                          </a:solidFill>
                          <a:effectLst/>
                          <a:latin typeface="+mn-lt"/>
                          <a:cs typeface="Arial" panose="020B0604020202020204" pitchFamily="34" charset="0"/>
                        </a:rPr>
                        <a:t>DXd</a:t>
                      </a:r>
                      <a:r>
                        <a:rPr kumimoji="0" lang="en-US" sz="1400" b="1" i="0" u="none" strike="noStrike" cap="none" normalizeH="0" baseline="0">
                          <a:ln>
                            <a:noFill/>
                          </a:ln>
                          <a:solidFill>
                            <a:schemeClr val="bg2"/>
                          </a:solidFill>
                          <a:effectLst/>
                          <a:latin typeface="+mn-lt"/>
                          <a:cs typeface="Arial" panose="020B0604020202020204" pitchFamily="34" charset="0"/>
                        </a:rPr>
                        <a:t> 4.8-6.4 mg/kg* (n = 18)</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bg2"/>
                        </a:solidFill>
                        <a:effectLst/>
                        <a:latin typeface="+mn-lt"/>
                        <a:cs typeface="Arial" panose="020B0604020202020204" pitchFamily="34" charset="0"/>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569145315"/>
                  </a:ext>
                </a:extLst>
              </a:tr>
              <a:tr h="230798">
                <a:tc vMerge="1">
                  <a:txBody>
                    <a:bodyPr/>
                    <a:lstStyle/>
                    <a:p>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All grades</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solidFill>
                          <a:effectLst/>
                          <a:latin typeface="+mn-lt"/>
                          <a:cs typeface="Arial" panose="020B0604020202020204" pitchFamily="34" charset="0"/>
                        </a:rPr>
                        <a:t>Grade ≥3</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Ascites</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55738773"/>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AST increased</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40872447"/>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Platelet count decreased</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335382449"/>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Abdominal pain</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72941060"/>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Blood creatinine increased</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593925493"/>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Diarrhea</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79722490"/>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Fall</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827239419"/>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Malaise</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400" b="0" i="0" u="none" strike="noStrike">
                          <a:solidFill>
                            <a:srgbClr val="000000"/>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38473200"/>
                  </a:ext>
                </a:extLst>
              </a:tr>
              <a:tr h="23079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Stomatitis</a:t>
                      </a: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16.7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400" b="0" i="0" u="none" strike="noStrike">
                          <a:solidFill>
                            <a:srgbClr val="000000"/>
                          </a:solidFill>
                          <a:effectLst/>
                          <a:latin typeface="+mn-lt"/>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239295622"/>
                  </a:ext>
                </a:extLst>
              </a:tr>
            </a:tbl>
          </a:graphicData>
        </a:graphic>
      </p:graphicFrame>
    </p:spTree>
    <p:extLst>
      <p:ext uri="{BB962C8B-B14F-4D97-AF65-F5344CB8AC3E}">
        <p14:creationId xmlns:p14="http://schemas.microsoft.com/office/powerpoint/2010/main" val="31952951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3410BF-7A88-3928-4F3A-35229F42E673}"/>
              </a:ext>
            </a:extLst>
          </p:cNvPr>
          <p:cNvSpPr>
            <a:spLocks noGrp="1"/>
          </p:cNvSpPr>
          <p:nvPr>
            <p:ph idx="1"/>
          </p:nvPr>
        </p:nvSpPr>
        <p:spPr>
          <a:xfrm>
            <a:off x="231775" y="1173021"/>
            <a:ext cx="11739563" cy="4851977"/>
          </a:xfrm>
        </p:spPr>
        <p:txBody>
          <a:bodyPr/>
          <a:lstStyle/>
          <a:p>
            <a:r>
              <a:rPr lang="en-US" sz="2000"/>
              <a:t>Randomized, multicenter, international phase II/III study (data cutoff: February 26, 2025)</a:t>
            </a:r>
          </a:p>
        </p:txBody>
      </p:sp>
      <p:sp>
        <p:nvSpPr>
          <p:cNvPr id="3" name="Title 2">
            <a:extLst>
              <a:ext uri="{FF2B5EF4-FFF2-40B4-BE49-F238E27FC236}">
                <a16:creationId xmlns:a16="http://schemas.microsoft.com/office/drawing/2014/main" id="{9431A4BA-4ABF-D856-B56A-C77008E83429}"/>
              </a:ext>
            </a:extLst>
          </p:cNvPr>
          <p:cNvSpPr>
            <a:spLocks noGrp="1"/>
          </p:cNvSpPr>
          <p:nvPr>
            <p:ph type="title"/>
          </p:nvPr>
        </p:nvSpPr>
        <p:spPr>
          <a:xfrm>
            <a:off x="231078" y="531006"/>
            <a:ext cx="11740260" cy="502445"/>
          </a:xfrm>
        </p:spPr>
        <p:txBody>
          <a:bodyPr/>
          <a:lstStyle/>
          <a:p>
            <a:r>
              <a:rPr lang="en-US" spc="0"/>
              <a:t>REJOICE-Ovarian01: Phase II/III R-</a:t>
            </a:r>
            <a:r>
              <a:rPr lang="en-US" spc="0" err="1"/>
              <a:t>DXd</a:t>
            </a:r>
            <a:endParaRPr lang="en-US" spc="0"/>
          </a:p>
        </p:txBody>
      </p:sp>
      <p:sp>
        <p:nvSpPr>
          <p:cNvPr id="4" name="Content Placeholder 3">
            <a:extLst>
              <a:ext uri="{FF2B5EF4-FFF2-40B4-BE49-F238E27FC236}">
                <a16:creationId xmlns:a16="http://schemas.microsoft.com/office/drawing/2014/main" id="{811D25D4-9403-E91A-8BDD-9B02C22836C0}"/>
              </a:ext>
            </a:extLst>
          </p:cNvPr>
          <p:cNvSpPr>
            <a:spLocks noGrp="1"/>
          </p:cNvSpPr>
          <p:nvPr>
            <p:ph sz="quarter" idx="10"/>
          </p:nvPr>
        </p:nvSpPr>
        <p:spPr>
          <a:xfrm>
            <a:off x="3559175" y="6350000"/>
            <a:ext cx="5732463" cy="327025"/>
          </a:xfrm>
        </p:spPr>
        <p:txBody>
          <a:bodyPr anchor="b"/>
          <a:lstStyle/>
          <a:p>
            <a:r>
              <a:rPr lang="en-US" err="1"/>
              <a:t>Ray-Coquard</a:t>
            </a:r>
            <a:r>
              <a:rPr lang="en-US"/>
              <a:t>. ESMO 2025. </a:t>
            </a:r>
            <a:r>
              <a:rPr lang="en-US" err="1"/>
              <a:t>Abstr</a:t>
            </a:r>
            <a:r>
              <a:rPr lang="en-US"/>
              <a:t> LBA 42.</a:t>
            </a:r>
          </a:p>
        </p:txBody>
      </p:sp>
      <p:sp>
        <p:nvSpPr>
          <p:cNvPr id="5" name="Text Box 45">
            <a:extLst>
              <a:ext uri="{FF2B5EF4-FFF2-40B4-BE49-F238E27FC236}">
                <a16:creationId xmlns:a16="http://schemas.microsoft.com/office/drawing/2014/main" id="{E828E3BB-D14D-DDF2-CFA7-D5A14BF1E7AB}"/>
              </a:ext>
            </a:extLst>
          </p:cNvPr>
          <p:cNvSpPr txBox="1">
            <a:spLocks noChangeArrowheads="1"/>
          </p:cNvSpPr>
          <p:nvPr/>
        </p:nvSpPr>
        <p:spPr bwMode="auto">
          <a:xfrm>
            <a:off x="338092" y="2092724"/>
            <a:ext cx="3623253"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Adults with h</a:t>
            </a:r>
            <a:r>
              <a:rPr kumimoji="0" lang="en-US" altLang="en-US" sz="1400" b="0" i="0" u="none" strike="noStrike" kern="1200" cap="none" spc="0" normalizeH="0" baseline="0" noProof="0" err="1">
                <a:ln>
                  <a:noFill/>
                </a:ln>
                <a:solidFill>
                  <a:srgbClr val="161616"/>
                </a:solidFill>
                <a:effectLst/>
                <a:uLnTx/>
                <a:uFillTx/>
                <a:latin typeface="Poppins" pitchFamily="2" charset="77"/>
                <a:ea typeface="+mn-ea"/>
                <a:cs typeface="Poppins" pitchFamily="2" charset="77"/>
              </a:rPr>
              <a:t>igh</a:t>
            </a:r>
            <a:r>
              <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-grade serous or high-grade endometrioid OVC, primary peritoneal cancer, or fallopian tube cancer*; </a:t>
            </a:r>
            <a:r>
              <a:rPr lang="en-US" altLang="en-US" sz="1400">
                <a:solidFill>
                  <a:srgbClr val="161616"/>
                </a:solidFill>
                <a:latin typeface="Poppins" pitchFamily="2" charset="77"/>
                <a:cs typeface="Poppins" pitchFamily="2" charset="77"/>
              </a:rPr>
              <a:t>platinum-resistant disease, excluding platinum-refractory; </a:t>
            </a:r>
            <a:r>
              <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1-3 </a:t>
            </a:r>
            <a:r>
              <a:rPr kumimoji="0" lang="en-US" altLang="en-US" sz="1400" b="0" i="0" u="none" strike="noStrike" kern="1200" cap="none" spc="0" normalizeH="0" baseline="0" noProof="0" err="1">
                <a:ln>
                  <a:noFill/>
                </a:ln>
                <a:solidFill>
                  <a:srgbClr val="161616"/>
                </a:solidFill>
                <a:effectLst/>
                <a:uLnTx/>
                <a:uFillTx/>
                <a:latin typeface="Poppins" pitchFamily="2" charset="77"/>
                <a:ea typeface="+mn-ea"/>
                <a:cs typeface="Poppins" pitchFamily="2" charset="77"/>
              </a:rPr>
              <a:t>pLOT</a:t>
            </a:r>
            <a:r>
              <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including bevacizumab</a:t>
            </a:r>
            <a:r>
              <a:rPr kumimoji="0" lang="en-US" altLang="en-US" sz="1400" b="0" i="0" u="none" strike="noStrike" kern="1200" cap="none" spc="0" normalizeH="0" baseline="30000" noProof="0">
                <a:ln>
                  <a:noFill/>
                </a:ln>
                <a:solidFill>
                  <a:srgbClr val="161616"/>
                </a:solidFill>
                <a:effectLst/>
                <a:uLnTx/>
                <a:uFillTx/>
                <a:latin typeface="Poppins" pitchFamily="2" charset="77"/>
                <a:ea typeface="+mn-ea"/>
                <a:cs typeface="Poppins" pitchFamily="2" charset="77"/>
              </a:rPr>
              <a:t>†</a:t>
            </a:r>
            <a:r>
              <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prior mirvetuximab soravtansine </a:t>
            </a:r>
            <a:r>
              <a:rPr kumimoji="0" lang="en-US" altLang="en-US" sz="1400" b="0" i="0" u="none" strike="noStrike" kern="1200" cap="none" spc="0" normalizeH="0" baseline="0" noProof="0" err="1">
                <a:ln>
                  <a:noFill/>
                </a:ln>
                <a:solidFill>
                  <a:srgbClr val="161616"/>
                </a:solidFill>
                <a:effectLst/>
                <a:uLnTx/>
                <a:uFillTx/>
                <a:latin typeface="Poppins" pitchFamily="2" charset="77"/>
                <a:ea typeface="+mn-ea"/>
                <a:cs typeface="Poppins" pitchFamily="2" charset="77"/>
              </a:rPr>
              <a:t>tx</a:t>
            </a:r>
            <a:r>
              <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if tumor has </a:t>
            </a:r>
            <a:r>
              <a:rPr kumimoji="0" lang="en-US" altLang="en-US" sz="1400" b="0" i="0" u="none" strike="noStrike" kern="1200" cap="none" spc="0" normalizeH="0" baseline="0" noProof="0">
                <a:ln>
                  <a:noFill/>
                </a:ln>
                <a:solidFill>
                  <a:srgbClr val="161616"/>
                </a:solidFill>
                <a:effectLst/>
                <a:uLnTx/>
                <a:uFillTx/>
                <a:latin typeface="+mn-lt"/>
                <a:ea typeface="+mn-ea"/>
                <a:cs typeface="Poppins" pitchFamily="2" charset="77"/>
              </a:rPr>
              <a:t>high FR</a:t>
            </a:r>
            <a:r>
              <a:rPr kumimoji="0" lang="el-GR" altLang="en-US" sz="1400" b="0" i="0" u="none" strike="noStrike" kern="1200" cap="none" spc="0" normalizeH="0" baseline="0" noProof="0">
                <a:ln>
                  <a:noFill/>
                </a:ln>
                <a:solidFill>
                  <a:srgbClr val="161616"/>
                </a:solidFill>
                <a:effectLst/>
                <a:uLnTx/>
                <a:uFillTx/>
                <a:latin typeface="+mn-lt"/>
                <a:ea typeface="+mn-ea"/>
                <a:cs typeface="Poppins" pitchFamily="2" charset="77"/>
              </a:rPr>
              <a:t>α </a:t>
            </a:r>
            <a:r>
              <a:rPr kumimoji="0" lang="en-US" altLang="en-US" sz="1400" b="0" i="0" u="none" strike="noStrike" kern="1200" cap="none" spc="0" normalizeH="0" baseline="0" noProof="0">
                <a:ln>
                  <a:noFill/>
                </a:ln>
                <a:solidFill>
                  <a:srgbClr val="161616"/>
                </a:solidFill>
                <a:effectLst/>
                <a:uLnTx/>
                <a:uFillTx/>
                <a:latin typeface="+mn-lt"/>
                <a:ea typeface="+mn-ea"/>
                <a:cs typeface="Poppins" pitchFamily="2" charset="77"/>
              </a:rPr>
              <a:t>expression</a:t>
            </a:r>
            <a:r>
              <a:rPr lang="en-US" altLang="en-US" sz="1400" baseline="30000">
                <a:solidFill>
                  <a:srgbClr val="161616"/>
                </a:solidFill>
                <a:latin typeface="Poppins" pitchFamily="2" charset="77"/>
                <a:cs typeface="Poppins" pitchFamily="2" charset="77"/>
              </a:rPr>
              <a:t>‡</a:t>
            </a:r>
            <a:r>
              <a:rPr kumimoji="0" lang="en-US" altLang="en-US" sz="1400" b="0" i="0" u="none" strike="noStrike" kern="1200" cap="none" spc="0" normalizeH="0" baseline="0" noProof="0">
                <a:ln>
                  <a:noFill/>
                </a:ln>
                <a:solidFill>
                  <a:srgbClr val="161616"/>
                </a:solidFill>
                <a:effectLst/>
                <a:uLnTx/>
                <a:uFillTx/>
                <a:latin typeface="+mn-lt"/>
                <a:ea typeface="+mn-ea"/>
                <a:cs typeface="Poppins" pitchFamily="2" charset="77"/>
              </a:rPr>
              <a:t>; no prior CDH6-targeted agents or ADCs linked to deruxtecan;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161616"/>
                </a:solidFill>
                <a:effectLst/>
                <a:uLnTx/>
                <a:uFillTx/>
                <a:latin typeface="+mn-lt"/>
                <a:ea typeface="+mn-ea"/>
                <a:cs typeface="Poppins" pitchFamily="2" charset="77"/>
              </a:rPr>
              <a:t>ECOG PS 0-1</a:t>
            </a:r>
            <a:endPar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8" name="Content Placeholder 1">
            <a:extLst>
              <a:ext uri="{FF2B5EF4-FFF2-40B4-BE49-F238E27FC236}">
                <a16:creationId xmlns:a16="http://schemas.microsoft.com/office/drawing/2014/main" id="{7B4E950A-1D31-F728-895A-3025F5DA3EDB}"/>
              </a:ext>
            </a:extLst>
          </p:cNvPr>
          <p:cNvSpPr txBox="1">
            <a:spLocks/>
          </p:cNvSpPr>
          <p:nvPr/>
        </p:nvSpPr>
        <p:spPr>
          <a:xfrm>
            <a:off x="225870" y="5016913"/>
            <a:ext cx="5619873" cy="821632"/>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buFont typeface="Arial" panose="020B0604020202020204" pitchFamily="34" charset="0"/>
              <a:buChar char="•"/>
            </a:pPr>
            <a:r>
              <a:rPr lang="en-US" sz="1800" b="1"/>
              <a:t>Primary endpoint: </a:t>
            </a:r>
            <a:r>
              <a:rPr lang="en-US" sz="1800"/>
              <a:t>ORR by BICR</a:t>
            </a:r>
          </a:p>
          <a:p>
            <a:pPr marL="342900" indent="-342900">
              <a:spcBef>
                <a:spcPts val="600"/>
              </a:spcBef>
              <a:buFont typeface="Arial" panose="020B0604020202020204" pitchFamily="34" charset="0"/>
              <a:buChar char="•"/>
            </a:pPr>
            <a:r>
              <a:rPr lang="en-US" sz="1800" b="1"/>
              <a:t>Key secondary endpoints: </a:t>
            </a:r>
            <a:r>
              <a:rPr lang="en-US" sz="1800"/>
              <a:t>ORR by Inv, </a:t>
            </a:r>
            <a:r>
              <a:rPr lang="en-US" sz="1800" err="1"/>
              <a:t>DoR</a:t>
            </a:r>
            <a:r>
              <a:rPr lang="en-US" sz="1800"/>
              <a:t> by BICR and Inv</a:t>
            </a:r>
          </a:p>
        </p:txBody>
      </p:sp>
      <p:sp>
        <p:nvSpPr>
          <p:cNvPr id="9" name="TextBox 8">
            <a:extLst>
              <a:ext uri="{FF2B5EF4-FFF2-40B4-BE49-F238E27FC236}">
                <a16:creationId xmlns:a16="http://schemas.microsoft.com/office/drawing/2014/main" id="{6D646757-CF47-77A8-9614-89BB26AC2DA5}"/>
              </a:ext>
            </a:extLst>
          </p:cNvPr>
          <p:cNvSpPr txBox="1"/>
          <p:nvPr/>
        </p:nvSpPr>
        <p:spPr>
          <a:xfrm>
            <a:off x="225870" y="5956673"/>
            <a:ext cx="11740260" cy="331690"/>
          </a:xfrm>
          <a:prstGeom prst="rect">
            <a:avLst/>
          </a:prstGeom>
        </p:spPr>
        <p:txBody>
          <a:bodyPr vert="horz" wrap="square" lIns="0" tIns="0" rIns="0" bIns="0" rtlCol="0">
            <a:noAutofit/>
          </a:bodyPr>
          <a:lstStyle/>
          <a:p>
            <a:pPr lvl="0"/>
            <a:r>
              <a:rPr kumimoji="0" lang="en-US" sz="1000" b="0" i="0" u="none" strike="noStrike" kern="1200" cap="none" spc="0" normalizeH="0" baseline="0" noProof="0">
                <a:ln>
                  <a:noFill/>
                </a:ln>
                <a:solidFill>
                  <a:srgbClr val="161616"/>
                </a:solidFill>
                <a:effectLst/>
                <a:uLnTx/>
                <a:uFillTx/>
                <a:latin typeface="Poppins"/>
                <a:ea typeface="+mn-ea"/>
                <a:cs typeface="+mn-cs"/>
              </a:rPr>
              <a:t>*Patients must have at least 1 lesion not previously irradiated amenable to biopsy. Must consent to pretreatment biopsy. Phase II: must consent to on-treatment biopsy and have ≥1 measurable lesion per RECIST 1.1. Patients were not selected based on CDH6 expression of their tumors. </a:t>
            </a:r>
            <a:r>
              <a:rPr lang="en-US" altLang="en-US" sz="1000" baseline="30000">
                <a:solidFill>
                  <a:srgbClr val="161616"/>
                </a:solidFill>
                <a:latin typeface="Poppins" pitchFamily="2" charset="77"/>
                <a:cs typeface="Poppins" pitchFamily="2" charset="77"/>
              </a:rPr>
              <a:t>†</a:t>
            </a:r>
            <a:r>
              <a:rPr lang="en-US" altLang="en-US" sz="1000">
                <a:solidFill>
                  <a:srgbClr val="161616"/>
                </a:solidFill>
                <a:latin typeface="Poppins" pitchFamily="2" charset="77"/>
                <a:cs typeface="Poppins" pitchFamily="2" charset="77"/>
              </a:rPr>
              <a:t>Unless ineligible. </a:t>
            </a:r>
            <a:r>
              <a:rPr lang="en-US" altLang="en-US" sz="1000" baseline="30000">
                <a:solidFill>
                  <a:srgbClr val="161616"/>
                </a:solidFill>
                <a:latin typeface="Poppins" pitchFamily="2" charset="77"/>
                <a:cs typeface="Poppins" pitchFamily="2" charset="77"/>
              </a:rPr>
              <a:t>‡</a:t>
            </a:r>
            <a:r>
              <a:rPr lang="en-US" altLang="en-US" sz="1000">
                <a:solidFill>
                  <a:srgbClr val="161616"/>
                </a:solidFill>
                <a:latin typeface="Poppins" pitchFamily="2" charset="77"/>
                <a:cs typeface="Poppins" pitchFamily="2" charset="77"/>
              </a:rPr>
              <a:t>Unless ineligible, not locally available, or not approved.</a:t>
            </a:r>
            <a:endParaRPr kumimoji="0" lang="en-US" sz="1000" b="0" i="0" u="none" strike="noStrike" kern="1200" cap="none" spc="0" normalizeH="0" baseline="0" noProof="0">
              <a:ln>
                <a:noFill/>
              </a:ln>
              <a:solidFill>
                <a:srgbClr val="161616"/>
              </a:solidFill>
              <a:effectLst/>
              <a:uLnTx/>
              <a:uFillTx/>
              <a:latin typeface="Poppins"/>
              <a:ea typeface="+mn-ea"/>
              <a:cs typeface="+mn-cs"/>
            </a:endParaRPr>
          </a:p>
        </p:txBody>
      </p:sp>
      <p:grpSp>
        <p:nvGrpSpPr>
          <p:cNvPr id="28" name="Group 27">
            <a:extLst>
              <a:ext uri="{FF2B5EF4-FFF2-40B4-BE49-F238E27FC236}">
                <a16:creationId xmlns:a16="http://schemas.microsoft.com/office/drawing/2014/main" id="{F90AE8BC-FED8-CCDF-CD05-B8A63252EDC0}"/>
              </a:ext>
            </a:extLst>
          </p:cNvPr>
          <p:cNvGrpSpPr/>
          <p:nvPr/>
        </p:nvGrpSpPr>
        <p:grpSpPr>
          <a:xfrm>
            <a:off x="4528945" y="2354574"/>
            <a:ext cx="2864982" cy="1924189"/>
            <a:chOff x="4061891" y="2417024"/>
            <a:chExt cx="2864982" cy="1924189"/>
          </a:xfrm>
        </p:grpSpPr>
        <p:sp>
          <p:nvSpPr>
            <p:cNvPr id="6" name="Rectangle 49">
              <a:extLst>
                <a:ext uri="{FF2B5EF4-FFF2-40B4-BE49-F238E27FC236}">
                  <a16:creationId xmlns:a16="http://schemas.microsoft.com/office/drawing/2014/main" id="{20E1B506-5BAE-0635-4C78-F8FF2145BF3F}"/>
                </a:ext>
              </a:extLst>
            </p:cNvPr>
            <p:cNvSpPr>
              <a:spLocks noChangeArrowheads="1"/>
            </p:cNvSpPr>
            <p:nvPr/>
          </p:nvSpPr>
          <p:spPr bwMode="auto">
            <a:xfrm>
              <a:off x="4061891" y="2417024"/>
              <a:ext cx="2864982" cy="583749"/>
            </a:xfrm>
            <a:prstGeom prst="rect">
              <a:avLst/>
            </a:prstGeom>
            <a:solidFill>
              <a:schemeClr val="accent1">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Raludotatug Deruxtecan</a:t>
              </a:r>
              <a:endParaRPr kumimoji="0" lang="en-US" altLang="en-US" sz="1600" b="0"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lvl="0" algn="ctr">
                <a:lnSpc>
                  <a:spcPct val="100000"/>
                </a:lnSpc>
                <a:spcBef>
                  <a:spcPct val="0"/>
                </a:spcBef>
                <a:spcAft>
                  <a:spcPct val="0"/>
                </a:spcAft>
                <a:buClrTx/>
                <a:buNone/>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4.8 mg/kg </a:t>
              </a:r>
              <a:r>
                <a:rPr lang="en-US" altLang="en-US" sz="1600">
                  <a:solidFill>
                    <a:srgbClr val="F9F3D9"/>
                  </a:solidFill>
                  <a:latin typeface="Poppins" pitchFamily="2" charset="77"/>
                  <a:cs typeface="Poppins" pitchFamily="2" charset="77"/>
                </a:rPr>
                <a:t>IV Q3W</a:t>
              </a:r>
              <a:endPar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11" name="Rectangle 49">
              <a:extLst>
                <a:ext uri="{FF2B5EF4-FFF2-40B4-BE49-F238E27FC236}">
                  <a16:creationId xmlns:a16="http://schemas.microsoft.com/office/drawing/2014/main" id="{2BDB1AA6-5E77-EB33-2A9C-3F7573C82006}"/>
                </a:ext>
              </a:extLst>
            </p:cNvPr>
            <p:cNvSpPr>
              <a:spLocks noChangeArrowheads="1"/>
            </p:cNvSpPr>
            <p:nvPr/>
          </p:nvSpPr>
          <p:spPr bwMode="auto">
            <a:xfrm>
              <a:off x="4061891" y="3757464"/>
              <a:ext cx="2864982" cy="583749"/>
            </a:xfrm>
            <a:prstGeom prst="rect">
              <a:avLst/>
            </a:prstGeom>
            <a:solidFill>
              <a:schemeClr val="accent1">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Raludotatug Deruxtecan</a:t>
              </a:r>
              <a:endParaRPr kumimoji="0" lang="en-US" altLang="en-US" sz="1600" b="0"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lvl="0" algn="ctr">
                <a:lnSpc>
                  <a:spcPct val="100000"/>
                </a:lnSpc>
                <a:spcBef>
                  <a:spcPct val="0"/>
                </a:spcBef>
                <a:spcAft>
                  <a:spcPct val="0"/>
                </a:spcAft>
                <a:buClrTx/>
                <a:buNone/>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6.4 mg/kg </a:t>
              </a:r>
              <a:r>
                <a:rPr lang="en-US" altLang="en-US" sz="1600">
                  <a:solidFill>
                    <a:srgbClr val="F9F3D9"/>
                  </a:solidFill>
                  <a:latin typeface="Poppins" pitchFamily="2" charset="77"/>
                  <a:cs typeface="Poppins" pitchFamily="2" charset="77"/>
                </a:rPr>
                <a:t>IV Q3W</a:t>
              </a:r>
              <a:endPar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12" name="Rectangle 49">
              <a:extLst>
                <a:ext uri="{FF2B5EF4-FFF2-40B4-BE49-F238E27FC236}">
                  <a16:creationId xmlns:a16="http://schemas.microsoft.com/office/drawing/2014/main" id="{3AD1996E-940C-2765-9A48-EE5BA5E193FC}"/>
                </a:ext>
              </a:extLst>
            </p:cNvPr>
            <p:cNvSpPr>
              <a:spLocks noChangeArrowheads="1"/>
            </p:cNvSpPr>
            <p:nvPr/>
          </p:nvSpPr>
          <p:spPr bwMode="auto">
            <a:xfrm>
              <a:off x="4061891" y="3087244"/>
              <a:ext cx="2864982" cy="5837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Raludotatug Deruxtecan</a:t>
              </a:r>
              <a:endParaRPr kumimoji="0" lang="en-US" altLang="en-US" sz="1600" b="0"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lvl="0" algn="ctr">
                <a:lnSpc>
                  <a:spcPct val="100000"/>
                </a:lnSpc>
                <a:spcBef>
                  <a:spcPct val="0"/>
                </a:spcBef>
                <a:spcAft>
                  <a:spcPct val="0"/>
                </a:spcAft>
                <a:buClrTx/>
                <a:buNone/>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5.6 mg/kg </a:t>
              </a:r>
              <a:r>
                <a:rPr lang="en-US" altLang="en-US" sz="1600">
                  <a:solidFill>
                    <a:srgbClr val="F9F3D9"/>
                  </a:solidFill>
                  <a:latin typeface="Poppins" pitchFamily="2" charset="77"/>
                  <a:cs typeface="Poppins" pitchFamily="2" charset="77"/>
                </a:rPr>
                <a:t>IV Q3W</a:t>
              </a:r>
              <a:endPar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grpSp>
      <p:sp>
        <p:nvSpPr>
          <p:cNvPr id="13" name="Line 52">
            <a:extLst>
              <a:ext uri="{FF2B5EF4-FFF2-40B4-BE49-F238E27FC236}">
                <a16:creationId xmlns:a16="http://schemas.microsoft.com/office/drawing/2014/main" id="{1466BDCA-E4FB-1A4F-3D3E-60DD3B6190CA}"/>
              </a:ext>
            </a:extLst>
          </p:cNvPr>
          <p:cNvSpPr>
            <a:spLocks noChangeShapeType="1"/>
          </p:cNvSpPr>
          <p:nvPr/>
        </p:nvSpPr>
        <p:spPr bwMode="auto">
          <a:xfrm flipH="1">
            <a:off x="4165528" y="1932890"/>
            <a:ext cx="0" cy="914400"/>
          </a:xfrm>
          <a:prstGeom prst="line">
            <a:avLst/>
          </a:prstGeom>
          <a:noFill/>
          <a:ln w="28575">
            <a:solidFill>
              <a:schemeClr val="tx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14" name="TextBox 13">
            <a:extLst>
              <a:ext uri="{FF2B5EF4-FFF2-40B4-BE49-F238E27FC236}">
                <a16:creationId xmlns:a16="http://schemas.microsoft.com/office/drawing/2014/main" id="{A82ED3B9-72B3-391D-2D61-9037E2357B9A}"/>
              </a:ext>
            </a:extLst>
          </p:cNvPr>
          <p:cNvSpPr txBox="1"/>
          <p:nvPr/>
        </p:nvSpPr>
        <p:spPr>
          <a:xfrm>
            <a:off x="2735240" y="1534127"/>
            <a:ext cx="3915817" cy="382280"/>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161616"/>
                </a:solidFill>
                <a:effectLst/>
                <a:uLnTx/>
                <a:uFillTx/>
                <a:latin typeface="Poppins"/>
                <a:ea typeface="+mn-ea"/>
                <a:cs typeface="+mn-cs"/>
              </a:rPr>
              <a:t>Stratified by number or </a:t>
            </a:r>
            <a:r>
              <a:rPr kumimoji="0" lang="en-US" sz="1200" b="0" i="0" u="none" strike="noStrike" kern="1200" cap="none" spc="0" normalizeH="0" baseline="0" noProof="0" err="1">
                <a:ln>
                  <a:noFill/>
                </a:ln>
                <a:solidFill>
                  <a:srgbClr val="161616"/>
                </a:solidFill>
                <a:effectLst/>
                <a:uLnTx/>
                <a:uFillTx/>
                <a:latin typeface="Poppins"/>
                <a:ea typeface="+mn-ea"/>
                <a:cs typeface="+mn-cs"/>
              </a:rPr>
              <a:t>pLOT</a:t>
            </a:r>
            <a:r>
              <a:rPr kumimoji="0" lang="en-US" sz="1200" b="0" i="0" u="none" strike="noStrike" kern="1200" cap="none" spc="0" normalizeH="0" baseline="0" noProof="0">
                <a:ln>
                  <a:noFill/>
                </a:ln>
                <a:solidFill>
                  <a:srgbClr val="161616"/>
                </a:solidFill>
                <a:effectLst/>
                <a:uLnTx/>
                <a:uFillTx/>
                <a:latin typeface="Poppins"/>
                <a:ea typeface="+mn-ea"/>
                <a:cs typeface="+mn-cs"/>
              </a:rPr>
              <a:t> (1 vs 2-3) and CDH6 membrane expression by IHC (≥75% vs &lt;75%)</a:t>
            </a:r>
          </a:p>
        </p:txBody>
      </p:sp>
      <p:grpSp>
        <p:nvGrpSpPr>
          <p:cNvPr id="25" name="Group 24">
            <a:extLst>
              <a:ext uri="{FF2B5EF4-FFF2-40B4-BE49-F238E27FC236}">
                <a16:creationId xmlns:a16="http://schemas.microsoft.com/office/drawing/2014/main" id="{EA5C6ACA-F478-32D4-8D7D-E36F579EFFE5}"/>
              </a:ext>
            </a:extLst>
          </p:cNvPr>
          <p:cNvGrpSpPr/>
          <p:nvPr/>
        </p:nvGrpSpPr>
        <p:grpSpPr>
          <a:xfrm>
            <a:off x="8108579" y="2619076"/>
            <a:ext cx="394683" cy="719927"/>
            <a:chOff x="7716385" y="2531220"/>
            <a:chExt cx="394683" cy="719927"/>
          </a:xfrm>
        </p:grpSpPr>
        <p:sp>
          <p:nvSpPr>
            <p:cNvPr id="17" name="Line 52">
              <a:extLst>
                <a:ext uri="{FF2B5EF4-FFF2-40B4-BE49-F238E27FC236}">
                  <a16:creationId xmlns:a16="http://schemas.microsoft.com/office/drawing/2014/main" id="{0F39080B-DDCA-D793-9D7B-B15DD3C5BA49}"/>
                </a:ext>
              </a:extLst>
            </p:cNvPr>
            <p:cNvSpPr>
              <a:spLocks noChangeShapeType="1"/>
            </p:cNvSpPr>
            <p:nvPr/>
          </p:nvSpPr>
          <p:spPr bwMode="auto">
            <a:xfrm flipV="1">
              <a:off x="7716385" y="2531220"/>
              <a:ext cx="394683" cy="29563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18" name="Line 52">
              <a:extLst>
                <a:ext uri="{FF2B5EF4-FFF2-40B4-BE49-F238E27FC236}">
                  <a16:creationId xmlns:a16="http://schemas.microsoft.com/office/drawing/2014/main" id="{FF6BA7CA-805C-E510-4EBA-F426AF28DCD7}"/>
                </a:ext>
              </a:extLst>
            </p:cNvPr>
            <p:cNvSpPr>
              <a:spLocks noChangeShapeType="1"/>
            </p:cNvSpPr>
            <p:nvPr/>
          </p:nvSpPr>
          <p:spPr bwMode="auto">
            <a:xfrm>
              <a:off x="7716385" y="2955508"/>
              <a:ext cx="394683" cy="29563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grpSp>
        <p:nvGrpSpPr>
          <p:cNvPr id="29" name="Group 28">
            <a:extLst>
              <a:ext uri="{FF2B5EF4-FFF2-40B4-BE49-F238E27FC236}">
                <a16:creationId xmlns:a16="http://schemas.microsoft.com/office/drawing/2014/main" id="{324647B2-CF22-7E03-ACEC-27A5A94C6AC9}"/>
              </a:ext>
            </a:extLst>
          </p:cNvPr>
          <p:cNvGrpSpPr/>
          <p:nvPr/>
        </p:nvGrpSpPr>
        <p:grpSpPr>
          <a:xfrm>
            <a:off x="8675218" y="2350496"/>
            <a:ext cx="2864982" cy="1257088"/>
            <a:chOff x="8277648" y="2574974"/>
            <a:chExt cx="2864982" cy="1257088"/>
          </a:xfrm>
        </p:grpSpPr>
        <p:sp>
          <p:nvSpPr>
            <p:cNvPr id="16" name="Rectangle 49">
              <a:extLst>
                <a:ext uri="{FF2B5EF4-FFF2-40B4-BE49-F238E27FC236}">
                  <a16:creationId xmlns:a16="http://schemas.microsoft.com/office/drawing/2014/main" id="{F46A51B9-CCA7-62F3-23D8-C5790B832E3B}"/>
                </a:ext>
              </a:extLst>
            </p:cNvPr>
            <p:cNvSpPr>
              <a:spLocks noChangeArrowheads="1"/>
            </p:cNvSpPr>
            <p:nvPr/>
          </p:nvSpPr>
          <p:spPr bwMode="auto">
            <a:xfrm>
              <a:off x="8277648" y="2574974"/>
              <a:ext cx="2864982" cy="5837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Raludotatug Deruxtecan</a:t>
              </a:r>
              <a:endParaRPr kumimoji="0" lang="en-US" altLang="en-US" sz="1600" b="0"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lvl="0" algn="ctr">
                <a:lnSpc>
                  <a:spcPct val="100000"/>
                </a:lnSpc>
                <a:spcBef>
                  <a:spcPct val="0"/>
                </a:spcBef>
                <a:spcAft>
                  <a:spcPct val="0"/>
                </a:spcAft>
                <a:buClrTx/>
                <a:buNone/>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RP3D</a:t>
              </a:r>
            </a:p>
          </p:txBody>
        </p:sp>
        <p:sp>
          <p:nvSpPr>
            <p:cNvPr id="19" name="Rectangle 49">
              <a:extLst>
                <a:ext uri="{FF2B5EF4-FFF2-40B4-BE49-F238E27FC236}">
                  <a16:creationId xmlns:a16="http://schemas.microsoft.com/office/drawing/2014/main" id="{DCA4DBE7-E19C-6D1A-7077-DB5BF5691BA0}"/>
                </a:ext>
              </a:extLst>
            </p:cNvPr>
            <p:cNvSpPr>
              <a:spLocks noChangeArrowheads="1"/>
            </p:cNvSpPr>
            <p:nvPr/>
          </p:nvSpPr>
          <p:spPr bwMode="auto">
            <a:xfrm>
              <a:off x="8277648" y="3248313"/>
              <a:ext cx="2864982" cy="583749"/>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Physician’s Choice</a:t>
              </a:r>
            </a:p>
          </p:txBody>
        </p:sp>
      </p:grpSp>
      <p:sp>
        <p:nvSpPr>
          <p:cNvPr id="20" name="TextBox 19">
            <a:extLst>
              <a:ext uri="{FF2B5EF4-FFF2-40B4-BE49-F238E27FC236}">
                <a16:creationId xmlns:a16="http://schemas.microsoft.com/office/drawing/2014/main" id="{235D6E6D-D526-A410-BF54-3D979AFD341E}"/>
              </a:ext>
            </a:extLst>
          </p:cNvPr>
          <p:cNvSpPr txBox="1"/>
          <p:nvPr/>
        </p:nvSpPr>
        <p:spPr>
          <a:xfrm>
            <a:off x="8765116" y="1985414"/>
            <a:ext cx="2775084" cy="295639"/>
          </a:xfrm>
          <a:prstGeom prst="rect">
            <a:avLst/>
          </a:prstGeom>
        </p:spPr>
        <p:txBody>
          <a:bodyPr vert="horz" wrap="square" lIns="0" tIns="0" rIns="0" bIns="0" rtlCol="0">
            <a:noAutofit/>
          </a:bodyPr>
          <a:lstStyle/>
          <a:p>
            <a:pPr lvl="0" algn="ctr"/>
            <a:r>
              <a:rPr kumimoji="0" lang="en-US" b="1" i="0" u="none" strike="noStrike" kern="1200" cap="none" spc="0" normalizeH="0" baseline="0" noProof="0">
                <a:ln>
                  <a:noFill/>
                </a:ln>
                <a:solidFill>
                  <a:srgbClr val="161616"/>
                </a:solidFill>
                <a:effectLst/>
                <a:uLnTx/>
                <a:uFillTx/>
                <a:latin typeface="Poppins"/>
                <a:ea typeface="+mn-ea"/>
                <a:cs typeface="+mn-cs"/>
              </a:rPr>
              <a:t>Phase III </a:t>
            </a:r>
            <a:r>
              <a:rPr kumimoji="0" lang="en-US" i="0" u="none" strike="noStrike" kern="1200" cap="none" spc="0" normalizeH="0" baseline="0" noProof="0">
                <a:ln>
                  <a:noFill/>
                </a:ln>
                <a:solidFill>
                  <a:srgbClr val="161616"/>
                </a:solidFill>
                <a:effectLst/>
                <a:uLnTx/>
                <a:uFillTx/>
                <a:latin typeface="Poppins"/>
                <a:ea typeface="+mn-ea"/>
                <a:cs typeface="+mn-cs"/>
              </a:rPr>
              <a:t>(</a:t>
            </a:r>
            <a:r>
              <a:rPr lang="en-GB" altLang="en-US">
                <a:solidFill>
                  <a:srgbClr val="161616"/>
                </a:solidFill>
                <a:latin typeface="Poppins" pitchFamily="2" charset="77"/>
                <a:cs typeface="Poppins" pitchFamily="2" charset="77"/>
              </a:rPr>
              <a:t>N ≈450)</a:t>
            </a:r>
            <a:endParaRPr kumimoji="0" lang="en-US" b="1" i="0" u="none" strike="noStrike" kern="1200" cap="none" spc="0" normalizeH="0" baseline="0" noProof="0">
              <a:ln>
                <a:noFill/>
              </a:ln>
              <a:solidFill>
                <a:srgbClr val="161616"/>
              </a:solidFill>
              <a:effectLst/>
              <a:uLnTx/>
              <a:uFillTx/>
              <a:latin typeface="Poppins"/>
              <a:ea typeface="+mn-ea"/>
              <a:cs typeface="+mn-cs"/>
            </a:endParaRPr>
          </a:p>
        </p:txBody>
      </p:sp>
      <p:sp>
        <p:nvSpPr>
          <p:cNvPr id="21" name="TextBox 20">
            <a:extLst>
              <a:ext uri="{FF2B5EF4-FFF2-40B4-BE49-F238E27FC236}">
                <a16:creationId xmlns:a16="http://schemas.microsoft.com/office/drawing/2014/main" id="{E4BF0FDF-B65B-6C55-15D3-9B1DEAD09B85}"/>
              </a:ext>
            </a:extLst>
          </p:cNvPr>
          <p:cNvSpPr txBox="1"/>
          <p:nvPr/>
        </p:nvSpPr>
        <p:spPr>
          <a:xfrm>
            <a:off x="4573894" y="1985414"/>
            <a:ext cx="2775084" cy="295639"/>
          </a:xfrm>
          <a:prstGeom prst="rect">
            <a:avLst/>
          </a:prstGeom>
        </p:spPr>
        <p:txBody>
          <a:bodyPr vert="horz" wrap="square" lIns="0" tIns="0" rIns="0" bIns="0" rtlCol="0">
            <a:noAutofit/>
          </a:bodyPr>
          <a:lstStyle/>
          <a:p>
            <a:pPr lvl="0" algn="ctr"/>
            <a:r>
              <a:rPr kumimoji="0" lang="en-US" b="1" i="0" u="none" strike="noStrike" kern="1200" cap="none" spc="0" normalizeH="0" baseline="0" noProof="0">
                <a:ln>
                  <a:noFill/>
                </a:ln>
                <a:solidFill>
                  <a:srgbClr val="161616"/>
                </a:solidFill>
                <a:effectLst/>
                <a:uLnTx/>
                <a:uFillTx/>
                <a:latin typeface="Poppins"/>
                <a:ea typeface="+mn-ea"/>
                <a:cs typeface="+mn-cs"/>
              </a:rPr>
              <a:t>Phase II </a:t>
            </a:r>
            <a:r>
              <a:rPr kumimoji="0" lang="en-US" i="0" u="none" strike="noStrike" kern="1200" cap="none" spc="0" normalizeH="0" baseline="0" noProof="0">
                <a:ln>
                  <a:noFill/>
                </a:ln>
                <a:solidFill>
                  <a:srgbClr val="161616"/>
                </a:solidFill>
                <a:effectLst/>
                <a:uLnTx/>
                <a:uFillTx/>
                <a:latin typeface="Poppins"/>
                <a:ea typeface="+mn-ea"/>
                <a:cs typeface="+mn-cs"/>
              </a:rPr>
              <a:t>(</a:t>
            </a:r>
            <a:r>
              <a:rPr lang="en-GB" altLang="en-US">
                <a:solidFill>
                  <a:srgbClr val="161616"/>
                </a:solidFill>
                <a:latin typeface="Poppins" pitchFamily="2" charset="77"/>
                <a:cs typeface="Poppins" pitchFamily="2" charset="77"/>
              </a:rPr>
              <a:t>N ≈250)</a:t>
            </a:r>
            <a:endParaRPr kumimoji="0" lang="en-US" b="1" i="0" u="none" strike="noStrike" kern="1200" cap="none" spc="0" normalizeH="0" baseline="0" noProof="0">
              <a:ln>
                <a:noFill/>
              </a:ln>
              <a:solidFill>
                <a:srgbClr val="161616"/>
              </a:solidFill>
              <a:effectLst/>
              <a:uLnTx/>
              <a:uFillTx/>
              <a:latin typeface="Poppins"/>
              <a:ea typeface="+mn-ea"/>
              <a:cs typeface="+mn-cs"/>
            </a:endParaRPr>
          </a:p>
        </p:txBody>
      </p:sp>
      <p:sp>
        <p:nvSpPr>
          <p:cNvPr id="22" name="Line 52">
            <a:extLst>
              <a:ext uri="{FF2B5EF4-FFF2-40B4-BE49-F238E27FC236}">
                <a16:creationId xmlns:a16="http://schemas.microsoft.com/office/drawing/2014/main" id="{18E48984-A967-A171-2B43-7C0823EE913A}"/>
              </a:ext>
            </a:extLst>
          </p:cNvPr>
          <p:cNvSpPr>
            <a:spLocks noChangeShapeType="1"/>
          </p:cNvSpPr>
          <p:nvPr/>
        </p:nvSpPr>
        <p:spPr bwMode="auto">
          <a:xfrm>
            <a:off x="8282459" y="1932890"/>
            <a:ext cx="0" cy="640080"/>
          </a:xfrm>
          <a:prstGeom prst="line">
            <a:avLst/>
          </a:prstGeom>
          <a:noFill/>
          <a:ln w="28575">
            <a:solidFill>
              <a:schemeClr val="tx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3" name="TextBox 22">
            <a:extLst>
              <a:ext uri="{FF2B5EF4-FFF2-40B4-BE49-F238E27FC236}">
                <a16:creationId xmlns:a16="http://schemas.microsoft.com/office/drawing/2014/main" id="{00366613-044F-CF28-E43F-B62851F4A80D}"/>
              </a:ext>
            </a:extLst>
          </p:cNvPr>
          <p:cNvSpPr txBox="1"/>
          <p:nvPr/>
        </p:nvSpPr>
        <p:spPr>
          <a:xfrm>
            <a:off x="6899131" y="1524406"/>
            <a:ext cx="2775077" cy="452500"/>
          </a:xfrm>
          <a:prstGeom prst="rect">
            <a:avLst/>
          </a:prstGeom>
        </p:spPr>
        <p:txBody>
          <a:bodyPr vert="horz" wrap="square" lIns="0" tIns="0" rIns="0" bIns="0" rtlCol="0">
            <a:noAutofit/>
          </a:bodyPr>
          <a:lstStyle/>
          <a:p>
            <a:pPr lvl="0" algn="ctr"/>
            <a:r>
              <a:rPr lang="en-US" sz="1200">
                <a:solidFill>
                  <a:srgbClr val="161616"/>
                </a:solidFill>
              </a:rPr>
              <a:t>Stratified by treatment </a:t>
            </a:r>
            <a:r>
              <a:rPr kumimoji="0" lang="en-US" sz="1200" b="0" i="0" u="none" strike="noStrike" kern="1200" cap="none" spc="0" normalizeH="0" baseline="0" noProof="0">
                <a:ln>
                  <a:noFill/>
                </a:ln>
                <a:solidFill>
                  <a:srgbClr val="161616"/>
                </a:solidFill>
                <a:effectLst/>
                <a:uLnTx/>
                <a:uFillTx/>
                <a:latin typeface="Poppins"/>
                <a:ea typeface="+mn-ea"/>
                <a:cs typeface="+mn-cs"/>
              </a:rPr>
              <a:t>of physician choice (paclitaxel vs other)</a:t>
            </a:r>
          </a:p>
        </p:txBody>
      </p:sp>
      <p:grpSp>
        <p:nvGrpSpPr>
          <p:cNvPr id="27" name="Group 26">
            <a:extLst>
              <a:ext uri="{FF2B5EF4-FFF2-40B4-BE49-F238E27FC236}">
                <a16:creationId xmlns:a16="http://schemas.microsoft.com/office/drawing/2014/main" id="{72D450D6-641D-8A06-6F1E-65AA858F53BE}"/>
              </a:ext>
            </a:extLst>
          </p:cNvPr>
          <p:cNvGrpSpPr/>
          <p:nvPr/>
        </p:nvGrpSpPr>
        <p:grpSpPr>
          <a:xfrm>
            <a:off x="4024851" y="2935203"/>
            <a:ext cx="394683" cy="762930"/>
            <a:chOff x="3500627" y="3237836"/>
            <a:chExt cx="394683" cy="762930"/>
          </a:xfrm>
        </p:grpSpPr>
        <p:sp>
          <p:nvSpPr>
            <p:cNvPr id="7" name="Line 52">
              <a:extLst>
                <a:ext uri="{FF2B5EF4-FFF2-40B4-BE49-F238E27FC236}">
                  <a16:creationId xmlns:a16="http://schemas.microsoft.com/office/drawing/2014/main" id="{064459F6-9B0F-C4D7-8FA6-718F799D9B91}"/>
                </a:ext>
              </a:extLst>
            </p:cNvPr>
            <p:cNvSpPr>
              <a:spLocks noChangeShapeType="1"/>
            </p:cNvSpPr>
            <p:nvPr/>
          </p:nvSpPr>
          <p:spPr bwMode="auto">
            <a:xfrm flipV="1">
              <a:off x="3500627" y="3237836"/>
              <a:ext cx="394683" cy="29563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10" name="Line 52">
              <a:extLst>
                <a:ext uri="{FF2B5EF4-FFF2-40B4-BE49-F238E27FC236}">
                  <a16:creationId xmlns:a16="http://schemas.microsoft.com/office/drawing/2014/main" id="{30604F5E-EFCC-EEEA-1595-45F2CA0A0CAD}"/>
                </a:ext>
              </a:extLst>
            </p:cNvPr>
            <p:cNvSpPr>
              <a:spLocks noChangeShapeType="1"/>
            </p:cNvSpPr>
            <p:nvPr/>
          </p:nvSpPr>
          <p:spPr bwMode="auto">
            <a:xfrm>
              <a:off x="3500627" y="3705127"/>
              <a:ext cx="394683" cy="29563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6" name="Line 52">
              <a:extLst>
                <a:ext uri="{FF2B5EF4-FFF2-40B4-BE49-F238E27FC236}">
                  <a16:creationId xmlns:a16="http://schemas.microsoft.com/office/drawing/2014/main" id="{AD59699E-C9E7-401D-5076-78B057C23A88}"/>
                </a:ext>
              </a:extLst>
            </p:cNvPr>
            <p:cNvSpPr>
              <a:spLocks noChangeShapeType="1"/>
            </p:cNvSpPr>
            <p:nvPr/>
          </p:nvSpPr>
          <p:spPr bwMode="auto">
            <a:xfrm>
              <a:off x="3500627" y="3619301"/>
              <a:ext cx="39468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sp>
        <p:nvSpPr>
          <p:cNvPr id="30" name="TextBox 29">
            <a:extLst>
              <a:ext uri="{FF2B5EF4-FFF2-40B4-BE49-F238E27FC236}">
                <a16:creationId xmlns:a16="http://schemas.microsoft.com/office/drawing/2014/main" id="{08B04F3C-3F05-F15E-7192-0942B48BB2F8}"/>
              </a:ext>
            </a:extLst>
          </p:cNvPr>
          <p:cNvSpPr txBox="1"/>
          <p:nvPr/>
        </p:nvSpPr>
        <p:spPr>
          <a:xfrm>
            <a:off x="8348085" y="3842772"/>
            <a:ext cx="3623253" cy="1036561"/>
          </a:xfrm>
          <a:prstGeom prst="rect">
            <a:avLst/>
          </a:prstGeom>
        </p:spPr>
        <p:txBody>
          <a:bodyPr vert="horz" wrap="square" lIns="0" tIns="0" rIns="0" bIns="0" rtlCol="0">
            <a:noAutofit/>
          </a:bodyPr>
          <a:lstStyle/>
          <a:p>
            <a:pPr>
              <a:spcBef>
                <a:spcPts val="600"/>
              </a:spcBef>
              <a:defRPr/>
            </a:pPr>
            <a:r>
              <a:rPr lang="en-US" sz="1600" i="1">
                <a:solidFill>
                  <a:srgbClr val="161616"/>
                </a:solidFill>
              </a:rPr>
              <a:t>Tx until PD, death, or other</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1" u="none" strike="noStrike" kern="1200" cap="none" spc="0" normalizeH="0" baseline="0" noProof="0">
                <a:ln>
                  <a:noFill/>
                </a:ln>
                <a:solidFill>
                  <a:srgbClr val="161616"/>
                </a:solidFill>
                <a:effectLst/>
                <a:uLnTx/>
                <a:uFillTx/>
                <a:latin typeface="Poppins"/>
                <a:ea typeface="+mn-ea"/>
                <a:cs typeface="+mn-cs"/>
              </a:rPr>
              <a:t>Follow-up at 40 days</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i="1">
                <a:solidFill>
                  <a:srgbClr val="161616"/>
                </a:solidFill>
                <a:latin typeface="Poppins"/>
              </a:rPr>
              <a:t>Long-term survival follow up Q3M</a:t>
            </a:r>
            <a:endParaRPr kumimoji="0" lang="en-US" sz="1600" b="0" i="1" u="none" strike="noStrike" kern="1200" cap="none" spc="0" normalizeH="0" baseline="0" noProof="0">
              <a:ln>
                <a:noFill/>
              </a:ln>
              <a:solidFill>
                <a:srgbClr val="161616"/>
              </a:solidFill>
              <a:effectLst/>
              <a:uLnTx/>
              <a:uFillTx/>
              <a:latin typeface="Poppins"/>
              <a:ea typeface="+mn-ea"/>
              <a:cs typeface="+mn-cs"/>
            </a:endParaRPr>
          </a:p>
        </p:txBody>
      </p:sp>
      <p:sp>
        <p:nvSpPr>
          <p:cNvPr id="31" name="Content Placeholder 1">
            <a:extLst>
              <a:ext uri="{FF2B5EF4-FFF2-40B4-BE49-F238E27FC236}">
                <a16:creationId xmlns:a16="http://schemas.microsoft.com/office/drawing/2014/main" id="{A86F80EB-9EBB-90C8-FD0B-58883E259745}"/>
              </a:ext>
            </a:extLst>
          </p:cNvPr>
          <p:cNvSpPr txBox="1">
            <a:spLocks/>
          </p:cNvSpPr>
          <p:nvPr/>
        </p:nvSpPr>
        <p:spPr>
          <a:xfrm>
            <a:off x="6095999" y="5016913"/>
            <a:ext cx="5619873" cy="846647"/>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600"/>
              </a:spcBef>
              <a:buFont typeface="Arial" panose="020B0604020202020204" pitchFamily="34" charset="0"/>
              <a:buChar char="•"/>
            </a:pPr>
            <a:r>
              <a:rPr lang="en-US" sz="1800" b="1"/>
              <a:t>Primary endpoints: </a:t>
            </a:r>
            <a:r>
              <a:rPr lang="en-US" sz="1800"/>
              <a:t>ORR by BICR, PFS by BICR</a:t>
            </a:r>
          </a:p>
          <a:p>
            <a:pPr marL="342900" indent="-342900">
              <a:spcBef>
                <a:spcPts val="600"/>
              </a:spcBef>
              <a:buFont typeface="Arial" panose="020B0604020202020204" pitchFamily="34" charset="0"/>
              <a:buChar char="•"/>
            </a:pPr>
            <a:r>
              <a:rPr lang="en-US" sz="1800" b="1"/>
              <a:t>Key secondary endpoints: </a:t>
            </a:r>
            <a:r>
              <a:rPr lang="en-US" sz="1800"/>
              <a:t>OS, QoL</a:t>
            </a:r>
          </a:p>
        </p:txBody>
      </p:sp>
      <p:sp>
        <p:nvSpPr>
          <p:cNvPr id="32" name="TextBox 31">
            <a:extLst>
              <a:ext uri="{FF2B5EF4-FFF2-40B4-BE49-F238E27FC236}">
                <a16:creationId xmlns:a16="http://schemas.microsoft.com/office/drawing/2014/main" id="{B697BD7C-61B0-24C5-1DAF-55BB90373215}"/>
              </a:ext>
            </a:extLst>
          </p:cNvPr>
          <p:cNvSpPr txBox="1"/>
          <p:nvPr/>
        </p:nvSpPr>
        <p:spPr>
          <a:xfrm>
            <a:off x="6095197" y="4765811"/>
            <a:ext cx="2775084" cy="295639"/>
          </a:xfrm>
          <a:prstGeom prst="rect">
            <a:avLst/>
          </a:prstGeom>
        </p:spPr>
        <p:txBody>
          <a:bodyPr vert="horz" wrap="square" lIns="0" tIns="0" rIns="0" bIns="0" rtlCol="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61616"/>
                </a:solidFill>
                <a:effectLst/>
                <a:uLnTx/>
                <a:uFillTx/>
                <a:latin typeface="Poppins"/>
                <a:ea typeface="+mn-ea"/>
                <a:cs typeface="+mn-cs"/>
              </a:rPr>
              <a:t>Phase III</a:t>
            </a:r>
          </a:p>
        </p:txBody>
      </p:sp>
      <p:sp>
        <p:nvSpPr>
          <p:cNvPr id="33" name="TextBox 32">
            <a:extLst>
              <a:ext uri="{FF2B5EF4-FFF2-40B4-BE49-F238E27FC236}">
                <a16:creationId xmlns:a16="http://schemas.microsoft.com/office/drawing/2014/main" id="{DB3DE166-F007-3D78-4C0D-84872C4DD2A5}"/>
              </a:ext>
            </a:extLst>
          </p:cNvPr>
          <p:cNvSpPr txBox="1"/>
          <p:nvPr/>
        </p:nvSpPr>
        <p:spPr>
          <a:xfrm>
            <a:off x="225870" y="4765811"/>
            <a:ext cx="2775084" cy="295639"/>
          </a:xfrm>
          <a:prstGeom prst="rect">
            <a:avLst/>
          </a:prstGeom>
        </p:spPr>
        <p:txBody>
          <a:bodyPr vert="horz" wrap="square" lIns="0" tIns="0" rIns="0" bIns="0" rtlCol="0">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61616"/>
                </a:solidFill>
                <a:effectLst/>
                <a:uLnTx/>
                <a:uFillTx/>
                <a:latin typeface="Poppins"/>
                <a:ea typeface="+mn-ea"/>
                <a:cs typeface="+mn-cs"/>
              </a:rPr>
              <a:t>Phase II</a:t>
            </a:r>
          </a:p>
        </p:txBody>
      </p:sp>
    </p:spTree>
    <p:extLst>
      <p:ext uri="{BB962C8B-B14F-4D97-AF65-F5344CB8AC3E}">
        <p14:creationId xmlns:p14="http://schemas.microsoft.com/office/powerpoint/2010/main" val="2692909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8968A4-FF72-9B99-AC9E-DDD48AAFC1EA}"/>
              </a:ext>
            </a:extLst>
          </p:cNvPr>
          <p:cNvSpPr>
            <a:spLocks noGrp="1"/>
          </p:cNvSpPr>
          <p:nvPr>
            <p:ph type="title"/>
          </p:nvPr>
        </p:nvSpPr>
        <p:spPr>
          <a:xfrm>
            <a:off x="231078" y="531006"/>
            <a:ext cx="11740260" cy="502445"/>
          </a:xfrm>
        </p:spPr>
        <p:txBody>
          <a:bodyPr/>
          <a:lstStyle/>
          <a:p>
            <a:r>
              <a:rPr lang="en-US" spc="0"/>
              <a:t>REJOICE-Ovarian01: Baseline Characteristics</a:t>
            </a:r>
          </a:p>
        </p:txBody>
      </p:sp>
      <p:sp>
        <p:nvSpPr>
          <p:cNvPr id="4" name="Content Placeholder 3">
            <a:extLst>
              <a:ext uri="{FF2B5EF4-FFF2-40B4-BE49-F238E27FC236}">
                <a16:creationId xmlns:a16="http://schemas.microsoft.com/office/drawing/2014/main" id="{B8D4321F-58A7-2BA7-F3A8-FE9E98F72046}"/>
              </a:ext>
            </a:extLst>
          </p:cNvPr>
          <p:cNvSpPr>
            <a:spLocks noGrp="1"/>
          </p:cNvSpPr>
          <p:nvPr>
            <p:ph sz="quarter" idx="10"/>
          </p:nvPr>
        </p:nvSpPr>
        <p:spPr/>
        <p:txBody>
          <a:bodyPr anchor="b"/>
          <a:lstStyle/>
          <a:p>
            <a:r>
              <a:rPr lang="en-US" err="1"/>
              <a:t>Ray-Coquard</a:t>
            </a:r>
            <a:r>
              <a:rPr lang="en-US"/>
              <a:t>. ESMO 2025. </a:t>
            </a:r>
            <a:r>
              <a:rPr lang="en-US" err="1"/>
              <a:t>Abstr</a:t>
            </a:r>
            <a:r>
              <a:rPr lang="en-US"/>
              <a:t> LBA 42.</a:t>
            </a:r>
          </a:p>
        </p:txBody>
      </p:sp>
      <p:graphicFrame>
        <p:nvGraphicFramePr>
          <p:cNvPr id="5" name="Table Placeholder 5">
            <a:extLst>
              <a:ext uri="{FF2B5EF4-FFF2-40B4-BE49-F238E27FC236}">
                <a16:creationId xmlns:a16="http://schemas.microsoft.com/office/drawing/2014/main" id="{03D6533F-FD23-E40C-1596-15D8CB4DBABF}"/>
              </a:ext>
            </a:extLst>
          </p:cNvPr>
          <p:cNvGraphicFramePr>
            <a:graphicFrameLocks/>
          </p:cNvGraphicFramePr>
          <p:nvPr>
            <p:extLst>
              <p:ext uri="{D42A27DB-BD31-4B8C-83A1-F6EECF244321}">
                <p14:modId xmlns:p14="http://schemas.microsoft.com/office/powerpoint/2010/main" val="1213092188"/>
              </p:ext>
            </p:extLst>
          </p:nvPr>
        </p:nvGraphicFramePr>
        <p:xfrm>
          <a:off x="231078" y="1335023"/>
          <a:ext cx="6080555" cy="4587240"/>
        </p:xfrm>
        <a:graphic>
          <a:graphicData uri="http://schemas.openxmlformats.org/drawingml/2006/table">
            <a:tbl>
              <a:tblPr firstRow="1" bandRow="1">
                <a:tableStyleId>{69012ECD-51FC-41F1-AA8D-1B2483CD663E}</a:tableStyleId>
              </a:tblPr>
              <a:tblGrid>
                <a:gridCol w="3840480">
                  <a:extLst>
                    <a:ext uri="{9D8B030D-6E8A-4147-A177-3AD203B41FA5}">
                      <a16:colId xmlns:a16="http://schemas.microsoft.com/office/drawing/2014/main" val="20000"/>
                    </a:ext>
                  </a:extLst>
                </a:gridCol>
                <a:gridCol w="2240075">
                  <a:extLst>
                    <a:ext uri="{9D8B030D-6E8A-4147-A177-3AD203B41FA5}">
                      <a16:colId xmlns:a16="http://schemas.microsoft.com/office/drawing/2014/main" val="4232089779"/>
                    </a:ext>
                  </a:extLst>
                </a:gridCol>
              </a:tblGrid>
              <a:tr h="404433">
                <a:tc>
                  <a:txBody>
                    <a:bodyPr/>
                    <a:lstStyle/>
                    <a:p>
                      <a:pPr>
                        <a:lnSpc>
                          <a:spcPct val="100000"/>
                        </a:lnSpc>
                      </a:pPr>
                      <a:r>
                        <a:rPr lang="en-US" sz="1300">
                          <a:solidFill>
                            <a:schemeClr val="bg2"/>
                          </a:solidFill>
                          <a:latin typeface="+mn-lt"/>
                          <a:cs typeface="Arial" panose="020B0604020202020204" pitchFamily="34" charset="0"/>
                        </a:rPr>
                        <a:t>Characteristics</a:t>
                      </a: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300" baseline="0">
                          <a:solidFill>
                            <a:schemeClr val="bg2"/>
                          </a:solidFill>
                          <a:effectLst/>
                          <a:latin typeface="+mn-lt"/>
                        </a:rPr>
                        <a:t>R-</a:t>
                      </a:r>
                      <a:r>
                        <a:rPr lang="en-US" sz="1300" baseline="0" err="1">
                          <a:solidFill>
                            <a:schemeClr val="bg2"/>
                          </a:solidFill>
                          <a:effectLst/>
                          <a:latin typeface="+mn-lt"/>
                        </a:rPr>
                        <a:t>DXd</a:t>
                      </a:r>
                      <a:r>
                        <a:rPr lang="en-US" sz="1300" baseline="0">
                          <a:solidFill>
                            <a:schemeClr val="bg2"/>
                          </a:solidFill>
                          <a:effectLst/>
                          <a:latin typeface="+mn-lt"/>
                        </a:rPr>
                        <a:t> 4.8–6.4 mg/kg*</a:t>
                      </a:r>
                      <a:endParaRPr lang="en-US" sz="1300">
                        <a:solidFill>
                          <a:schemeClr val="bg2"/>
                        </a:solidFill>
                        <a:effectLst/>
                        <a:latin typeface="+mn-lt"/>
                      </a:endParaRPr>
                    </a:p>
                    <a:p>
                      <a:pPr marL="0" marR="0" algn="ctr">
                        <a:lnSpc>
                          <a:spcPct val="100000"/>
                        </a:lnSpc>
                        <a:spcBef>
                          <a:spcPts val="0"/>
                        </a:spcBef>
                        <a:spcAft>
                          <a:spcPts val="0"/>
                        </a:spcAft>
                      </a:pPr>
                      <a:r>
                        <a:rPr lang="en-US" sz="1300">
                          <a:solidFill>
                            <a:schemeClr val="bg2"/>
                          </a:solidFill>
                          <a:effectLst/>
                          <a:latin typeface="+mn-lt"/>
                        </a:rPr>
                        <a:t>(N = 107)</a:t>
                      </a:r>
                      <a:endParaRPr lang="en-US" sz="1300">
                        <a:solidFill>
                          <a:schemeClr val="bg2"/>
                        </a:solidFill>
                        <a:effectLst/>
                        <a:latin typeface="+mn-lt"/>
                        <a:ea typeface="Calibri" panose="020F0502020204030204" pitchFamily="34" charset="0"/>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404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300" b="0" u="none" strike="noStrike" cap="none">
                          <a:solidFill>
                            <a:schemeClr val="tx1"/>
                          </a:solidFill>
                          <a:effectLst/>
                          <a:latin typeface="+mn-lt"/>
                          <a:sym typeface="Arial"/>
                        </a:rPr>
                        <a:t>Median age, yr (range)</a:t>
                      </a:r>
                      <a:endParaRPr kumimoji="0" lang="en-US" sz="13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u="none" strike="noStrike" cap="none">
                          <a:solidFill>
                            <a:schemeClr val="tx1"/>
                          </a:solidFill>
                          <a:effectLst/>
                          <a:latin typeface="+mn-lt"/>
                          <a:sym typeface="Arial"/>
                        </a:rPr>
                        <a:t>&gt;70 yr, n (%)</a:t>
                      </a:r>
                      <a:endParaRPr lang="en-US" sz="1300" b="0" i="0" u="none" strike="noStrike" cap="none">
                        <a:solidFill>
                          <a:schemeClr val="tx1"/>
                        </a:solidFill>
                        <a:effectLst/>
                        <a:latin typeface="+mn-lt"/>
                        <a:ea typeface="Calibri" panose="020F0502020204030204" pitchFamily="34" charset="0"/>
                        <a:cs typeface="Arial" panose="020B0604020202020204" pitchFamily="34" charset="0"/>
                        <a:sym typeface="Arial"/>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300" b="0">
                          <a:solidFill>
                            <a:schemeClr val="tx1"/>
                          </a:solidFill>
                          <a:latin typeface="+mn-lt"/>
                        </a:rPr>
                        <a:t>60 (34-81)</a:t>
                      </a:r>
                    </a:p>
                    <a:p>
                      <a:pPr algn="ctr">
                        <a:lnSpc>
                          <a:spcPct val="100000"/>
                        </a:lnSpc>
                      </a:pPr>
                      <a:r>
                        <a:rPr lang="en-US" sz="1300" b="0">
                          <a:solidFill>
                            <a:schemeClr val="tx1"/>
                          </a:solidFill>
                          <a:latin typeface="+mn-lt"/>
                        </a:rPr>
                        <a:t>17 (15.9)</a:t>
                      </a:r>
                      <a:endParaRPr lang="en-US" sz="1300" b="0">
                        <a:solidFill>
                          <a:schemeClr val="tx1"/>
                        </a:solidFill>
                        <a:latin typeface="+mn-lt"/>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7330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300" b="0">
                          <a:solidFill>
                            <a:schemeClr val="tx1"/>
                          </a:solidFill>
                          <a:effectLst/>
                          <a:latin typeface="+mn-lt"/>
                        </a:rPr>
                        <a:t>Region, n (%)</a:t>
                      </a:r>
                      <a:endParaRPr kumimoji="0" lang="en-US" sz="13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a:solidFill>
                            <a:schemeClr val="tx1"/>
                          </a:solidFill>
                          <a:effectLst/>
                          <a:latin typeface="+mn-lt"/>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a:solidFill>
                            <a:schemeClr val="tx1"/>
                          </a:solidFill>
                          <a:effectLst/>
                          <a:latin typeface="+mn-lt"/>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a:solidFill>
                            <a:schemeClr val="tx1"/>
                          </a:solidFill>
                          <a:effectLst/>
                          <a:latin typeface="+mn-lt"/>
                        </a:rPr>
                        <a:t>Australia</a:t>
                      </a: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pPr>
                      <a:endParaRPr lang="en-US" sz="1300" b="0">
                        <a:solidFill>
                          <a:schemeClr val="tx1"/>
                        </a:solidFill>
                        <a:latin typeface="+mn-lt"/>
                      </a:endParaRPr>
                    </a:p>
                    <a:p>
                      <a:pPr algn="ctr">
                        <a:lnSpc>
                          <a:spcPct val="100000"/>
                        </a:lnSpc>
                      </a:pPr>
                      <a:r>
                        <a:rPr lang="en-US" sz="1300" b="0">
                          <a:solidFill>
                            <a:schemeClr val="tx1"/>
                          </a:solidFill>
                          <a:latin typeface="+mn-lt"/>
                        </a:rPr>
                        <a:t>45 (42.1)</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300" b="0">
                          <a:solidFill>
                            <a:schemeClr val="tx1"/>
                          </a:solidFill>
                          <a:latin typeface="+mn-lt"/>
                        </a:rPr>
                        <a:t>61 (57.0)</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300" b="0">
                          <a:solidFill>
                            <a:schemeClr val="tx1"/>
                          </a:solidFill>
                          <a:latin typeface="+mn-lt"/>
                        </a:rPr>
                        <a:t>1 (0.9)</a:t>
                      </a:r>
                      <a:endParaRPr lang="en-US" sz="1300" b="0">
                        <a:solidFill>
                          <a:schemeClr val="tx1"/>
                        </a:solidFill>
                        <a:latin typeface="+mn-lt"/>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03349282"/>
                  </a:ext>
                </a:extLst>
              </a:tr>
              <a:tr h="5687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300" b="0">
                          <a:solidFill>
                            <a:schemeClr val="tx1"/>
                          </a:solidFill>
                          <a:effectLst/>
                          <a:latin typeface="+mn-lt"/>
                        </a:rPr>
                        <a:t>ECOG PS, n (%)</a:t>
                      </a:r>
                      <a:endParaRPr kumimoji="0" lang="en-US" sz="13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a:solidFill>
                            <a:schemeClr val="tx1"/>
                          </a:solidFill>
                          <a:effectLst/>
                          <a:latin typeface="+mn-lt"/>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a:solidFill>
                            <a:schemeClr val="tx1"/>
                          </a:solidFill>
                          <a:effectLst/>
                          <a:latin typeface="+mn-lt"/>
                        </a:rPr>
                        <a:t>1</a:t>
                      </a:r>
                      <a:endParaRPr lang="en-US" sz="1300" b="0">
                        <a:solidFill>
                          <a:schemeClr val="tx1"/>
                        </a:solidFill>
                        <a:effectLst/>
                        <a:latin typeface="+mn-lt"/>
                        <a:cs typeface="Arial" panose="020B0604020202020204" pitchFamily="34" charset="0"/>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pPr>
                      <a:endParaRPr lang="en-US" sz="1300" b="0">
                        <a:solidFill>
                          <a:schemeClr val="tx1"/>
                        </a:solidFill>
                        <a:latin typeface="+mn-lt"/>
                      </a:endParaRPr>
                    </a:p>
                    <a:p>
                      <a:pPr algn="ctr">
                        <a:lnSpc>
                          <a:spcPct val="100000"/>
                        </a:lnSpc>
                      </a:pPr>
                      <a:r>
                        <a:rPr lang="en-US" sz="1300" b="0">
                          <a:solidFill>
                            <a:schemeClr val="tx1"/>
                          </a:solidFill>
                          <a:latin typeface="+mn-lt"/>
                        </a:rPr>
                        <a:t>61 (57.0)</a:t>
                      </a:r>
                    </a:p>
                    <a:p>
                      <a:pPr algn="ctr">
                        <a:lnSpc>
                          <a:spcPct val="100000"/>
                        </a:lnSpc>
                      </a:pPr>
                      <a:r>
                        <a:rPr lang="en-US" sz="1300" b="0">
                          <a:solidFill>
                            <a:schemeClr val="tx1"/>
                          </a:solidFill>
                          <a:latin typeface="+mn-lt"/>
                        </a:rPr>
                        <a:t>46 (43.0)</a:t>
                      </a:r>
                      <a:endParaRPr lang="en-US" sz="1300" b="0">
                        <a:solidFill>
                          <a:schemeClr val="tx1"/>
                        </a:solidFill>
                        <a:latin typeface="+mn-lt"/>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796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1" lang="en-US" sz="1300" b="0" i="0" u="none" strike="noStrike" kern="1200" cap="none">
                          <a:solidFill>
                            <a:schemeClr val="tx1"/>
                          </a:solidFill>
                          <a:effectLst/>
                          <a:latin typeface="+mn-lt"/>
                          <a:sym typeface="Arial"/>
                        </a:rPr>
                        <a:t>Cancer type,</a:t>
                      </a:r>
                      <a:r>
                        <a:rPr kumimoji="1" lang="en-US" sz="1300" b="0" u="none" strike="noStrike" kern="1200" cap="none">
                          <a:solidFill>
                            <a:schemeClr val="tx1"/>
                          </a:solidFill>
                          <a:effectLst/>
                          <a:latin typeface="+mn-lt"/>
                          <a:sym typeface="Arial"/>
                        </a:rPr>
                        <a:t> n (%)</a:t>
                      </a:r>
                      <a:endParaRPr kumimoji="0" lang="en-US" sz="13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u="none" strike="noStrike" kern="1200" cap="none">
                          <a:solidFill>
                            <a:schemeClr val="tx1"/>
                          </a:solidFill>
                          <a:effectLst/>
                          <a:latin typeface="+mn-lt"/>
                          <a:cs typeface="Arial" panose="020B0604020202020204" pitchFamily="34" charset="0"/>
                          <a:sym typeface="Arial"/>
                        </a:rPr>
                        <a:t>Ovarian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u="none" strike="noStrike" kern="1200" cap="none">
                          <a:solidFill>
                            <a:schemeClr val="tx1"/>
                          </a:solidFill>
                          <a:effectLst/>
                          <a:latin typeface="+mn-lt"/>
                          <a:cs typeface="Arial" panose="020B0604020202020204" pitchFamily="34" charset="0"/>
                          <a:sym typeface="Arial"/>
                        </a:rPr>
                        <a:t>Peritoneal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u="none" strike="noStrike" kern="1200" cap="none">
                          <a:solidFill>
                            <a:schemeClr val="tx1"/>
                          </a:solidFill>
                          <a:effectLst/>
                          <a:latin typeface="+mn-lt"/>
                          <a:cs typeface="Arial" panose="020B0604020202020204" pitchFamily="34" charset="0"/>
                          <a:sym typeface="Arial"/>
                        </a:rPr>
                        <a:t>Fallopian tube</a:t>
                      </a: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spcAft>
                          <a:spcPts val="300"/>
                        </a:spcAft>
                      </a:pPr>
                      <a:br>
                        <a:rPr lang="en-US" sz="1300" b="0">
                          <a:solidFill>
                            <a:schemeClr val="tx1"/>
                          </a:solidFill>
                          <a:latin typeface="+mn-lt"/>
                        </a:rPr>
                      </a:br>
                      <a:r>
                        <a:rPr lang="en-US" sz="1300" b="0">
                          <a:solidFill>
                            <a:schemeClr val="tx1"/>
                          </a:solidFill>
                          <a:latin typeface="+mn-lt"/>
                        </a:rPr>
                        <a:t>91 (85.0)</a:t>
                      </a:r>
                    </a:p>
                    <a:p>
                      <a:pPr algn="ctr">
                        <a:lnSpc>
                          <a:spcPct val="100000"/>
                        </a:lnSpc>
                        <a:spcAft>
                          <a:spcPts val="300"/>
                        </a:spcAft>
                      </a:pPr>
                      <a:r>
                        <a:rPr lang="en-US" sz="1300" b="0">
                          <a:solidFill>
                            <a:schemeClr val="tx1"/>
                          </a:solidFill>
                          <a:latin typeface="+mn-lt"/>
                          <a:cs typeface="Arial" panose="020B0604020202020204" pitchFamily="34" charset="0"/>
                        </a:rPr>
                        <a:t>4 (3.7)</a:t>
                      </a:r>
                    </a:p>
                    <a:p>
                      <a:pPr algn="ctr">
                        <a:lnSpc>
                          <a:spcPct val="100000"/>
                        </a:lnSpc>
                        <a:spcAft>
                          <a:spcPts val="300"/>
                        </a:spcAft>
                      </a:pPr>
                      <a:r>
                        <a:rPr lang="en-US" sz="1300" b="0">
                          <a:solidFill>
                            <a:schemeClr val="tx1"/>
                          </a:solidFill>
                          <a:latin typeface="+mn-lt"/>
                          <a:cs typeface="Arial" panose="020B0604020202020204" pitchFamily="34" charset="0"/>
                        </a:rPr>
                        <a:t>12 (11.2)</a:t>
                      </a: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12748786"/>
                  </a:ext>
                </a:extLst>
              </a:tr>
              <a:tr h="10616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300" b="0">
                          <a:solidFill>
                            <a:schemeClr val="tx1"/>
                          </a:solidFill>
                          <a:effectLst/>
                          <a:latin typeface="+mn-lt"/>
                        </a:rPr>
                        <a:t>Tumor FIGO stage at initial diagnosis, n (%)</a:t>
                      </a:r>
                      <a:endParaRPr kumimoji="0" lang="en-US" sz="13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a:solidFill>
                            <a:schemeClr val="tx1"/>
                          </a:solidFill>
                          <a:effectLst/>
                          <a:latin typeface="+mn-lt"/>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a:solidFill>
                            <a:schemeClr val="tx1"/>
                          </a:solidFill>
                          <a:effectLst/>
                          <a:latin typeface="+mn-lt"/>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a:solidFill>
                            <a:schemeClr val="tx1"/>
                          </a:solidFill>
                          <a:effectLst/>
                          <a:latin typeface="+mn-lt"/>
                        </a:rPr>
                        <a:t>IV</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a:solidFill>
                            <a:schemeClr val="tx1"/>
                          </a:solidFill>
                          <a:effectLst/>
                          <a:latin typeface="+mn-lt"/>
                        </a:rPr>
                        <a:t>Unknown</a:t>
                      </a:r>
                      <a:endParaRPr lang="en-US" sz="1300" b="0">
                        <a:solidFill>
                          <a:schemeClr val="tx1"/>
                        </a:solidFill>
                        <a:effectLst/>
                        <a:latin typeface="+mn-lt"/>
                        <a:ea typeface="Calibri" panose="020F0502020204030204" pitchFamily="34" charset="0"/>
                        <a:cs typeface="Arial" panose="020B0604020202020204" pitchFamily="34" charset="0"/>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pPr>
                      <a:endParaRPr lang="en-US" sz="1300" b="0">
                        <a:solidFill>
                          <a:schemeClr val="tx1"/>
                        </a:solidFill>
                        <a:latin typeface="+mn-lt"/>
                      </a:endParaRPr>
                    </a:p>
                    <a:p>
                      <a:pPr algn="ctr">
                        <a:lnSpc>
                          <a:spcPct val="100000"/>
                        </a:lnSpc>
                      </a:pPr>
                      <a:r>
                        <a:rPr lang="en-US" sz="1300" b="0">
                          <a:solidFill>
                            <a:schemeClr val="tx1"/>
                          </a:solidFill>
                          <a:latin typeface="+mn-lt"/>
                        </a:rPr>
                        <a:t>11 (10.3)</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300" b="0">
                          <a:solidFill>
                            <a:schemeClr val="tx1"/>
                          </a:solidFill>
                          <a:latin typeface="+mn-lt"/>
                        </a:rPr>
                        <a:t>53 (49.5)</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300" b="0">
                          <a:solidFill>
                            <a:schemeClr val="tx1"/>
                          </a:solidFill>
                          <a:latin typeface="+mn-lt"/>
                        </a:rPr>
                        <a:t>39 (36.4)</a:t>
                      </a:r>
                    </a:p>
                    <a:p>
                      <a:pPr marL="0" marR="0" lvl="0" indent="0" algn="ctr" defTabSz="914400" rtl="0" eaLnBrk="1" fontAlgn="ctr" latinLnBrk="0" hangingPunct="1">
                        <a:lnSpc>
                          <a:spcPct val="100000"/>
                        </a:lnSpc>
                        <a:spcBef>
                          <a:spcPts val="0"/>
                        </a:spcBef>
                        <a:spcAft>
                          <a:spcPts val="0"/>
                        </a:spcAft>
                        <a:buClrTx/>
                        <a:buSzTx/>
                        <a:buFontTx/>
                        <a:buNone/>
                        <a:tabLst/>
                        <a:defRPr/>
                      </a:pPr>
                      <a:r>
                        <a:rPr lang="en-US" sz="1300" b="0">
                          <a:solidFill>
                            <a:schemeClr val="tx1"/>
                          </a:solidFill>
                          <a:latin typeface="+mn-lt"/>
                        </a:rPr>
                        <a:t>4 (3.7)</a:t>
                      </a:r>
                      <a:endParaRPr lang="en-US" sz="1300" b="0">
                        <a:solidFill>
                          <a:schemeClr val="tx1"/>
                        </a:solidFill>
                        <a:latin typeface="+mn-lt"/>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4"/>
                  </a:ext>
                </a:extLst>
              </a:tr>
            </a:tbl>
          </a:graphicData>
        </a:graphic>
      </p:graphicFrame>
      <p:graphicFrame>
        <p:nvGraphicFramePr>
          <p:cNvPr id="6" name="Table Placeholder 5">
            <a:extLst>
              <a:ext uri="{FF2B5EF4-FFF2-40B4-BE49-F238E27FC236}">
                <a16:creationId xmlns:a16="http://schemas.microsoft.com/office/drawing/2014/main" id="{661F3AB1-01EE-B271-1254-1A4800ECAE12}"/>
              </a:ext>
            </a:extLst>
          </p:cNvPr>
          <p:cNvGraphicFramePr>
            <a:graphicFrameLocks/>
          </p:cNvGraphicFramePr>
          <p:nvPr>
            <p:extLst>
              <p:ext uri="{D42A27DB-BD31-4B8C-83A1-F6EECF244321}">
                <p14:modId xmlns:p14="http://schemas.microsoft.com/office/powerpoint/2010/main" val="1892523956"/>
              </p:ext>
            </p:extLst>
          </p:nvPr>
        </p:nvGraphicFramePr>
        <p:xfrm>
          <a:off x="6485404" y="1332134"/>
          <a:ext cx="5475518" cy="4221480"/>
        </p:xfrm>
        <a:graphic>
          <a:graphicData uri="http://schemas.openxmlformats.org/drawingml/2006/table">
            <a:tbl>
              <a:tblPr firstRow="1" bandRow="1">
                <a:tableStyleId>{69012ECD-51FC-41F1-AA8D-1B2483CD663E}</a:tableStyleId>
              </a:tblPr>
              <a:tblGrid>
                <a:gridCol w="3200400">
                  <a:extLst>
                    <a:ext uri="{9D8B030D-6E8A-4147-A177-3AD203B41FA5}">
                      <a16:colId xmlns:a16="http://schemas.microsoft.com/office/drawing/2014/main" val="20000"/>
                    </a:ext>
                  </a:extLst>
                </a:gridCol>
                <a:gridCol w="2275118">
                  <a:extLst>
                    <a:ext uri="{9D8B030D-6E8A-4147-A177-3AD203B41FA5}">
                      <a16:colId xmlns:a16="http://schemas.microsoft.com/office/drawing/2014/main" val="4232089779"/>
                    </a:ext>
                  </a:extLst>
                </a:gridCol>
              </a:tblGrid>
              <a:tr h="342036">
                <a:tc>
                  <a:txBody>
                    <a:bodyPr/>
                    <a:lstStyle/>
                    <a:p>
                      <a:pPr>
                        <a:lnSpc>
                          <a:spcPct val="100000"/>
                        </a:lnSpc>
                      </a:pPr>
                      <a:r>
                        <a:rPr lang="en-US" sz="1300">
                          <a:solidFill>
                            <a:schemeClr val="bg2"/>
                          </a:solidFill>
                          <a:latin typeface="+mn-lt"/>
                          <a:cs typeface="Arial" panose="020B0604020202020204" pitchFamily="34" charset="0"/>
                        </a:rPr>
                        <a:t>Characteristics, n (%)</a:t>
                      </a: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300" baseline="0">
                          <a:solidFill>
                            <a:schemeClr val="bg2"/>
                          </a:solidFill>
                          <a:effectLst/>
                          <a:latin typeface="+mn-lt"/>
                        </a:rPr>
                        <a:t>R-</a:t>
                      </a:r>
                      <a:r>
                        <a:rPr lang="en-US" sz="1300" baseline="0" err="1">
                          <a:solidFill>
                            <a:schemeClr val="bg2"/>
                          </a:solidFill>
                          <a:effectLst/>
                          <a:latin typeface="+mn-lt"/>
                        </a:rPr>
                        <a:t>DXd</a:t>
                      </a:r>
                      <a:r>
                        <a:rPr lang="en-US" sz="1300" baseline="0">
                          <a:solidFill>
                            <a:schemeClr val="bg2"/>
                          </a:solidFill>
                          <a:effectLst/>
                          <a:latin typeface="+mn-lt"/>
                        </a:rPr>
                        <a:t> 4.8–6.4 mg/kg*</a:t>
                      </a:r>
                    </a:p>
                    <a:p>
                      <a:pPr marL="0" marR="0" algn="ctr">
                        <a:lnSpc>
                          <a:spcPct val="100000"/>
                        </a:lnSpc>
                        <a:spcBef>
                          <a:spcPts val="0"/>
                        </a:spcBef>
                        <a:spcAft>
                          <a:spcPts val="0"/>
                        </a:spcAft>
                      </a:pPr>
                      <a:r>
                        <a:rPr lang="en-US" sz="1300">
                          <a:solidFill>
                            <a:schemeClr val="bg2"/>
                          </a:solidFill>
                          <a:effectLst/>
                          <a:latin typeface="+mn-lt"/>
                        </a:rPr>
                        <a:t>(N = 107)</a:t>
                      </a:r>
                      <a:endParaRPr lang="en-US" sz="1300">
                        <a:solidFill>
                          <a:schemeClr val="bg2"/>
                        </a:solidFill>
                        <a:effectLst/>
                        <a:latin typeface="+mn-lt"/>
                        <a:ea typeface="Calibri" panose="020F0502020204030204" pitchFamily="34" charset="0"/>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758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300" b="0" u="none" strike="noStrike" cap="none">
                          <a:solidFill>
                            <a:schemeClr val="tx1"/>
                          </a:solidFill>
                          <a:effectLst/>
                          <a:latin typeface="+mn-lt"/>
                          <a:sym typeface="Arial"/>
                        </a:rPr>
                        <a:t>Number of prior lines of systemic therapy</a:t>
                      </a:r>
                      <a:endParaRPr kumimoji="0" lang="en-US" sz="13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u="none" strike="noStrike" cap="none">
                          <a:solidFill>
                            <a:schemeClr val="tx1"/>
                          </a:solidFill>
                          <a:effectLst/>
                          <a:latin typeface="+mn-lt"/>
                          <a:sym typeface="Arial"/>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u="none" strike="noStrike" cap="none">
                          <a:solidFill>
                            <a:schemeClr val="tx1"/>
                          </a:solidFill>
                          <a:effectLst/>
                          <a:latin typeface="+mn-lt"/>
                          <a:sym typeface="Arial"/>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300" b="0" u="none" strike="noStrike" cap="none">
                          <a:solidFill>
                            <a:schemeClr val="tx1"/>
                          </a:solidFill>
                          <a:effectLst/>
                          <a:latin typeface="+mn-lt"/>
                          <a:sym typeface="Arial"/>
                        </a:rPr>
                        <a:t>3</a:t>
                      </a:r>
                      <a:endParaRPr lang="en-US" sz="1300" b="0" i="0" u="none" strike="noStrike" cap="none">
                        <a:solidFill>
                          <a:schemeClr val="tx1"/>
                        </a:solidFill>
                        <a:effectLst/>
                        <a:latin typeface="+mn-lt"/>
                        <a:ea typeface="+mn-ea"/>
                        <a:cs typeface="Arial" panose="020B0604020202020204" pitchFamily="34" charset="0"/>
                        <a:sym typeface="Arial"/>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lang="en-US" sz="1300" b="0">
                          <a:solidFill>
                            <a:schemeClr val="tx1"/>
                          </a:solidFill>
                          <a:latin typeface="+mn-lt"/>
                        </a:rPr>
                      </a:br>
                      <a:endParaRPr lang="en-US" sz="1300" b="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a:solidFill>
                            <a:schemeClr val="tx1"/>
                          </a:solidFill>
                          <a:latin typeface="+mn-lt"/>
                        </a:rPr>
                        <a:t>10 (9.3)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a:solidFill>
                            <a:schemeClr val="tx1"/>
                          </a:solidFill>
                          <a:latin typeface="+mn-lt"/>
                        </a:rPr>
                        <a:t>42 (39.3)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a:solidFill>
                            <a:schemeClr val="tx1"/>
                          </a:solidFill>
                          <a:latin typeface="+mn-lt"/>
                        </a:rPr>
                        <a:t>55 (51.4)</a:t>
                      </a:r>
                      <a:endParaRPr lang="en-US" sz="1300" b="0">
                        <a:solidFill>
                          <a:schemeClr val="tx1"/>
                        </a:solidFill>
                        <a:latin typeface="+mn-lt"/>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7198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1" lang="en-US" sz="1300" b="0" u="none" strike="noStrike" kern="1200" cap="none">
                          <a:solidFill>
                            <a:schemeClr val="tx1"/>
                          </a:solidFill>
                          <a:effectLst/>
                          <a:latin typeface="+mn-lt"/>
                          <a:sym typeface="Arial"/>
                        </a:rPr>
                        <a:t>Received prior therapy</a:t>
                      </a:r>
                      <a:endParaRPr kumimoji="0" lang="en-US" sz="13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u="none" strike="noStrike" kern="1200" cap="none">
                          <a:solidFill>
                            <a:schemeClr val="tx1"/>
                          </a:solidFill>
                          <a:effectLst/>
                          <a:latin typeface="+mn-lt"/>
                          <a:sym typeface="Arial"/>
                        </a:rPr>
                        <a:t>Bevacizumab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i="0" u="none" strike="noStrike" kern="1200" cap="none">
                          <a:solidFill>
                            <a:schemeClr val="tx1"/>
                          </a:solidFill>
                          <a:effectLst/>
                          <a:latin typeface="+mn-lt"/>
                          <a:ea typeface="Calibri" panose="020F0502020204030204" pitchFamily="34" charset="0"/>
                          <a:cs typeface="Arial" panose="020B0604020202020204" pitchFamily="34" charset="0"/>
                          <a:sym typeface="Arial"/>
                        </a:rPr>
                        <a:t>PARP inhibitor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i="0" u="none" strike="noStrike" kern="1200" cap="none" err="1">
                          <a:solidFill>
                            <a:schemeClr val="tx1"/>
                          </a:solidFill>
                          <a:effectLst/>
                          <a:latin typeface="+mn-lt"/>
                          <a:ea typeface="Calibri" panose="020F0502020204030204" pitchFamily="34" charset="0"/>
                          <a:cs typeface="Arial" panose="020B0604020202020204" pitchFamily="34" charset="0"/>
                          <a:sym typeface="Arial"/>
                        </a:rPr>
                        <a:t>Mirvetuximab</a:t>
                      </a:r>
                      <a:r>
                        <a:rPr kumimoji="1" lang="en-US" sz="1300" b="0" i="0" u="none" strike="noStrike" kern="1200" cap="none">
                          <a:solidFill>
                            <a:schemeClr val="tx1"/>
                          </a:solidFill>
                          <a:effectLst/>
                          <a:latin typeface="+mn-lt"/>
                          <a:ea typeface="Calibri" panose="020F0502020204030204" pitchFamily="34" charset="0"/>
                          <a:cs typeface="Arial" panose="020B0604020202020204" pitchFamily="34" charset="0"/>
                          <a:sym typeface="Arial"/>
                        </a:rPr>
                        <a:t> </a:t>
                      </a:r>
                      <a:r>
                        <a:rPr kumimoji="0" lang="en-GB" sz="1300" b="0" i="0" u="none" strike="noStrike" kern="0" cap="none" spc="0" normalizeH="0" baseline="0" noProof="0" err="1">
                          <a:ln>
                            <a:noFill/>
                          </a:ln>
                          <a:solidFill>
                            <a:schemeClr val="tx1"/>
                          </a:solidFill>
                          <a:effectLst/>
                          <a:uLnTx/>
                          <a:uFillTx/>
                          <a:latin typeface="+mn-lt"/>
                          <a:cs typeface="Arial" pitchFamily="34" charset="0"/>
                          <a:sym typeface="Arial"/>
                        </a:rPr>
                        <a:t>soravtansine</a:t>
                      </a:r>
                      <a:endParaRPr kumimoji="1" lang="en-US" sz="1300" b="0" i="0" u="none" strike="noStrike" kern="1200" cap="none">
                        <a:solidFill>
                          <a:schemeClr val="tx1"/>
                        </a:solidFill>
                        <a:effectLst/>
                        <a:latin typeface="+mn-lt"/>
                        <a:ea typeface="Calibri" panose="020F0502020204030204" pitchFamily="34" charset="0"/>
                        <a:cs typeface="Arial" panose="020B0604020202020204" pitchFamily="34" charset="0"/>
                        <a:sym typeface="Arial"/>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300" b="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a:solidFill>
                            <a:schemeClr val="tx1"/>
                          </a:solidFill>
                          <a:latin typeface="+mn-lt"/>
                        </a:rPr>
                        <a:t>89 (83.2)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a:solidFill>
                            <a:schemeClr val="tx1"/>
                          </a:solidFill>
                          <a:latin typeface="+mn-lt"/>
                        </a:rPr>
                        <a:t>75 (70.1)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a:solidFill>
                            <a:schemeClr val="tx1"/>
                          </a:solidFill>
                          <a:latin typeface="+mn-lt"/>
                        </a:rPr>
                        <a:t>3 (2.8)</a:t>
                      </a: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480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1" lang="en-US" sz="1300" b="0" u="none" strike="noStrike" kern="1200" cap="none">
                          <a:solidFill>
                            <a:schemeClr val="tx1"/>
                          </a:solidFill>
                          <a:effectLst/>
                          <a:latin typeface="+mn-lt"/>
                          <a:sym typeface="Arial"/>
                        </a:rPr>
                        <a:t>Last platinum-free interval</a:t>
                      </a:r>
                      <a:endParaRPr kumimoji="0" lang="en-US" sz="13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u="none" strike="noStrike" kern="1200" cap="none">
                          <a:solidFill>
                            <a:schemeClr val="tx1"/>
                          </a:solidFill>
                          <a:effectLst/>
                          <a:latin typeface="+mn-lt"/>
                          <a:sym typeface="Arial"/>
                        </a:rPr>
                        <a:t>&lt;3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u="none" strike="noStrike" kern="1200" cap="none">
                          <a:solidFill>
                            <a:schemeClr val="tx1"/>
                          </a:solidFill>
                          <a:effectLst/>
                          <a:latin typeface="+mn-lt"/>
                          <a:sym typeface="Arial"/>
                        </a:rPr>
                        <a:t>3–6 mo</a:t>
                      </a:r>
                      <a:endParaRPr kumimoji="1" lang="en-US" sz="1300" b="0" i="0" u="none" strike="noStrike" kern="1200" cap="none">
                        <a:solidFill>
                          <a:schemeClr val="tx1"/>
                        </a:solidFill>
                        <a:effectLst/>
                        <a:latin typeface="+mn-lt"/>
                        <a:ea typeface="Calibri" panose="020F0502020204030204" pitchFamily="34" charset="0"/>
                        <a:cs typeface="Arial" panose="020B0604020202020204" pitchFamily="34" charset="0"/>
                        <a:sym typeface="Arial"/>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300" b="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a:solidFill>
                            <a:schemeClr val="tx1"/>
                          </a:solidFill>
                          <a:latin typeface="+mn-lt"/>
                        </a:rPr>
                        <a:t>47 (43.9)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a:solidFill>
                            <a:schemeClr val="tx1"/>
                          </a:solidFill>
                          <a:latin typeface="+mn-lt"/>
                        </a:rPr>
                        <a:t>60 (56.1)</a:t>
                      </a: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151546140"/>
                  </a:ext>
                </a:extLst>
              </a:tr>
              <a:tr h="758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1" lang="en-US" sz="1300" b="0" u="none" strike="noStrike" kern="1200" cap="none">
                          <a:solidFill>
                            <a:schemeClr val="tx1"/>
                          </a:solidFill>
                          <a:effectLst/>
                          <a:latin typeface="+mn-lt"/>
                          <a:sym typeface="Arial"/>
                        </a:rPr>
                        <a:t>Tumor CDH6 membrane positivity at any intensity at baseline</a:t>
                      </a:r>
                      <a:endParaRPr kumimoji="0" lang="en-US" sz="13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u="none" strike="noStrike" kern="1200" cap="none">
                          <a:solidFill>
                            <a:schemeClr val="tx1"/>
                          </a:solidFill>
                          <a:effectLst/>
                          <a:latin typeface="+mn-lt"/>
                          <a:sym typeface="Arial"/>
                        </a:rPr>
                        <a:t>Any positivity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u="none" strike="noStrike" kern="1200" cap="none">
                          <a:solidFill>
                            <a:schemeClr val="tx1"/>
                          </a:solidFill>
                          <a:effectLst/>
                          <a:latin typeface="+mn-lt"/>
                          <a:sym typeface="Arial"/>
                        </a:rPr>
                        <a:t>&lt;75% positive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1" lang="en-US" sz="1300" b="0" u="none" strike="noStrike" kern="1200" cap="none">
                          <a:solidFill>
                            <a:schemeClr val="tx1"/>
                          </a:solidFill>
                          <a:effectLst/>
                          <a:latin typeface="+mn-lt"/>
                          <a:sym typeface="Arial"/>
                        </a:rPr>
                        <a:t>≥75% positive</a:t>
                      </a:r>
                    </a:p>
                  </a:txBody>
                  <a:tcPr marL="118872" marR="118872" anchor="ctr">
                    <a:lnL w="3175" cap="flat" cmpd="sng" algn="ctr">
                      <a:noFill/>
                      <a:prstDash val="solid"/>
                    </a:lnL>
                    <a:lnR>
                      <a:noFill/>
                    </a:lnR>
                    <a:lnT w="3175" cap="flat" cmpd="sng" algn="ctr">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endParaRPr lang="en-US" sz="1300" b="0">
                        <a:solidFill>
                          <a:schemeClr val="tx1"/>
                        </a:solidFill>
                        <a:latin typeface="+mn-lt"/>
                      </a:endParaRPr>
                    </a:p>
                    <a:p>
                      <a:pPr algn="ctr">
                        <a:lnSpc>
                          <a:spcPct val="100000"/>
                        </a:lnSpc>
                      </a:pPr>
                      <a:endParaRPr lang="en-US" sz="1300" b="0">
                        <a:solidFill>
                          <a:schemeClr val="tx1"/>
                        </a:solidFill>
                        <a:latin typeface="+mn-lt"/>
                      </a:endParaRPr>
                    </a:p>
                    <a:p>
                      <a:pPr algn="ctr">
                        <a:lnSpc>
                          <a:spcPct val="100000"/>
                        </a:lnSpc>
                      </a:pPr>
                      <a:r>
                        <a:rPr lang="en-US" sz="1300" b="0">
                          <a:solidFill>
                            <a:schemeClr val="tx1"/>
                          </a:solidFill>
                          <a:latin typeface="+mn-lt"/>
                        </a:rPr>
                        <a:t>95 (94.1)</a:t>
                      </a:r>
                      <a:r>
                        <a:rPr kumimoji="0" lang="en-US" sz="1400" b="0" i="0" u="none" strike="noStrike" kern="1200" cap="none" spc="0" normalizeH="0" baseline="30000" noProof="0">
                          <a:ln>
                            <a:noFill/>
                          </a:ln>
                          <a:solidFill>
                            <a:srgbClr val="161616"/>
                          </a:solidFill>
                          <a:effectLst/>
                          <a:uLnTx/>
                          <a:uFillTx/>
                          <a:latin typeface="+mn-lt"/>
                          <a:ea typeface="+mn-ea"/>
                          <a:cs typeface="+mn-cs"/>
                        </a:rPr>
                        <a:t>†</a:t>
                      </a:r>
                    </a:p>
                    <a:p>
                      <a:pPr algn="ctr">
                        <a:lnSpc>
                          <a:spcPct val="100000"/>
                        </a:lnSpc>
                      </a:pPr>
                      <a:r>
                        <a:rPr lang="en-US" sz="1300" b="0">
                          <a:solidFill>
                            <a:schemeClr val="tx1"/>
                          </a:solidFill>
                          <a:latin typeface="+mn-lt"/>
                        </a:rPr>
                        <a:t>41 (40.6)</a:t>
                      </a:r>
                      <a:r>
                        <a:rPr kumimoji="0" lang="en-US" sz="1200" b="0" i="0" u="none" strike="noStrike" kern="1200" cap="none" spc="0" normalizeH="0" baseline="30000" noProof="0">
                          <a:ln>
                            <a:noFill/>
                          </a:ln>
                          <a:solidFill>
                            <a:srgbClr val="161616"/>
                          </a:solidFill>
                          <a:effectLst/>
                          <a:uLnTx/>
                          <a:uFillTx/>
                          <a:latin typeface="+mn-lt"/>
                          <a:ea typeface="+mn-ea"/>
                          <a:cs typeface="+mn-cs"/>
                        </a:rPr>
                        <a:t>†</a:t>
                      </a:r>
                      <a:endParaRPr lang="en-US" sz="1300" b="0">
                        <a:solidFill>
                          <a:schemeClr val="tx1"/>
                        </a:solidFill>
                        <a:latin typeface="+mn-lt"/>
                      </a:endParaRPr>
                    </a:p>
                    <a:p>
                      <a:pPr algn="ctr">
                        <a:lnSpc>
                          <a:spcPct val="100000"/>
                        </a:lnSpc>
                        <a:spcAft>
                          <a:spcPts val="600"/>
                        </a:spcAft>
                      </a:pPr>
                      <a:r>
                        <a:rPr lang="en-US" sz="1300" b="0">
                          <a:solidFill>
                            <a:schemeClr val="tx1"/>
                          </a:solidFill>
                          <a:latin typeface="+mn-lt"/>
                        </a:rPr>
                        <a:t>60 (59.4)</a:t>
                      </a:r>
                      <a:r>
                        <a:rPr kumimoji="0" lang="en-US" sz="1200" b="0" i="0" u="none" strike="noStrike" kern="1200" cap="none" spc="0" normalizeH="0" baseline="30000" noProof="0">
                          <a:ln>
                            <a:noFill/>
                          </a:ln>
                          <a:solidFill>
                            <a:srgbClr val="161616"/>
                          </a:solidFill>
                          <a:effectLst/>
                          <a:uLnTx/>
                          <a:uFillTx/>
                          <a:latin typeface="+mn-lt"/>
                          <a:ea typeface="+mn-ea"/>
                          <a:cs typeface="+mn-cs"/>
                        </a:rPr>
                        <a:t>†</a:t>
                      </a:r>
                      <a:endParaRPr lang="en-US" sz="1300" b="0">
                        <a:solidFill>
                          <a:schemeClr val="tx1"/>
                        </a:solidFill>
                        <a:latin typeface="+mn-lt"/>
                      </a:endParaRPr>
                    </a:p>
                  </a:txBody>
                  <a:tcPr marL="118872" marR="118872" anchor="ctr">
                    <a:lnL>
                      <a:noFill/>
                    </a:lnL>
                    <a:lnR w="3175" cap="flat" cmpd="sng" algn="ctr">
                      <a:noFill/>
                      <a:prstDash val="solid"/>
                    </a:lnR>
                    <a:lnT w="3175" cap="flat" cmpd="sng" algn="ctr">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30952325"/>
                  </a:ext>
                </a:extLst>
              </a:tr>
            </a:tbl>
          </a:graphicData>
        </a:graphic>
      </p:graphicFrame>
      <p:sp>
        <p:nvSpPr>
          <p:cNvPr id="7" name="TextBox 6">
            <a:extLst>
              <a:ext uri="{FF2B5EF4-FFF2-40B4-BE49-F238E27FC236}">
                <a16:creationId xmlns:a16="http://schemas.microsoft.com/office/drawing/2014/main" id="{0D2C12B7-8BFC-77E4-5354-C746AE1CA5AD}"/>
              </a:ext>
            </a:extLst>
          </p:cNvPr>
          <p:cNvSpPr txBox="1"/>
          <p:nvPr/>
        </p:nvSpPr>
        <p:spPr>
          <a:xfrm>
            <a:off x="6495820" y="5728588"/>
            <a:ext cx="5475518" cy="573787"/>
          </a:xfrm>
          <a:prstGeom prst="rect">
            <a:avLst/>
          </a:prstGeom>
        </p:spPr>
        <p:txBody>
          <a:bodyPr vert="horz" wrap="square" lIns="0" tIns="0" rIns="0" bIns="0" rtlCol="0">
            <a:noAutofit/>
          </a:bodyPr>
          <a:lstStyle/>
          <a:p>
            <a:pPr lvl="0"/>
            <a:r>
              <a:rPr kumimoji="0" lang="en-US" sz="1050" b="0" i="0" u="none" strike="noStrike" kern="1200" cap="none" spc="0" normalizeH="0" baseline="0" noProof="0">
                <a:ln>
                  <a:noFill/>
                </a:ln>
                <a:solidFill>
                  <a:srgbClr val="161616"/>
                </a:solidFill>
                <a:effectLst/>
                <a:uLnTx/>
                <a:uFillTx/>
                <a:latin typeface="Poppins"/>
                <a:ea typeface="+mn-ea"/>
                <a:cs typeface="+mn-cs"/>
              </a:rPr>
              <a:t>*Only patients with platinum-resistant ovarian cancer and treated with at least one dose were included in this primary analysis. </a:t>
            </a:r>
            <a:r>
              <a:rPr kumimoji="0" lang="en-US" sz="1050" b="0" i="0" u="none" strike="noStrike" kern="1200" cap="none" spc="0" normalizeH="0" baseline="30000" noProof="0">
                <a:ln>
                  <a:noFill/>
                </a:ln>
                <a:solidFill>
                  <a:srgbClr val="161616"/>
                </a:solidFill>
                <a:effectLst/>
                <a:uLnTx/>
                <a:uFillTx/>
                <a:latin typeface="Poppins"/>
                <a:ea typeface="+mn-ea"/>
                <a:cs typeface="+mn-cs"/>
              </a:rPr>
              <a:t>†</a:t>
            </a:r>
            <a:r>
              <a:rPr kumimoji="0" lang="en-US" sz="1050" b="0" i="0" u="none" strike="noStrike" kern="1200" cap="none" spc="0" normalizeH="0" noProof="0">
                <a:ln>
                  <a:noFill/>
                </a:ln>
                <a:solidFill>
                  <a:srgbClr val="161616"/>
                </a:solidFill>
                <a:effectLst/>
                <a:uLnTx/>
                <a:uFillTx/>
                <a:latin typeface="Poppins"/>
                <a:ea typeface="+mn-ea"/>
                <a:cs typeface="+mn-cs"/>
              </a:rPr>
              <a:t>N = 101. n = 6 tumor samples were not of adequate quality to measure CDH6 positivity.</a:t>
            </a:r>
            <a:endParaRPr kumimoji="0" lang="en-US" sz="1050" b="0" i="0" u="none" strike="noStrike" kern="1200" cap="none" spc="0" normalizeH="0" baseline="30000" noProof="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3199262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5BBD2A-D727-E7C0-EE6A-C70DAD73A922}"/>
              </a:ext>
            </a:extLst>
          </p:cNvPr>
          <p:cNvSpPr>
            <a:spLocks noGrp="1"/>
          </p:cNvSpPr>
          <p:nvPr>
            <p:ph idx="1"/>
          </p:nvPr>
        </p:nvSpPr>
        <p:spPr>
          <a:xfrm>
            <a:off x="231775" y="5246254"/>
            <a:ext cx="11739563" cy="843395"/>
          </a:xfrm>
        </p:spPr>
        <p:txBody>
          <a:bodyPr/>
          <a:lstStyle/>
          <a:p>
            <a:r>
              <a:rPr lang="en-US"/>
              <a:t>Tumor responses were observed across all CDH6 tumor expression levels</a:t>
            </a:r>
          </a:p>
        </p:txBody>
      </p:sp>
      <p:sp>
        <p:nvSpPr>
          <p:cNvPr id="3" name="Title 2">
            <a:extLst>
              <a:ext uri="{FF2B5EF4-FFF2-40B4-BE49-F238E27FC236}">
                <a16:creationId xmlns:a16="http://schemas.microsoft.com/office/drawing/2014/main" id="{123D5B51-3451-8F26-A9D3-1825398CA769}"/>
              </a:ext>
            </a:extLst>
          </p:cNvPr>
          <p:cNvSpPr>
            <a:spLocks noGrp="1"/>
          </p:cNvSpPr>
          <p:nvPr>
            <p:ph type="title"/>
          </p:nvPr>
        </p:nvSpPr>
        <p:spPr>
          <a:xfrm>
            <a:off x="231078" y="531006"/>
            <a:ext cx="11740260" cy="502445"/>
          </a:xfrm>
        </p:spPr>
        <p:txBody>
          <a:bodyPr/>
          <a:lstStyle/>
          <a:p>
            <a:r>
              <a:rPr lang="en-US" spc="0"/>
              <a:t>REJOICE-Ovarian01: Primary Efficacy Analysis</a:t>
            </a:r>
          </a:p>
        </p:txBody>
      </p:sp>
      <p:sp>
        <p:nvSpPr>
          <p:cNvPr id="4" name="Content Placeholder 3">
            <a:extLst>
              <a:ext uri="{FF2B5EF4-FFF2-40B4-BE49-F238E27FC236}">
                <a16:creationId xmlns:a16="http://schemas.microsoft.com/office/drawing/2014/main" id="{77DA2407-878C-584E-FBFC-CCE7D2BA1DF3}"/>
              </a:ext>
            </a:extLst>
          </p:cNvPr>
          <p:cNvSpPr>
            <a:spLocks noGrp="1"/>
          </p:cNvSpPr>
          <p:nvPr>
            <p:ph sz="quarter" idx="10"/>
          </p:nvPr>
        </p:nvSpPr>
        <p:spPr>
          <a:xfrm>
            <a:off x="3559175" y="6350000"/>
            <a:ext cx="5732463" cy="327025"/>
          </a:xfrm>
        </p:spPr>
        <p:txBody>
          <a:bodyPr anchor="b"/>
          <a:lstStyle/>
          <a:p>
            <a:r>
              <a:rPr lang="en-US" err="1"/>
              <a:t>Ray-Coquard</a:t>
            </a:r>
            <a:r>
              <a:rPr lang="en-US"/>
              <a:t>. ESMO 2025. </a:t>
            </a:r>
            <a:r>
              <a:rPr lang="en-US" err="1"/>
              <a:t>Abstr</a:t>
            </a:r>
            <a:r>
              <a:rPr lang="en-US"/>
              <a:t> LBA 42.</a:t>
            </a:r>
          </a:p>
        </p:txBody>
      </p:sp>
      <p:graphicFrame>
        <p:nvGraphicFramePr>
          <p:cNvPr id="5" name="Table 4">
            <a:extLst>
              <a:ext uri="{FF2B5EF4-FFF2-40B4-BE49-F238E27FC236}">
                <a16:creationId xmlns:a16="http://schemas.microsoft.com/office/drawing/2014/main" id="{86CC6818-A707-AFD3-B6C0-001C31352490}"/>
              </a:ext>
            </a:extLst>
          </p:cNvPr>
          <p:cNvGraphicFramePr>
            <a:graphicFrameLocks noGrp="1"/>
          </p:cNvGraphicFramePr>
          <p:nvPr>
            <p:extLst>
              <p:ext uri="{D42A27DB-BD31-4B8C-83A1-F6EECF244321}">
                <p14:modId xmlns:p14="http://schemas.microsoft.com/office/powerpoint/2010/main" val="1683155084"/>
              </p:ext>
            </p:extLst>
          </p:nvPr>
        </p:nvGraphicFramePr>
        <p:xfrm>
          <a:off x="220662" y="1316245"/>
          <a:ext cx="11740259" cy="3771314"/>
        </p:xfrm>
        <a:graphic>
          <a:graphicData uri="http://schemas.openxmlformats.org/drawingml/2006/table">
            <a:tbl>
              <a:tblPr firstRow="1">
                <a:tableStyleId>{B301B821-A1FF-4177-AEE7-76D212191A09}</a:tableStyleId>
              </a:tblPr>
              <a:tblGrid>
                <a:gridCol w="3113839">
                  <a:extLst>
                    <a:ext uri="{9D8B030D-6E8A-4147-A177-3AD203B41FA5}">
                      <a16:colId xmlns:a16="http://schemas.microsoft.com/office/drawing/2014/main" val="770637522"/>
                    </a:ext>
                  </a:extLst>
                </a:gridCol>
                <a:gridCol w="2156605">
                  <a:extLst>
                    <a:ext uri="{9D8B030D-6E8A-4147-A177-3AD203B41FA5}">
                      <a16:colId xmlns:a16="http://schemas.microsoft.com/office/drawing/2014/main" val="41930084"/>
                    </a:ext>
                  </a:extLst>
                </a:gridCol>
                <a:gridCol w="2156605">
                  <a:extLst>
                    <a:ext uri="{9D8B030D-6E8A-4147-A177-3AD203B41FA5}">
                      <a16:colId xmlns:a16="http://schemas.microsoft.com/office/drawing/2014/main" val="2966896350"/>
                    </a:ext>
                  </a:extLst>
                </a:gridCol>
                <a:gridCol w="2156605">
                  <a:extLst>
                    <a:ext uri="{9D8B030D-6E8A-4147-A177-3AD203B41FA5}">
                      <a16:colId xmlns:a16="http://schemas.microsoft.com/office/drawing/2014/main" val="1187155998"/>
                    </a:ext>
                  </a:extLst>
                </a:gridCol>
                <a:gridCol w="2156605">
                  <a:extLst>
                    <a:ext uri="{9D8B030D-6E8A-4147-A177-3AD203B41FA5}">
                      <a16:colId xmlns:a16="http://schemas.microsoft.com/office/drawing/2014/main" val="3238326858"/>
                    </a:ext>
                  </a:extLst>
                </a:gridCol>
              </a:tblGrid>
              <a:tr h="551417">
                <a:tc>
                  <a:txBody>
                    <a:bodyPr/>
                    <a:lstStyle/>
                    <a:p>
                      <a:pPr algn="l">
                        <a:lnSpc>
                          <a:spcPct val="100000"/>
                        </a:lnSpc>
                      </a:pPr>
                      <a:r>
                        <a:rPr lang="en-GB" sz="1600" b="1">
                          <a:solidFill>
                            <a:schemeClr val="bg2"/>
                          </a:solidFill>
                          <a:latin typeface="+mn-lt"/>
                        </a:rPr>
                        <a:t>Efficacy</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ct val="100000"/>
                        </a:lnSpc>
                      </a:pPr>
                      <a:r>
                        <a:rPr lang="en-GB" sz="1600" b="1">
                          <a:solidFill>
                            <a:schemeClr val="bg2"/>
                          </a:solidFill>
                          <a:latin typeface="+mn-lt"/>
                        </a:rPr>
                        <a:t>R-</a:t>
                      </a:r>
                      <a:r>
                        <a:rPr lang="en-GB" sz="1600" b="1" err="1">
                          <a:solidFill>
                            <a:schemeClr val="bg2"/>
                          </a:solidFill>
                          <a:latin typeface="+mn-lt"/>
                        </a:rPr>
                        <a:t>DXd</a:t>
                      </a:r>
                      <a:r>
                        <a:rPr lang="en-GB" sz="1600" b="1">
                          <a:solidFill>
                            <a:schemeClr val="bg2"/>
                          </a:solidFill>
                          <a:latin typeface="+mn-lt"/>
                        </a:rPr>
                        <a:t> </a:t>
                      </a:r>
                    </a:p>
                    <a:p>
                      <a:pPr algn="ctr">
                        <a:lnSpc>
                          <a:spcPct val="100000"/>
                        </a:lnSpc>
                      </a:pPr>
                      <a:r>
                        <a:rPr lang="en-GB" sz="1600" b="1">
                          <a:solidFill>
                            <a:schemeClr val="bg2"/>
                          </a:solidFill>
                          <a:latin typeface="+mn-lt"/>
                        </a:rPr>
                        <a:t>4.8 mg/kg</a:t>
                      </a:r>
                    </a:p>
                    <a:p>
                      <a:pPr algn="ctr">
                        <a:lnSpc>
                          <a:spcPct val="100000"/>
                        </a:lnSpc>
                      </a:pPr>
                      <a:r>
                        <a:rPr lang="en-GB" sz="1600" b="1">
                          <a:solidFill>
                            <a:schemeClr val="bg2"/>
                          </a:solidFill>
                          <a:latin typeface="+mn-lt"/>
                        </a:rPr>
                        <a:t>(n = 36)</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ct val="100000"/>
                        </a:lnSpc>
                      </a:pPr>
                      <a:r>
                        <a:rPr lang="en-GB" sz="1600" b="1">
                          <a:solidFill>
                            <a:schemeClr val="bg2"/>
                          </a:solidFill>
                          <a:latin typeface="+mn-lt"/>
                        </a:rPr>
                        <a:t>R-</a:t>
                      </a:r>
                      <a:r>
                        <a:rPr lang="en-GB" sz="1600" b="1" err="1">
                          <a:solidFill>
                            <a:schemeClr val="bg2"/>
                          </a:solidFill>
                          <a:latin typeface="+mn-lt"/>
                        </a:rPr>
                        <a:t>DXd</a:t>
                      </a:r>
                      <a:r>
                        <a:rPr lang="en-GB" sz="1600" b="1">
                          <a:solidFill>
                            <a:schemeClr val="bg2"/>
                          </a:solidFill>
                          <a:latin typeface="+mn-lt"/>
                        </a:rPr>
                        <a:t> </a:t>
                      </a:r>
                    </a:p>
                    <a:p>
                      <a:pPr algn="ctr">
                        <a:lnSpc>
                          <a:spcPct val="100000"/>
                        </a:lnSpc>
                      </a:pPr>
                      <a:r>
                        <a:rPr lang="en-GB" sz="1600" b="1">
                          <a:solidFill>
                            <a:schemeClr val="bg2"/>
                          </a:solidFill>
                          <a:latin typeface="+mn-lt"/>
                        </a:rPr>
                        <a:t>5.6 mg/kg</a:t>
                      </a:r>
                    </a:p>
                    <a:p>
                      <a:pPr algn="ctr">
                        <a:lnSpc>
                          <a:spcPct val="100000"/>
                        </a:lnSpc>
                      </a:pPr>
                      <a:r>
                        <a:rPr lang="en-GB" sz="1600" b="1">
                          <a:solidFill>
                            <a:schemeClr val="bg2"/>
                          </a:solidFill>
                          <a:latin typeface="+mn-lt"/>
                        </a:rPr>
                        <a:t>(n = 36)</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ct val="100000"/>
                        </a:lnSpc>
                      </a:pPr>
                      <a:r>
                        <a:rPr lang="en-GB" sz="1600" b="1">
                          <a:solidFill>
                            <a:schemeClr val="bg2"/>
                          </a:solidFill>
                          <a:latin typeface="+mn-lt"/>
                        </a:rPr>
                        <a:t>R-</a:t>
                      </a:r>
                      <a:r>
                        <a:rPr lang="en-GB" sz="1600" b="1" err="1">
                          <a:solidFill>
                            <a:schemeClr val="bg2"/>
                          </a:solidFill>
                          <a:latin typeface="+mn-lt"/>
                        </a:rPr>
                        <a:t>DXd</a:t>
                      </a:r>
                      <a:r>
                        <a:rPr lang="en-GB" sz="1600" b="1">
                          <a:solidFill>
                            <a:schemeClr val="bg2"/>
                          </a:solidFill>
                          <a:latin typeface="+mn-lt"/>
                        </a:rPr>
                        <a:t> </a:t>
                      </a:r>
                    </a:p>
                    <a:p>
                      <a:pPr algn="ctr">
                        <a:lnSpc>
                          <a:spcPct val="100000"/>
                        </a:lnSpc>
                      </a:pPr>
                      <a:r>
                        <a:rPr lang="en-GB" sz="1600" b="1">
                          <a:solidFill>
                            <a:schemeClr val="bg2"/>
                          </a:solidFill>
                          <a:latin typeface="+mn-lt"/>
                        </a:rPr>
                        <a:t>6.4 mg/kg</a:t>
                      </a:r>
                    </a:p>
                    <a:p>
                      <a:pPr algn="ctr">
                        <a:lnSpc>
                          <a:spcPct val="100000"/>
                        </a:lnSpc>
                      </a:pPr>
                      <a:r>
                        <a:rPr lang="en-GB" sz="1600" b="1">
                          <a:solidFill>
                            <a:schemeClr val="bg2"/>
                          </a:solidFill>
                          <a:latin typeface="+mn-lt"/>
                        </a:rPr>
                        <a:t>(n = 35)</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lnSpc>
                          <a:spcPct val="100000"/>
                        </a:lnSpc>
                      </a:pPr>
                      <a:r>
                        <a:rPr lang="en-GB" sz="1600" b="1">
                          <a:solidFill>
                            <a:schemeClr val="bg2"/>
                          </a:solidFill>
                          <a:latin typeface="+mn-lt"/>
                        </a:rPr>
                        <a:t>R-</a:t>
                      </a:r>
                      <a:r>
                        <a:rPr lang="en-GB" sz="1600" b="1" err="1">
                          <a:solidFill>
                            <a:schemeClr val="bg2"/>
                          </a:solidFill>
                          <a:latin typeface="+mn-lt"/>
                        </a:rPr>
                        <a:t>DXd</a:t>
                      </a:r>
                      <a:r>
                        <a:rPr lang="en-GB" sz="1600" b="1">
                          <a:solidFill>
                            <a:schemeClr val="bg2"/>
                          </a:solidFill>
                          <a:latin typeface="+mn-lt"/>
                        </a:rPr>
                        <a:t> </a:t>
                      </a:r>
                    </a:p>
                    <a:p>
                      <a:pPr algn="ctr">
                        <a:lnSpc>
                          <a:spcPct val="100000"/>
                        </a:lnSpc>
                      </a:pPr>
                      <a:r>
                        <a:rPr lang="en-GB" sz="1600" b="1">
                          <a:solidFill>
                            <a:schemeClr val="bg2"/>
                          </a:solidFill>
                          <a:latin typeface="+mn-lt"/>
                        </a:rPr>
                        <a:t>All Doses</a:t>
                      </a:r>
                    </a:p>
                    <a:p>
                      <a:pPr algn="ctr">
                        <a:lnSpc>
                          <a:spcPct val="100000"/>
                        </a:lnSpc>
                      </a:pPr>
                      <a:r>
                        <a:rPr lang="en-GB" sz="1600" b="1">
                          <a:solidFill>
                            <a:schemeClr val="bg2"/>
                          </a:solidFill>
                          <a:latin typeface="+mn-lt"/>
                        </a:rPr>
                        <a:t>(N = 107)</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994503348"/>
                  </a:ext>
                </a:extLst>
              </a:tr>
              <a:tr h="224651">
                <a:tc>
                  <a:txBody>
                    <a:bodyPr/>
                    <a:lstStyle/>
                    <a:p>
                      <a:pPr>
                        <a:lnSpc>
                          <a:spcPct val="100000"/>
                        </a:lnSpc>
                      </a:pPr>
                      <a:r>
                        <a:rPr lang="en-GB" sz="1600" b="0" kern="1200">
                          <a:solidFill>
                            <a:schemeClr val="tx1"/>
                          </a:solidFill>
                          <a:latin typeface="+mn-lt"/>
                          <a:ea typeface="+mn-ea"/>
                          <a:cs typeface="+mn-cs"/>
                        </a:rPr>
                        <a:t>Median follow-up, </a:t>
                      </a:r>
                      <a:r>
                        <a:rPr lang="en-GB" sz="1600" b="0" kern="1200" err="1">
                          <a:solidFill>
                            <a:schemeClr val="tx1"/>
                          </a:solidFill>
                          <a:latin typeface="+mn-lt"/>
                          <a:ea typeface="+mn-ea"/>
                          <a:cs typeface="+mn-cs"/>
                        </a:rPr>
                        <a:t>mo</a:t>
                      </a:r>
                      <a:r>
                        <a:rPr lang="en-GB" sz="1600" b="0" kern="1200">
                          <a:solidFill>
                            <a:schemeClr val="tx1"/>
                          </a:solidFill>
                          <a:latin typeface="+mn-lt"/>
                          <a:ea typeface="+mn-ea"/>
                          <a:cs typeface="+mn-cs"/>
                        </a:rPr>
                        <a:t> </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pPr>
                      <a:r>
                        <a:rPr lang="en-GB" sz="1600">
                          <a:solidFill>
                            <a:schemeClr val="tx1"/>
                          </a:solidFill>
                          <a:latin typeface="+mn-lt"/>
                        </a:rPr>
                        <a:t>5.6 (4.7-6.3)</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600">
                          <a:solidFill>
                            <a:schemeClr val="tx1"/>
                          </a:solidFill>
                          <a:latin typeface="+mn-lt"/>
                        </a:rPr>
                        <a:t>5.6 (4.6-5.8)</a:t>
                      </a:r>
                      <a:endParaRPr lang="en-GB" sz="1600">
                        <a:solidFill>
                          <a:schemeClr val="tx1"/>
                        </a:solidFill>
                        <a:latin typeface="+mn-lt"/>
                      </a:endParaRP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600">
                          <a:solidFill>
                            <a:schemeClr val="tx1"/>
                          </a:solidFill>
                          <a:latin typeface="+mn-lt"/>
                        </a:rPr>
                        <a:t>5.2 (4.9-5.8)</a:t>
                      </a:r>
                      <a:endParaRPr lang="en-GB" sz="1600">
                        <a:solidFill>
                          <a:schemeClr val="tx1"/>
                        </a:solidFill>
                        <a:latin typeface="+mn-lt"/>
                      </a:endParaRP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pPr>
                      <a:endParaRPr lang="en-GB" sz="1600">
                        <a:solidFill>
                          <a:schemeClr val="tx1"/>
                        </a:solidFill>
                        <a:latin typeface="+mn-lt"/>
                      </a:endParaRP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37155183"/>
                  </a:ext>
                </a:extLst>
              </a:tr>
              <a:tr h="224651">
                <a:tc>
                  <a:txBody>
                    <a:bodyPr/>
                    <a:lstStyle/>
                    <a:p>
                      <a:pPr>
                        <a:lnSpc>
                          <a:spcPct val="100000"/>
                        </a:lnSpc>
                      </a:pPr>
                      <a:r>
                        <a:rPr lang="en-GB" sz="1600" b="0" kern="1200">
                          <a:solidFill>
                            <a:schemeClr val="tx1"/>
                          </a:solidFill>
                          <a:latin typeface="+mn-lt"/>
                        </a:rPr>
                        <a:t>ORR by BICR, % (95% CI)</a:t>
                      </a:r>
                      <a:endParaRPr lang="en-GB" sz="1600" b="0" kern="1200">
                        <a:solidFill>
                          <a:schemeClr val="tx1"/>
                        </a:solidFill>
                        <a:latin typeface="+mn-lt"/>
                        <a:ea typeface="+mn-ea"/>
                        <a:cs typeface="+mn-cs"/>
                      </a:endParaRP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GB" sz="1600">
                          <a:solidFill>
                            <a:schemeClr val="tx1"/>
                          </a:solidFill>
                          <a:latin typeface="+mn-lt"/>
                        </a:rPr>
                        <a:t>44.4 (27.9-61.9)</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GB" sz="1600">
                          <a:solidFill>
                            <a:schemeClr val="tx1"/>
                          </a:solidFill>
                          <a:latin typeface="+mn-lt"/>
                        </a:rPr>
                        <a:t>50.0 (32.9-67.1)</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GB" sz="1600">
                          <a:solidFill>
                            <a:schemeClr val="tx1"/>
                          </a:solidFill>
                          <a:latin typeface="+mn-lt"/>
                        </a:rPr>
                        <a:t>57.1 (39.4-73.7)</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GB" sz="1600">
                          <a:solidFill>
                            <a:schemeClr val="tx1"/>
                          </a:solidFill>
                          <a:latin typeface="+mn-lt"/>
                        </a:rPr>
                        <a:t>50.5 (40.6-60.3)</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15722426"/>
                  </a:ext>
                </a:extLst>
              </a:tr>
              <a:tr h="10415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a:solidFill>
                            <a:schemeClr val="tx1"/>
                          </a:solidFill>
                          <a:latin typeface="+mn-lt"/>
                        </a:rPr>
                        <a:t>BOR by BICR, n (%)</a:t>
                      </a:r>
                      <a:endParaRPr kumimoji="0" lang="en-US" sz="16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baseline="0">
                          <a:solidFill>
                            <a:schemeClr val="tx1"/>
                          </a:solidFill>
                          <a:latin typeface="+mn-lt"/>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baseline="0">
                          <a:solidFill>
                            <a:schemeClr val="tx1"/>
                          </a:solidFill>
                          <a:latin typeface="+mn-lt"/>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baseline="0">
                          <a:solidFill>
                            <a:schemeClr val="tx1"/>
                          </a:solidFill>
                          <a:latin typeface="+mn-lt"/>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baseline="0">
                          <a:solidFill>
                            <a:schemeClr val="tx1"/>
                          </a:solidFill>
                          <a:latin typeface="+mn-lt"/>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baseline="0">
                          <a:solidFill>
                            <a:schemeClr val="tx1"/>
                          </a:solidFill>
                          <a:latin typeface="+mn-lt"/>
                        </a:rPr>
                        <a:t>NE</a:t>
                      </a:r>
                      <a:endParaRPr lang="en-GB" sz="1600" b="0">
                        <a:solidFill>
                          <a:schemeClr val="tx1"/>
                        </a:solidFill>
                        <a:latin typeface="+mn-lt"/>
                      </a:endParaRP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pPr>
                      <a:endParaRPr lang="en-GB" sz="1600">
                        <a:solidFill>
                          <a:schemeClr val="tx1"/>
                        </a:solidFill>
                        <a:latin typeface="+mn-lt"/>
                      </a:endParaRPr>
                    </a:p>
                    <a:p>
                      <a:pPr algn="ctr">
                        <a:lnSpc>
                          <a:spcPct val="100000"/>
                        </a:lnSpc>
                      </a:pPr>
                      <a:r>
                        <a:rPr lang="en-GB" sz="1600">
                          <a:solidFill>
                            <a:schemeClr val="tx1"/>
                          </a:solidFill>
                          <a:latin typeface="+mn-lt"/>
                        </a:rPr>
                        <a:t>1 (2.8)</a:t>
                      </a:r>
                    </a:p>
                    <a:p>
                      <a:pPr algn="ctr">
                        <a:lnSpc>
                          <a:spcPct val="100000"/>
                        </a:lnSpc>
                      </a:pPr>
                      <a:r>
                        <a:rPr lang="en-GB" sz="1600">
                          <a:solidFill>
                            <a:schemeClr val="tx1"/>
                          </a:solidFill>
                          <a:latin typeface="+mn-lt"/>
                        </a:rPr>
                        <a:t>15 (41.7)</a:t>
                      </a:r>
                    </a:p>
                    <a:p>
                      <a:pPr algn="ctr">
                        <a:lnSpc>
                          <a:spcPct val="100000"/>
                        </a:lnSpc>
                      </a:pPr>
                      <a:r>
                        <a:rPr lang="en-GB" sz="1600">
                          <a:solidFill>
                            <a:schemeClr val="tx1"/>
                          </a:solidFill>
                          <a:latin typeface="+mn-lt"/>
                        </a:rPr>
                        <a:t>17 (47.2)</a:t>
                      </a:r>
                    </a:p>
                    <a:p>
                      <a:pPr algn="ctr">
                        <a:lnSpc>
                          <a:spcPct val="100000"/>
                        </a:lnSpc>
                      </a:pPr>
                      <a:r>
                        <a:rPr lang="en-GB" sz="1600">
                          <a:solidFill>
                            <a:schemeClr val="tx1"/>
                          </a:solidFill>
                          <a:latin typeface="+mn-lt"/>
                        </a:rPr>
                        <a:t>2 (5.6)</a:t>
                      </a:r>
                    </a:p>
                    <a:p>
                      <a:pPr algn="ctr">
                        <a:lnSpc>
                          <a:spcPct val="100000"/>
                        </a:lnSpc>
                      </a:pPr>
                      <a:r>
                        <a:rPr lang="en-GB" sz="1600">
                          <a:solidFill>
                            <a:schemeClr val="tx1"/>
                          </a:solidFill>
                          <a:latin typeface="+mn-lt"/>
                        </a:rPr>
                        <a:t>1 (2.8)</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pPr>
                      <a:endParaRPr lang="en-GB" sz="1600">
                        <a:solidFill>
                          <a:schemeClr val="tx1"/>
                        </a:solidFill>
                        <a:latin typeface="+mn-lt"/>
                      </a:endParaRPr>
                    </a:p>
                    <a:p>
                      <a:pPr algn="ctr">
                        <a:lnSpc>
                          <a:spcPct val="100000"/>
                        </a:lnSpc>
                      </a:pPr>
                      <a:r>
                        <a:rPr lang="en-GB" sz="1600">
                          <a:solidFill>
                            <a:schemeClr val="tx1"/>
                          </a:solidFill>
                          <a:latin typeface="+mn-lt"/>
                        </a:rPr>
                        <a:t>2 (5.6)</a:t>
                      </a:r>
                    </a:p>
                    <a:p>
                      <a:pPr algn="ctr">
                        <a:lnSpc>
                          <a:spcPct val="100000"/>
                        </a:lnSpc>
                      </a:pPr>
                      <a:r>
                        <a:rPr lang="en-GB" sz="1600">
                          <a:solidFill>
                            <a:schemeClr val="tx1"/>
                          </a:solidFill>
                          <a:latin typeface="+mn-lt"/>
                        </a:rPr>
                        <a:t>16 (44.4)</a:t>
                      </a:r>
                    </a:p>
                    <a:p>
                      <a:pPr algn="ctr">
                        <a:lnSpc>
                          <a:spcPct val="100000"/>
                        </a:lnSpc>
                      </a:pPr>
                      <a:r>
                        <a:rPr lang="en-GB" sz="1600">
                          <a:solidFill>
                            <a:schemeClr val="tx1"/>
                          </a:solidFill>
                          <a:latin typeface="+mn-lt"/>
                        </a:rPr>
                        <a:t>15 (41.7)</a:t>
                      </a:r>
                    </a:p>
                    <a:p>
                      <a:pPr algn="ctr">
                        <a:lnSpc>
                          <a:spcPct val="100000"/>
                        </a:lnSpc>
                      </a:pPr>
                      <a:r>
                        <a:rPr lang="en-GB" sz="1600">
                          <a:solidFill>
                            <a:schemeClr val="tx1"/>
                          </a:solidFill>
                          <a:latin typeface="+mn-lt"/>
                        </a:rPr>
                        <a:t>2 (5.6)</a:t>
                      </a:r>
                    </a:p>
                    <a:p>
                      <a:pPr algn="ctr">
                        <a:lnSpc>
                          <a:spcPct val="100000"/>
                        </a:lnSpc>
                      </a:pPr>
                      <a:r>
                        <a:rPr lang="en-GB" sz="1600">
                          <a:solidFill>
                            <a:schemeClr val="tx1"/>
                          </a:solidFill>
                          <a:latin typeface="+mn-lt"/>
                        </a:rPr>
                        <a:t>1 (2.8)</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pPr>
                      <a:endParaRPr lang="en-GB" sz="1600">
                        <a:solidFill>
                          <a:schemeClr val="tx1"/>
                        </a:solidFill>
                        <a:latin typeface="+mn-lt"/>
                      </a:endParaRPr>
                    </a:p>
                    <a:p>
                      <a:pPr algn="ctr">
                        <a:lnSpc>
                          <a:spcPct val="100000"/>
                        </a:lnSpc>
                      </a:pPr>
                      <a:r>
                        <a:rPr lang="en-GB" sz="1600">
                          <a:solidFill>
                            <a:schemeClr val="tx1"/>
                          </a:solidFill>
                          <a:latin typeface="+mn-lt"/>
                        </a:rPr>
                        <a:t>0</a:t>
                      </a:r>
                    </a:p>
                    <a:p>
                      <a:pPr algn="ctr">
                        <a:lnSpc>
                          <a:spcPct val="100000"/>
                        </a:lnSpc>
                      </a:pPr>
                      <a:r>
                        <a:rPr lang="en-GB" sz="1600">
                          <a:solidFill>
                            <a:schemeClr val="tx1"/>
                          </a:solidFill>
                          <a:latin typeface="+mn-lt"/>
                        </a:rPr>
                        <a:t>20 (57.1)</a:t>
                      </a:r>
                    </a:p>
                    <a:p>
                      <a:pPr algn="ctr">
                        <a:lnSpc>
                          <a:spcPct val="100000"/>
                        </a:lnSpc>
                      </a:pPr>
                      <a:r>
                        <a:rPr lang="en-GB" sz="1600">
                          <a:solidFill>
                            <a:schemeClr val="tx1"/>
                          </a:solidFill>
                          <a:latin typeface="+mn-lt"/>
                        </a:rPr>
                        <a:t>10 (28.6)</a:t>
                      </a:r>
                    </a:p>
                    <a:p>
                      <a:pPr algn="ctr">
                        <a:lnSpc>
                          <a:spcPct val="100000"/>
                        </a:lnSpc>
                      </a:pPr>
                      <a:r>
                        <a:rPr lang="en-GB" sz="1600">
                          <a:solidFill>
                            <a:schemeClr val="tx1"/>
                          </a:solidFill>
                          <a:latin typeface="+mn-lt"/>
                        </a:rPr>
                        <a:t>4 (11.4)</a:t>
                      </a:r>
                    </a:p>
                    <a:p>
                      <a:pPr algn="ctr">
                        <a:lnSpc>
                          <a:spcPct val="100000"/>
                        </a:lnSpc>
                      </a:pPr>
                      <a:r>
                        <a:rPr lang="en-GB" sz="1600">
                          <a:solidFill>
                            <a:schemeClr val="tx1"/>
                          </a:solidFill>
                          <a:latin typeface="+mn-lt"/>
                        </a:rPr>
                        <a:t>1 (2.9)</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pPr>
                      <a:endParaRPr lang="en-GB" sz="1600">
                        <a:solidFill>
                          <a:schemeClr val="tx1"/>
                        </a:solidFill>
                        <a:latin typeface="+mn-lt"/>
                      </a:endParaRPr>
                    </a:p>
                    <a:p>
                      <a:pPr algn="ctr">
                        <a:lnSpc>
                          <a:spcPct val="100000"/>
                        </a:lnSpc>
                      </a:pPr>
                      <a:r>
                        <a:rPr lang="en-GB" sz="1600">
                          <a:solidFill>
                            <a:schemeClr val="tx1"/>
                          </a:solidFill>
                          <a:latin typeface="+mn-lt"/>
                        </a:rPr>
                        <a:t>3 (2.8)</a:t>
                      </a:r>
                    </a:p>
                    <a:p>
                      <a:pPr algn="ctr">
                        <a:lnSpc>
                          <a:spcPct val="100000"/>
                        </a:lnSpc>
                      </a:pPr>
                      <a:r>
                        <a:rPr lang="en-GB" sz="1600">
                          <a:solidFill>
                            <a:schemeClr val="tx1"/>
                          </a:solidFill>
                          <a:latin typeface="+mn-lt"/>
                        </a:rPr>
                        <a:t>51 (47.7)</a:t>
                      </a:r>
                    </a:p>
                    <a:p>
                      <a:pPr algn="ctr">
                        <a:lnSpc>
                          <a:spcPct val="100000"/>
                        </a:lnSpc>
                      </a:pPr>
                      <a:r>
                        <a:rPr lang="en-GB" sz="1600">
                          <a:solidFill>
                            <a:schemeClr val="tx1"/>
                          </a:solidFill>
                          <a:latin typeface="+mn-lt"/>
                        </a:rPr>
                        <a:t>42 (39.3)</a:t>
                      </a:r>
                    </a:p>
                    <a:p>
                      <a:pPr algn="ctr">
                        <a:lnSpc>
                          <a:spcPct val="100000"/>
                        </a:lnSpc>
                      </a:pPr>
                      <a:r>
                        <a:rPr lang="en-GB" sz="1600">
                          <a:solidFill>
                            <a:schemeClr val="tx1"/>
                          </a:solidFill>
                          <a:latin typeface="+mn-lt"/>
                        </a:rPr>
                        <a:t>8 (7.5)</a:t>
                      </a:r>
                    </a:p>
                    <a:p>
                      <a:pPr algn="ctr">
                        <a:lnSpc>
                          <a:spcPct val="100000"/>
                        </a:lnSpc>
                      </a:pPr>
                      <a:r>
                        <a:rPr lang="en-GB" sz="1600">
                          <a:solidFill>
                            <a:schemeClr val="tx1"/>
                          </a:solidFill>
                          <a:latin typeface="+mn-lt"/>
                        </a:rPr>
                        <a:t>3 (2.8)</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18779039"/>
                  </a:ext>
                </a:extLst>
              </a:tr>
              <a:tr h="224651">
                <a:tc>
                  <a:txBody>
                    <a:bodyPr/>
                    <a:lstStyle/>
                    <a:p>
                      <a:pPr>
                        <a:lnSpc>
                          <a:spcPct val="100000"/>
                        </a:lnSpc>
                      </a:pPr>
                      <a:r>
                        <a:rPr lang="en-GB" sz="1600" b="0">
                          <a:solidFill>
                            <a:schemeClr val="tx1"/>
                          </a:solidFill>
                          <a:latin typeface="+mn-lt"/>
                        </a:rPr>
                        <a:t>DCR, % (95% CI)</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GB" sz="1600">
                          <a:solidFill>
                            <a:schemeClr val="tx1"/>
                          </a:solidFill>
                          <a:latin typeface="+mn-lt"/>
                        </a:rPr>
                        <a:t>75.0 (57.8-87.9)</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GB" sz="1600">
                          <a:solidFill>
                            <a:schemeClr val="tx1"/>
                          </a:solidFill>
                          <a:latin typeface="+mn-lt"/>
                        </a:rPr>
                        <a:t>80.6 (64.0-91.8)</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GB" sz="1600">
                          <a:solidFill>
                            <a:schemeClr val="tx1"/>
                          </a:solidFill>
                          <a:latin typeface="+mn-lt"/>
                        </a:rPr>
                        <a:t>77.1 (59.9-89.6)</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00000"/>
                        </a:lnSpc>
                      </a:pPr>
                      <a:r>
                        <a:rPr lang="en-GB" sz="1600">
                          <a:solidFill>
                            <a:schemeClr val="tx1"/>
                          </a:solidFill>
                          <a:latin typeface="+mn-lt"/>
                        </a:rPr>
                        <a:t>77.6 (68.5-85.1)</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73838894"/>
                  </a:ext>
                </a:extLst>
              </a:tr>
              <a:tr h="388034">
                <a:tc>
                  <a:txBody>
                    <a:bodyPr/>
                    <a:lstStyle/>
                    <a:p>
                      <a:pPr>
                        <a:lnSpc>
                          <a:spcPct val="100000"/>
                        </a:lnSpc>
                      </a:pPr>
                      <a:r>
                        <a:rPr lang="en-GB" sz="1600" b="0">
                          <a:solidFill>
                            <a:schemeClr val="tx1"/>
                          </a:solidFill>
                          <a:latin typeface="+mn-lt"/>
                        </a:rPr>
                        <a:t>Median TTR, </a:t>
                      </a:r>
                      <a:r>
                        <a:rPr lang="en-GB" sz="1600" b="0" err="1">
                          <a:solidFill>
                            <a:schemeClr val="tx1"/>
                          </a:solidFill>
                          <a:latin typeface="+mn-lt"/>
                        </a:rPr>
                        <a:t>wk</a:t>
                      </a:r>
                      <a:r>
                        <a:rPr lang="en-GB" sz="1600" b="0">
                          <a:solidFill>
                            <a:schemeClr val="tx1"/>
                          </a:solidFill>
                          <a:latin typeface="+mn-lt"/>
                        </a:rPr>
                        <a:t> (range)</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GB" sz="1600" kern="1200">
                          <a:solidFill>
                            <a:schemeClr val="tx1"/>
                          </a:solidFill>
                          <a:latin typeface="+mn-lt"/>
                          <a:ea typeface="+mn-ea"/>
                          <a:cs typeface="Times New Roman"/>
                        </a:rPr>
                        <a:t>7.1 (5.4-18.7)</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GB" sz="1600" kern="1200">
                          <a:solidFill>
                            <a:schemeClr val="tx1"/>
                          </a:solidFill>
                          <a:latin typeface="+mn-lt"/>
                          <a:ea typeface="+mn-ea"/>
                          <a:cs typeface="Times New Roman"/>
                        </a:rPr>
                        <a:t>6.6 (5.1-18.3)</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GB" sz="1600" kern="1200">
                          <a:solidFill>
                            <a:schemeClr val="tx1"/>
                          </a:solidFill>
                          <a:latin typeface="+mn-lt"/>
                          <a:ea typeface="+mn-ea"/>
                          <a:cs typeface="Times New Roman"/>
                        </a:rPr>
                        <a:t>7.2 (5.3-19.1)</a:t>
                      </a: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600">
                          <a:solidFill>
                            <a:schemeClr val="tx1"/>
                          </a:solidFill>
                          <a:latin typeface="+mn-lt"/>
                          <a:cs typeface="Times New Roman"/>
                        </a:rPr>
                        <a:t> 7.1 (5.1-19.1)</a:t>
                      </a:r>
                      <a:endParaRPr lang="en-GB" sz="1600">
                        <a:solidFill>
                          <a:schemeClr val="tx1"/>
                        </a:solidFill>
                        <a:latin typeface="+mn-lt"/>
                      </a:endParaRPr>
                    </a:p>
                  </a:txBody>
                  <a:tcPr marL="118872" marR="118872"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35638737"/>
                  </a:ext>
                </a:extLst>
              </a:tr>
            </a:tbl>
          </a:graphicData>
        </a:graphic>
      </p:graphicFrame>
    </p:spTree>
    <p:extLst>
      <p:ext uri="{BB962C8B-B14F-4D97-AF65-F5344CB8AC3E}">
        <p14:creationId xmlns:p14="http://schemas.microsoft.com/office/powerpoint/2010/main" val="820908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182621-218C-F7ED-F30D-BB2EF1323F53}"/>
              </a:ext>
            </a:extLst>
          </p:cNvPr>
          <p:cNvSpPr>
            <a:spLocks noGrp="1"/>
          </p:cNvSpPr>
          <p:nvPr>
            <p:ph type="title"/>
          </p:nvPr>
        </p:nvSpPr>
        <p:spPr/>
        <p:txBody>
          <a:bodyPr/>
          <a:lstStyle/>
          <a:p>
            <a:r>
              <a:rPr lang="en-US" spc="0"/>
              <a:t>REJOICE-Ovarian01: Safety</a:t>
            </a:r>
          </a:p>
        </p:txBody>
      </p:sp>
      <p:sp>
        <p:nvSpPr>
          <p:cNvPr id="4" name="Content Placeholder 3">
            <a:extLst>
              <a:ext uri="{FF2B5EF4-FFF2-40B4-BE49-F238E27FC236}">
                <a16:creationId xmlns:a16="http://schemas.microsoft.com/office/drawing/2014/main" id="{4936C99F-B2FC-1778-B90C-DE8D1B346F91}"/>
              </a:ext>
            </a:extLst>
          </p:cNvPr>
          <p:cNvSpPr>
            <a:spLocks noGrp="1"/>
          </p:cNvSpPr>
          <p:nvPr>
            <p:ph sz="quarter" idx="10"/>
          </p:nvPr>
        </p:nvSpPr>
        <p:spPr/>
        <p:txBody>
          <a:bodyPr anchor="b"/>
          <a:lstStyle/>
          <a:p>
            <a:r>
              <a:rPr lang="en-US" err="1"/>
              <a:t>Ray-Coquard</a:t>
            </a:r>
            <a:r>
              <a:rPr lang="en-US"/>
              <a:t>. ESMO 2025. </a:t>
            </a:r>
            <a:r>
              <a:rPr lang="en-US" err="1"/>
              <a:t>Abstr</a:t>
            </a:r>
            <a:r>
              <a:rPr lang="en-US"/>
              <a:t> LBA 42.</a:t>
            </a:r>
          </a:p>
        </p:txBody>
      </p:sp>
      <p:graphicFrame>
        <p:nvGraphicFramePr>
          <p:cNvPr id="5" name="Table Placeholder 6">
            <a:extLst>
              <a:ext uri="{FF2B5EF4-FFF2-40B4-BE49-F238E27FC236}">
                <a16:creationId xmlns:a16="http://schemas.microsoft.com/office/drawing/2014/main" id="{E408C0F7-D36C-48D2-5E4F-CFA61B18246B}"/>
              </a:ext>
            </a:extLst>
          </p:cNvPr>
          <p:cNvGraphicFramePr>
            <a:graphicFrameLocks/>
          </p:cNvGraphicFramePr>
          <p:nvPr>
            <p:extLst>
              <p:ext uri="{D42A27DB-BD31-4B8C-83A1-F6EECF244321}">
                <p14:modId xmlns:p14="http://schemas.microsoft.com/office/powerpoint/2010/main" val="167168906"/>
              </p:ext>
            </p:extLst>
          </p:nvPr>
        </p:nvGraphicFramePr>
        <p:xfrm>
          <a:off x="226219" y="1335025"/>
          <a:ext cx="11739562" cy="4297680"/>
        </p:xfrm>
        <a:graphic>
          <a:graphicData uri="http://schemas.openxmlformats.org/drawingml/2006/table">
            <a:tbl>
              <a:tblPr firstRow="1" bandRow="1">
                <a:tableStyleId>{69012ECD-51FC-41F1-AA8D-1B2483CD663E}</a:tableStyleId>
              </a:tblPr>
              <a:tblGrid>
                <a:gridCol w="4906086">
                  <a:extLst>
                    <a:ext uri="{9D8B030D-6E8A-4147-A177-3AD203B41FA5}">
                      <a16:colId xmlns:a16="http://schemas.microsoft.com/office/drawing/2014/main" val="20000"/>
                    </a:ext>
                  </a:extLst>
                </a:gridCol>
                <a:gridCol w="1708369">
                  <a:extLst>
                    <a:ext uri="{9D8B030D-6E8A-4147-A177-3AD203B41FA5}">
                      <a16:colId xmlns:a16="http://schemas.microsoft.com/office/drawing/2014/main" val="1148313417"/>
                    </a:ext>
                  </a:extLst>
                </a:gridCol>
                <a:gridCol w="1708369">
                  <a:extLst>
                    <a:ext uri="{9D8B030D-6E8A-4147-A177-3AD203B41FA5}">
                      <a16:colId xmlns:a16="http://schemas.microsoft.com/office/drawing/2014/main" val="913508048"/>
                    </a:ext>
                  </a:extLst>
                </a:gridCol>
                <a:gridCol w="1708369">
                  <a:extLst>
                    <a:ext uri="{9D8B030D-6E8A-4147-A177-3AD203B41FA5}">
                      <a16:colId xmlns:a16="http://schemas.microsoft.com/office/drawing/2014/main" val="1417198807"/>
                    </a:ext>
                  </a:extLst>
                </a:gridCol>
                <a:gridCol w="1708369">
                  <a:extLst>
                    <a:ext uri="{9D8B030D-6E8A-4147-A177-3AD203B41FA5}">
                      <a16:colId xmlns:a16="http://schemas.microsoft.com/office/drawing/2014/main" val="3730245653"/>
                    </a:ext>
                  </a:extLst>
                </a:gridCol>
              </a:tblGrid>
              <a:tr h="376314">
                <a:tc>
                  <a:txBody>
                    <a:bodyPr/>
                    <a:lstStyle/>
                    <a:p>
                      <a:pPr>
                        <a:lnSpc>
                          <a:spcPct val="100000"/>
                        </a:lnSpc>
                      </a:pPr>
                      <a:r>
                        <a:rPr lang="en-US" sz="1200" b="1">
                          <a:solidFill>
                            <a:schemeClr val="bg2"/>
                          </a:solidFill>
                          <a:latin typeface="+mn-lt"/>
                          <a:cs typeface="Arial" panose="020B0604020202020204" pitchFamily="34" charset="0"/>
                        </a:rPr>
                        <a:t>Safety, n (%)</a:t>
                      </a: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200" b="1">
                          <a:solidFill>
                            <a:schemeClr val="bg2"/>
                          </a:solidFill>
                          <a:effectLst/>
                          <a:latin typeface="+mn-lt"/>
                          <a:ea typeface="Calibri" panose="020F0502020204030204" pitchFamily="34" charset="0"/>
                          <a:cs typeface="Arial" panose="020B0604020202020204" pitchFamily="34" charset="0"/>
                        </a:rPr>
                        <a:t>R-</a:t>
                      </a:r>
                      <a:r>
                        <a:rPr lang="en-US" sz="1200" b="1" err="1">
                          <a:solidFill>
                            <a:schemeClr val="bg2"/>
                          </a:solidFill>
                          <a:effectLst/>
                          <a:latin typeface="+mn-lt"/>
                          <a:ea typeface="Calibri" panose="020F0502020204030204" pitchFamily="34" charset="0"/>
                          <a:cs typeface="Arial" panose="020B0604020202020204" pitchFamily="34" charset="0"/>
                        </a:rPr>
                        <a:t>DXd</a:t>
                      </a:r>
                      <a:r>
                        <a:rPr lang="en-US" sz="1200" b="1">
                          <a:solidFill>
                            <a:schemeClr val="bg2"/>
                          </a:solidFill>
                          <a:effectLst/>
                          <a:latin typeface="+mn-lt"/>
                          <a:ea typeface="Calibri" panose="020F0502020204030204" pitchFamily="34" charset="0"/>
                          <a:cs typeface="Arial" panose="020B0604020202020204" pitchFamily="34" charset="0"/>
                        </a:rPr>
                        <a:t> 4.8 mg/kg</a:t>
                      </a:r>
                    </a:p>
                    <a:p>
                      <a:pPr marL="0" marR="0" algn="ctr">
                        <a:lnSpc>
                          <a:spcPct val="100000"/>
                        </a:lnSpc>
                        <a:spcBef>
                          <a:spcPts val="0"/>
                        </a:spcBef>
                        <a:spcAft>
                          <a:spcPts val="0"/>
                        </a:spcAft>
                      </a:pPr>
                      <a:r>
                        <a:rPr lang="en-US" sz="1200" b="1">
                          <a:solidFill>
                            <a:schemeClr val="bg2"/>
                          </a:solidFill>
                          <a:effectLst/>
                          <a:latin typeface="+mn-lt"/>
                          <a:ea typeface="Calibri" panose="020F0502020204030204" pitchFamily="34" charset="0"/>
                          <a:cs typeface="Arial" panose="020B0604020202020204" pitchFamily="34" charset="0"/>
                        </a:rPr>
                        <a:t>(n = 36)</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accent1"/>
                    </a:solidFill>
                  </a:tcPr>
                </a:tc>
                <a:tc>
                  <a: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1200" b="1">
                          <a:solidFill>
                            <a:schemeClr val="bg2"/>
                          </a:solidFill>
                          <a:effectLst/>
                          <a:latin typeface="+mn-lt"/>
                          <a:ea typeface="Calibri" panose="020F0502020204030204" pitchFamily="34" charset="0"/>
                          <a:cs typeface="Arial" panose="020B0604020202020204" pitchFamily="34" charset="0"/>
                        </a:rPr>
                        <a:t>R-</a:t>
                      </a:r>
                      <a:r>
                        <a:rPr lang="en-US" sz="1200" b="1" err="1">
                          <a:solidFill>
                            <a:schemeClr val="bg2"/>
                          </a:solidFill>
                          <a:effectLst/>
                          <a:latin typeface="+mn-lt"/>
                          <a:ea typeface="Calibri" panose="020F0502020204030204" pitchFamily="34" charset="0"/>
                          <a:cs typeface="Arial" panose="020B0604020202020204" pitchFamily="34" charset="0"/>
                        </a:rPr>
                        <a:t>DXd</a:t>
                      </a:r>
                      <a:r>
                        <a:rPr lang="en-US" sz="1200" b="1">
                          <a:solidFill>
                            <a:schemeClr val="bg2"/>
                          </a:solidFill>
                          <a:effectLst/>
                          <a:latin typeface="+mn-lt"/>
                          <a:ea typeface="Calibri" panose="020F0502020204030204" pitchFamily="34" charset="0"/>
                          <a:cs typeface="Arial" panose="020B0604020202020204" pitchFamily="34" charset="0"/>
                        </a:rPr>
                        <a:t> 5.6 mg/kg</a:t>
                      </a:r>
                    </a:p>
                    <a:p>
                      <a:pPr marL="0" marR="0" lvl="0" indent="0" algn="ctr" defTabSz="609630" rtl="0" eaLnBrk="1" fontAlgn="auto" latinLnBrk="0" hangingPunct="1">
                        <a:lnSpc>
                          <a:spcPct val="100000"/>
                        </a:lnSpc>
                        <a:spcBef>
                          <a:spcPts val="0"/>
                        </a:spcBef>
                        <a:spcAft>
                          <a:spcPts val="0"/>
                        </a:spcAft>
                        <a:buClrTx/>
                        <a:buSzTx/>
                        <a:buFontTx/>
                        <a:buNone/>
                        <a:tabLst/>
                        <a:defRPr/>
                      </a:pPr>
                      <a:r>
                        <a:rPr lang="en-US" sz="1200" b="1">
                          <a:solidFill>
                            <a:schemeClr val="bg2"/>
                          </a:solidFill>
                          <a:effectLst/>
                          <a:latin typeface="+mn-lt"/>
                          <a:ea typeface="Calibri" panose="020F0502020204030204" pitchFamily="34" charset="0"/>
                          <a:cs typeface="Arial" panose="020B0604020202020204" pitchFamily="34" charset="0"/>
                        </a:rPr>
                        <a:t>(n = 36)</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accent1"/>
                    </a:solidFill>
                  </a:tcPr>
                </a:tc>
                <a:tc>
                  <a:txBody>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en-US" sz="1200" b="1">
                          <a:solidFill>
                            <a:schemeClr val="bg2"/>
                          </a:solidFill>
                          <a:effectLst/>
                          <a:latin typeface="+mn-lt"/>
                          <a:ea typeface="Calibri" panose="020F0502020204030204" pitchFamily="34" charset="0"/>
                          <a:cs typeface="Arial" panose="020B0604020202020204" pitchFamily="34" charset="0"/>
                        </a:rPr>
                        <a:t>R-</a:t>
                      </a:r>
                      <a:r>
                        <a:rPr lang="en-US" sz="1200" b="1" err="1">
                          <a:solidFill>
                            <a:schemeClr val="bg2"/>
                          </a:solidFill>
                          <a:effectLst/>
                          <a:latin typeface="+mn-lt"/>
                          <a:ea typeface="Calibri" panose="020F0502020204030204" pitchFamily="34" charset="0"/>
                          <a:cs typeface="Arial" panose="020B0604020202020204" pitchFamily="34" charset="0"/>
                        </a:rPr>
                        <a:t>DXd</a:t>
                      </a:r>
                      <a:r>
                        <a:rPr lang="en-US" sz="1200" b="1">
                          <a:solidFill>
                            <a:schemeClr val="bg2"/>
                          </a:solidFill>
                          <a:effectLst/>
                          <a:latin typeface="+mn-lt"/>
                          <a:ea typeface="Calibri" panose="020F0502020204030204" pitchFamily="34" charset="0"/>
                          <a:cs typeface="Arial" panose="020B0604020202020204" pitchFamily="34" charset="0"/>
                        </a:rPr>
                        <a:t> 6.4 mg/kg</a:t>
                      </a:r>
                    </a:p>
                    <a:p>
                      <a:pPr marL="0" marR="0" lvl="0" indent="0" algn="ctr" defTabSz="609630" rtl="0" eaLnBrk="1" fontAlgn="auto" latinLnBrk="0" hangingPunct="1">
                        <a:lnSpc>
                          <a:spcPct val="100000"/>
                        </a:lnSpc>
                        <a:spcBef>
                          <a:spcPts val="0"/>
                        </a:spcBef>
                        <a:spcAft>
                          <a:spcPts val="0"/>
                        </a:spcAft>
                        <a:buClrTx/>
                        <a:buSzTx/>
                        <a:buFontTx/>
                        <a:buNone/>
                        <a:tabLst/>
                        <a:defRPr/>
                      </a:pPr>
                      <a:r>
                        <a:rPr lang="en-US" sz="1200" b="1">
                          <a:solidFill>
                            <a:schemeClr val="bg2"/>
                          </a:solidFill>
                          <a:effectLst/>
                          <a:latin typeface="+mn-lt"/>
                          <a:ea typeface="Calibri" panose="020F0502020204030204" pitchFamily="34" charset="0"/>
                          <a:cs typeface="Arial" panose="020B0604020202020204" pitchFamily="34" charset="0"/>
                        </a:rPr>
                        <a:t>(n = 35)</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a:solidFill>
                            <a:schemeClr val="bg2"/>
                          </a:solidFill>
                          <a:effectLst/>
                          <a:latin typeface="+mn-lt"/>
                        </a:rPr>
                        <a:t>R-</a:t>
                      </a:r>
                      <a:r>
                        <a:rPr lang="en-US" sz="1200" baseline="0" err="1">
                          <a:solidFill>
                            <a:schemeClr val="bg2"/>
                          </a:solidFill>
                          <a:effectLst/>
                          <a:latin typeface="+mn-lt"/>
                        </a:rPr>
                        <a:t>DXd</a:t>
                      </a:r>
                      <a:r>
                        <a:rPr lang="en-US" sz="1200" baseline="0">
                          <a:solidFill>
                            <a:schemeClr val="bg2"/>
                          </a:solidFill>
                          <a:effectLst/>
                          <a:latin typeface="+mn-lt"/>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aseline="0">
                          <a:solidFill>
                            <a:schemeClr val="bg2"/>
                          </a:solidFill>
                          <a:effectLst/>
                          <a:latin typeface="+mn-lt"/>
                        </a:rPr>
                        <a:t>All Doses </a:t>
                      </a:r>
                      <a:r>
                        <a:rPr lang="en-US" sz="1200" b="1">
                          <a:solidFill>
                            <a:schemeClr val="bg2"/>
                          </a:solidFill>
                          <a:effectLst/>
                          <a:latin typeface="+mn-lt"/>
                        </a:rPr>
                        <a:t>(N = 107)</a:t>
                      </a:r>
                      <a:endParaRPr lang="en-US" sz="1200" b="1">
                        <a:solidFill>
                          <a:schemeClr val="bg2"/>
                        </a:solidFill>
                        <a:effectLst/>
                        <a:latin typeface="+mn-lt"/>
                        <a:ea typeface="Calibri" panose="020F0502020204030204" pitchFamily="34" charset="0"/>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374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0">
                          <a:solidFill>
                            <a:schemeClr val="tx1"/>
                          </a:solidFill>
                          <a:effectLst/>
                          <a:latin typeface="+mn-lt"/>
                        </a:rPr>
                        <a:t>Any TEAE</a:t>
                      </a:r>
                      <a:endParaRPr kumimoji="0" lang="en-US" sz="12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a:solidFill>
                            <a:schemeClr val="tx1"/>
                          </a:solidFill>
                          <a:effectLst/>
                          <a:latin typeface="+mn-lt"/>
                        </a:rPr>
                        <a:t>Grade ≥3</a:t>
                      </a:r>
                      <a:endParaRPr lang="en-US" sz="1200" b="0">
                        <a:solidFill>
                          <a:schemeClr val="tx1"/>
                        </a:solidFill>
                        <a:effectLst/>
                        <a:latin typeface="+mn-lt"/>
                        <a:cs typeface="Arial" panose="020B0604020202020204" pitchFamily="34" charset="0"/>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200" b="0">
                          <a:solidFill>
                            <a:schemeClr val="tx1"/>
                          </a:solidFill>
                          <a:latin typeface="+mn-lt"/>
                          <a:cs typeface="Arial" panose="020B0604020202020204" pitchFamily="34" charset="0"/>
                        </a:rPr>
                        <a:t>35 (97.2)</a:t>
                      </a:r>
                    </a:p>
                    <a:p>
                      <a:pPr algn="ctr">
                        <a:lnSpc>
                          <a:spcPct val="100000"/>
                        </a:lnSpc>
                      </a:pPr>
                      <a:r>
                        <a:rPr lang="en-US" sz="1200" b="0">
                          <a:solidFill>
                            <a:schemeClr val="tx1"/>
                          </a:solidFill>
                          <a:latin typeface="+mn-lt"/>
                          <a:cs typeface="Arial" panose="020B0604020202020204" pitchFamily="34" charset="0"/>
                        </a:rPr>
                        <a:t>16 (44.4)</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200" b="0">
                          <a:solidFill>
                            <a:schemeClr val="tx1"/>
                          </a:solidFill>
                          <a:latin typeface="+mn-lt"/>
                          <a:cs typeface="Arial" panose="020B0604020202020204" pitchFamily="34" charset="0"/>
                        </a:rPr>
                        <a:t>36 (100)</a:t>
                      </a:r>
                    </a:p>
                    <a:p>
                      <a:pPr algn="ctr">
                        <a:lnSpc>
                          <a:spcPct val="100000"/>
                        </a:lnSpc>
                      </a:pPr>
                      <a:r>
                        <a:rPr lang="en-US" sz="1200" b="0">
                          <a:solidFill>
                            <a:schemeClr val="tx1"/>
                          </a:solidFill>
                          <a:latin typeface="+mn-lt"/>
                          <a:cs typeface="Arial" panose="020B0604020202020204" pitchFamily="34" charset="0"/>
                        </a:rPr>
                        <a:t>20 (55.6)</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pPr>
                      <a:r>
                        <a:rPr lang="en-US" sz="1200" b="0">
                          <a:solidFill>
                            <a:schemeClr val="tx1"/>
                          </a:solidFill>
                          <a:latin typeface="+mn-lt"/>
                          <a:cs typeface="Arial" panose="020B0604020202020204" pitchFamily="34" charset="0"/>
                        </a:rPr>
                        <a:t>35 (100)</a:t>
                      </a:r>
                    </a:p>
                    <a:p>
                      <a:pPr algn="ctr">
                        <a:lnSpc>
                          <a:spcPct val="100000"/>
                        </a:lnSpc>
                      </a:pPr>
                      <a:r>
                        <a:rPr lang="en-US" sz="1200" b="0">
                          <a:solidFill>
                            <a:schemeClr val="tx1"/>
                          </a:solidFill>
                          <a:latin typeface="+mn-lt"/>
                          <a:cs typeface="Arial" panose="020B0604020202020204" pitchFamily="34" charset="0"/>
                        </a:rPr>
                        <a:t>20 (57.1)</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rPr>
                        <a:t>106 (99.1)</a:t>
                      </a:r>
                    </a:p>
                    <a:p>
                      <a:pPr algn="ctr">
                        <a:lnSpc>
                          <a:spcPct val="100000"/>
                        </a:lnSpc>
                      </a:pPr>
                      <a:r>
                        <a:rPr lang="en-US" sz="1200" b="0">
                          <a:solidFill>
                            <a:schemeClr val="tx1"/>
                          </a:solidFill>
                          <a:latin typeface="+mn-lt"/>
                        </a:rPr>
                        <a:t>56 (52.3)</a:t>
                      </a:r>
                      <a:endParaRPr lang="en-US" sz="1200" b="0">
                        <a:solidFill>
                          <a:schemeClr val="tx1"/>
                        </a:solidFill>
                        <a:latin typeface="+mn-lt"/>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2"/>
                  </a:ext>
                </a:extLst>
              </a:tr>
              <a:tr h="524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0" u="none" strike="noStrike" cap="none">
                          <a:solidFill>
                            <a:schemeClr val="tx1"/>
                          </a:solidFill>
                          <a:effectLst/>
                          <a:latin typeface="+mn-lt"/>
                          <a:sym typeface="Arial"/>
                        </a:rPr>
                        <a:t>Any treatment-related TEAE</a:t>
                      </a:r>
                      <a:endParaRPr kumimoji="0" lang="en-US" sz="12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a:solidFill>
                            <a:schemeClr val="tx1"/>
                          </a:solidFill>
                          <a:effectLst/>
                          <a:latin typeface="+mn-lt"/>
                        </a:rPr>
                        <a:t>Grade ≥3</a:t>
                      </a:r>
                      <a:endParaRPr lang="en-US" sz="1200" b="0">
                        <a:solidFill>
                          <a:schemeClr val="tx1"/>
                        </a:solidFill>
                        <a:effectLst/>
                        <a:latin typeface="+mn-lt"/>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a:solidFill>
                            <a:schemeClr val="tx1"/>
                          </a:solidFill>
                          <a:effectLst/>
                          <a:latin typeface="+mn-lt"/>
                        </a:rPr>
                        <a:t>Grade 5</a:t>
                      </a:r>
                      <a:endParaRPr lang="en-US" sz="1200" b="0" baseline="30000">
                        <a:solidFill>
                          <a:schemeClr val="tx1"/>
                        </a:solidFill>
                        <a:effectLst/>
                        <a:latin typeface="+mn-lt"/>
                        <a:ea typeface="Calibri" panose="020F0502020204030204" pitchFamily="34" charset="0"/>
                        <a:cs typeface="Arial" panose="020B0604020202020204" pitchFamily="34" charset="0"/>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200" b="0">
                          <a:solidFill>
                            <a:schemeClr val="tx1"/>
                          </a:solidFill>
                          <a:latin typeface="+mn-lt"/>
                          <a:cs typeface="Arial" panose="020B0604020202020204" pitchFamily="34" charset="0"/>
                        </a:rPr>
                        <a:t>32 (88.9)</a:t>
                      </a:r>
                    </a:p>
                    <a:p>
                      <a:pPr algn="ctr">
                        <a:lnSpc>
                          <a:spcPct val="100000"/>
                        </a:lnSpc>
                        <a:spcAft>
                          <a:spcPts val="0"/>
                        </a:spcAft>
                      </a:pPr>
                      <a:r>
                        <a:rPr lang="en-US" sz="1200" b="0">
                          <a:solidFill>
                            <a:schemeClr val="tx1"/>
                          </a:solidFill>
                          <a:latin typeface="+mn-lt"/>
                          <a:cs typeface="Arial" panose="020B0604020202020204" pitchFamily="34" charset="0"/>
                        </a:rPr>
                        <a:t>10 (27.8)</a:t>
                      </a:r>
                    </a:p>
                    <a:p>
                      <a:pPr algn="ctr">
                        <a:lnSpc>
                          <a:spcPct val="100000"/>
                        </a:lnSpc>
                        <a:spcAft>
                          <a:spcPts val="0"/>
                        </a:spcAft>
                      </a:pPr>
                      <a:r>
                        <a:rPr lang="en-US" sz="1200" b="0">
                          <a:solidFill>
                            <a:schemeClr val="tx1"/>
                          </a:solidFill>
                          <a:latin typeface="+mn-lt"/>
                          <a:cs typeface="Arial" panose="020B0604020202020204" pitchFamily="34" charset="0"/>
                        </a:rPr>
                        <a:t>0</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200" b="0">
                          <a:solidFill>
                            <a:schemeClr val="tx1"/>
                          </a:solidFill>
                          <a:latin typeface="+mn-lt"/>
                          <a:cs typeface="Arial" panose="020B0604020202020204" pitchFamily="34" charset="0"/>
                        </a:rPr>
                        <a:t>34 (94.4)</a:t>
                      </a:r>
                    </a:p>
                    <a:p>
                      <a:pPr algn="ctr">
                        <a:lnSpc>
                          <a:spcPct val="100000"/>
                        </a:lnSpc>
                        <a:spcAft>
                          <a:spcPts val="0"/>
                        </a:spcAft>
                      </a:pPr>
                      <a:r>
                        <a:rPr lang="en-US" sz="1200" b="0">
                          <a:solidFill>
                            <a:schemeClr val="tx1"/>
                          </a:solidFill>
                          <a:latin typeface="+mn-lt"/>
                          <a:cs typeface="Arial" panose="020B0604020202020204" pitchFamily="34" charset="0"/>
                        </a:rPr>
                        <a:t>11 (30.6)</a:t>
                      </a:r>
                    </a:p>
                    <a:p>
                      <a:pPr algn="ctr">
                        <a:lnSpc>
                          <a:spcPct val="100000"/>
                        </a:lnSpc>
                        <a:spcAft>
                          <a:spcPts val="0"/>
                        </a:spcAft>
                      </a:pPr>
                      <a:r>
                        <a:rPr lang="en-US" sz="1200" b="0">
                          <a:solidFill>
                            <a:schemeClr val="tx1"/>
                          </a:solidFill>
                          <a:latin typeface="+mn-lt"/>
                          <a:cs typeface="Arial" panose="020B0604020202020204" pitchFamily="34" charset="0"/>
                        </a:rPr>
                        <a:t>0</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200" b="0">
                          <a:solidFill>
                            <a:schemeClr val="tx1"/>
                          </a:solidFill>
                          <a:latin typeface="+mn-lt"/>
                          <a:cs typeface="Arial" panose="020B0604020202020204" pitchFamily="34" charset="0"/>
                        </a:rPr>
                        <a:t>34 (97.1)</a:t>
                      </a:r>
                    </a:p>
                    <a:p>
                      <a:pPr algn="ctr">
                        <a:lnSpc>
                          <a:spcPct val="100000"/>
                        </a:lnSpc>
                        <a:spcAft>
                          <a:spcPts val="0"/>
                        </a:spcAft>
                      </a:pPr>
                      <a:r>
                        <a:rPr lang="en-US" sz="1200" b="0">
                          <a:solidFill>
                            <a:schemeClr val="tx1"/>
                          </a:solidFill>
                          <a:latin typeface="+mn-lt"/>
                          <a:cs typeface="Arial" panose="020B0604020202020204" pitchFamily="34" charset="0"/>
                        </a:rPr>
                        <a:t>17 (48.6)</a:t>
                      </a:r>
                    </a:p>
                    <a:p>
                      <a:pPr algn="ctr">
                        <a:lnSpc>
                          <a:spcPct val="100000"/>
                        </a:lnSpc>
                        <a:spcAft>
                          <a:spcPts val="0"/>
                        </a:spcAft>
                      </a:pPr>
                      <a:r>
                        <a:rPr lang="en-US" sz="1200" b="0">
                          <a:solidFill>
                            <a:schemeClr val="tx1"/>
                          </a:solidFill>
                          <a:latin typeface="+mn-lt"/>
                          <a:cs typeface="Arial" panose="020B0604020202020204" pitchFamily="34" charset="0"/>
                        </a:rPr>
                        <a:t>0</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200" b="0">
                          <a:solidFill>
                            <a:schemeClr val="tx1"/>
                          </a:solidFill>
                          <a:latin typeface="+mn-lt"/>
                        </a:rPr>
                        <a:t>100 (93.5)</a:t>
                      </a:r>
                    </a:p>
                    <a:p>
                      <a:pPr algn="ctr">
                        <a:lnSpc>
                          <a:spcPct val="100000"/>
                        </a:lnSpc>
                        <a:spcAft>
                          <a:spcPts val="0"/>
                        </a:spcAft>
                      </a:pPr>
                      <a:r>
                        <a:rPr lang="en-US" sz="1200" b="0">
                          <a:solidFill>
                            <a:schemeClr val="tx1"/>
                          </a:solidFill>
                          <a:latin typeface="+mn-lt"/>
                        </a:rPr>
                        <a:t>38 (35.5)</a:t>
                      </a:r>
                    </a:p>
                    <a:p>
                      <a:pPr algn="ctr">
                        <a:lnSpc>
                          <a:spcPct val="100000"/>
                        </a:lnSpc>
                        <a:spcAft>
                          <a:spcPts val="0"/>
                        </a:spcAft>
                      </a:pPr>
                      <a:r>
                        <a:rPr lang="en-US" sz="1200" b="0">
                          <a:solidFill>
                            <a:schemeClr val="tx1"/>
                          </a:solidFill>
                          <a:latin typeface="+mn-lt"/>
                        </a:rPr>
                        <a:t>0</a:t>
                      </a:r>
                      <a:endParaRPr lang="en-US" sz="1200" b="0">
                        <a:solidFill>
                          <a:schemeClr val="tx1"/>
                        </a:solidFill>
                        <a:latin typeface="+mn-lt"/>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76762979"/>
                  </a:ext>
                </a:extLst>
              </a:tr>
              <a:tr h="524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0" baseline="0">
                          <a:solidFill>
                            <a:schemeClr val="tx1"/>
                          </a:solidFill>
                          <a:effectLst/>
                          <a:latin typeface="+mn-lt"/>
                        </a:rPr>
                        <a:t>Any SAE</a:t>
                      </a:r>
                      <a:endParaRPr kumimoji="0" lang="en-US" sz="12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a:solidFill>
                            <a:schemeClr val="tx1"/>
                          </a:solidFill>
                          <a:effectLst/>
                          <a:latin typeface="+mn-lt"/>
                        </a:rPr>
                        <a:t>Grade ≥3</a:t>
                      </a:r>
                      <a:endParaRPr lang="en-US" sz="1200" b="0">
                        <a:solidFill>
                          <a:schemeClr val="tx1"/>
                        </a:solidFill>
                        <a:effectLst/>
                        <a:latin typeface="+mn-lt"/>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a:solidFill>
                            <a:schemeClr val="tx1"/>
                          </a:solidFill>
                          <a:effectLst/>
                          <a:latin typeface="+mn-lt"/>
                        </a:rPr>
                        <a:t>Grade 5</a:t>
                      </a:r>
                      <a:endParaRPr lang="en-US" sz="1200" b="0" baseline="30000">
                        <a:solidFill>
                          <a:schemeClr val="tx1"/>
                        </a:solidFill>
                        <a:effectLst/>
                        <a:latin typeface="+mn-lt"/>
                        <a:ea typeface="Calibri" panose="020F0502020204030204" pitchFamily="34" charset="0"/>
                        <a:cs typeface="Arial" panose="020B0604020202020204" pitchFamily="34" charset="0"/>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US" sz="1200" b="0">
                          <a:solidFill>
                            <a:schemeClr val="tx1"/>
                          </a:solidFill>
                          <a:latin typeface="+mn-lt"/>
                        </a:rPr>
                        <a:t>14 (38.9)</a:t>
                      </a:r>
                    </a:p>
                    <a:p>
                      <a:pPr algn="ctr">
                        <a:lnSpc>
                          <a:spcPct val="100000"/>
                        </a:lnSpc>
                        <a:spcAft>
                          <a:spcPts val="0"/>
                        </a:spcAft>
                      </a:pPr>
                      <a:r>
                        <a:rPr lang="en-US" sz="1200" b="0">
                          <a:solidFill>
                            <a:schemeClr val="tx1"/>
                          </a:solidFill>
                          <a:latin typeface="+mn-lt"/>
                        </a:rPr>
                        <a:t>13 (36.1)</a:t>
                      </a:r>
                    </a:p>
                    <a:p>
                      <a:pPr algn="ctr">
                        <a:lnSpc>
                          <a:spcPct val="100000"/>
                        </a:lnSpc>
                        <a:spcAft>
                          <a:spcPts val="0"/>
                        </a:spcAft>
                      </a:pPr>
                      <a:r>
                        <a:rPr lang="en-US" sz="1200" b="0">
                          <a:solidFill>
                            <a:schemeClr val="tx1"/>
                          </a:solidFill>
                          <a:latin typeface="+mn-lt"/>
                        </a:rPr>
                        <a:t>3 (8.3)</a:t>
                      </a:r>
                      <a:r>
                        <a:rPr lang="en-US" sz="1200" b="0" baseline="0">
                          <a:solidFill>
                            <a:schemeClr val="tx1"/>
                          </a:solidFill>
                          <a:latin typeface="+mn-lt"/>
                        </a:rPr>
                        <a:t>*</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US" sz="1200" b="0">
                          <a:solidFill>
                            <a:schemeClr val="tx1"/>
                          </a:solidFill>
                          <a:latin typeface="+mn-lt"/>
                        </a:rPr>
                        <a:t>12 (33.3)</a:t>
                      </a:r>
                    </a:p>
                    <a:p>
                      <a:pPr algn="ctr">
                        <a:lnSpc>
                          <a:spcPct val="100000"/>
                        </a:lnSpc>
                        <a:spcAft>
                          <a:spcPts val="0"/>
                        </a:spcAft>
                      </a:pPr>
                      <a:r>
                        <a:rPr lang="en-US" sz="1200" b="0">
                          <a:solidFill>
                            <a:schemeClr val="tx1"/>
                          </a:solidFill>
                          <a:latin typeface="+mn-lt"/>
                        </a:rPr>
                        <a:t>10 (27.8)</a:t>
                      </a:r>
                    </a:p>
                    <a:p>
                      <a:pPr algn="ctr">
                        <a:lnSpc>
                          <a:spcPct val="100000"/>
                        </a:lnSpc>
                        <a:spcAft>
                          <a:spcPts val="0"/>
                        </a:spcAft>
                      </a:pPr>
                      <a:r>
                        <a:rPr lang="en-US" sz="1200" b="0">
                          <a:solidFill>
                            <a:schemeClr val="tx1"/>
                          </a:solidFill>
                          <a:latin typeface="+mn-lt"/>
                        </a:rPr>
                        <a:t>2 (5.6)</a:t>
                      </a:r>
                      <a:r>
                        <a:rPr lang="en-US" sz="1200" baseline="30000">
                          <a:latin typeface="Arial Narrow" panose="020B0606020202030204" pitchFamily="34" charset="0"/>
                          <a:cs typeface="Arial" panose="020B0604020202020204" pitchFamily="34" charset="0"/>
                        </a:rPr>
                        <a:t>†</a:t>
                      </a:r>
                      <a:endParaRPr lang="en-US" sz="1200" b="0">
                        <a:solidFill>
                          <a:schemeClr val="tx1"/>
                        </a:solidFill>
                        <a:latin typeface="+mn-lt"/>
                      </a:endParaRP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US" sz="1200" b="0">
                          <a:solidFill>
                            <a:schemeClr val="tx1"/>
                          </a:solidFill>
                          <a:latin typeface="+mn-lt"/>
                        </a:rPr>
                        <a:t>14 (40.0)</a:t>
                      </a:r>
                    </a:p>
                    <a:p>
                      <a:pPr algn="ctr">
                        <a:lnSpc>
                          <a:spcPct val="100000"/>
                        </a:lnSpc>
                        <a:spcAft>
                          <a:spcPts val="0"/>
                        </a:spcAft>
                      </a:pPr>
                      <a:r>
                        <a:rPr lang="en-US" sz="1200" b="0">
                          <a:solidFill>
                            <a:schemeClr val="tx1"/>
                          </a:solidFill>
                          <a:latin typeface="+mn-lt"/>
                        </a:rPr>
                        <a:t>11 (31.4)</a:t>
                      </a:r>
                    </a:p>
                    <a:p>
                      <a:pPr algn="ctr">
                        <a:lnSpc>
                          <a:spcPct val="100000"/>
                        </a:lnSpc>
                        <a:spcAft>
                          <a:spcPts val="0"/>
                        </a:spcAft>
                      </a:pPr>
                      <a:r>
                        <a:rPr lang="en-US" sz="1200" b="0">
                          <a:solidFill>
                            <a:schemeClr val="tx1"/>
                          </a:solidFill>
                          <a:latin typeface="+mn-lt"/>
                        </a:rPr>
                        <a:t>1 (2.9)</a:t>
                      </a:r>
                      <a:r>
                        <a:rPr lang="en-US" sz="1200" baseline="30000">
                          <a:latin typeface="Arial Narrow" panose="020B0606020202030204" pitchFamily="34" charset="0"/>
                          <a:cs typeface="Arial" panose="020B0604020202020204" pitchFamily="34" charset="0"/>
                        </a:rPr>
                        <a:t>‡</a:t>
                      </a:r>
                      <a:endParaRPr lang="en-US" sz="1200" b="0">
                        <a:solidFill>
                          <a:schemeClr val="tx1"/>
                        </a:solidFill>
                        <a:latin typeface="+mn-lt"/>
                      </a:endParaRP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r>
                        <a:rPr lang="en-US" sz="1200" b="0">
                          <a:solidFill>
                            <a:schemeClr val="tx1"/>
                          </a:solidFill>
                          <a:latin typeface="+mn-lt"/>
                        </a:rPr>
                        <a:t>40 (37.4)</a:t>
                      </a:r>
                    </a:p>
                    <a:p>
                      <a:pPr algn="ctr">
                        <a:lnSpc>
                          <a:spcPct val="100000"/>
                        </a:lnSpc>
                        <a:spcAft>
                          <a:spcPts val="0"/>
                        </a:spcAft>
                      </a:pPr>
                      <a:r>
                        <a:rPr lang="en-US" sz="1200" b="0">
                          <a:solidFill>
                            <a:schemeClr val="tx1"/>
                          </a:solidFill>
                          <a:latin typeface="+mn-lt"/>
                        </a:rPr>
                        <a:t>34 (31.8)</a:t>
                      </a:r>
                    </a:p>
                    <a:p>
                      <a:pPr algn="ctr">
                        <a:lnSpc>
                          <a:spcPct val="100000"/>
                        </a:lnSpc>
                        <a:spcAft>
                          <a:spcPts val="0"/>
                        </a:spcAft>
                      </a:pPr>
                      <a:r>
                        <a:rPr lang="en-US" sz="1200" b="0">
                          <a:solidFill>
                            <a:schemeClr val="tx1"/>
                          </a:solidFill>
                          <a:latin typeface="+mn-lt"/>
                        </a:rPr>
                        <a:t>6 (5.6)</a:t>
                      </a: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42090628"/>
                  </a:ext>
                </a:extLst>
              </a:tr>
              <a:tr h="5242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200" b="0" u="none" strike="noStrike" cap="none">
                          <a:solidFill>
                            <a:schemeClr val="tx1"/>
                          </a:solidFill>
                          <a:effectLst/>
                          <a:latin typeface="+mn-lt"/>
                          <a:sym typeface="Arial"/>
                        </a:rPr>
                        <a:t>Any treatment-related SAE</a:t>
                      </a:r>
                      <a:endParaRPr kumimoji="0" lang="en-US" sz="1200" b="0" i="0" u="none" strike="noStrike" cap="none" normalizeH="0" baseline="0">
                        <a:ln>
                          <a:noFill/>
                        </a:ln>
                        <a:solidFill>
                          <a:schemeClr val="bg2">
                            <a:lumMod val="10000"/>
                          </a:schemeClr>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a:solidFill>
                            <a:schemeClr val="tx1"/>
                          </a:solidFill>
                          <a:effectLst/>
                          <a:latin typeface="+mn-lt"/>
                        </a:rPr>
                        <a:t>Grade ≥3</a:t>
                      </a:r>
                      <a:endParaRPr lang="en-US" sz="1200" b="0">
                        <a:solidFill>
                          <a:schemeClr val="tx1"/>
                        </a:solidFill>
                        <a:effectLst/>
                        <a:latin typeface="+mn-lt"/>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a:solidFill>
                            <a:schemeClr val="tx1"/>
                          </a:solidFill>
                          <a:effectLst/>
                          <a:latin typeface="+mn-lt"/>
                        </a:rPr>
                        <a:t>Grade 5</a:t>
                      </a:r>
                      <a:endParaRPr lang="en-US" sz="1200" b="0" baseline="30000">
                        <a:solidFill>
                          <a:schemeClr val="tx1"/>
                        </a:solidFill>
                        <a:effectLst/>
                        <a:latin typeface="+mn-lt"/>
                        <a:ea typeface="Calibri" panose="020F0502020204030204" pitchFamily="34" charset="0"/>
                        <a:cs typeface="Arial" panose="020B0604020202020204" pitchFamily="34" charset="0"/>
                      </a:endParaRP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200" b="0">
                          <a:solidFill>
                            <a:schemeClr val="tx1"/>
                          </a:solidFill>
                          <a:latin typeface="+mn-lt"/>
                          <a:cs typeface="Arial" panose="020B0604020202020204" pitchFamily="34" charset="0"/>
                        </a:rPr>
                        <a:t>3 (8.3)</a:t>
                      </a:r>
                    </a:p>
                    <a:p>
                      <a:pPr algn="ctr">
                        <a:lnSpc>
                          <a:spcPct val="100000"/>
                        </a:lnSpc>
                        <a:spcAft>
                          <a:spcPts val="0"/>
                        </a:spcAft>
                      </a:pPr>
                      <a:r>
                        <a:rPr lang="en-US" sz="1200" b="0">
                          <a:solidFill>
                            <a:schemeClr val="tx1"/>
                          </a:solidFill>
                          <a:latin typeface="+mn-lt"/>
                          <a:cs typeface="Arial" panose="020B0604020202020204" pitchFamily="34" charset="0"/>
                        </a:rPr>
                        <a:t>3 (8.3)</a:t>
                      </a:r>
                    </a:p>
                    <a:p>
                      <a:pPr algn="ctr">
                        <a:lnSpc>
                          <a:spcPct val="100000"/>
                        </a:lnSpc>
                        <a:spcAft>
                          <a:spcPts val="0"/>
                        </a:spcAft>
                      </a:pPr>
                      <a:r>
                        <a:rPr lang="en-US" sz="1200" b="0">
                          <a:solidFill>
                            <a:schemeClr val="tx1"/>
                          </a:solidFill>
                          <a:latin typeface="+mn-lt"/>
                          <a:cs typeface="Arial" panose="020B0604020202020204" pitchFamily="34" charset="0"/>
                        </a:rPr>
                        <a:t>0</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200" b="0">
                          <a:solidFill>
                            <a:schemeClr val="tx1"/>
                          </a:solidFill>
                          <a:latin typeface="+mn-lt"/>
                          <a:cs typeface="Arial" panose="020B0604020202020204" pitchFamily="34" charset="0"/>
                        </a:rPr>
                        <a:t>3 (8.3)</a:t>
                      </a:r>
                    </a:p>
                    <a:p>
                      <a:pPr algn="ctr">
                        <a:lnSpc>
                          <a:spcPct val="100000"/>
                        </a:lnSpc>
                        <a:spcAft>
                          <a:spcPts val="0"/>
                        </a:spcAft>
                      </a:pPr>
                      <a:r>
                        <a:rPr lang="en-US" sz="1200" b="0">
                          <a:solidFill>
                            <a:schemeClr val="tx1"/>
                          </a:solidFill>
                          <a:latin typeface="+mn-lt"/>
                          <a:cs typeface="Arial" panose="020B0604020202020204" pitchFamily="34" charset="0"/>
                        </a:rPr>
                        <a:t>3 (8.3)</a:t>
                      </a:r>
                    </a:p>
                    <a:p>
                      <a:pPr algn="ctr">
                        <a:lnSpc>
                          <a:spcPct val="100000"/>
                        </a:lnSpc>
                        <a:spcAft>
                          <a:spcPts val="0"/>
                        </a:spcAft>
                      </a:pPr>
                      <a:r>
                        <a:rPr lang="en-US" sz="1200" b="0">
                          <a:solidFill>
                            <a:schemeClr val="tx1"/>
                          </a:solidFill>
                          <a:latin typeface="+mn-lt"/>
                          <a:cs typeface="Arial" panose="020B0604020202020204" pitchFamily="34" charset="0"/>
                        </a:rPr>
                        <a:t>0</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200" b="0">
                          <a:solidFill>
                            <a:schemeClr val="tx1"/>
                          </a:solidFill>
                          <a:latin typeface="+mn-lt"/>
                          <a:cs typeface="Arial" panose="020B0604020202020204" pitchFamily="34" charset="0"/>
                        </a:rPr>
                        <a:t>7 (20.0)</a:t>
                      </a:r>
                    </a:p>
                    <a:p>
                      <a:pPr algn="ctr">
                        <a:lnSpc>
                          <a:spcPct val="100000"/>
                        </a:lnSpc>
                        <a:spcAft>
                          <a:spcPts val="0"/>
                        </a:spcAft>
                      </a:pPr>
                      <a:r>
                        <a:rPr lang="en-US" sz="1200" b="0">
                          <a:solidFill>
                            <a:schemeClr val="tx1"/>
                          </a:solidFill>
                          <a:latin typeface="+mn-lt"/>
                          <a:cs typeface="Arial" panose="020B0604020202020204" pitchFamily="34" charset="0"/>
                        </a:rPr>
                        <a:t>5 (14.3)</a:t>
                      </a:r>
                    </a:p>
                    <a:p>
                      <a:pPr algn="ctr">
                        <a:lnSpc>
                          <a:spcPct val="100000"/>
                        </a:lnSpc>
                        <a:spcAft>
                          <a:spcPts val="0"/>
                        </a:spcAft>
                      </a:pPr>
                      <a:r>
                        <a:rPr lang="en-US" sz="1200" b="0">
                          <a:solidFill>
                            <a:schemeClr val="tx1"/>
                          </a:solidFill>
                          <a:latin typeface="+mn-lt"/>
                          <a:cs typeface="Arial" panose="020B0604020202020204" pitchFamily="34" charset="0"/>
                        </a:rPr>
                        <a:t>0</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100000"/>
                        </a:lnSpc>
                        <a:spcAft>
                          <a:spcPts val="0"/>
                        </a:spcAft>
                      </a:pPr>
                      <a:r>
                        <a:rPr lang="en-US" sz="1200" b="0">
                          <a:solidFill>
                            <a:schemeClr val="tx1"/>
                          </a:solidFill>
                          <a:latin typeface="+mn-lt"/>
                        </a:rPr>
                        <a:t>13 (12.1)</a:t>
                      </a:r>
                    </a:p>
                    <a:p>
                      <a:pPr algn="ctr">
                        <a:lnSpc>
                          <a:spcPct val="100000"/>
                        </a:lnSpc>
                        <a:spcAft>
                          <a:spcPts val="0"/>
                        </a:spcAft>
                      </a:pPr>
                      <a:r>
                        <a:rPr lang="en-US" sz="1200" b="0">
                          <a:solidFill>
                            <a:schemeClr val="tx1"/>
                          </a:solidFill>
                          <a:latin typeface="+mn-lt"/>
                        </a:rPr>
                        <a:t>11 (10.3)</a:t>
                      </a:r>
                    </a:p>
                    <a:p>
                      <a:pPr algn="ctr">
                        <a:lnSpc>
                          <a:spcPct val="100000"/>
                        </a:lnSpc>
                        <a:spcAft>
                          <a:spcPts val="0"/>
                        </a:spcAft>
                      </a:pPr>
                      <a:r>
                        <a:rPr lang="en-US" sz="1200" b="0">
                          <a:solidFill>
                            <a:schemeClr val="tx1"/>
                          </a:solidFill>
                          <a:latin typeface="+mn-lt"/>
                        </a:rPr>
                        <a:t>0</a:t>
                      </a:r>
                      <a:endParaRPr lang="en-US" sz="1200" b="0">
                        <a:solidFill>
                          <a:schemeClr val="tx1"/>
                        </a:solidFill>
                        <a:latin typeface="+mn-lt"/>
                        <a:cs typeface="Arial" panose="020B0604020202020204" pitchFamily="34" charset="0"/>
                      </a:endParaRP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94128661"/>
                  </a:ext>
                </a:extLst>
              </a:tr>
              <a:tr h="674000">
                <a:tc>
                  <a:txBody>
                    <a:bodyPr/>
                    <a:lstStyle/>
                    <a:p>
                      <a:pPr marL="0" marR="0" lvl="0" indent="-169200">
                        <a:lnSpc>
                          <a:spcPct val="100000"/>
                        </a:lnSpc>
                        <a:spcBef>
                          <a:spcPts val="0"/>
                        </a:spcBef>
                        <a:spcAft>
                          <a:spcPts val="0"/>
                        </a:spcAft>
                      </a:pPr>
                      <a:r>
                        <a:rPr lang="en-US" sz="1200" b="0" baseline="0">
                          <a:solidFill>
                            <a:schemeClr val="tx1"/>
                          </a:solidFill>
                          <a:effectLst/>
                          <a:latin typeface="+mn-lt"/>
                        </a:rPr>
                        <a:t>Dose modifications </a:t>
                      </a:r>
                      <a:r>
                        <a:rPr lang="en-US" sz="1200">
                          <a:solidFill>
                            <a:schemeClr val="tx1"/>
                          </a:solidFill>
                          <a:latin typeface="+mn-lt"/>
                          <a:cs typeface="Arial" panose="020B0604020202020204" pitchFamily="34" charset="0"/>
                        </a:rPr>
                        <a:t>associated with treatment-related TEAEs</a:t>
                      </a:r>
                      <a:endParaRPr lang="en-US" sz="1200" b="0" baseline="0">
                        <a:solidFill>
                          <a:schemeClr val="tx1"/>
                        </a:solidFill>
                        <a:effectLst/>
                        <a:latin typeface="+mn-lt"/>
                      </a:endParaRPr>
                    </a:p>
                    <a:p>
                      <a:pPr marL="288000" marR="0" lvl="1"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effectLst/>
                          <a:latin typeface="+mn-lt"/>
                        </a:rPr>
                        <a:t>Drug discontinuation</a:t>
                      </a:r>
                    </a:p>
                    <a:p>
                      <a:pPr marL="288000" marR="0" lvl="1"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effectLst/>
                          <a:latin typeface="+mn-lt"/>
                        </a:rPr>
                        <a:t>Dose reduction</a:t>
                      </a:r>
                    </a:p>
                    <a:p>
                      <a:pPr marL="288000" marR="0" lvl="1"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effectLst/>
                          <a:latin typeface="+mn-lt"/>
                        </a:rPr>
                        <a:t>Dose delay   </a:t>
                      </a:r>
                    </a:p>
                  </a:txBody>
                  <a:tcPr marL="118872" marR="118872" anchor="ctr">
                    <a:lnL w="3175" cap="flat" cmpd="sng" algn="ctr">
                      <a:noFill/>
                      <a:prstDash val="solid"/>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0">
                        <a:solidFill>
                          <a:schemeClr val="tx1"/>
                        </a:solidFill>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3 (8.3)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5 (13.9)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8 (22.2)</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0">
                        <a:solidFill>
                          <a:schemeClr val="tx1"/>
                        </a:solidFill>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4 (11.1)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7 (19.4)</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0">
                        <a:solidFill>
                          <a:schemeClr val="tx1"/>
                        </a:solidFill>
                        <a:latin typeface="+mn-lt"/>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3 (8.6)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11 (31.4)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10 (28.6)</a:t>
                      </a:r>
                    </a:p>
                  </a:txBody>
                  <a:tcPr marL="118872" marR="118872" anchor="ctr">
                    <a:lnL>
                      <a:noFill/>
                    </a:lnL>
                    <a:lnR>
                      <a:noFill/>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tc>
                  <a:txBody>
                    <a:bodyPr/>
                    <a:lstStyle/>
                    <a:p>
                      <a:pPr algn="ctr">
                        <a:lnSpc>
                          <a:spcPct val="100000"/>
                        </a:lnSpc>
                        <a:spcAft>
                          <a:spcPts val="0"/>
                        </a:spcAft>
                      </a:pPr>
                      <a:endParaRPr lang="en-US" sz="1200" b="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rPr>
                        <a:t>6 (5.6)</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rPr>
                        <a:t>20 (18.7)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25 (23.4)</a:t>
                      </a:r>
                    </a:p>
                  </a:txBody>
                  <a:tcPr marL="118872" marR="118872" anchor="ctr">
                    <a:lnL>
                      <a:noFill/>
                    </a:lnL>
                    <a:lnR w="3175" cap="flat" cmpd="sng" algn="ctr">
                      <a:noFill/>
                      <a:prstDash val="solid"/>
                    </a:lnR>
                    <a:lnT w="3175" cap="flat" cmpd="sng" algn="ctr">
                      <a:noFill/>
                      <a:prstDash val="solid"/>
                    </a:lnT>
                    <a:lnB w="3175" cap="flat" cmpd="sng" algn="ctr">
                      <a:noFill/>
                      <a:prstDash val="soli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109035901"/>
                  </a:ext>
                </a:extLst>
              </a:tr>
              <a:tr h="524222">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effectLst/>
                          <a:latin typeface="+mn-lt"/>
                        </a:rPr>
                        <a:t>ILD/pneumonitis adjudicated as treatment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a:solidFill>
                            <a:schemeClr val="tx1"/>
                          </a:solidFill>
                          <a:effectLst/>
                          <a:latin typeface="+mn-lt"/>
                        </a:rPr>
                        <a:t>Grade ≥3</a:t>
                      </a:r>
                      <a:endParaRPr lang="en-US" sz="1200" b="0">
                        <a:solidFill>
                          <a:schemeClr val="tx1"/>
                        </a:solidFill>
                        <a:effectLst/>
                        <a:latin typeface="+mn-lt"/>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a:solidFill>
                            <a:schemeClr val="tx1"/>
                          </a:solidFill>
                          <a:effectLst/>
                          <a:latin typeface="+mn-lt"/>
                        </a:rPr>
                        <a:t>Grade 5</a:t>
                      </a:r>
                      <a:endParaRPr lang="en-US" sz="1200" b="0" baseline="30000">
                        <a:solidFill>
                          <a:schemeClr val="tx1"/>
                        </a:solidFill>
                        <a:effectLst/>
                        <a:latin typeface="+mn-lt"/>
                        <a:ea typeface="Calibri" panose="020F0502020204030204" pitchFamily="34" charset="0"/>
                        <a:cs typeface="Arial" panose="020B0604020202020204" pitchFamily="34" charset="0"/>
                      </a:endParaRPr>
                    </a:p>
                  </a:txBody>
                  <a:tcPr marL="118872" marR="118872" anchor="ctr">
                    <a:lnL w="3175" cap="flat" cmpd="sng" algn="ctr">
                      <a:noFill/>
                      <a:prstDash val="solid"/>
                    </a:lnL>
                    <a:lnR>
                      <a:noFill/>
                    </a:lnR>
                    <a:lnT w="3175" cap="flat" cmpd="sng" algn="ctr">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1 (2.8)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1 (2.8)</a:t>
                      </a:r>
                      <a:r>
                        <a:rPr lang="en-US" sz="1200" b="0" baseline="30000">
                          <a:solidFill>
                            <a:schemeClr val="tx1"/>
                          </a:solidFill>
                          <a:latin typeface="+mn-lt"/>
                          <a:cs typeface="Arial" panose="020B0604020202020204" pitchFamily="34" charset="0"/>
                        </a:rPr>
                        <a:t>§</a:t>
                      </a:r>
                      <a:br>
                        <a:rPr lang="en-US" sz="1200" b="0" baseline="30000">
                          <a:solidFill>
                            <a:schemeClr val="tx1"/>
                          </a:solidFill>
                          <a:latin typeface="+mn-lt"/>
                          <a:cs typeface="Arial" panose="020B0604020202020204" pitchFamily="34" charset="0"/>
                        </a:rPr>
                      </a:br>
                      <a:r>
                        <a:rPr lang="en-US" sz="1200" b="0" baseline="0">
                          <a:solidFill>
                            <a:schemeClr val="tx1"/>
                          </a:solidFill>
                          <a:latin typeface="+mn-lt"/>
                          <a:cs typeface="Arial" panose="020B0604020202020204" pitchFamily="34" charset="0"/>
                        </a:rPr>
                        <a:t>0</a:t>
                      </a:r>
                    </a:p>
                  </a:txBody>
                  <a:tcPr marL="118872" marR="118872" anchor="ctr">
                    <a:lnL>
                      <a:noFill/>
                    </a:lnL>
                    <a:lnR>
                      <a:noFill/>
                    </a:lnR>
                    <a:lnT w="3175" cap="flat" cmpd="sng" algn="ctr">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1 (2.8)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0</a:t>
                      </a:r>
                    </a:p>
                  </a:txBody>
                  <a:tcPr marL="118872" marR="118872" anchor="ctr">
                    <a:lnL>
                      <a:noFill/>
                    </a:lnL>
                    <a:lnR>
                      <a:noFill/>
                    </a:lnR>
                    <a:lnT w="3175" cap="flat" cmpd="sng" algn="ctr">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2 (5.7)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0</a:t>
                      </a:r>
                    </a:p>
                  </a:txBody>
                  <a:tcPr marL="118872" marR="118872" anchor="ctr">
                    <a:lnL>
                      <a:noFill/>
                    </a:lnL>
                    <a:lnR>
                      <a:noFill/>
                    </a:lnR>
                    <a:lnT w="3175" cap="flat" cmpd="sng" algn="ctr">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4 (3.7)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1 (0.9)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a:solidFill>
                            <a:schemeClr val="tx1"/>
                          </a:solidFill>
                          <a:latin typeface="+mn-lt"/>
                          <a:cs typeface="Arial" panose="020B0604020202020204" pitchFamily="34" charset="0"/>
                        </a:rPr>
                        <a:t>0</a:t>
                      </a:r>
                    </a:p>
                  </a:txBody>
                  <a:tcPr marL="118872" marR="118872" anchor="ctr">
                    <a:lnL>
                      <a:noFill/>
                    </a:lnL>
                    <a:lnR w="3175" cap="flat" cmpd="sng" algn="ctr">
                      <a:noFill/>
                      <a:prstDash val="solid"/>
                    </a:lnR>
                    <a:lnT w="3175" cap="flat" cmpd="sng" algn="ctr">
                      <a:noFill/>
                      <a:prstDash val="soli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3473718"/>
                  </a:ext>
                </a:extLst>
              </a:tr>
            </a:tbl>
          </a:graphicData>
        </a:graphic>
      </p:graphicFrame>
      <p:sp>
        <p:nvSpPr>
          <p:cNvPr id="6" name="TextBox 5">
            <a:extLst>
              <a:ext uri="{FF2B5EF4-FFF2-40B4-BE49-F238E27FC236}">
                <a16:creationId xmlns:a16="http://schemas.microsoft.com/office/drawing/2014/main" id="{9DBA0440-D643-8196-7483-F7D710C6EC3F}"/>
              </a:ext>
            </a:extLst>
          </p:cNvPr>
          <p:cNvSpPr txBox="1"/>
          <p:nvPr/>
        </p:nvSpPr>
        <p:spPr>
          <a:xfrm>
            <a:off x="226220" y="5702492"/>
            <a:ext cx="11739561" cy="473075"/>
          </a:xfrm>
          <a:prstGeom prst="rect">
            <a:avLst/>
          </a:prstGeom>
        </p:spPr>
        <p:txBody>
          <a:bodyPr vert="horz" wrap="square" lIns="0" tIns="0" rIns="0" bIns="0" rtlCol="0">
            <a:noAutofit/>
          </a:bodyPr>
          <a:lstStyle/>
          <a:p>
            <a:r>
              <a:rPr lang="en-US" sz="1050">
                <a:cs typeface="Arial" panose="020B0604020202020204" pitchFamily="34" charset="0"/>
              </a:rPr>
              <a:t>*Hepatic failure, ovarian cancer, and malignant neoplasm progression. </a:t>
            </a:r>
            <a:r>
              <a:rPr lang="en-US" sz="1050" baseline="30000">
                <a:cs typeface="Arial" panose="020B0604020202020204" pitchFamily="34" charset="0"/>
              </a:rPr>
              <a:t>†</a:t>
            </a:r>
            <a:r>
              <a:rPr lang="en-US" sz="1050">
                <a:cs typeface="Arial" panose="020B0604020202020204" pitchFamily="34" charset="0"/>
              </a:rPr>
              <a:t>Ovarian cancer and aspiration. </a:t>
            </a:r>
            <a:r>
              <a:rPr lang="en-US" sz="1050" baseline="30000">
                <a:cs typeface="Arial" panose="020B0604020202020204" pitchFamily="34" charset="0"/>
              </a:rPr>
              <a:t>‡</a:t>
            </a:r>
            <a:r>
              <a:rPr lang="en-US" sz="1050">
                <a:cs typeface="Arial" panose="020B0604020202020204" pitchFamily="34" charset="0"/>
              </a:rPr>
              <a:t>Influenza infection. </a:t>
            </a:r>
            <a:r>
              <a:rPr lang="en-US" sz="1050" baseline="30000">
                <a:cs typeface="Arial" panose="020B0604020202020204" pitchFamily="34" charset="0"/>
              </a:rPr>
              <a:t>§</a:t>
            </a:r>
            <a:r>
              <a:rPr lang="en-US" sz="1050">
                <a:cs typeface="Arial" panose="020B0604020202020204" pitchFamily="34" charset="0"/>
              </a:rPr>
              <a:t>n = 1 grade</a:t>
            </a:r>
            <a:r>
              <a:rPr lang="en-US" sz="1050"/>
              <a:t> 3 </a:t>
            </a:r>
            <a:r>
              <a:rPr lang="en-US" sz="1050">
                <a:cs typeface="Arial" panose="020B0604020202020204" pitchFamily="34" charset="0"/>
              </a:rPr>
              <a:t>ILD/pneumonitis event. </a:t>
            </a:r>
          </a:p>
        </p:txBody>
      </p:sp>
    </p:spTree>
    <p:extLst>
      <p:ext uri="{BB962C8B-B14F-4D97-AF65-F5344CB8AC3E}">
        <p14:creationId xmlns:p14="http://schemas.microsoft.com/office/powerpoint/2010/main" val="2307474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63CCF0-16C8-461B-1677-CE599B1C093B}"/>
              </a:ext>
            </a:extLst>
          </p:cNvPr>
          <p:cNvSpPr>
            <a:spLocks noGrp="1"/>
          </p:cNvSpPr>
          <p:nvPr>
            <p:ph type="title"/>
          </p:nvPr>
        </p:nvSpPr>
        <p:spPr>
          <a:xfrm>
            <a:off x="231078" y="260163"/>
            <a:ext cx="11740260" cy="1044132"/>
          </a:xfrm>
        </p:spPr>
        <p:txBody>
          <a:bodyPr/>
          <a:lstStyle/>
          <a:p>
            <a:r>
              <a:rPr lang="en-US" spc="0"/>
              <a:t>REJOICE-Ovarian01: Safety (cont’d)</a:t>
            </a:r>
            <a:br>
              <a:rPr lang="en-US" spc="0"/>
            </a:br>
            <a:endParaRPr lang="en-US" spc="0"/>
          </a:p>
        </p:txBody>
      </p:sp>
      <p:sp>
        <p:nvSpPr>
          <p:cNvPr id="4" name="Content Placeholder 3">
            <a:extLst>
              <a:ext uri="{FF2B5EF4-FFF2-40B4-BE49-F238E27FC236}">
                <a16:creationId xmlns:a16="http://schemas.microsoft.com/office/drawing/2014/main" id="{0C1431A4-BC39-F1B6-749D-B154EA01C103}"/>
              </a:ext>
            </a:extLst>
          </p:cNvPr>
          <p:cNvSpPr>
            <a:spLocks noGrp="1"/>
          </p:cNvSpPr>
          <p:nvPr>
            <p:ph sz="quarter" idx="10"/>
          </p:nvPr>
        </p:nvSpPr>
        <p:spPr/>
        <p:txBody>
          <a:bodyPr anchor="b"/>
          <a:lstStyle/>
          <a:p>
            <a:r>
              <a:rPr lang="en-US" err="1"/>
              <a:t>Ray-Coquard</a:t>
            </a:r>
            <a:r>
              <a:rPr lang="en-US"/>
              <a:t>. ESMO 2025. </a:t>
            </a:r>
            <a:r>
              <a:rPr lang="en-US" err="1"/>
              <a:t>Abstr</a:t>
            </a:r>
            <a:r>
              <a:rPr lang="en-US"/>
              <a:t> LBA 42.</a:t>
            </a:r>
          </a:p>
        </p:txBody>
      </p:sp>
      <p:graphicFrame>
        <p:nvGraphicFramePr>
          <p:cNvPr id="7" name="Group 3">
            <a:extLst>
              <a:ext uri="{FF2B5EF4-FFF2-40B4-BE49-F238E27FC236}">
                <a16:creationId xmlns:a16="http://schemas.microsoft.com/office/drawing/2014/main" id="{CA7053F5-602C-478E-ECA4-094BD4C6AA9F}"/>
              </a:ext>
            </a:extLst>
          </p:cNvPr>
          <p:cNvGraphicFramePr>
            <a:graphicFrameLocks/>
          </p:cNvGraphicFramePr>
          <p:nvPr>
            <p:extLst>
              <p:ext uri="{D42A27DB-BD31-4B8C-83A1-F6EECF244321}">
                <p14:modId xmlns:p14="http://schemas.microsoft.com/office/powerpoint/2010/main" val="1304372877"/>
              </p:ext>
            </p:extLst>
          </p:nvPr>
        </p:nvGraphicFramePr>
        <p:xfrm>
          <a:off x="231078" y="856017"/>
          <a:ext cx="11740264" cy="4901184"/>
        </p:xfrm>
        <a:graphic>
          <a:graphicData uri="http://schemas.openxmlformats.org/drawingml/2006/table">
            <a:tbl>
              <a:tblPr/>
              <a:tblGrid>
                <a:gridCol w="2829622">
                  <a:extLst>
                    <a:ext uri="{9D8B030D-6E8A-4147-A177-3AD203B41FA5}">
                      <a16:colId xmlns:a16="http://schemas.microsoft.com/office/drawing/2014/main" val="20000"/>
                    </a:ext>
                  </a:extLst>
                </a:gridCol>
                <a:gridCol w="1485107">
                  <a:extLst>
                    <a:ext uri="{9D8B030D-6E8A-4147-A177-3AD203B41FA5}">
                      <a16:colId xmlns:a16="http://schemas.microsoft.com/office/drawing/2014/main" val="20001"/>
                    </a:ext>
                  </a:extLst>
                </a:gridCol>
                <a:gridCol w="1485107">
                  <a:extLst>
                    <a:ext uri="{9D8B030D-6E8A-4147-A177-3AD203B41FA5}">
                      <a16:colId xmlns:a16="http://schemas.microsoft.com/office/drawing/2014/main" val="4271116068"/>
                    </a:ext>
                  </a:extLst>
                </a:gridCol>
                <a:gridCol w="1485107">
                  <a:extLst>
                    <a:ext uri="{9D8B030D-6E8A-4147-A177-3AD203B41FA5}">
                      <a16:colId xmlns:a16="http://schemas.microsoft.com/office/drawing/2014/main" val="111410337"/>
                    </a:ext>
                  </a:extLst>
                </a:gridCol>
                <a:gridCol w="1485107">
                  <a:extLst>
                    <a:ext uri="{9D8B030D-6E8A-4147-A177-3AD203B41FA5}">
                      <a16:colId xmlns:a16="http://schemas.microsoft.com/office/drawing/2014/main" val="20710004"/>
                    </a:ext>
                  </a:extLst>
                </a:gridCol>
                <a:gridCol w="1485107">
                  <a:extLst>
                    <a:ext uri="{9D8B030D-6E8A-4147-A177-3AD203B41FA5}">
                      <a16:colId xmlns:a16="http://schemas.microsoft.com/office/drawing/2014/main" val="569599846"/>
                    </a:ext>
                  </a:extLst>
                </a:gridCol>
                <a:gridCol w="1485107">
                  <a:extLst>
                    <a:ext uri="{9D8B030D-6E8A-4147-A177-3AD203B41FA5}">
                      <a16:colId xmlns:a16="http://schemas.microsoft.com/office/drawing/2014/main" val="1818540544"/>
                    </a:ext>
                  </a:extLst>
                </a:gridCol>
              </a:tblGrid>
              <a:tr h="22207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a:ln>
                            <a:noFill/>
                          </a:ln>
                          <a:solidFill>
                            <a:schemeClr val="bg2"/>
                          </a:solidFill>
                          <a:effectLst/>
                          <a:latin typeface="+mn-lt"/>
                          <a:cs typeface="Arial" panose="020B0604020202020204" pitchFamily="34" charset="0"/>
                        </a:rPr>
                        <a:t>Most Common (≥10% of Overall Population) TEAEs,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algn="ctr">
                        <a:lnSpc>
                          <a:spcPct val="100000"/>
                        </a:lnSpc>
                      </a:pPr>
                      <a:r>
                        <a:rPr lang="en-GB" sz="1200" b="1">
                          <a:solidFill>
                            <a:schemeClr val="bg2"/>
                          </a:solidFill>
                          <a:latin typeface="+mn-lt"/>
                        </a:rPr>
                        <a:t>R-</a:t>
                      </a:r>
                      <a:r>
                        <a:rPr lang="en-GB" sz="1200" b="1" err="1">
                          <a:solidFill>
                            <a:schemeClr val="bg2"/>
                          </a:solidFill>
                          <a:latin typeface="+mn-lt"/>
                        </a:rPr>
                        <a:t>DXd</a:t>
                      </a:r>
                      <a:r>
                        <a:rPr lang="en-GB" sz="1200" b="1">
                          <a:solidFill>
                            <a:schemeClr val="bg2"/>
                          </a:solidFill>
                          <a:latin typeface="+mn-lt"/>
                        </a:rPr>
                        <a:t> 4.8 mg/kg (n = 36)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bg2"/>
                        </a:solidFill>
                        <a:effectLst/>
                        <a:latin typeface="+mn-lt"/>
                        <a:cs typeface="Arial" panose="020B0604020202020204" pitchFamily="34" charset="0"/>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200" b="1" i="0" u="none" strike="noStrike" cap="none" normalizeH="0" baseline="0">
                          <a:ln>
                            <a:noFill/>
                          </a:ln>
                          <a:solidFill>
                            <a:schemeClr val="bg2"/>
                          </a:solidFill>
                          <a:effectLst/>
                          <a:latin typeface="+mn-lt"/>
                          <a:cs typeface="Arial" panose="020B0604020202020204" pitchFamily="34" charset="0"/>
                        </a:rPr>
                        <a:t>R-DXd 5.6 mg/kg (n = 36)</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bg2"/>
                        </a:solidFill>
                        <a:effectLst/>
                        <a:latin typeface="+mn-lt"/>
                        <a:cs typeface="Arial" panose="020B0604020202020204" pitchFamily="34" charset="0"/>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algn="ctr">
                        <a:lnSpc>
                          <a:spcPct val="100000"/>
                        </a:lnSpc>
                      </a:pPr>
                      <a:r>
                        <a:rPr lang="en-GB" sz="1200" b="1">
                          <a:solidFill>
                            <a:schemeClr val="bg2"/>
                          </a:solidFill>
                          <a:latin typeface="+mn-lt"/>
                        </a:rPr>
                        <a:t>R-</a:t>
                      </a:r>
                      <a:r>
                        <a:rPr lang="en-GB" sz="1200" b="1" err="1">
                          <a:solidFill>
                            <a:schemeClr val="bg2"/>
                          </a:solidFill>
                          <a:latin typeface="+mn-lt"/>
                        </a:rPr>
                        <a:t>DXd</a:t>
                      </a:r>
                      <a:r>
                        <a:rPr lang="en-GB" sz="1200" b="1">
                          <a:solidFill>
                            <a:schemeClr val="bg2"/>
                          </a:solidFill>
                          <a:latin typeface="+mn-lt"/>
                        </a:rPr>
                        <a:t> 6.4 mg/kg (n = 35)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algn="ctr">
                        <a:lnSpc>
                          <a:spcPct val="100000"/>
                        </a:lnSpc>
                      </a:pPr>
                      <a:endParaRPr lang="en-GB" sz="1600" b="1">
                        <a:solidFill>
                          <a:schemeClr val="bg2"/>
                        </a:solidFill>
                        <a:latin typeface="+mn-lt"/>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569145315"/>
                  </a:ext>
                </a:extLst>
              </a:tr>
              <a:tr h="222078">
                <a:tc vMerge="1">
                  <a:txBody>
                    <a:bodyPr/>
                    <a:lstStyle/>
                    <a:p>
                      <a:endParaRPr/>
                    </a:p>
                  </a:txBody>
                  <a:tcPr marL="121699" marR="12169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cs typeface="Arial" panose="020B0604020202020204" pitchFamily="34" charset="0"/>
                        </a:rPr>
                        <a:t>All Grades</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cs typeface="Arial" panose="020B0604020202020204" pitchFamily="34" charset="0"/>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cs typeface="Arial" panose="020B0604020202020204" pitchFamily="34" charset="0"/>
                        </a:rPr>
                        <a:t>All Grades</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cs typeface="Arial" panose="020B0604020202020204" pitchFamily="34" charset="0"/>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cs typeface="Arial" panose="020B0604020202020204" pitchFamily="34" charset="0"/>
                        </a:rPr>
                        <a:t>All Grades</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a:ln>
                            <a:noFill/>
                          </a:ln>
                          <a:solidFill>
                            <a:schemeClr val="bg2"/>
                          </a:solidFill>
                          <a:effectLst/>
                          <a:latin typeface="+mn-lt"/>
                          <a:cs typeface="Arial" panose="020B0604020202020204" pitchFamily="34" charset="0"/>
                        </a:rPr>
                        <a:t>Grade ≥3</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Arial" panose="020B0604020202020204" pitchFamily="34" charset="0"/>
                        </a:rPr>
                        <a:t>Nausea</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66.7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2.8</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69.4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5.6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71.4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Anemia</a:t>
                      </a:r>
                      <a:endParaRPr kumimoji="0" lang="en-US" sz="1200" b="0" i="0" u="none" strike="noStrike" cap="none" normalizeH="0" baseline="0">
                        <a:ln>
                          <a:noFill/>
                        </a:ln>
                        <a:solidFill>
                          <a:schemeClr val="bg2">
                            <a:lumMod val="10000"/>
                          </a:schemeClr>
                        </a:solidFill>
                        <a:effectLst/>
                        <a:latin typeface="+mn-lt"/>
                        <a:cs typeface="Arial" panose="020B0604020202020204" pitchFamily="34" charset="0"/>
                      </a:endParaRP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52.8</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19.4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58.3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13.9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60.0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17.1</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088232288"/>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Arial" panose="020B0604020202020204" pitchFamily="34" charset="0"/>
                        </a:rPr>
                        <a:t>Asthenia</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36.1</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50.0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11.1</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54.3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5.7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781113281"/>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Neutropenia*</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33.3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11.1</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44.4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16.7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51.4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28.6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Vomiting</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25.0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33.3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28.6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55828421"/>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Constipation</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25.0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27.8</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34.3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64656576"/>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Decreased appetite</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13.9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25.0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5.6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25.7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5907774"/>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AST increased</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19.4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16.7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22.9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110256508"/>
                  </a:ext>
                </a:extLst>
              </a:tr>
              <a:tr h="22207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Diarrhea</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11.1</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16.7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28.6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222078">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200" b="0" i="0" u="none" strike="noStrike" kern="1200" cap="none" spc="0" normalizeH="0" baseline="0" noProof="0">
                          <a:ln>
                            <a:noFill/>
                          </a:ln>
                          <a:solidFill>
                            <a:srgbClr val="455560">
                              <a:lumMod val="10000"/>
                            </a:srgbClr>
                          </a:solidFill>
                          <a:effectLst/>
                          <a:uLnTx/>
                          <a:uFillTx/>
                          <a:latin typeface="+mn-lt"/>
                          <a:ea typeface="+mn-ea"/>
                          <a:cs typeface="Arial" panose="020B0604020202020204" pitchFamily="34" charset="0"/>
                        </a:rPr>
                        <a:t>Thrombocytopenia*</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8.3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8.3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19.4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5.6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25.7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8.6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982960205"/>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Leukopenia*</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16.7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5.6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13.9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2.8</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14.3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8.6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80168335"/>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ALT increased</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19.4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8.3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11.4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2.9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20961888"/>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Pyrexia</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13.9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13.9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8.6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22690515"/>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GGT increased</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5.6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16.7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2.8</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11.4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5.7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45110727"/>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Fatigue</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8.3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2.8</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16.7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2.8</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5.7</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87494344"/>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Cough</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5.6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11.1</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14.3</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70112329"/>
                  </a:ext>
                </a:extLst>
              </a:tr>
              <a:tr h="2220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a:ln>
                            <a:noFill/>
                          </a:ln>
                          <a:solidFill>
                            <a:schemeClr val="bg2">
                              <a:lumMod val="10000"/>
                            </a:schemeClr>
                          </a:solidFill>
                          <a:effectLst/>
                          <a:latin typeface="+mn-lt"/>
                          <a:cs typeface="Poppins" pitchFamily="2" charset="77"/>
                        </a:rPr>
                        <a:t>Abdominal Pain</a:t>
                      </a:r>
                    </a:p>
                  </a:txBody>
                  <a:tcPr marL="118872" marR="118872" marT="36576" marB="36576"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5.6</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0</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13.9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2.8</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11.4</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fontAlgn="ctr">
                        <a:buNone/>
                      </a:pPr>
                      <a:r>
                        <a:rPr lang="en-US" sz="1200" b="0" i="0" u="none" strike="noStrike">
                          <a:solidFill>
                            <a:srgbClr val="000000"/>
                          </a:solidFill>
                          <a:effectLst/>
                          <a:latin typeface="+mn-lt"/>
                        </a:rPr>
                        <a:t>2.9</a:t>
                      </a:r>
                    </a:p>
                  </a:txBody>
                  <a:tcPr marL="118872" marR="118872" marT="36576" marB="365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444348725"/>
                  </a:ext>
                </a:extLst>
              </a:tr>
            </a:tbl>
          </a:graphicData>
        </a:graphic>
      </p:graphicFrame>
      <p:sp>
        <p:nvSpPr>
          <p:cNvPr id="8" name="Footer Placeholder 2">
            <a:extLst>
              <a:ext uri="{FF2B5EF4-FFF2-40B4-BE49-F238E27FC236}">
                <a16:creationId xmlns:a16="http://schemas.microsoft.com/office/drawing/2014/main" id="{C24F76B7-2B60-9C10-2664-CA1616212136}"/>
              </a:ext>
            </a:extLst>
          </p:cNvPr>
          <p:cNvSpPr txBox="1">
            <a:spLocks/>
          </p:cNvSpPr>
          <p:nvPr/>
        </p:nvSpPr>
        <p:spPr>
          <a:xfrm>
            <a:off x="231078" y="5787225"/>
            <a:ext cx="11740260" cy="694709"/>
          </a:xfrm>
          <a:prstGeom prst="rect">
            <a:avLst/>
          </a:prstGeom>
          <a:noFill/>
        </p:spPr>
        <p:txBody>
          <a:bodyPr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hangingPunct="0">
              <a:lnSpc>
                <a:spcPct val="90000"/>
              </a:lnSpc>
              <a:spcBef>
                <a:spcPts val="200"/>
              </a:spcBef>
              <a:spcAft>
                <a:spcPts val="300"/>
              </a:spcAft>
              <a:buClr>
                <a:srgbClr val="000000"/>
              </a:buClr>
              <a:tabLst>
                <a:tab pos="1341438" algn="l"/>
              </a:tabLst>
              <a:defRPr/>
            </a:pPr>
            <a:r>
              <a:rPr lang="en-US" sz="1050">
                <a:solidFill>
                  <a:srgbClr val="0C1618"/>
                </a:solidFill>
                <a:cs typeface="Arial" panose="020B0604020202020204" pitchFamily="34" charset="0"/>
              </a:rPr>
              <a:t>*No grade 5 neutropenia, thrombocytopenia, or leukopenia TEAEs at any dose. In 4.8 mg/kg cohort: n = 2 grade 4 neutropenia, n = 1 grade 4 </a:t>
            </a:r>
            <a:r>
              <a:rPr lang="en-GB" sz="1050">
                <a:solidFill>
                  <a:srgbClr val="0C1618"/>
                </a:solidFill>
                <a:cs typeface="Arial" panose="020B0604020202020204" pitchFamily="34" charset="0"/>
              </a:rPr>
              <a:t>thrombocytopenia. In 5.6 mg/kg cohort: n = 2 grade 4 neutropenia, n = 1 grade 4 thrombocytopenia, n = 1 </a:t>
            </a:r>
            <a:r>
              <a:rPr lang="en-US" sz="1050">
                <a:solidFill>
                  <a:srgbClr val="0C1618"/>
                </a:solidFill>
                <a:cs typeface="Arial" panose="020B0604020202020204" pitchFamily="34" charset="0"/>
              </a:rPr>
              <a:t>grade 4 </a:t>
            </a:r>
            <a:r>
              <a:rPr lang="en-GB" sz="1050">
                <a:solidFill>
                  <a:srgbClr val="0C1618"/>
                </a:solidFill>
                <a:cs typeface="Arial" panose="020B0604020202020204" pitchFamily="34" charset="0"/>
              </a:rPr>
              <a:t>leukopenia. In 6.4 mg/kg cohort: n = 3 </a:t>
            </a:r>
            <a:r>
              <a:rPr lang="en-US" sz="1050">
                <a:solidFill>
                  <a:srgbClr val="0C1618"/>
                </a:solidFill>
                <a:cs typeface="Arial" panose="020B0604020202020204" pitchFamily="34" charset="0"/>
              </a:rPr>
              <a:t>grade 4 </a:t>
            </a:r>
            <a:r>
              <a:rPr lang="en-GB" sz="1050">
                <a:solidFill>
                  <a:srgbClr val="0C1618"/>
                </a:solidFill>
                <a:cs typeface="Arial" panose="020B0604020202020204" pitchFamily="34" charset="0"/>
              </a:rPr>
              <a:t>neutropenia, n = 1 </a:t>
            </a:r>
            <a:r>
              <a:rPr lang="en-US" sz="1050">
                <a:solidFill>
                  <a:srgbClr val="0C1618"/>
                </a:solidFill>
                <a:cs typeface="Arial" panose="020B0604020202020204" pitchFamily="34" charset="0"/>
              </a:rPr>
              <a:t>grade 4 </a:t>
            </a:r>
            <a:r>
              <a:rPr lang="en-GB" sz="1050">
                <a:solidFill>
                  <a:srgbClr val="0C1618"/>
                </a:solidFill>
                <a:cs typeface="Arial" panose="020B0604020202020204" pitchFamily="34" charset="0"/>
              </a:rPr>
              <a:t>thrombocytopenia, n = 1 </a:t>
            </a:r>
            <a:r>
              <a:rPr lang="en-US" sz="1050">
                <a:solidFill>
                  <a:srgbClr val="0C1618"/>
                </a:solidFill>
                <a:cs typeface="Arial" panose="020B0604020202020204" pitchFamily="34" charset="0"/>
              </a:rPr>
              <a:t>grade 4 </a:t>
            </a:r>
            <a:r>
              <a:rPr lang="en-GB" sz="1050">
                <a:solidFill>
                  <a:srgbClr val="0C1618"/>
                </a:solidFill>
                <a:cs typeface="Arial" panose="020B0604020202020204" pitchFamily="34" charset="0"/>
              </a:rPr>
              <a:t>lymphopenia. Grade 3 febrile neutropenia was reported in 2 patients, 1 each in the R-</a:t>
            </a:r>
            <a:r>
              <a:rPr lang="en-GB" sz="1050" err="1">
                <a:solidFill>
                  <a:srgbClr val="0C1618"/>
                </a:solidFill>
                <a:cs typeface="Arial" panose="020B0604020202020204" pitchFamily="34" charset="0"/>
              </a:rPr>
              <a:t>DXd</a:t>
            </a:r>
            <a:r>
              <a:rPr lang="en-GB" sz="1050">
                <a:solidFill>
                  <a:srgbClr val="0C1618"/>
                </a:solidFill>
                <a:cs typeface="Arial" panose="020B0604020202020204" pitchFamily="34" charset="0"/>
              </a:rPr>
              <a:t> 5.6 and 6.4 mg/kg cohorts. </a:t>
            </a:r>
            <a:endParaRPr lang="en-US" sz="1050">
              <a:solidFill>
                <a:srgbClr val="0C1618"/>
              </a:solidFill>
              <a:cs typeface="Arial" panose="020B0604020202020204" pitchFamily="34" charset="0"/>
            </a:endParaRPr>
          </a:p>
        </p:txBody>
      </p:sp>
    </p:spTree>
    <p:extLst>
      <p:ext uri="{BB962C8B-B14F-4D97-AF65-F5344CB8AC3E}">
        <p14:creationId xmlns:p14="http://schemas.microsoft.com/office/powerpoint/2010/main" val="800670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1E230EE-177F-2747-0EB9-415B0AE5FC52}"/>
              </a:ext>
            </a:extLst>
          </p:cNvPr>
          <p:cNvSpPr>
            <a:spLocks noGrp="1"/>
          </p:cNvSpPr>
          <p:nvPr>
            <p:ph idx="1"/>
          </p:nvPr>
        </p:nvSpPr>
        <p:spPr>
          <a:xfrm>
            <a:off x="231078" y="1335023"/>
            <a:ext cx="11740260" cy="4754880"/>
          </a:xfrm>
        </p:spPr>
        <p:txBody>
          <a:bodyPr/>
          <a:lstStyle/>
          <a:p>
            <a:r>
              <a:rPr lang="en-US"/>
              <a:t>Global, open-label phase II study</a:t>
            </a:r>
          </a:p>
        </p:txBody>
      </p:sp>
      <p:sp>
        <p:nvSpPr>
          <p:cNvPr id="2" name="Title 1">
            <a:extLst>
              <a:ext uri="{FF2B5EF4-FFF2-40B4-BE49-F238E27FC236}">
                <a16:creationId xmlns:a16="http://schemas.microsoft.com/office/drawing/2014/main" id="{E30666C6-C185-37CC-8319-03610346BFF6}"/>
              </a:ext>
            </a:extLst>
          </p:cNvPr>
          <p:cNvSpPr>
            <a:spLocks noGrp="1"/>
          </p:cNvSpPr>
          <p:nvPr>
            <p:ph type="title"/>
          </p:nvPr>
        </p:nvSpPr>
        <p:spPr>
          <a:xfrm>
            <a:off x="231078" y="531006"/>
            <a:ext cx="11740260" cy="502445"/>
          </a:xfrm>
        </p:spPr>
        <p:txBody>
          <a:bodyPr/>
          <a:lstStyle/>
          <a:p>
            <a:r>
              <a:rPr lang="en-US" spc="0"/>
              <a:t>REJOICE-PanTumor01: Phase II R-</a:t>
            </a:r>
            <a:r>
              <a:rPr lang="en-US" spc="0" err="1"/>
              <a:t>DXd</a:t>
            </a:r>
            <a:r>
              <a:rPr lang="en-US" spc="0"/>
              <a:t> in Other Cancers</a:t>
            </a:r>
          </a:p>
        </p:txBody>
      </p:sp>
      <p:sp>
        <p:nvSpPr>
          <p:cNvPr id="7" name="Content Placeholder 6">
            <a:extLst>
              <a:ext uri="{FF2B5EF4-FFF2-40B4-BE49-F238E27FC236}">
                <a16:creationId xmlns:a16="http://schemas.microsoft.com/office/drawing/2014/main" id="{31F07990-7FB1-9EF2-DE9F-0B782715F907}"/>
              </a:ext>
            </a:extLst>
          </p:cNvPr>
          <p:cNvSpPr>
            <a:spLocks noGrp="1"/>
          </p:cNvSpPr>
          <p:nvPr>
            <p:ph sz="quarter" idx="10"/>
          </p:nvPr>
        </p:nvSpPr>
        <p:spPr>
          <a:xfrm>
            <a:off x="3559175" y="6350000"/>
            <a:ext cx="5732463" cy="327025"/>
          </a:xfrm>
        </p:spPr>
        <p:txBody>
          <a:bodyPr anchor="b"/>
          <a:lstStyle/>
          <a:p>
            <a:r>
              <a:rPr lang="en-US" err="1"/>
              <a:t>Albiges</a:t>
            </a:r>
            <a:r>
              <a:rPr lang="en-US"/>
              <a:t>. ASCO 2025. </a:t>
            </a:r>
            <a:r>
              <a:rPr lang="en-US" err="1"/>
              <a:t>Abstr</a:t>
            </a:r>
            <a:r>
              <a:rPr lang="en-US"/>
              <a:t> 472b. NCT06660654.</a:t>
            </a:r>
          </a:p>
        </p:txBody>
      </p:sp>
      <p:sp>
        <p:nvSpPr>
          <p:cNvPr id="8" name="Text Box 45">
            <a:extLst>
              <a:ext uri="{FF2B5EF4-FFF2-40B4-BE49-F238E27FC236}">
                <a16:creationId xmlns:a16="http://schemas.microsoft.com/office/drawing/2014/main" id="{E62C2B94-64B4-BE13-A80D-49ADC840CC2E}"/>
              </a:ext>
            </a:extLst>
          </p:cNvPr>
          <p:cNvSpPr txBox="1">
            <a:spLocks noChangeArrowheads="1"/>
          </p:cNvSpPr>
          <p:nvPr/>
        </p:nvSpPr>
        <p:spPr bwMode="auto">
          <a:xfrm>
            <a:off x="861543" y="1714573"/>
            <a:ext cx="333323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400">
                <a:solidFill>
                  <a:srgbClr val="161616"/>
                </a:solidFill>
                <a:latin typeface="+mn-lt"/>
                <a:cs typeface="Poppins" pitchFamily="2" charset="77"/>
              </a:rPr>
              <a:t>Adults with histologically or cytologically documented locally advanced or metastatic </a:t>
            </a:r>
            <a:r>
              <a:rPr lang="en-US" altLang="en-US" sz="1400" b="1">
                <a:solidFill>
                  <a:srgbClr val="161616"/>
                </a:solidFill>
                <a:latin typeface="+mn-lt"/>
                <a:cs typeface="Poppins" pitchFamily="2" charset="77"/>
              </a:rPr>
              <a:t>endometrial cancer, cervical cancer, non-HGSOC</a:t>
            </a:r>
            <a:r>
              <a:rPr lang="en-US" altLang="en-US" sz="1400">
                <a:solidFill>
                  <a:srgbClr val="161616"/>
                </a:solidFill>
                <a:latin typeface="+mn-lt"/>
                <a:cs typeface="Poppins" pitchFamily="2" charset="77"/>
              </a:rPr>
              <a:t>*</a:t>
            </a:r>
            <a:r>
              <a:rPr lang="en-US" altLang="en-US" sz="1400" b="1">
                <a:solidFill>
                  <a:srgbClr val="161616"/>
                </a:solidFill>
                <a:latin typeface="+mn-lt"/>
                <a:cs typeface="Poppins" pitchFamily="2" charset="77"/>
              </a:rPr>
              <a:t>, urothelial cancer, or </a:t>
            </a:r>
            <a:r>
              <a:rPr lang="en-US" altLang="en-US" sz="1400" b="1" err="1">
                <a:solidFill>
                  <a:srgbClr val="161616"/>
                </a:solidFill>
                <a:latin typeface="+mn-lt"/>
                <a:cs typeface="Poppins" pitchFamily="2" charset="77"/>
              </a:rPr>
              <a:t>ccRCC</a:t>
            </a:r>
            <a:r>
              <a:rPr lang="en-US" altLang="en-US" sz="1400" baseline="30000">
                <a:solidFill>
                  <a:srgbClr val="161616"/>
                </a:solidFill>
                <a:cs typeface="Poppins" pitchFamily="2" charset="77"/>
              </a:rPr>
              <a:t>†</a:t>
            </a:r>
            <a:r>
              <a:rPr lang="en-US" altLang="en-US" sz="1400">
                <a:solidFill>
                  <a:srgbClr val="161616"/>
                </a:solidFill>
                <a:latin typeface="+mn-lt"/>
                <a:cs typeface="Poppins" pitchFamily="2" charset="77"/>
              </a:rPr>
              <a:t>; ≥1 </a:t>
            </a:r>
            <a:r>
              <a:rPr lang="en-US" altLang="en-US" sz="1400" err="1">
                <a:solidFill>
                  <a:srgbClr val="161616"/>
                </a:solidFill>
                <a:latin typeface="+mn-lt"/>
                <a:cs typeface="Poppins" pitchFamily="2" charset="77"/>
              </a:rPr>
              <a:t>pLOT</a:t>
            </a:r>
            <a:r>
              <a:rPr lang="en-US" altLang="en-US" sz="1400" baseline="30000">
                <a:solidFill>
                  <a:srgbClr val="161616"/>
                </a:solidFill>
                <a:cs typeface="Poppins" pitchFamily="2" charset="77"/>
              </a:rPr>
              <a:t>‡</a:t>
            </a:r>
            <a:r>
              <a:rPr lang="en-US" altLang="en-US" sz="1400">
                <a:solidFill>
                  <a:srgbClr val="161616"/>
                </a:solidFill>
                <a:latin typeface="+mn-lt"/>
                <a:cs typeface="Poppins" pitchFamily="2" charset="77"/>
              </a:rPr>
              <a:t>; PD on or after most recent systemic therapy; no prior CDH6-targeted agents or ADCs linked to </a:t>
            </a:r>
            <a:r>
              <a:rPr lang="en-US" altLang="en-US" sz="1400">
                <a:solidFill>
                  <a:srgbClr val="161616"/>
                </a:solidFill>
                <a:latin typeface="Poppins" pitchFamily="2" charset="77"/>
                <a:cs typeface="Poppins" pitchFamily="2" charset="77"/>
              </a:rPr>
              <a:t>TOPO-I inhibitor exatecan derivative</a:t>
            </a:r>
            <a:r>
              <a:rPr lang="en-US" altLang="en-US" sz="1400">
                <a:solidFill>
                  <a:srgbClr val="161616"/>
                </a:solidFill>
                <a:latin typeface="+mn-lt"/>
                <a:cs typeface="Poppins" pitchFamily="2" charset="77"/>
              </a:rPr>
              <a:t>; ECOG PS 0-1</a:t>
            </a:r>
            <a:r>
              <a:rPr lang="en-US" altLang="en-US" sz="1400" baseline="30000">
                <a:solidFill>
                  <a:srgbClr val="161616"/>
                </a:solidFill>
                <a:cs typeface="Poppins" pitchFamily="2" charset="77"/>
              </a:rPr>
              <a:t>§</a:t>
            </a:r>
            <a:endParaRPr lang="en-US" altLang="en-US" sz="1400">
              <a:solidFill>
                <a:srgbClr val="161616"/>
              </a:solidFill>
              <a:latin typeface="+mn-lt"/>
              <a:cs typeface="Poppins" pitchFamily="2" charset="77"/>
            </a:endParaRPr>
          </a:p>
          <a:p>
            <a:pPr algn="ctr">
              <a:lnSpc>
                <a:spcPct val="100000"/>
              </a:lnSpc>
              <a:spcBef>
                <a:spcPct val="0"/>
              </a:spcBef>
              <a:spcAft>
                <a:spcPct val="0"/>
              </a:spcAft>
              <a:buClrTx/>
              <a:buNone/>
              <a:defRPr/>
            </a:pPr>
            <a:r>
              <a:rPr lang="en-US" altLang="en-US" sz="1400">
                <a:solidFill>
                  <a:srgbClr val="161616"/>
                </a:solidFill>
                <a:latin typeface="+mn-lt"/>
                <a:cs typeface="Poppins" pitchFamily="2" charset="77"/>
              </a:rPr>
              <a:t>(n ≈40 per cancer type)</a:t>
            </a:r>
          </a:p>
        </p:txBody>
      </p:sp>
      <p:sp>
        <p:nvSpPr>
          <p:cNvPr id="12" name="Rectangle 49">
            <a:extLst>
              <a:ext uri="{FF2B5EF4-FFF2-40B4-BE49-F238E27FC236}">
                <a16:creationId xmlns:a16="http://schemas.microsoft.com/office/drawing/2014/main" id="{6203A3E8-4E7B-AC23-C051-5F9932121F2D}"/>
              </a:ext>
            </a:extLst>
          </p:cNvPr>
          <p:cNvSpPr>
            <a:spLocks noChangeArrowheads="1"/>
          </p:cNvSpPr>
          <p:nvPr/>
        </p:nvSpPr>
        <p:spPr bwMode="auto">
          <a:xfrm>
            <a:off x="4758796" y="2748945"/>
            <a:ext cx="2864982" cy="76407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err="1">
                <a:ln>
                  <a:noFill/>
                </a:ln>
                <a:solidFill>
                  <a:srgbClr val="F9F3D9"/>
                </a:solidFill>
                <a:effectLst/>
                <a:uLnTx/>
                <a:uFillTx/>
                <a:latin typeface="Poppins" pitchFamily="2" charset="77"/>
                <a:ea typeface="+mn-ea"/>
                <a:cs typeface="Poppins" pitchFamily="2" charset="77"/>
              </a:rPr>
              <a:t>Raludotatug</a:t>
            </a: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 Deruxtecan</a:t>
            </a:r>
            <a:endParaRPr kumimoji="0" lang="en-US" altLang="en-US" sz="1600" b="0"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a:p>
            <a:pPr lvl="0" algn="ctr">
              <a:lnSpc>
                <a:spcPct val="100000"/>
              </a:lnSpc>
              <a:spcBef>
                <a:spcPct val="0"/>
              </a:spcBef>
              <a:spcAft>
                <a:spcPct val="0"/>
              </a:spcAft>
              <a:buClrTx/>
              <a:buNone/>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5.6 mg/kg </a:t>
            </a:r>
            <a:r>
              <a:rPr lang="en-US" altLang="en-US" sz="1600">
                <a:solidFill>
                  <a:srgbClr val="F9F3D9"/>
                </a:solidFill>
                <a:latin typeface="Poppins" pitchFamily="2" charset="77"/>
                <a:cs typeface="Poppins" pitchFamily="2" charset="77"/>
              </a:rPr>
              <a:t>IV Q3W</a:t>
            </a:r>
            <a:endPar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16" name="Line 52">
            <a:extLst>
              <a:ext uri="{FF2B5EF4-FFF2-40B4-BE49-F238E27FC236}">
                <a16:creationId xmlns:a16="http://schemas.microsoft.com/office/drawing/2014/main" id="{E56DC5FE-B6A0-E145-6948-BB4674679784}"/>
              </a:ext>
            </a:extLst>
          </p:cNvPr>
          <p:cNvSpPr>
            <a:spLocks noChangeShapeType="1"/>
          </p:cNvSpPr>
          <p:nvPr/>
        </p:nvSpPr>
        <p:spPr bwMode="auto">
          <a:xfrm>
            <a:off x="4194779" y="3130980"/>
            <a:ext cx="39468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17" name="Content Placeholder 4">
            <a:extLst>
              <a:ext uri="{FF2B5EF4-FFF2-40B4-BE49-F238E27FC236}">
                <a16:creationId xmlns:a16="http://schemas.microsoft.com/office/drawing/2014/main" id="{D76ABFB0-8C20-CBEA-E8A1-2AE33B1A0790}"/>
              </a:ext>
            </a:extLst>
          </p:cNvPr>
          <p:cNvSpPr txBox="1">
            <a:spLocks/>
          </p:cNvSpPr>
          <p:nvPr/>
        </p:nvSpPr>
        <p:spPr>
          <a:xfrm>
            <a:off x="231078" y="5086527"/>
            <a:ext cx="11740260" cy="1205856"/>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spcBef>
                <a:spcPts val="1800"/>
              </a:spcBef>
              <a:buSzPct val="75000"/>
              <a:buBlip>
                <a:blip r:embed="rId3">
                  <a:extLst>
                    <a:ext uri="{96DAC541-7B7A-43D3-8B79-37D633B846F1}">
                      <asvg:svgBlip xmlns:asvg="http://schemas.microsoft.com/office/drawing/2016/SVG/main" r:embed="rId4"/>
                    </a:ext>
                  </a:extLst>
                </a:blip>
              </a:buBlip>
            </a:pPr>
            <a:r>
              <a:rPr lang="en-US" sz="2000" b="1"/>
              <a:t>Primary endpoints: </a:t>
            </a:r>
            <a:r>
              <a:rPr lang="en-US" sz="2000"/>
              <a:t>ORR by INV (gynecologic and urothelial cohorts), DCR by INV (</a:t>
            </a:r>
            <a:r>
              <a:rPr lang="en-US" sz="2000" err="1"/>
              <a:t>ccRCC</a:t>
            </a:r>
            <a:r>
              <a:rPr lang="en-US" sz="2000"/>
              <a:t> cohort), safety and tolerability</a:t>
            </a:r>
          </a:p>
          <a:p>
            <a:pPr marL="228600" indent="-228600">
              <a:spcBef>
                <a:spcPts val="1800"/>
              </a:spcBef>
              <a:buSzPct val="75000"/>
              <a:buBlip>
                <a:blip r:embed="rId3">
                  <a:extLst>
                    <a:ext uri="{96DAC541-7B7A-43D3-8B79-37D633B846F1}">
                      <asvg:svgBlip xmlns:asvg="http://schemas.microsoft.com/office/drawing/2016/SVG/main" r:embed="rId4"/>
                    </a:ext>
                  </a:extLst>
                </a:blip>
              </a:buBlip>
            </a:pPr>
            <a:r>
              <a:rPr lang="en-US" sz="2000" b="1"/>
              <a:t>Secondary endpoint: </a:t>
            </a:r>
            <a:r>
              <a:rPr lang="en-US" sz="2000"/>
              <a:t>ORR, DCR, PFS, </a:t>
            </a:r>
            <a:r>
              <a:rPr lang="en-US" sz="2000" err="1"/>
              <a:t>DoR</a:t>
            </a:r>
            <a:r>
              <a:rPr lang="en-US" sz="2000"/>
              <a:t>, TTR, PK, immunogenicity</a:t>
            </a:r>
          </a:p>
        </p:txBody>
      </p:sp>
      <p:sp>
        <p:nvSpPr>
          <p:cNvPr id="18" name="TextBox 17">
            <a:extLst>
              <a:ext uri="{FF2B5EF4-FFF2-40B4-BE49-F238E27FC236}">
                <a16:creationId xmlns:a16="http://schemas.microsoft.com/office/drawing/2014/main" id="{1FA34C68-0044-2279-EFF5-C7613B32FD84}"/>
              </a:ext>
            </a:extLst>
          </p:cNvPr>
          <p:cNvSpPr txBox="1"/>
          <p:nvPr/>
        </p:nvSpPr>
        <p:spPr>
          <a:xfrm>
            <a:off x="321161" y="4362401"/>
            <a:ext cx="11452910" cy="544389"/>
          </a:xfrm>
          <a:prstGeom prst="rect">
            <a:avLst/>
          </a:prstGeom>
        </p:spPr>
        <p:txBody>
          <a:bodyPr vert="horz" wrap="square" lIns="0" tIns="0" rIns="0" bIns="0" rtlCol="0">
            <a:noAutofit/>
          </a:bodyPr>
          <a:lstStyle/>
          <a:p>
            <a:r>
              <a:rPr kumimoji="0" lang="en-US" sz="1100" b="0" i="0" u="none" strike="noStrike" kern="1200" cap="none" spc="0" normalizeH="0" baseline="0" noProof="0">
                <a:ln>
                  <a:noFill/>
                </a:ln>
                <a:solidFill>
                  <a:srgbClr val="161616"/>
                </a:solidFill>
                <a:effectLst/>
                <a:uLnTx/>
                <a:uFillTx/>
                <a:latin typeface="Poppins"/>
                <a:ea typeface="+mn-ea"/>
                <a:cs typeface="+mn-cs"/>
              </a:rPr>
              <a:t>*Non-HGSOC includes pathologically or cytologically documented unresectable or metastatic CCOC, low grade endometrioid, low-grade serous, or mucinous ovarian cancer. </a:t>
            </a:r>
            <a:r>
              <a:rPr lang="en-US" altLang="en-US" sz="1100" baseline="30000">
                <a:solidFill>
                  <a:srgbClr val="161616"/>
                </a:solidFill>
                <a:cs typeface="Poppins" pitchFamily="2" charset="77"/>
              </a:rPr>
              <a:t>†</a:t>
            </a:r>
            <a:r>
              <a:rPr kumimoji="0" lang="en-US" sz="1100" b="0" i="0" u="none" strike="noStrike" kern="1200" cap="none" spc="0" normalizeH="0" baseline="0" noProof="0">
                <a:ln>
                  <a:noFill/>
                </a:ln>
                <a:solidFill>
                  <a:srgbClr val="161616"/>
                </a:solidFill>
                <a:effectLst/>
                <a:uLnTx/>
                <a:uFillTx/>
                <a:latin typeface="Poppins"/>
                <a:ea typeface="+mn-ea"/>
                <a:cs typeface="+mn-cs"/>
              </a:rPr>
              <a:t>Patients must have at</a:t>
            </a:r>
            <a:r>
              <a:rPr lang="en-US" sz="1100">
                <a:solidFill>
                  <a:srgbClr val="161616"/>
                </a:solidFill>
              </a:rPr>
              <a:t> ≥1 measurable lesion per RECIST 1.1 and ≥1 </a:t>
            </a:r>
            <a:r>
              <a:rPr kumimoji="0" lang="en-US" sz="1100" b="0" i="0" u="none" strike="noStrike" kern="1200" cap="none" spc="0" normalizeH="0" baseline="0" noProof="0">
                <a:ln>
                  <a:noFill/>
                </a:ln>
                <a:solidFill>
                  <a:srgbClr val="161616"/>
                </a:solidFill>
                <a:effectLst/>
                <a:uLnTx/>
                <a:uFillTx/>
                <a:latin typeface="Poppins"/>
                <a:ea typeface="+mn-ea"/>
                <a:cs typeface="+mn-cs"/>
              </a:rPr>
              <a:t>lesion not previously irradiated amenable to biopsy. Must consent to pretreatment biopsy</a:t>
            </a:r>
            <a:r>
              <a:rPr lang="en-US" sz="1100">
                <a:solidFill>
                  <a:srgbClr val="161616"/>
                </a:solidFill>
                <a:latin typeface="Poppins"/>
              </a:rPr>
              <a:t> or have archived tumor sample collected after most recent systemic therapy. </a:t>
            </a:r>
            <a:r>
              <a:rPr lang="en-US" altLang="en-US" sz="1100" baseline="30000">
                <a:solidFill>
                  <a:srgbClr val="161616"/>
                </a:solidFill>
                <a:cs typeface="Poppins" pitchFamily="2" charset="77"/>
              </a:rPr>
              <a:t>‡</a:t>
            </a:r>
            <a:r>
              <a:rPr lang="en-US" altLang="en-US" sz="1100">
                <a:solidFill>
                  <a:srgbClr val="161616"/>
                </a:solidFill>
                <a:cs typeface="Poppins" pitchFamily="2" charset="77"/>
              </a:rPr>
              <a:t>≤3 </a:t>
            </a:r>
            <a:r>
              <a:rPr lang="en-US" altLang="en-US" sz="1100" err="1">
                <a:solidFill>
                  <a:srgbClr val="161616"/>
                </a:solidFill>
                <a:cs typeface="Poppins" pitchFamily="2" charset="77"/>
              </a:rPr>
              <a:t>pLOT</a:t>
            </a:r>
            <a:r>
              <a:rPr lang="en-US" altLang="en-US" sz="1100">
                <a:solidFill>
                  <a:srgbClr val="161616"/>
                </a:solidFill>
                <a:cs typeface="Poppins" pitchFamily="2" charset="77"/>
              </a:rPr>
              <a:t> for patients with endometrial cancer, urothelial cancer, or </a:t>
            </a:r>
            <a:r>
              <a:rPr lang="en-US" altLang="en-US" sz="1100" err="1">
                <a:solidFill>
                  <a:srgbClr val="161616"/>
                </a:solidFill>
                <a:cs typeface="Poppins" pitchFamily="2" charset="77"/>
              </a:rPr>
              <a:t>ccRCC</a:t>
            </a:r>
            <a:r>
              <a:rPr lang="en-US" altLang="en-US" sz="1100">
                <a:solidFill>
                  <a:srgbClr val="161616"/>
                </a:solidFill>
                <a:cs typeface="Poppins" pitchFamily="2" charset="77"/>
              </a:rPr>
              <a:t>. </a:t>
            </a:r>
            <a:br>
              <a:rPr lang="en-US" altLang="en-US" sz="1100">
                <a:solidFill>
                  <a:srgbClr val="161616"/>
                </a:solidFill>
                <a:cs typeface="Poppins" pitchFamily="2" charset="77"/>
              </a:rPr>
            </a:br>
            <a:r>
              <a:rPr lang="en-US" altLang="en-US" sz="1100" baseline="30000">
                <a:solidFill>
                  <a:srgbClr val="161616"/>
                </a:solidFill>
                <a:cs typeface="Poppins" pitchFamily="2" charset="77"/>
              </a:rPr>
              <a:t>§</a:t>
            </a:r>
            <a:r>
              <a:rPr lang="en-US" altLang="en-US" sz="1100">
                <a:solidFill>
                  <a:srgbClr val="161616"/>
                </a:solidFill>
                <a:cs typeface="Poppins" pitchFamily="2" charset="77"/>
              </a:rPr>
              <a:t>No active brain </a:t>
            </a:r>
            <a:r>
              <a:rPr lang="en-US" altLang="en-US" sz="1100" err="1">
                <a:solidFill>
                  <a:srgbClr val="161616"/>
                </a:solidFill>
                <a:cs typeface="Poppins" pitchFamily="2" charset="77"/>
              </a:rPr>
              <a:t>mets</a:t>
            </a:r>
            <a:r>
              <a:rPr lang="en-US" altLang="en-US" sz="1100">
                <a:solidFill>
                  <a:srgbClr val="161616"/>
                </a:solidFill>
                <a:cs typeface="Poppins" pitchFamily="2" charset="77"/>
              </a:rPr>
              <a:t>, spinal cord compression, or leptomeningeal carcinomatosis. </a:t>
            </a:r>
            <a:endParaRPr lang="en-US" sz="1100"/>
          </a:p>
        </p:txBody>
      </p:sp>
      <p:sp>
        <p:nvSpPr>
          <p:cNvPr id="19" name="Line 52">
            <a:extLst>
              <a:ext uri="{FF2B5EF4-FFF2-40B4-BE49-F238E27FC236}">
                <a16:creationId xmlns:a16="http://schemas.microsoft.com/office/drawing/2014/main" id="{16D59EB4-DA8E-E8E4-A109-E54102E471AD}"/>
              </a:ext>
            </a:extLst>
          </p:cNvPr>
          <p:cNvSpPr>
            <a:spLocks noChangeShapeType="1"/>
          </p:cNvSpPr>
          <p:nvPr/>
        </p:nvSpPr>
        <p:spPr bwMode="auto">
          <a:xfrm>
            <a:off x="7793112" y="3130980"/>
            <a:ext cx="39468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0" name="TextBox 19">
            <a:extLst>
              <a:ext uri="{FF2B5EF4-FFF2-40B4-BE49-F238E27FC236}">
                <a16:creationId xmlns:a16="http://schemas.microsoft.com/office/drawing/2014/main" id="{9C3662E6-52FC-83D9-D867-D3CCEEE2DEB6}"/>
              </a:ext>
            </a:extLst>
          </p:cNvPr>
          <p:cNvSpPr txBox="1"/>
          <p:nvPr/>
        </p:nvSpPr>
        <p:spPr>
          <a:xfrm>
            <a:off x="8440837" y="2031368"/>
            <a:ext cx="3333234" cy="1810148"/>
          </a:xfrm>
          <a:prstGeom prst="rect">
            <a:avLst/>
          </a:prstGeom>
        </p:spPr>
        <p:txBody>
          <a:bodyPr vert="horz" wrap="square" lIns="0" tIns="0" rIns="0" bIns="0" rtlCol="0">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1" u="none" strike="noStrike" kern="1200" cap="none" spc="0" normalizeH="0" baseline="0" noProof="0">
                <a:ln>
                  <a:noFill/>
                </a:ln>
                <a:solidFill>
                  <a:srgbClr val="161616"/>
                </a:solidFill>
                <a:effectLst/>
                <a:uLnTx/>
                <a:uFillTx/>
                <a:latin typeface="Poppins"/>
                <a:ea typeface="+mn-ea"/>
                <a:cs typeface="+mn-cs"/>
              </a:rPr>
              <a:t>Until PD, unacceptable toxicity, death, study end, or consent withdrawal</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1" u="none" strike="noStrike" kern="1200" cap="none" spc="0" normalizeH="0" baseline="0" noProof="0">
                <a:ln>
                  <a:noFill/>
                </a:ln>
                <a:solidFill>
                  <a:srgbClr val="161616"/>
                </a:solidFill>
                <a:effectLst/>
                <a:uLnTx/>
                <a:uFillTx/>
                <a:latin typeface="Poppins"/>
                <a:ea typeface="+mn-ea"/>
                <a:cs typeface="+mn-cs"/>
              </a:rPr>
              <a:t>Tu</a:t>
            </a:r>
            <a:r>
              <a:rPr lang="en-US" sz="1600" i="1">
                <a:solidFill>
                  <a:srgbClr val="161616"/>
                </a:solidFill>
                <a:latin typeface="Poppins"/>
              </a:rPr>
              <a:t>mor assessments Q6W for first 48 </a:t>
            </a:r>
            <a:r>
              <a:rPr lang="en-US" sz="1600" i="1" err="1">
                <a:solidFill>
                  <a:srgbClr val="161616"/>
                </a:solidFill>
                <a:latin typeface="Poppins"/>
              </a:rPr>
              <a:t>wk</a:t>
            </a:r>
            <a:r>
              <a:rPr lang="en-US" sz="1600" i="1">
                <a:solidFill>
                  <a:srgbClr val="161616"/>
                </a:solidFill>
                <a:latin typeface="Poppins"/>
              </a:rPr>
              <a:t>, Q12W thereafter</a:t>
            </a:r>
            <a:endParaRPr kumimoji="0" lang="en-US" sz="1600" b="0" i="1" u="none" strike="noStrike" kern="1200" cap="none" spc="0" normalizeH="0" baseline="0" noProof="0">
              <a:ln>
                <a:noFill/>
              </a:ln>
              <a:solidFill>
                <a:srgbClr val="161616"/>
              </a:solidFill>
              <a:effectLst/>
              <a:uLnTx/>
              <a:uFillTx/>
              <a:latin typeface="Poppins"/>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1" u="none" strike="noStrike" kern="1200" cap="none" spc="0" normalizeH="0" baseline="0" noProof="0">
                <a:ln>
                  <a:noFill/>
                </a:ln>
                <a:solidFill>
                  <a:srgbClr val="161616"/>
                </a:solidFill>
                <a:effectLst/>
                <a:uLnTx/>
                <a:uFillTx/>
                <a:latin typeface="Poppins"/>
                <a:ea typeface="+mn-ea"/>
                <a:cs typeface="+mn-cs"/>
              </a:rPr>
              <a:t>Safety follow-up at 40 days</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i="1">
                <a:solidFill>
                  <a:srgbClr val="161616"/>
                </a:solidFill>
                <a:latin typeface="Poppins"/>
              </a:rPr>
              <a:t>Long-term survival follow up at 90 days</a:t>
            </a:r>
            <a:endParaRPr kumimoji="0" lang="en-US" sz="1600" b="0" i="1" u="none" strike="noStrike" kern="1200" cap="none" spc="0" normalizeH="0" baseline="0" noProof="0">
              <a:ln>
                <a:noFill/>
              </a:ln>
              <a:solidFill>
                <a:srgbClr val="161616"/>
              </a:solidFill>
              <a:effectLst/>
              <a:uLnTx/>
              <a:uFillTx/>
              <a:latin typeface="Poppins"/>
              <a:ea typeface="+mn-ea"/>
              <a:cs typeface="+mn-cs"/>
            </a:endParaRPr>
          </a:p>
        </p:txBody>
      </p:sp>
      <p:sp>
        <p:nvSpPr>
          <p:cNvPr id="21" name="Line 52">
            <a:extLst>
              <a:ext uri="{FF2B5EF4-FFF2-40B4-BE49-F238E27FC236}">
                <a16:creationId xmlns:a16="http://schemas.microsoft.com/office/drawing/2014/main" id="{458441AD-A758-6B40-AEA7-24BF98D5B9E2}"/>
              </a:ext>
            </a:extLst>
          </p:cNvPr>
          <p:cNvSpPr>
            <a:spLocks noChangeShapeType="1"/>
          </p:cNvSpPr>
          <p:nvPr/>
        </p:nvSpPr>
        <p:spPr bwMode="auto">
          <a:xfrm flipH="1">
            <a:off x="7618337" y="2383185"/>
            <a:ext cx="0" cy="365760"/>
          </a:xfrm>
          <a:prstGeom prst="line">
            <a:avLst/>
          </a:prstGeom>
          <a:noFill/>
          <a:ln w="28575">
            <a:solidFill>
              <a:schemeClr val="tx1"/>
            </a:solidFill>
            <a:prstDash val="solid"/>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22" name="TextBox 21">
            <a:extLst>
              <a:ext uri="{FF2B5EF4-FFF2-40B4-BE49-F238E27FC236}">
                <a16:creationId xmlns:a16="http://schemas.microsoft.com/office/drawing/2014/main" id="{BD481E80-EEC2-3DCB-2397-EFF5B82DD5EC}"/>
              </a:ext>
            </a:extLst>
          </p:cNvPr>
          <p:cNvSpPr txBox="1"/>
          <p:nvPr/>
        </p:nvSpPr>
        <p:spPr>
          <a:xfrm>
            <a:off x="5457175" y="1681250"/>
            <a:ext cx="2775077" cy="452500"/>
          </a:xfrm>
          <a:prstGeom prst="rect">
            <a:avLst/>
          </a:prstGeom>
        </p:spPr>
        <p:txBody>
          <a:bodyPr vert="horz" wrap="square" lIns="0" tIns="0" rIns="0" bIns="0" rtlCol="0">
            <a:noAutofit/>
          </a:bodyPr>
          <a:lstStyle/>
          <a:p>
            <a:pPr lvl="0" algn="ctr"/>
            <a:r>
              <a:rPr lang="en-US" sz="1200">
                <a:solidFill>
                  <a:srgbClr val="161616"/>
                </a:solidFill>
              </a:rPr>
              <a:t>Interim analysis for each cohort when n = 20 patients have received 12 </a:t>
            </a:r>
            <a:r>
              <a:rPr lang="en-US" sz="1200" err="1">
                <a:solidFill>
                  <a:srgbClr val="161616"/>
                </a:solidFill>
              </a:rPr>
              <a:t>wk</a:t>
            </a:r>
            <a:r>
              <a:rPr lang="en-US" sz="1200">
                <a:solidFill>
                  <a:srgbClr val="161616"/>
                </a:solidFill>
              </a:rPr>
              <a:t> of follow-up from treatment initiation or discontinuation.</a:t>
            </a:r>
            <a:endParaRPr kumimoji="0" lang="en-US" sz="1200" b="0" i="0" u="none" strike="noStrike" kern="1200" cap="none" spc="0" normalizeH="0" baseline="0" noProof="0">
              <a:ln>
                <a:noFill/>
              </a:ln>
              <a:solidFill>
                <a:srgbClr val="161616"/>
              </a:solidFill>
              <a:effectLst/>
              <a:uLnTx/>
              <a:uFillTx/>
              <a:latin typeface="Poppins"/>
              <a:ea typeface="+mn-ea"/>
              <a:cs typeface="+mn-cs"/>
            </a:endParaRPr>
          </a:p>
        </p:txBody>
      </p:sp>
    </p:spTree>
    <p:extLst>
      <p:ext uri="{BB962C8B-B14F-4D97-AF65-F5344CB8AC3E}">
        <p14:creationId xmlns:p14="http://schemas.microsoft.com/office/powerpoint/2010/main" val="946536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D9462-8795-73FF-EA57-7E85417BBB8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88EDE7B-2664-B09D-5B14-4F9C42113E9B}"/>
              </a:ext>
            </a:extLst>
          </p:cNvPr>
          <p:cNvSpPr>
            <a:spLocks noGrp="1"/>
          </p:cNvSpPr>
          <p:nvPr>
            <p:ph idx="1"/>
          </p:nvPr>
        </p:nvSpPr>
        <p:spPr>
          <a:xfrm>
            <a:off x="231078" y="1335023"/>
            <a:ext cx="11740260" cy="4754880"/>
          </a:xfrm>
        </p:spPr>
        <p:txBody>
          <a:bodyPr/>
          <a:lstStyle/>
          <a:p>
            <a:r>
              <a:rPr lang="en-US"/>
              <a:t>Global, open-label phase I/II study</a:t>
            </a:r>
          </a:p>
        </p:txBody>
      </p:sp>
      <p:sp>
        <p:nvSpPr>
          <p:cNvPr id="2" name="Title 1">
            <a:extLst>
              <a:ext uri="{FF2B5EF4-FFF2-40B4-BE49-F238E27FC236}">
                <a16:creationId xmlns:a16="http://schemas.microsoft.com/office/drawing/2014/main" id="{9F772542-0C94-17F3-6959-8498BEDFC3FC}"/>
              </a:ext>
            </a:extLst>
          </p:cNvPr>
          <p:cNvSpPr>
            <a:spLocks noGrp="1"/>
          </p:cNvSpPr>
          <p:nvPr>
            <p:ph type="title"/>
          </p:nvPr>
        </p:nvSpPr>
        <p:spPr>
          <a:xfrm>
            <a:off x="231078" y="531006"/>
            <a:ext cx="11740260" cy="502445"/>
          </a:xfrm>
        </p:spPr>
        <p:txBody>
          <a:bodyPr/>
          <a:lstStyle/>
          <a:p>
            <a:r>
              <a:rPr lang="en-US" spc="0"/>
              <a:t>REJOICE-Ovarian02: Phase I/II R-</a:t>
            </a:r>
            <a:r>
              <a:rPr lang="en-US" spc="0" err="1"/>
              <a:t>DXd</a:t>
            </a:r>
            <a:r>
              <a:rPr lang="en-US" spc="0"/>
              <a:t> Combinations</a:t>
            </a:r>
          </a:p>
        </p:txBody>
      </p:sp>
      <p:sp>
        <p:nvSpPr>
          <p:cNvPr id="7" name="Content Placeholder 6">
            <a:extLst>
              <a:ext uri="{FF2B5EF4-FFF2-40B4-BE49-F238E27FC236}">
                <a16:creationId xmlns:a16="http://schemas.microsoft.com/office/drawing/2014/main" id="{DFA4B421-A0B5-A528-94C2-88863E0BEB58}"/>
              </a:ext>
            </a:extLst>
          </p:cNvPr>
          <p:cNvSpPr>
            <a:spLocks noGrp="1"/>
          </p:cNvSpPr>
          <p:nvPr>
            <p:ph sz="quarter" idx="10"/>
          </p:nvPr>
        </p:nvSpPr>
        <p:spPr>
          <a:xfrm>
            <a:off x="2367517" y="6350000"/>
            <a:ext cx="6206836" cy="327025"/>
          </a:xfrm>
        </p:spPr>
        <p:txBody>
          <a:bodyPr anchor="b"/>
          <a:lstStyle/>
          <a:p>
            <a:r>
              <a:rPr lang="en-US" err="1"/>
              <a:t>Oaknin</a:t>
            </a:r>
            <a:r>
              <a:rPr lang="en-US"/>
              <a:t>. ESMO Gyn 2025. </a:t>
            </a:r>
            <a:r>
              <a:rPr lang="en-US" err="1"/>
              <a:t>Abstr</a:t>
            </a:r>
            <a:r>
              <a:rPr lang="en-US"/>
              <a:t> 126TiP. Shapira-Frommer. IGCS 2025. </a:t>
            </a:r>
            <a:r>
              <a:rPr lang="en-US" err="1"/>
              <a:t>Abstr</a:t>
            </a:r>
            <a:r>
              <a:rPr lang="en-US"/>
              <a:t> TP016. NCT06843447.</a:t>
            </a:r>
          </a:p>
        </p:txBody>
      </p:sp>
      <p:sp>
        <p:nvSpPr>
          <p:cNvPr id="8" name="Text Box 45">
            <a:extLst>
              <a:ext uri="{FF2B5EF4-FFF2-40B4-BE49-F238E27FC236}">
                <a16:creationId xmlns:a16="http://schemas.microsoft.com/office/drawing/2014/main" id="{2E383148-5314-4B24-9E35-344C074C4BAA}"/>
              </a:ext>
            </a:extLst>
          </p:cNvPr>
          <p:cNvSpPr txBox="1">
            <a:spLocks noChangeArrowheads="1"/>
          </p:cNvSpPr>
          <p:nvPr/>
        </p:nvSpPr>
        <p:spPr bwMode="auto">
          <a:xfrm>
            <a:off x="496396" y="1993511"/>
            <a:ext cx="4200566"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Adult female patients with pathologically documented high-grade serous </a:t>
            </a:r>
            <a:r>
              <a:rPr kumimoji="0" lang="en-GB" altLang="en-US" sz="1400" b="1" i="0" u="none" strike="noStrike" kern="1200" cap="none" spc="0" normalizeH="0" baseline="0" noProof="0">
                <a:ln>
                  <a:noFill/>
                </a:ln>
                <a:solidFill>
                  <a:srgbClr val="161616"/>
                </a:solidFill>
                <a:effectLst/>
                <a:uLnTx/>
                <a:uFillTx/>
                <a:latin typeface="Poppins" pitchFamily="2" charset="77"/>
                <a:ea typeface="+mn-ea"/>
                <a:cs typeface="Poppins" pitchFamily="2" charset="77"/>
              </a:rPr>
              <a:t>epithelial ovarian, primary peritoneal, or fallopian tube cancer</a:t>
            </a: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relapsed disease after 1-3 </a:t>
            </a:r>
            <a:r>
              <a:rPr kumimoji="0" lang="en-GB" altLang="en-US" sz="1400" b="0" i="0" u="none" strike="noStrike" kern="1200" cap="none" spc="0" normalizeH="0" baseline="0" noProof="0" err="1">
                <a:ln>
                  <a:noFill/>
                </a:ln>
                <a:solidFill>
                  <a:srgbClr val="161616"/>
                </a:solidFill>
                <a:effectLst/>
                <a:uLnTx/>
                <a:uFillTx/>
                <a:latin typeface="Poppins" pitchFamily="2" charset="77"/>
                <a:ea typeface="+mn-ea"/>
                <a:cs typeface="Poppins" pitchFamily="2" charset="77"/>
              </a:rPr>
              <a:t>pLOT</a:t>
            </a: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a:t>
            </a:r>
            <a:r>
              <a:rPr lang="en-GB" altLang="en-US" sz="1400">
                <a:solidFill>
                  <a:srgbClr val="161616"/>
                </a:solidFill>
                <a:latin typeface="Poppins" pitchFamily="2" charset="77"/>
                <a:cs typeface="Poppins" pitchFamily="2" charset="77"/>
              </a:rPr>
              <a:t>measurable disease per RECIST 1.1;</a:t>
            </a:r>
            <a:r>
              <a:rPr lang="en-US" altLang="en-US" sz="1400">
                <a:solidFill>
                  <a:srgbClr val="161616"/>
                </a:solidFill>
                <a:latin typeface="Poppins" pitchFamily="2" charset="77"/>
                <a:cs typeface="Poppins" pitchFamily="2" charset="77"/>
              </a:rPr>
              <a:t> no prior CDH6-targeted agents or ADCs linked to TOPO-I inhibitor exatecan derivative;</a:t>
            </a:r>
            <a:r>
              <a:rPr lang="en-GB" altLang="en-US" sz="1400">
                <a:solidFill>
                  <a:srgbClr val="161616"/>
                </a:solidFill>
                <a:latin typeface="Poppins" pitchFamily="2" charset="77"/>
                <a:cs typeface="Poppins" pitchFamily="2" charset="77"/>
              </a:rPr>
              <a:t> </a:t>
            </a:r>
          </a:p>
          <a:p>
            <a:pPr lvl="0" algn="ctr">
              <a:lnSpc>
                <a:spcPct val="100000"/>
              </a:lnSpc>
              <a:spcBef>
                <a:spcPct val="0"/>
              </a:spcBef>
              <a:spcAft>
                <a:spcPct val="0"/>
              </a:spcAft>
              <a:buClrTx/>
              <a:buNone/>
              <a:defRPr/>
            </a:pPr>
            <a:r>
              <a:rPr lang="en-GB" altLang="en-US" sz="1400">
                <a:solidFill>
                  <a:srgbClr val="161616"/>
                </a:solidFill>
                <a:latin typeface="Poppins" pitchFamily="2" charset="77"/>
                <a:cs typeface="Poppins" pitchFamily="2" charset="77"/>
              </a:rPr>
              <a:t>ECOG PS 0-1*</a:t>
            </a:r>
            <a:endPar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a:p>
            <a:pPr lvl="0" algn="ctr">
              <a:lnSpc>
                <a:spcPct val="100000"/>
              </a:lnSpc>
              <a:spcBef>
                <a:spcPct val="0"/>
              </a:spcBef>
              <a:spcAft>
                <a:spcPct val="0"/>
              </a:spcAft>
              <a:buClrTx/>
              <a:buNone/>
              <a:defRPr/>
            </a:pPr>
            <a:r>
              <a:rPr lang="en-GB" altLang="en-US" sz="1400">
                <a:solidFill>
                  <a:srgbClr val="161616"/>
                </a:solidFill>
                <a:latin typeface="Poppins" pitchFamily="2" charset="77"/>
                <a:cs typeface="Poppins" pitchFamily="2" charset="77"/>
              </a:rPr>
              <a:t>(N </a:t>
            </a:r>
            <a:r>
              <a:rPr lang="en-US" altLang="en-US" sz="1400">
                <a:solidFill>
                  <a:srgbClr val="161616"/>
                </a:solidFill>
                <a:cs typeface="Poppins" pitchFamily="2" charset="77"/>
              </a:rPr>
              <a:t>≈</a:t>
            </a:r>
            <a:r>
              <a:rPr lang="en-GB" altLang="en-US" sz="1400">
                <a:solidFill>
                  <a:srgbClr val="161616"/>
                </a:solidFill>
                <a:latin typeface="Poppins" pitchFamily="2" charset="77"/>
                <a:cs typeface="Poppins" pitchFamily="2" charset="77"/>
              </a:rPr>
              <a:t>78)</a:t>
            </a: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a:t>
            </a:r>
            <a:endPar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nvGrpSpPr>
          <p:cNvPr id="9" name="Group 8">
            <a:extLst>
              <a:ext uri="{FF2B5EF4-FFF2-40B4-BE49-F238E27FC236}">
                <a16:creationId xmlns:a16="http://schemas.microsoft.com/office/drawing/2014/main" id="{337A4FE1-A1DF-AB25-3037-400CDB4EF878}"/>
              </a:ext>
            </a:extLst>
          </p:cNvPr>
          <p:cNvGrpSpPr/>
          <p:nvPr/>
        </p:nvGrpSpPr>
        <p:grpSpPr>
          <a:xfrm>
            <a:off x="5029698" y="2332931"/>
            <a:ext cx="3378374" cy="2298900"/>
            <a:chOff x="4061891" y="2417024"/>
            <a:chExt cx="2864982" cy="1924189"/>
          </a:xfrm>
        </p:grpSpPr>
        <p:sp>
          <p:nvSpPr>
            <p:cNvPr id="10" name="Rectangle 49">
              <a:extLst>
                <a:ext uri="{FF2B5EF4-FFF2-40B4-BE49-F238E27FC236}">
                  <a16:creationId xmlns:a16="http://schemas.microsoft.com/office/drawing/2014/main" id="{304A4FD9-D0E4-5CDD-A1C4-DBEBE8F82711}"/>
                </a:ext>
              </a:extLst>
            </p:cNvPr>
            <p:cNvSpPr>
              <a:spLocks noChangeArrowheads="1"/>
            </p:cNvSpPr>
            <p:nvPr/>
          </p:nvSpPr>
          <p:spPr bwMode="auto">
            <a:xfrm>
              <a:off x="4061891" y="2417024"/>
              <a:ext cx="2864982" cy="58374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Cohort A-1 Arm 1: PSOC</a:t>
              </a:r>
            </a:p>
            <a:p>
              <a:pPr lvl="0" algn="ctr">
                <a:lnSpc>
                  <a:spcPct val="100000"/>
                </a:lnSpc>
                <a:spcBef>
                  <a:spcPct val="0"/>
                </a:spcBef>
                <a:spcAft>
                  <a:spcPct val="0"/>
                </a:spcAft>
                <a:buClrTx/>
                <a:buNone/>
                <a:defRPr/>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R-</a:t>
              </a:r>
              <a:r>
                <a:rPr kumimoji="0" lang="en-US" altLang="en-US" sz="1600" b="1" i="0" u="none" strike="noStrike" kern="1200" cap="none" spc="0" normalizeH="0" baseline="0" noProof="0" err="1">
                  <a:ln>
                    <a:noFill/>
                  </a:ln>
                  <a:solidFill>
                    <a:srgbClr val="F9F3D9"/>
                  </a:solidFill>
                  <a:effectLst/>
                  <a:uLnTx/>
                  <a:uFillTx/>
                  <a:latin typeface="Poppins" pitchFamily="2" charset="77"/>
                  <a:ea typeface="+mn-ea"/>
                  <a:cs typeface="Poppins" pitchFamily="2" charset="77"/>
                </a:rPr>
                <a:t>DXd</a:t>
              </a: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 + Carboplatin</a:t>
              </a:r>
              <a:r>
                <a:rPr lang="en-US" altLang="en-US" sz="1600" b="1" baseline="30000">
                  <a:solidFill>
                    <a:srgbClr val="F9F3D9"/>
                  </a:solidFill>
                  <a:latin typeface="Poppins" pitchFamily="2" charset="77"/>
                  <a:cs typeface="Poppins" pitchFamily="2" charset="77"/>
                </a:rPr>
                <a:t>†</a:t>
              </a: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 </a:t>
              </a:r>
              <a:r>
                <a:rPr kumimoji="0" lang="en-US" altLang="en-US" sz="1600" i="0" u="none" strike="noStrike" kern="1200" cap="none" spc="0" normalizeH="0" baseline="0" noProof="0">
                  <a:ln>
                    <a:noFill/>
                  </a:ln>
                  <a:solidFill>
                    <a:srgbClr val="F9F3D9"/>
                  </a:solidFill>
                  <a:effectLst/>
                  <a:uLnTx/>
                  <a:uFillTx/>
                  <a:latin typeface="Poppins" pitchFamily="2" charset="77"/>
                  <a:ea typeface="+mn-ea"/>
                  <a:cs typeface="Poppins" pitchFamily="2" charset="77"/>
                </a:rPr>
                <a:t>IV Q3W</a:t>
              </a:r>
              <a:endParaRPr kumimoji="0" lang="en-US" altLang="en-US" sz="1600" b="0" i="0" u="none" strike="noStrike" kern="1200" cap="none" spc="0" normalizeH="0" baseline="30000" noProof="0">
                <a:ln>
                  <a:noFill/>
                </a:ln>
                <a:solidFill>
                  <a:srgbClr val="F9F3D9"/>
                </a:solidFill>
                <a:effectLst/>
                <a:uLnTx/>
                <a:uFillTx/>
                <a:latin typeface="Poppins" pitchFamily="2" charset="77"/>
                <a:ea typeface="+mn-ea"/>
                <a:cs typeface="Poppins" pitchFamily="2" charset="77"/>
              </a:endParaRPr>
            </a:p>
          </p:txBody>
        </p:sp>
        <p:sp>
          <p:nvSpPr>
            <p:cNvPr id="11" name="Rectangle 49">
              <a:extLst>
                <a:ext uri="{FF2B5EF4-FFF2-40B4-BE49-F238E27FC236}">
                  <a16:creationId xmlns:a16="http://schemas.microsoft.com/office/drawing/2014/main" id="{9B7503F4-EFB2-08E1-D3F6-75D1E08442C2}"/>
                </a:ext>
              </a:extLst>
            </p:cNvPr>
            <p:cNvSpPr>
              <a:spLocks noChangeArrowheads="1"/>
            </p:cNvSpPr>
            <p:nvPr/>
          </p:nvSpPr>
          <p:spPr bwMode="auto">
            <a:xfrm>
              <a:off x="4061891" y="3757464"/>
              <a:ext cx="2864982" cy="58374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a:solidFill>
                    <a:srgbClr val="F9F3D9"/>
                  </a:solidFill>
                  <a:latin typeface="Poppins" pitchFamily="2" charset="77"/>
                  <a:cs typeface="Poppins" pitchFamily="2" charset="77"/>
                </a:rPr>
                <a:t>Cohort B-1: PROC</a:t>
              </a:r>
            </a:p>
            <a:p>
              <a:pPr lvl="0" algn="ctr">
                <a:lnSpc>
                  <a:spcPct val="100000"/>
                </a:lnSpc>
                <a:spcBef>
                  <a:spcPct val="0"/>
                </a:spcBef>
                <a:spcAft>
                  <a:spcPct val="0"/>
                </a:spcAft>
                <a:buClrTx/>
                <a:buNone/>
              </a:pP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R-</a:t>
              </a:r>
              <a:r>
                <a:rPr kumimoji="0" lang="en-US" altLang="en-US" sz="1600" b="1" i="0" u="none" strike="noStrike" kern="1200" cap="none" spc="0" normalizeH="0" baseline="0" noProof="0" err="1">
                  <a:ln>
                    <a:noFill/>
                  </a:ln>
                  <a:solidFill>
                    <a:srgbClr val="F9F3D9"/>
                  </a:solidFill>
                  <a:effectLst/>
                  <a:uLnTx/>
                  <a:uFillTx/>
                  <a:latin typeface="Poppins" pitchFamily="2" charset="77"/>
                  <a:ea typeface="+mn-ea"/>
                  <a:cs typeface="Poppins" pitchFamily="2" charset="77"/>
                </a:rPr>
                <a:t>DXd</a:t>
              </a:r>
              <a:r>
                <a:rPr lang="en-US" altLang="en-US" sz="1600" b="1" baseline="30000">
                  <a:solidFill>
                    <a:srgbClr val="F9F3D9"/>
                  </a:solidFill>
                  <a:latin typeface="Poppins" pitchFamily="2" charset="77"/>
                  <a:cs typeface="Poppins" pitchFamily="2" charset="77"/>
                </a:rPr>
                <a:t> </a:t>
              </a:r>
              <a:r>
                <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rPr>
                <a:t> + Bevacizumab</a:t>
              </a:r>
              <a:r>
                <a:rPr lang="en-US" altLang="en-US" sz="1600">
                  <a:solidFill>
                    <a:srgbClr val="F9F3D9"/>
                  </a:solidFill>
                  <a:latin typeface="Poppins" pitchFamily="2" charset="77"/>
                  <a:cs typeface="Poppins" pitchFamily="2" charset="77"/>
                </a:rPr>
                <a:t> IV Q3W</a:t>
              </a:r>
              <a:endParaRPr kumimoji="0" lang="en-US" altLang="en-US" sz="1600" b="1" i="0" u="none" strike="noStrike" kern="1200" cap="none" spc="0" normalizeH="0" baseline="0" noProof="0">
                <a:ln>
                  <a:noFill/>
                </a:ln>
                <a:solidFill>
                  <a:srgbClr val="F9F3D9"/>
                </a:solidFill>
                <a:effectLst/>
                <a:uLnTx/>
                <a:uFillTx/>
                <a:latin typeface="Poppins" pitchFamily="2" charset="77"/>
                <a:ea typeface="+mn-ea"/>
                <a:cs typeface="Poppins" pitchFamily="2" charset="77"/>
              </a:endParaRPr>
            </a:p>
          </p:txBody>
        </p:sp>
        <p:sp>
          <p:nvSpPr>
            <p:cNvPr id="12" name="Rectangle 49">
              <a:extLst>
                <a:ext uri="{FF2B5EF4-FFF2-40B4-BE49-F238E27FC236}">
                  <a16:creationId xmlns:a16="http://schemas.microsoft.com/office/drawing/2014/main" id="{16083CE6-BDFD-D4E9-2A2A-49A3D0389FCC}"/>
                </a:ext>
              </a:extLst>
            </p:cNvPr>
            <p:cNvSpPr>
              <a:spLocks noChangeArrowheads="1"/>
            </p:cNvSpPr>
            <p:nvPr/>
          </p:nvSpPr>
          <p:spPr bwMode="auto">
            <a:xfrm>
              <a:off x="4061891" y="3087244"/>
              <a:ext cx="2864982" cy="583749"/>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600" b="1">
                  <a:solidFill>
                    <a:srgbClr val="F9F3D9"/>
                  </a:solidFill>
                  <a:latin typeface="Poppins" pitchFamily="2" charset="77"/>
                  <a:cs typeface="Poppins" pitchFamily="2" charset="77"/>
                </a:rPr>
                <a:t>Cohort A-1 Arm 2: PSOC</a:t>
              </a:r>
            </a:p>
            <a:p>
              <a:pPr lvl="0" algn="ctr">
                <a:lnSpc>
                  <a:spcPct val="100000"/>
                </a:lnSpc>
                <a:spcBef>
                  <a:spcPct val="0"/>
                </a:spcBef>
                <a:spcAft>
                  <a:spcPct val="0"/>
                </a:spcAft>
                <a:buClrTx/>
                <a:buNone/>
                <a:defRPr/>
              </a:pPr>
              <a:r>
                <a:rPr lang="en-US" altLang="en-US" sz="1600" b="1">
                  <a:solidFill>
                    <a:srgbClr val="F9F3D9"/>
                  </a:solidFill>
                  <a:latin typeface="Poppins" pitchFamily="2" charset="77"/>
                  <a:cs typeface="Poppins" pitchFamily="2" charset="77"/>
                </a:rPr>
                <a:t>R-</a:t>
              </a:r>
              <a:r>
                <a:rPr lang="en-US" altLang="en-US" sz="1600" b="1" err="1">
                  <a:solidFill>
                    <a:srgbClr val="F9F3D9"/>
                  </a:solidFill>
                  <a:latin typeface="Poppins" pitchFamily="2" charset="77"/>
                  <a:cs typeface="Poppins" pitchFamily="2" charset="77"/>
                </a:rPr>
                <a:t>DXd</a:t>
              </a:r>
              <a:r>
                <a:rPr lang="en-US" altLang="en-US" sz="1600" b="1" baseline="30000">
                  <a:solidFill>
                    <a:srgbClr val="F9F3D9"/>
                  </a:solidFill>
                  <a:latin typeface="Poppins" pitchFamily="2" charset="77"/>
                  <a:cs typeface="Poppins" pitchFamily="2" charset="77"/>
                </a:rPr>
                <a:t> </a:t>
              </a:r>
              <a:r>
                <a:rPr lang="en-US" altLang="en-US" sz="1600" b="1">
                  <a:solidFill>
                    <a:srgbClr val="F9F3D9"/>
                  </a:solidFill>
                  <a:latin typeface="Poppins" pitchFamily="2" charset="77"/>
                  <a:cs typeface="Poppins" pitchFamily="2" charset="77"/>
                </a:rPr>
                <a:t> + Paclitaxel</a:t>
              </a:r>
              <a:r>
                <a:rPr lang="en-US" altLang="en-US" sz="1600" b="1" baseline="30000">
                  <a:solidFill>
                    <a:srgbClr val="F9F3D9"/>
                  </a:solidFill>
                  <a:latin typeface="Poppins" pitchFamily="2" charset="77"/>
                  <a:cs typeface="Poppins" pitchFamily="2" charset="77"/>
                </a:rPr>
                <a:t>† </a:t>
              </a:r>
              <a:r>
                <a:rPr lang="en-US" altLang="en-US" sz="1600">
                  <a:solidFill>
                    <a:srgbClr val="F9F3D9"/>
                  </a:solidFill>
                  <a:latin typeface="Poppins" pitchFamily="2" charset="77"/>
                  <a:cs typeface="Poppins" pitchFamily="2" charset="77"/>
                </a:rPr>
                <a:t>IV Q3W</a:t>
              </a:r>
            </a:p>
          </p:txBody>
        </p:sp>
      </p:grpSp>
      <p:grpSp>
        <p:nvGrpSpPr>
          <p:cNvPr id="13" name="Group 12">
            <a:extLst>
              <a:ext uri="{FF2B5EF4-FFF2-40B4-BE49-F238E27FC236}">
                <a16:creationId xmlns:a16="http://schemas.microsoft.com/office/drawing/2014/main" id="{EB0DAD48-3A34-CA5D-3FAE-A0CCA2BB18DC}"/>
              </a:ext>
            </a:extLst>
          </p:cNvPr>
          <p:cNvGrpSpPr/>
          <p:nvPr/>
        </p:nvGrpSpPr>
        <p:grpSpPr>
          <a:xfrm>
            <a:off x="4506663" y="3100916"/>
            <a:ext cx="394683" cy="762930"/>
            <a:chOff x="3500627" y="3237836"/>
            <a:chExt cx="394683" cy="762930"/>
          </a:xfrm>
        </p:grpSpPr>
        <p:sp>
          <p:nvSpPr>
            <p:cNvPr id="14" name="Line 52">
              <a:extLst>
                <a:ext uri="{FF2B5EF4-FFF2-40B4-BE49-F238E27FC236}">
                  <a16:creationId xmlns:a16="http://schemas.microsoft.com/office/drawing/2014/main" id="{1530C237-A839-BBB4-21A1-D1DB121C1BC8}"/>
                </a:ext>
              </a:extLst>
            </p:cNvPr>
            <p:cNvSpPr>
              <a:spLocks noChangeShapeType="1"/>
            </p:cNvSpPr>
            <p:nvPr/>
          </p:nvSpPr>
          <p:spPr bwMode="auto">
            <a:xfrm flipV="1">
              <a:off x="3500627" y="3237836"/>
              <a:ext cx="394683" cy="29563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15" name="Line 52">
              <a:extLst>
                <a:ext uri="{FF2B5EF4-FFF2-40B4-BE49-F238E27FC236}">
                  <a16:creationId xmlns:a16="http://schemas.microsoft.com/office/drawing/2014/main" id="{78524416-2D86-0019-CB60-32CE77D33C49}"/>
                </a:ext>
              </a:extLst>
            </p:cNvPr>
            <p:cNvSpPr>
              <a:spLocks noChangeShapeType="1"/>
            </p:cNvSpPr>
            <p:nvPr/>
          </p:nvSpPr>
          <p:spPr bwMode="auto">
            <a:xfrm>
              <a:off x="3500627" y="3705127"/>
              <a:ext cx="394683" cy="29563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16" name="Line 52">
              <a:extLst>
                <a:ext uri="{FF2B5EF4-FFF2-40B4-BE49-F238E27FC236}">
                  <a16:creationId xmlns:a16="http://schemas.microsoft.com/office/drawing/2014/main" id="{0423E7BD-A5CB-F8ED-CFCF-869A6803F000}"/>
                </a:ext>
              </a:extLst>
            </p:cNvPr>
            <p:cNvSpPr>
              <a:spLocks noChangeShapeType="1"/>
            </p:cNvSpPr>
            <p:nvPr/>
          </p:nvSpPr>
          <p:spPr bwMode="auto">
            <a:xfrm>
              <a:off x="3500627" y="3619301"/>
              <a:ext cx="39468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grpSp>
      <p:sp>
        <p:nvSpPr>
          <p:cNvPr id="17" name="Line 52">
            <a:extLst>
              <a:ext uri="{FF2B5EF4-FFF2-40B4-BE49-F238E27FC236}">
                <a16:creationId xmlns:a16="http://schemas.microsoft.com/office/drawing/2014/main" id="{6E320E12-7785-395D-F59B-BC3EFDC12983}"/>
              </a:ext>
            </a:extLst>
          </p:cNvPr>
          <p:cNvSpPr>
            <a:spLocks noChangeShapeType="1"/>
          </p:cNvSpPr>
          <p:nvPr/>
        </p:nvSpPr>
        <p:spPr bwMode="auto">
          <a:xfrm>
            <a:off x="8522342" y="3482381"/>
            <a:ext cx="39468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18" name="TextBox 17">
            <a:extLst>
              <a:ext uri="{FF2B5EF4-FFF2-40B4-BE49-F238E27FC236}">
                <a16:creationId xmlns:a16="http://schemas.microsoft.com/office/drawing/2014/main" id="{42476568-57E4-51C7-7306-F67E461B7278}"/>
              </a:ext>
            </a:extLst>
          </p:cNvPr>
          <p:cNvSpPr txBox="1"/>
          <p:nvPr/>
        </p:nvSpPr>
        <p:spPr>
          <a:xfrm>
            <a:off x="9035733" y="3041958"/>
            <a:ext cx="2360361" cy="880847"/>
          </a:xfrm>
          <a:prstGeom prst="rect">
            <a:avLst/>
          </a:prstGeom>
        </p:spPr>
        <p:txBody>
          <a:bodyPr vert="horz" wrap="square" lIns="0" tIns="0" rIns="0" bIns="0" rtlCol="0" anchor="ctr">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1" u="none" strike="noStrike" kern="1200" cap="none" spc="0" normalizeH="0" baseline="0" noProof="0">
                <a:ln>
                  <a:noFill/>
                </a:ln>
                <a:solidFill>
                  <a:srgbClr val="161616"/>
                </a:solidFill>
                <a:effectLst/>
                <a:uLnTx/>
                <a:uFillTx/>
                <a:latin typeface="Poppins"/>
                <a:ea typeface="+mn-ea"/>
                <a:cs typeface="+mn-cs"/>
              </a:rPr>
              <a:t>Until PD</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600" i="1">
                <a:solidFill>
                  <a:srgbClr val="161616"/>
                </a:solidFill>
                <a:latin typeface="Poppins"/>
              </a:rPr>
              <a:t>Follow-up for safety, efficacy and survival</a:t>
            </a:r>
            <a:endParaRPr kumimoji="0" lang="en-US" sz="1600" b="0" i="1" u="none" strike="noStrike" kern="1200" cap="none" spc="0" normalizeH="0" baseline="0" noProof="0">
              <a:ln>
                <a:noFill/>
              </a:ln>
              <a:solidFill>
                <a:srgbClr val="161616"/>
              </a:solidFill>
              <a:effectLst/>
              <a:uLnTx/>
              <a:uFillTx/>
              <a:latin typeface="Poppins"/>
              <a:ea typeface="+mn-ea"/>
              <a:cs typeface="+mn-cs"/>
            </a:endParaRPr>
          </a:p>
        </p:txBody>
      </p:sp>
      <p:sp>
        <p:nvSpPr>
          <p:cNvPr id="20" name="TextBox 19">
            <a:extLst>
              <a:ext uri="{FF2B5EF4-FFF2-40B4-BE49-F238E27FC236}">
                <a16:creationId xmlns:a16="http://schemas.microsoft.com/office/drawing/2014/main" id="{C4EA885D-27E9-9F4A-1B63-F4AE0C34E99C}"/>
              </a:ext>
            </a:extLst>
          </p:cNvPr>
          <p:cNvSpPr txBox="1"/>
          <p:nvPr/>
        </p:nvSpPr>
        <p:spPr>
          <a:xfrm>
            <a:off x="5286394" y="1712008"/>
            <a:ext cx="2864982" cy="563006"/>
          </a:xfrm>
          <a:prstGeom prst="rect">
            <a:avLst/>
          </a:prstGeom>
        </p:spPr>
        <p:txBody>
          <a:bodyPr vert="horz" wrap="square" lIns="0" tIns="0" rIns="0" bIns="0" rtlCol="0">
            <a:noAutofit/>
          </a:bodyPr>
          <a:lstStyle/>
          <a:p>
            <a:pPr lvl="0" algn="ctr"/>
            <a:r>
              <a:rPr kumimoji="0" lang="en-US" sz="1600" b="1" i="0" u="none" strike="noStrike" kern="1200" cap="none" spc="0" normalizeH="0" baseline="0" noProof="0">
                <a:ln>
                  <a:noFill/>
                </a:ln>
                <a:solidFill>
                  <a:srgbClr val="161616"/>
                </a:solidFill>
                <a:effectLst/>
                <a:uLnTx/>
                <a:uFillTx/>
                <a:latin typeface="Poppins"/>
                <a:ea typeface="+mn-ea"/>
                <a:cs typeface="+mn-cs"/>
              </a:rPr>
              <a:t>Phase </a:t>
            </a:r>
            <a:r>
              <a:rPr kumimoji="0" lang="en-US" sz="1600" b="1" i="0" u="none" strike="noStrike" kern="1200" cap="none" spc="0" normalizeH="0" baseline="0" noProof="0" err="1">
                <a:ln>
                  <a:noFill/>
                </a:ln>
                <a:solidFill>
                  <a:srgbClr val="161616"/>
                </a:solidFill>
                <a:effectLst/>
                <a:uLnTx/>
                <a:uFillTx/>
                <a:latin typeface="Poppins"/>
                <a:ea typeface="+mn-ea"/>
                <a:cs typeface="+mn-cs"/>
              </a:rPr>
              <a:t>Ib</a:t>
            </a:r>
            <a:r>
              <a:rPr kumimoji="0" lang="en-US" sz="1600" b="1" i="0" u="none" strike="noStrike" kern="1200" cap="none" spc="0" normalizeH="0" baseline="0" noProof="0">
                <a:ln>
                  <a:noFill/>
                </a:ln>
                <a:solidFill>
                  <a:srgbClr val="161616"/>
                </a:solidFill>
                <a:effectLst/>
                <a:uLnTx/>
                <a:uFillTx/>
                <a:latin typeface="Poppins"/>
                <a:ea typeface="+mn-ea"/>
                <a:cs typeface="+mn-cs"/>
              </a:rPr>
              <a:t>  Dose Escalation</a:t>
            </a:r>
          </a:p>
          <a:p>
            <a:pPr lvl="0" algn="ctr"/>
            <a:r>
              <a:rPr kumimoji="0" lang="en-US" sz="1600" i="0" u="none" strike="noStrike" kern="1200" cap="none" spc="0" normalizeH="0" baseline="0" noProof="0">
                <a:ln>
                  <a:noFill/>
                </a:ln>
                <a:solidFill>
                  <a:srgbClr val="161616"/>
                </a:solidFill>
                <a:effectLst/>
                <a:uLnTx/>
                <a:uFillTx/>
                <a:latin typeface="Poppins"/>
                <a:ea typeface="+mn-ea"/>
                <a:cs typeface="+mn-cs"/>
              </a:rPr>
              <a:t>(n = 3-10 per dose level)</a:t>
            </a:r>
          </a:p>
        </p:txBody>
      </p:sp>
      <p:sp>
        <p:nvSpPr>
          <p:cNvPr id="21" name="TextBox 20">
            <a:extLst>
              <a:ext uri="{FF2B5EF4-FFF2-40B4-BE49-F238E27FC236}">
                <a16:creationId xmlns:a16="http://schemas.microsoft.com/office/drawing/2014/main" id="{062DF016-6C2D-79AF-5328-16D28045AB5B}"/>
              </a:ext>
            </a:extLst>
          </p:cNvPr>
          <p:cNvSpPr txBox="1"/>
          <p:nvPr/>
        </p:nvSpPr>
        <p:spPr>
          <a:xfrm>
            <a:off x="4823709" y="4779712"/>
            <a:ext cx="5709144" cy="364989"/>
          </a:xfrm>
          <a:prstGeom prst="rect">
            <a:avLst/>
          </a:prstGeom>
        </p:spPr>
        <p:txBody>
          <a:bodyPr vert="horz" wrap="square" lIns="0" tIns="0" rIns="0" bIns="0" rtlCol="0">
            <a:noAutofit/>
          </a:bodyPr>
          <a:lstStyle/>
          <a:p>
            <a:r>
              <a:rPr lang="en-US" sz="1200"/>
              <a:t>*</a:t>
            </a:r>
            <a:r>
              <a:rPr lang="en-GB" sz="1200">
                <a:solidFill>
                  <a:srgbClr val="161616"/>
                </a:solidFill>
                <a:latin typeface="Poppins" pitchFamily="2" charset="77"/>
                <a:cs typeface="Poppins" pitchFamily="2" charset="77"/>
              </a:rPr>
              <a:t>A</a:t>
            </a:r>
            <a:r>
              <a:rPr lang="en-GB" altLang="en-US" sz="1200">
                <a:solidFill>
                  <a:srgbClr val="161616"/>
                </a:solidFill>
                <a:latin typeface="Poppins" pitchFamily="2" charset="77"/>
                <a:cs typeface="Poppins" pitchFamily="2" charset="77"/>
              </a:rPr>
              <a:t>dequate organ function; no history of severe hypersensitivity reactions. </a:t>
            </a:r>
            <a:r>
              <a:rPr lang="en-US" altLang="en-US" sz="1200" baseline="30000">
                <a:solidFill>
                  <a:srgbClr val="161616"/>
                </a:solidFill>
                <a:cs typeface="Poppins" pitchFamily="2" charset="77"/>
              </a:rPr>
              <a:t>†</a:t>
            </a:r>
            <a:r>
              <a:rPr lang="en-US" sz="1200"/>
              <a:t>Carboplatin and paclitaxel administered for up to 6 cycles.</a:t>
            </a:r>
            <a:endParaRPr lang="en-US" sz="1200" baseline="30000"/>
          </a:p>
        </p:txBody>
      </p:sp>
      <p:sp>
        <p:nvSpPr>
          <p:cNvPr id="22" name="Content Placeholder 4">
            <a:extLst>
              <a:ext uri="{FF2B5EF4-FFF2-40B4-BE49-F238E27FC236}">
                <a16:creationId xmlns:a16="http://schemas.microsoft.com/office/drawing/2014/main" id="{B50B665D-D8E1-535B-4A55-ACF742AD3E30}"/>
              </a:ext>
            </a:extLst>
          </p:cNvPr>
          <p:cNvSpPr txBox="1">
            <a:spLocks/>
          </p:cNvSpPr>
          <p:nvPr/>
        </p:nvSpPr>
        <p:spPr>
          <a:xfrm>
            <a:off x="231078" y="5291174"/>
            <a:ext cx="11740260" cy="778724"/>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buSzPct val="75000"/>
              <a:buBlip>
                <a:blip r:embed="rId2">
                  <a:extLst>
                    <a:ext uri="{96DAC541-7B7A-43D3-8B79-37D633B846F1}">
                      <asvg:svgBlip xmlns:asvg="http://schemas.microsoft.com/office/drawing/2016/SVG/main" r:embed="rId3"/>
                    </a:ext>
                  </a:extLst>
                </a:blip>
              </a:buBlip>
            </a:pPr>
            <a:r>
              <a:rPr lang="en-US" sz="2000" b="1"/>
              <a:t>Primary endpoints: </a:t>
            </a:r>
            <a:r>
              <a:rPr lang="en-US" sz="2000"/>
              <a:t>safety and tolerability</a:t>
            </a:r>
          </a:p>
          <a:p>
            <a:pPr marL="228600" indent="-228600">
              <a:buSzPct val="75000"/>
              <a:buBlip>
                <a:blip r:embed="rId2">
                  <a:extLst>
                    <a:ext uri="{96DAC541-7B7A-43D3-8B79-37D633B846F1}">
                      <asvg:svgBlip xmlns:asvg="http://schemas.microsoft.com/office/drawing/2016/SVG/main" r:embed="rId3"/>
                    </a:ext>
                  </a:extLst>
                </a:blip>
              </a:buBlip>
            </a:pPr>
            <a:r>
              <a:rPr lang="en-US" sz="2000" b="1"/>
              <a:t>Secondary endpoint: </a:t>
            </a:r>
            <a:r>
              <a:rPr lang="en-US" sz="2000"/>
              <a:t>ORR per RECIST v1.1 by BICR </a:t>
            </a:r>
          </a:p>
        </p:txBody>
      </p:sp>
      <p:sp>
        <p:nvSpPr>
          <p:cNvPr id="3" name="Text Box 45">
            <a:extLst>
              <a:ext uri="{FF2B5EF4-FFF2-40B4-BE49-F238E27FC236}">
                <a16:creationId xmlns:a16="http://schemas.microsoft.com/office/drawing/2014/main" id="{AFAFFFB3-6B47-067C-4B1C-A2AC1A119832}"/>
              </a:ext>
            </a:extLst>
          </p:cNvPr>
          <p:cNvSpPr txBox="1">
            <a:spLocks noChangeArrowheads="1"/>
          </p:cNvSpPr>
          <p:nvPr/>
        </p:nvSpPr>
        <p:spPr bwMode="auto">
          <a:xfrm>
            <a:off x="496396" y="4004986"/>
            <a:ext cx="4200566" cy="1031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GB" altLang="en-US" sz="1400" b="1" i="0" u="none" strike="noStrike" kern="1200" cap="none" spc="0" normalizeH="0" baseline="0" noProof="0">
                <a:ln>
                  <a:noFill/>
                </a:ln>
                <a:solidFill>
                  <a:srgbClr val="161616"/>
                </a:solidFill>
                <a:effectLst/>
                <a:uLnTx/>
                <a:uFillTx/>
                <a:latin typeface="Poppins" pitchFamily="2" charset="77"/>
                <a:ea typeface="+mn-ea"/>
                <a:cs typeface="Poppins" pitchFamily="2" charset="77"/>
              </a:rPr>
              <a:t>Cohort A-1: </a:t>
            </a: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Platinum-sensitive OC;</a:t>
            </a:r>
          </a:p>
          <a:p>
            <a:pPr lvl="0" algn="ctr">
              <a:lnSpc>
                <a:spcPct val="100000"/>
              </a:lnSpc>
              <a:spcBef>
                <a:spcPct val="0"/>
              </a:spcBef>
              <a:spcAft>
                <a:spcPts val="600"/>
              </a:spcAft>
              <a:buClrTx/>
              <a:buNone/>
              <a:defRPr/>
            </a:pP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PD ≥6 </a:t>
            </a:r>
            <a:r>
              <a:rPr kumimoji="0" lang="en-GB" altLang="en-US" sz="1400" b="0" i="0" u="none" strike="noStrike" kern="1200" cap="none" spc="0" normalizeH="0" baseline="0" noProof="0" err="1">
                <a:ln>
                  <a:noFill/>
                </a:ln>
                <a:solidFill>
                  <a:srgbClr val="161616"/>
                </a:solidFill>
                <a:effectLst/>
                <a:uLnTx/>
                <a:uFillTx/>
                <a:latin typeface="Poppins" pitchFamily="2" charset="77"/>
                <a:ea typeface="+mn-ea"/>
                <a:cs typeface="Poppins" pitchFamily="2" charset="77"/>
              </a:rPr>
              <a:t>mo</a:t>
            </a: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after last platinum-based </a:t>
            </a:r>
            <a:r>
              <a:rPr kumimoji="0" lang="en-GB" altLang="en-US" sz="1400" b="0" i="0" u="none" strike="noStrike" kern="1200" cap="none" spc="0" normalizeH="0" baseline="0" noProof="0" err="1">
                <a:ln>
                  <a:noFill/>
                </a:ln>
                <a:solidFill>
                  <a:srgbClr val="161616"/>
                </a:solidFill>
                <a:effectLst/>
                <a:uLnTx/>
                <a:uFillTx/>
                <a:latin typeface="Poppins" pitchFamily="2" charset="77"/>
                <a:ea typeface="+mn-ea"/>
                <a:cs typeface="Poppins" pitchFamily="2" charset="77"/>
              </a:rPr>
              <a:t>tx</a:t>
            </a: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a:t>
            </a:r>
          </a:p>
          <a:p>
            <a:pPr lvl="0" algn="ctr">
              <a:lnSpc>
                <a:spcPct val="100000"/>
              </a:lnSpc>
              <a:spcBef>
                <a:spcPct val="0"/>
              </a:spcBef>
              <a:spcAft>
                <a:spcPct val="0"/>
              </a:spcAft>
              <a:buClrTx/>
              <a:buNone/>
              <a:defRPr/>
            </a:pPr>
            <a:r>
              <a:rPr kumimoji="0" lang="en-GB" altLang="en-US" sz="1400" b="1" i="0" u="none" strike="noStrike" kern="1200" cap="none" spc="0" normalizeH="0" baseline="0" noProof="0">
                <a:ln>
                  <a:noFill/>
                </a:ln>
                <a:solidFill>
                  <a:srgbClr val="161616"/>
                </a:solidFill>
                <a:effectLst/>
                <a:uLnTx/>
                <a:uFillTx/>
                <a:latin typeface="Poppins" pitchFamily="2" charset="77"/>
                <a:ea typeface="+mn-ea"/>
                <a:cs typeface="Poppins" pitchFamily="2" charset="77"/>
              </a:rPr>
              <a:t>Cohort B-1: </a:t>
            </a:r>
            <a:r>
              <a:rPr lang="en-GB" altLang="en-US" sz="1400">
                <a:solidFill>
                  <a:srgbClr val="161616"/>
                </a:solidFill>
                <a:latin typeface="Poppins" pitchFamily="2" charset="77"/>
                <a:cs typeface="Poppins" pitchFamily="2" charset="77"/>
              </a:rPr>
              <a:t>Platinum-resistant OC;</a:t>
            </a:r>
            <a:r>
              <a:rPr kumimoji="0" lang="en-GB"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 </a:t>
            </a:r>
          </a:p>
          <a:p>
            <a:pPr lvl="0" algn="ctr">
              <a:lnSpc>
                <a:spcPct val="100000"/>
              </a:lnSpc>
              <a:spcBef>
                <a:spcPct val="0"/>
              </a:spcBef>
              <a:spcAft>
                <a:spcPct val="0"/>
              </a:spcAft>
              <a:buClrTx/>
              <a:buNone/>
              <a:defRPr/>
            </a:pPr>
            <a:r>
              <a:rPr lang="en-GB" altLang="en-US" sz="1400">
                <a:solidFill>
                  <a:srgbClr val="161616"/>
                </a:solidFill>
                <a:latin typeface="Poppins" pitchFamily="2" charset="77"/>
                <a:cs typeface="Poppins" pitchFamily="2" charset="77"/>
              </a:rPr>
              <a:t>PD &lt;6 </a:t>
            </a:r>
            <a:r>
              <a:rPr lang="en-GB" altLang="en-US" sz="1400" err="1">
                <a:solidFill>
                  <a:srgbClr val="161616"/>
                </a:solidFill>
                <a:latin typeface="Poppins" pitchFamily="2" charset="77"/>
                <a:cs typeface="Poppins" pitchFamily="2" charset="77"/>
              </a:rPr>
              <a:t>mo</a:t>
            </a:r>
            <a:r>
              <a:rPr lang="en-GB" altLang="en-US" sz="1400">
                <a:solidFill>
                  <a:srgbClr val="161616"/>
                </a:solidFill>
                <a:latin typeface="Poppins" pitchFamily="2" charset="77"/>
                <a:cs typeface="Poppins" pitchFamily="2" charset="77"/>
              </a:rPr>
              <a:t> after last platinum-based </a:t>
            </a:r>
            <a:r>
              <a:rPr lang="en-GB" altLang="en-US" sz="1400" err="1">
                <a:solidFill>
                  <a:srgbClr val="161616"/>
                </a:solidFill>
                <a:latin typeface="Poppins" pitchFamily="2" charset="77"/>
                <a:cs typeface="Poppins" pitchFamily="2" charset="77"/>
              </a:rPr>
              <a:t>tx</a:t>
            </a:r>
            <a:r>
              <a:rPr lang="en-GB" altLang="en-US" sz="1400">
                <a:solidFill>
                  <a:srgbClr val="161616"/>
                </a:solidFill>
                <a:latin typeface="Poppins" pitchFamily="2" charset="77"/>
                <a:cs typeface="Poppins" pitchFamily="2" charset="77"/>
              </a:rPr>
              <a:t>. </a:t>
            </a:r>
          </a:p>
        </p:txBody>
      </p:sp>
    </p:spTree>
    <p:extLst>
      <p:ext uri="{BB962C8B-B14F-4D97-AF65-F5344CB8AC3E}">
        <p14:creationId xmlns:p14="http://schemas.microsoft.com/office/powerpoint/2010/main" val="3204764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0C25F-2B66-D453-8AC8-ECCC2BD8BC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3C3453-6195-1BC4-8F60-0359E178D20F}"/>
              </a:ext>
            </a:extLst>
          </p:cNvPr>
          <p:cNvSpPr>
            <a:spLocks noGrp="1"/>
          </p:cNvSpPr>
          <p:nvPr>
            <p:ph type="title"/>
          </p:nvPr>
        </p:nvSpPr>
        <p:spPr/>
        <p:txBody>
          <a:bodyPr/>
          <a:lstStyle/>
          <a:p>
            <a:r>
              <a:rPr lang="en-US" spc="0"/>
              <a:t>CUSP06: Mechanism of Action</a:t>
            </a:r>
          </a:p>
        </p:txBody>
      </p:sp>
      <p:sp>
        <p:nvSpPr>
          <p:cNvPr id="4" name="Content Placeholder 3">
            <a:extLst>
              <a:ext uri="{FF2B5EF4-FFF2-40B4-BE49-F238E27FC236}">
                <a16:creationId xmlns:a16="http://schemas.microsoft.com/office/drawing/2014/main" id="{3038F143-DA0C-9E70-73D9-2371A2D64E06}"/>
              </a:ext>
            </a:extLst>
          </p:cNvPr>
          <p:cNvSpPr>
            <a:spLocks noGrp="1"/>
          </p:cNvSpPr>
          <p:nvPr>
            <p:ph sz="quarter" idx="10"/>
          </p:nvPr>
        </p:nvSpPr>
        <p:spPr/>
        <p:txBody>
          <a:bodyPr anchor="b"/>
          <a:lstStyle/>
          <a:p>
            <a:r>
              <a:rPr lang="fr-FR"/>
              <a:t>Lu AACR 2023. </a:t>
            </a:r>
            <a:r>
              <a:rPr lang="fr-FR" err="1"/>
              <a:t>Abstr</a:t>
            </a:r>
            <a:r>
              <a:rPr lang="fr-FR"/>
              <a:t> 6320. Lu. </a:t>
            </a:r>
            <a:r>
              <a:rPr lang="fr-FR" err="1"/>
              <a:t>Pharmaceutics</a:t>
            </a:r>
            <a:r>
              <a:rPr lang="fr-FR"/>
              <a:t>. 2025;17.</a:t>
            </a:r>
            <a:endParaRPr lang="en-US"/>
          </a:p>
        </p:txBody>
      </p:sp>
      <p:sp>
        <p:nvSpPr>
          <p:cNvPr id="3" name="Rectangle 2">
            <a:extLst>
              <a:ext uri="{FF2B5EF4-FFF2-40B4-BE49-F238E27FC236}">
                <a16:creationId xmlns:a16="http://schemas.microsoft.com/office/drawing/2014/main" id="{77FF59C7-99AF-DE80-AB52-F07BB742EBB0}"/>
              </a:ext>
            </a:extLst>
          </p:cNvPr>
          <p:cNvSpPr/>
          <p:nvPr/>
        </p:nvSpPr>
        <p:spPr bwMode="auto">
          <a:xfrm>
            <a:off x="5388485" y="3402175"/>
            <a:ext cx="337177" cy="275758"/>
          </a:xfrm>
          <a:prstGeom prst="rect">
            <a:avLst/>
          </a:prstGeom>
          <a:solidFill>
            <a:schemeClr val="accent4"/>
          </a:solidFill>
          <a:ln w="0">
            <a:noFill/>
            <a:miter lim="800000"/>
            <a:headEnd/>
            <a:tailEnd/>
          </a:ln>
        </p:spPr>
        <p:txBody>
          <a:bodyPr lIns="0" tIns="0" rIns="0" bIns="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100" b="1" i="0" u="none" strike="noStrike" kern="1200" cap="none" spc="0" normalizeH="0" baseline="0" noProof="0">
                <a:ln>
                  <a:noFill/>
                </a:ln>
                <a:solidFill>
                  <a:srgbClr val="FFFFFF"/>
                </a:solidFill>
                <a:effectLst/>
                <a:uLnTx/>
                <a:uFillTx/>
                <a:ea typeface="+mn-ea"/>
                <a:cs typeface="Calibri" panose="020F0502020204030204" pitchFamily="34" charset="0"/>
              </a:rPr>
              <a:t>Cys</a:t>
            </a:r>
          </a:p>
        </p:txBody>
      </p:sp>
      <p:grpSp>
        <p:nvGrpSpPr>
          <p:cNvPr id="13" name="Group 12">
            <a:extLst>
              <a:ext uri="{FF2B5EF4-FFF2-40B4-BE49-F238E27FC236}">
                <a16:creationId xmlns:a16="http://schemas.microsoft.com/office/drawing/2014/main" id="{8AA2AA73-64A2-1734-78FF-9E941DE394C5}"/>
              </a:ext>
            </a:extLst>
          </p:cNvPr>
          <p:cNvGrpSpPr/>
          <p:nvPr/>
        </p:nvGrpSpPr>
        <p:grpSpPr>
          <a:xfrm>
            <a:off x="2700796" y="4286863"/>
            <a:ext cx="1725241" cy="586549"/>
            <a:chOff x="2880777" y="4353009"/>
            <a:chExt cx="1725241" cy="586549"/>
          </a:xfrm>
        </p:grpSpPr>
        <p:sp>
          <p:nvSpPr>
            <p:cNvPr id="16" name="Rectangle 15">
              <a:extLst>
                <a:ext uri="{FF2B5EF4-FFF2-40B4-BE49-F238E27FC236}">
                  <a16:creationId xmlns:a16="http://schemas.microsoft.com/office/drawing/2014/main" id="{0B22450B-4725-B0BC-2513-8F10A3C22BDE}"/>
                </a:ext>
              </a:extLst>
            </p:cNvPr>
            <p:cNvSpPr/>
            <p:nvPr/>
          </p:nvSpPr>
          <p:spPr>
            <a:xfrm>
              <a:off x="3138950" y="4353009"/>
              <a:ext cx="1467068"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ea typeface="+mn-ea"/>
                  <a:cs typeface="Calibri" panose="020F0502020204030204" pitchFamily="34" charset="0"/>
                  <a:sym typeface="Arial"/>
                </a:rPr>
                <a:t>Cysteine residue</a:t>
              </a:r>
              <a:endParaRPr kumimoji="0" lang="en-US" sz="1200" b="0" i="0" u="none" strike="noStrike" kern="1200" cap="none" spc="0" normalizeH="0" baseline="0" noProof="0">
                <a:ln>
                  <a:noFill/>
                </a:ln>
                <a:solidFill>
                  <a:srgbClr val="FFFFFF"/>
                </a:solidFill>
                <a:effectLst/>
                <a:uLnTx/>
                <a:uFillTx/>
                <a:ea typeface="+mn-ea"/>
                <a:cs typeface="Calibri" panose="020F0502020204030204" pitchFamily="34" charset="0"/>
              </a:endParaRPr>
            </a:p>
          </p:txBody>
        </p:sp>
        <p:sp>
          <p:nvSpPr>
            <p:cNvPr id="448" name="Rectangle 447">
              <a:extLst>
                <a:ext uri="{FF2B5EF4-FFF2-40B4-BE49-F238E27FC236}">
                  <a16:creationId xmlns:a16="http://schemas.microsoft.com/office/drawing/2014/main" id="{2FCCAF44-75A1-5710-9A81-3967BE490124}"/>
                </a:ext>
              </a:extLst>
            </p:cNvPr>
            <p:cNvSpPr/>
            <p:nvPr/>
          </p:nvSpPr>
          <p:spPr>
            <a:xfrm>
              <a:off x="3138950" y="4662559"/>
              <a:ext cx="1034257"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ea typeface="+mn-ea"/>
                  <a:cs typeface="Calibri" panose="020F0502020204030204" pitchFamily="34" charset="0"/>
                  <a:sym typeface="Arial"/>
                </a:rPr>
                <a:t>Drug/linker</a:t>
              </a:r>
              <a:endParaRPr kumimoji="0" lang="en-US" sz="1200" b="0" i="0" u="none" strike="noStrike" kern="1200" cap="none" spc="0" normalizeH="0" baseline="0" noProof="0">
                <a:ln>
                  <a:noFill/>
                </a:ln>
                <a:solidFill>
                  <a:srgbClr val="FFFFFF"/>
                </a:solidFill>
                <a:effectLst/>
                <a:uLnTx/>
                <a:uFillTx/>
                <a:ea typeface="+mn-ea"/>
                <a:cs typeface="Calibri" panose="020F0502020204030204" pitchFamily="34" charset="0"/>
              </a:endParaRPr>
            </a:p>
          </p:txBody>
        </p:sp>
        <p:sp>
          <p:nvSpPr>
            <p:cNvPr id="449" name="Rectangle 448">
              <a:extLst>
                <a:ext uri="{FF2B5EF4-FFF2-40B4-BE49-F238E27FC236}">
                  <a16:creationId xmlns:a16="http://schemas.microsoft.com/office/drawing/2014/main" id="{13F53BF1-CE32-A976-C7A2-7965AE22D794}"/>
                </a:ext>
              </a:extLst>
            </p:cNvPr>
            <p:cNvSpPr/>
            <p:nvPr/>
          </p:nvSpPr>
          <p:spPr bwMode="auto">
            <a:xfrm>
              <a:off x="2944089" y="4417753"/>
              <a:ext cx="145210" cy="138043"/>
            </a:xfrm>
            <a:prstGeom prst="rect">
              <a:avLst/>
            </a:prstGeom>
            <a:solidFill>
              <a:schemeClr val="accent4"/>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50" name="Group 449">
              <a:extLst>
                <a:ext uri="{FF2B5EF4-FFF2-40B4-BE49-F238E27FC236}">
                  <a16:creationId xmlns:a16="http://schemas.microsoft.com/office/drawing/2014/main" id="{1186F0BA-A1A8-23CD-59CE-2A01ADC1E76D}"/>
                </a:ext>
              </a:extLst>
            </p:cNvPr>
            <p:cNvGrpSpPr/>
            <p:nvPr/>
          </p:nvGrpSpPr>
          <p:grpSpPr>
            <a:xfrm rot="2548396">
              <a:off x="2880777" y="4691239"/>
              <a:ext cx="234361" cy="206189"/>
              <a:chOff x="2276940" y="3234086"/>
              <a:chExt cx="234361" cy="206189"/>
            </a:xfrm>
          </p:grpSpPr>
          <p:sp>
            <p:nvSpPr>
              <p:cNvPr id="451" name="32-Point Star 380">
                <a:extLst>
                  <a:ext uri="{FF2B5EF4-FFF2-40B4-BE49-F238E27FC236}">
                    <a16:creationId xmlns:a16="http://schemas.microsoft.com/office/drawing/2014/main" id="{44D6E5F3-75D0-777E-9E7E-4899CCC43C29}"/>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2" name="Freeform 381">
                <a:extLst>
                  <a:ext uri="{FF2B5EF4-FFF2-40B4-BE49-F238E27FC236}">
                    <a16:creationId xmlns:a16="http://schemas.microsoft.com/office/drawing/2014/main" id="{9BDD48F0-5BCE-B1D3-A930-4A51D8046A27}"/>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453" name="Group 452">
            <a:extLst>
              <a:ext uri="{FF2B5EF4-FFF2-40B4-BE49-F238E27FC236}">
                <a16:creationId xmlns:a16="http://schemas.microsoft.com/office/drawing/2014/main" id="{FBF1D857-768B-66E5-CA34-A1FAFC9A0CC7}"/>
              </a:ext>
            </a:extLst>
          </p:cNvPr>
          <p:cNvGrpSpPr/>
          <p:nvPr/>
        </p:nvGrpSpPr>
        <p:grpSpPr>
          <a:xfrm>
            <a:off x="820483" y="1965995"/>
            <a:ext cx="2780247" cy="3259577"/>
            <a:chOff x="1753838" y="1838347"/>
            <a:chExt cx="2780247" cy="3259577"/>
          </a:xfrm>
        </p:grpSpPr>
        <p:grpSp>
          <p:nvGrpSpPr>
            <p:cNvPr id="454" name="Group 453">
              <a:extLst>
                <a:ext uri="{FF2B5EF4-FFF2-40B4-BE49-F238E27FC236}">
                  <a16:creationId xmlns:a16="http://schemas.microsoft.com/office/drawing/2014/main" id="{67586C1A-BBC0-621B-A1EE-692A7F8F1BEE}"/>
                </a:ext>
              </a:extLst>
            </p:cNvPr>
            <p:cNvGrpSpPr/>
            <p:nvPr/>
          </p:nvGrpSpPr>
          <p:grpSpPr>
            <a:xfrm>
              <a:off x="1753838" y="1841352"/>
              <a:ext cx="1362561" cy="3256572"/>
              <a:chOff x="1855443" y="1841352"/>
              <a:chExt cx="1362561" cy="3256572"/>
            </a:xfrm>
          </p:grpSpPr>
          <p:cxnSp>
            <p:nvCxnSpPr>
              <p:cNvPr id="488" name="Straight Connector 487">
                <a:extLst>
                  <a:ext uri="{FF2B5EF4-FFF2-40B4-BE49-F238E27FC236}">
                    <a16:creationId xmlns:a16="http://schemas.microsoft.com/office/drawing/2014/main" id="{C464443D-3A6B-688D-6DB3-9E11F16E7F62}"/>
                  </a:ext>
                </a:extLst>
              </p:cNvPr>
              <p:cNvCxnSpPr>
                <a:cxnSpLocks/>
                <a:stCxn id="613" idx="0"/>
                <a:endCxn id="613" idx="0"/>
              </p:cNvCxnSpPr>
              <p:nvPr/>
            </p:nvCxnSpPr>
            <p:spPr bwMode="auto">
              <a:xfrm>
                <a:off x="2221406" y="2760127"/>
                <a:ext cx="0" cy="0"/>
              </a:xfrm>
              <a:prstGeom prst="line">
                <a:avLst/>
              </a:prstGeom>
              <a:noFill/>
              <a:ln w="28575" cap="flat" cmpd="sng" algn="ctr">
                <a:solidFill>
                  <a:srgbClr val="000000"/>
                </a:solidFill>
                <a:prstDash val="solid"/>
                <a:round/>
                <a:headEnd type="none" w="med" len="med"/>
                <a:tailEnd type="none" w="med" len="med"/>
              </a:ln>
              <a:effectLst/>
            </p:spPr>
          </p:cxnSp>
          <p:grpSp>
            <p:nvGrpSpPr>
              <p:cNvPr id="489" name="Group 488">
                <a:extLst>
                  <a:ext uri="{FF2B5EF4-FFF2-40B4-BE49-F238E27FC236}">
                    <a16:creationId xmlns:a16="http://schemas.microsoft.com/office/drawing/2014/main" id="{8C20FFA1-4A09-BE14-7A48-060A10B3D68A}"/>
                  </a:ext>
                </a:extLst>
              </p:cNvPr>
              <p:cNvGrpSpPr/>
              <p:nvPr/>
            </p:nvGrpSpPr>
            <p:grpSpPr>
              <a:xfrm>
                <a:off x="1855443" y="1841352"/>
                <a:ext cx="980824" cy="1509368"/>
                <a:chOff x="1855443" y="1841352"/>
                <a:chExt cx="980824" cy="1509368"/>
              </a:xfrm>
            </p:grpSpPr>
            <p:grpSp>
              <p:nvGrpSpPr>
                <p:cNvPr id="601" name="Group 600">
                  <a:extLst>
                    <a:ext uri="{FF2B5EF4-FFF2-40B4-BE49-F238E27FC236}">
                      <a16:creationId xmlns:a16="http://schemas.microsoft.com/office/drawing/2014/main" id="{4FD96C6C-5B47-87E7-AC2F-58B7B49B5B8F}"/>
                    </a:ext>
                  </a:extLst>
                </p:cNvPr>
                <p:cNvGrpSpPr/>
                <p:nvPr/>
              </p:nvGrpSpPr>
              <p:grpSpPr>
                <a:xfrm>
                  <a:off x="1855443" y="2077027"/>
                  <a:ext cx="670256" cy="1273693"/>
                  <a:chOff x="1855443" y="2077027"/>
                  <a:chExt cx="670256" cy="1273693"/>
                </a:xfrm>
              </p:grpSpPr>
              <p:sp>
                <p:nvSpPr>
                  <p:cNvPr id="609" name="Freeform 324">
                    <a:extLst>
                      <a:ext uri="{FF2B5EF4-FFF2-40B4-BE49-F238E27FC236}">
                        <a16:creationId xmlns:a16="http://schemas.microsoft.com/office/drawing/2014/main" id="{9106C5FD-CA1E-E09C-F9E3-7B9ED33AE2E2}"/>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1" name="Rectangle 610">
                    <a:extLst>
                      <a:ext uri="{FF2B5EF4-FFF2-40B4-BE49-F238E27FC236}">
                        <a16:creationId xmlns:a16="http://schemas.microsoft.com/office/drawing/2014/main" id="{8AE077CC-5E56-2765-3F7B-92AC8AACE0E3}"/>
                      </a:ext>
                    </a:extLst>
                  </p:cNvPr>
                  <p:cNvSpPr/>
                  <p:nvPr/>
                </p:nvSpPr>
                <p:spPr bwMode="auto">
                  <a:xfrm rot="19234387">
                    <a:off x="1855443" y="2077027"/>
                    <a:ext cx="177800" cy="666419"/>
                  </a:xfrm>
                  <a:prstGeom prst="rect">
                    <a:avLst/>
                  </a:prstGeom>
                  <a:solidFill>
                    <a:schemeClr val="accent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3" name="Rectangle 612">
                    <a:extLst>
                      <a:ext uri="{FF2B5EF4-FFF2-40B4-BE49-F238E27FC236}">
                        <a16:creationId xmlns:a16="http://schemas.microsoft.com/office/drawing/2014/main" id="{B1F769B0-BA06-9FBB-F1EB-CA0395694D64}"/>
                      </a:ext>
                    </a:extLst>
                  </p:cNvPr>
                  <p:cNvSpPr/>
                  <p:nvPr/>
                </p:nvSpPr>
                <p:spPr bwMode="auto">
                  <a:xfrm rot="19234387">
                    <a:off x="2340350" y="2684301"/>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03" name="Group 602">
                  <a:extLst>
                    <a:ext uri="{FF2B5EF4-FFF2-40B4-BE49-F238E27FC236}">
                      <a16:creationId xmlns:a16="http://schemas.microsoft.com/office/drawing/2014/main" id="{498301B8-A8BD-1899-8A0C-4F2785E14049}"/>
                    </a:ext>
                  </a:extLst>
                </p:cNvPr>
                <p:cNvGrpSpPr/>
                <p:nvPr/>
              </p:nvGrpSpPr>
              <p:grpSpPr>
                <a:xfrm>
                  <a:off x="2166011" y="1841352"/>
                  <a:ext cx="670256" cy="1273693"/>
                  <a:chOff x="1855443" y="2077027"/>
                  <a:chExt cx="670256" cy="1273693"/>
                </a:xfrm>
              </p:grpSpPr>
              <p:sp>
                <p:nvSpPr>
                  <p:cNvPr id="604" name="Freeform 327">
                    <a:extLst>
                      <a:ext uri="{FF2B5EF4-FFF2-40B4-BE49-F238E27FC236}">
                        <a16:creationId xmlns:a16="http://schemas.microsoft.com/office/drawing/2014/main" id="{B6CE34A9-137D-325E-CA37-BAED9D142A86}"/>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5" name="Rectangle 604">
                    <a:extLst>
                      <a:ext uri="{FF2B5EF4-FFF2-40B4-BE49-F238E27FC236}">
                        <a16:creationId xmlns:a16="http://schemas.microsoft.com/office/drawing/2014/main" id="{93266D01-2B4D-07C4-2258-FBF0FBC2C5BA}"/>
                      </a:ext>
                    </a:extLst>
                  </p:cNvPr>
                  <p:cNvSpPr/>
                  <p:nvPr/>
                </p:nvSpPr>
                <p:spPr bwMode="auto">
                  <a:xfrm rot="19234387">
                    <a:off x="1855443" y="2077027"/>
                    <a:ext cx="177800" cy="666419"/>
                  </a:xfrm>
                  <a:prstGeom prst="rect">
                    <a:avLst/>
                  </a:prstGeom>
                  <a:solidFill>
                    <a:schemeClr val="accent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6" name="Rectangle 605">
                    <a:extLst>
                      <a:ext uri="{FF2B5EF4-FFF2-40B4-BE49-F238E27FC236}">
                        <a16:creationId xmlns:a16="http://schemas.microsoft.com/office/drawing/2014/main" id="{0F4AA715-BCFF-13E9-D533-6822FA3CB924}"/>
                      </a:ext>
                    </a:extLst>
                  </p:cNvPr>
                  <p:cNvSpPr/>
                  <p:nvPr/>
                </p:nvSpPr>
                <p:spPr bwMode="auto">
                  <a:xfrm rot="19234387">
                    <a:off x="2340350" y="2684301"/>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90" name="Rectangle 489">
                <a:extLst>
                  <a:ext uri="{FF2B5EF4-FFF2-40B4-BE49-F238E27FC236}">
                    <a16:creationId xmlns:a16="http://schemas.microsoft.com/office/drawing/2014/main" id="{63A41BC3-04B3-CED8-C431-C5A40FB69B6D}"/>
                  </a:ext>
                </a:extLst>
              </p:cNvPr>
              <p:cNvSpPr/>
              <p:nvPr/>
            </p:nvSpPr>
            <p:spPr bwMode="auto">
              <a:xfrm rot="19259610">
                <a:off x="2544266" y="3168722"/>
                <a:ext cx="92401" cy="90424"/>
              </a:xfrm>
              <a:prstGeom prst="rect">
                <a:avLst/>
              </a:prstGeom>
              <a:solidFill>
                <a:srgbClr val="00646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1" name="Rectangle 490">
                <a:extLst>
                  <a:ext uri="{FF2B5EF4-FFF2-40B4-BE49-F238E27FC236}">
                    <a16:creationId xmlns:a16="http://schemas.microsoft.com/office/drawing/2014/main" id="{5FF790E0-04D4-56FE-1094-1AA922C02F03}"/>
                  </a:ext>
                </a:extLst>
              </p:cNvPr>
              <p:cNvSpPr/>
              <p:nvPr/>
            </p:nvSpPr>
            <p:spPr bwMode="auto">
              <a:xfrm rot="19259610">
                <a:off x="2850566" y="2927337"/>
                <a:ext cx="92401" cy="90424"/>
              </a:xfrm>
              <a:prstGeom prst="rect">
                <a:avLst/>
              </a:prstGeom>
              <a:solidFill>
                <a:srgbClr val="00646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92" name="Freeform 367">
                <a:extLst>
                  <a:ext uri="{FF2B5EF4-FFF2-40B4-BE49-F238E27FC236}">
                    <a16:creationId xmlns:a16="http://schemas.microsoft.com/office/drawing/2014/main" id="{BB8744AB-82AE-43EF-464B-4AB0D75A704E}"/>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93" name="Group 492">
                <a:extLst>
                  <a:ext uri="{FF2B5EF4-FFF2-40B4-BE49-F238E27FC236}">
                    <a16:creationId xmlns:a16="http://schemas.microsoft.com/office/drawing/2014/main" id="{55FCC8CC-4A91-4606-4A37-CF739F437B83}"/>
                  </a:ext>
                </a:extLst>
              </p:cNvPr>
              <p:cNvGrpSpPr/>
              <p:nvPr/>
            </p:nvGrpSpPr>
            <p:grpSpPr>
              <a:xfrm>
                <a:off x="2276940" y="3234086"/>
                <a:ext cx="234361" cy="206189"/>
                <a:chOff x="2276940" y="3234086"/>
                <a:chExt cx="234361" cy="206189"/>
              </a:xfrm>
            </p:grpSpPr>
            <p:sp>
              <p:nvSpPr>
                <p:cNvPr id="598" name="32-Point Star 360">
                  <a:extLst>
                    <a:ext uri="{FF2B5EF4-FFF2-40B4-BE49-F238E27FC236}">
                      <a16:creationId xmlns:a16="http://schemas.microsoft.com/office/drawing/2014/main" id="{A55287B1-F4BA-64AA-E481-6B3ED0D70F80}"/>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0" name="Freeform 368">
                  <a:extLst>
                    <a:ext uri="{FF2B5EF4-FFF2-40B4-BE49-F238E27FC236}">
                      <a16:creationId xmlns:a16="http://schemas.microsoft.com/office/drawing/2014/main" id="{3A1B56A7-EBA8-373B-5BB2-1300849E82D7}"/>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94" name="Group 493">
                <a:extLst>
                  <a:ext uri="{FF2B5EF4-FFF2-40B4-BE49-F238E27FC236}">
                    <a16:creationId xmlns:a16="http://schemas.microsoft.com/office/drawing/2014/main" id="{45566908-CBF6-C6A8-A77F-906CD1F7605B}"/>
                  </a:ext>
                </a:extLst>
              </p:cNvPr>
              <p:cNvGrpSpPr/>
              <p:nvPr/>
            </p:nvGrpSpPr>
            <p:grpSpPr>
              <a:xfrm rot="11434668">
                <a:off x="2957835" y="2702255"/>
                <a:ext cx="234361" cy="206189"/>
                <a:chOff x="2276940" y="3234086"/>
                <a:chExt cx="234361" cy="206189"/>
              </a:xfrm>
            </p:grpSpPr>
            <p:sp>
              <p:nvSpPr>
                <p:cNvPr id="522" name="32-Point Star 371">
                  <a:extLst>
                    <a:ext uri="{FF2B5EF4-FFF2-40B4-BE49-F238E27FC236}">
                      <a16:creationId xmlns:a16="http://schemas.microsoft.com/office/drawing/2014/main" id="{545959C2-A7A4-5AA8-38D6-7EDB6C20C559}"/>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3" name="Freeform 372">
                  <a:extLst>
                    <a:ext uri="{FF2B5EF4-FFF2-40B4-BE49-F238E27FC236}">
                      <a16:creationId xmlns:a16="http://schemas.microsoft.com/office/drawing/2014/main" id="{146868F1-C5B6-684F-88EC-1285E8380CAB}"/>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95" name="Group 494">
                <a:extLst>
                  <a:ext uri="{FF2B5EF4-FFF2-40B4-BE49-F238E27FC236}">
                    <a16:creationId xmlns:a16="http://schemas.microsoft.com/office/drawing/2014/main" id="{A1162804-1D4F-87C9-A156-EC7E1DC91F27}"/>
                  </a:ext>
                </a:extLst>
              </p:cNvPr>
              <p:cNvGrpSpPr/>
              <p:nvPr/>
            </p:nvGrpSpPr>
            <p:grpSpPr>
              <a:xfrm rot="9457758">
                <a:off x="2983643" y="3067376"/>
                <a:ext cx="234361" cy="206189"/>
                <a:chOff x="2276940" y="3234086"/>
                <a:chExt cx="234361" cy="206189"/>
              </a:xfrm>
            </p:grpSpPr>
            <p:sp>
              <p:nvSpPr>
                <p:cNvPr id="520" name="32-Point Star 374">
                  <a:extLst>
                    <a:ext uri="{FF2B5EF4-FFF2-40B4-BE49-F238E27FC236}">
                      <a16:creationId xmlns:a16="http://schemas.microsoft.com/office/drawing/2014/main" id="{4FB56125-727F-8EBD-FC3B-A22F885FD687}"/>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1" name="Freeform 375">
                  <a:extLst>
                    <a:ext uri="{FF2B5EF4-FFF2-40B4-BE49-F238E27FC236}">
                      <a16:creationId xmlns:a16="http://schemas.microsoft.com/office/drawing/2014/main" id="{84983722-452D-1B33-61C8-5F5BB1688B17}"/>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96" name="Group 495">
                <a:extLst>
                  <a:ext uri="{FF2B5EF4-FFF2-40B4-BE49-F238E27FC236}">
                    <a16:creationId xmlns:a16="http://schemas.microsoft.com/office/drawing/2014/main" id="{347504CA-4520-FAE4-8268-2D06FD55F111}"/>
                  </a:ext>
                </a:extLst>
              </p:cNvPr>
              <p:cNvGrpSpPr/>
              <p:nvPr/>
            </p:nvGrpSpPr>
            <p:grpSpPr>
              <a:xfrm>
                <a:off x="2924108" y="3652262"/>
                <a:ext cx="200854" cy="1445662"/>
                <a:chOff x="2924108" y="3652262"/>
                <a:chExt cx="200854" cy="1445662"/>
              </a:xfrm>
            </p:grpSpPr>
            <p:sp>
              <p:nvSpPr>
                <p:cNvPr id="503" name="Freeform 343">
                  <a:extLst>
                    <a:ext uri="{FF2B5EF4-FFF2-40B4-BE49-F238E27FC236}">
                      <a16:creationId xmlns:a16="http://schemas.microsoft.com/office/drawing/2014/main" id="{C82651C9-3F36-2DA3-FB90-A6CE2ECDC524}"/>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4" name="Rectangle 503">
                  <a:extLst>
                    <a:ext uri="{FF2B5EF4-FFF2-40B4-BE49-F238E27FC236}">
                      <a16:creationId xmlns:a16="http://schemas.microsoft.com/office/drawing/2014/main" id="{AD35EE8C-3F53-FC02-518B-35225558B720}"/>
                    </a:ext>
                  </a:extLst>
                </p:cNvPr>
                <p:cNvSpPr/>
                <p:nvPr/>
              </p:nvSpPr>
              <p:spPr bwMode="auto">
                <a:xfrm rot="21551131" flipH="1">
                  <a:off x="2924108" y="3652262"/>
                  <a:ext cx="177800"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19" name="Rectangle 518">
                  <a:extLst>
                    <a:ext uri="{FF2B5EF4-FFF2-40B4-BE49-F238E27FC236}">
                      <a16:creationId xmlns:a16="http://schemas.microsoft.com/office/drawing/2014/main" id="{DF6B47E2-D23E-493D-1289-A6BDDD1D0CE7}"/>
                    </a:ext>
                  </a:extLst>
                </p:cNvPr>
                <p:cNvSpPr/>
                <p:nvPr/>
              </p:nvSpPr>
              <p:spPr bwMode="auto">
                <a:xfrm rot="21551131" flipH="1">
                  <a:off x="2939613" y="4431505"/>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97" name="Group 496">
                <a:extLst>
                  <a:ext uri="{FF2B5EF4-FFF2-40B4-BE49-F238E27FC236}">
                    <a16:creationId xmlns:a16="http://schemas.microsoft.com/office/drawing/2014/main" id="{736ED7A8-E98F-AC10-7E1A-49851B12E90F}"/>
                  </a:ext>
                </a:extLst>
              </p:cNvPr>
              <p:cNvGrpSpPr/>
              <p:nvPr/>
            </p:nvGrpSpPr>
            <p:grpSpPr>
              <a:xfrm>
                <a:off x="2705083" y="3466633"/>
                <a:ext cx="276673" cy="218374"/>
                <a:chOff x="2705083" y="3466633"/>
                <a:chExt cx="276673" cy="218374"/>
              </a:xfrm>
            </p:grpSpPr>
            <p:sp>
              <p:nvSpPr>
                <p:cNvPr id="501" name="32-Point Star 361">
                  <a:extLst>
                    <a:ext uri="{FF2B5EF4-FFF2-40B4-BE49-F238E27FC236}">
                      <a16:creationId xmlns:a16="http://schemas.microsoft.com/office/drawing/2014/main" id="{731F4C7F-B7C3-217A-61AF-3C5E325A711A}"/>
                    </a:ext>
                  </a:extLst>
                </p:cNvPr>
                <p:cNvSpPr/>
                <p:nvPr/>
              </p:nvSpPr>
              <p:spPr bwMode="auto">
                <a:xfrm>
                  <a:off x="2705083" y="3507872"/>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2" name="Freeform 376">
                  <a:extLst>
                    <a:ext uri="{FF2B5EF4-FFF2-40B4-BE49-F238E27FC236}">
                      <a16:creationId xmlns:a16="http://schemas.microsoft.com/office/drawing/2014/main" id="{1CA9CBCC-6C2F-4E80-6A62-EC0AA3A8F6E7}"/>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98" name="Group 497">
                <a:extLst>
                  <a:ext uri="{FF2B5EF4-FFF2-40B4-BE49-F238E27FC236}">
                    <a16:creationId xmlns:a16="http://schemas.microsoft.com/office/drawing/2014/main" id="{DDB9CC4C-D5C8-D3FD-452B-8E8B437471EA}"/>
                  </a:ext>
                </a:extLst>
              </p:cNvPr>
              <p:cNvGrpSpPr/>
              <p:nvPr/>
            </p:nvGrpSpPr>
            <p:grpSpPr>
              <a:xfrm>
                <a:off x="2954774" y="3289028"/>
                <a:ext cx="92401" cy="234205"/>
                <a:chOff x="2954774" y="3289028"/>
                <a:chExt cx="92401" cy="234205"/>
              </a:xfrm>
            </p:grpSpPr>
            <p:sp>
              <p:nvSpPr>
                <p:cNvPr id="499" name="Rectangle 498">
                  <a:extLst>
                    <a:ext uri="{FF2B5EF4-FFF2-40B4-BE49-F238E27FC236}">
                      <a16:creationId xmlns:a16="http://schemas.microsoft.com/office/drawing/2014/main" id="{DF13A6A0-6A3F-E8F4-5DCD-AAD90ED2EC50}"/>
                    </a:ext>
                  </a:extLst>
                </p:cNvPr>
                <p:cNvSpPr/>
                <p:nvPr/>
              </p:nvSpPr>
              <p:spPr bwMode="auto">
                <a:xfrm>
                  <a:off x="2954774" y="3289028"/>
                  <a:ext cx="92401" cy="90424"/>
                </a:xfrm>
                <a:prstGeom prst="rect">
                  <a:avLst/>
                </a:prstGeom>
                <a:solidFill>
                  <a:srgbClr val="00646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0" name="Rectangle 499">
                  <a:extLst>
                    <a:ext uri="{FF2B5EF4-FFF2-40B4-BE49-F238E27FC236}">
                      <a16:creationId xmlns:a16="http://schemas.microsoft.com/office/drawing/2014/main" id="{98BF25D7-A229-CA95-CE87-75F9550A59D2}"/>
                    </a:ext>
                  </a:extLst>
                </p:cNvPr>
                <p:cNvSpPr/>
                <p:nvPr/>
              </p:nvSpPr>
              <p:spPr bwMode="auto">
                <a:xfrm>
                  <a:off x="2954774" y="3432809"/>
                  <a:ext cx="92401" cy="90424"/>
                </a:xfrm>
                <a:prstGeom prst="rect">
                  <a:avLst/>
                </a:prstGeom>
                <a:solidFill>
                  <a:srgbClr val="00646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455" name="Group 454">
              <a:extLst>
                <a:ext uri="{FF2B5EF4-FFF2-40B4-BE49-F238E27FC236}">
                  <a16:creationId xmlns:a16="http://schemas.microsoft.com/office/drawing/2014/main" id="{EEC560A5-F577-6EB1-C22A-6D1F172B5E3D}"/>
                </a:ext>
              </a:extLst>
            </p:cNvPr>
            <p:cNvGrpSpPr/>
            <p:nvPr/>
          </p:nvGrpSpPr>
          <p:grpSpPr>
            <a:xfrm flipH="1">
              <a:off x="3171524" y="1838347"/>
              <a:ext cx="1362561" cy="3256572"/>
              <a:chOff x="1855443" y="1841352"/>
              <a:chExt cx="1362561" cy="3256572"/>
            </a:xfrm>
          </p:grpSpPr>
          <p:cxnSp>
            <p:nvCxnSpPr>
              <p:cNvPr id="456" name="Straight Connector 455">
                <a:extLst>
                  <a:ext uri="{FF2B5EF4-FFF2-40B4-BE49-F238E27FC236}">
                    <a16:creationId xmlns:a16="http://schemas.microsoft.com/office/drawing/2014/main" id="{A424D699-59E3-3245-5684-E994C4740968}"/>
                  </a:ext>
                </a:extLst>
              </p:cNvPr>
              <p:cNvCxnSpPr>
                <a:cxnSpLocks/>
                <a:stCxn id="487" idx="0"/>
                <a:endCxn id="487" idx="0"/>
              </p:cNvCxnSpPr>
              <p:nvPr/>
            </p:nvCxnSpPr>
            <p:spPr bwMode="auto">
              <a:xfrm>
                <a:off x="2221406" y="2760127"/>
                <a:ext cx="0" cy="0"/>
              </a:xfrm>
              <a:prstGeom prst="line">
                <a:avLst/>
              </a:prstGeom>
              <a:noFill/>
              <a:ln w="28575" cap="flat" cmpd="sng" algn="ctr">
                <a:solidFill>
                  <a:srgbClr val="000000"/>
                </a:solidFill>
                <a:prstDash val="solid"/>
                <a:round/>
                <a:headEnd type="none" w="med" len="med"/>
                <a:tailEnd type="none" w="med" len="med"/>
              </a:ln>
              <a:effectLst/>
            </p:spPr>
          </p:cxnSp>
          <p:grpSp>
            <p:nvGrpSpPr>
              <p:cNvPr id="457" name="Group 456">
                <a:extLst>
                  <a:ext uri="{FF2B5EF4-FFF2-40B4-BE49-F238E27FC236}">
                    <a16:creationId xmlns:a16="http://schemas.microsoft.com/office/drawing/2014/main" id="{D14F70B7-9B3D-DEB8-403C-66E91415FFE4}"/>
                  </a:ext>
                </a:extLst>
              </p:cNvPr>
              <p:cNvGrpSpPr/>
              <p:nvPr/>
            </p:nvGrpSpPr>
            <p:grpSpPr>
              <a:xfrm>
                <a:off x="1855443" y="1841352"/>
                <a:ext cx="980824" cy="1509368"/>
                <a:chOff x="1855443" y="1841352"/>
                <a:chExt cx="980824" cy="1509368"/>
              </a:xfrm>
            </p:grpSpPr>
            <p:grpSp>
              <p:nvGrpSpPr>
                <p:cNvPr id="480" name="Group 479">
                  <a:extLst>
                    <a:ext uri="{FF2B5EF4-FFF2-40B4-BE49-F238E27FC236}">
                      <a16:creationId xmlns:a16="http://schemas.microsoft.com/office/drawing/2014/main" id="{04486FDA-E00A-C146-9B84-EFE8C8F9863D}"/>
                    </a:ext>
                  </a:extLst>
                </p:cNvPr>
                <p:cNvGrpSpPr/>
                <p:nvPr/>
              </p:nvGrpSpPr>
              <p:grpSpPr>
                <a:xfrm>
                  <a:off x="1855443" y="2077027"/>
                  <a:ext cx="670256" cy="1273693"/>
                  <a:chOff x="1855443" y="2077027"/>
                  <a:chExt cx="670256" cy="1273693"/>
                </a:xfrm>
              </p:grpSpPr>
              <p:sp>
                <p:nvSpPr>
                  <p:cNvPr id="485" name="Freeform 413">
                    <a:extLst>
                      <a:ext uri="{FF2B5EF4-FFF2-40B4-BE49-F238E27FC236}">
                        <a16:creationId xmlns:a16="http://schemas.microsoft.com/office/drawing/2014/main" id="{062B6A5E-23CC-0CD4-26DF-50B917851B16}"/>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6" name="Rectangle 485">
                    <a:extLst>
                      <a:ext uri="{FF2B5EF4-FFF2-40B4-BE49-F238E27FC236}">
                        <a16:creationId xmlns:a16="http://schemas.microsoft.com/office/drawing/2014/main" id="{FD3319D0-62F1-F80C-66AF-79DB56D42AB5}"/>
                      </a:ext>
                    </a:extLst>
                  </p:cNvPr>
                  <p:cNvSpPr/>
                  <p:nvPr/>
                </p:nvSpPr>
                <p:spPr bwMode="auto">
                  <a:xfrm rot="19234387">
                    <a:off x="1855443" y="2077027"/>
                    <a:ext cx="177800" cy="666419"/>
                  </a:xfrm>
                  <a:prstGeom prst="rect">
                    <a:avLst/>
                  </a:prstGeom>
                  <a:solidFill>
                    <a:schemeClr val="accent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7" name="Rectangle 486">
                    <a:extLst>
                      <a:ext uri="{FF2B5EF4-FFF2-40B4-BE49-F238E27FC236}">
                        <a16:creationId xmlns:a16="http://schemas.microsoft.com/office/drawing/2014/main" id="{BD0CD174-58D6-D36E-A317-F2AB71067BA6}"/>
                      </a:ext>
                    </a:extLst>
                  </p:cNvPr>
                  <p:cNvSpPr/>
                  <p:nvPr/>
                </p:nvSpPr>
                <p:spPr bwMode="auto">
                  <a:xfrm rot="19234387">
                    <a:off x="2340350" y="2684301"/>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81" name="Group 480">
                  <a:extLst>
                    <a:ext uri="{FF2B5EF4-FFF2-40B4-BE49-F238E27FC236}">
                      <a16:creationId xmlns:a16="http://schemas.microsoft.com/office/drawing/2014/main" id="{B5BC7E32-DFDF-B368-2205-2348D4DA1B87}"/>
                    </a:ext>
                  </a:extLst>
                </p:cNvPr>
                <p:cNvGrpSpPr/>
                <p:nvPr/>
              </p:nvGrpSpPr>
              <p:grpSpPr>
                <a:xfrm>
                  <a:off x="2166011" y="1841352"/>
                  <a:ext cx="670256" cy="1273693"/>
                  <a:chOff x="1855443" y="2077027"/>
                  <a:chExt cx="670256" cy="1273693"/>
                </a:xfrm>
              </p:grpSpPr>
              <p:sp>
                <p:nvSpPr>
                  <p:cNvPr id="482" name="Freeform 410">
                    <a:extLst>
                      <a:ext uri="{FF2B5EF4-FFF2-40B4-BE49-F238E27FC236}">
                        <a16:creationId xmlns:a16="http://schemas.microsoft.com/office/drawing/2014/main" id="{9DC33986-1A94-66CB-E52B-D7117170B8F4}"/>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3" name="Rectangle 482">
                    <a:extLst>
                      <a:ext uri="{FF2B5EF4-FFF2-40B4-BE49-F238E27FC236}">
                        <a16:creationId xmlns:a16="http://schemas.microsoft.com/office/drawing/2014/main" id="{5E27355E-C931-8355-06B6-4194CF585462}"/>
                      </a:ext>
                    </a:extLst>
                  </p:cNvPr>
                  <p:cNvSpPr/>
                  <p:nvPr/>
                </p:nvSpPr>
                <p:spPr bwMode="auto">
                  <a:xfrm rot="19234387">
                    <a:off x="1855443" y="2077027"/>
                    <a:ext cx="177800" cy="666419"/>
                  </a:xfrm>
                  <a:prstGeom prst="rect">
                    <a:avLst/>
                  </a:prstGeom>
                  <a:solidFill>
                    <a:schemeClr val="accent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4" name="Rectangle 483">
                    <a:extLst>
                      <a:ext uri="{FF2B5EF4-FFF2-40B4-BE49-F238E27FC236}">
                        <a16:creationId xmlns:a16="http://schemas.microsoft.com/office/drawing/2014/main" id="{532447C0-E47D-F6D1-CFEA-AA5A45A3047B}"/>
                      </a:ext>
                    </a:extLst>
                  </p:cNvPr>
                  <p:cNvSpPr/>
                  <p:nvPr/>
                </p:nvSpPr>
                <p:spPr bwMode="auto">
                  <a:xfrm rot="19234387">
                    <a:off x="2340350" y="2684301"/>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58" name="Rectangle 457">
                <a:extLst>
                  <a:ext uri="{FF2B5EF4-FFF2-40B4-BE49-F238E27FC236}">
                    <a16:creationId xmlns:a16="http://schemas.microsoft.com/office/drawing/2014/main" id="{05EDFD19-AACB-0EFB-D612-23C72AF1879E}"/>
                  </a:ext>
                </a:extLst>
              </p:cNvPr>
              <p:cNvSpPr/>
              <p:nvPr/>
            </p:nvSpPr>
            <p:spPr bwMode="auto">
              <a:xfrm rot="19259610">
                <a:off x="2544266" y="3168722"/>
                <a:ext cx="92401" cy="90424"/>
              </a:xfrm>
              <a:prstGeom prst="rect">
                <a:avLst/>
              </a:prstGeom>
              <a:solidFill>
                <a:srgbClr val="00646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9" name="Rectangle 458">
                <a:extLst>
                  <a:ext uri="{FF2B5EF4-FFF2-40B4-BE49-F238E27FC236}">
                    <a16:creationId xmlns:a16="http://schemas.microsoft.com/office/drawing/2014/main" id="{D7467CA8-C970-4ED2-CBF0-6755BC00538A}"/>
                  </a:ext>
                </a:extLst>
              </p:cNvPr>
              <p:cNvSpPr/>
              <p:nvPr/>
            </p:nvSpPr>
            <p:spPr bwMode="auto">
              <a:xfrm rot="19259610">
                <a:off x="2850566" y="2927337"/>
                <a:ext cx="92401" cy="90424"/>
              </a:xfrm>
              <a:prstGeom prst="rect">
                <a:avLst/>
              </a:prstGeom>
              <a:solidFill>
                <a:srgbClr val="00646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60" name="Freeform 388">
                <a:extLst>
                  <a:ext uri="{FF2B5EF4-FFF2-40B4-BE49-F238E27FC236}">
                    <a16:creationId xmlns:a16="http://schemas.microsoft.com/office/drawing/2014/main" id="{99B49A3C-CEED-BC49-54AF-0B51FCD67858}"/>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61" name="Group 460">
                <a:extLst>
                  <a:ext uri="{FF2B5EF4-FFF2-40B4-BE49-F238E27FC236}">
                    <a16:creationId xmlns:a16="http://schemas.microsoft.com/office/drawing/2014/main" id="{88AE2816-F847-036B-C01D-5DC6C3DD8887}"/>
                  </a:ext>
                </a:extLst>
              </p:cNvPr>
              <p:cNvGrpSpPr/>
              <p:nvPr/>
            </p:nvGrpSpPr>
            <p:grpSpPr>
              <a:xfrm>
                <a:off x="2276940" y="3234086"/>
                <a:ext cx="234361" cy="206189"/>
                <a:chOff x="2276940" y="3234086"/>
                <a:chExt cx="234361" cy="206189"/>
              </a:xfrm>
            </p:grpSpPr>
            <p:sp>
              <p:nvSpPr>
                <p:cNvPr id="478" name="32-Point Star 406">
                  <a:extLst>
                    <a:ext uri="{FF2B5EF4-FFF2-40B4-BE49-F238E27FC236}">
                      <a16:creationId xmlns:a16="http://schemas.microsoft.com/office/drawing/2014/main" id="{AEBAB515-7778-BAE0-78DA-BDB958CD892F}"/>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9" name="Freeform 407">
                  <a:extLst>
                    <a:ext uri="{FF2B5EF4-FFF2-40B4-BE49-F238E27FC236}">
                      <a16:creationId xmlns:a16="http://schemas.microsoft.com/office/drawing/2014/main" id="{A519371D-7F32-B0A8-3FDA-FD3E8943CA2D}"/>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62" name="Group 461">
                <a:extLst>
                  <a:ext uri="{FF2B5EF4-FFF2-40B4-BE49-F238E27FC236}">
                    <a16:creationId xmlns:a16="http://schemas.microsoft.com/office/drawing/2014/main" id="{53899876-028B-8EEB-AE8B-11782960AA6B}"/>
                  </a:ext>
                </a:extLst>
              </p:cNvPr>
              <p:cNvGrpSpPr/>
              <p:nvPr/>
            </p:nvGrpSpPr>
            <p:grpSpPr>
              <a:xfrm rot="11434668">
                <a:off x="2957835" y="2702255"/>
                <a:ext cx="234361" cy="206189"/>
                <a:chOff x="2276940" y="3234086"/>
                <a:chExt cx="234361" cy="206189"/>
              </a:xfrm>
            </p:grpSpPr>
            <p:sp>
              <p:nvSpPr>
                <p:cNvPr id="476" name="32-Point Star 404">
                  <a:extLst>
                    <a:ext uri="{FF2B5EF4-FFF2-40B4-BE49-F238E27FC236}">
                      <a16:creationId xmlns:a16="http://schemas.microsoft.com/office/drawing/2014/main" id="{C9F559CE-4AD7-D469-9D43-BF1F979AAF0D}"/>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7" name="Freeform 405">
                  <a:extLst>
                    <a:ext uri="{FF2B5EF4-FFF2-40B4-BE49-F238E27FC236}">
                      <a16:creationId xmlns:a16="http://schemas.microsoft.com/office/drawing/2014/main" id="{019B388B-2FC9-3B38-4369-18693AE9BA68}"/>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63" name="Group 462">
                <a:extLst>
                  <a:ext uri="{FF2B5EF4-FFF2-40B4-BE49-F238E27FC236}">
                    <a16:creationId xmlns:a16="http://schemas.microsoft.com/office/drawing/2014/main" id="{D1156F6F-5DD6-8270-7CC0-26EB7452D562}"/>
                  </a:ext>
                </a:extLst>
              </p:cNvPr>
              <p:cNvGrpSpPr/>
              <p:nvPr/>
            </p:nvGrpSpPr>
            <p:grpSpPr>
              <a:xfrm rot="9457758">
                <a:off x="2983643" y="3067376"/>
                <a:ext cx="234361" cy="206189"/>
                <a:chOff x="2276940" y="3234086"/>
                <a:chExt cx="234361" cy="206189"/>
              </a:xfrm>
            </p:grpSpPr>
            <p:sp>
              <p:nvSpPr>
                <p:cNvPr id="474" name="32-Point Star 402">
                  <a:extLst>
                    <a:ext uri="{FF2B5EF4-FFF2-40B4-BE49-F238E27FC236}">
                      <a16:creationId xmlns:a16="http://schemas.microsoft.com/office/drawing/2014/main" id="{44535A11-0FBA-EB21-C3F5-738E6A71992B}"/>
                    </a:ext>
                  </a:extLst>
                </p:cNvPr>
                <p:cNvSpPr/>
                <p:nvPr/>
              </p:nvSpPr>
              <p:spPr bwMode="auto">
                <a:xfrm>
                  <a:off x="2276940" y="3263140"/>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5" name="Freeform 403">
                  <a:extLst>
                    <a:ext uri="{FF2B5EF4-FFF2-40B4-BE49-F238E27FC236}">
                      <a16:creationId xmlns:a16="http://schemas.microsoft.com/office/drawing/2014/main" id="{59D1086B-F8E2-9BA3-FB24-03E95673EEA1}"/>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64" name="Group 463">
                <a:extLst>
                  <a:ext uri="{FF2B5EF4-FFF2-40B4-BE49-F238E27FC236}">
                    <a16:creationId xmlns:a16="http://schemas.microsoft.com/office/drawing/2014/main" id="{09811ED0-5761-1582-9FC1-9590FF852477}"/>
                  </a:ext>
                </a:extLst>
              </p:cNvPr>
              <p:cNvGrpSpPr/>
              <p:nvPr/>
            </p:nvGrpSpPr>
            <p:grpSpPr>
              <a:xfrm>
                <a:off x="2924108" y="3652262"/>
                <a:ext cx="200854" cy="1445662"/>
                <a:chOff x="2924108" y="3652262"/>
                <a:chExt cx="200854" cy="1445662"/>
              </a:xfrm>
            </p:grpSpPr>
            <p:sp>
              <p:nvSpPr>
                <p:cNvPr id="471" name="Freeform 399">
                  <a:extLst>
                    <a:ext uri="{FF2B5EF4-FFF2-40B4-BE49-F238E27FC236}">
                      <a16:creationId xmlns:a16="http://schemas.microsoft.com/office/drawing/2014/main" id="{DE5FFB92-F52C-314B-8CB0-E675923D96F7}"/>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2" name="Rectangle 471">
                  <a:extLst>
                    <a:ext uri="{FF2B5EF4-FFF2-40B4-BE49-F238E27FC236}">
                      <a16:creationId xmlns:a16="http://schemas.microsoft.com/office/drawing/2014/main" id="{EE633F54-772D-50C1-67CD-9A9FB5A39B15}"/>
                    </a:ext>
                  </a:extLst>
                </p:cNvPr>
                <p:cNvSpPr/>
                <p:nvPr/>
              </p:nvSpPr>
              <p:spPr bwMode="auto">
                <a:xfrm rot="21551131" flipH="1">
                  <a:off x="2924108" y="3652262"/>
                  <a:ext cx="177800"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3" name="Rectangle 472">
                  <a:extLst>
                    <a:ext uri="{FF2B5EF4-FFF2-40B4-BE49-F238E27FC236}">
                      <a16:creationId xmlns:a16="http://schemas.microsoft.com/office/drawing/2014/main" id="{A4E5BF08-B71C-5531-568A-5F60AA5CB56A}"/>
                    </a:ext>
                  </a:extLst>
                </p:cNvPr>
                <p:cNvSpPr/>
                <p:nvPr/>
              </p:nvSpPr>
              <p:spPr bwMode="auto">
                <a:xfrm rot="21551131" flipH="1">
                  <a:off x="2939613" y="4431505"/>
                  <a:ext cx="185349" cy="666419"/>
                </a:xfrm>
                <a:prstGeom prst="rect">
                  <a:avLst/>
                </a:prstGeom>
                <a:solidFill>
                  <a:srgbClr val="E1471D"/>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65" name="Group 464">
                <a:extLst>
                  <a:ext uri="{FF2B5EF4-FFF2-40B4-BE49-F238E27FC236}">
                    <a16:creationId xmlns:a16="http://schemas.microsoft.com/office/drawing/2014/main" id="{66665421-9409-DC27-BF83-296E60B1AA91}"/>
                  </a:ext>
                </a:extLst>
              </p:cNvPr>
              <p:cNvGrpSpPr/>
              <p:nvPr/>
            </p:nvGrpSpPr>
            <p:grpSpPr>
              <a:xfrm>
                <a:off x="2705083" y="3466633"/>
                <a:ext cx="276673" cy="218374"/>
                <a:chOff x="2705083" y="3466633"/>
                <a:chExt cx="276673" cy="218374"/>
              </a:xfrm>
            </p:grpSpPr>
            <p:sp>
              <p:nvSpPr>
                <p:cNvPr id="469" name="32-Point Star 397">
                  <a:extLst>
                    <a:ext uri="{FF2B5EF4-FFF2-40B4-BE49-F238E27FC236}">
                      <a16:creationId xmlns:a16="http://schemas.microsoft.com/office/drawing/2014/main" id="{29D9C52F-1ED0-6D9E-4041-CA4177338EE3}"/>
                    </a:ext>
                  </a:extLst>
                </p:cNvPr>
                <p:cNvSpPr/>
                <p:nvPr/>
              </p:nvSpPr>
              <p:spPr bwMode="auto">
                <a:xfrm>
                  <a:off x="2705083" y="3507872"/>
                  <a:ext cx="177135" cy="177135"/>
                </a:xfrm>
                <a:prstGeom prst="star32">
                  <a:avLst/>
                </a:prstGeom>
                <a:solidFill>
                  <a:srgbClr val="FDB338"/>
                </a:solidFill>
                <a:ln w="6350">
                  <a:solidFill>
                    <a:srgbClr val="FDB338">
                      <a:lumMod val="50000"/>
                    </a:srgbClr>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0" name="Freeform 398">
                  <a:extLst>
                    <a:ext uri="{FF2B5EF4-FFF2-40B4-BE49-F238E27FC236}">
                      <a16:creationId xmlns:a16="http://schemas.microsoft.com/office/drawing/2014/main" id="{28388056-A59E-D796-FFD1-CDFB78E341CA}"/>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rgbClr val="FDB338">
                      <a:lumMod val="50000"/>
                    </a:srgbClr>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66" name="Group 465">
                <a:extLst>
                  <a:ext uri="{FF2B5EF4-FFF2-40B4-BE49-F238E27FC236}">
                    <a16:creationId xmlns:a16="http://schemas.microsoft.com/office/drawing/2014/main" id="{581B676B-EBFA-45CF-CA81-47BFADCFDE3D}"/>
                  </a:ext>
                </a:extLst>
              </p:cNvPr>
              <p:cNvGrpSpPr/>
              <p:nvPr/>
            </p:nvGrpSpPr>
            <p:grpSpPr>
              <a:xfrm>
                <a:off x="2954774" y="3289028"/>
                <a:ext cx="92401" cy="234205"/>
                <a:chOff x="2954774" y="3289028"/>
                <a:chExt cx="92401" cy="234205"/>
              </a:xfrm>
            </p:grpSpPr>
            <p:sp>
              <p:nvSpPr>
                <p:cNvPr id="467" name="Rectangle 466">
                  <a:extLst>
                    <a:ext uri="{FF2B5EF4-FFF2-40B4-BE49-F238E27FC236}">
                      <a16:creationId xmlns:a16="http://schemas.microsoft.com/office/drawing/2014/main" id="{2871474F-17FC-FA55-A6F9-24E2C764F869}"/>
                    </a:ext>
                  </a:extLst>
                </p:cNvPr>
                <p:cNvSpPr/>
                <p:nvPr/>
              </p:nvSpPr>
              <p:spPr bwMode="auto">
                <a:xfrm>
                  <a:off x="2954774" y="3289028"/>
                  <a:ext cx="92401" cy="90424"/>
                </a:xfrm>
                <a:prstGeom prst="rect">
                  <a:avLst/>
                </a:prstGeom>
                <a:solidFill>
                  <a:srgbClr val="00646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68" name="Rectangle 467">
                  <a:extLst>
                    <a:ext uri="{FF2B5EF4-FFF2-40B4-BE49-F238E27FC236}">
                      <a16:creationId xmlns:a16="http://schemas.microsoft.com/office/drawing/2014/main" id="{86B615E0-34F3-2DEE-D57F-EF129F963BCC}"/>
                    </a:ext>
                  </a:extLst>
                </p:cNvPr>
                <p:cNvSpPr/>
                <p:nvPr/>
              </p:nvSpPr>
              <p:spPr bwMode="auto">
                <a:xfrm>
                  <a:off x="2954774" y="3432809"/>
                  <a:ext cx="92401" cy="90424"/>
                </a:xfrm>
                <a:prstGeom prst="rect">
                  <a:avLst/>
                </a:prstGeom>
                <a:solidFill>
                  <a:srgbClr val="006466"/>
                </a:solidFill>
                <a:ln w="0">
                  <a:no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sp>
        <p:nvSpPr>
          <p:cNvPr id="614" name="Oval 613">
            <a:extLst>
              <a:ext uri="{FF2B5EF4-FFF2-40B4-BE49-F238E27FC236}">
                <a16:creationId xmlns:a16="http://schemas.microsoft.com/office/drawing/2014/main" id="{CD71D3E9-30EA-2CCE-447D-D46D077BF4AD}"/>
              </a:ext>
            </a:extLst>
          </p:cNvPr>
          <p:cNvSpPr/>
          <p:nvPr/>
        </p:nvSpPr>
        <p:spPr bwMode="auto">
          <a:xfrm>
            <a:off x="2700796" y="3070299"/>
            <a:ext cx="631102" cy="631102"/>
          </a:xfrm>
          <a:prstGeom prst="ellipse">
            <a:avLst/>
          </a:prstGeom>
          <a:noFill/>
          <a:ln w="28575">
            <a:solidFill>
              <a:srgbClr val="000000"/>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5" name="Rectangle 614">
            <a:extLst>
              <a:ext uri="{FF2B5EF4-FFF2-40B4-BE49-F238E27FC236}">
                <a16:creationId xmlns:a16="http://schemas.microsoft.com/office/drawing/2014/main" id="{99ECF202-174F-F6D5-C9E0-1B3AD367A392}"/>
              </a:ext>
            </a:extLst>
          </p:cNvPr>
          <p:cNvSpPr/>
          <p:nvPr/>
        </p:nvSpPr>
        <p:spPr>
          <a:xfrm>
            <a:off x="4629332" y="4018797"/>
            <a:ext cx="4019767" cy="114133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1600" b="1" i="0" u="none" strike="noStrike" kern="0" cap="none" spc="0" normalizeH="0" baseline="0" noProof="0">
                <a:ln>
                  <a:noFill/>
                </a:ln>
                <a:effectLst/>
                <a:uLnTx/>
                <a:uFillTx/>
                <a:ea typeface="+mn-ea"/>
                <a:cs typeface="Calibri" panose="020F0502020204030204" pitchFamily="34" charset="0"/>
                <a:sym typeface="Arial"/>
              </a:rPr>
              <a:t>Cathepsin-cleavable VA Linker and Self-</a:t>
            </a:r>
            <a:r>
              <a:rPr kumimoji="0" lang="en-US" sz="1600" b="1" i="0" u="none" strike="noStrike" kern="0" cap="none" spc="0" normalizeH="0" baseline="0" noProof="0" err="1">
                <a:ln>
                  <a:noFill/>
                </a:ln>
                <a:effectLst/>
                <a:uLnTx/>
                <a:uFillTx/>
                <a:ea typeface="+mn-ea"/>
                <a:cs typeface="Calibri" panose="020F0502020204030204" pitchFamily="34" charset="0"/>
                <a:sym typeface="Arial"/>
              </a:rPr>
              <a:t>immolative</a:t>
            </a:r>
            <a:r>
              <a:rPr kumimoji="0" lang="en-US" sz="1600" b="1" i="0" u="none" strike="noStrike" kern="0" cap="none" spc="0" normalizeH="0" baseline="0" noProof="0">
                <a:ln>
                  <a:noFill/>
                </a:ln>
                <a:effectLst/>
                <a:uLnTx/>
                <a:uFillTx/>
                <a:ea typeface="+mn-ea"/>
                <a:cs typeface="Calibri" panose="020F0502020204030204" pitchFamily="34" charset="0"/>
                <a:sym typeface="Arial"/>
              </a:rPr>
              <a:t> Spacer</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1600" b="0" i="0" u="none" strike="noStrike" kern="0" cap="none" spc="0" normalizeH="0" baseline="0" noProof="0">
                <a:ln>
                  <a:noFill/>
                </a:ln>
                <a:solidFill>
                  <a:srgbClr val="000000"/>
                </a:solidFill>
                <a:effectLst/>
                <a:uLnTx/>
                <a:uFillTx/>
                <a:ea typeface="+mn-ea"/>
                <a:cs typeface="Calibri" panose="020F0502020204030204" pitchFamily="34" charset="0"/>
                <a:sym typeface="Arial"/>
              </a:rPr>
              <a:t>DAR ~</a:t>
            </a:r>
            <a:r>
              <a:rPr lang="en-US" sz="1600" b="0" kern="0">
                <a:solidFill>
                  <a:srgbClr val="000000"/>
                </a:solidFill>
                <a:cs typeface="Calibri" panose="020F0502020204030204" pitchFamily="34" charset="0"/>
                <a:sym typeface="Arial"/>
              </a:rPr>
              <a:t>8:1</a:t>
            </a:r>
            <a:endParaRPr kumimoji="0" lang="en-US" sz="1600" b="0" i="0" u="none" strike="noStrike" kern="0" cap="none" spc="0" normalizeH="0" baseline="0" noProof="0">
              <a:ln>
                <a:noFill/>
              </a:ln>
              <a:solidFill>
                <a:srgbClr val="000000"/>
              </a:solidFill>
              <a:effectLst/>
              <a:uLnTx/>
              <a:uFillTx/>
              <a:ea typeface="+mn-ea"/>
              <a:cs typeface="Calibri" panose="020F0502020204030204" pitchFamily="34" charset="0"/>
              <a:sym typeface="Arial"/>
            </a:endParaRPr>
          </a:p>
          <a:p>
            <a:pPr marL="285750" indent="-285750" defTabSz="609402">
              <a:spcAft>
                <a:spcPts val="500"/>
              </a:spcAft>
              <a:buClr>
                <a:srgbClr val="000000"/>
              </a:buClr>
              <a:buFont typeface="Wingdings" panose="05000000000000000000" pitchFamily="2" charset="2"/>
              <a:buChar char="§"/>
              <a:defRPr/>
            </a:pPr>
            <a:r>
              <a:rPr lang="en-US" sz="1600" b="0" kern="0">
                <a:solidFill>
                  <a:srgbClr val="000000"/>
                </a:solidFill>
                <a:cs typeface="Calibri" panose="020F0502020204030204" pitchFamily="34" charset="0"/>
                <a:sym typeface="Arial"/>
              </a:rPr>
              <a:t>Tumor-selectable cleavable linker</a:t>
            </a:r>
          </a:p>
        </p:txBody>
      </p:sp>
      <p:sp>
        <p:nvSpPr>
          <p:cNvPr id="616" name="Rectangle 615">
            <a:extLst>
              <a:ext uri="{FF2B5EF4-FFF2-40B4-BE49-F238E27FC236}">
                <a16:creationId xmlns:a16="http://schemas.microsoft.com/office/drawing/2014/main" id="{B557E3AC-4432-F060-761A-9F12FFF3793B}"/>
              </a:ext>
            </a:extLst>
          </p:cNvPr>
          <p:cNvSpPr/>
          <p:nvPr/>
        </p:nvSpPr>
        <p:spPr>
          <a:xfrm>
            <a:off x="8888254" y="4026920"/>
            <a:ext cx="3226100" cy="151580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chemeClr val="accent4"/>
                </a:solidFill>
                <a:effectLst/>
                <a:uLnTx/>
                <a:uFillTx/>
                <a:ea typeface="+mn-ea"/>
                <a:cs typeface="Calibri" panose="020F0502020204030204" pitchFamily="34" charset="0"/>
              </a:rPr>
              <a:t>Exatecan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1600" b="0" i="0" u="none" strike="noStrike" kern="1200" cap="none" spc="0" normalizeH="0" baseline="0" noProof="0">
                <a:ln>
                  <a:noFill/>
                </a:ln>
                <a:solidFill>
                  <a:srgbClr val="000000"/>
                </a:solidFill>
                <a:effectLst/>
                <a:uLnTx/>
                <a:uFillTx/>
                <a:ea typeface="+mn-ea"/>
                <a:cs typeface="Calibri" panose="020F0502020204030204" pitchFamily="34" charset="0"/>
              </a:rPr>
              <a:t>Topoisomerase I inhibitor </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1600" b="0">
                <a:solidFill>
                  <a:srgbClr val="000000"/>
                </a:solidFill>
                <a:cs typeface="Calibri" panose="020F0502020204030204" pitchFamily="34" charset="0"/>
              </a:rPr>
              <a:t>Membrane permeable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1600" b="0" i="0" u="none" strike="noStrike" kern="1200" cap="none" spc="0" normalizeH="0" baseline="0" noProof="0">
                <a:ln>
                  <a:noFill/>
                </a:ln>
                <a:solidFill>
                  <a:srgbClr val="000000"/>
                </a:solidFill>
                <a:effectLst/>
                <a:uLnTx/>
                <a:uFillTx/>
                <a:ea typeface="+mn-ea"/>
                <a:cs typeface="Calibri" panose="020F0502020204030204" pitchFamily="34" charset="0"/>
              </a:rPr>
              <a:t>Short systemic half-life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1600">
                <a:solidFill>
                  <a:srgbClr val="FF0000"/>
                </a:solidFill>
                <a:cs typeface="Calibri" panose="020F0502020204030204" pitchFamily="34" charset="0"/>
              </a:rPr>
              <a:t>Bystander killing effect</a:t>
            </a:r>
            <a:endParaRPr kumimoji="0" lang="en-US" sz="1600" i="0" u="none" strike="noStrike" kern="1200" cap="none" spc="0" normalizeH="0" baseline="0" noProof="0">
              <a:ln>
                <a:noFill/>
              </a:ln>
              <a:solidFill>
                <a:srgbClr val="FF0000"/>
              </a:solidFill>
              <a:effectLst/>
              <a:uLnTx/>
              <a:uFillTx/>
              <a:ea typeface="+mn-ea"/>
              <a:cs typeface="Calibri" panose="020F0502020204030204" pitchFamily="34" charset="0"/>
            </a:endParaRPr>
          </a:p>
        </p:txBody>
      </p:sp>
      <p:sp>
        <p:nvSpPr>
          <p:cNvPr id="617" name="Rectangle 616">
            <a:extLst>
              <a:ext uri="{FF2B5EF4-FFF2-40B4-BE49-F238E27FC236}">
                <a16:creationId xmlns:a16="http://schemas.microsoft.com/office/drawing/2014/main" id="{8339EAEC-FA3A-D367-E3DF-E9CBFFE8C96F}"/>
              </a:ext>
            </a:extLst>
          </p:cNvPr>
          <p:cNvSpPr/>
          <p:nvPr/>
        </p:nvSpPr>
        <p:spPr>
          <a:xfrm>
            <a:off x="159762" y="1337804"/>
            <a:ext cx="4175854"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
                <a:srgbClr val="000000"/>
              </a:buClr>
              <a:buSzTx/>
              <a:buFontTx/>
              <a:buNone/>
              <a:tabLst/>
              <a:defRPr/>
            </a:pPr>
            <a:r>
              <a:rPr lang="en-US" sz="1600" b="1" kern="0">
                <a:solidFill>
                  <a:srgbClr val="E1471D"/>
                </a:solidFill>
                <a:cs typeface="Calibri" panose="020F0502020204030204" pitchFamily="34" charset="0"/>
                <a:sym typeface="Arial"/>
              </a:rPr>
              <a:t>Humanized Anti-CDH6 IgG1 </a:t>
            </a:r>
            <a:r>
              <a:rPr lang="en-US" sz="1600" b="1" kern="0" err="1">
                <a:solidFill>
                  <a:srgbClr val="E1471D"/>
                </a:solidFill>
                <a:cs typeface="Calibri" panose="020F0502020204030204" pitchFamily="34" charset="0"/>
                <a:sym typeface="Arial"/>
              </a:rPr>
              <a:t>mAb</a:t>
            </a:r>
            <a:endParaRPr kumimoji="0" lang="en-US" sz="1600" b="0" i="0" u="none" strike="noStrike" kern="0" cap="none" spc="0" normalizeH="0" baseline="0" noProof="0">
              <a:ln>
                <a:noFill/>
              </a:ln>
              <a:solidFill>
                <a:srgbClr val="000000"/>
              </a:solidFill>
              <a:effectLst/>
              <a:uLnTx/>
              <a:uFillTx/>
              <a:ea typeface="+mn-ea"/>
              <a:cs typeface="Calibri" panose="020F0502020204030204" pitchFamily="34" charset="0"/>
              <a:sym typeface="Arial"/>
            </a:endParaRPr>
          </a:p>
        </p:txBody>
      </p:sp>
      <p:grpSp>
        <p:nvGrpSpPr>
          <p:cNvPr id="618" name="Group 617">
            <a:extLst>
              <a:ext uri="{FF2B5EF4-FFF2-40B4-BE49-F238E27FC236}">
                <a16:creationId xmlns:a16="http://schemas.microsoft.com/office/drawing/2014/main" id="{006BA693-B6F8-873F-B98F-C13EF3581B86}"/>
              </a:ext>
            </a:extLst>
          </p:cNvPr>
          <p:cNvGrpSpPr/>
          <p:nvPr/>
        </p:nvGrpSpPr>
        <p:grpSpPr>
          <a:xfrm>
            <a:off x="8597471" y="2185389"/>
            <a:ext cx="862365" cy="1704085"/>
            <a:chOff x="7515159" y="2233563"/>
            <a:chExt cx="862365" cy="1704085"/>
          </a:xfrm>
        </p:grpSpPr>
        <p:sp>
          <p:nvSpPr>
            <p:cNvPr id="619" name="Rectangle 618">
              <a:extLst>
                <a:ext uri="{FF2B5EF4-FFF2-40B4-BE49-F238E27FC236}">
                  <a16:creationId xmlns:a16="http://schemas.microsoft.com/office/drawing/2014/main" id="{56B3490B-6C94-3AF7-C8E0-7C9FFC6B888E}"/>
                </a:ext>
              </a:extLst>
            </p:cNvPr>
            <p:cNvSpPr/>
            <p:nvPr/>
          </p:nvSpPr>
          <p:spPr>
            <a:xfrm>
              <a:off x="8138152" y="2445900"/>
              <a:ext cx="166713"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OH</a:t>
              </a:r>
            </a:p>
          </p:txBody>
        </p:sp>
        <p:grpSp>
          <p:nvGrpSpPr>
            <p:cNvPr id="620" name="Group 619">
              <a:extLst>
                <a:ext uri="{FF2B5EF4-FFF2-40B4-BE49-F238E27FC236}">
                  <a16:creationId xmlns:a16="http://schemas.microsoft.com/office/drawing/2014/main" id="{BCB6A8A0-8E81-B1A9-D446-220382DC51F1}"/>
                </a:ext>
              </a:extLst>
            </p:cNvPr>
            <p:cNvGrpSpPr/>
            <p:nvPr/>
          </p:nvGrpSpPr>
          <p:grpSpPr>
            <a:xfrm>
              <a:off x="7529987" y="3261042"/>
              <a:ext cx="84960" cy="252468"/>
              <a:chOff x="9652371" y="397080"/>
              <a:chExt cx="84960" cy="252468"/>
            </a:xfrm>
          </p:grpSpPr>
          <p:sp>
            <p:nvSpPr>
              <p:cNvPr id="313" name="Rectangle 312">
                <a:extLst>
                  <a:ext uri="{FF2B5EF4-FFF2-40B4-BE49-F238E27FC236}">
                    <a16:creationId xmlns:a16="http://schemas.microsoft.com/office/drawing/2014/main" id="{7622E9DB-7394-9EEA-44FB-0477F52AAC3B}"/>
                  </a:ext>
                </a:extLst>
              </p:cNvPr>
              <p:cNvSpPr/>
              <p:nvPr/>
            </p:nvSpPr>
            <p:spPr>
              <a:xfrm>
                <a:off x="9654776" y="397080"/>
                <a:ext cx="8015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H</a:t>
                </a:r>
              </a:p>
            </p:txBody>
          </p:sp>
          <p:sp>
            <p:nvSpPr>
              <p:cNvPr id="315" name="Rectangle 314">
                <a:extLst>
                  <a:ext uri="{FF2B5EF4-FFF2-40B4-BE49-F238E27FC236}">
                    <a16:creationId xmlns:a16="http://schemas.microsoft.com/office/drawing/2014/main" id="{0202EC4E-7997-A7A8-B832-F80D5CFC0ECC}"/>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N</a:t>
                </a:r>
              </a:p>
            </p:txBody>
          </p:sp>
        </p:grpSp>
        <p:grpSp>
          <p:nvGrpSpPr>
            <p:cNvPr id="621" name="Group 620">
              <a:extLst>
                <a:ext uri="{FF2B5EF4-FFF2-40B4-BE49-F238E27FC236}">
                  <a16:creationId xmlns:a16="http://schemas.microsoft.com/office/drawing/2014/main" id="{3D161D14-2746-E766-B7B8-FB73DDA946B5}"/>
                </a:ext>
              </a:extLst>
            </p:cNvPr>
            <p:cNvGrpSpPr/>
            <p:nvPr/>
          </p:nvGrpSpPr>
          <p:grpSpPr>
            <a:xfrm rot="1909287">
              <a:off x="7954366" y="3447982"/>
              <a:ext cx="258595" cy="302680"/>
              <a:chOff x="2648324" y="2698784"/>
              <a:chExt cx="228600" cy="265176"/>
            </a:xfrm>
          </p:grpSpPr>
          <p:sp>
            <p:nvSpPr>
              <p:cNvPr id="304" name="Hexagon 303">
                <a:extLst>
                  <a:ext uri="{FF2B5EF4-FFF2-40B4-BE49-F238E27FC236}">
                    <a16:creationId xmlns:a16="http://schemas.microsoft.com/office/drawing/2014/main" id="{FE98232F-5ED9-9675-6F3A-FF82DF8EA39A}"/>
                  </a:ext>
                </a:extLst>
              </p:cNvPr>
              <p:cNvSpPr/>
              <p:nvPr/>
            </p:nvSpPr>
            <p:spPr bwMode="auto">
              <a:xfrm rot="7078025">
                <a:off x="2630036" y="2717072"/>
                <a:ext cx="265176" cy="228600"/>
              </a:xfrm>
              <a:prstGeom prst="hexagon">
                <a:avLst/>
              </a:prstGeom>
              <a:noFill/>
              <a:ln w="19050">
                <a:solidFill>
                  <a:schemeClr val="accent4"/>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08" name="Group 307">
                <a:extLst>
                  <a:ext uri="{FF2B5EF4-FFF2-40B4-BE49-F238E27FC236}">
                    <a16:creationId xmlns:a16="http://schemas.microsoft.com/office/drawing/2014/main" id="{9563149F-FF51-B5C1-115D-045F5B6A76EB}"/>
                  </a:ext>
                </a:extLst>
              </p:cNvPr>
              <p:cNvGrpSpPr/>
              <p:nvPr/>
            </p:nvGrpSpPr>
            <p:grpSpPr>
              <a:xfrm rot="1553765">
                <a:off x="2678150" y="2757357"/>
                <a:ext cx="178589" cy="154874"/>
                <a:chOff x="2679700" y="2073477"/>
                <a:chExt cx="178589" cy="154874"/>
              </a:xfrm>
            </p:grpSpPr>
            <p:sp>
              <p:nvSpPr>
                <p:cNvPr id="309" name="Freeform 118">
                  <a:extLst>
                    <a:ext uri="{FF2B5EF4-FFF2-40B4-BE49-F238E27FC236}">
                      <a16:creationId xmlns:a16="http://schemas.microsoft.com/office/drawing/2014/main" id="{DAE6FEDA-724D-AF58-6304-23D86A653694}"/>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0" name="Freeform 119">
                  <a:extLst>
                    <a:ext uri="{FF2B5EF4-FFF2-40B4-BE49-F238E27FC236}">
                      <a16:creationId xmlns:a16="http://schemas.microsoft.com/office/drawing/2014/main" id="{BA1B0CDE-25D4-B446-B83E-7BF7122BF40F}"/>
                    </a:ext>
                  </a:extLst>
                </p:cNvPr>
                <p:cNvSpPr/>
                <p:nvPr/>
              </p:nvSpPr>
              <p:spPr bwMode="auto">
                <a:xfrm rot="17747569">
                  <a:off x="2805901" y="2024265"/>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1" name="Freeform 120">
                  <a:extLst>
                    <a:ext uri="{FF2B5EF4-FFF2-40B4-BE49-F238E27FC236}">
                      <a16:creationId xmlns:a16="http://schemas.microsoft.com/office/drawing/2014/main" id="{63688858-58C6-3DE7-A1A2-931F015D856A}"/>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622" name="Group 621">
              <a:extLst>
                <a:ext uri="{FF2B5EF4-FFF2-40B4-BE49-F238E27FC236}">
                  <a16:creationId xmlns:a16="http://schemas.microsoft.com/office/drawing/2014/main" id="{F6F12BA5-F14E-D017-ABA7-63142BDA5170}"/>
                </a:ext>
              </a:extLst>
            </p:cNvPr>
            <p:cNvGrpSpPr/>
            <p:nvPr/>
          </p:nvGrpSpPr>
          <p:grpSpPr>
            <a:xfrm rot="11537111" flipV="1">
              <a:off x="7619064" y="3453071"/>
              <a:ext cx="92075" cy="66624"/>
              <a:chOff x="250471" y="5019519"/>
              <a:chExt cx="92075" cy="66624"/>
            </a:xfrm>
          </p:grpSpPr>
          <p:sp>
            <p:nvSpPr>
              <p:cNvPr id="294" name="Freeform 108">
                <a:extLst>
                  <a:ext uri="{FF2B5EF4-FFF2-40B4-BE49-F238E27FC236}">
                    <a16:creationId xmlns:a16="http://schemas.microsoft.com/office/drawing/2014/main" id="{AF4D0860-C950-6850-F651-25C6A0F4FF73}"/>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5" name="Freeform 109">
                <a:extLst>
                  <a:ext uri="{FF2B5EF4-FFF2-40B4-BE49-F238E27FC236}">
                    <a16:creationId xmlns:a16="http://schemas.microsoft.com/office/drawing/2014/main" id="{35AE7C2E-7C0F-8BCE-5C1D-60DD810DA110}"/>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6" name="Freeform 110">
                <a:extLst>
                  <a:ext uri="{FF2B5EF4-FFF2-40B4-BE49-F238E27FC236}">
                    <a16:creationId xmlns:a16="http://schemas.microsoft.com/office/drawing/2014/main" id="{00E17B70-5372-A1C4-494E-3EFA7937A395}"/>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7" name="Freeform 111">
                <a:extLst>
                  <a:ext uri="{FF2B5EF4-FFF2-40B4-BE49-F238E27FC236}">
                    <a16:creationId xmlns:a16="http://schemas.microsoft.com/office/drawing/2014/main" id="{B2928A40-99C7-ED04-05F4-3216A5643DEC}"/>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8" name="Freeform 112">
                <a:extLst>
                  <a:ext uri="{FF2B5EF4-FFF2-40B4-BE49-F238E27FC236}">
                    <a16:creationId xmlns:a16="http://schemas.microsoft.com/office/drawing/2014/main" id="{7F97CB86-BADA-DF79-83AF-2B09EF191CEC}"/>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1" name="Freeform 113">
                <a:extLst>
                  <a:ext uri="{FF2B5EF4-FFF2-40B4-BE49-F238E27FC236}">
                    <a16:creationId xmlns:a16="http://schemas.microsoft.com/office/drawing/2014/main" id="{2E772D65-256A-98CF-6B11-79DDC2BEAE56}"/>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623" name="Rectangle 622">
              <a:extLst>
                <a:ext uri="{FF2B5EF4-FFF2-40B4-BE49-F238E27FC236}">
                  <a16:creationId xmlns:a16="http://schemas.microsoft.com/office/drawing/2014/main" id="{643514BB-DE6B-26D2-EE4D-F332E9591D58}"/>
                </a:ext>
              </a:extLst>
            </p:cNvPr>
            <p:cNvSpPr/>
            <p:nvPr/>
          </p:nvSpPr>
          <p:spPr>
            <a:xfrm>
              <a:off x="7789010" y="234801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O</a:t>
              </a:r>
            </a:p>
          </p:txBody>
        </p:sp>
        <p:grpSp>
          <p:nvGrpSpPr>
            <p:cNvPr id="624" name="Group 623">
              <a:extLst>
                <a:ext uri="{FF2B5EF4-FFF2-40B4-BE49-F238E27FC236}">
                  <a16:creationId xmlns:a16="http://schemas.microsoft.com/office/drawing/2014/main" id="{F4D238CE-FE37-1CCA-42C2-94172FA860F1}"/>
                </a:ext>
              </a:extLst>
            </p:cNvPr>
            <p:cNvGrpSpPr/>
            <p:nvPr/>
          </p:nvGrpSpPr>
          <p:grpSpPr>
            <a:xfrm rot="9780731">
              <a:off x="7968611" y="2387179"/>
              <a:ext cx="101160" cy="100659"/>
              <a:chOff x="3452933" y="2144335"/>
              <a:chExt cx="70590" cy="65659"/>
            </a:xfrm>
          </p:grpSpPr>
          <p:sp>
            <p:nvSpPr>
              <p:cNvPr id="222" name="Freeform 182">
                <a:extLst>
                  <a:ext uri="{FF2B5EF4-FFF2-40B4-BE49-F238E27FC236}">
                    <a16:creationId xmlns:a16="http://schemas.microsoft.com/office/drawing/2014/main" id="{2EBA5AB7-9787-3DB8-97A4-F6A3D19E3C27}"/>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4" name="Freeform 183">
                <a:extLst>
                  <a:ext uri="{FF2B5EF4-FFF2-40B4-BE49-F238E27FC236}">
                    <a16:creationId xmlns:a16="http://schemas.microsoft.com/office/drawing/2014/main" id="{03A2D110-6851-AAE0-3291-8715F5CEA733}"/>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25" name="Group 624">
              <a:extLst>
                <a:ext uri="{FF2B5EF4-FFF2-40B4-BE49-F238E27FC236}">
                  <a16:creationId xmlns:a16="http://schemas.microsoft.com/office/drawing/2014/main" id="{03ECBA52-444B-D405-F807-D761BDCCA484}"/>
                </a:ext>
              </a:extLst>
            </p:cNvPr>
            <p:cNvGrpSpPr/>
            <p:nvPr/>
          </p:nvGrpSpPr>
          <p:grpSpPr>
            <a:xfrm rot="2649480">
              <a:off x="7620739" y="2806899"/>
              <a:ext cx="101849" cy="98194"/>
              <a:chOff x="3455926" y="2153164"/>
              <a:chExt cx="71069" cy="64050"/>
            </a:xfrm>
          </p:grpSpPr>
          <p:sp>
            <p:nvSpPr>
              <p:cNvPr id="214" name="Freeform 185">
                <a:extLst>
                  <a:ext uri="{FF2B5EF4-FFF2-40B4-BE49-F238E27FC236}">
                    <a16:creationId xmlns:a16="http://schemas.microsoft.com/office/drawing/2014/main" id="{6589A058-4848-D630-96D7-4EC410DAFD04}"/>
                  </a:ext>
                </a:extLst>
              </p:cNvPr>
              <p:cNvSpPr/>
              <p:nvPr/>
            </p:nvSpPr>
            <p:spPr bwMode="auto">
              <a:xfrm>
                <a:off x="3455926" y="21531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7" name="Freeform 186">
                <a:extLst>
                  <a:ext uri="{FF2B5EF4-FFF2-40B4-BE49-F238E27FC236}">
                    <a16:creationId xmlns:a16="http://schemas.microsoft.com/office/drawing/2014/main" id="{CBFB9EF4-D7F7-FAF2-44BB-4C13BD770FB4}"/>
                  </a:ext>
                </a:extLst>
              </p:cNvPr>
              <p:cNvSpPr/>
              <p:nvPr/>
            </p:nvSpPr>
            <p:spPr bwMode="auto">
              <a:xfrm>
                <a:off x="3469845" y="216958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626" name="Rectangle 625">
              <a:extLst>
                <a:ext uri="{FF2B5EF4-FFF2-40B4-BE49-F238E27FC236}">
                  <a16:creationId xmlns:a16="http://schemas.microsoft.com/office/drawing/2014/main" id="{442C9E01-B230-4E80-80FE-5DD4BBDFE3B7}"/>
                </a:ext>
              </a:extLst>
            </p:cNvPr>
            <p:cNvSpPr/>
            <p:nvPr/>
          </p:nvSpPr>
          <p:spPr>
            <a:xfrm>
              <a:off x="8019418" y="2233563"/>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O</a:t>
              </a:r>
            </a:p>
          </p:txBody>
        </p:sp>
        <p:sp>
          <p:nvSpPr>
            <p:cNvPr id="627" name="Rectangle 626">
              <a:extLst>
                <a:ext uri="{FF2B5EF4-FFF2-40B4-BE49-F238E27FC236}">
                  <a16:creationId xmlns:a16="http://schemas.microsoft.com/office/drawing/2014/main" id="{33EB597A-67F4-4D72-5EF1-237361D2974D}"/>
                </a:ext>
              </a:extLst>
            </p:cNvPr>
            <p:cNvSpPr/>
            <p:nvPr/>
          </p:nvSpPr>
          <p:spPr>
            <a:xfrm>
              <a:off x="7515159" y="2772562"/>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O</a:t>
              </a:r>
            </a:p>
          </p:txBody>
        </p:sp>
        <p:sp>
          <p:nvSpPr>
            <p:cNvPr id="628" name="Rectangle 627">
              <a:extLst>
                <a:ext uri="{FF2B5EF4-FFF2-40B4-BE49-F238E27FC236}">
                  <a16:creationId xmlns:a16="http://schemas.microsoft.com/office/drawing/2014/main" id="{D14FBB0A-CE4A-5FA1-465D-160868C511FE}"/>
                </a:ext>
              </a:extLst>
            </p:cNvPr>
            <p:cNvSpPr/>
            <p:nvPr/>
          </p:nvSpPr>
          <p:spPr>
            <a:xfrm>
              <a:off x="7734432" y="2932998"/>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N</a:t>
              </a:r>
            </a:p>
          </p:txBody>
        </p:sp>
        <p:sp>
          <p:nvSpPr>
            <p:cNvPr id="629" name="Rectangle 628">
              <a:extLst>
                <a:ext uri="{FF2B5EF4-FFF2-40B4-BE49-F238E27FC236}">
                  <a16:creationId xmlns:a16="http://schemas.microsoft.com/office/drawing/2014/main" id="{62AE1A6A-FF14-1AD9-F972-CF248E11F153}"/>
                </a:ext>
              </a:extLst>
            </p:cNvPr>
            <p:cNvSpPr/>
            <p:nvPr/>
          </p:nvSpPr>
          <p:spPr>
            <a:xfrm>
              <a:off x="8051590" y="3182576"/>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N</a:t>
              </a:r>
            </a:p>
          </p:txBody>
        </p:sp>
        <p:sp>
          <p:nvSpPr>
            <p:cNvPr id="630" name="Rectangle 629">
              <a:extLst>
                <a:ext uri="{FF2B5EF4-FFF2-40B4-BE49-F238E27FC236}">
                  <a16:creationId xmlns:a16="http://schemas.microsoft.com/office/drawing/2014/main" id="{F44BFCC7-ED83-A47B-46F3-28CE04F7E7BA}"/>
                </a:ext>
              </a:extLst>
            </p:cNvPr>
            <p:cNvSpPr/>
            <p:nvPr/>
          </p:nvSpPr>
          <p:spPr>
            <a:xfrm>
              <a:off x="8318212" y="3675861"/>
              <a:ext cx="5931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4"/>
                  </a:solidFill>
                  <a:effectLst/>
                  <a:uLnTx/>
                  <a:uFillTx/>
                  <a:latin typeface="Calibri" panose="020F0502020204030204" pitchFamily="34" charset="0"/>
                  <a:ea typeface="+mn-ea"/>
                  <a:cs typeface="Calibri" panose="020F0502020204030204" pitchFamily="34" charset="0"/>
                </a:rPr>
                <a:t>F</a:t>
              </a:r>
            </a:p>
          </p:txBody>
        </p:sp>
        <p:grpSp>
          <p:nvGrpSpPr>
            <p:cNvPr id="631" name="Group 630">
              <a:extLst>
                <a:ext uri="{FF2B5EF4-FFF2-40B4-BE49-F238E27FC236}">
                  <a16:creationId xmlns:a16="http://schemas.microsoft.com/office/drawing/2014/main" id="{66C6A9B9-5575-06A0-8426-48008B91A462}"/>
                </a:ext>
              </a:extLst>
            </p:cNvPr>
            <p:cNvGrpSpPr/>
            <p:nvPr/>
          </p:nvGrpSpPr>
          <p:grpSpPr>
            <a:xfrm rot="572228" flipV="1">
              <a:off x="8067582" y="2633886"/>
              <a:ext cx="92075" cy="66624"/>
              <a:chOff x="250471" y="5019519"/>
              <a:chExt cx="92075" cy="66624"/>
            </a:xfrm>
          </p:grpSpPr>
          <p:sp>
            <p:nvSpPr>
              <p:cNvPr id="208" name="Freeform 219">
                <a:extLst>
                  <a:ext uri="{FF2B5EF4-FFF2-40B4-BE49-F238E27FC236}">
                    <a16:creationId xmlns:a16="http://schemas.microsoft.com/office/drawing/2014/main" id="{64B9358C-FC5C-E7F7-6C75-EB075B6C6DE3}"/>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9" name="Freeform 220">
                <a:extLst>
                  <a:ext uri="{FF2B5EF4-FFF2-40B4-BE49-F238E27FC236}">
                    <a16:creationId xmlns:a16="http://schemas.microsoft.com/office/drawing/2014/main" id="{E0915EEF-2092-48C9-6018-A023B96267C0}"/>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0" name="Freeform 221">
                <a:extLst>
                  <a:ext uri="{FF2B5EF4-FFF2-40B4-BE49-F238E27FC236}">
                    <a16:creationId xmlns:a16="http://schemas.microsoft.com/office/drawing/2014/main" id="{04DF0F12-C9B6-45C5-CE77-375138ECCDFD}"/>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1" name="Freeform 222">
                <a:extLst>
                  <a:ext uri="{FF2B5EF4-FFF2-40B4-BE49-F238E27FC236}">
                    <a16:creationId xmlns:a16="http://schemas.microsoft.com/office/drawing/2014/main" id="{BFBF8651-4FA2-4657-07AF-BCF44712DBB4}"/>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2" name="Freeform 223">
                <a:extLst>
                  <a:ext uri="{FF2B5EF4-FFF2-40B4-BE49-F238E27FC236}">
                    <a16:creationId xmlns:a16="http://schemas.microsoft.com/office/drawing/2014/main" id="{D09F26CB-5E0E-55B3-C0D0-774ACFC8AD39}"/>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3" name="Freeform 224">
                <a:extLst>
                  <a:ext uri="{FF2B5EF4-FFF2-40B4-BE49-F238E27FC236}">
                    <a16:creationId xmlns:a16="http://schemas.microsoft.com/office/drawing/2014/main" id="{4DB821B7-1892-BD33-6554-C995E8A6CB87}"/>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632" name="Freeform 231">
              <a:extLst>
                <a:ext uri="{FF2B5EF4-FFF2-40B4-BE49-F238E27FC236}">
                  <a16:creationId xmlns:a16="http://schemas.microsoft.com/office/drawing/2014/main" id="{F9A2C2BD-9609-C648-A87B-EB78A93F0194}"/>
                </a:ext>
              </a:extLst>
            </p:cNvPr>
            <p:cNvSpPr/>
            <p:nvPr/>
          </p:nvSpPr>
          <p:spPr bwMode="auto">
            <a:xfrm rot="21175208">
              <a:off x="8158367" y="2670823"/>
              <a:ext cx="88900" cy="165100"/>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3" name="Freeform 232">
              <a:extLst>
                <a:ext uri="{FF2B5EF4-FFF2-40B4-BE49-F238E27FC236}">
                  <a16:creationId xmlns:a16="http://schemas.microsoft.com/office/drawing/2014/main" id="{9BBB170A-6AAF-E4B4-E662-38805CA167DC}"/>
                </a:ext>
              </a:extLst>
            </p:cNvPr>
            <p:cNvSpPr/>
            <p:nvPr/>
          </p:nvSpPr>
          <p:spPr bwMode="auto">
            <a:xfrm>
              <a:off x="7751967" y="2448573"/>
              <a:ext cx="298450" cy="295275"/>
            </a:xfrm>
            <a:custGeom>
              <a:avLst/>
              <a:gdLst>
                <a:gd name="connsiteX0" fmla="*/ 127000 w 298450"/>
                <a:gd name="connsiteY0" fmla="*/ 0 h 295275"/>
                <a:gd name="connsiteX1" fmla="*/ 238125 w 298450"/>
                <a:gd name="connsiteY1" fmla="*/ 25400 h 295275"/>
                <a:gd name="connsiteX2" fmla="*/ 298450 w 298450"/>
                <a:gd name="connsiteY2" fmla="*/ 155575 h 295275"/>
                <a:gd name="connsiteX3" fmla="*/ 215900 w 298450"/>
                <a:gd name="connsiteY3" fmla="*/ 295275 h 295275"/>
                <a:gd name="connsiteX4" fmla="*/ 57150 w 298450"/>
                <a:gd name="connsiteY4" fmla="*/ 282575 h 295275"/>
                <a:gd name="connsiteX5" fmla="*/ 0 w 298450"/>
                <a:gd name="connsiteY5" fmla="*/ 133350 h 295275"/>
                <a:gd name="connsiteX6" fmla="*/ 38100 w 298450"/>
                <a:gd name="connsiteY6" fmla="*/ 6032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5275">
                  <a:moveTo>
                    <a:pt x="127000" y="0"/>
                  </a:moveTo>
                  <a:lnTo>
                    <a:pt x="238125" y="25400"/>
                  </a:lnTo>
                  <a:lnTo>
                    <a:pt x="298450" y="155575"/>
                  </a:lnTo>
                  <a:lnTo>
                    <a:pt x="215900" y="295275"/>
                  </a:lnTo>
                  <a:lnTo>
                    <a:pt x="57150" y="282575"/>
                  </a:lnTo>
                  <a:lnTo>
                    <a:pt x="0" y="133350"/>
                  </a:lnTo>
                  <a:lnTo>
                    <a:pt x="38100" y="6032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4" name="Freeform 233">
              <a:extLst>
                <a:ext uri="{FF2B5EF4-FFF2-40B4-BE49-F238E27FC236}">
                  <a16:creationId xmlns:a16="http://schemas.microsoft.com/office/drawing/2014/main" id="{663C2528-3A90-0BF1-D473-D9F74BF257E5}"/>
                </a:ext>
              </a:extLst>
            </p:cNvPr>
            <p:cNvSpPr/>
            <p:nvPr/>
          </p:nvSpPr>
          <p:spPr bwMode="auto">
            <a:xfrm>
              <a:off x="8059942" y="2543823"/>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accent4"/>
            </a:solidFill>
            <a:ln w="0">
              <a:solidFill>
                <a:schemeClr val="accent4"/>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5" name="Freeform 234">
              <a:extLst>
                <a:ext uri="{FF2B5EF4-FFF2-40B4-BE49-F238E27FC236}">
                  <a16:creationId xmlns:a16="http://schemas.microsoft.com/office/drawing/2014/main" id="{06F72F49-0B41-C520-4E44-829B53CE9268}"/>
                </a:ext>
              </a:extLst>
            </p:cNvPr>
            <p:cNvSpPr/>
            <p:nvPr/>
          </p:nvSpPr>
          <p:spPr bwMode="auto">
            <a:xfrm>
              <a:off x="7717042" y="2721623"/>
              <a:ext cx="88900" cy="225425"/>
            </a:xfrm>
            <a:custGeom>
              <a:avLst/>
              <a:gdLst>
                <a:gd name="connsiteX0" fmla="*/ 88900 w 88900"/>
                <a:gd name="connsiteY0" fmla="*/ 0 h 225425"/>
                <a:gd name="connsiteX1" fmla="*/ 0 w 88900"/>
                <a:gd name="connsiteY1" fmla="*/ 136525 h 225425"/>
                <a:gd name="connsiteX2" fmla="*/ 44450 w 88900"/>
                <a:gd name="connsiteY2" fmla="*/ 225425 h 225425"/>
              </a:gdLst>
              <a:ahLst/>
              <a:cxnLst>
                <a:cxn ang="0">
                  <a:pos x="connsiteX0" y="connsiteY0"/>
                </a:cxn>
                <a:cxn ang="0">
                  <a:pos x="connsiteX1" y="connsiteY1"/>
                </a:cxn>
                <a:cxn ang="0">
                  <a:pos x="connsiteX2" y="connsiteY2"/>
                </a:cxn>
              </a:cxnLst>
              <a:rect l="l" t="t" r="r" b="b"/>
              <a:pathLst>
                <a:path w="88900" h="225425">
                  <a:moveTo>
                    <a:pt x="88900" y="0"/>
                  </a:moveTo>
                  <a:lnTo>
                    <a:pt x="0" y="136525"/>
                  </a:lnTo>
                  <a:lnTo>
                    <a:pt x="44450" y="22542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6" name="Freeform 235">
              <a:extLst>
                <a:ext uri="{FF2B5EF4-FFF2-40B4-BE49-F238E27FC236}">
                  <a16:creationId xmlns:a16="http://schemas.microsoft.com/office/drawing/2014/main" id="{C1CAFD06-2938-60C3-6D67-62C9AB9690F3}"/>
                </a:ext>
              </a:extLst>
            </p:cNvPr>
            <p:cNvSpPr/>
            <p:nvPr/>
          </p:nvSpPr>
          <p:spPr bwMode="auto">
            <a:xfrm>
              <a:off x="7824992" y="2740673"/>
              <a:ext cx="200025" cy="288925"/>
            </a:xfrm>
            <a:custGeom>
              <a:avLst/>
              <a:gdLst>
                <a:gd name="connsiteX0" fmla="*/ 136525 w 200025"/>
                <a:gd name="connsiteY0" fmla="*/ 0 h 288925"/>
                <a:gd name="connsiteX1" fmla="*/ 200025 w 200025"/>
                <a:gd name="connsiteY1" fmla="*/ 155575 h 288925"/>
                <a:gd name="connsiteX2" fmla="*/ 111125 w 200025"/>
                <a:gd name="connsiteY2" fmla="*/ 288925 h 288925"/>
                <a:gd name="connsiteX3" fmla="*/ 0 w 200025"/>
                <a:gd name="connsiteY3" fmla="*/ 282575 h 288925"/>
              </a:gdLst>
              <a:ahLst/>
              <a:cxnLst>
                <a:cxn ang="0">
                  <a:pos x="connsiteX0" y="connsiteY0"/>
                </a:cxn>
                <a:cxn ang="0">
                  <a:pos x="connsiteX1" y="connsiteY1"/>
                </a:cxn>
                <a:cxn ang="0">
                  <a:pos x="connsiteX2" y="connsiteY2"/>
                </a:cxn>
                <a:cxn ang="0">
                  <a:pos x="connsiteX3" y="connsiteY3"/>
                </a:cxn>
              </a:cxnLst>
              <a:rect l="l" t="t" r="r" b="b"/>
              <a:pathLst>
                <a:path w="200025" h="288925">
                  <a:moveTo>
                    <a:pt x="136525" y="0"/>
                  </a:moveTo>
                  <a:lnTo>
                    <a:pt x="200025" y="155575"/>
                  </a:lnTo>
                  <a:lnTo>
                    <a:pt x="111125" y="288925"/>
                  </a:lnTo>
                  <a:lnTo>
                    <a:pt x="0" y="28257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7" name="Freeform 236">
              <a:extLst>
                <a:ext uri="{FF2B5EF4-FFF2-40B4-BE49-F238E27FC236}">
                  <a16:creationId xmlns:a16="http://schemas.microsoft.com/office/drawing/2014/main" id="{8B39D9B1-0186-E800-A91B-529F7C16B347}"/>
                </a:ext>
              </a:extLst>
            </p:cNvPr>
            <p:cNvSpPr/>
            <p:nvPr/>
          </p:nvSpPr>
          <p:spPr bwMode="auto">
            <a:xfrm>
              <a:off x="7713867" y="3026423"/>
              <a:ext cx="241300" cy="234950"/>
            </a:xfrm>
            <a:custGeom>
              <a:avLst/>
              <a:gdLst>
                <a:gd name="connsiteX0" fmla="*/ 38100 w 241300"/>
                <a:gd name="connsiteY0" fmla="*/ 50800 h 234950"/>
                <a:gd name="connsiteX1" fmla="*/ 0 w 241300"/>
                <a:gd name="connsiteY1" fmla="*/ 127000 h 234950"/>
                <a:gd name="connsiteX2" fmla="*/ 117475 w 241300"/>
                <a:gd name="connsiteY2" fmla="*/ 234950 h 234950"/>
                <a:gd name="connsiteX3" fmla="*/ 241300 w 241300"/>
                <a:gd name="connsiteY3" fmla="*/ 174625 h 234950"/>
                <a:gd name="connsiteX4" fmla="*/ 219075 w 241300"/>
                <a:gd name="connsiteY4" fmla="*/ 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34950">
                  <a:moveTo>
                    <a:pt x="38100" y="50800"/>
                  </a:moveTo>
                  <a:lnTo>
                    <a:pt x="0" y="127000"/>
                  </a:lnTo>
                  <a:lnTo>
                    <a:pt x="117475" y="234950"/>
                  </a:lnTo>
                  <a:lnTo>
                    <a:pt x="241300" y="174625"/>
                  </a:lnTo>
                  <a:lnTo>
                    <a:pt x="219075"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8" name="Freeform 237">
              <a:extLst>
                <a:ext uri="{FF2B5EF4-FFF2-40B4-BE49-F238E27FC236}">
                  <a16:creationId xmlns:a16="http://schemas.microsoft.com/office/drawing/2014/main" id="{CEEEA5F9-8594-C331-29CD-CBB59C27C0FE}"/>
                </a:ext>
              </a:extLst>
            </p:cNvPr>
            <p:cNvSpPr/>
            <p:nvPr/>
          </p:nvSpPr>
          <p:spPr bwMode="auto">
            <a:xfrm rot="404059">
              <a:off x="7955167" y="3197873"/>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9" name="Freeform 238">
              <a:extLst>
                <a:ext uri="{FF2B5EF4-FFF2-40B4-BE49-F238E27FC236}">
                  <a16:creationId xmlns:a16="http://schemas.microsoft.com/office/drawing/2014/main" id="{169E4B6A-C3A9-F159-D07B-95DCC5B20894}"/>
                </a:ext>
              </a:extLst>
            </p:cNvPr>
            <p:cNvSpPr/>
            <p:nvPr/>
          </p:nvSpPr>
          <p:spPr bwMode="auto">
            <a:xfrm rot="404059">
              <a:off x="7953464" y="3230271"/>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0" name="Freeform 239">
              <a:extLst>
                <a:ext uri="{FF2B5EF4-FFF2-40B4-BE49-F238E27FC236}">
                  <a16:creationId xmlns:a16="http://schemas.microsoft.com/office/drawing/2014/main" id="{82EDC8BE-4A4B-C6F7-FCE3-0FD1E38C1FF3}"/>
                </a:ext>
              </a:extLst>
            </p:cNvPr>
            <p:cNvSpPr/>
            <p:nvPr/>
          </p:nvSpPr>
          <p:spPr bwMode="auto">
            <a:xfrm>
              <a:off x="7831342" y="3255023"/>
              <a:ext cx="114300" cy="266700"/>
            </a:xfrm>
            <a:custGeom>
              <a:avLst/>
              <a:gdLst>
                <a:gd name="connsiteX0" fmla="*/ 3175 w 114300"/>
                <a:gd name="connsiteY0" fmla="*/ 0 h 266700"/>
                <a:gd name="connsiteX1" fmla="*/ 0 w 114300"/>
                <a:gd name="connsiteY1" fmla="*/ 187325 h 266700"/>
                <a:gd name="connsiteX2" fmla="*/ 114300 w 114300"/>
                <a:gd name="connsiteY2" fmla="*/ 266700 h 266700"/>
              </a:gdLst>
              <a:ahLst/>
              <a:cxnLst>
                <a:cxn ang="0">
                  <a:pos x="connsiteX0" y="connsiteY0"/>
                </a:cxn>
                <a:cxn ang="0">
                  <a:pos x="connsiteX1" y="connsiteY1"/>
                </a:cxn>
                <a:cxn ang="0">
                  <a:pos x="connsiteX2" y="connsiteY2"/>
                </a:cxn>
              </a:cxnLst>
              <a:rect l="l" t="t" r="r" b="b"/>
              <a:pathLst>
                <a:path w="114300" h="266700">
                  <a:moveTo>
                    <a:pt x="3175" y="0"/>
                  </a:moveTo>
                  <a:cubicBezTo>
                    <a:pt x="2117" y="62442"/>
                    <a:pt x="1058" y="124883"/>
                    <a:pt x="0" y="187325"/>
                  </a:cubicBezTo>
                  <a:lnTo>
                    <a:pt x="114300" y="26670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1" name="Freeform 240">
              <a:extLst>
                <a:ext uri="{FF2B5EF4-FFF2-40B4-BE49-F238E27FC236}">
                  <a16:creationId xmlns:a16="http://schemas.microsoft.com/office/drawing/2014/main" id="{86A71A98-79AF-5298-5F6D-439A214AAA17}"/>
                </a:ext>
              </a:extLst>
            </p:cNvPr>
            <p:cNvSpPr/>
            <p:nvPr/>
          </p:nvSpPr>
          <p:spPr bwMode="auto">
            <a:xfrm>
              <a:off x="7866267" y="3283598"/>
              <a:ext cx="3175" cy="146050"/>
            </a:xfrm>
            <a:custGeom>
              <a:avLst/>
              <a:gdLst>
                <a:gd name="connsiteX0" fmla="*/ 3175 w 3175"/>
                <a:gd name="connsiteY0" fmla="*/ 0 h 146050"/>
                <a:gd name="connsiteX1" fmla="*/ 0 w 3175"/>
                <a:gd name="connsiteY1" fmla="*/ 146050 h 146050"/>
              </a:gdLst>
              <a:ahLst/>
              <a:cxnLst>
                <a:cxn ang="0">
                  <a:pos x="connsiteX0" y="connsiteY0"/>
                </a:cxn>
                <a:cxn ang="0">
                  <a:pos x="connsiteX1" y="connsiteY1"/>
                </a:cxn>
              </a:cxnLst>
              <a:rect l="l" t="t" r="r" b="b"/>
              <a:pathLst>
                <a:path w="3175" h="146050">
                  <a:moveTo>
                    <a:pt x="3175" y="0"/>
                  </a:moveTo>
                  <a:cubicBezTo>
                    <a:pt x="2117" y="48683"/>
                    <a:pt x="1058" y="97367"/>
                    <a:pt x="0" y="146050"/>
                  </a:cubicBez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2" name="Freeform 241">
              <a:extLst>
                <a:ext uri="{FF2B5EF4-FFF2-40B4-BE49-F238E27FC236}">
                  <a16:creationId xmlns:a16="http://schemas.microsoft.com/office/drawing/2014/main" id="{49C72EC2-E4E7-662B-9B7D-85D880A37C5F}"/>
                </a:ext>
              </a:extLst>
            </p:cNvPr>
            <p:cNvSpPr/>
            <p:nvPr/>
          </p:nvSpPr>
          <p:spPr bwMode="auto">
            <a:xfrm>
              <a:off x="8094867" y="3331223"/>
              <a:ext cx="0" cy="107950"/>
            </a:xfrm>
            <a:custGeom>
              <a:avLst/>
              <a:gdLst>
                <a:gd name="connsiteX0" fmla="*/ 0 w 0"/>
                <a:gd name="connsiteY0" fmla="*/ 107950 h 107950"/>
                <a:gd name="connsiteX1" fmla="*/ 0 w 0"/>
                <a:gd name="connsiteY1" fmla="*/ 0 h 107950"/>
              </a:gdLst>
              <a:ahLst/>
              <a:cxnLst>
                <a:cxn ang="0">
                  <a:pos x="connsiteX0" y="connsiteY0"/>
                </a:cxn>
                <a:cxn ang="0">
                  <a:pos x="connsiteX1" y="connsiteY1"/>
                </a:cxn>
              </a:cxnLst>
              <a:rect l="l" t="t" r="r" b="b"/>
              <a:pathLst>
                <a:path h="107950">
                  <a:moveTo>
                    <a:pt x="0" y="107950"/>
                  </a:moveTo>
                  <a:lnTo>
                    <a:pt x="0" y="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3" name="Freeform 242">
              <a:extLst>
                <a:ext uri="{FF2B5EF4-FFF2-40B4-BE49-F238E27FC236}">
                  <a16:creationId xmlns:a16="http://schemas.microsoft.com/office/drawing/2014/main" id="{C0F892E4-CC35-38E1-4D65-B212B8471903}"/>
                </a:ext>
              </a:extLst>
            </p:cNvPr>
            <p:cNvSpPr/>
            <p:nvPr/>
          </p:nvSpPr>
          <p:spPr bwMode="auto">
            <a:xfrm>
              <a:off x="8078992" y="3740798"/>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4" name="Freeform 243">
              <a:extLst>
                <a:ext uri="{FF2B5EF4-FFF2-40B4-BE49-F238E27FC236}">
                  <a16:creationId xmlns:a16="http://schemas.microsoft.com/office/drawing/2014/main" id="{0476D739-78E8-4EF8-F84F-9F504DEE5832}"/>
                </a:ext>
              </a:extLst>
            </p:cNvPr>
            <p:cNvSpPr/>
            <p:nvPr/>
          </p:nvSpPr>
          <p:spPr bwMode="auto">
            <a:xfrm>
              <a:off x="8221867" y="3661423"/>
              <a:ext cx="82550" cy="53975"/>
            </a:xfrm>
            <a:custGeom>
              <a:avLst/>
              <a:gdLst>
                <a:gd name="connsiteX0" fmla="*/ 0 w 82550"/>
                <a:gd name="connsiteY0" fmla="*/ 0 h 53975"/>
                <a:gd name="connsiteX1" fmla="*/ 82550 w 82550"/>
                <a:gd name="connsiteY1" fmla="*/ 53975 h 53975"/>
              </a:gdLst>
              <a:ahLst/>
              <a:cxnLst>
                <a:cxn ang="0">
                  <a:pos x="connsiteX0" y="connsiteY0"/>
                </a:cxn>
                <a:cxn ang="0">
                  <a:pos x="connsiteX1" y="connsiteY1"/>
                </a:cxn>
              </a:cxnLst>
              <a:rect l="l" t="t" r="r" b="b"/>
              <a:pathLst>
                <a:path w="82550" h="53975">
                  <a:moveTo>
                    <a:pt x="0" y="0"/>
                  </a:moveTo>
                  <a:lnTo>
                    <a:pt x="82550" y="5397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5" name="Freeform 244">
              <a:extLst>
                <a:ext uri="{FF2B5EF4-FFF2-40B4-BE49-F238E27FC236}">
                  <a16:creationId xmlns:a16="http://schemas.microsoft.com/office/drawing/2014/main" id="{E39C555D-47CC-E6D3-0BCC-A74A279B0F5B}"/>
                </a:ext>
              </a:extLst>
            </p:cNvPr>
            <p:cNvSpPr/>
            <p:nvPr/>
          </p:nvSpPr>
          <p:spPr bwMode="auto">
            <a:xfrm>
              <a:off x="7704342" y="3435998"/>
              <a:ext cx="250825" cy="327025"/>
            </a:xfrm>
            <a:custGeom>
              <a:avLst/>
              <a:gdLst>
                <a:gd name="connsiteX0" fmla="*/ 123825 w 250825"/>
                <a:gd name="connsiteY0" fmla="*/ 0 h 327025"/>
                <a:gd name="connsiteX1" fmla="*/ 3175 w 250825"/>
                <a:gd name="connsiteY1" fmla="*/ 82550 h 327025"/>
                <a:gd name="connsiteX2" fmla="*/ 0 w 250825"/>
                <a:gd name="connsiteY2" fmla="*/ 250825 h 327025"/>
                <a:gd name="connsiteX3" fmla="*/ 120650 w 250825"/>
                <a:gd name="connsiteY3" fmla="*/ 327025 h 327025"/>
                <a:gd name="connsiteX4" fmla="*/ 250825 w 250825"/>
                <a:gd name="connsiteY4" fmla="*/ 244475 h 327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25" h="327025">
                  <a:moveTo>
                    <a:pt x="123825" y="0"/>
                  </a:moveTo>
                  <a:lnTo>
                    <a:pt x="3175" y="82550"/>
                  </a:lnTo>
                  <a:cubicBezTo>
                    <a:pt x="2117" y="138642"/>
                    <a:pt x="1058" y="194733"/>
                    <a:pt x="0" y="250825"/>
                  </a:cubicBezTo>
                  <a:lnTo>
                    <a:pt x="120650" y="327025"/>
                  </a:lnTo>
                  <a:lnTo>
                    <a:pt x="250825" y="244475"/>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6" name="Freeform 284">
              <a:extLst>
                <a:ext uri="{FF2B5EF4-FFF2-40B4-BE49-F238E27FC236}">
                  <a16:creationId xmlns:a16="http://schemas.microsoft.com/office/drawing/2014/main" id="{DEE1A96F-4D2D-4A09-BCE7-DF505AB4D7E5}"/>
                </a:ext>
              </a:extLst>
            </p:cNvPr>
            <p:cNvSpPr/>
            <p:nvPr/>
          </p:nvSpPr>
          <p:spPr bwMode="auto">
            <a:xfrm>
              <a:off x="7824992" y="2762898"/>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7" name="Freeform 285">
              <a:extLst>
                <a:ext uri="{FF2B5EF4-FFF2-40B4-BE49-F238E27FC236}">
                  <a16:creationId xmlns:a16="http://schemas.microsoft.com/office/drawing/2014/main" id="{3B2AC389-8661-1398-BA87-7ED196855B76}"/>
                </a:ext>
              </a:extLst>
            </p:cNvPr>
            <p:cNvSpPr/>
            <p:nvPr/>
          </p:nvSpPr>
          <p:spPr bwMode="auto">
            <a:xfrm rot="18025168">
              <a:off x="7894842" y="2931173"/>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accent4"/>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22" name="Group 321">
            <a:extLst>
              <a:ext uri="{FF2B5EF4-FFF2-40B4-BE49-F238E27FC236}">
                <a16:creationId xmlns:a16="http://schemas.microsoft.com/office/drawing/2014/main" id="{9BF78EE8-41DB-CC51-1E9C-031E0B382391}"/>
              </a:ext>
            </a:extLst>
          </p:cNvPr>
          <p:cNvGrpSpPr/>
          <p:nvPr/>
        </p:nvGrpSpPr>
        <p:grpSpPr>
          <a:xfrm>
            <a:off x="5727954" y="3072473"/>
            <a:ext cx="2856660" cy="797052"/>
            <a:chOff x="4157603" y="2968417"/>
            <a:chExt cx="2856660" cy="797052"/>
          </a:xfrm>
        </p:grpSpPr>
        <p:grpSp>
          <p:nvGrpSpPr>
            <p:cNvPr id="326" name="Group 325">
              <a:extLst>
                <a:ext uri="{FF2B5EF4-FFF2-40B4-BE49-F238E27FC236}">
                  <a16:creationId xmlns:a16="http://schemas.microsoft.com/office/drawing/2014/main" id="{DFC31149-6626-C811-656A-4BAEB0550F89}"/>
                </a:ext>
              </a:extLst>
            </p:cNvPr>
            <p:cNvGrpSpPr/>
            <p:nvPr/>
          </p:nvGrpSpPr>
          <p:grpSpPr>
            <a:xfrm rot="5400000">
              <a:off x="6298192" y="3215220"/>
              <a:ext cx="258595" cy="302680"/>
              <a:chOff x="2648324" y="2698784"/>
              <a:chExt cx="228600" cy="265176"/>
            </a:xfrm>
          </p:grpSpPr>
          <p:sp>
            <p:nvSpPr>
              <p:cNvPr id="413" name="Hexagon 412">
                <a:extLst>
                  <a:ext uri="{FF2B5EF4-FFF2-40B4-BE49-F238E27FC236}">
                    <a16:creationId xmlns:a16="http://schemas.microsoft.com/office/drawing/2014/main" id="{138E8996-367A-A41A-EAF1-5DAB77FCF64A}"/>
                  </a:ext>
                </a:extLst>
              </p:cNvPr>
              <p:cNvSpPr/>
              <p:nvPr/>
            </p:nvSpPr>
            <p:spPr bwMode="auto">
              <a:xfrm rot="7078025">
                <a:off x="2630036" y="2717072"/>
                <a:ext cx="265176" cy="228600"/>
              </a:xfrm>
              <a:prstGeom prst="hexagon">
                <a:avLst/>
              </a:prstGeom>
              <a:noFill/>
              <a:ln w="19050">
                <a:solidFill>
                  <a:srgbClr val="000000"/>
                </a:solidFill>
                <a:miter lim="800000"/>
                <a:headEnd/>
                <a:tailEnd/>
              </a:ln>
            </p:spPr>
            <p:txBody>
              <a:bodyPr rtlCol="0" anchor="b"/>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14" name="Group 413">
                <a:extLst>
                  <a:ext uri="{FF2B5EF4-FFF2-40B4-BE49-F238E27FC236}">
                    <a16:creationId xmlns:a16="http://schemas.microsoft.com/office/drawing/2014/main" id="{517450A0-3B3E-6D80-B8F3-1BD646EA0E74}"/>
                  </a:ext>
                </a:extLst>
              </p:cNvPr>
              <p:cNvGrpSpPr/>
              <p:nvPr/>
            </p:nvGrpSpPr>
            <p:grpSpPr>
              <a:xfrm rot="1553765">
                <a:off x="2677773" y="2759002"/>
                <a:ext cx="175160" cy="152355"/>
                <a:chOff x="2679700" y="2075996"/>
                <a:chExt cx="175160" cy="152355"/>
              </a:xfrm>
            </p:grpSpPr>
            <p:sp>
              <p:nvSpPr>
                <p:cNvPr id="415" name="Freeform 145">
                  <a:extLst>
                    <a:ext uri="{FF2B5EF4-FFF2-40B4-BE49-F238E27FC236}">
                      <a16:creationId xmlns:a16="http://schemas.microsoft.com/office/drawing/2014/main" id="{5D1DCDE4-2B05-8C12-9974-72A75C29B217}"/>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6" name="Freeform 146">
                  <a:extLst>
                    <a:ext uri="{FF2B5EF4-FFF2-40B4-BE49-F238E27FC236}">
                      <a16:creationId xmlns:a16="http://schemas.microsoft.com/office/drawing/2014/main" id="{B405BD75-4672-A893-B6E1-89A7C50C7391}"/>
                    </a:ext>
                  </a:extLst>
                </p:cNvPr>
                <p:cNvSpPr/>
                <p:nvPr/>
              </p:nvSpPr>
              <p:spPr bwMode="auto">
                <a:xfrm rot="17828002">
                  <a:off x="2802472" y="202678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7" name="Freeform 147">
                  <a:extLst>
                    <a:ext uri="{FF2B5EF4-FFF2-40B4-BE49-F238E27FC236}">
                      <a16:creationId xmlns:a16="http://schemas.microsoft.com/office/drawing/2014/main" id="{D33C19D5-AEE2-25BA-FB97-E0C43113101A}"/>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327" name="Group 326">
              <a:extLst>
                <a:ext uri="{FF2B5EF4-FFF2-40B4-BE49-F238E27FC236}">
                  <a16:creationId xmlns:a16="http://schemas.microsoft.com/office/drawing/2014/main" id="{7B3C6EE5-D2B8-FD4D-0590-A24F7EB2C5EB}"/>
                </a:ext>
              </a:extLst>
            </p:cNvPr>
            <p:cNvGrpSpPr/>
            <p:nvPr/>
          </p:nvGrpSpPr>
          <p:grpSpPr>
            <a:xfrm rot="7935039">
              <a:off x="5963240" y="3328852"/>
              <a:ext cx="106711" cy="98200"/>
              <a:chOff x="3454123" y="2151718"/>
              <a:chExt cx="74462" cy="64054"/>
            </a:xfrm>
          </p:grpSpPr>
          <p:sp>
            <p:nvSpPr>
              <p:cNvPr id="409" name="Freeform 149">
                <a:extLst>
                  <a:ext uri="{FF2B5EF4-FFF2-40B4-BE49-F238E27FC236}">
                    <a16:creationId xmlns:a16="http://schemas.microsoft.com/office/drawing/2014/main" id="{732CBB0B-1ED8-B6D7-F1DB-64C6647F6345}"/>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0" name="Freeform 150">
                <a:extLst>
                  <a:ext uri="{FF2B5EF4-FFF2-40B4-BE49-F238E27FC236}">
                    <a16:creationId xmlns:a16="http://schemas.microsoft.com/office/drawing/2014/main" id="{BB86D3A3-F128-3AA8-9827-4BA068E2BA8A}"/>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28" name="Group 327">
              <a:extLst>
                <a:ext uri="{FF2B5EF4-FFF2-40B4-BE49-F238E27FC236}">
                  <a16:creationId xmlns:a16="http://schemas.microsoft.com/office/drawing/2014/main" id="{7FBBBE61-06BD-F705-ABF4-F1B5D5F5BEA2}"/>
                </a:ext>
              </a:extLst>
            </p:cNvPr>
            <p:cNvGrpSpPr/>
            <p:nvPr/>
          </p:nvGrpSpPr>
          <p:grpSpPr>
            <a:xfrm rot="7935039">
              <a:off x="6897410" y="3111867"/>
              <a:ext cx="104577" cy="95853"/>
              <a:chOff x="3453973" y="2154643"/>
              <a:chExt cx="72972" cy="62522"/>
            </a:xfrm>
          </p:grpSpPr>
          <p:sp>
            <p:nvSpPr>
              <p:cNvPr id="407" name="Freeform 164">
                <a:extLst>
                  <a:ext uri="{FF2B5EF4-FFF2-40B4-BE49-F238E27FC236}">
                    <a16:creationId xmlns:a16="http://schemas.microsoft.com/office/drawing/2014/main" id="{3C3AAD40-412D-B35A-0B5E-8156F30297AF}"/>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8" name="Freeform 165">
                <a:extLst>
                  <a:ext uri="{FF2B5EF4-FFF2-40B4-BE49-F238E27FC236}">
                    <a16:creationId xmlns:a16="http://schemas.microsoft.com/office/drawing/2014/main" id="{C859CFE2-3808-0165-DC72-E53D6A89893E}"/>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29" name="Group 328">
              <a:extLst>
                <a:ext uri="{FF2B5EF4-FFF2-40B4-BE49-F238E27FC236}">
                  <a16:creationId xmlns:a16="http://schemas.microsoft.com/office/drawing/2014/main" id="{5EAD4ECC-55E1-0631-FFF7-C395F9253C67}"/>
                </a:ext>
              </a:extLst>
            </p:cNvPr>
            <p:cNvGrpSpPr/>
            <p:nvPr/>
          </p:nvGrpSpPr>
          <p:grpSpPr>
            <a:xfrm rot="7935039">
              <a:off x="5574720" y="3509682"/>
              <a:ext cx="106711" cy="98200"/>
              <a:chOff x="3454123" y="2151718"/>
              <a:chExt cx="74462" cy="64054"/>
            </a:xfrm>
          </p:grpSpPr>
          <p:sp>
            <p:nvSpPr>
              <p:cNvPr id="405" name="Freeform 167">
                <a:extLst>
                  <a:ext uri="{FF2B5EF4-FFF2-40B4-BE49-F238E27FC236}">
                    <a16:creationId xmlns:a16="http://schemas.microsoft.com/office/drawing/2014/main" id="{B56C67AB-5792-9759-9E56-129641E6BF21}"/>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6" name="Freeform 168">
                <a:extLst>
                  <a:ext uri="{FF2B5EF4-FFF2-40B4-BE49-F238E27FC236}">
                    <a16:creationId xmlns:a16="http://schemas.microsoft.com/office/drawing/2014/main" id="{1E998841-13F4-7505-D067-0CBA797B5323}"/>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30" name="Group 329">
              <a:extLst>
                <a:ext uri="{FF2B5EF4-FFF2-40B4-BE49-F238E27FC236}">
                  <a16:creationId xmlns:a16="http://schemas.microsoft.com/office/drawing/2014/main" id="{2130EC51-06EB-B523-0EBB-FA58BE138741}"/>
                </a:ext>
              </a:extLst>
            </p:cNvPr>
            <p:cNvGrpSpPr/>
            <p:nvPr/>
          </p:nvGrpSpPr>
          <p:grpSpPr>
            <a:xfrm rot="7935039">
              <a:off x="5193173" y="3336703"/>
              <a:ext cx="106712" cy="98200"/>
              <a:chOff x="3449653" y="2147119"/>
              <a:chExt cx="74463" cy="64054"/>
            </a:xfrm>
          </p:grpSpPr>
          <p:sp>
            <p:nvSpPr>
              <p:cNvPr id="403" name="Freeform 173">
                <a:extLst>
                  <a:ext uri="{FF2B5EF4-FFF2-40B4-BE49-F238E27FC236}">
                    <a16:creationId xmlns:a16="http://schemas.microsoft.com/office/drawing/2014/main" id="{8B900729-930E-9EE6-2C76-8652C28BB0C9}"/>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4" name="Freeform 174">
                <a:extLst>
                  <a:ext uri="{FF2B5EF4-FFF2-40B4-BE49-F238E27FC236}">
                    <a16:creationId xmlns:a16="http://schemas.microsoft.com/office/drawing/2014/main" id="{3FD31B5C-D4FA-0F91-147C-AC7BAA32CC20}"/>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31" name="Group 330">
              <a:extLst>
                <a:ext uri="{FF2B5EF4-FFF2-40B4-BE49-F238E27FC236}">
                  <a16:creationId xmlns:a16="http://schemas.microsoft.com/office/drawing/2014/main" id="{70681E67-9821-CCAF-B6A9-A7BD03FDC4C7}"/>
                </a:ext>
              </a:extLst>
            </p:cNvPr>
            <p:cNvGrpSpPr/>
            <p:nvPr/>
          </p:nvGrpSpPr>
          <p:grpSpPr>
            <a:xfrm rot="7935039">
              <a:off x="4298744" y="3511353"/>
              <a:ext cx="102226" cy="97982"/>
              <a:chOff x="3457252" y="2151860"/>
              <a:chExt cx="71333" cy="63912"/>
            </a:xfrm>
          </p:grpSpPr>
          <p:sp>
            <p:nvSpPr>
              <p:cNvPr id="401" name="Freeform 176">
                <a:extLst>
                  <a:ext uri="{FF2B5EF4-FFF2-40B4-BE49-F238E27FC236}">
                    <a16:creationId xmlns:a16="http://schemas.microsoft.com/office/drawing/2014/main" id="{87B0F6BA-79DD-249A-0627-B865B7336410}"/>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2" name="Freeform 177">
                <a:extLst>
                  <a:ext uri="{FF2B5EF4-FFF2-40B4-BE49-F238E27FC236}">
                    <a16:creationId xmlns:a16="http://schemas.microsoft.com/office/drawing/2014/main" id="{FBD41DBB-7BC9-D390-8719-787E7277456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32" name="Group 331">
              <a:extLst>
                <a:ext uri="{FF2B5EF4-FFF2-40B4-BE49-F238E27FC236}">
                  <a16:creationId xmlns:a16="http://schemas.microsoft.com/office/drawing/2014/main" id="{908B8832-EBDC-3BE9-4957-764628F3CAD9}"/>
                </a:ext>
              </a:extLst>
            </p:cNvPr>
            <p:cNvGrpSpPr/>
            <p:nvPr/>
          </p:nvGrpSpPr>
          <p:grpSpPr>
            <a:xfrm rot="20616000">
              <a:off x="4424254" y="3186121"/>
              <a:ext cx="100176" cy="103781"/>
              <a:chOff x="3452933" y="2144335"/>
              <a:chExt cx="69902" cy="67695"/>
            </a:xfrm>
          </p:grpSpPr>
          <p:sp>
            <p:nvSpPr>
              <p:cNvPr id="399" name="Freeform 179">
                <a:extLst>
                  <a:ext uri="{FF2B5EF4-FFF2-40B4-BE49-F238E27FC236}">
                    <a16:creationId xmlns:a16="http://schemas.microsoft.com/office/drawing/2014/main" id="{884352FE-4F85-E61F-B228-082645241EA3}"/>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0" name="Freeform 180">
                <a:extLst>
                  <a:ext uri="{FF2B5EF4-FFF2-40B4-BE49-F238E27FC236}">
                    <a16:creationId xmlns:a16="http://schemas.microsoft.com/office/drawing/2014/main" id="{FFC05FFF-C203-76A9-C8BC-FA6A2ABEEC6A}"/>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33" name="Rectangle 332">
              <a:extLst>
                <a:ext uri="{FF2B5EF4-FFF2-40B4-BE49-F238E27FC236}">
                  <a16:creationId xmlns:a16="http://schemas.microsoft.com/office/drawing/2014/main" id="{07C24F19-1C5D-3728-3068-DB72102E224F}"/>
                </a:ext>
              </a:extLst>
            </p:cNvPr>
            <p:cNvSpPr/>
            <p:nvPr/>
          </p:nvSpPr>
          <p:spPr>
            <a:xfrm>
              <a:off x="6909673" y="2968417"/>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334" name="Rectangle 333">
              <a:extLst>
                <a:ext uri="{FF2B5EF4-FFF2-40B4-BE49-F238E27FC236}">
                  <a16:creationId xmlns:a16="http://schemas.microsoft.com/office/drawing/2014/main" id="{475BB4D6-45B4-F06E-362A-1F5BD3CC676E}"/>
                </a:ext>
              </a:extLst>
            </p:cNvPr>
            <p:cNvSpPr/>
            <p:nvPr/>
          </p:nvSpPr>
          <p:spPr>
            <a:xfrm>
              <a:off x="6769398" y="3196722"/>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335" name="Rectangle 334">
              <a:extLst>
                <a:ext uri="{FF2B5EF4-FFF2-40B4-BE49-F238E27FC236}">
                  <a16:creationId xmlns:a16="http://schemas.microsoft.com/office/drawing/2014/main" id="{05728EA7-C55C-EF03-4C46-3FDB4C878646}"/>
                </a:ext>
              </a:extLst>
            </p:cNvPr>
            <p:cNvSpPr/>
            <p:nvPr/>
          </p:nvSpPr>
          <p:spPr>
            <a:xfrm>
              <a:off x="5974287" y="3167659"/>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336" name="Rectangle 335">
              <a:extLst>
                <a:ext uri="{FF2B5EF4-FFF2-40B4-BE49-F238E27FC236}">
                  <a16:creationId xmlns:a16="http://schemas.microsoft.com/office/drawing/2014/main" id="{AE1BD92A-EA31-E3D7-8023-542D8A9324AB}"/>
                </a:ext>
              </a:extLst>
            </p:cNvPr>
            <p:cNvSpPr/>
            <p:nvPr/>
          </p:nvSpPr>
          <p:spPr>
            <a:xfrm>
              <a:off x="5593116" y="361158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337" name="Rectangle 336">
              <a:extLst>
                <a:ext uri="{FF2B5EF4-FFF2-40B4-BE49-F238E27FC236}">
                  <a16:creationId xmlns:a16="http://schemas.microsoft.com/office/drawing/2014/main" id="{AD73096A-0D39-FCC8-76FE-A2F0EF85B74B}"/>
                </a:ext>
              </a:extLst>
            </p:cNvPr>
            <p:cNvSpPr/>
            <p:nvPr/>
          </p:nvSpPr>
          <p:spPr>
            <a:xfrm>
              <a:off x="5202383" y="3167659"/>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338" name="Rectangle 337">
              <a:extLst>
                <a:ext uri="{FF2B5EF4-FFF2-40B4-BE49-F238E27FC236}">
                  <a16:creationId xmlns:a16="http://schemas.microsoft.com/office/drawing/2014/main" id="{522687FE-8804-C46C-2138-5441ED1DCC81}"/>
                </a:ext>
              </a:extLst>
            </p:cNvPr>
            <p:cNvSpPr/>
            <p:nvPr/>
          </p:nvSpPr>
          <p:spPr>
            <a:xfrm>
              <a:off x="4485122" y="304536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339" name="Rectangle 338">
              <a:extLst>
                <a:ext uri="{FF2B5EF4-FFF2-40B4-BE49-F238E27FC236}">
                  <a16:creationId xmlns:a16="http://schemas.microsoft.com/office/drawing/2014/main" id="{05910D6D-A99B-A8CE-C775-8F3F64041A1B}"/>
                </a:ext>
              </a:extLst>
            </p:cNvPr>
            <p:cNvSpPr/>
            <p:nvPr/>
          </p:nvSpPr>
          <p:spPr>
            <a:xfrm>
              <a:off x="4307901" y="361158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340" name="Group 339">
              <a:extLst>
                <a:ext uri="{FF2B5EF4-FFF2-40B4-BE49-F238E27FC236}">
                  <a16:creationId xmlns:a16="http://schemas.microsoft.com/office/drawing/2014/main" id="{91E901C6-6F4B-9BEA-0802-301BB9C50AD0}"/>
                </a:ext>
              </a:extLst>
            </p:cNvPr>
            <p:cNvGrpSpPr/>
            <p:nvPr/>
          </p:nvGrpSpPr>
          <p:grpSpPr>
            <a:xfrm>
              <a:off x="5716629" y="3246689"/>
              <a:ext cx="84960" cy="252468"/>
              <a:chOff x="9652371" y="397080"/>
              <a:chExt cx="84960" cy="252468"/>
            </a:xfrm>
          </p:grpSpPr>
          <p:sp>
            <p:nvSpPr>
              <p:cNvPr id="390" name="Rectangle 389">
                <a:extLst>
                  <a:ext uri="{FF2B5EF4-FFF2-40B4-BE49-F238E27FC236}">
                    <a16:creationId xmlns:a16="http://schemas.microsoft.com/office/drawing/2014/main" id="{5D3BE664-9EF6-65F2-0661-3DD76248E585}"/>
                  </a:ext>
                </a:extLst>
              </p:cNvPr>
              <p:cNvSpPr/>
              <p:nvPr/>
            </p:nvSpPr>
            <p:spPr>
              <a:xfrm>
                <a:off x="9654776" y="397080"/>
                <a:ext cx="8015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398" name="Rectangle 397">
                <a:extLst>
                  <a:ext uri="{FF2B5EF4-FFF2-40B4-BE49-F238E27FC236}">
                    <a16:creationId xmlns:a16="http://schemas.microsoft.com/office/drawing/2014/main" id="{1209357F-96EA-7FAB-754D-9F1C13D792CC}"/>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341" name="Group 340">
              <a:extLst>
                <a:ext uri="{FF2B5EF4-FFF2-40B4-BE49-F238E27FC236}">
                  <a16:creationId xmlns:a16="http://schemas.microsoft.com/office/drawing/2014/main" id="{E6A4DFDB-70A5-FC94-3C58-8003114D8C19}"/>
                </a:ext>
              </a:extLst>
            </p:cNvPr>
            <p:cNvGrpSpPr/>
            <p:nvPr/>
          </p:nvGrpSpPr>
          <p:grpSpPr>
            <a:xfrm>
              <a:off x="6105121" y="3440071"/>
              <a:ext cx="84960" cy="252468"/>
              <a:chOff x="9652371" y="397080"/>
              <a:chExt cx="84960" cy="252468"/>
            </a:xfrm>
          </p:grpSpPr>
          <p:sp>
            <p:nvSpPr>
              <p:cNvPr id="384" name="Rectangle 383">
                <a:extLst>
                  <a:ext uri="{FF2B5EF4-FFF2-40B4-BE49-F238E27FC236}">
                    <a16:creationId xmlns:a16="http://schemas.microsoft.com/office/drawing/2014/main" id="{0220A690-88C0-507E-7E60-4F9C60D20791}"/>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389" name="Rectangle 388">
                <a:extLst>
                  <a:ext uri="{FF2B5EF4-FFF2-40B4-BE49-F238E27FC236}">
                    <a16:creationId xmlns:a16="http://schemas.microsoft.com/office/drawing/2014/main" id="{2A71CDB5-58F6-5086-B41C-4B36759D404C}"/>
                  </a:ext>
                </a:extLst>
              </p:cNvPr>
              <p:cNvSpPr/>
              <p:nvPr/>
            </p:nvSpPr>
            <p:spPr>
              <a:xfrm>
                <a:off x="9654776" y="495660"/>
                <a:ext cx="8015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342" name="Group 341">
              <a:extLst>
                <a:ext uri="{FF2B5EF4-FFF2-40B4-BE49-F238E27FC236}">
                  <a16:creationId xmlns:a16="http://schemas.microsoft.com/office/drawing/2014/main" id="{975EE90B-EF20-5A96-7688-11887E72AA5C}"/>
                </a:ext>
              </a:extLst>
            </p:cNvPr>
            <p:cNvGrpSpPr/>
            <p:nvPr/>
          </p:nvGrpSpPr>
          <p:grpSpPr>
            <a:xfrm>
              <a:off x="5333544" y="3446314"/>
              <a:ext cx="84960" cy="252468"/>
              <a:chOff x="9652371" y="397080"/>
              <a:chExt cx="84960" cy="252468"/>
            </a:xfrm>
          </p:grpSpPr>
          <p:sp>
            <p:nvSpPr>
              <p:cNvPr id="376" name="Rectangle 375">
                <a:extLst>
                  <a:ext uri="{FF2B5EF4-FFF2-40B4-BE49-F238E27FC236}">
                    <a16:creationId xmlns:a16="http://schemas.microsoft.com/office/drawing/2014/main" id="{379AD4E0-76BB-B769-121A-C757946A9B72}"/>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383" name="Rectangle 382">
                <a:extLst>
                  <a:ext uri="{FF2B5EF4-FFF2-40B4-BE49-F238E27FC236}">
                    <a16:creationId xmlns:a16="http://schemas.microsoft.com/office/drawing/2014/main" id="{3675E3EF-61EA-3EB8-42AD-642467138E81}"/>
                  </a:ext>
                </a:extLst>
              </p:cNvPr>
              <p:cNvSpPr/>
              <p:nvPr/>
            </p:nvSpPr>
            <p:spPr>
              <a:xfrm>
                <a:off x="9654776" y="495660"/>
                <a:ext cx="8015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343" name="Rectangle 342">
              <a:extLst>
                <a:ext uri="{FF2B5EF4-FFF2-40B4-BE49-F238E27FC236}">
                  <a16:creationId xmlns:a16="http://schemas.microsoft.com/office/drawing/2014/main" id="{5861B099-F842-DF4B-975D-FFC83B06B1D3}"/>
                </a:ext>
              </a:extLst>
            </p:cNvPr>
            <p:cNvSpPr/>
            <p:nvPr/>
          </p:nvSpPr>
          <p:spPr>
            <a:xfrm>
              <a:off x="4431148" y="335321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344" name="Freeform 246">
              <a:extLst>
                <a:ext uri="{FF2B5EF4-FFF2-40B4-BE49-F238E27FC236}">
                  <a16:creationId xmlns:a16="http://schemas.microsoft.com/office/drawing/2014/main" id="{131FF7B1-2C75-5D61-57DF-AA24E031F166}"/>
                </a:ext>
              </a:extLst>
            </p:cNvPr>
            <p:cNvSpPr/>
            <p:nvPr/>
          </p:nvSpPr>
          <p:spPr bwMode="auto">
            <a:xfrm>
              <a:off x="6868213" y="3199249"/>
              <a:ext cx="146050" cy="66675"/>
            </a:xfrm>
            <a:custGeom>
              <a:avLst/>
              <a:gdLst>
                <a:gd name="connsiteX0" fmla="*/ 146050 w 146050"/>
                <a:gd name="connsiteY0" fmla="*/ 44450 h 66675"/>
                <a:gd name="connsiteX1" fmla="*/ 85725 w 146050"/>
                <a:gd name="connsiteY1" fmla="*/ 0 h 66675"/>
                <a:gd name="connsiteX2" fmla="*/ 0 w 146050"/>
                <a:gd name="connsiteY2" fmla="*/ 66675 h 66675"/>
              </a:gdLst>
              <a:ahLst/>
              <a:cxnLst>
                <a:cxn ang="0">
                  <a:pos x="connsiteX0" y="connsiteY0"/>
                </a:cxn>
                <a:cxn ang="0">
                  <a:pos x="connsiteX1" y="connsiteY1"/>
                </a:cxn>
                <a:cxn ang="0">
                  <a:pos x="connsiteX2" y="connsiteY2"/>
                </a:cxn>
              </a:cxnLst>
              <a:rect l="l" t="t" r="r" b="b"/>
              <a:pathLst>
                <a:path w="146050" h="66675">
                  <a:moveTo>
                    <a:pt x="146050" y="44450"/>
                  </a:moveTo>
                  <a:lnTo>
                    <a:pt x="85725" y="0"/>
                  </a:lnTo>
                  <a:lnTo>
                    <a:pt x="0" y="6667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5" name="Freeform 247">
              <a:extLst>
                <a:ext uri="{FF2B5EF4-FFF2-40B4-BE49-F238E27FC236}">
                  <a16:creationId xmlns:a16="http://schemas.microsoft.com/office/drawing/2014/main" id="{E1976B91-428A-4E08-C2A2-4CD1C684A4B3}"/>
                </a:ext>
              </a:extLst>
            </p:cNvPr>
            <p:cNvSpPr/>
            <p:nvPr/>
          </p:nvSpPr>
          <p:spPr bwMode="auto">
            <a:xfrm>
              <a:off x="6563603" y="3201696"/>
              <a:ext cx="196850" cy="92075"/>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 name="connsiteX0" fmla="*/ 196850 w 196850"/>
                <a:gd name="connsiteY0" fmla="*/ 53975 h 92075"/>
                <a:gd name="connsiteX1" fmla="*/ 127000 w 196850"/>
                <a:gd name="connsiteY1" fmla="*/ 0 h 92075"/>
                <a:gd name="connsiteX2" fmla="*/ 0 w 196850"/>
                <a:gd name="connsiteY2" fmla="*/ 92075 h 92075"/>
              </a:gdLst>
              <a:ahLst/>
              <a:cxnLst>
                <a:cxn ang="0">
                  <a:pos x="connsiteX0" y="connsiteY0"/>
                </a:cxn>
                <a:cxn ang="0">
                  <a:pos x="connsiteX1" y="connsiteY1"/>
                </a:cxn>
                <a:cxn ang="0">
                  <a:pos x="connsiteX2" y="connsiteY2"/>
                </a:cxn>
              </a:cxnLst>
              <a:rect l="l" t="t" r="r" b="b"/>
              <a:pathLst>
                <a:path w="196850" h="92075">
                  <a:moveTo>
                    <a:pt x="196850" y="53975"/>
                  </a:moveTo>
                  <a:lnTo>
                    <a:pt x="127000" y="0"/>
                  </a:lnTo>
                  <a:lnTo>
                    <a:pt x="0" y="9207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8" name="Freeform 249">
              <a:extLst>
                <a:ext uri="{FF2B5EF4-FFF2-40B4-BE49-F238E27FC236}">
                  <a16:creationId xmlns:a16="http://schemas.microsoft.com/office/drawing/2014/main" id="{53170843-B6E5-0183-E0A8-6D0796D8EE94}"/>
                </a:ext>
              </a:extLst>
            </p:cNvPr>
            <p:cNvSpPr/>
            <p:nvPr/>
          </p:nvSpPr>
          <p:spPr bwMode="auto">
            <a:xfrm>
              <a:off x="6202567" y="3432823"/>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5" name="Freeform 250">
              <a:extLst>
                <a:ext uri="{FF2B5EF4-FFF2-40B4-BE49-F238E27FC236}">
                  <a16:creationId xmlns:a16="http://schemas.microsoft.com/office/drawing/2014/main" id="{6DBDC9C5-A984-BE51-28B2-2F34FC5B31C8}"/>
                </a:ext>
              </a:extLst>
            </p:cNvPr>
            <p:cNvSpPr/>
            <p:nvPr/>
          </p:nvSpPr>
          <p:spPr bwMode="auto">
            <a:xfrm rot="1288063">
              <a:off x="4157603" y="3404248"/>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6" name="Freeform 251">
              <a:extLst>
                <a:ext uri="{FF2B5EF4-FFF2-40B4-BE49-F238E27FC236}">
                  <a16:creationId xmlns:a16="http://schemas.microsoft.com/office/drawing/2014/main" id="{8ADFA294-DB4E-D054-5A36-3EA8ACA53B44}"/>
                </a:ext>
              </a:extLst>
            </p:cNvPr>
            <p:cNvSpPr/>
            <p:nvPr/>
          </p:nvSpPr>
          <p:spPr bwMode="auto">
            <a:xfrm>
              <a:off x="4243592" y="3277248"/>
              <a:ext cx="225425" cy="241300"/>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7" name="Freeform 252">
              <a:extLst>
                <a:ext uri="{FF2B5EF4-FFF2-40B4-BE49-F238E27FC236}">
                  <a16:creationId xmlns:a16="http://schemas.microsoft.com/office/drawing/2014/main" id="{FF2A4188-A6A0-5667-100E-F2408A97A8B5}"/>
                </a:ext>
              </a:extLst>
            </p:cNvPr>
            <p:cNvSpPr/>
            <p:nvPr/>
          </p:nvSpPr>
          <p:spPr bwMode="auto">
            <a:xfrm>
              <a:off x="4532517" y="3429648"/>
              <a:ext cx="777875" cy="98425"/>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8" name="Freeform 253">
              <a:extLst>
                <a:ext uri="{FF2B5EF4-FFF2-40B4-BE49-F238E27FC236}">
                  <a16:creationId xmlns:a16="http://schemas.microsoft.com/office/drawing/2014/main" id="{A5868E04-81BF-E64C-483F-47AAC512E474}"/>
                </a:ext>
              </a:extLst>
            </p:cNvPr>
            <p:cNvSpPr/>
            <p:nvPr/>
          </p:nvSpPr>
          <p:spPr bwMode="auto">
            <a:xfrm>
              <a:off x="5437392" y="3429648"/>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9" name="Freeform 254">
              <a:extLst>
                <a:ext uri="{FF2B5EF4-FFF2-40B4-BE49-F238E27FC236}">
                  <a16:creationId xmlns:a16="http://schemas.microsoft.com/office/drawing/2014/main" id="{EA7A581A-36F8-C37E-7896-09FF3336053E}"/>
                </a:ext>
              </a:extLst>
            </p:cNvPr>
            <p:cNvSpPr/>
            <p:nvPr/>
          </p:nvSpPr>
          <p:spPr bwMode="auto">
            <a:xfrm>
              <a:off x="5805692" y="3423298"/>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60" name="Group 359">
              <a:extLst>
                <a:ext uri="{FF2B5EF4-FFF2-40B4-BE49-F238E27FC236}">
                  <a16:creationId xmlns:a16="http://schemas.microsoft.com/office/drawing/2014/main" id="{10B6222A-7C25-B62C-4DC0-F84D2C3FCDB1}"/>
                </a:ext>
              </a:extLst>
            </p:cNvPr>
            <p:cNvGrpSpPr/>
            <p:nvPr/>
          </p:nvGrpSpPr>
          <p:grpSpPr>
            <a:xfrm rot="4000608" flipV="1">
              <a:off x="5821988" y="3564643"/>
              <a:ext cx="126940" cy="102066"/>
              <a:chOff x="251946" y="5019518"/>
              <a:chExt cx="90600" cy="72847"/>
            </a:xfrm>
          </p:grpSpPr>
          <p:sp>
            <p:nvSpPr>
              <p:cNvPr id="364" name="Freeform 108">
                <a:extLst>
                  <a:ext uri="{FF2B5EF4-FFF2-40B4-BE49-F238E27FC236}">
                    <a16:creationId xmlns:a16="http://schemas.microsoft.com/office/drawing/2014/main" id="{F8E5103F-EFA6-1C07-39F6-30E7D9C2607E}"/>
                  </a:ext>
                </a:extLst>
              </p:cNvPr>
              <p:cNvSpPr/>
              <p:nvPr/>
            </p:nvSpPr>
            <p:spPr bwMode="auto">
              <a:xfrm>
                <a:off x="317146" y="5019518"/>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9" name="Freeform 109">
                <a:extLst>
                  <a:ext uri="{FF2B5EF4-FFF2-40B4-BE49-F238E27FC236}">
                    <a16:creationId xmlns:a16="http://schemas.microsoft.com/office/drawing/2014/main" id="{6F685D0F-A99F-AC4E-4B3E-089878D462C9}"/>
                  </a:ext>
                </a:extLst>
              </p:cNvPr>
              <p:cNvSpPr/>
              <p:nvPr/>
            </p:nvSpPr>
            <p:spPr bwMode="auto">
              <a:xfrm>
                <a:off x="287079" y="5045648"/>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0" name="Freeform 110">
                <a:extLst>
                  <a:ext uri="{FF2B5EF4-FFF2-40B4-BE49-F238E27FC236}">
                    <a16:creationId xmlns:a16="http://schemas.microsoft.com/office/drawing/2014/main" id="{7ADC9EAE-E4FE-CEBB-E5D7-7FABC43B8018}"/>
                  </a:ext>
                </a:extLst>
              </p:cNvPr>
              <p:cNvSpPr/>
              <p:nvPr/>
            </p:nvSpPr>
            <p:spPr bwMode="auto">
              <a:xfrm>
                <a:off x="302525" y="5031953"/>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3" name="Freeform 111">
                <a:extLst>
                  <a:ext uri="{FF2B5EF4-FFF2-40B4-BE49-F238E27FC236}">
                    <a16:creationId xmlns:a16="http://schemas.microsoft.com/office/drawing/2014/main" id="{E45246A3-3A38-A38D-2995-6DAE3F81D22B}"/>
                  </a:ext>
                </a:extLst>
              </p:cNvPr>
              <p:cNvSpPr/>
              <p:nvPr/>
            </p:nvSpPr>
            <p:spPr bwMode="auto">
              <a:xfrm>
                <a:off x="272458" y="5058083"/>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4" name="Freeform 112">
                <a:extLst>
                  <a:ext uri="{FF2B5EF4-FFF2-40B4-BE49-F238E27FC236}">
                    <a16:creationId xmlns:a16="http://schemas.microsoft.com/office/drawing/2014/main" id="{4B8972AD-C9CA-8CA0-1578-5DD328A01EF9}"/>
                  </a:ext>
                </a:extLst>
              </p:cNvPr>
              <p:cNvSpPr/>
              <p:nvPr/>
            </p:nvSpPr>
            <p:spPr bwMode="auto">
              <a:xfrm>
                <a:off x="251946" y="5083267"/>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5" name="Freeform 113">
                <a:extLst>
                  <a:ext uri="{FF2B5EF4-FFF2-40B4-BE49-F238E27FC236}">
                    <a16:creationId xmlns:a16="http://schemas.microsoft.com/office/drawing/2014/main" id="{76248258-9CBA-7BBE-668A-7F26D4D1C621}"/>
                  </a:ext>
                </a:extLst>
              </p:cNvPr>
              <p:cNvSpPr/>
              <p:nvPr/>
            </p:nvSpPr>
            <p:spPr bwMode="auto">
              <a:xfrm rot="21166211">
                <a:off x="257128" y="5066965"/>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61" name="Freeform 242">
              <a:extLst>
                <a:ext uri="{FF2B5EF4-FFF2-40B4-BE49-F238E27FC236}">
                  <a16:creationId xmlns:a16="http://schemas.microsoft.com/office/drawing/2014/main" id="{F8B50DD3-16DD-3C86-FF0B-F2841B0AAF13}"/>
                </a:ext>
              </a:extLst>
            </p:cNvPr>
            <p:cNvSpPr/>
            <p:nvPr/>
          </p:nvSpPr>
          <p:spPr bwMode="auto">
            <a:xfrm>
              <a:off x="5507242" y="3237704"/>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2" name="Freeform 254">
              <a:extLst>
                <a:ext uri="{FF2B5EF4-FFF2-40B4-BE49-F238E27FC236}">
                  <a16:creationId xmlns:a16="http://schemas.microsoft.com/office/drawing/2014/main" id="{713A1964-D533-35AA-1AA5-55D275556D46}"/>
                </a:ext>
              </a:extLst>
            </p:cNvPr>
            <p:cNvSpPr/>
            <p:nvPr/>
          </p:nvSpPr>
          <p:spPr bwMode="auto">
            <a:xfrm>
              <a:off x="5378859" y="3143754"/>
              <a:ext cx="254000" cy="95250"/>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 name="connsiteX0" fmla="*/ 0 w 209550"/>
                <a:gd name="connsiteY0" fmla="*/ 41275 h 92075"/>
                <a:gd name="connsiteX1" fmla="*/ 85725 w 209550"/>
                <a:gd name="connsiteY1" fmla="*/ 92075 h 92075"/>
                <a:gd name="connsiteX2" fmla="*/ 209550 w 209550"/>
                <a:gd name="connsiteY2" fmla="*/ 0 h 92075"/>
                <a:gd name="connsiteX0" fmla="*/ 0 w 254000"/>
                <a:gd name="connsiteY0" fmla="*/ 0 h 95250"/>
                <a:gd name="connsiteX1" fmla="*/ 130175 w 254000"/>
                <a:gd name="connsiteY1" fmla="*/ 95250 h 95250"/>
                <a:gd name="connsiteX2" fmla="*/ 254000 w 254000"/>
                <a:gd name="connsiteY2" fmla="*/ 3175 h 95250"/>
              </a:gdLst>
              <a:ahLst/>
              <a:cxnLst>
                <a:cxn ang="0">
                  <a:pos x="connsiteX0" y="connsiteY0"/>
                </a:cxn>
                <a:cxn ang="0">
                  <a:pos x="connsiteX1" y="connsiteY1"/>
                </a:cxn>
                <a:cxn ang="0">
                  <a:pos x="connsiteX2" y="connsiteY2"/>
                </a:cxn>
              </a:cxnLst>
              <a:rect l="l" t="t" r="r" b="b"/>
              <a:pathLst>
                <a:path w="254000" h="95250">
                  <a:moveTo>
                    <a:pt x="0" y="0"/>
                  </a:moveTo>
                  <a:lnTo>
                    <a:pt x="130175" y="95250"/>
                  </a:lnTo>
                  <a:lnTo>
                    <a:pt x="254000" y="3175"/>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3" name="Freeform 242">
              <a:extLst>
                <a:ext uri="{FF2B5EF4-FFF2-40B4-BE49-F238E27FC236}">
                  <a16:creationId xmlns:a16="http://schemas.microsoft.com/office/drawing/2014/main" id="{BF84A117-F51D-3AAD-D6AA-F28AFCAE11E7}"/>
                </a:ext>
              </a:extLst>
            </p:cNvPr>
            <p:cNvSpPr/>
            <p:nvPr/>
          </p:nvSpPr>
          <p:spPr bwMode="auto">
            <a:xfrm>
              <a:off x="6408942" y="3018485"/>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rgbClr val="000000"/>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18" name="Group 417">
            <a:extLst>
              <a:ext uri="{FF2B5EF4-FFF2-40B4-BE49-F238E27FC236}">
                <a16:creationId xmlns:a16="http://schemas.microsoft.com/office/drawing/2014/main" id="{A3AB5A77-1DF3-3B9E-2F48-06C007D150A0}"/>
              </a:ext>
            </a:extLst>
          </p:cNvPr>
          <p:cNvGrpSpPr/>
          <p:nvPr/>
        </p:nvGrpSpPr>
        <p:grpSpPr>
          <a:xfrm>
            <a:off x="3837979" y="2418721"/>
            <a:ext cx="4412452" cy="698405"/>
            <a:chOff x="3837979" y="2418721"/>
            <a:chExt cx="4412452" cy="698405"/>
          </a:xfrm>
        </p:grpSpPr>
        <p:grpSp>
          <p:nvGrpSpPr>
            <p:cNvPr id="419" name="Group 418">
              <a:extLst>
                <a:ext uri="{FF2B5EF4-FFF2-40B4-BE49-F238E27FC236}">
                  <a16:creationId xmlns:a16="http://schemas.microsoft.com/office/drawing/2014/main" id="{77B8A4D1-D628-31A8-7B2F-902730037516}"/>
                </a:ext>
              </a:extLst>
            </p:cNvPr>
            <p:cNvGrpSpPr/>
            <p:nvPr/>
          </p:nvGrpSpPr>
          <p:grpSpPr>
            <a:xfrm rot="7935039">
              <a:off x="3911633" y="2584676"/>
              <a:ext cx="106711" cy="98200"/>
              <a:chOff x="3454123" y="2151718"/>
              <a:chExt cx="74462" cy="64054"/>
            </a:xfrm>
          </p:grpSpPr>
          <p:sp>
            <p:nvSpPr>
              <p:cNvPr id="698" name="Freeform 149">
                <a:extLst>
                  <a:ext uri="{FF2B5EF4-FFF2-40B4-BE49-F238E27FC236}">
                    <a16:creationId xmlns:a16="http://schemas.microsoft.com/office/drawing/2014/main" id="{F1719C02-050C-FA85-7AEA-0BD78C47C8BF}"/>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99" name="Freeform 150">
                <a:extLst>
                  <a:ext uri="{FF2B5EF4-FFF2-40B4-BE49-F238E27FC236}">
                    <a16:creationId xmlns:a16="http://schemas.microsoft.com/office/drawing/2014/main" id="{B9347ACE-0FDD-5E36-C419-14D85F8E4486}"/>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20" name="Rectangle 419">
              <a:extLst>
                <a:ext uri="{FF2B5EF4-FFF2-40B4-BE49-F238E27FC236}">
                  <a16:creationId xmlns:a16="http://schemas.microsoft.com/office/drawing/2014/main" id="{20C99D69-1F58-963C-1C3B-EF24F1EFF10C}"/>
                </a:ext>
              </a:extLst>
            </p:cNvPr>
            <p:cNvSpPr/>
            <p:nvPr/>
          </p:nvSpPr>
          <p:spPr>
            <a:xfrm>
              <a:off x="3922680" y="2423483"/>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21" name="Group 420">
              <a:extLst>
                <a:ext uri="{FF2B5EF4-FFF2-40B4-BE49-F238E27FC236}">
                  <a16:creationId xmlns:a16="http://schemas.microsoft.com/office/drawing/2014/main" id="{EEDE126A-32E2-6506-89CF-2CE7EC0E4D0B}"/>
                </a:ext>
              </a:extLst>
            </p:cNvPr>
            <p:cNvGrpSpPr/>
            <p:nvPr/>
          </p:nvGrpSpPr>
          <p:grpSpPr>
            <a:xfrm rot="7935039">
              <a:off x="4711734" y="2584676"/>
              <a:ext cx="106711" cy="98200"/>
              <a:chOff x="3454123" y="2151718"/>
              <a:chExt cx="74462" cy="64054"/>
            </a:xfrm>
          </p:grpSpPr>
          <p:sp>
            <p:nvSpPr>
              <p:cNvPr id="696" name="Freeform 149">
                <a:extLst>
                  <a:ext uri="{FF2B5EF4-FFF2-40B4-BE49-F238E27FC236}">
                    <a16:creationId xmlns:a16="http://schemas.microsoft.com/office/drawing/2014/main" id="{7CF65A40-9405-AD3A-AEA0-8BEA5CFC9E44}"/>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97" name="Freeform 150">
                <a:extLst>
                  <a:ext uri="{FF2B5EF4-FFF2-40B4-BE49-F238E27FC236}">
                    <a16:creationId xmlns:a16="http://schemas.microsoft.com/office/drawing/2014/main" id="{78E71AA7-991C-21D4-EB7A-ECBE925E3D9F}"/>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22" name="Rectangle 421">
              <a:extLst>
                <a:ext uri="{FF2B5EF4-FFF2-40B4-BE49-F238E27FC236}">
                  <a16:creationId xmlns:a16="http://schemas.microsoft.com/office/drawing/2014/main" id="{483BC566-DD4C-3CE2-3FBF-FA4D80A0716A}"/>
                </a:ext>
              </a:extLst>
            </p:cNvPr>
            <p:cNvSpPr/>
            <p:nvPr/>
          </p:nvSpPr>
          <p:spPr>
            <a:xfrm>
              <a:off x="4722781" y="2423483"/>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23" name="Group 422">
              <a:extLst>
                <a:ext uri="{FF2B5EF4-FFF2-40B4-BE49-F238E27FC236}">
                  <a16:creationId xmlns:a16="http://schemas.microsoft.com/office/drawing/2014/main" id="{C5C9BE87-8B63-6239-E7DC-FFB2548EB131}"/>
                </a:ext>
              </a:extLst>
            </p:cNvPr>
            <p:cNvGrpSpPr/>
            <p:nvPr/>
          </p:nvGrpSpPr>
          <p:grpSpPr>
            <a:xfrm rot="7935039">
              <a:off x="5508699" y="2584676"/>
              <a:ext cx="106711" cy="98200"/>
              <a:chOff x="3454123" y="2151718"/>
              <a:chExt cx="74462" cy="64054"/>
            </a:xfrm>
          </p:grpSpPr>
          <p:sp>
            <p:nvSpPr>
              <p:cNvPr id="694" name="Freeform 149">
                <a:extLst>
                  <a:ext uri="{FF2B5EF4-FFF2-40B4-BE49-F238E27FC236}">
                    <a16:creationId xmlns:a16="http://schemas.microsoft.com/office/drawing/2014/main" id="{07257774-F57F-6DBF-8B6F-FCC2A9F4E930}"/>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95" name="Freeform 150">
                <a:extLst>
                  <a:ext uri="{FF2B5EF4-FFF2-40B4-BE49-F238E27FC236}">
                    <a16:creationId xmlns:a16="http://schemas.microsoft.com/office/drawing/2014/main" id="{466D88F1-E755-E412-1DBD-E00486228DEB}"/>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24" name="Rectangle 423">
              <a:extLst>
                <a:ext uri="{FF2B5EF4-FFF2-40B4-BE49-F238E27FC236}">
                  <a16:creationId xmlns:a16="http://schemas.microsoft.com/office/drawing/2014/main" id="{366EE063-3958-E53D-3641-CFAA9D79EF09}"/>
                </a:ext>
              </a:extLst>
            </p:cNvPr>
            <p:cNvSpPr/>
            <p:nvPr/>
          </p:nvSpPr>
          <p:spPr>
            <a:xfrm>
              <a:off x="5519746" y="2423483"/>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25" name="Group 424">
              <a:extLst>
                <a:ext uri="{FF2B5EF4-FFF2-40B4-BE49-F238E27FC236}">
                  <a16:creationId xmlns:a16="http://schemas.microsoft.com/office/drawing/2014/main" id="{041C163F-839D-2995-6C4A-8A26885E0892}"/>
                </a:ext>
              </a:extLst>
            </p:cNvPr>
            <p:cNvGrpSpPr/>
            <p:nvPr/>
          </p:nvGrpSpPr>
          <p:grpSpPr>
            <a:xfrm rot="7935039">
              <a:off x="6317569" y="2584676"/>
              <a:ext cx="106711" cy="98200"/>
              <a:chOff x="3454123" y="2151718"/>
              <a:chExt cx="74462" cy="64054"/>
            </a:xfrm>
          </p:grpSpPr>
          <p:sp>
            <p:nvSpPr>
              <p:cNvPr id="692" name="Freeform 149">
                <a:extLst>
                  <a:ext uri="{FF2B5EF4-FFF2-40B4-BE49-F238E27FC236}">
                    <a16:creationId xmlns:a16="http://schemas.microsoft.com/office/drawing/2014/main" id="{48628FA8-7D56-9C6A-1D50-69FA944E9FE2}"/>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93" name="Freeform 150">
                <a:extLst>
                  <a:ext uri="{FF2B5EF4-FFF2-40B4-BE49-F238E27FC236}">
                    <a16:creationId xmlns:a16="http://schemas.microsoft.com/office/drawing/2014/main" id="{246CFDE2-1300-5298-9510-DF630F0B65C0}"/>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26" name="Rectangle 425">
              <a:extLst>
                <a:ext uri="{FF2B5EF4-FFF2-40B4-BE49-F238E27FC236}">
                  <a16:creationId xmlns:a16="http://schemas.microsoft.com/office/drawing/2014/main" id="{7C8F20CF-95DE-438A-CBF0-19206AEA29E0}"/>
                </a:ext>
              </a:extLst>
            </p:cNvPr>
            <p:cNvSpPr/>
            <p:nvPr/>
          </p:nvSpPr>
          <p:spPr>
            <a:xfrm>
              <a:off x="6328616" y="2423483"/>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27" name="Group 426">
              <a:extLst>
                <a:ext uri="{FF2B5EF4-FFF2-40B4-BE49-F238E27FC236}">
                  <a16:creationId xmlns:a16="http://schemas.microsoft.com/office/drawing/2014/main" id="{7C611C19-72CA-1722-07C8-6A21AF86745D}"/>
                </a:ext>
              </a:extLst>
            </p:cNvPr>
            <p:cNvGrpSpPr/>
            <p:nvPr/>
          </p:nvGrpSpPr>
          <p:grpSpPr>
            <a:xfrm rot="7935039">
              <a:off x="7112034" y="2584676"/>
              <a:ext cx="106711" cy="98200"/>
              <a:chOff x="3454123" y="2151718"/>
              <a:chExt cx="74462" cy="64054"/>
            </a:xfrm>
          </p:grpSpPr>
          <p:sp>
            <p:nvSpPr>
              <p:cNvPr id="690" name="Freeform 149">
                <a:extLst>
                  <a:ext uri="{FF2B5EF4-FFF2-40B4-BE49-F238E27FC236}">
                    <a16:creationId xmlns:a16="http://schemas.microsoft.com/office/drawing/2014/main" id="{FDDF222F-0609-C1FA-B5C8-68195DE10626}"/>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91" name="Freeform 150">
                <a:extLst>
                  <a:ext uri="{FF2B5EF4-FFF2-40B4-BE49-F238E27FC236}">
                    <a16:creationId xmlns:a16="http://schemas.microsoft.com/office/drawing/2014/main" id="{93CE3B37-201A-B819-718C-E61D1975CA9E}"/>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28" name="Rectangle 427">
              <a:extLst>
                <a:ext uri="{FF2B5EF4-FFF2-40B4-BE49-F238E27FC236}">
                  <a16:creationId xmlns:a16="http://schemas.microsoft.com/office/drawing/2014/main" id="{1F1A0044-A364-107B-B562-312D1F725A76}"/>
                </a:ext>
              </a:extLst>
            </p:cNvPr>
            <p:cNvSpPr/>
            <p:nvPr/>
          </p:nvSpPr>
          <p:spPr>
            <a:xfrm>
              <a:off x="7123081" y="2423483"/>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29" name="Group 428">
              <a:extLst>
                <a:ext uri="{FF2B5EF4-FFF2-40B4-BE49-F238E27FC236}">
                  <a16:creationId xmlns:a16="http://schemas.microsoft.com/office/drawing/2014/main" id="{2D1DDD5F-EFCA-0393-C65A-E798928E5E97}"/>
                </a:ext>
              </a:extLst>
            </p:cNvPr>
            <p:cNvGrpSpPr/>
            <p:nvPr/>
          </p:nvGrpSpPr>
          <p:grpSpPr>
            <a:xfrm rot="7935039">
              <a:off x="7916896" y="2579914"/>
              <a:ext cx="106711" cy="98200"/>
              <a:chOff x="3454123" y="2151718"/>
              <a:chExt cx="74462" cy="64054"/>
            </a:xfrm>
          </p:grpSpPr>
          <p:sp>
            <p:nvSpPr>
              <p:cNvPr id="688" name="Freeform 149">
                <a:extLst>
                  <a:ext uri="{FF2B5EF4-FFF2-40B4-BE49-F238E27FC236}">
                    <a16:creationId xmlns:a16="http://schemas.microsoft.com/office/drawing/2014/main" id="{07FA2D5A-3ACF-FED8-DFFD-6A7A16047A29}"/>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89" name="Freeform 150">
                <a:extLst>
                  <a:ext uri="{FF2B5EF4-FFF2-40B4-BE49-F238E27FC236}">
                    <a16:creationId xmlns:a16="http://schemas.microsoft.com/office/drawing/2014/main" id="{E0751CC3-C477-81DA-D398-72F9392F35B5}"/>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30" name="Rectangle 429">
              <a:extLst>
                <a:ext uri="{FF2B5EF4-FFF2-40B4-BE49-F238E27FC236}">
                  <a16:creationId xmlns:a16="http://schemas.microsoft.com/office/drawing/2014/main" id="{7042858F-0211-BCE7-4BC2-2160B8DF87AD}"/>
                </a:ext>
              </a:extLst>
            </p:cNvPr>
            <p:cNvSpPr/>
            <p:nvPr/>
          </p:nvSpPr>
          <p:spPr>
            <a:xfrm>
              <a:off x="7927943" y="2418721"/>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sp>
          <p:nvSpPr>
            <p:cNvPr id="431" name="Rectangle 430">
              <a:extLst>
                <a:ext uri="{FF2B5EF4-FFF2-40B4-BE49-F238E27FC236}">
                  <a16:creationId xmlns:a16="http://schemas.microsoft.com/office/drawing/2014/main" id="{F1B15ABC-6D9D-4A77-48D1-24AA638F5B26}"/>
                </a:ext>
              </a:extLst>
            </p:cNvPr>
            <p:cNvSpPr/>
            <p:nvPr/>
          </p:nvSpPr>
          <p:spPr>
            <a:xfrm>
              <a:off x="8063488" y="2985167"/>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grpSp>
          <p:nvGrpSpPr>
            <p:cNvPr id="432" name="Group 431">
              <a:extLst>
                <a:ext uri="{FF2B5EF4-FFF2-40B4-BE49-F238E27FC236}">
                  <a16:creationId xmlns:a16="http://schemas.microsoft.com/office/drawing/2014/main" id="{5A247CB4-C060-399B-73AC-A4327EE96C94}"/>
                </a:ext>
              </a:extLst>
            </p:cNvPr>
            <p:cNvGrpSpPr/>
            <p:nvPr/>
          </p:nvGrpSpPr>
          <p:grpSpPr>
            <a:xfrm>
              <a:off x="3837979" y="2664148"/>
              <a:ext cx="4412452" cy="444148"/>
              <a:chOff x="3837979" y="2664148"/>
              <a:chExt cx="4412452" cy="444148"/>
            </a:xfrm>
          </p:grpSpPr>
          <p:sp>
            <p:nvSpPr>
              <p:cNvPr id="675" name="Freeform 247">
                <a:extLst>
                  <a:ext uri="{FF2B5EF4-FFF2-40B4-BE49-F238E27FC236}">
                    <a16:creationId xmlns:a16="http://schemas.microsoft.com/office/drawing/2014/main" id="{2E3D56A7-C1A6-EB25-FF63-9B79D20FCFFE}"/>
                  </a:ext>
                </a:extLst>
              </p:cNvPr>
              <p:cNvSpPr/>
              <p:nvPr/>
            </p:nvSpPr>
            <p:spPr bwMode="auto">
              <a:xfrm>
                <a:off x="3837979" y="2674393"/>
                <a:ext cx="196850" cy="92075"/>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 name="connsiteX0" fmla="*/ 196850 w 196850"/>
                  <a:gd name="connsiteY0" fmla="*/ 53975 h 92075"/>
                  <a:gd name="connsiteX1" fmla="*/ 127000 w 196850"/>
                  <a:gd name="connsiteY1" fmla="*/ 0 h 92075"/>
                  <a:gd name="connsiteX2" fmla="*/ 0 w 196850"/>
                  <a:gd name="connsiteY2" fmla="*/ 92075 h 92075"/>
                </a:gdLst>
                <a:ahLst/>
                <a:cxnLst>
                  <a:cxn ang="0">
                    <a:pos x="connsiteX0" y="connsiteY0"/>
                  </a:cxn>
                  <a:cxn ang="0">
                    <a:pos x="connsiteX1" y="connsiteY1"/>
                  </a:cxn>
                  <a:cxn ang="0">
                    <a:pos x="connsiteX2" y="connsiteY2"/>
                  </a:cxn>
                </a:cxnLst>
                <a:rect l="l" t="t" r="r" b="b"/>
                <a:pathLst>
                  <a:path w="196850" h="92075">
                    <a:moveTo>
                      <a:pt x="196850" y="53975"/>
                    </a:moveTo>
                    <a:lnTo>
                      <a:pt x="127000" y="0"/>
                    </a:lnTo>
                    <a:lnTo>
                      <a:pt x="0" y="9207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76" name="Freeform 253">
                <a:extLst>
                  <a:ext uri="{FF2B5EF4-FFF2-40B4-BE49-F238E27FC236}">
                    <a16:creationId xmlns:a16="http://schemas.microsoft.com/office/drawing/2014/main" id="{115A9B7F-79A1-1C36-639D-A719E5426952}"/>
                  </a:ext>
                </a:extLst>
              </p:cNvPr>
              <p:cNvSpPr/>
              <p:nvPr/>
            </p:nvSpPr>
            <p:spPr bwMode="auto">
              <a:xfrm flipH="1">
                <a:off x="4560674" y="2674393"/>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77" name="Freeform 253">
                <a:extLst>
                  <a:ext uri="{FF2B5EF4-FFF2-40B4-BE49-F238E27FC236}">
                    <a16:creationId xmlns:a16="http://schemas.microsoft.com/office/drawing/2014/main" id="{A8B9AFE6-463F-BA9A-D71C-5B080C2B4F2F}"/>
                  </a:ext>
                </a:extLst>
              </p:cNvPr>
              <p:cNvSpPr/>
              <p:nvPr/>
            </p:nvSpPr>
            <p:spPr bwMode="auto">
              <a:xfrm flipH="1">
                <a:off x="5358388" y="2674393"/>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78" name="Freeform 253">
                <a:extLst>
                  <a:ext uri="{FF2B5EF4-FFF2-40B4-BE49-F238E27FC236}">
                    <a16:creationId xmlns:a16="http://schemas.microsoft.com/office/drawing/2014/main" id="{2CBF9C14-303D-4CB1-DDD3-277E0DEAE3F7}"/>
                  </a:ext>
                </a:extLst>
              </p:cNvPr>
              <p:cNvSpPr/>
              <p:nvPr/>
            </p:nvSpPr>
            <p:spPr bwMode="auto">
              <a:xfrm flipH="1">
                <a:off x="6166489" y="2674393"/>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79" name="Freeform 253">
                <a:extLst>
                  <a:ext uri="{FF2B5EF4-FFF2-40B4-BE49-F238E27FC236}">
                    <a16:creationId xmlns:a16="http://schemas.microsoft.com/office/drawing/2014/main" id="{59DCE165-2F34-B312-58E7-0C6CB5217941}"/>
                  </a:ext>
                </a:extLst>
              </p:cNvPr>
              <p:cNvSpPr/>
              <p:nvPr/>
            </p:nvSpPr>
            <p:spPr bwMode="auto">
              <a:xfrm flipH="1">
                <a:off x="6962209" y="2674393"/>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0" name="Freeform 253">
                <a:extLst>
                  <a:ext uri="{FF2B5EF4-FFF2-40B4-BE49-F238E27FC236}">
                    <a16:creationId xmlns:a16="http://schemas.microsoft.com/office/drawing/2014/main" id="{4104DFE0-605B-4751-703F-4152DF9097DD}"/>
                  </a:ext>
                </a:extLst>
              </p:cNvPr>
              <p:cNvSpPr/>
              <p:nvPr/>
            </p:nvSpPr>
            <p:spPr bwMode="auto">
              <a:xfrm>
                <a:off x="6574167" y="2674393"/>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1" name="Freeform 253">
                <a:extLst>
                  <a:ext uri="{FF2B5EF4-FFF2-40B4-BE49-F238E27FC236}">
                    <a16:creationId xmlns:a16="http://schemas.microsoft.com/office/drawing/2014/main" id="{AABBDD21-FB72-807E-68F2-EA7446625E61}"/>
                  </a:ext>
                </a:extLst>
              </p:cNvPr>
              <p:cNvSpPr/>
              <p:nvPr/>
            </p:nvSpPr>
            <p:spPr bwMode="auto">
              <a:xfrm>
                <a:off x="4970346" y="2674393"/>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2" name="Freeform 253">
                <a:extLst>
                  <a:ext uri="{FF2B5EF4-FFF2-40B4-BE49-F238E27FC236}">
                    <a16:creationId xmlns:a16="http://schemas.microsoft.com/office/drawing/2014/main" id="{BFF1FDD0-F1C5-D876-08AD-C7CC06480D8F}"/>
                  </a:ext>
                </a:extLst>
              </p:cNvPr>
              <p:cNvSpPr/>
              <p:nvPr/>
            </p:nvSpPr>
            <p:spPr bwMode="auto">
              <a:xfrm>
                <a:off x="5766066" y="2674393"/>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3" name="Freeform 253">
                <a:extLst>
                  <a:ext uri="{FF2B5EF4-FFF2-40B4-BE49-F238E27FC236}">
                    <a16:creationId xmlns:a16="http://schemas.microsoft.com/office/drawing/2014/main" id="{6E75C079-AE03-D1D9-94B9-860E602D4612}"/>
                  </a:ext>
                </a:extLst>
              </p:cNvPr>
              <p:cNvSpPr/>
              <p:nvPr/>
            </p:nvSpPr>
            <p:spPr bwMode="auto">
              <a:xfrm>
                <a:off x="4160251" y="2674393"/>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4" name="Freeform 253">
                <a:extLst>
                  <a:ext uri="{FF2B5EF4-FFF2-40B4-BE49-F238E27FC236}">
                    <a16:creationId xmlns:a16="http://schemas.microsoft.com/office/drawing/2014/main" id="{39CD8B1A-97D5-CFB5-F437-951A21E6136F}"/>
                  </a:ext>
                </a:extLst>
              </p:cNvPr>
              <p:cNvSpPr/>
              <p:nvPr/>
            </p:nvSpPr>
            <p:spPr bwMode="auto">
              <a:xfrm>
                <a:off x="7366597" y="2674393"/>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5" name="Freeform 247">
                <a:extLst>
                  <a:ext uri="{FF2B5EF4-FFF2-40B4-BE49-F238E27FC236}">
                    <a16:creationId xmlns:a16="http://schemas.microsoft.com/office/drawing/2014/main" id="{BEEB0160-9B09-8C5F-D4BE-840CA28AB4B0}"/>
                  </a:ext>
                </a:extLst>
              </p:cNvPr>
              <p:cNvSpPr/>
              <p:nvPr/>
            </p:nvSpPr>
            <p:spPr bwMode="auto">
              <a:xfrm flipH="1" flipV="1">
                <a:off x="7771783" y="2664148"/>
                <a:ext cx="313398" cy="308319"/>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 name="connsiteX0" fmla="*/ 196850 w 196850"/>
                  <a:gd name="connsiteY0" fmla="*/ 53975 h 92075"/>
                  <a:gd name="connsiteX1" fmla="*/ 127000 w 196850"/>
                  <a:gd name="connsiteY1" fmla="*/ 0 h 92075"/>
                  <a:gd name="connsiteX2" fmla="*/ 0 w 196850"/>
                  <a:gd name="connsiteY2" fmla="*/ 92075 h 92075"/>
                  <a:gd name="connsiteX0" fmla="*/ 209158 w 209158"/>
                  <a:gd name="connsiteY0" fmla="*/ 53975 h 98949"/>
                  <a:gd name="connsiteX1" fmla="*/ 139308 w 209158"/>
                  <a:gd name="connsiteY1" fmla="*/ 0 h 98949"/>
                  <a:gd name="connsiteX2" fmla="*/ 12308 w 209158"/>
                  <a:gd name="connsiteY2" fmla="*/ 92075 h 98949"/>
                  <a:gd name="connsiteX3" fmla="*/ 3710 w 209158"/>
                  <a:gd name="connsiteY3" fmla="*/ 92262 h 98949"/>
                  <a:gd name="connsiteX0" fmla="*/ 313398 w 313398"/>
                  <a:gd name="connsiteY0" fmla="*/ 269688 h 308319"/>
                  <a:gd name="connsiteX1" fmla="*/ 243548 w 313398"/>
                  <a:gd name="connsiteY1" fmla="*/ 215713 h 308319"/>
                  <a:gd name="connsiteX2" fmla="*/ 116548 w 313398"/>
                  <a:gd name="connsiteY2" fmla="*/ 307788 h 308319"/>
                  <a:gd name="connsiteX3" fmla="*/ 0 w 313398"/>
                  <a:gd name="connsiteY3" fmla="*/ 0 h 308319"/>
                </a:gdLst>
                <a:ahLst/>
                <a:cxnLst>
                  <a:cxn ang="0">
                    <a:pos x="connsiteX0" y="connsiteY0"/>
                  </a:cxn>
                  <a:cxn ang="0">
                    <a:pos x="connsiteX1" y="connsiteY1"/>
                  </a:cxn>
                  <a:cxn ang="0">
                    <a:pos x="connsiteX2" y="connsiteY2"/>
                  </a:cxn>
                  <a:cxn ang="0">
                    <a:pos x="connsiteX3" y="connsiteY3"/>
                  </a:cxn>
                </a:cxnLst>
                <a:rect l="l" t="t" r="r" b="b"/>
                <a:pathLst>
                  <a:path w="313398" h="308319">
                    <a:moveTo>
                      <a:pt x="313398" y="269688"/>
                    </a:moveTo>
                    <a:lnTo>
                      <a:pt x="243548" y="215713"/>
                    </a:lnTo>
                    <a:lnTo>
                      <a:pt x="116548" y="307788"/>
                    </a:lnTo>
                    <a:cubicBezTo>
                      <a:pt x="93948" y="323165"/>
                      <a:pt x="1791" y="-39"/>
                      <a:pt x="0" y="0"/>
                    </a:cubicBez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6" name="Freeform 254">
                <a:extLst>
                  <a:ext uri="{FF2B5EF4-FFF2-40B4-BE49-F238E27FC236}">
                    <a16:creationId xmlns:a16="http://schemas.microsoft.com/office/drawing/2014/main" id="{13482CA5-F0EA-FD7B-AE8F-3D9AECE18708}"/>
                  </a:ext>
                </a:extLst>
              </p:cNvPr>
              <p:cNvSpPr/>
              <p:nvPr/>
            </p:nvSpPr>
            <p:spPr bwMode="auto">
              <a:xfrm>
                <a:off x="8171056" y="3051146"/>
                <a:ext cx="79375" cy="57150"/>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 name="connsiteX0" fmla="*/ 0 w 203200"/>
                  <a:gd name="connsiteY0" fmla="*/ 92075 h 92075"/>
                  <a:gd name="connsiteX1" fmla="*/ 123825 w 203200"/>
                  <a:gd name="connsiteY1" fmla="*/ 0 h 92075"/>
                  <a:gd name="connsiteX2" fmla="*/ 203200 w 203200"/>
                  <a:gd name="connsiteY2" fmla="*/ 57150 h 92075"/>
                  <a:gd name="connsiteX0" fmla="*/ 0 w 79375"/>
                  <a:gd name="connsiteY0" fmla="*/ 0 h 57150"/>
                  <a:gd name="connsiteX1" fmla="*/ 79375 w 79375"/>
                  <a:gd name="connsiteY1" fmla="*/ 57150 h 57150"/>
                </a:gdLst>
                <a:ahLst/>
                <a:cxnLst>
                  <a:cxn ang="0">
                    <a:pos x="connsiteX0" y="connsiteY0"/>
                  </a:cxn>
                  <a:cxn ang="0">
                    <a:pos x="connsiteX1" y="connsiteY1"/>
                  </a:cxn>
                </a:cxnLst>
                <a:rect l="l" t="t" r="r" b="b"/>
                <a:pathLst>
                  <a:path w="79375" h="57150">
                    <a:moveTo>
                      <a:pt x="0" y="0"/>
                    </a:moveTo>
                    <a:lnTo>
                      <a:pt x="79375" y="5715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7" name="Freeform 254">
                <a:extLst>
                  <a:ext uri="{FF2B5EF4-FFF2-40B4-BE49-F238E27FC236}">
                    <a16:creationId xmlns:a16="http://schemas.microsoft.com/office/drawing/2014/main" id="{E4595BD9-D746-4562-6A7F-D61DFD578ACD}"/>
                  </a:ext>
                </a:extLst>
              </p:cNvPr>
              <p:cNvSpPr/>
              <p:nvPr/>
            </p:nvSpPr>
            <p:spPr bwMode="auto">
              <a:xfrm flipH="1">
                <a:off x="7970492" y="3051146"/>
                <a:ext cx="79375" cy="57150"/>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 name="connsiteX0" fmla="*/ 0 w 203200"/>
                  <a:gd name="connsiteY0" fmla="*/ 92075 h 92075"/>
                  <a:gd name="connsiteX1" fmla="*/ 123825 w 203200"/>
                  <a:gd name="connsiteY1" fmla="*/ 0 h 92075"/>
                  <a:gd name="connsiteX2" fmla="*/ 203200 w 203200"/>
                  <a:gd name="connsiteY2" fmla="*/ 57150 h 92075"/>
                  <a:gd name="connsiteX0" fmla="*/ 0 w 79375"/>
                  <a:gd name="connsiteY0" fmla="*/ 0 h 57150"/>
                  <a:gd name="connsiteX1" fmla="*/ 79375 w 79375"/>
                  <a:gd name="connsiteY1" fmla="*/ 57150 h 57150"/>
                </a:gdLst>
                <a:ahLst/>
                <a:cxnLst>
                  <a:cxn ang="0">
                    <a:pos x="connsiteX0" y="connsiteY0"/>
                  </a:cxn>
                  <a:cxn ang="0">
                    <a:pos x="connsiteX1" y="connsiteY1"/>
                  </a:cxn>
                </a:cxnLst>
                <a:rect l="l" t="t" r="r" b="b"/>
                <a:pathLst>
                  <a:path w="79375" h="57150">
                    <a:moveTo>
                      <a:pt x="0" y="0"/>
                    </a:moveTo>
                    <a:lnTo>
                      <a:pt x="79375" y="5715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33" name="Group 432">
              <a:extLst>
                <a:ext uri="{FF2B5EF4-FFF2-40B4-BE49-F238E27FC236}">
                  <a16:creationId xmlns:a16="http://schemas.microsoft.com/office/drawing/2014/main" id="{4882DB8F-CE9F-B71E-AF95-31163F9BFDDF}"/>
                </a:ext>
              </a:extLst>
            </p:cNvPr>
            <p:cNvGrpSpPr/>
            <p:nvPr/>
          </p:nvGrpSpPr>
          <p:grpSpPr>
            <a:xfrm rot="13664961" flipV="1">
              <a:off x="4296917" y="2752440"/>
              <a:ext cx="106711" cy="98200"/>
              <a:chOff x="3454123" y="2151718"/>
              <a:chExt cx="74462" cy="64054"/>
            </a:xfrm>
          </p:grpSpPr>
          <p:sp>
            <p:nvSpPr>
              <p:cNvPr id="673" name="Freeform 149">
                <a:extLst>
                  <a:ext uri="{FF2B5EF4-FFF2-40B4-BE49-F238E27FC236}">
                    <a16:creationId xmlns:a16="http://schemas.microsoft.com/office/drawing/2014/main" id="{7EB1E3FE-0AF5-779D-98C8-E277CF64A6B7}"/>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74" name="Freeform 150">
                <a:extLst>
                  <a:ext uri="{FF2B5EF4-FFF2-40B4-BE49-F238E27FC236}">
                    <a16:creationId xmlns:a16="http://schemas.microsoft.com/office/drawing/2014/main" id="{8CCD6825-51F8-C25E-4833-E73540F8F1DA}"/>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34" name="Rectangle 433">
              <a:extLst>
                <a:ext uri="{FF2B5EF4-FFF2-40B4-BE49-F238E27FC236}">
                  <a16:creationId xmlns:a16="http://schemas.microsoft.com/office/drawing/2014/main" id="{623705D2-7D42-5C0C-36F1-F707537EEA3E}"/>
                </a:ext>
              </a:extLst>
            </p:cNvPr>
            <p:cNvSpPr/>
            <p:nvPr/>
          </p:nvSpPr>
          <p:spPr>
            <a:xfrm flipV="1">
              <a:off x="4307964" y="2857945"/>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35" name="Group 434">
              <a:extLst>
                <a:ext uri="{FF2B5EF4-FFF2-40B4-BE49-F238E27FC236}">
                  <a16:creationId xmlns:a16="http://schemas.microsoft.com/office/drawing/2014/main" id="{879A7554-CD51-1ABC-76E6-64565A3A012D}"/>
                </a:ext>
              </a:extLst>
            </p:cNvPr>
            <p:cNvGrpSpPr/>
            <p:nvPr/>
          </p:nvGrpSpPr>
          <p:grpSpPr>
            <a:xfrm rot="13664961" flipV="1">
              <a:off x="5107686" y="2752440"/>
              <a:ext cx="106711" cy="98200"/>
              <a:chOff x="3454123" y="2151718"/>
              <a:chExt cx="74462" cy="64054"/>
            </a:xfrm>
          </p:grpSpPr>
          <p:sp>
            <p:nvSpPr>
              <p:cNvPr id="671" name="Freeform 149">
                <a:extLst>
                  <a:ext uri="{FF2B5EF4-FFF2-40B4-BE49-F238E27FC236}">
                    <a16:creationId xmlns:a16="http://schemas.microsoft.com/office/drawing/2014/main" id="{C7F23BD0-092C-0E44-611B-841111D9030C}"/>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72" name="Freeform 150">
                <a:extLst>
                  <a:ext uri="{FF2B5EF4-FFF2-40B4-BE49-F238E27FC236}">
                    <a16:creationId xmlns:a16="http://schemas.microsoft.com/office/drawing/2014/main" id="{8A9D1425-C12E-DFE0-D528-B521A8D4BA7F}"/>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36" name="Rectangle 435">
              <a:extLst>
                <a:ext uri="{FF2B5EF4-FFF2-40B4-BE49-F238E27FC236}">
                  <a16:creationId xmlns:a16="http://schemas.microsoft.com/office/drawing/2014/main" id="{1FEFB6AE-B050-0678-1602-A49D8F628FCC}"/>
                </a:ext>
              </a:extLst>
            </p:cNvPr>
            <p:cNvSpPr/>
            <p:nvPr/>
          </p:nvSpPr>
          <p:spPr>
            <a:xfrm flipV="1">
              <a:off x="5118733" y="2857945"/>
              <a:ext cx="86562" cy="153888"/>
            </a:xfrm>
            <a:prstGeom prst="rect">
              <a:avLst/>
            </a:prstGeom>
            <a:ln>
              <a:noFill/>
            </a:ln>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37" name="Group 436">
              <a:extLst>
                <a:ext uri="{FF2B5EF4-FFF2-40B4-BE49-F238E27FC236}">
                  <a16:creationId xmlns:a16="http://schemas.microsoft.com/office/drawing/2014/main" id="{F18A553C-5A1B-FF78-3B39-9DB89F1566E9}"/>
                </a:ext>
              </a:extLst>
            </p:cNvPr>
            <p:cNvGrpSpPr/>
            <p:nvPr/>
          </p:nvGrpSpPr>
          <p:grpSpPr>
            <a:xfrm rot="13664961" flipV="1">
              <a:off x="5903664" y="2752440"/>
              <a:ext cx="106711" cy="98200"/>
              <a:chOff x="3454123" y="2151718"/>
              <a:chExt cx="74462" cy="64054"/>
            </a:xfrm>
          </p:grpSpPr>
          <p:sp>
            <p:nvSpPr>
              <p:cNvPr id="669" name="Freeform 149">
                <a:extLst>
                  <a:ext uri="{FF2B5EF4-FFF2-40B4-BE49-F238E27FC236}">
                    <a16:creationId xmlns:a16="http://schemas.microsoft.com/office/drawing/2014/main" id="{B23B0BA2-1C68-BBAE-3AC9-405EEF010E45}"/>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70" name="Freeform 150">
                <a:extLst>
                  <a:ext uri="{FF2B5EF4-FFF2-40B4-BE49-F238E27FC236}">
                    <a16:creationId xmlns:a16="http://schemas.microsoft.com/office/drawing/2014/main" id="{02E2C2ED-3CA2-E74C-605F-282A30DD35E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38" name="Rectangle 437">
              <a:extLst>
                <a:ext uri="{FF2B5EF4-FFF2-40B4-BE49-F238E27FC236}">
                  <a16:creationId xmlns:a16="http://schemas.microsoft.com/office/drawing/2014/main" id="{3384F3EA-AE36-B7FA-2889-11B981BAAC4B}"/>
                </a:ext>
              </a:extLst>
            </p:cNvPr>
            <p:cNvSpPr/>
            <p:nvPr/>
          </p:nvSpPr>
          <p:spPr>
            <a:xfrm flipV="1">
              <a:off x="5914711" y="2857945"/>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39" name="Group 438">
              <a:extLst>
                <a:ext uri="{FF2B5EF4-FFF2-40B4-BE49-F238E27FC236}">
                  <a16:creationId xmlns:a16="http://schemas.microsoft.com/office/drawing/2014/main" id="{5B9BBEA6-8D14-FCF0-576E-FD421495E27E}"/>
                </a:ext>
              </a:extLst>
            </p:cNvPr>
            <p:cNvGrpSpPr/>
            <p:nvPr/>
          </p:nvGrpSpPr>
          <p:grpSpPr>
            <a:xfrm rot="13664961" flipV="1">
              <a:off x="6710953" y="2752440"/>
              <a:ext cx="106711" cy="98200"/>
              <a:chOff x="3454123" y="2151718"/>
              <a:chExt cx="74462" cy="64054"/>
            </a:xfrm>
          </p:grpSpPr>
          <p:sp>
            <p:nvSpPr>
              <p:cNvPr id="667" name="Freeform 149">
                <a:extLst>
                  <a:ext uri="{FF2B5EF4-FFF2-40B4-BE49-F238E27FC236}">
                    <a16:creationId xmlns:a16="http://schemas.microsoft.com/office/drawing/2014/main" id="{F5F90245-15BD-0B09-B01C-F3420D87B93E}"/>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68" name="Freeform 150">
                <a:extLst>
                  <a:ext uri="{FF2B5EF4-FFF2-40B4-BE49-F238E27FC236}">
                    <a16:creationId xmlns:a16="http://schemas.microsoft.com/office/drawing/2014/main" id="{7AE528B0-0406-4C83-B280-353B5F9BF0E9}"/>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40" name="Rectangle 439">
              <a:extLst>
                <a:ext uri="{FF2B5EF4-FFF2-40B4-BE49-F238E27FC236}">
                  <a16:creationId xmlns:a16="http://schemas.microsoft.com/office/drawing/2014/main" id="{09EE531B-BE78-1D09-6DA6-BF5E12D31958}"/>
                </a:ext>
              </a:extLst>
            </p:cNvPr>
            <p:cNvSpPr/>
            <p:nvPr/>
          </p:nvSpPr>
          <p:spPr>
            <a:xfrm flipV="1">
              <a:off x="6722000" y="2857945"/>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41" name="Group 440">
              <a:extLst>
                <a:ext uri="{FF2B5EF4-FFF2-40B4-BE49-F238E27FC236}">
                  <a16:creationId xmlns:a16="http://schemas.microsoft.com/office/drawing/2014/main" id="{CA461B2F-7CFA-50C4-C221-60DCFA2C88B9}"/>
                </a:ext>
              </a:extLst>
            </p:cNvPr>
            <p:cNvGrpSpPr/>
            <p:nvPr/>
          </p:nvGrpSpPr>
          <p:grpSpPr>
            <a:xfrm rot="13664961" flipV="1">
              <a:off x="7504624" y="2752440"/>
              <a:ext cx="106711" cy="98200"/>
              <a:chOff x="3454123" y="2151718"/>
              <a:chExt cx="74462" cy="64054"/>
            </a:xfrm>
          </p:grpSpPr>
          <p:sp>
            <p:nvSpPr>
              <p:cNvPr id="665" name="Freeform 149">
                <a:extLst>
                  <a:ext uri="{FF2B5EF4-FFF2-40B4-BE49-F238E27FC236}">
                    <a16:creationId xmlns:a16="http://schemas.microsoft.com/office/drawing/2014/main" id="{0159673D-AD00-F92A-8C7B-65D0535C77E8}"/>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666" name="Freeform 150">
                <a:extLst>
                  <a:ext uri="{FF2B5EF4-FFF2-40B4-BE49-F238E27FC236}">
                    <a16:creationId xmlns:a16="http://schemas.microsoft.com/office/drawing/2014/main" id="{5A3A43EE-A95B-6E87-8851-68971DF51001}"/>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3"/>
                </a:solidFill>
                <a:miter lim="800000"/>
                <a:headEnd/>
                <a:tailEnd/>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
          <p:nvSpPr>
            <p:cNvPr id="442" name="Rectangle 441">
              <a:extLst>
                <a:ext uri="{FF2B5EF4-FFF2-40B4-BE49-F238E27FC236}">
                  <a16:creationId xmlns:a16="http://schemas.microsoft.com/office/drawing/2014/main" id="{E97F1804-2E4E-B058-3FFD-17FF1A660049}"/>
                </a:ext>
              </a:extLst>
            </p:cNvPr>
            <p:cNvSpPr/>
            <p:nvPr/>
          </p:nvSpPr>
          <p:spPr>
            <a:xfrm flipV="1">
              <a:off x="7515671" y="2857945"/>
              <a:ext cx="86562"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O</a:t>
              </a:r>
            </a:p>
          </p:txBody>
        </p:sp>
        <p:grpSp>
          <p:nvGrpSpPr>
            <p:cNvPr id="443" name="Group 442">
              <a:extLst>
                <a:ext uri="{FF2B5EF4-FFF2-40B4-BE49-F238E27FC236}">
                  <a16:creationId xmlns:a16="http://schemas.microsoft.com/office/drawing/2014/main" id="{9C07FD63-F4ED-DE2E-2961-6FA472924580}"/>
                </a:ext>
              </a:extLst>
            </p:cNvPr>
            <p:cNvGrpSpPr/>
            <p:nvPr/>
          </p:nvGrpSpPr>
          <p:grpSpPr>
            <a:xfrm>
              <a:off x="4456547" y="2523064"/>
              <a:ext cx="84960" cy="252468"/>
              <a:chOff x="9652371" y="397080"/>
              <a:chExt cx="84960" cy="252468"/>
            </a:xfrm>
          </p:grpSpPr>
          <p:sp>
            <p:nvSpPr>
              <p:cNvPr id="663" name="Rectangle 662">
                <a:extLst>
                  <a:ext uri="{FF2B5EF4-FFF2-40B4-BE49-F238E27FC236}">
                    <a16:creationId xmlns:a16="http://schemas.microsoft.com/office/drawing/2014/main" id="{C7AF4474-8E64-D995-79C6-CF82C65DF5C7}"/>
                  </a:ext>
                </a:extLst>
              </p:cNvPr>
              <p:cNvSpPr/>
              <p:nvPr/>
            </p:nvSpPr>
            <p:spPr>
              <a:xfrm>
                <a:off x="9678019" y="397080"/>
                <a:ext cx="33664"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I</a:t>
                </a:r>
              </a:p>
            </p:txBody>
          </p:sp>
          <p:sp>
            <p:nvSpPr>
              <p:cNvPr id="664" name="Rectangle 663">
                <a:extLst>
                  <a:ext uri="{FF2B5EF4-FFF2-40B4-BE49-F238E27FC236}">
                    <a16:creationId xmlns:a16="http://schemas.microsoft.com/office/drawing/2014/main" id="{EEE279B5-F8B5-8415-820D-05800AB3E7DA}"/>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grpSp>
        <p:grpSp>
          <p:nvGrpSpPr>
            <p:cNvPr id="444" name="Group 443">
              <a:extLst>
                <a:ext uri="{FF2B5EF4-FFF2-40B4-BE49-F238E27FC236}">
                  <a16:creationId xmlns:a16="http://schemas.microsoft.com/office/drawing/2014/main" id="{82F48245-6BFC-D4AF-48FF-1757AEDE21F5}"/>
                </a:ext>
              </a:extLst>
            </p:cNvPr>
            <p:cNvGrpSpPr/>
            <p:nvPr/>
          </p:nvGrpSpPr>
          <p:grpSpPr>
            <a:xfrm>
              <a:off x="4058462" y="2684024"/>
              <a:ext cx="84960" cy="252468"/>
              <a:chOff x="9652371" y="397080"/>
              <a:chExt cx="84960" cy="252468"/>
            </a:xfrm>
          </p:grpSpPr>
          <p:sp>
            <p:nvSpPr>
              <p:cNvPr id="661" name="Rectangle 660">
                <a:extLst>
                  <a:ext uri="{FF2B5EF4-FFF2-40B4-BE49-F238E27FC236}">
                    <a16:creationId xmlns:a16="http://schemas.microsoft.com/office/drawing/2014/main" id="{D220D501-145B-86C3-A7CD-331B89749D2F}"/>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sp>
            <p:nvSpPr>
              <p:cNvPr id="662" name="Rectangle 661">
                <a:extLst>
                  <a:ext uri="{FF2B5EF4-FFF2-40B4-BE49-F238E27FC236}">
                    <a16:creationId xmlns:a16="http://schemas.microsoft.com/office/drawing/2014/main" id="{4880D69F-B6E6-B31B-64EA-073959C52153}"/>
                  </a:ext>
                </a:extLst>
              </p:cNvPr>
              <p:cNvSpPr/>
              <p:nvPr/>
            </p:nvSpPr>
            <p:spPr>
              <a:xfrm>
                <a:off x="9678019" y="495660"/>
                <a:ext cx="33664"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lang="en-US" sz="1000" b="1">
                    <a:solidFill>
                      <a:schemeClr val="accent3"/>
                    </a:solidFill>
                    <a:latin typeface="Calibri" panose="020F0502020204030204" pitchFamily="34" charset="0"/>
                    <a:cs typeface="Calibri" panose="020F0502020204030204" pitchFamily="34" charset="0"/>
                  </a:rPr>
                  <a:t>I</a:t>
                </a:r>
                <a:endPar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grpSp>
          <p:nvGrpSpPr>
            <p:cNvPr id="445" name="Group 444">
              <a:extLst>
                <a:ext uri="{FF2B5EF4-FFF2-40B4-BE49-F238E27FC236}">
                  <a16:creationId xmlns:a16="http://schemas.microsoft.com/office/drawing/2014/main" id="{A01D97F6-B450-8E04-839C-FA375A4BFE99}"/>
                </a:ext>
              </a:extLst>
            </p:cNvPr>
            <p:cNvGrpSpPr/>
            <p:nvPr/>
          </p:nvGrpSpPr>
          <p:grpSpPr>
            <a:xfrm>
              <a:off x="4855811" y="2684024"/>
              <a:ext cx="84960" cy="252468"/>
              <a:chOff x="9652371" y="397080"/>
              <a:chExt cx="84960" cy="252468"/>
            </a:xfrm>
          </p:grpSpPr>
          <p:sp>
            <p:nvSpPr>
              <p:cNvPr id="659" name="Rectangle 658">
                <a:extLst>
                  <a:ext uri="{FF2B5EF4-FFF2-40B4-BE49-F238E27FC236}">
                    <a16:creationId xmlns:a16="http://schemas.microsoft.com/office/drawing/2014/main" id="{351AC416-0499-1986-BD68-A9A73F949D21}"/>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sp>
            <p:nvSpPr>
              <p:cNvPr id="660" name="Rectangle 659">
                <a:extLst>
                  <a:ext uri="{FF2B5EF4-FFF2-40B4-BE49-F238E27FC236}">
                    <a16:creationId xmlns:a16="http://schemas.microsoft.com/office/drawing/2014/main" id="{7258868F-D9C9-187D-4B9E-082FE8CC7B6D}"/>
                  </a:ext>
                </a:extLst>
              </p:cNvPr>
              <p:cNvSpPr/>
              <p:nvPr/>
            </p:nvSpPr>
            <p:spPr>
              <a:xfrm>
                <a:off x="9678019" y="495660"/>
                <a:ext cx="33664"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lang="en-US" sz="1000" b="1">
                    <a:solidFill>
                      <a:schemeClr val="accent3"/>
                    </a:solidFill>
                    <a:latin typeface="Calibri" panose="020F0502020204030204" pitchFamily="34" charset="0"/>
                    <a:cs typeface="Calibri" panose="020F0502020204030204" pitchFamily="34" charset="0"/>
                  </a:rPr>
                  <a:t>I</a:t>
                </a:r>
                <a:endPar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grpSp>
          <p:nvGrpSpPr>
            <p:cNvPr id="446" name="Group 445">
              <a:extLst>
                <a:ext uri="{FF2B5EF4-FFF2-40B4-BE49-F238E27FC236}">
                  <a16:creationId xmlns:a16="http://schemas.microsoft.com/office/drawing/2014/main" id="{73789841-323C-0380-A066-BA408460CB0D}"/>
                </a:ext>
              </a:extLst>
            </p:cNvPr>
            <p:cNvGrpSpPr/>
            <p:nvPr/>
          </p:nvGrpSpPr>
          <p:grpSpPr>
            <a:xfrm>
              <a:off x="5654392" y="2684024"/>
              <a:ext cx="84960" cy="252468"/>
              <a:chOff x="9652371" y="397080"/>
              <a:chExt cx="84960" cy="252468"/>
            </a:xfrm>
          </p:grpSpPr>
          <p:sp>
            <p:nvSpPr>
              <p:cNvPr id="657" name="Rectangle 656">
                <a:extLst>
                  <a:ext uri="{FF2B5EF4-FFF2-40B4-BE49-F238E27FC236}">
                    <a16:creationId xmlns:a16="http://schemas.microsoft.com/office/drawing/2014/main" id="{8B22B328-DEF2-9777-A3E0-EAFDF0307EBD}"/>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sp>
            <p:nvSpPr>
              <p:cNvPr id="658" name="Rectangle 657">
                <a:extLst>
                  <a:ext uri="{FF2B5EF4-FFF2-40B4-BE49-F238E27FC236}">
                    <a16:creationId xmlns:a16="http://schemas.microsoft.com/office/drawing/2014/main" id="{C3310F7E-6331-2E70-C348-810D9AC4F7DA}"/>
                  </a:ext>
                </a:extLst>
              </p:cNvPr>
              <p:cNvSpPr/>
              <p:nvPr/>
            </p:nvSpPr>
            <p:spPr>
              <a:xfrm>
                <a:off x="9678019" y="495660"/>
                <a:ext cx="33664"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lang="en-US" sz="1000" b="1">
                    <a:solidFill>
                      <a:schemeClr val="accent3"/>
                    </a:solidFill>
                    <a:latin typeface="Calibri" panose="020F0502020204030204" pitchFamily="34" charset="0"/>
                    <a:cs typeface="Calibri" panose="020F0502020204030204" pitchFamily="34" charset="0"/>
                  </a:rPr>
                  <a:t>I</a:t>
                </a:r>
                <a:endPar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grpSp>
          <p:nvGrpSpPr>
            <p:cNvPr id="447" name="Group 446">
              <a:extLst>
                <a:ext uri="{FF2B5EF4-FFF2-40B4-BE49-F238E27FC236}">
                  <a16:creationId xmlns:a16="http://schemas.microsoft.com/office/drawing/2014/main" id="{6760903D-9D9D-41B1-E411-A7A526479E41}"/>
                </a:ext>
              </a:extLst>
            </p:cNvPr>
            <p:cNvGrpSpPr/>
            <p:nvPr/>
          </p:nvGrpSpPr>
          <p:grpSpPr>
            <a:xfrm>
              <a:off x="6463003" y="2684024"/>
              <a:ext cx="84960" cy="252468"/>
              <a:chOff x="9652371" y="397080"/>
              <a:chExt cx="84960" cy="252468"/>
            </a:xfrm>
          </p:grpSpPr>
          <p:sp>
            <p:nvSpPr>
              <p:cNvPr id="655" name="Rectangle 654">
                <a:extLst>
                  <a:ext uri="{FF2B5EF4-FFF2-40B4-BE49-F238E27FC236}">
                    <a16:creationId xmlns:a16="http://schemas.microsoft.com/office/drawing/2014/main" id="{583D8AF5-E8A8-CBFC-B73A-E5C48A3EA0E2}"/>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sp>
            <p:nvSpPr>
              <p:cNvPr id="656" name="Rectangle 655">
                <a:extLst>
                  <a:ext uri="{FF2B5EF4-FFF2-40B4-BE49-F238E27FC236}">
                    <a16:creationId xmlns:a16="http://schemas.microsoft.com/office/drawing/2014/main" id="{CE41ECC4-818A-D5D6-7B3C-6AF4C2940ADC}"/>
                  </a:ext>
                </a:extLst>
              </p:cNvPr>
              <p:cNvSpPr/>
              <p:nvPr/>
            </p:nvSpPr>
            <p:spPr>
              <a:xfrm>
                <a:off x="9678019" y="495660"/>
                <a:ext cx="33664"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lang="en-US" sz="1000" b="1">
                    <a:solidFill>
                      <a:schemeClr val="accent3"/>
                    </a:solidFill>
                    <a:latin typeface="Calibri" panose="020F0502020204030204" pitchFamily="34" charset="0"/>
                    <a:cs typeface="Calibri" panose="020F0502020204030204" pitchFamily="34" charset="0"/>
                  </a:rPr>
                  <a:t>I</a:t>
                </a:r>
                <a:endPar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grpSp>
          <p:nvGrpSpPr>
            <p:cNvPr id="640" name="Group 639">
              <a:extLst>
                <a:ext uri="{FF2B5EF4-FFF2-40B4-BE49-F238E27FC236}">
                  <a16:creationId xmlns:a16="http://schemas.microsoft.com/office/drawing/2014/main" id="{2B2BC178-7764-B3C6-C81A-C51135E03C02}"/>
                </a:ext>
              </a:extLst>
            </p:cNvPr>
            <p:cNvGrpSpPr/>
            <p:nvPr/>
          </p:nvGrpSpPr>
          <p:grpSpPr>
            <a:xfrm>
              <a:off x="7255909" y="2684024"/>
              <a:ext cx="84960" cy="252468"/>
              <a:chOff x="9652371" y="397080"/>
              <a:chExt cx="84960" cy="252468"/>
            </a:xfrm>
          </p:grpSpPr>
          <p:sp>
            <p:nvSpPr>
              <p:cNvPr id="653" name="Rectangle 652">
                <a:extLst>
                  <a:ext uri="{FF2B5EF4-FFF2-40B4-BE49-F238E27FC236}">
                    <a16:creationId xmlns:a16="http://schemas.microsoft.com/office/drawing/2014/main" id="{7589DF6B-F39D-3423-A77B-636DFA6E2326}"/>
                  </a:ext>
                </a:extLst>
              </p:cNvPr>
              <p:cNvSpPr/>
              <p:nvPr/>
            </p:nvSpPr>
            <p:spPr>
              <a:xfrm>
                <a:off x="9652371" y="397080"/>
                <a:ext cx="84960"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sp>
            <p:nvSpPr>
              <p:cNvPr id="654" name="Rectangle 653">
                <a:extLst>
                  <a:ext uri="{FF2B5EF4-FFF2-40B4-BE49-F238E27FC236}">
                    <a16:creationId xmlns:a16="http://schemas.microsoft.com/office/drawing/2014/main" id="{3043094D-F393-A63D-12BC-E4399DB8B031}"/>
                  </a:ext>
                </a:extLst>
              </p:cNvPr>
              <p:cNvSpPr/>
              <p:nvPr/>
            </p:nvSpPr>
            <p:spPr>
              <a:xfrm>
                <a:off x="9678019" y="495660"/>
                <a:ext cx="33664"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lang="en-US" sz="1000" b="1">
                    <a:solidFill>
                      <a:schemeClr val="accent3"/>
                    </a:solidFill>
                    <a:latin typeface="Calibri" panose="020F0502020204030204" pitchFamily="34" charset="0"/>
                    <a:cs typeface="Calibri" panose="020F0502020204030204" pitchFamily="34" charset="0"/>
                  </a:rPr>
                  <a:t>I</a:t>
                </a:r>
                <a:endPar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grpSp>
          <p:nvGrpSpPr>
            <p:cNvPr id="641" name="Group 640">
              <a:extLst>
                <a:ext uri="{FF2B5EF4-FFF2-40B4-BE49-F238E27FC236}">
                  <a16:creationId xmlns:a16="http://schemas.microsoft.com/office/drawing/2014/main" id="{91D90046-9BE3-5610-A8AC-76F06F65D2FA}"/>
                </a:ext>
              </a:extLst>
            </p:cNvPr>
            <p:cNvGrpSpPr/>
            <p:nvPr/>
          </p:nvGrpSpPr>
          <p:grpSpPr>
            <a:xfrm>
              <a:off x="5262018" y="2523064"/>
              <a:ext cx="84960" cy="252468"/>
              <a:chOff x="9652371" y="397080"/>
              <a:chExt cx="84960" cy="252468"/>
            </a:xfrm>
          </p:grpSpPr>
          <p:sp>
            <p:nvSpPr>
              <p:cNvPr id="651" name="Rectangle 650">
                <a:extLst>
                  <a:ext uri="{FF2B5EF4-FFF2-40B4-BE49-F238E27FC236}">
                    <a16:creationId xmlns:a16="http://schemas.microsoft.com/office/drawing/2014/main" id="{E4CEC1C7-941A-3847-5967-847BF4EB4B7F}"/>
                  </a:ext>
                </a:extLst>
              </p:cNvPr>
              <p:cNvSpPr/>
              <p:nvPr/>
            </p:nvSpPr>
            <p:spPr>
              <a:xfrm>
                <a:off x="9678019" y="397080"/>
                <a:ext cx="33664"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I</a:t>
                </a:r>
              </a:p>
            </p:txBody>
          </p:sp>
          <p:sp>
            <p:nvSpPr>
              <p:cNvPr id="652" name="Rectangle 651">
                <a:extLst>
                  <a:ext uri="{FF2B5EF4-FFF2-40B4-BE49-F238E27FC236}">
                    <a16:creationId xmlns:a16="http://schemas.microsoft.com/office/drawing/2014/main" id="{B5A7B9FE-8C93-D1F7-5B39-3B50F9578FEB}"/>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grpSp>
        <p:grpSp>
          <p:nvGrpSpPr>
            <p:cNvPr id="642" name="Group 641">
              <a:extLst>
                <a:ext uri="{FF2B5EF4-FFF2-40B4-BE49-F238E27FC236}">
                  <a16:creationId xmlns:a16="http://schemas.microsoft.com/office/drawing/2014/main" id="{EBCC9A31-6E57-945C-34D4-BF4FC371D1FC}"/>
                </a:ext>
              </a:extLst>
            </p:cNvPr>
            <p:cNvGrpSpPr/>
            <p:nvPr/>
          </p:nvGrpSpPr>
          <p:grpSpPr>
            <a:xfrm>
              <a:off x="6056327" y="2523064"/>
              <a:ext cx="84960" cy="252468"/>
              <a:chOff x="9652371" y="397080"/>
              <a:chExt cx="84960" cy="252468"/>
            </a:xfrm>
          </p:grpSpPr>
          <p:sp>
            <p:nvSpPr>
              <p:cNvPr id="649" name="Rectangle 648">
                <a:extLst>
                  <a:ext uri="{FF2B5EF4-FFF2-40B4-BE49-F238E27FC236}">
                    <a16:creationId xmlns:a16="http://schemas.microsoft.com/office/drawing/2014/main" id="{9C396D45-AB3F-7CD4-6F8B-6DC160CA5906}"/>
                  </a:ext>
                </a:extLst>
              </p:cNvPr>
              <p:cNvSpPr/>
              <p:nvPr/>
            </p:nvSpPr>
            <p:spPr>
              <a:xfrm>
                <a:off x="9678019" y="397080"/>
                <a:ext cx="33664"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I</a:t>
                </a:r>
              </a:p>
            </p:txBody>
          </p:sp>
          <p:sp>
            <p:nvSpPr>
              <p:cNvPr id="650" name="Rectangle 649">
                <a:extLst>
                  <a:ext uri="{FF2B5EF4-FFF2-40B4-BE49-F238E27FC236}">
                    <a16:creationId xmlns:a16="http://schemas.microsoft.com/office/drawing/2014/main" id="{1E6B56B5-427B-298B-DB56-9C2CB3205376}"/>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grpSp>
        <p:grpSp>
          <p:nvGrpSpPr>
            <p:cNvPr id="643" name="Group 642">
              <a:extLst>
                <a:ext uri="{FF2B5EF4-FFF2-40B4-BE49-F238E27FC236}">
                  <a16:creationId xmlns:a16="http://schemas.microsoft.com/office/drawing/2014/main" id="{12164688-0C1D-E8F2-0E35-097AD1A52E59}"/>
                </a:ext>
              </a:extLst>
            </p:cNvPr>
            <p:cNvGrpSpPr/>
            <p:nvPr/>
          </p:nvGrpSpPr>
          <p:grpSpPr>
            <a:xfrm>
              <a:off x="6857236" y="2523064"/>
              <a:ext cx="84960" cy="252468"/>
              <a:chOff x="9652371" y="397080"/>
              <a:chExt cx="84960" cy="252468"/>
            </a:xfrm>
          </p:grpSpPr>
          <p:sp>
            <p:nvSpPr>
              <p:cNvPr id="647" name="Rectangle 646">
                <a:extLst>
                  <a:ext uri="{FF2B5EF4-FFF2-40B4-BE49-F238E27FC236}">
                    <a16:creationId xmlns:a16="http://schemas.microsoft.com/office/drawing/2014/main" id="{D6AC3F6E-6E4A-250C-3062-1098770F7B38}"/>
                  </a:ext>
                </a:extLst>
              </p:cNvPr>
              <p:cNvSpPr/>
              <p:nvPr/>
            </p:nvSpPr>
            <p:spPr>
              <a:xfrm>
                <a:off x="9678019" y="397080"/>
                <a:ext cx="33664"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I</a:t>
                </a:r>
              </a:p>
            </p:txBody>
          </p:sp>
          <p:sp>
            <p:nvSpPr>
              <p:cNvPr id="648" name="Rectangle 647">
                <a:extLst>
                  <a:ext uri="{FF2B5EF4-FFF2-40B4-BE49-F238E27FC236}">
                    <a16:creationId xmlns:a16="http://schemas.microsoft.com/office/drawing/2014/main" id="{C534A474-8BF4-3D98-7528-D87C25AF4D53}"/>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grpSp>
        <p:grpSp>
          <p:nvGrpSpPr>
            <p:cNvPr id="644" name="Group 643">
              <a:extLst>
                <a:ext uri="{FF2B5EF4-FFF2-40B4-BE49-F238E27FC236}">
                  <a16:creationId xmlns:a16="http://schemas.microsoft.com/office/drawing/2014/main" id="{65D9A8F4-0388-BB55-3D43-F3F1B31618D4}"/>
                </a:ext>
              </a:extLst>
            </p:cNvPr>
            <p:cNvGrpSpPr/>
            <p:nvPr/>
          </p:nvGrpSpPr>
          <p:grpSpPr>
            <a:xfrm>
              <a:off x="7664029" y="2523064"/>
              <a:ext cx="84960" cy="252468"/>
              <a:chOff x="9652371" y="397080"/>
              <a:chExt cx="84960" cy="252468"/>
            </a:xfrm>
          </p:grpSpPr>
          <p:sp>
            <p:nvSpPr>
              <p:cNvPr id="645" name="Rectangle 644">
                <a:extLst>
                  <a:ext uri="{FF2B5EF4-FFF2-40B4-BE49-F238E27FC236}">
                    <a16:creationId xmlns:a16="http://schemas.microsoft.com/office/drawing/2014/main" id="{6AFCE128-D65C-E4EF-7043-11E5D45C52ED}"/>
                  </a:ext>
                </a:extLst>
              </p:cNvPr>
              <p:cNvSpPr/>
              <p:nvPr/>
            </p:nvSpPr>
            <p:spPr>
              <a:xfrm>
                <a:off x="9678019" y="397080"/>
                <a:ext cx="33664" cy="131959"/>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I</a:t>
                </a:r>
              </a:p>
            </p:txBody>
          </p:sp>
          <p:sp>
            <p:nvSpPr>
              <p:cNvPr id="646" name="Rectangle 645">
                <a:extLst>
                  <a:ext uri="{FF2B5EF4-FFF2-40B4-BE49-F238E27FC236}">
                    <a16:creationId xmlns:a16="http://schemas.microsoft.com/office/drawing/2014/main" id="{1D517356-6BAD-2152-082E-AA026AA23282}"/>
                  </a:ext>
                </a:extLst>
              </p:cNvPr>
              <p:cNvSpPr/>
              <p:nvPr/>
            </p:nvSpPr>
            <p:spPr>
              <a:xfrm>
                <a:off x="9652371" y="495660"/>
                <a:ext cx="84960" cy="153888"/>
              </a:xfrm>
              <a:prstGeom prst="rect">
                <a:avLst/>
              </a:prstGeom>
            </p:spPr>
            <p:txBody>
              <a:bodyPr wrap="none" lIns="0" tIns="0" rIns="0" b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rPr>
                  <a:t>N</a:t>
                </a:r>
              </a:p>
            </p:txBody>
          </p:sp>
        </p:grpSp>
      </p:grpSp>
      <p:cxnSp>
        <p:nvCxnSpPr>
          <p:cNvPr id="700" name="Straight Arrow Connector 699">
            <a:extLst>
              <a:ext uri="{FF2B5EF4-FFF2-40B4-BE49-F238E27FC236}">
                <a16:creationId xmlns:a16="http://schemas.microsoft.com/office/drawing/2014/main" id="{97247FCA-B575-299C-ECD2-A7ED7FB9C866}"/>
              </a:ext>
            </a:extLst>
          </p:cNvPr>
          <p:cNvCxnSpPr>
            <a:cxnSpLocks/>
            <a:stCxn id="614" idx="6"/>
            <a:endCxn id="3" idx="1"/>
          </p:cNvCxnSpPr>
          <p:nvPr/>
        </p:nvCxnSpPr>
        <p:spPr>
          <a:xfrm>
            <a:off x="3331898" y="3385850"/>
            <a:ext cx="2056587" cy="15420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01" name="Rectangle 700">
            <a:extLst>
              <a:ext uri="{FF2B5EF4-FFF2-40B4-BE49-F238E27FC236}">
                <a16:creationId xmlns:a16="http://schemas.microsoft.com/office/drawing/2014/main" id="{4395B117-70F1-A375-DCB3-2435596F7DFF}"/>
              </a:ext>
            </a:extLst>
          </p:cNvPr>
          <p:cNvSpPr/>
          <p:nvPr/>
        </p:nvSpPr>
        <p:spPr>
          <a:xfrm>
            <a:off x="3805659" y="1952369"/>
            <a:ext cx="4534090" cy="338554"/>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chemeClr val="accent3"/>
                </a:solidFill>
                <a:effectLst/>
                <a:uLnTx/>
                <a:uFillTx/>
                <a:ea typeface="+mn-ea"/>
                <a:cs typeface="Calibri" panose="020F0502020204030204" pitchFamily="34" charset="0"/>
              </a:rPr>
              <a:t>Hydrophilic Polysarcosine Side Chain </a:t>
            </a:r>
          </a:p>
        </p:txBody>
      </p:sp>
      <p:sp>
        <p:nvSpPr>
          <p:cNvPr id="702" name="TextBox 701">
            <a:extLst>
              <a:ext uri="{FF2B5EF4-FFF2-40B4-BE49-F238E27FC236}">
                <a16:creationId xmlns:a16="http://schemas.microsoft.com/office/drawing/2014/main" id="{A6147AC6-B5C8-DCF7-03FD-000910F82AE4}"/>
              </a:ext>
            </a:extLst>
          </p:cNvPr>
          <p:cNvSpPr txBox="1"/>
          <p:nvPr/>
        </p:nvSpPr>
        <p:spPr>
          <a:xfrm>
            <a:off x="4915532" y="1286150"/>
            <a:ext cx="320811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chemeClr val="accent5"/>
                </a:solidFill>
                <a:effectLst/>
                <a:uLnTx/>
                <a:uFillTx/>
                <a:cs typeface="+mn-cs"/>
              </a:rPr>
              <a:t>T1000-e Linker Payload</a:t>
            </a:r>
          </a:p>
        </p:txBody>
      </p:sp>
      <p:sp>
        <p:nvSpPr>
          <p:cNvPr id="703" name="Left Brace 702">
            <a:extLst>
              <a:ext uri="{FF2B5EF4-FFF2-40B4-BE49-F238E27FC236}">
                <a16:creationId xmlns:a16="http://schemas.microsoft.com/office/drawing/2014/main" id="{AC65EEE4-DA0E-4D0D-05BD-1DCF813D16AA}"/>
              </a:ext>
            </a:extLst>
          </p:cNvPr>
          <p:cNvSpPr/>
          <p:nvPr/>
        </p:nvSpPr>
        <p:spPr>
          <a:xfrm rot="5400000">
            <a:off x="6461721" y="-934421"/>
            <a:ext cx="254776" cy="5368957"/>
          </a:xfrm>
          <a:prstGeom prst="leftBrace">
            <a:avLst>
              <a:gd name="adj1" fmla="val 103138"/>
              <a:gd name="adj2" fmla="val 50000"/>
            </a:avLst>
          </a:prstGeom>
          <a:ln w="38100">
            <a:solidFill>
              <a:schemeClr val="accent5"/>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772023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Connector: Elbow 49">
            <a:extLst>
              <a:ext uri="{FF2B5EF4-FFF2-40B4-BE49-F238E27FC236}">
                <a16:creationId xmlns:a16="http://schemas.microsoft.com/office/drawing/2014/main" id="{0ED2F331-7158-CFB2-EF84-73ED55C8AF8D}"/>
              </a:ext>
            </a:extLst>
          </p:cNvPr>
          <p:cNvCxnSpPr>
            <a:cxnSpLocks/>
          </p:cNvCxnSpPr>
          <p:nvPr/>
        </p:nvCxnSpPr>
        <p:spPr>
          <a:xfrm flipV="1">
            <a:off x="3606704" y="2950086"/>
            <a:ext cx="423992" cy="412795"/>
          </a:xfrm>
          <a:prstGeom prst="bentConnector3">
            <a:avLst>
              <a:gd name="adj1" fmla="val 20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id="{B3B0F416-17A3-6B90-9F10-8876DBD84044}"/>
              </a:ext>
            </a:extLst>
          </p:cNvPr>
          <p:cNvCxnSpPr>
            <a:cxnSpLocks/>
          </p:cNvCxnSpPr>
          <p:nvPr/>
        </p:nvCxnSpPr>
        <p:spPr>
          <a:xfrm flipV="1">
            <a:off x="3170168" y="3522762"/>
            <a:ext cx="423992" cy="412795"/>
          </a:xfrm>
          <a:prstGeom prst="bentConnector3">
            <a:avLst>
              <a:gd name="adj1" fmla="val 20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4938899D-06DB-4AB4-1FF8-B2B69839F923}"/>
              </a:ext>
            </a:extLst>
          </p:cNvPr>
          <p:cNvCxnSpPr>
            <a:cxnSpLocks/>
            <a:endCxn id="14" idx="1"/>
          </p:cNvCxnSpPr>
          <p:nvPr/>
        </p:nvCxnSpPr>
        <p:spPr>
          <a:xfrm flipV="1">
            <a:off x="4043240" y="2377410"/>
            <a:ext cx="423992" cy="412795"/>
          </a:xfrm>
          <a:prstGeom prst="bentConnector3">
            <a:avLst>
              <a:gd name="adj1" fmla="val 20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Line 52">
            <a:extLst>
              <a:ext uri="{FF2B5EF4-FFF2-40B4-BE49-F238E27FC236}">
                <a16:creationId xmlns:a16="http://schemas.microsoft.com/office/drawing/2014/main" id="{B65A7174-E08C-3407-0BAF-A9E855C5BC88}"/>
              </a:ext>
            </a:extLst>
          </p:cNvPr>
          <p:cNvSpPr>
            <a:spLocks noChangeShapeType="1"/>
          </p:cNvSpPr>
          <p:nvPr/>
        </p:nvSpPr>
        <p:spPr bwMode="auto">
          <a:xfrm flipV="1">
            <a:off x="7493177" y="3112492"/>
            <a:ext cx="45848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cxnSp>
        <p:nvCxnSpPr>
          <p:cNvPr id="34" name="Connector: Elbow 33">
            <a:extLst>
              <a:ext uri="{FF2B5EF4-FFF2-40B4-BE49-F238E27FC236}">
                <a16:creationId xmlns:a16="http://schemas.microsoft.com/office/drawing/2014/main" id="{E302910B-DFEF-9784-7885-3D1446D6B78B}"/>
              </a:ext>
            </a:extLst>
          </p:cNvPr>
          <p:cNvCxnSpPr>
            <a:cxnSpLocks/>
          </p:cNvCxnSpPr>
          <p:nvPr/>
        </p:nvCxnSpPr>
        <p:spPr>
          <a:xfrm flipV="1">
            <a:off x="9457173" y="2829544"/>
            <a:ext cx="398592" cy="282948"/>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CBEC4A2E-18DC-0A21-2EF9-2E3C5D3D0CCD}"/>
              </a:ext>
            </a:extLst>
          </p:cNvPr>
          <p:cNvSpPr>
            <a:spLocks noGrp="1"/>
          </p:cNvSpPr>
          <p:nvPr>
            <p:ph idx="1"/>
          </p:nvPr>
        </p:nvSpPr>
        <p:spPr>
          <a:xfrm>
            <a:off x="231078" y="1335023"/>
            <a:ext cx="11740260" cy="492944"/>
          </a:xfrm>
        </p:spPr>
        <p:txBody>
          <a:bodyPr/>
          <a:lstStyle/>
          <a:p>
            <a:pPr>
              <a:buBlip>
                <a:blip r:embed="rId3">
                  <a:extLst>
                    <a:ext uri="{96DAC541-7B7A-43D3-8B79-37D633B846F1}">
                      <asvg:svgBlip xmlns:asvg="http://schemas.microsoft.com/office/drawing/2016/SVG/main" r:embed="rId4"/>
                    </a:ext>
                  </a:extLst>
                </a:blip>
              </a:buBlip>
            </a:pPr>
            <a:r>
              <a:rPr lang="en-US"/>
              <a:t>First-in-human phase </a:t>
            </a:r>
            <a:r>
              <a:rPr lang="en-US" err="1"/>
              <a:t>Ia</a:t>
            </a:r>
            <a:r>
              <a:rPr lang="en-US"/>
              <a:t>/</a:t>
            </a:r>
            <a:r>
              <a:rPr lang="en-US" err="1"/>
              <a:t>Ib</a:t>
            </a:r>
            <a:r>
              <a:rPr lang="en-US"/>
              <a:t> study (data cutoff: May 13, 2025)</a:t>
            </a:r>
          </a:p>
        </p:txBody>
      </p:sp>
      <p:sp>
        <p:nvSpPr>
          <p:cNvPr id="2" name="Title 1">
            <a:extLst>
              <a:ext uri="{FF2B5EF4-FFF2-40B4-BE49-F238E27FC236}">
                <a16:creationId xmlns:a16="http://schemas.microsoft.com/office/drawing/2014/main" id="{CEF7E768-E24C-4555-CED8-11DD75BACD51}"/>
              </a:ext>
            </a:extLst>
          </p:cNvPr>
          <p:cNvSpPr>
            <a:spLocks noGrp="1"/>
          </p:cNvSpPr>
          <p:nvPr>
            <p:ph type="title"/>
          </p:nvPr>
        </p:nvSpPr>
        <p:spPr/>
        <p:txBody>
          <a:bodyPr/>
          <a:lstStyle/>
          <a:p>
            <a:r>
              <a:rPr lang="en-US" spc="0"/>
              <a:t>Phase I Dose Escalation/Expansion Study of CUSP06</a:t>
            </a:r>
          </a:p>
        </p:txBody>
      </p:sp>
      <p:sp>
        <p:nvSpPr>
          <p:cNvPr id="6" name="Content Placeholder 5">
            <a:extLst>
              <a:ext uri="{FF2B5EF4-FFF2-40B4-BE49-F238E27FC236}">
                <a16:creationId xmlns:a16="http://schemas.microsoft.com/office/drawing/2014/main" id="{201229AD-479A-E5E8-7BF0-48DCE5640DEE}"/>
              </a:ext>
            </a:extLst>
          </p:cNvPr>
          <p:cNvSpPr>
            <a:spLocks noGrp="1"/>
          </p:cNvSpPr>
          <p:nvPr>
            <p:ph sz="quarter" idx="10"/>
          </p:nvPr>
        </p:nvSpPr>
        <p:spPr/>
        <p:txBody>
          <a:bodyPr anchor="b"/>
          <a:lstStyle/>
          <a:p>
            <a:r>
              <a:rPr lang="en-US"/>
              <a:t>Patel. ASCO 2025. </a:t>
            </a:r>
            <a:r>
              <a:rPr lang="en-US" err="1"/>
              <a:t>Abstr</a:t>
            </a:r>
            <a:r>
              <a:rPr lang="en-US"/>
              <a:t> 3042. NCT06234423.</a:t>
            </a:r>
          </a:p>
        </p:txBody>
      </p:sp>
      <p:sp>
        <p:nvSpPr>
          <p:cNvPr id="8" name="Rectangle 49">
            <a:extLst>
              <a:ext uri="{FF2B5EF4-FFF2-40B4-BE49-F238E27FC236}">
                <a16:creationId xmlns:a16="http://schemas.microsoft.com/office/drawing/2014/main" id="{5CC70F91-2A32-1D7C-CB57-C3D0396F69C6}"/>
              </a:ext>
            </a:extLst>
          </p:cNvPr>
          <p:cNvSpPr>
            <a:spLocks noChangeArrowheads="1"/>
          </p:cNvSpPr>
          <p:nvPr/>
        </p:nvSpPr>
        <p:spPr bwMode="auto">
          <a:xfrm>
            <a:off x="4030696" y="2703614"/>
            <a:ext cx="1499517" cy="492944"/>
          </a:xfrm>
          <a:prstGeom prst="rect">
            <a:avLst/>
          </a:prstGeom>
          <a:solidFill>
            <a:schemeClr val="accent1">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rgbClr val="F9F3D9"/>
                </a:solidFill>
                <a:latin typeface="Poppins" pitchFamily="2" charset="77"/>
                <a:cs typeface="Poppins" pitchFamily="2" charset="77"/>
              </a:rPr>
              <a:t>4.8 mg/kg</a:t>
            </a:r>
          </a:p>
          <a:p>
            <a:pPr lvl="0" algn="ctr">
              <a:lnSpc>
                <a:spcPct val="100000"/>
              </a:lnSpc>
              <a:spcBef>
                <a:spcPct val="0"/>
              </a:spcBef>
              <a:spcAft>
                <a:spcPct val="0"/>
              </a:spcAft>
              <a:buClrTx/>
              <a:buNone/>
              <a:defRPr/>
            </a:pPr>
            <a:r>
              <a:rPr lang="en-US" altLang="en-US" sz="1400">
                <a:solidFill>
                  <a:srgbClr val="F9F3D9"/>
                </a:solidFill>
                <a:latin typeface="Poppins" pitchFamily="2" charset="77"/>
                <a:cs typeface="Poppins" pitchFamily="2" charset="77"/>
              </a:rPr>
              <a:t>(n = 3)</a:t>
            </a:r>
          </a:p>
        </p:txBody>
      </p:sp>
      <p:sp>
        <p:nvSpPr>
          <p:cNvPr id="9" name="Rectangle 49">
            <a:extLst>
              <a:ext uri="{FF2B5EF4-FFF2-40B4-BE49-F238E27FC236}">
                <a16:creationId xmlns:a16="http://schemas.microsoft.com/office/drawing/2014/main" id="{614F013E-B021-E945-293D-CB306E0EDA26}"/>
              </a:ext>
            </a:extLst>
          </p:cNvPr>
          <p:cNvSpPr>
            <a:spLocks noChangeArrowheads="1"/>
          </p:cNvSpPr>
          <p:nvPr/>
        </p:nvSpPr>
        <p:spPr bwMode="auto">
          <a:xfrm>
            <a:off x="3157624" y="3848965"/>
            <a:ext cx="1499517" cy="492944"/>
          </a:xfrm>
          <a:prstGeom prst="rect">
            <a:avLst/>
          </a:prstGeom>
          <a:solidFill>
            <a:schemeClr val="accent1">
              <a:lumMod val="20000"/>
              <a:lumOff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chemeClr val="tx1"/>
                </a:solidFill>
                <a:latin typeface="Poppins" pitchFamily="2" charset="77"/>
                <a:cs typeface="Poppins" pitchFamily="2" charset="77"/>
              </a:rPr>
              <a:t>1.6 mg/kg</a:t>
            </a:r>
          </a:p>
          <a:p>
            <a:pPr lvl="0" algn="ctr">
              <a:lnSpc>
                <a:spcPct val="100000"/>
              </a:lnSpc>
              <a:spcBef>
                <a:spcPct val="0"/>
              </a:spcBef>
              <a:spcAft>
                <a:spcPct val="0"/>
              </a:spcAft>
              <a:buClrTx/>
              <a:buNone/>
              <a:defRPr/>
            </a:pPr>
            <a:r>
              <a:rPr kumimoji="0" lang="en-US" altLang="en-US" sz="1400" i="0" u="none" strike="noStrike" kern="1200" cap="none" spc="0" normalizeH="0" baseline="0" noProof="0">
                <a:ln>
                  <a:noFill/>
                </a:ln>
                <a:solidFill>
                  <a:schemeClr val="tx1"/>
                </a:solidFill>
                <a:effectLst/>
                <a:uLnTx/>
                <a:uFillTx/>
                <a:latin typeface="Poppins" pitchFamily="2" charset="77"/>
                <a:ea typeface="+mn-ea"/>
                <a:cs typeface="Poppins" pitchFamily="2" charset="77"/>
              </a:rPr>
              <a:t>(n = 1)</a:t>
            </a:r>
          </a:p>
        </p:txBody>
      </p:sp>
      <p:sp>
        <p:nvSpPr>
          <p:cNvPr id="10" name="Rectangle 49">
            <a:extLst>
              <a:ext uri="{FF2B5EF4-FFF2-40B4-BE49-F238E27FC236}">
                <a16:creationId xmlns:a16="http://schemas.microsoft.com/office/drawing/2014/main" id="{632C0CD0-E2B7-D0BC-16EF-575EA0266C24}"/>
              </a:ext>
            </a:extLst>
          </p:cNvPr>
          <p:cNvSpPr>
            <a:spLocks noChangeArrowheads="1"/>
          </p:cNvSpPr>
          <p:nvPr/>
        </p:nvSpPr>
        <p:spPr bwMode="auto">
          <a:xfrm>
            <a:off x="3594160" y="3276290"/>
            <a:ext cx="1499517" cy="492944"/>
          </a:xfrm>
          <a:prstGeom prst="rect">
            <a:avLst/>
          </a:prstGeom>
          <a:solidFill>
            <a:schemeClr val="accent1">
              <a:lumMod val="40000"/>
              <a:lumOff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chemeClr val="tx1"/>
                </a:solidFill>
                <a:latin typeface="Poppins" pitchFamily="2" charset="77"/>
                <a:cs typeface="Poppins" pitchFamily="2" charset="77"/>
              </a:rPr>
              <a:t>3.2 mg/kg</a:t>
            </a:r>
          </a:p>
          <a:p>
            <a:pPr lvl="0" algn="ctr">
              <a:lnSpc>
                <a:spcPct val="100000"/>
              </a:lnSpc>
              <a:spcBef>
                <a:spcPct val="0"/>
              </a:spcBef>
              <a:spcAft>
                <a:spcPct val="0"/>
              </a:spcAft>
              <a:buClrTx/>
              <a:buNone/>
              <a:defRPr/>
            </a:pPr>
            <a:r>
              <a:rPr lang="en-US" altLang="en-US" sz="1400">
                <a:solidFill>
                  <a:schemeClr val="tx1"/>
                </a:solidFill>
                <a:latin typeface="Poppins" pitchFamily="2" charset="77"/>
                <a:cs typeface="Poppins" pitchFamily="2" charset="77"/>
              </a:rPr>
              <a:t>(n = 3)</a:t>
            </a:r>
          </a:p>
        </p:txBody>
      </p:sp>
      <p:sp>
        <p:nvSpPr>
          <p:cNvPr id="12" name="Content Placeholder 4">
            <a:extLst>
              <a:ext uri="{FF2B5EF4-FFF2-40B4-BE49-F238E27FC236}">
                <a16:creationId xmlns:a16="http://schemas.microsoft.com/office/drawing/2014/main" id="{51455A06-240F-95C2-91AC-FB24C6B0A213}"/>
              </a:ext>
            </a:extLst>
          </p:cNvPr>
          <p:cNvSpPr txBox="1">
            <a:spLocks/>
          </p:cNvSpPr>
          <p:nvPr/>
        </p:nvSpPr>
        <p:spPr>
          <a:xfrm>
            <a:off x="231078" y="5308230"/>
            <a:ext cx="11740260" cy="761667"/>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indent="-228600">
              <a:buSzPct val="75000"/>
              <a:buBlip>
                <a:blip r:embed="rId3">
                  <a:extLst>
                    <a:ext uri="{96DAC541-7B7A-43D3-8B79-37D633B846F1}">
                      <asvg:svgBlip xmlns:asvg="http://schemas.microsoft.com/office/drawing/2016/SVG/main" r:embed="rId4"/>
                    </a:ext>
                  </a:extLst>
                </a:blip>
              </a:buBlip>
            </a:pPr>
            <a:r>
              <a:rPr lang="en-US" sz="2000" b="1"/>
              <a:t>Primary endpoints: </a:t>
            </a:r>
            <a:r>
              <a:rPr lang="en-US" sz="2000"/>
              <a:t>safety and tolerability, RDE</a:t>
            </a:r>
          </a:p>
          <a:p>
            <a:pPr marL="228600" indent="-228600">
              <a:buSzPct val="75000"/>
              <a:buBlip>
                <a:blip r:embed="rId3">
                  <a:extLst>
                    <a:ext uri="{96DAC541-7B7A-43D3-8B79-37D633B846F1}">
                      <asvg:svgBlip xmlns:asvg="http://schemas.microsoft.com/office/drawing/2016/SVG/main" r:embed="rId4"/>
                    </a:ext>
                  </a:extLst>
                </a:blip>
              </a:buBlip>
            </a:pPr>
            <a:r>
              <a:rPr lang="en-US" sz="2000" b="1"/>
              <a:t>Secondary endpoint: </a:t>
            </a:r>
            <a:r>
              <a:rPr lang="en-US" sz="2000"/>
              <a:t>ORR, PK, CA125 reduction, immunogenicity</a:t>
            </a:r>
          </a:p>
        </p:txBody>
      </p:sp>
      <p:sp>
        <p:nvSpPr>
          <p:cNvPr id="13" name="TextBox 12">
            <a:extLst>
              <a:ext uri="{FF2B5EF4-FFF2-40B4-BE49-F238E27FC236}">
                <a16:creationId xmlns:a16="http://schemas.microsoft.com/office/drawing/2014/main" id="{994268C0-1293-40BA-D752-72030B9405DE}"/>
              </a:ext>
            </a:extLst>
          </p:cNvPr>
          <p:cNvSpPr txBox="1"/>
          <p:nvPr/>
        </p:nvSpPr>
        <p:spPr>
          <a:xfrm>
            <a:off x="5216990" y="1812750"/>
            <a:ext cx="5464298" cy="281503"/>
          </a:xfrm>
          <a:prstGeom prst="rect">
            <a:avLst/>
          </a:prstGeom>
        </p:spPr>
        <p:txBody>
          <a:bodyPr vert="horz" wrap="square" lIns="0" tIns="0" rIns="0" bIns="0" rtlCol="0">
            <a:noAutofit/>
          </a:bodyPr>
          <a:lstStyle/>
          <a:p>
            <a:pPr lvl="0" algn="ctr"/>
            <a:r>
              <a:rPr kumimoji="0" lang="en-US" sz="1600" b="1" i="0" u="none" strike="noStrike" kern="1200" cap="none" spc="0" normalizeH="0" baseline="0" noProof="0">
                <a:ln>
                  <a:noFill/>
                </a:ln>
                <a:solidFill>
                  <a:srgbClr val="161616"/>
                </a:solidFill>
                <a:effectLst/>
                <a:uLnTx/>
                <a:uFillTx/>
                <a:latin typeface="Poppins"/>
                <a:ea typeface="+mn-ea"/>
                <a:cs typeface="+mn-cs"/>
              </a:rPr>
              <a:t>Phase </a:t>
            </a:r>
            <a:r>
              <a:rPr kumimoji="0" lang="en-US" sz="1600" b="1" i="0" u="none" strike="noStrike" kern="1200" cap="none" spc="0" normalizeH="0" baseline="0" noProof="0" err="1">
                <a:ln>
                  <a:noFill/>
                </a:ln>
                <a:solidFill>
                  <a:srgbClr val="161616"/>
                </a:solidFill>
                <a:effectLst/>
                <a:uLnTx/>
                <a:uFillTx/>
                <a:latin typeface="Poppins"/>
                <a:ea typeface="+mn-ea"/>
                <a:cs typeface="+mn-cs"/>
              </a:rPr>
              <a:t>Ia</a:t>
            </a:r>
            <a:r>
              <a:rPr kumimoji="0" lang="en-US" sz="1600" b="1" i="0" u="none" strike="noStrike" kern="1200" cap="none" spc="0" normalizeH="0" baseline="0" noProof="0">
                <a:ln>
                  <a:noFill/>
                </a:ln>
                <a:solidFill>
                  <a:srgbClr val="161616"/>
                </a:solidFill>
                <a:effectLst/>
                <a:uLnTx/>
                <a:uFillTx/>
                <a:latin typeface="Poppins"/>
                <a:ea typeface="+mn-ea"/>
                <a:cs typeface="+mn-cs"/>
              </a:rPr>
              <a:t> Dose Escalation of CUSP06 IV Q3W</a:t>
            </a:r>
            <a:endParaRPr kumimoji="0" lang="en-US" sz="1600" i="0" u="none" strike="noStrike" kern="1200" cap="none" spc="0" normalizeH="0" baseline="0" noProof="0">
              <a:ln>
                <a:noFill/>
              </a:ln>
              <a:solidFill>
                <a:srgbClr val="161616"/>
              </a:solidFill>
              <a:effectLst/>
              <a:uLnTx/>
              <a:uFillTx/>
              <a:latin typeface="Poppins"/>
              <a:ea typeface="+mn-ea"/>
              <a:cs typeface="+mn-cs"/>
            </a:endParaRPr>
          </a:p>
        </p:txBody>
      </p:sp>
      <p:sp>
        <p:nvSpPr>
          <p:cNvPr id="14" name="Rectangle 49">
            <a:extLst>
              <a:ext uri="{FF2B5EF4-FFF2-40B4-BE49-F238E27FC236}">
                <a16:creationId xmlns:a16="http://schemas.microsoft.com/office/drawing/2014/main" id="{591A18E0-6C8A-45E7-1510-E3D5001BBF98}"/>
              </a:ext>
            </a:extLst>
          </p:cNvPr>
          <p:cNvSpPr>
            <a:spLocks noChangeArrowheads="1"/>
          </p:cNvSpPr>
          <p:nvPr/>
        </p:nvSpPr>
        <p:spPr bwMode="auto">
          <a:xfrm>
            <a:off x="4467232" y="2130938"/>
            <a:ext cx="1499517" cy="492944"/>
          </a:xfrm>
          <a:prstGeom prst="rect">
            <a:avLst/>
          </a:prstGeom>
          <a:solidFill>
            <a:schemeClr val="accent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rgbClr val="F9F3D9"/>
                </a:solidFill>
                <a:latin typeface="Poppins" pitchFamily="2" charset="77"/>
                <a:cs typeface="Poppins" pitchFamily="2" charset="77"/>
              </a:rPr>
              <a:t>5.6 mg/kg</a:t>
            </a:r>
          </a:p>
          <a:p>
            <a:pPr lvl="0" algn="ctr">
              <a:lnSpc>
                <a:spcPct val="100000"/>
              </a:lnSpc>
              <a:spcBef>
                <a:spcPct val="0"/>
              </a:spcBef>
              <a:spcAft>
                <a:spcPct val="0"/>
              </a:spcAft>
              <a:buClrTx/>
              <a:buNone/>
              <a:defRPr/>
            </a:pPr>
            <a:r>
              <a:rPr lang="en-US" altLang="en-US" sz="1400">
                <a:solidFill>
                  <a:srgbClr val="F9F3D9"/>
                </a:solidFill>
                <a:latin typeface="Poppins" pitchFamily="2" charset="77"/>
                <a:cs typeface="Poppins" pitchFamily="2" charset="77"/>
              </a:rPr>
              <a:t>(n = 3)</a:t>
            </a:r>
          </a:p>
        </p:txBody>
      </p:sp>
      <p:sp>
        <p:nvSpPr>
          <p:cNvPr id="15" name="Rectangle 49">
            <a:extLst>
              <a:ext uri="{FF2B5EF4-FFF2-40B4-BE49-F238E27FC236}">
                <a16:creationId xmlns:a16="http://schemas.microsoft.com/office/drawing/2014/main" id="{723CEC69-6D92-0054-2567-EFE2BDC176D0}"/>
              </a:ext>
            </a:extLst>
          </p:cNvPr>
          <p:cNvSpPr>
            <a:spLocks noChangeArrowheads="1"/>
          </p:cNvSpPr>
          <p:nvPr/>
        </p:nvSpPr>
        <p:spPr bwMode="auto">
          <a:xfrm>
            <a:off x="6110347" y="2866020"/>
            <a:ext cx="1499517" cy="49294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rgbClr val="F9F3D9"/>
                </a:solidFill>
                <a:latin typeface="Poppins" pitchFamily="2" charset="77"/>
                <a:cs typeface="Poppins" pitchFamily="2" charset="77"/>
              </a:rPr>
              <a:t>4.0 mg/kg</a:t>
            </a:r>
          </a:p>
          <a:p>
            <a:pPr lvl="0" algn="ctr">
              <a:lnSpc>
                <a:spcPct val="100000"/>
              </a:lnSpc>
              <a:spcBef>
                <a:spcPct val="0"/>
              </a:spcBef>
              <a:spcAft>
                <a:spcPct val="0"/>
              </a:spcAft>
              <a:buClrTx/>
              <a:buNone/>
              <a:defRPr/>
            </a:pPr>
            <a:r>
              <a:rPr lang="en-US" altLang="en-US" sz="1400">
                <a:solidFill>
                  <a:srgbClr val="F9F3D9"/>
                </a:solidFill>
                <a:latin typeface="Poppins" pitchFamily="2" charset="77"/>
                <a:cs typeface="Poppins" pitchFamily="2" charset="77"/>
              </a:rPr>
              <a:t>(n = 3)</a:t>
            </a:r>
          </a:p>
        </p:txBody>
      </p:sp>
      <p:sp>
        <p:nvSpPr>
          <p:cNvPr id="16" name="Rectangle 49">
            <a:extLst>
              <a:ext uri="{FF2B5EF4-FFF2-40B4-BE49-F238E27FC236}">
                <a16:creationId xmlns:a16="http://schemas.microsoft.com/office/drawing/2014/main" id="{A6EFBB7C-63F3-DE5C-F966-D7F44C95DE29}"/>
              </a:ext>
            </a:extLst>
          </p:cNvPr>
          <p:cNvSpPr>
            <a:spLocks noChangeArrowheads="1"/>
          </p:cNvSpPr>
          <p:nvPr/>
        </p:nvSpPr>
        <p:spPr bwMode="auto">
          <a:xfrm>
            <a:off x="6323860" y="3401428"/>
            <a:ext cx="1499517" cy="492944"/>
          </a:xfrm>
          <a:prstGeom prst="rect">
            <a:avLst/>
          </a:prstGeom>
          <a:solidFill>
            <a:schemeClr val="accent1">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chemeClr val="tx1"/>
                </a:solidFill>
                <a:latin typeface="Poppins" pitchFamily="2" charset="77"/>
                <a:cs typeface="Poppins" pitchFamily="2" charset="77"/>
              </a:rPr>
              <a:t>3.6 mg/kg</a:t>
            </a:r>
          </a:p>
          <a:p>
            <a:pPr lvl="0" algn="ctr">
              <a:lnSpc>
                <a:spcPct val="100000"/>
              </a:lnSpc>
              <a:spcBef>
                <a:spcPct val="0"/>
              </a:spcBef>
              <a:spcAft>
                <a:spcPct val="0"/>
              </a:spcAft>
              <a:buClrTx/>
              <a:buNone/>
              <a:defRPr/>
            </a:pPr>
            <a:r>
              <a:rPr lang="en-US" altLang="en-US" sz="1400">
                <a:solidFill>
                  <a:schemeClr val="tx1"/>
                </a:solidFill>
                <a:latin typeface="Poppins" pitchFamily="2" charset="77"/>
                <a:cs typeface="Poppins" pitchFamily="2" charset="77"/>
              </a:rPr>
              <a:t>(n = 3)</a:t>
            </a:r>
          </a:p>
        </p:txBody>
      </p:sp>
      <p:sp>
        <p:nvSpPr>
          <p:cNvPr id="17" name="Rectangle 49">
            <a:extLst>
              <a:ext uri="{FF2B5EF4-FFF2-40B4-BE49-F238E27FC236}">
                <a16:creationId xmlns:a16="http://schemas.microsoft.com/office/drawing/2014/main" id="{F85B6968-0B70-3543-7BA1-792CCD5B980B}"/>
              </a:ext>
            </a:extLst>
          </p:cNvPr>
          <p:cNvSpPr>
            <a:spLocks noChangeArrowheads="1"/>
          </p:cNvSpPr>
          <p:nvPr/>
        </p:nvSpPr>
        <p:spPr bwMode="auto">
          <a:xfrm>
            <a:off x="8008456" y="2866020"/>
            <a:ext cx="1499517" cy="49294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rgbClr val="F9F3D9"/>
                </a:solidFill>
                <a:latin typeface="Poppins" pitchFamily="2" charset="77"/>
                <a:cs typeface="Poppins" pitchFamily="2" charset="77"/>
              </a:rPr>
              <a:t>4.0 mg/kg</a:t>
            </a:r>
          </a:p>
          <a:p>
            <a:pPr lvl="0" algn="ctr">
              <a:lnSpc>
                <a:spcPct val="100000"/>
              </a:lnSpc>
              <a:spcBef>
                <a:spcPct val="0"/>
              </a:spcBef>
              <a:spcAft>
                <a:spcPct val="0"/>
              </a:spcAft>
              <a:buClrTx/>
              <a:buNone/>
              <a:defRPr/>
            </a:pPr>
            <a:r>
              <a:rPr lang="en-US" altLang="en-US" sz="1400">
                <a:solidFill>
                  <a:srgbClr val="F9F3D9"/>
                </a:solidFill>
                <a:latin typeface="Poppins" pitchFamily="2" charset="77"/>
                <a:cs typeface="Poppins" pitchFamily="2" charset="77"/>
              </a:rPr>
              <a:t>+ G-CSF (n = 4)</a:t>
            </a:r>
          </a:p>
        </p:txBody>
      </p:sp>
      <p:sp>
        <p:nvSpPr>
          <p:cNvPr id="18" name="Rectangle 49">
            <a:extLst>
              <a:ext uri="{FF2B5EF4-FFF2-40B4-BE49-F238E27FC236}">
                <a16:creationId xmlns:a16="http://schemas.microsoft.com/office/drawing/2014/main" id="{9A39F007-256D-6675-E116-0B125A26BA6E}"/>
              </a:ext>
            </a:extLst>
          </p:cNvPr>
          <p:cNvSpPr>
            <a:spLocks noChangeArrowheads="1"/>
          </p:cNvSpPr>
          <p:nvPr/>
        </p:nvSpPr>
        <p:spPr bwMode="auto">
          <a:xfrm>
            <a:off x="9906565" y="2583072"/>
            <a:ext cx="1499517" cy="492944"/>
          </a:xfrm>
          <a:prstGeom prst="rect">
            <a:avLst/>
          </a:prstGeom>
          <a:solidFill>
            <a:schemeClr val="accent1">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rgbClr val="F9F3D9"/>
                </a:solidFill>
                <a:latin typeface="Poppins" pitchFamily="2" charset="77"/>
                <a:cs typeface="Poppins" pitchFamily="2" charset="77"/>
              </a:rPr>
              <a:t>4.4 mg/kg</a:t>
            </a:r>
          </a:p>
          <a:p>
            <a:pPr lvl="0" algn="ctr">
              <a:lnSpc>
                <a:spcPct val="100000"/>
              </a:lnSpc>
              <a:spcBef>
                <a:spcPct val="0"/>
              </a:spcBef>
              <a:spcAft>
                <a:spcPct val="0"/>
              </a:spcAft>
              <a:buClrTx/>
              <a:buNone/>
              <a:defRPr/>
            </a:pPr>
            <a:r>
              <a:rPr lang="en-US" altLang="en-US" sz="1400">
                <a:solidFill>
                  <a:srgbClr val="F9F3D9"/>
                </a:solidFill>
                <a:latin typeface="Poppins" pitchFamily="2" charset="77"/>
                <a:cs typeface="Poppins" pitchFamily="2" charset="77"/>
              </a:rPr>
              <a:t>+ G-CSF (n = 5)</a:t>
            </a:r>
          </a:p>
        </p:txBody>
      </p:sp>
      <p:sp>
        <p:nvSpPr>
          <p:cNvPr id="25" name="TextBox 24">
            <a:extLst>
              <a:ext uri="{FF2B5EF4-FFF2-40B4-BE49-F238E27FC236}">
                <a16:creationId xmlns:a16="http://schemas.microsoft.com/office/drawing/2014/main" id="{F6B752F4-0432-71B2-D448-060C52DCC391}"/>
              </a:ext>
            </a:extLst>
          </p:cNvPr>
          <p:cNvSpPr txBox="1"/>
          <p:nvPr/>
        </p:nvSpPr>
        <p:spPr>
          <a:xfrm>
            <a:off x="5192025" y="4360541"/>
            <a:ext cx="5464298" cy="281503"/>
          </a:xfrm>
          <a:prstGeom prst="rect">
            <a:avLst/>
          </a:prstGeom>
        </p:spPr>
        <p:txBody>
          <a:bodyPr vert="horz" wrap="square" lIns="0" tIns="0" rIns="0" bIns="0" rtlCol="0">
            <a:noAutofit/>
          </a:bodyPr>
          <a:lstStyle/>
          <a:p>
            <a:pPr lvl="0" algn="ctr"/>
            <a:r>
              <a:rPr kumimoji="0" lang="en-US" sz="1600" b="1" i="0" u="none" strike="noStrike" kern="1200" cap="none" spc="0" normalizeH="0" baseline="0" noProof="0">
                <a:ln>
                  <a:noFill/>
                </a:ln>
                <a:solidFill>
                  <a:srgbClr val="161616"/>
                </a:solidFill>
                <a:effectLst/>
                <a:uLnTx/>
                <a:uFillTx/>
                <a:latin typeface="Poppins"/>
                <a:ea typeface="+mn-ea"/>
                <a:cs typeface="+mn-cs"/>
              </a:rPr>
              <a:t>Phase </a:t>
            </a:r>
            <a:r>
              <a:rPr kumimoji="0" lang="en-US" sz="1600" b="1" i="0" u="none" strike="noStrike" kern="1200" cap="none" spc="0" normalizeH="0" baseline="0" noProof="0" err="1">
                <a:ln>
                  <a:noFill/>
                </a:ln>
                <a:solidFill>
                  <a:srgbClr val="161616"/>
                </a:solidFill>
                <a:effectLst/>
                <a:uLnTx/>
                <a:uFillTx/>
                <a:latin typeface="Poppins"/>
                <a:ea typeface="+mn-ea"/>
                <a:cs typeface="+mn-cs"/>
              </a:rPr>
              <a:t>Ia</a:t>
            </a:r>
            <a:r>
              <a:rPr kumimoji="0" lang="en-US" sz="1600" b="1" i="0" u="none" strike="noStrike" kern="1200" cap="none" spc="0" normalizeH="0" baseline="0" noProof="0">
                <a:ln>
                  <a:noFill/>
                </a:ln>
                <a:solidFill>
                  <a:srgbClr val="161616"/>
                </a:solidFill>
                <a:effectLst/>
                <a:uLnTx/>
                <a:uFillTx/>
                <a:latin typeface="Poppins"/>
                <a:ea typeface="+mn-ea"/>
                <a:cs typeface="+mn-cs"/>
              </a:rPr>
              <a:t> Dose Level Enrichment</a:t>
            </a:r>
            <a:endParaRPr kumimoji="0" lang="en-US" sz="1600" i="0" u="none" strike="noStrike" kern="1200" cap="none" spc="0" normalizeH="0" baseline="0" noProof="0">
              <a:ln>
                <a:noFill/>
              </a:ln>
              <a:solidFill>
                <a:srgbClr val="161616"/>
              </a:solidFill>
              <a:effectLst/>
              <a:uLnTx/>
              <a:uFillTx/>
              <a:latin typeface="Poppins"/>
              <a:ea typeface="+mn-ea"/>
              <a:cs typeface="+mn-cs"/>
            </a:endParaRPr>
          </a:p>
        </p:txBody>
      </p:sp>
      <p:sp>
        <p:nvSpPr>
          <p:cNvPr id="26" name="Rectangle 49">
            <a:extLst>
              <a:ext uri="{FF2B5EF4-FFF2-40B4-BE49-F238E27FC236}">
                <a16:creationId xmlns:a16="http://schemas.microsoft.com/office/drawing/2014/main" id="{BDB5156C-4D70-0C97-3B68-5176844CCD76}"/>
              </a:ext>
            </a:extLst>
          </p:cNvPr>
          <p:cNvSpPr>
            <a:spLocks noChangeArrowheads="1"/>
          </p:cNvSpPr>
          <p:nvPr/>
        </p:nvSpPr>
        <p:spPr bwMode="auto">
          <a:xfrm>
            <a:off x="10399629" y="4628049"/>
            <a:ext cx="1499517" cy="492944"/>
          </a:xfrm>
          <a:prstGeom prst="rect">
            <a:avLst/>
          </a:prstGeom>
          <a:solidFill>
            <a:schemeClr val="accent1">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rgbClr val="F9F3D9"/>
                </a:solidFill>
                <a:latin typeface="Poppins" pitchFamily="2" charset="77"/>
                <a:cs typeface="Poppins" pitchFamily="2" charset="77"/>
              </a:rPr>
              <a:t>4.8 mg/kg</a:t>
            </a:r>
          </a:p>
          <a:p>
            <a:pPr lvl="0" algn="ctr">
              <a:lnSpc>
                <a:spcPct val="100000"/>
              </a:lnSpc>
              <a:spcBef>
                <a:spcPct val="0"/>
              </a:spcBef>
              <a:spcAft>
                <a:spcPct val="0"/>
              </a:spcAft>
              <a:buClrTx/>
              <a:buNone/>
              <a:defRPr/>
            </a:pPr>
            <a:r>
              <a:rPr lang="en-US" altLang="en-US" sz="1400">
                <a:solidFill>
                  <a:srgbClr val="F9F3D9"/>
                </a:solidFill>
                <a:latin typeface="Poppins" pitchFamily="2" charset="77"/>
                <a:cs typeface="Poppins" pitchFamily="2" charset="77"/>
              </a:rPr>
              <a:t>(n = 2)</a:t>
            </a:r>
          </a:p>
        </p:txBody>
      </p:sp>
      <p:sp>
        <p:nvSpPr>
          <p:cNvPr id="27" name="Rectangle 49">
            <a:extLst>
              <a:ext uri="{FF2B5EF4-FFF2-40B4-BE49-F238E27FC236}">
                <a16:creationId xmlns:a16="http://schemas.microsoft.com/office/drawing/2014/main" id="{51DFDF61-A344-A90A-3A7A-EACC86C2087D}"/>
              </a:ext>
            </a:extLst>
          </p:cNvPr>
          <p:cNvSpPr>
            <a:spLocks noChangeArrowheads="1"/>
          </p:cNvSpPr>
          <p:nvPr/>
        </p:nvSpPr>
        <p:spPr bwMode="auto">
          <a:xfrm>
            <a:off x="3833972" y="4628049"/>
            <a:ext cx="1499517" cy="492944"/>
          </a:xfrm>
          <a:prstGeom prst="rect">
            <a:avLst/>
          </a:prstGeom>
          <a:solidFill>
            <a:schemeClr val="accent1">
              <a:lumMod val="40000"/>
              <a:lumOff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chemeClr val="tx1"/>
                </a:solidFill>
                <a:latin typeface="Poppins" pitchFamily="2" charset="77"/>
                <a:cs typeface="Poppins" pitchFamily="2" charset="77"/>
              </a:rPr>
              <a:t>3.2 mg/kg</a:t>
            </a:r>
          </a:p>
          <a:p>
            <a:pPr lvl="0" algn="ctr">
              <a:lnSpc>
                <a:spcPct val="100000"/>
              </a:lnSpc>
              <a:spcBef>
                <a:spcPct val="0"/>
              </a:spcBef>
              <a:spcAft>
                <a:spcPct val="0"/>
              </a:spcAft>
              <a:buClrTx/>
              <a:buNone/>
              <a:defRPr/>
            </a:pPr>
            <a:r>
              <a:rPr lang="en-US" altLang="en-US" sz="1400">
                <a:solidFill>
                  <a:schemeClr val="tx1"/>
                </a:solidFill>
                <a:latin typeface="Poppins" pitchFamily="2" charset="77"/>
                <a:cs typeface="Poppins" pitchFamily="2" charset="77"/>
              </a:rPr>
              <a:t>(n = 3)</a:t>
            </a:r>
          </a:p>
        </p:txBody>
      </p:sp>
      <p:sp>
        <p:nvSpPr>
          <p:cNvPr id="28" name="Rectangle 49">
            <a:extLst>
              <a:ext uri="{FF2B5EF4-FFF2-40B4-BE49-F238E27FC236}">
                <a16:creationId xmlns:a16="http://schemas.microsoft.com/office/drawing/2014/main" id="{4B432C3E-076E-3BF8-AF4C-DC4C9596F316}"/>
              </a:ext>
            </a:extLst>
          </p:cNvPr>
          <p:cNvSpPr>
            <a:spLocks noChangeArrowheads="1"/>
          </p:cNvSpPr>
          <p:nvPr/>
        </p:nvSpPr>
        <p:spPr bwMode="auto">
          <a:xfrm>
            <a:off x="7116800" y="4628049"/>
            <a:ext cx="1499517" cy="49294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rgbClr val="F9F3D9"/>
                </a:solidFill>
                <a:latin typeface="Poppins" pitchFamily="2" charset="77"/>
                <a:cs typeface="Poppins" pitchFamily="2" charset="77"/>
              </a:rPr>
              <a:t>4.0 mg/kg</a:t>
            </a:r>
          </a:p>
          <a:p>
            <a:pPr lvl="0" algn="ctr">
              <a:lnSpc>
                <a:spcPct val="100000"/>
              </a:lnSpc>
              <a:spcBef>
                <a:spcPct val="0"/>
              </a:spcBef>
              <a:spcAft>
                <a:spcPct val="0"/>
              </a:spcAft>
              <a:buClrTx/>
              <a:buNone/>
              <a:defRPr/>
            </a:pPr>
            <a:r>
              <a:rPr lang="en-US" altLang="en-US" sz="1400">
                <a:solidFill>
                  <a:srgbClr val="F9F3D9"/>
                </a:solidFill>
                <a:latin typeface="Poppins" pitchFamily="2" charset="77"/>
                <a:cs typeface="Poppins" pitchFamily="2" charset="77"/>
              </a:rPr>
              <a:t>(n = 2)</a:t>
            </a:r>
          </a:p>
        </p:txBody>
      </p:sp>
      <p:sp>
        <p:nvSpPr>
          <p:cNvPr id="29" name="Rectangle 49">
            <a:extLst>
              <a:ext uri="{FF2B5EF4-FFF2-40B4-BE49-F238E27FC236}">
                <a16:creationId xmlns:a16="http://schemas.microsoft.com/office/drawing/2014/main" id="{17D65903-991A-0F66-CC8F-C8D17DE2997A}"/>
              </a:ext>
            </a:extLst>
          </p:cNvPr>
          <p:cNvSpPr>
            <a:spLocks noChangeArrowheads="1"/>
          </p:cNvSpPr>
          <p:nvPr/>
        </p:nvSpPr>
        <p:spPr bwMode="auto">
          <a:xfrm>
            <a:off x="5475386" y="4628049"/>
            <a:ext cx="1499517" cy="492944"/>
          </a:xfrm>
          <a:prstGeom prst="rect">
            <a:avLst/>
          </a:prstGeom>
          <a:solidFill>
            <a:schemeClr val="accent1">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chemeClr val="tx1"/>
                </a:solidFill>
                <a:latin typeface="Poppins" pitchFamily="2" charset="77"/>
                <a:cs typeface="Poppins" pitchFamily="2" charset="77"/>
              </a:rPr>
              <a:t>3.6 mg/kg</a:t>
            </a:r>
          </a:p>
          <a:p>
            <a:pPr lvl="0" algn="ctr">
              <a:lnSpc>
                <a:spcPct val="100000"/>
              </a:lnSpc>
              <a:spcBef>
                <a:spcPct val="0"/>
              </a:spcBef>
              <a:spcAft>
                <a:spcPct val="0"/>
              </a:spcAft>
              <a:buClrTx/>
              <a:buNone/>
              <a:defRPr/>
            </a:pPr>
            <a:r>
              <a:rPr lang="en-US" altLang="en-US" sz="1400">
                <a:solidFill>
                  <a:schemeClr val="tx1"/>
                </a:solidFill>
                <a:latin typeface="Poppins" pitchFamily="2" charset="77"/>
                <a:cs typeface="Poppins" pitchFamily="2" charset="77"/>
              </a:rPr>
              <a:t>(n = 2)</a:t>
            </a:r>
          </a:p>
        </p:txBody>
      </p:sp>
      <p:sp>
        <p:nvSpPr>
          <p:cNvPr id="30" name="Rectangle 49">
            <a:extLst>
              <a:ext uri="{FF2B5EF4-FFF2-40B4-BE49-F238E27FC236}">
                <a16:creationId xmlns:a16="http://schemas.microsoft.com/office/drawing/2014/main" id="{586BF544-3418-5252-8A85-C975132C34B0}"/>
              </a:ext>
            </a:extLst>
          </p:cNvPr>
          <p:cNvSpPr>
            <a:spLocks noChangeArrowheads="1"/>
          </p:cNvSpPr>
          <p:nvPr/>
        </p:nvSpPr>
        <p:spPr bwMode="auto">
          <a:xfrm>
            <a:off x="8758214" y="4628049"/>
            <a:ext cx="1499517" cy="49294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a:solidFill>
                  <a:srgbClr val="F9F3D9"/>
                </a:solidFill>
                <a:latin typeface="Poppins" pitchFamily="2" charset="77"/>
                <a:cs typeface="Poppins" pitchFamily="2" charset="77"/>
              </a:rPr>
              <a:t>4.0 mg/kg</a:t>
            </a:r>
          </a:p>
          <a:p>
            <a:pPr lvl="0" algn="ctr">
              <a:lnSpc>
                <a:spcPct val="100000"/>
              </a:lnSpc>
              <a:spcBef>
                <a:spcPct val="0"/>
              </a:spcBef>
              <a:spcAft>
                <a:spcPct val="0"/>
              </a:spcAft>
              <a:buClrTx/>
              <a:buNone/>
              <a:defRPr/>
            </a:pPr>
            <a:r>
              <a:rPr lang="en-US" altLang="en-US" sz="1400">
                <a:solidFill>
                  <a:srgbClr val="F9F3D9"/>
                </a:solidFill>
                <a:latin typeface="Poppins" pitchFamily="2" charset="77"/>
                <a:cs typeface="Poppins" pitchFamily="2" charset="77"/>
              </a:rPr>
              <a:t>+ G-CSF (n = 3)</a:t>
            </a:r>
          </a:p>
        </p:txBody>
      </p:sp>
      <p:cxnSp>
        <p:nvCxnSpPr>
          <p:cNvPr id="33" name="Connector: Elbow 32">
            <a:extLst>
              <a:ext uri="{FF2B5EF4-FFF2-40B4-BE49-F238E27FC236}">
                <a16:creationId xmlns:a16="http://schemas.microsoft.com/office/drawing/2014/main" id="{529B881C-E4D4-8DD1-93EE-E156CA01D26D}"/>
              </a:ext>
            </a:extLst>
          </p:cNvPr>
          <p:cNvCxnSpPr>
            <a:cxnSpLocks/>
            <a:stCxn id="14" idx="3"/>
          </p:cNvCxnSpPr>
          <p:nvPr/>
        </p:nvCxnSpPr>
        <p:spPr>
          <a:xfrm>
            <a:off x="5966749" y="2377410"/>
            <a:ext cx="143598" cy="488610"/>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2D8757F2-A51D-D515-EF99-88C8A67701CD}"/>
              </a:ext>
            </a:extLst>
          </p:cNvPr>
          <p:cNvCxnSpPr>
            <a:cxnSpLocks/>
            <a:endCxn id="16" idx="1"/>
          </p:cNvCxnSpPr>
          <p:nvPr/>
        </p:nvCxnSpPr>
        <p:spPr>
          <a:xfrm rot="16200000" flipH="1">
            <a:off x="6081682" y="3405722"/>
            <a:ext cx="290362" cy="19399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 Box 45">
            <a:extLst>
              <a:ext uri="{FF2B5EF4-FFF2-40B4-BE49-F238E27FC236}">
                <a16:creationId xmlns:a16="http://schemas.microsoft.com/office/drawing/2014/main" id="{BF20F358-2329-4EA8-9726-702C850D779D}"/>
              </a:ext>
            </a:extLst>
          </p:cNvPr>
          <p:cNvSpPr txBox="1">
            <a:spLocks noChangeArrowheads="1"/>
          </p:cNvSpPr>
          <p:nvPr/>
        </p:nvSpPr>
        <p:spPr bwMode="auto">
          <a:xfrm>
            <a:off x="58573" y="2660819"/>
            <a:ext cx="307675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rPr>
              <a:t>Adults with advanced ovarian cancer, RCC, or other solid tumors*; measurable disease by RECIST v1.1; archival tumor sample or pretreatment biopsy; ECOG 0-1</a:t>
            </a:r>
          </a:p>
          <a:p>
            <a:pPr lvl="0" algn="ctr">
              <a:lnSpc>
                <a:spcPct val="100000"/>
              </a:lnSpc>
              <a:spcBef>
                <a:spcPct val="0"/>
              </a:spcBef>
              <a:spcAft>
                <a:spcPct val="0"/>
              </a:spcAft>
              <a:buClrTx/>
              <a:buNone/>
              <a:defRPr/>
            </a:pPr>
            <a:r>
              <a:rPr lang="en-US" altLang="en-US" sz="1400">
                <a:solidFill>
                  <a:srgbClr val="161616"/>
                </a:solidFill>
                <a:latin typeface="Poppins" pitchFamily="2" charset="77"/>
                <a:cs typeface="Poppins" pitchFamily="2" charset="77"/>
              </a:rPr>
              <a:t>(N = 37)</a:t>
            </a:r>
            <a:endParaRPr kumimoji="0" lang="en-US" altLang="en-US" sz="1400" b="0" i="0" u="none" strike="noStrike" kern="1200" cap="none" spc="0" normalizeH="0" baseline="0" noProof="0">
              <a:ln>
                <a:noFill/>
              </a:ln>
              <a:solidFill>
                <a:srgbClr val="161616"/>
              </a:solidFill>
              <a:effectLst/>
              <a:uLnTx/>
              <a:uFillTx/>
              <a:latin typeface="Poppins" pitchFamily="2" charset="77"/>
              <a:ea typeface="+mn-ea"/>
              <a:cs typeface="Poppins" pitchFamily="2" charset="77"/>
            </a:endParaRPr>
          </a:p>
        </p:txBody>
      </p:sp>
      <p:sp>
        <p:nvSpPr>
          <p:cNvPr id="54" name="TextBox 53">
            <a:extLst>
              <a:ext uri="{FF2B5EF4-FFF2-40B4-BE49-F238E27FC236}">
                <a16:creationId xmlns:a16="http://schemas.microsoft.com/office/drawing/2014/main" id="{6E134464-2937-F37B-CBC5-68731B3907FC}"/>
              </a:ext>
            </a:extLst>
          </p:cNvPr>
          <p:cNvSpPr txBox="1"/>
          <p:nvPr/>
        </p:nvSpPr>
        <p:spPr>
          <a:xfrm>
            <a:off x="227343" y="4602637"/>
            <a:ext cx="3535680" cy="465200"/>
          </a:xfrm>
          <a:prstGeom prst="rect">
            <a:avLst/>
          </a:prstGeom>
        </p:spPr>
        <p:txBody>
          <a:bodyPr vert="horz" wrap="square" lIns="0" tIns="0" rIns="0" bIns="0" rtlCol="0">
            <a:noAutofit/>
          </a:bodyPr>
          <a:lstStyle/>
          <a:p>
            <a:pPr algn="l"/>
            <a:r>
              <a:rPr lang="en-US" sz="1200"/>
              <a:t>*CHD6 expression prescreening required for patients with non-ovarian cancer/non-RCC solid tumors.</a:t>
            </a:r>
          </a:p>
        </p:txBody>
      </p:sp>
    </p:spTree>
    <p:extLst>
      <p:ext uri="{BB962C8B-B14F-4D97-AF65-F5344CB8AC3E}">
        <p14:creationId xmlns:p14="http://schemas.microsoft.com/office/powerpoint/2010/main" val="3704376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52F53-5733-16D8-79C4-6D068FDE7023}"/>
              </a:ext>
            </a:extLst>
          </p:cNvPr>
          <p:cNvSpPr>
            <a:spLocks noGrp="1"/>
          </p:cNvSpPr>
          <p:nvPr>
            <p:ph type="title"/>
          </p:nvPr>
        </p:nvSpPr>
        <p:spPr/>
        <p:txBody>
          <a:bodyPr/>
          <a:lstStyle/>
          <a:p>
            <a:r>
              <a:rPr lang="en-US" spc="0"/>
              <a:t>Phase I CUSP06: Characteristics</a:t>
            </a:r>
          </a:p>
        </p:txBody>
      </p:sp>
      <p:sp>
        <p:nvSpPr>
          <p:cNvPr id="6" name="Content Placeholder 5">
            <a:extLst>
              <a:ext uri="{FF2B5EF4-FFF2-40B4-BE49-F238E27FC236}">
                <a16:creationId xmlns:a16="http://schemas.microsoft.com/office/drawing/2014/main" id="{7395B056-1BF8-A01B-3D00-E55D09900715}"/>
              </a:ext>
            </a:extLst>
          </p:cNvPr>
          <p:cNvSpPr>
            <a:spLocks noGrp="1"/>
          </p:cNvSpPr>
          <p:nvPr>
            <p:ph sz="quarter" idx="10"/>
          </p:nvPr>
        </p:nvSpPr>
        <p:spPr/>
        <p:txBody>
          <a:bodyPr anchor="b"/>
          <a:lstStyle/>
          <a:p>
            <a:r>
              <a:rPr lang="en-US"/>
              <a:t>Patel. ASCO 2025. </a:t>
            </a:r>
            <a:r>
              <a:rPr lang="en-US" err="1"/>
              <a:t>Abstr</a:t>
            </a:r>
            <a:r>
              <a:rPr lang="en-US"/>
              <a:t> 3042.</a:t>
            </a:r>
          </a:p>
        </p:txBody>
      </p:sp>
      <p:graphicFrame>
        <p:nvGraphicFramePr>
          <p:cNvPr id="4" name="Table 3">
            <a:extLst>
              <a:ext uri="{FF2B5EF4-FFF2-40B4-BE49-F238E27FC236}">
                <a16:creationId xmlns:a16="http://schemas.microsoft.com/office/drawing/2014/main" id="{4357F54F-E3F1-8761-582C-3754ADE878C8}"/>
              </a:ext>
            </a:extLst>
          </p:cNvPr>
          <p:cNvGraphicFramePr>
            <a:graphicFrameLocks noGrp="1"/>
          </p:cNvGraphicFramePr>
          <p:nvPr>
            <p:extLst>
              <p:ext uri="{D42A27DB-BD31-4B8C-83A1-F6EECF244321}">
                <p14:modId xmlns:p14="http://schemas.microsoft.com/office/powerpoint/2010/main" val="484660817"/>
              </p:ext>
            </p:extLst>
          </p:nvPr>
        </p:nvGraphicFramePr>
        <p:xfrm>
          <a:off x="220661" y="1327500"/>
          <a:ext cx="5760720" cy="3383280"/>
        </p:xfrm>
        <a:graphic>
          <a:graphicData uri="http://schemas.openxmlformats.org/drawingml/2006/table">
            <a:tbl>
              <a:tblPr firstRow="1" bandRow="1">
                <a:tableStyleId>{6E25E649-3F16-4E02-A733-19D2CDBF48F0}</a:tableStyleId>
              </a:tblPr>
              <a:tblGrid>
                <a:gridCol w="3688735">
                  <a:extLst>
                    <a:ext uri="{9D8B030D-6E8A-4147-A177-3AD203B41FA5}">
                      <a16:colId xmlns:a16="http://schemas.microsoft.com/office/drawing/2014/main" val="3521403380"/>
                    </a:ext>
                  </a:extLst>
                </a:gridCol>
                <a:gridCol w="2071985">
                  <a:extLst>
                    <a:ext uri="{9D8B030D-6E8A-4147-A177-3AD203B41FA5}">
                      <a16:colId xmlns:a16="http://schemas.microsoft.com/office/drawing/2014/main" val="1160596638"/>
                    </a:ext>
                  </a:extLst>
                </a:gridCol>
              </a:tblGrid>
              <a:tr h="220212">
                <a:tc>
                  <a:txBody>
                    <a:bodyPr/>
                    <a:lstStyle/>
                    <a:p>
                      <a:r>
                        <a:rPr lang="en-US" altLang="zh-CN" sz="1600">
                          <a:solidFill>
                            <a:schemeClr val="bg2"/>
                          </a:solidFill>
                        </a:rPr>
                        <a:t>Baseline Information</a:t>
                      </a:r>
                      <a:endParaRPr lang="en-US" sz="1600">
                        <a:solidFill>
                          <a:schemeClr val="bg2"/>
                        </a:solidFill>
                      </a:endParaRPr>
                    </a:p>
                  </a:txBody>
                  <a:tcPr marL="118872" marR="118872"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a:solidFill>
                            <a:schemeClr val="bg2"/>
                          </a:solidFill>
                        </a:rPr>
                        <a:t>Total (n = 37)</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26855501"/>
                  </a:ext>
                </a:extLst>
              </a:tr>
              <a:tr h="192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a:solidFill>
                            <a:schemeClr val="tx1"/>
                          </a:solidFill>
                        </a:rPr>
                        <a:t>Median age, yr (range)</a:t>
                      </a:r>
                      <a:endParaRPr kumimoji="0" lang="en-US" sz="1600" b="0" i="0" u="none" strike="noStrike" cap="none" normalizeH="0" baseline="0">
                        <a:ln>
                          <a:noFill/>
                        </a:ln>
                        <a:solidFill>
                          <a:schemeClr val="tx1"/>
                        </a:solidFill>
                        <a:effectLst/>
                        <a:latin typeface="+mn-lt"/>
                        <a:cs typeface="Poppins" pitchFamily="2" charset="77"/>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lang="en-US" sz="1600" b="0">
                          <a:solidFill>
                            <a:schemeClr val="tx1"/>
                          </a:solidFill>
                          <a:effectLst/>
                          <a:latin typeface="+mn-lt"/>
                        </a:rPr>
                        <a:t>≥65 years</a:t>
                      </a:r>
                    </a:p>
                  </a:txBody>
                  <a:tcPr marL="118872" marR="118872"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algn="ctr"/>
                      <a:r>
                        <a:rPr lang="en-US" sz="1600" b="0">
                          <a:solidFill>
                            <a:schemeClr val="tx1"/>
                          </a:solidFill>
                        </a:rPr>
                        <a:t> 61.0 (38–79)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15 (40.5)</a:t>
                      </a:r>
                    </a:p>
                  </a:txBody>
                  <a:tcPr marL="118872" marR="118872"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80238079"/>
                  </a:ext>
                </a:extLst>
              </a:tr>
              <a:tr h="192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a:solidFill>
                            <a:schemeClr val="tx1"/>
                          </a:solidFill>
                        </a:rPr>
                        <a:t>Sex, n (%)</a:t>
                      </a:r>
                      <a:endParaRPr kumimoji="0" lang="en-US" sz="1600" b="0" i="0" u="none" strike="noStrike" cap="none" normalizeH="0" baseline="0">
                        <a:ln>
                          <a:noFill/>
                        </a:ln>
                        <a:solidFill>
                          <a:schemeClr val="tx1"/>
                        </a:solidFill>
                        <a:effectLst/>
                        <a:latin typeface="+mn-lt"/>
                        <a:cs typeface="Poppins" pitchFamily="2" charset="77"/>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lang="en-US" sz="1600" b="0">
                          <a:solidFill>
                            <a:schemeClr val="tx1"/>
                          </a:solidFill>
                          <a:effectLst/>
                          <a:latin typeface="+mn-lt"/>
                        </a:rPr>
                        <a:t>Female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lang="en-US" sz="1600" b="0">
                          <a:solidFill>
                            <a:schemeClr val="tx1"/>
                          </a:solidFill>
                          <a:effectLst/>
                          <a:latin typeface="+mn-lt"/>
                          <a:cs typeface="Arial" panose="020B0604020202020204" pitchFamily="34" charset="0"/>
                        </a:rPr>
                        <a:t>Male</a:t>
                      </a:r>
                    </a:p>
                  </a:txBody>
                  <a:tcPr marL="118872" marR="118872"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34 (91.9)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3 (8.1)</a:t>
                      </a:r>
                    </a:p>
                  </a:txBody>
                  <a:tcPr marL="118872" marR="118872"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79302207"/>
                  </a:ext>
                </a:extLst>
              </a:tr>
              <a:tr h="192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a:solidFill>
                            <a:schemeClr val="tx1"/>
                          </a:solidFill>
                        </a:rPr>
                        <a:t>ECOG Status, n (%)</a:t>
                      </a:r>
                      <a:endParaRPr kumimoji="0" lang="en-US" sz="1600" b="0" i="0" u="none" strike="noStrike" cap="none" normalizeH="0" baseline="0">
                        <a:ln>
                          <a:noFill/>
                        </a:ln>
                        <a:solidFill>
                          <a:schemeClr val="tx1"/>
                        </a:solidFill>
                        <a:effectLst/>
                        <a:latin typeface="+mn-lt"/>
                        <a:cs typeface="Poppins" pitchFamily="2" charset="77"/>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lang="en-US" sz="1600" b="0">
                          <a:solidFill>
                            <a:schemeClr val="tx1"/>
                          </a:solidFill>
                          <a:effectLst/>
                          <a:latin typeface="+mn-lt"/>
                        </a:rPr>
                        <a:t>0</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lang="en-US" sz="1600" b="0">
                          <a:solidFill>
                            <a:schemeClr val="tx1"/>
                          </a:solidFill>
                          <a:effectLst/>
                          <a:latin typeface="+mn-lt"/>
                          <a:cs typeface="Arial" panose="020B0604020202020204" pitchFamily="34" charset="0"/>
                        </a:rPr>
                        <a:t>1</a:t>
                      </a:r>
                    </a:p>
                  </a:txBody>
                  <a:tcPr marL="118872" marR="118872"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12 (32.4)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25 (67.6)</a:t>
                      </a:r>
                    </a:p>
                  </a:txBody>
                  <a:tcPr marL="118872" marR="118872"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43989398"/>
                  </a:ext>
                </a:extLst>
              </a:tr>
              <a:tr h="192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a:solidFill>
                            <a:schemeClr val="tx1"/>
                          </a:solidFill>
                        </a:rPr>
                        <a:t>Prior lines of therapy, median (range)</a:t>
                      </a:r>
                      <a:endParaRPr kumimoji="0" lang="en-US" sz="1600" b="0" i="0" u="none" strike="noStrike" cap="none" normalizeH="0" baseline="0">
                        <a:ln>
                          <a:noFill/>
                        </a:ln>
                        <a:solidFill>
                          <a:schemeClr val="tx1"/>
                        </a:solidFill>
                        <a:effectLst/>
                        <a:latin typeface="+mn-lt"/>
                        <a:cs typeface="Poppins" pitchFamily="2" charset="77"/>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lang="en-US" sz="1600" b="0">
                          <a:solidFill>
                            <a:schemeClr val="tx1"/>
                          </a:solidFill>
                          <a:effectLst/>
                          <a:latin typeface="+mn-lt"/>
                        </a:rPr>
                        <a:t>Ovarian cancer</a:t>
                      </a:r>
                      <a:endParaRPr lang="en-US" sz="1600" b="0">
                        <a:solidFill>
                          <a:schemeClr val="tx1"/>
                        </a:solidFill>
                        <a:effectLst/>
                        <a:latin typeface="+mn-lt"/>
                        <a:cs typeface="Arial" panose="020B0604020202020204" pitchFamily="34" charset="0"/>
                      </a:endParaRPr>
                    </a:p>
                  </a:txBody>
                  <a:tcPr marL="118872" marR="118872"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0">
                          <a:solidFill>
                            <a:schemeClr val="tx1"/>
                          </a:solidFill>
                        </a:rPr>
                        <a:t>4.0 (1–9)</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4.0 (1–9)</a:t>
                      </a:r>
                    </a:p>
                  </a:txBody>
                  <a:tcPr marL="118872" marR="118872"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03681251"/>
                  </a:ext>
                </a:extLst>
              </a:tr>
            </a:tbl>
          </a:graphicData>
        </a:graphic>
      </p:graphicFrame>
      <p:graphicFrame>
        <p:nvGraphicFramePr>
          <p:cNvPr id="7" name="Table 6">
            <a:extLst>
              <a:ext uri="{FF2B5EF4-FFF2-40B4-BE49-F238E27FC236}">
                <a16:creationId xmlns:a16="http://schemas.microsoft.com/office/drawing/2014/main" id="{A49AE743-15D9-B3D9-C881-919C2B7814EE}"/>
              </a:ext>
            </a:extLst>
          </p:cNvPr>
          <p:cNvGraphicFramePr>
            <a:graphicFrameLocks noGrp="1"/>
          </p:cNvGraphicFramePr>
          <p:nvPr>
            <p:extLst>
              <p:ext uri="{D42A27DB-BD31-4B8C-83A1-F6EECF244321}">
                <p14:modId xmlns:p14="http://schemas.microsoft.com/office/powerpoint/2010/main" val="4157227366"/>
              </p:ext>
            </p:extLst>
          </p:nvPr>
        </p:nvGraphicFramePr>
        <p:xfrm>
          <a:off x="6210619" y="1322509"/>
          <a:ext cx="5760720" cy="3444240"/>
        </p:xfrm>
        <a:graphic>
          <a:graphicData uri="http://schemas.openxmlformats.org/drawingml/2006/table">
            <a:tbl>
              <a:tblPr firstRow="1" bandRow="1">
                <a:tableStyleId>{6E25E649-3F16-4E02-A733-19D2CDBF48F0}</a:tableStyleId>
              </a:tblPr>
              <a:tblGrid>
                <a:gridCol w="3688735">
                  <a:extLst>
                    <a:ext uri="{9D8B030D-6E8A-4147-A177-3AD203B41FA5}">
                      <a16:colId xmlns:a16="http://schemas.microsoft.com/office/drawing/2014/main" val="3521403380"/>
                    </a:ext>
                  </a:extLst>
                </a:gridCol>
                <a:gridCol w="2071985">
                  <a:extLst>
                    <a:ext uri="{9D8B030D-6E8A-4147-A177-3AD203B41FA5}">
                      <a16:colId xmlns:a16="http://schemas.microsoft.com/office/drawing/2014/main" val="1160596638"/>
                    </a:ext>
                  </a:extLst>
                </a:gridCol>
              </a:tblGrid>
              <a:tr h="220212">
                <a:tc>
                  <a:txBody>
                    <a:bodyPr/>
                    <a:lstStyle/>
                    <a:p>
                      <a:r>
                        <a:rPr lang="en-US" altLang="zh-CN" sz="1600">
                          <a:solidFill>
                            <a:schemeClr val="bg2"/>
                          </a:solidFill>
                        </a:rPr>
                        <a:t>Baseline Information</a:t>
                      </a:r>
                      <a:endParaRPr lang="en-US" sz="1600">
                        <a:solidFill>
                          <a:schemeClr val="bg2"/>
                        </a:solidFill>
                      </a:endParaRPr>
                    </a:p>
                  </a:txBody>
                  <a:tcPr marL="118872" marR="118872"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a:solidFill>
                            <a:schemeClr val="bg2"/>
                          </a:solidFill>
                        </a:rPr>
                        <a:t>Total (n = 37)</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26855501"/>
                  </a:ext>
                </a:extLst>
              </a:tr>
              <a:tr h="192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a:solidFill>
                            <a:schemeClr val="tx1"/>
                          </a:solidFill>
                        </a:rPr>
                        <a:t>Tumor Types, n (%)</a:t>
                      </a:r>
                      <a:endParaRPr kumimoji="0" lang="en-US" sz="1600" b="0" i="0" u="none" strike="noStrike" cap="none" normalizeH="0" baseline="0">
                        <a:ln>
                          <a:noFill/>
                        </a:ln>
                        <a:solidFill>
                          <a:schemeClr val="tx1"/>
                        </a:solidFill>
                        <a:effectLst/>
                        <a:latin typeface="+mn-lt"/>
                        <a:cs typeface="Poppins" pitchFamily="2" charset="77"/>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600" b="0">
                          <a:solidFill>
                            <a:schemeClr val="tx1"/>
                          </a:solidFill>
                          <a:effectLst/>
                          <a:latin typeface="+mn-lt"/>
                        </a:rPr>
                        <a:t>Ovarian cancer</a:t>
                      </a:r>
                      <a:endParaRPr kumimoji="0" lang="en-US" sz="1600" b="0" i="0" u="none" strike="noStrike" cap="none" normalizeH="0" baseline="0">
                        <a:ln>
                          <a:noFill/>
                        </a:ln>
                        <a:solidFill>
                          <a:schemeClr val="tx1"/>
                        </a:solidFill>
                        <a:effectLst/>
                        <a:latin typeface="Poppins" pitchFamily="2" charset="77"/>
                        <a:cs typeface="Poppins" pitchFamily="2" charset="77"/>
                      </a:endParaRP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Platinum-resistant</a:t>
                      </a:r>
                    </a:p>
                    <a:p>
                      <a:pPr marL="630237"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0" u="none" strike="noStrike" cap="none" normalizeH="0" baseline="0">
                          <a:ln>
                            <a:noFill/>
                          </a:ln>
                          <a:solidFill>
                            <a:schemeClr val="tx1"/>
                          </a:solidFill>
                          <a:effectLst/>
                          <a:latin typeface="Poppins" pitchFamily="2" charset="77"/>
                          <a:cs typeface="Poppins" pitchFamily="2" charset="77"/>
                        </a:rPr>
                        <a:t>Platinum-refractory</a:t>
                      </a:r>
                      <a:endParaRPr lang="en-US" sz="1600" b="0">
                        <a:solidFill>
                          <a:schemeClr val="tx1"/>
                        </a:solidFill>
                        <a:effectLst/>
                        <a:latin typeface="+mn-lt"/>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lang="en-US" sz="1600" b="0">
                          <a:solidFill>
                            <a:schemeClr val="tx1"/>
                          </a:solidFill>
                          <a:effectLst/>
                          <a:latin typeface="+mn-lt"/>
                          <a:cs typeface="Arial" panose="020B0604020202020204" pitchFamily="34" charset="0"/>
                        </a:rPr>
                        <a:t>Renal cell carcinoma</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lang="en-US" sz="1600" b="0">
                          <a:solidFill>
                            <a:schemeClr val="tx1"/>
                          </a:solidFill>
                        </a:rPr>
                        <a:t>Cholangiocarcinoma</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600" b="0">
                          <a:solidFill>
                            <a:schemeClr val="tx1"/>
                          </a:solidFill>
                        </a:rPr>
                        <a:t>Endometrial carcinoma</a:t>
                      </a:r>
                    </a:p>
                  </a:txBody>
                  <a:tcPr marL="118872" marR="118872"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30 (81.1)</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29 (96.7)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1 (3.3)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4 (10.8)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2 (5.4)</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1 (2.7)</a:t>
                      </a:r>
                    </a:p>
                  </a:txBody>
                  <a:tcPr marL="118872" marR="118872"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656852651"/>
                  </a:ext>
                </a:extLst>
              </a:tr>
              <a:tr h="1926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600" b="0">
                          <a:solidFill>
                            <a:schemeClr val="tx1"/>
                          </a:solidFill>
                        </a:rPr>
                        <a:t>Prior Therapies in Ovarian Cancer</a:t>
                      </a:r>
                      <a:endParaRPr kumimoji="0" lang="en-US" sz="1600" b="0" i="0" u="none" strike="noStrike" cap="none" normalizeH="0" baseline="0">
                        <a:ln>
                          <a:noFill/>
                        </a:ln>
                        <a:solidFill>
                          <a:schemeClr val="tx1"/>
                        </a:solidFill>
                        <a:effectLst/>
                        <a:latin typeface="+mn-lt"/>
                        <a:cs typeface="Poppins" pitchFamily="2" charset="77"/>
                      </a:endParaRP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600" b="0">
                          <a:solidFill>
                            <a:schemeClr val="tx1"/>
                          </a:solidFill>
                          <a:effectLst/>
                          <a:latin typeface="+mn-lt"/>
                        </a:rPr>
                        <a:t>Prior platinum</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600" b="0">
                          <a:solidFill>
                            <a:schemeClr val="tx1"/>
                          </a:solidFill>
                          <a:effectLst/>
                          <a:latin typeface="+mn-lt"/>
                        </a:rPr>
                        <a:t>Prior taxane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600" b="0">
                          <a:solidFill>
                            <a:schemeClr val="tx1"/>
                          </a:solidFill>
                          <a:effectLst/>
                          <a:latin typeface="+mn-lt"/>
                        </a:rPr>
                        <a:t>Prior bevacizumab</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600" b="0">
                          <a:solidFill>
                            <a:schemeClr val="tx1"/>
                          </a:solidFill>
                          <a:effectLst/>
                          <a:latin typeface="+mn-lt"/>
                        </a:rPr>
                        <a:t>Prior </a:t>
                      </a:r>
                      <a:r>
                        <a:rPr lang="en-US" sz="1600" b="0" err="1">
                          <a:solidFill>
                            <a:schemeClr val="tx1"/>
                          </a:solidFill>
                          <a:effectLst/>
                          <a:latin typeface="+mn-lt"/>
                        </a:rPr>
                        <a:t>mirvetuximab</a:t>
                      </a:r>
                      <a:endParaRPr lang="en-US" sz="1600" b="0">
                        <a:solidFill>
                          <a:schemeClr val="tx1"/>
                        </a:solidFill>
                        <a:effectLst/>
                        <a:latin typeface="+mn-lt"/>
                      </a:endParaRPr>
                    </a:p>
                  </a:txBody>
                  <a:tcPr marL="118872" marR="118872"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b="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30 (100.0)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30 (100.0)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23 (76.7)</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a:solidFill>
                            <a:schemeClr val="tx1"/>
                          </a:solidFill>
                        </a:rPr>
                        <a:t>7 (23.3)</a:t>
                      </a:r>
                    </a:p>
                  </a:txBody>
                  <a:tcPr marL="118872" marR="118872"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5364783"/>
                  </a:ext>
                </a:extLst>
              </a:tr>
            </a:tbl>
          </a:graphicData>
        </a:graphic>
      </p:graphicFrame>
    </p:spTree>
    <p:extLst>
      <p:ext uri="{BB962C8B-B14F-4D97-AF65-F5344CB8AC3E}">
        <p14:creationId xmlns:p14="http://schemas.microsoft.com/office/powerpoint/2010/main" val="13785642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7F0C349-9E50-23BE-8B45-7A82664ADCB2}"/>
              </a:ext>
            </a:extLst>
          </p:cNvPr>
          <p:cNvSpPr>
            <a:spLocks noGrp="1"/>
          </p:cNvSpPr>
          <p:nvPr>
            <p:ph idx="1"/>
          </p:nvPr>
        </p:nvSpPr>
        <p:spPr>
          <a:xfrm>
            <a:off x="231776" y="1335088"/>
            <a:ext cx="5606798" cy="4754562"/>
          </a:xfrm>
        </p:spPr>
        <p:txBody>
          <a:bodyPr/>
          <a:lstStyle/>
          <a:p>
            <a:pPr lvl="1">
              <a:buSzPct val="75000"/>
              <a:buBlip>
                <a:blip r:embed="rId2">
                  <a:extLst>
                    <a:ext uri="{96DAC541-7B7A-43D3-8B79-37D633B846F1}">
                      <asvg:svgBlip xmlns:asvg="http://schemas.microsoft.com/office/drawing/2016/SVG/main" r:embed="rId3"/>
                    </a:ext>
                  </a:extLst>
                </a:blip>
              </a:buBlip>
            </a:pPr>
            <a:r>
              <a:rPr lang="en-US" sz="1800"/>
              <a:t>Responses were observed at doses of </a:t>
            </a:r>
            <a:br>
              <a:rPr lang="en-US" sz="1800"/>
            </a:br>
            <a:r>
              <a:rPr lang="en-US" sz="1800"/>
              <a:t>3.2 mg/kg and above</a:t>
            </a:r>
          </a:p>
          <a:p>
            <a:pPr lvl="1">
              <a:buSzPct val="75000"/>
              <a:buBlip>
                <a:blip r:embed="rId2">
                  <a:extLst>
                    <a:ext uri="{96DAC541-7B7A-43D3-8B79-37D633B846F1}">
                      <asvg:svgBlip xmlns:asvg="http://schemas.microsoft.com/office/drawing/2016/SVG/main" r:embed="rId3"/>
                    </a:ext>
                  </a:extLst>
                </a:blip>
              </a:buBlip>
            </a:pPr>
            <a:r>
              <a:rPr lang="en-US" sz="1800"/>
              <a:t>n = 2 patients with previous mirvetuximab </a:t>
            </a:r>
            <a:r>
              <a:rPr lang="en-US" sz="1800" err="1"/>
              <a:t>tx</a:t>
            </a:r>
            <a:r>
              <a:rPr lang="en-US" sz="1800"/>
              <a:t> had PRs with tumor changes of -64% and -49%</a:t>
            </a:r>
          </a:p>
          <a:p>
            <a:pPr lvl="1">
              <a:buSzPct val="75000"/>
              <a:buBlip>
                <a:blip r:embed="rId2">
                  <a:extLst>
                    <a:ext uri="{96DAC541-7B7A-43D3-8B79-37D633B846F1}">
                      <asvg:svgBlip xmlns:asvg="http://schemas.microsoft.com/office/drawing/2016/SVG/main" r:embed="rId3"/>
                    </a:ext>
                  </a:extLst>
                </a:blip>
              </a:buBlip>
            </a:pPr>
            <a:r>
              <a:rPr lang="en-US" sz="1800"/>
              <a:t>Responses observed in tumors with both low and high CDH6 expression</a:t>
            </a:r>
          </a:p>
        </p:txBody>
      </p:sp>
      <p:sp>
        <p:nvSpPr>
          <p:cNvPr id="2" name="Title 1">
            <a:extLst>
              <a:ext uri="{FF2B5EF4-FFF2-40B4-BE49-F238E27FC236}">
                <a16:creationId xmlns:a16="http://schemas.microsoft.com/office/drawing/2014/main" id="{B6141AB4-E14F-516E-04BF-E5F37E57D2DB}"/>
              </a:ext>
            </a:extLst>
          </p:cNvPr>
          <p:cNvSpPr>
            <a:spLocks noGrp="1"/>
          </p:cNvSpPr>
          <p:nvPr>
            <p:ph type="title"/>
          </p:nvPr>
        </p:nvSpPr>
        <p:spPr>
          <a:xfrm>
            <a:off x="231078" y="531006"/>
            <a:ext cx="11740260" cy="502445"/>
          </a:xfrm>
        </p:spPr>
        <p:txBody>
          <a:bodyPr/>
          <a:lstStyle/>
          <a:p>
            <a:r>
              <a:rPr lang="en-US" spc="0"/>
              <a:t>Phase I CUSP06: Efficacy</a:t>
            </a:r>
          </a:p>
        </p:txBody>
      </p:sp>
      <p:sp>
        <p:nvSpPr>
          <p:cNvPr id="7" name="Content Placeholder 6">
            <a:extLst>
              <a:ext uri="{FF2B5EF4-FFF2-40B4-BE49-F238E27FC236}">
                <a16:creationId xmlns:a16="http://schemas.microsoft.com/office/drawing/2014/main" id="{6D9A2F1B-3E21-86D6-7D38-F5F6292E87A6}"/>
              </a:ext>
            </a:extLst>
          </p:cNvPr>
          <p:cNvSpPr>
            <a:spLocks noGrp="1"/>
          </p:cNvSpPr>
          <p:nvPr>
            <p:ph sz="quarter" idx="10"/>
          </p:nvPr>
        </p:nvSpPr>
        <p:spPr>
          <a:xfrm>
            <a:off x="3559175" y="6350000"/>
            <a:ext cx="5732463" cy="327025"/>
          </a:xfrm>
        </p:spPr>
        <p:txBody>
          <a:bodyPr anchor="b"/>
          <a:lstStyle/>
          <a:p>
            <a:r>
              <a:rPr lang="en-US"/>
              <a:t>Patel. ASCO 2025. </a:t>
            </a:r>
            <a:r>
              <a:rPr lang="en-US" err="1"/>
              <a:t>Abstr</a:t>
            </a:r>
            <a:r>
              <a:rPr lang="en-US"/>
              <a:t> 3042.</a:t>
            </a:r>
          </a:p>
        </p:txBody>
      </p:sp>
      <p:graphicFrame>
        <p:nvGraphicFramePr>
          <p:cNvPr id="4" name="Content Placeholder 3">
            <a:extLst>
              <a:ext uri="{FF2B5EF4-FFF2-40B4-BE49-F238E27FC236}">
                <a16:creationId xmlns:a16="http://schemas.microsoft.com/office/drawing/2014/main" id="{3A1EDDA4-D3AC-69BB-049D-6DF6DD453653}"/>
              </a:ext>
            </a:extLst>
          </p:cNvPr>
          <p:cNvGraphicFramePr>
            <a:graphicFrameLocks/>
          </p:cNvGraphicFramePr>
          <p:nvPr>
            <p:extLst>
              <p:ext uri="{D42A27DB-BD31-4B8C-83A1-F6EECF244321}">
                <p14:modId xmlns:p14="http://schemas.microsoft.com/office/powerpoint/2010/main" val="3117849724"/>
              </p:ext>
            </p:extLst>
          </p:nvPr>
        </p:nvGraphicFramePr>
        <p:xfrm>
          <a:off x="231078" y="3744019"/>
          <a:ext cx="5732463" cy="1859280"/>
        </p:xfrm>
        <a:graphic>
          <a:graphicData uri="http://schemas.openxmlformats.org/drawingml/2006/table">
            <a:tbl>
              <a:tblPr firstRow="1" bandRow="1">
                <a:tableStyleId>{6E25E649-3F16-4E02-A733-19D2CDBF48F0}</a:tableStyleId>
              </a:tblPr>
              <a:tblGrid>
                <a:gridCol w="2521403">
                  <a:extLst>
                    <a:ext uri="{9D8B030D-6E8A-4147-A177-3AD203B41FA5}">
                      <a16:colId xmlns:a16="http://schemas.microsoft.com/office/drawing/2014/main" val="1474564625"/>
                    </a:ext>
                  </a:extLst>
                </a:gridCol>
                <a:gridCol w="1605530">
                  <a:extLst>
                    <a:ext uri="{9D8B030D-6E8A-4147-A177-3AD203B41FA5}">
                      <a16:colId xmlns:a16="http://schemas.microsoft.com/office/drawing/2014/main" val="4230401161"/>
                    </a:ext>
                  </a:extLst>
                </a:gridCol>
                <a:gridCol w="1605530">
                  <a:extLst>
                    <a:ext uri="{9D8B030D-6E8A-4147-A177-3AD203B41FA5}">
                      <a16:colId xmlns:a16="http://schemas.microsoft.com/office/drawing/2014/main" val="3859443227"/>
                    </a:ext>
                  </a:extLst>
                </a:gridCol>
              </a:tblGrid>
              <a:tr h="281002">
                <a:tc>
                  <a:txBody>
                    <a:bodyPr/>
                    <a:lstStyle/>
                    <a:p>
                      <a:r>
                        <a:rPr lang="en-US" sz="1400">
                          <a:solidFill>
                            <a:schemeClr val="bg2"/>
                          </a:solidFill>
                          <a:latin typeface="+mn-lt"/>
                        </a:rPr>
                        <a:t>Result</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altLang="zh-CN" sz="1400">
                          <a:solidFill>
                            <a:schemeClr val="bg2"/>
                          </a:solidFill>
                          <a:latin typeface="+mn-lt"/>
                        </a:rPr>
                        <a:t>G-CSF Cohorts </a:t>
                      </a:r>
                    </a:p>
                    <a:p>
                      <a:pPr algn="ctr"/>
                      <a:r>
                        <a:rPr lang="en-US" altLang="zh-CN" sz="1400">
                          <a:solidFill>
                            <a:schemeClr val="bg2"/>
                          </a:solidFill>
                          <a:latin typeface="+mn-lt"/>
                        </a:rPr>
                        <a:t>(n = 8)</a:t>
                      </a:r>
                      <a:endParaRPr lang="en-US" sz="1400">
                        <a:solidFill>
                          <a:schemeClr val="bg2"/>
                        </a:solidFill>
                        <a:latin typeface="+mn-lt"/>
                      </a:endParaRP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a:solidFill>
                            <a:schemeClr val="bg2"/>
                          </a:solidFill>
                          <a:latin typeface="+mn-lt"/>
                        </a:rPr>
                        <a:t>Total </a:t>
                      </a:r>
                    </a:p>
                    <a:p>
                      <a:pPr algn="ctr"/>
                      <a:r>
                        <a:rPr lang="en-US" sz="1400">
                          <a:solidFill>
                            <a:schemeClr val="bg2"/>
                          </a:solidFill>
                          <a:latin typeface="+mn-lt"/>
                        </a:rPr>
                        <a:t>(n = 25*)</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57544361"/>
                  </a:ext>
                </a:extLst>
              </a:tr>
              <a:tr h="140501">
                <a:tc>
                  <a:txBody>
                    <a:bodyPr/>
                    <a:lstStyle/>
                    <a:p>
                      <a:pPr marL="0" marR="0" lvl="0" indent="0" algn="l" defTabSz="2560320" rtl="0" eaLnBrk="1" fontAlgn="auto" latinLnBrk="0" hangingPunct="1">
                        <a:lnSpc>
                          <a:spcPct val="100000"/>
                        </a:lnSpc>
                        <a:spcBef>
                          <a:spcPts val="0"/>
                        </a:spcBef>
                        <a:spcAft>
                          <a:spcPts val="0"/>
                        </a:spcAft>
                        <a:buClrTx/>
                        <a:buSzTx/>
                        <a:buFontTx/>
                        <a:buNone/>
                        <a:tabLst/>
                        <a:defRPr/>
                      </a:pPr>
                      <a:r>
                        <a:rPr lang="en-US" altLang="zh-CN" sz="1400" b="0" err="1">
                          <a:latin typeface="+mn-lt"/>
                        </a:rPr>
                        <a:t>BoR</a:t>
                      </a:r>
                      <a:r>
                        <a:rPr lang="en-US" altLang="zh-CN" sz="1400" b="0">
                          <a:latin typeface="+mn-lt"/>
                        </a:rPr>
                        <a:t>, n (%)</a:t>
                      </a:r>
                      <a:endParaRPr lang="en-US" sz="1400" b="0">
                        <a:latin typeface="+mn-lt"/>
                      </a:endParaRPr>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algn="ctr"/>
                      <a:endParaRPr lang="en-US" sz="1400">
                        <a:latin typeface="+mn-lt"/>
                      </a:endParaRPr>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algn="ctr"/>
                      <a:endParaRPr lang="en-US" sz="1400" b="0">
                        <a:latin typeface="+mn-lt"/>
                      </a:endParaRPr>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3101418"/>
                  </a:ext>
                </a:extLst>
              </a:tr>
              <a:tr h="140501">
                <a:tc>
                  <a:txBody>
                    <a:bodyPr/>
                    <a:lstStyle/>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400" b="0">
                          <a:latin typeface="+mn-lt"/>
                        </a:rPr>
                        <a:t>PR</a:t>
                      </a:r>
                      <a:endParaRPr lang="en-US" sz="1400" b="0" i="1">
                        <a:latin typeface="+mn-lt"/>
                      </a:endParaRPr>
                    </a:p>
                  </a:txBody>
                  <a:tcPr marL="118872" marR="118872"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b="0" i="0">
                          <a:latin typeface="+mn-lt"/>
                        </a:rPr>
                        <a:t>4 (50.0)</a:t>
                      </a:r>
                    </a:p>
                  </a:txBody>
                  <a:tcPr marL="118872" marR="118872"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b="0" i="0">
                          <a:latin typeface="+mn-lt"/>
                        </a:rPr>
                        <a:t>9 (36.0)</a:t>
                      </a:r>
                    </a:p>
                  </a:txBody>
                  <a:tcPr marL="118872" marR="118872" marT="0" marB="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4265312267"/>
                  </a:ext>
                </a:extLst>
              </a:tr>
              <a:tr h="140501">
                <a:tc>
                  <a:txBody>
                    <a:bodyPr/>
                    <a:lstStyle/>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lang="en-US" sz="1400" b="0">
                          <a:latin typeface="+mn-lt"/>
                        </a:rPr>
                        <a:t>SD</a:t>
                      </a:r>
                      <a:endParaRPr lang="en-US" sz="1400" b="0" i="1">
                        <a:latin typeface="+mn-lt"/>
                      </a:endParaRP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i="0">
                          <a:latin typeface="+mn-lt"/>
                        </a:rPr>
                        <a:t>4 (50.0)</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algn="ctr"/>
                      <a:r>
                        <a:rPr lang="en-US" sz="1400" i="0">
                          <a:latin typeface="+mn-lt"/>
                        </a:rPr>
                        <a:t>14 (56.0)</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66926945"/>
                  </a:ext>
                </a:extLst>
              </a:tr>
              <a:tr h="140501">
                <a:tc>
                  <a:txBody>
                    <a:bodyPr/>
                    <a:lstStyle/>
                    <a:p>
                      <a:pPr marL="0" marR="0" lvl="0" indent="0" algn="l" rtl="0" eaLnBrk="1" fontAlgn="auto" latinLnBrk="0" hangingPunct="1">
                        <a:lnSpc>
                          <a:spcPct val="100000"/>
                        </a:lnSpc>
                        <a:spcBef>
                          <a:spcPts val="0"/>
                        </a:spcBef>
                        <a:spcAft>
                          <a:spcPts val="0"/>
                        </a:spcAft>
                        <a:buClrTx/>
                        <a:buSzTx/>
                        <a:buFontTx/>
                        <a:buNone/>
                        <a:tabLst/>
                      </a:pPr>
                      <a:r>
                        <a:rPr lang="en-US" sz="1400" b="0">
                          <a:latin typeface="+mn-lt"/>
                        </a:rPr>
                        <a:t>CBR (CR+PR+SD)</a:t>
                      </a:r>
                      <a:r>
                        <a:rPr lang="en-US" altLang="zh-CN" sz="1400" b="0">
                          <a:latin typeface="+mn-lt"/>
                        </a:rPr>
                        <a:t>, n (%)</a:t>
                      </a:r>
                      <a:endParaRPr lang="en-US" sz="1400" b="0" i="1">
                        <a:latin typeface="+mn-lt"/>
                      </a:endParaRPr>
                    </a:p>
                  </a:txBody>
                  <a:tcPr marL="118872" marR="118872"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i="0">
                          <a:latin typeface="+mn-lt"/>
                        </a:rPr>
                        <a:t>8 (100.0)</a:t>
                      </a:r>
                    </a:p>
                  </a:txBody>
                  <a:tcPr marL="118872" marR="118872"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i="0">
                          <a:latin typeface="+mn-lt"/>
                        </a:rPr>
                        <a:t>23 (92.0)</a:t>
                      </a:r>
                    </a:p>
                  </a:txBody>
                  <a:tcPr marL="118872" marR="118872"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45257181"/>
                  </a:ext>
                </a:extLst>
              </a:tr>
              <a:tr h="140501">
                <a:tc>
                  <a:txBody>
                    <a:bodyPr/>
                    <a:lstStyle/>
                    <a:p>
                      <a:pPr marL="0" marR="0" lvl="0" indent="0" algn="l" rtl="0" eaLnBrk="1" fontAlgn="auto" latinLnBrk="0" hangingPunct="1">
                        <a:lnSpc>
                          <a:spcPct val="100000"/>
                        </a:lnSpc>
                        <a:spcBef>
                          <a:spcPts val="0"/>
                        </a:spcBef>
                        <a:spcAft>
                          <a:spcPts val="0"/>
                        </a:spcAft>
                        <a:buClrTx/>
                        <a:buSzTx/>
                        <a:buFontTx/>
                        <a:buNone/>
                        <a:tabLst/>
                      </a:pPr>
                      <a:r>
                        <a:rPr lang="en-US" sz="1400" b="0" i="0">
                          <a:latin typeface="+mn-lt"/>
                        </a:rPr>
                        <a:t>Median </a:t>
                      </a:r>
                      <a:r>
                        <a:rPr lang="en-US" sz="1400" b="0" i="0" err="1">
                          <a:latin typeface="+mn-lt"/>
                        </a:rPr>
                        <a:t>DoR</a:t>
                      </a:r>
                      <a:r>
                        <a:rPr lang="en-US" sz="1400" b="0" i="0">
                          <a:latin typeface="+mn-lt"/>
                        </a:rPr>
                        <a:t>, </a:t>
                      </a:r>
                      <a:r>
                        <a:rPr lang="en-US" sz="1400" b="0" i="0" err="1">
                          <a:latin typeface="+mn-lt"/>
                        </a:rPr>
                        <a:t>mo</a:t>
                      </a:r>
                      <a:r>
                        <a:rPr lang="en-US" sz="1400" b="0" i="0">
                          <a:latin typeface="+mn-lt"/>
                        </a:rPr>
                        <a:t> (range)</a:t>
                      </a:r>
                    </a:p>
                  </a:txBody>
                  <a:tcPr marL="118872" marR="118872"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endParaRPr lang="en-US" sz="1400" i="0">
                        <a:latin typeface="+mn-lt"/>
                      </a:endParaRPr>
                    </a:p>
                  </a:txBody>
                  <a:tcPr marL="118872" marR="118872"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400" i="0">
                          <a:latin typeface="+mn-lt"/>
                        </a:rPr>
                        <a:t>NE (0.2-9.4)</a:t>
                      </a:r>
                    </a:p>
                  </a:txBody>
                  <a:tcPr marL="118872" marR="118872"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78343105"/>
                  </a:ext>
                </a:extLst>
              </a:tr>
            </a:tbl>
          </a:graphicData>
        </a:graphic>
      </p:graphicFrame>
      <p:sp>
        <p:nvSpPr>
          <p:cNvPr id="8" name="TextBox 7">
            <a:extLst>
              <a:ext uri="{FF2B5EF4-FFF2-40B4-BE49-F238E27FC236}">
                <a16:creationId xmlns:a16="http://schemas.microsoft.com/office/drawing/2014/main" id="{78C300CC-969E-433E-9E6C-6C8F14F59B50}"/>
              </a:ext>
            </a:extLst>
          </p:cNvPr>
          <p:cNvSpPr txBox="1"/>
          <p:nvPr/>
        </p:nvSpPr>
        <p:spPr>
          <a:xfrm>
            <a:off x="231078" y="5686267"/>
            <a:ext cx="3684467" cy="239979"/>
          </a:xfrm>
          <a:prstGeom prst="rect">
            <a:avLst/>
          </a:prstGeom>
        </p:spPr>
        <p:txBody>
          <a:bodyPr vert="horz" wrap="square" lIns="0" tIns="0" rIns="0" bIns="0" rtlCol="0">
            <a:noAutofit/>
          </a:bodyPr>
          <a:lstStyle/>
          <a:p>
            <a:pPr algn="l"/>
            <a:r>
              <a:rPr lang="en-US" sz="1050"/>
              <a:t>*1 patient had clinical progression before first scan. </a:t>
            </a:r>
          </a:p>
        </p:txBody>
      </p:sp>
      <p:grpSp>
        <p:nvGrpSpPr>
          <p:cNvPr id="3" name="Group 2">
            <a:extLst>
              <a:ext uri="{FF2B5EF4-FFF2-40B4-BE49-F238E27FC236}">
                <a16:creationId xmlns:a16="http://schemas.microsoft.com/office/drawing/2014/main" id="{02204F56-62DB-1E95-70AE-28B21EB061FB}"/>
              </a:ext>
            </a:extLst>
          </p:cNvPr>
          <p:cNvGrpSpPr/>
          <p:nvPr/>
        </p:nvGrpSpPr>
        <p:grpSpPr>
          <a:xfrm>
            <a:off x="6131520" y="1827049"/>
            <a:ext cx="5839818" cy="3967269"/>
            <a:chOff x="6131520" y="1827049"/>
            <a:chExt cx="5839818" cy="3967269"/>
          </a:xfrm>
        </p:grpSpPr>
        <p:sp>
          <p:nvSpPr>
            <p:cNvPr id="5" name="TextBox 4">
              <a:extLst>
                <a:ext uri="{FF2B5EF4-FFF2-40B4-BE49-F238E27FC236}">
                  <a16:creationId xmlns:a16="http://schemas.microsoft.com/office/drawing/2014/main" id="{0F56A2FC-C0F5-90CE-E872-024711CF2F84}"/>
                </a:ext>
              </a:extLst>
            </p:cNvPr>
            <p:cNvSpPr txBox="1"/>
            <p:nvPr/>
          </p:nvSpPr>
          <p:spPr>
            <a:xfrm>
              <a:off x="7109013" y="1827049"/>
              <a:ext cx="4661646" cy="284672"/>
            </a:xfrm>
            <a:prstGeom prst="rect">
              <a:avLst/>
            </a:prstGeom>
          </p:spPr>
          <p:txBody>
            <a:bodyPr vert="horz" wrap="square" lIns="0" tIns="0" rIns="0" bIns="0" rtlCol="0">
              <a:noAutofit/>
            </a:bodyPr>
            <a:lstStyle/>
            <a:p>
              <a:pPr algn="ctr"/>
              <a:r>
                <a:rPr lang="en-US" b="1" err="1"/>
                <a:t>BoR</a:t>
              </a:r>
              <a:endParaRPr lang="en-US" b="1"/>
            </a:p>
          </p:txBody>
        </p:sp>
        <p:sp>
          <p:nvSpPr>
            <p:cNvPr id="12" name="TextBox 11">
              <a:extLst>
                <a:ext uri="{FF2B5EF4-FFF2-40B4-BE49-F238E27FC236}">
                  <a16:creationId xmlns:a16="http://schemas.microsoft.com/office/drawing/2014/main" id="{C113C4FF-E276-EADB-CB93-D7F4C9043854}"/>
                </a:ext>
              </a:extLst>
            </p:cNvPr>
            <p:cNvSpPr txBox="1"/>
            <p:nvPr/>
          </p:nvSpPr>
          <p:spPr>
            <a:xfrm rot="16200000">
              <a:off x="4761728" y="3524594"/>
              <a:ext cx="3304703" cy="565120"/>
            </a:xfrm>
            <a:prstGeom prst="rect">
              <a:avLst/>
            </a:prstGeom>
          </p:spPr>
          <p:txBody>
            <a:bodyPr vert="horz" wrap="square" lIns="0" tIns="0" rIns="0" bIns="0" rtlCol="0">
              <a:noAutofit/>
            </a:bodyPr>
            <a:lstStyle/>
            <a:p>
              <a:pPr algn="ctr"/>
              <a:r>
                <a:rPr lang="en-US" sz="1600">
                  <a:solidFill>
                    <a:srgbClr val="505050"/>
                  </a:solidFill>
                  <a:latin typeface="Poppins Medium" panose="00000600000000000000" pitchFamily="2" charset="0"/>
                  <a:cs typeface="Poppins Medium" panose="00000600000000000000" pitchFamily="2" charset="0"/>
                </a:rPr>
                <a:t>Best Change in Sum of Diameters From Baseline (%)</a:t>
              </a:r>
            </a:p>
          </p:txBody>
        </p:sp>
        <p:sp>
          <p:nvSpPr>
            <p:cNvPr id="44" name="TextBox 43">
              <a:extLst>
                <a:ext uri="{FF2B5EF4-FFF2-40B4-BE49-F238E27FC236}">
                  <a16:creationId xmlns:a16="http://schemas.microsoft.com/office/drawing/2014/main" id="{9779D9C1-67F6-3B94-7FC9-658E2A54F37D}"/>
                </a:ext>
              </a:extLst>
            </p:cNvPr>
            <p:cNvSpPr txBox="1"/>
            <p:nvPr/>
          </p:nvSpPr>
          <p:spPr>
            <a:xfrm>
              <a:off x="7158128" y="2214815"/>
              <a:ext cx="223748" cy="163902"/>
            </a:xfrm>
            <a:prstGeom prst="rect">
              <a:avLst/>
            </a:prstGeom>
          </p:spPr>
          <p:txBody>
            <a:bodyPr vert="horz" wrap="square" lIns="0" tIns="0" rIns="0" bIns="0" rtlCol="0">
              <a:noAutofit/>
            </a:bodyPr>
            <a:lstStyle/>
            <a:p>
              <a:pPr algn="ctr"/>
              <a:r>
                <a:rPr lang="en-US" sz="900"/>
                <a:t>SD</a:t>
              </a:r>
            </a:p>
          </p:txBody>
        </p:sp>
        <p:sp>
          <p:nvSpPr>
            <p:cNvPr id="45" name="TextBox 44">
              <a:extLst>
                <a:ext uri="{FF2B5EF4-FFF2-40B4-BE49-F238E27FC236}">
                  <a16:creationId xmlns:a16="http://schemas.microsoft.com/office/drawing/2014/main" id="{EFDE3BF7-44A2-EF17-6DB0-001AF5BCB346}"/>
                </a:ext>
              </a:extLst>
            </p:cNvPr>
            <p:cNvSpPr txBox="1"/>
            <p:nvPr/>
          </p:nvSpPr>
          <p:spPr>
            <a:xfrm>
              <a:off x="7356581" y="2484845"/>
              <a:ext cx="223748" cy="163902"/>
            </a:xfrm>
            <a:prstGeom prst="rect">
              <a:avLst/>
            </a:prstGeom>
          </p:spPr>
          <p:txBody>
            <a:bodyPr vert="horz" wrap="square" lIns="0" tIns="0" rIns="0" bIns="0" rtlCol="0">
              <a:noAutofit/>
            </a:bodyPr>
            <a:lstStyle/>
            <a:p>
              <a:pPr algn="ctr"/>
              <a:r>
                <a:rPr lang="en-US" sz="900"/>
                <a:t>PD</a:t>
              </a:r>
            </a:p>
          </p:txBody>
        </p:sp>
        <p:sp>
          <p:nvSpPr>
            <p:cNvPr id="46" name="TextBox 45">
              <a:extLst>
                <a:ext uri="{FF2B5EF4-FFF2-40B4-BE49-F238E27FC236}">
                  <a16:creationId xmlns:a16="http://schemas.microsoft.com/office/drawing/2014/main" id="{AC603502-82BE-F670-27F1-57DC3B853AC1}"/>
                </a:ext>
              </a:extLst>
            </p:cNvPr>
            <p:cNvSpPr txBox="1"/>
            <p:nvPr/>
          </p:nvSpPr>
          <p:spPr>
            <a:xfrm>
              <a:off x="7551752" y="2562994"/>
              <a:ext cx="223748" cy="163902"/>
            </a:xfrm>
            <a:prstGeom prst="rect">
              <a:avLst/>
            </a:prstGeom>
          </p:spPr>
          <p:txBody>
            <a:bodyPr vert="horz" wrap="square" lIns="0" tIns="0" rIns="0" bIns="0" rtlCol="0">
              <a:noAutofit/>
            </a:bodyPr>
            <a:lstStyle/>
            <a:p>
              <a:pPr algn="ctr"/>
              <a:r>
                <a:rPr lang="en-US" sz="900"/>
                <a:t>SD</a:t>
              </a:r>
            </a:p>
          </p:txBody>
        </p:sp>
        <p:sp>
          <p:nvSpPr>
            <p:cNvPr id="47" name="TextBox 46">
              <a:extLst>
                <a:ext uri="{FF2B5EF4-FFF2-40B4-BE49-F238E27FC236}">
                  <a16:creationId xmlns:a16="http://schemas.microsoft.com/office/drawing/2014/main" id="{ED1C5FF6-D6ED-FD4C-E1A1-7B753250790D}"/>
                </a:ext>
              </a:extLst>
            </p:cNvPr>
            <p:cNvSpPr txBox="1"/>
            <p:nvPr/>
          </p:nvSpPr>
          <p:spPr>
            <a:xfrm>
              <a:off x="7735080" y="2862887"/>
              <a:ext cx="223748" cy="163902"/>
            </a:xfrm>
            <a:prstGeom prst="rect">
              <a:avLst/>
            </a:prstGeom>
          </p:spPr>
          <p:txBody>
            <a:bodyPr vert="horz" wrap="square" lIns="0" tIns="0" rIns="0" bIns="0" rtlCol="0">
              <a:noAutofit/>
            </a:bodyPr>
            <a:lstStyle/>
            <a:p>
              <a:pPr algn="ctr"/>
              <a:r>
                <a:rPr lang="en-US" sz="900"/>
                <a:t>SD</a:t>
              </a:r>
            </a:p>
          </p:txBody>
        </p:sp>
        <p:sp>
          <p:nvSpPr>
            <p:cNvPr id="48" name="TextBox 47">
              <a:extLst>
                <a:ext uri="{FF2B5EF4-FFF2-40B4-BE49-F238E27FC236}">
                  <a16:creationId xmlns:a16="http://schemas.microsoft.com/office/drawing/2014/main" id="{D3EFCFCB-2B3A-7626-834D-90314889210B}"/>
                </a:ext>
              </a:extLst>
            </p:cNvPr>
            <p:cNvSpPr txBox="1"/>
            <p:nvPr/>
          </p:nvSpPr>
          <p:spPr>
            <a:xfrm>
              <a:off x="7929653" y="2956592"/>
              <a:ext cx="223748" cy="163902"/>
            </a:xfrm>
            <a:prstGeom prst="rect">
              <a:avLst/>
            </a:prstGeom>
          </p:spPr>
          <p:txBody>
            <a:bodyPr vert="horz" wrap="square" lIns="0" tIns="0" rIns="0" bIns="0" rtlCol="0">
              <a:noAutofit/>
            </a:bodyPr>
            <a:lstStyle/>
            <a:p>
              <a:pPr algn="ctr"/>
              <a:r>
                <a:rPr lang="en-US" sz="900"/>
                <a:t>SD</a:t>
              </a:r>
            </a:p>
          </p:txBody>
        </p:sp>
        <p:sp>
          <p:nvSpPr>
            <p:cNvPr id="49" name="TextBox 48">
              <a:extLst>
                <a:ext uri="{FF2B5EF4-FFF2-40B4-BE49-F238E27FC236}">
                  <a16:creationId xmlns:a16="http://schemas.microsoft.com/office/drawing/2014/main" id="{83C183BE-837A-8955-9129-35457230057D}"/>
                </a:ext>
              </a:extLst>
            </p:cNvPr>
            <p:cNvSpPr txBox="1"/>
            <p:nvPr/>
          </p:nvSpPr>
          <p:spPr>
            <a:xfrm>
              <a:off x="8120033" y="3010567"/>
              <a:ext cx="223748" cy="163902"/>
            </a:xfrm>
            <a:prstGeom prst="rect">
              <a:avLst/>
            </a:prstGeom>
          </p:spPr>
          <p:txBody>
            <a:bodyPr vert="horz" wrap="square" lIns="0" tIns="0" rIns="0" bIns="0" rtlCol="0">
              <a:noAutofit/>
            </a:bodyPr>
            <a:lstStyle/>
            <a:p>
              <a:pPr algn="ctr"/>
              <a:r>
                <a:rPr lang="en-US" sz="900"/>
                <a:t>SD</a:t>
              </a:r>
            </a:p>
          </p:txBody>
        </p:sp>
        <p:sp>
          <p:nvSpPr>
            <p:cNvPr id="50" name="TextBox 49">
              <a:extLst>
                <a:ext uri="{FF2B5EF4-FFF2-40B4-BE49-F238E27FC236}">
                  <a16:creationId xmlns:a16="http://schemas.microsoft.com/office/drawing/2014/main" id="{5FB4B0A8-DF96-8B0B-0618-B5BA6F9D4563}"/>
                </a:ext>
              </a:extLst>
            </p:cNvPr>
            <p:cNvSpPr txBox="1"/>
            <p:nvPr/>
          </p:nvSpPr>
          <p:spPr>
            <a:xfrm>
              <a:off x="8520486" y="3148224"/>
              <a:ext cx="223748" cy="163902"/>
            </a:xfrm>
            <a:prstGeom prst="rect">
              <a:avLst/>
            </a:prstGeom>
          </p:spPr>
          <p:txBody>
            <a:bodyPr vert="horz" wrap="square" lIns="0" tIns="0" rIns="0" bIns="0" rtlCol="0">
              <a:noAutofit/>
            </a:bodyPr>
            <a:lstStyle/>
            <a:p>
              <a:pPr algn="ctr"/>
              <a:r>
                <a:rPr lang="en-US" sz="900"/>
                <a:t>SD</a:t>
              </a:r>
            </a:p>
          </p:txBody>
        </p:sp>
        <p:sp>
          <p:nvSpPr>
            <p:cNvPr id="51" name="TextBox 50">
              <a:extLst>
                <a:ext uri="{FF2B5EF4-FFF2-40B4-BE49-F238E27FC236}">
                  <a16:creationId xmlns:a16="http://schemas.microsoft.com/office/drawing/2014/main" id="{EB0713E3-29B6-CC5C-BA69-6DCB49926E5C}"/>
                </a:ext>
              </a:extLst>
            </p:cNvPr>
            <p:cNvSpPr txBox="1"/>
            <p:nvPr/>
          </p:nvSpPr>
          <p:spPr>
            <a:xfrm>
              <a:off x="8310413" y="3010567"/>
              <a:ext cx="223748" cy="163902"/>
            </a:xfrm>
            <a:prstGeom prst="rect">
              <a:avLst/>
            </a:prstGeom>
          </p:spPr>
          <p:txBody>
            <a:bodyPr vert="horz" wrap="square" lIns="0" tIns="0" rIns="0" bIns="0" rtlCol="0">
              <a:noAutofit/>
            </a:bodyPr>
            <a:lstStyle/>
            <a:p>
              <a:pPr algn="ctr"/>
              <a:r>
                <a:rPr lang="en-US" sz="900"/>
                <a:t>SD</a:t>
              </a:r>
            </a:p>
          </p:txBody>
        </p:sp>
        <p:sp>
          <p:nvSpPr>
            <p:cNvPr id="52" name="TextBox 51">
              <a:extLst>
                <a:ext uri="{FF2B5EF4-FFF2-40B4-BE49-F238E27FC236}">
                  <a16:creationId xmlns:a16="http://schemas.microsoft.com/office/drawing/2014/main" id="{42C464B2-301C-24F3-AEAC-C09A4DE0F41C}"/>
                </a:ext>
              </a:extLst>
            </p:cNvPr>
            <p:cNvSpPr txBox="1"/>
            <p:nvPr/>
          </p:nvSpPr>
          <p:spPr>
            <a:xfrm>
              <a:off x="8690114" y="3155408"/>
              <a:ext cx="223748" cy="163902"/>
            </a:xfrm>
            <a:prstGeom prst="rect">
              <a:avLst/>
            </a:prstGeom>
          </p:spPr>
          <p:txBody>
            <a:bodyPr vert="horz" wrap="square" lIns="0" tIns="0" rIns="0" bIns="0" rtlCol="0">
              <a:noAutofit/>
            </a:bodyPr>
            <a:lstStyle/>
            <a:p>
              <a:pPr algn="ctr"/>
              <a:r>
                <a:rPr lang="en-US" sz="900"/>
                <a:t>SD</a:t>
              </a:r>
            </a:p>
          </p:txBody>
        </p:sp>
        <p:sp>
          <p:nvSpPr>
            <p:cNvPr id="53" name="TextBox 52">
              <a:extLst>
                <a:ext uri="{FF2B5EF4-FFF2-40B4-BE49-F238E27FC236}">
                  <a16:creationId xmlns:a16="http://schemas.microsoft.com/office/drawing/2014/main" id="{19A7A8DA-B771-F7BC-BE13-5F142376812F}"/>
                </a:ext>
              </a:extLst>
            </p:cNvPr>
            <p:cNvSpPr txBox="1"/>
            <p:nvPr/>
          </p:nvSpPr>
          <p:spPr>
            <a:xfrm>
              <a:off x="8899580" y="3161773"/>
              <a:ext cx="223748" cy="163902"/>
            </a:xfrm>
            <a:prstGeom prst="rect">
              <a:avLst/>
            </a:prstGeom>
          </p:spPr>
          <p:txBody>
            <a:bodyPr vert="horz" wrap="square" lIns="0" tIns="0" rIns="0" bIns="0" rtlCol="0">
              <a:noAutofit/>
            </a:bodyPr>
            <a:lstStyle/>
            <a:p>
              <a:pPr algn="ctr"/>
              <a:r>
                <a:rPr lang="en-US" sz="900"/>
                <a:t>SD</a:t>
              </a:r>
            </a:p>
          </p:txBody>
        </p:sp>
        <p:sp>
          <p:nvSpPr>
            <p:cNvPr id="54" name="TextBox 53">
              <a:extLst>
                <a:ext uri="{FF2B5EF4-FFF2-40B4-BE49-F238E27FC236}">
                  <a16:creationId xmlns:a16="http://schemas.microsoft.com/office/drawing/2014/main" id="{90229DCC-0EC1-98E2-2F8C-4634F04569C6}"/>
                </a:ext>
              </a:extLst>
            </p:cNvPr>
            <p:cNvSpPr txBox="1"/>
            <p:nvPr/>
          </p:nvSpPr>
          <p:spPr>
            <a:xfrm>
              <a:off x="9097645" y="3239729"/>
              <a:ext cx="223748" cy="163902"/>
            </a:xfrm>
            <a:prstGeom prst="rect">
              <a:avLst/>
            </a:prstGeom>
          </p:spPr>
          <p:txBody>
            <a:bodyPr vert="horz" wrap="square" lIns="0" tIns="0" rIns="0" bIns="0" rtlCol="0">
              <a:noAutofit/>
            </a:bodyPr>
            <a:lstStyle/>
            <a:p>
              <a:pPr algn="ctr"/>
              <a:r>
                <a:rPr lang="en-US" sz="900"/>
                <a:t>SD</a:t>
              </a:r>
            </a:p>
          </p:txBody>
        </p:sp>
        <p:sp>
          <p:nvSpPr>
            <p:cNvPr id="55" name="TextBox 54">
              <a:extLst>
                <a:ext uri="{FF2B5EF4-FFF2-40B4-BE49-F238E27FC236}">
                  <a16:creationId xmlns:a16="http://schemas.microsoft.com/office/drawing/2014/main" id="{44E5F95F-4FC2-0BC5-72D8-078DAE44848F}"/>
                </a:ext>
              </a:extLst>
            </p:cNvPr>
            <p:cNvSpPr txBox="1"/>
            <p:nvPr/>
          </p:nvSpPr>
          <p:spPr>
            <a:xfrm>
              <a:off x="9276139" y="3282898"/>
              <a:ext cx="223748" cy="163902"/>
            </a:xfrm>
            <a:prstGeom prst="rect">
              <a:avLst/>
            </a:prstGeom>
          </p:spPr>
          <p:txBody>
            <a:bodyPr vert="horz" wrap="square" lIns="0" tIns="0" rIns="0" bIns="0" rtlCol="0">
              <a:noAutofit/>
            </a:bodyPr>
            <a:lstStyle/>
            <a:p>
              <a:pPr algn="ctr"/>
              <a:r>
                <a:rPr lang="en-US" sz="900"/>
                <a:t>SD</a:t>
              </a:r>
            </a:p>
          </p:txBody>
        </p:sp>
        <p:sp>
          <p:nvSpPr>
            <p:cNvPr id="56" name="TextBox 55">
              <a:extLst>
                <a:ext uri="{FF2B5EF4-FFF2-40B4-BE49-F238E27FC236}">
                  <a16:creationId xmlns:a16="http://schemas.microsoft.com/office/drawing/2014/main" id="{89079D7E-3317-6EF8-7854-EEDF99A34FA7}"/>
                </a:ext>
              </a:extLst>
            </p:cNvPr>
            <p:cNvSpPr txBox="1"/>
            <p:nvPr/>
          </p:nvSpPr>
          <p:spPr>
            <a:xfrm>
              <a:off x="9465548" y="3572290"/>
              <a:ext cx="223748" cy="163902"/>
            </a:xfrm>
            <a:prstGeom prst="rect">
              <a:avLst/>
            </a:prstGeom>
          </p:spPr>
          <p:txBody>
            <a:bodyPr vert="horz" wrap="square" lIns="0" tIns="0" rIns="0" bIns="0" rtlCol="0">
              <a:noAutofit/>
            </a:bodyPr>
            <a:lstStyle/>
            <a:p>
              <a:pPr algn="ctr"/>
              <a:r>
                <a:rPr lang="en-US" sz="900"/>
                <a:t>SD</a:t>
              </a:r>
            </a:p>
          </p:txBody>
        </p:sp>
        <p:sp>
          <p:nvSpPr>
            <p:cNvPr id="57" name="TextBox 56">
              <a:extLst>
                <a:ext uri="{FF2B5EF4-FFF2-40B4-BE49-F238E27FC236}">
                  <a16:creationId xmlns:a16="http://schemas.microsoft.com/office/drawing/2014/main" id="{BD332253-238F-F69F-D8B2-D58C576AAB13}"/>
                </a:ext>
              </a:extLst>
            </p:cNvPr>
            <p:cNvSpPr txBox="1"/>
            <p:nvPr/>
          </p:nvSpPr>
          <p:spPr>
            <a:xfrm>
              <a:off x="9656531" y="3638340"/>
              <a:ext cx="223748" cy="163902"/>
            </a:xfrm>
            <a:prstGeom prst="rect">
              <a:avLst/>
            </a:prstGeom>
          </p:spPr>
          <p:txBody>
            <a:bodyPr vert="horz" wrap="square" lIns="0" tIns="0" rIns="0" bIns="0" rtlCol="0">
              <a:noAutofit/>
            </a:bodyPr>
            <a:lstStyle/>
            <a:p>
              <a:pPr algn="ctr"/>
              <a:r>
                <a:rPr lang="en-US" sz="900"/>
                <a:t>SD</a:t>
              </a:r>
            </a:p>
          </p:txBody>
        </p:sp>
        <p:sp>
          <p:nvSpPr>
            <p:cNvPr id="58" name="TextBox 57">
              <a:extLst>
                <a:ext uri="{FF2B5EF4-FFF2-40B4-BE49-F238E27FC236}">
                  <a16:creationId xmlns:a16="http://schemas.microsoft.com/office/drawing/2014/main" id="{3D3929DE-C923-99F0-1784-BB7E20C5FD21}"/>
                </a:ext>
              </a:extLst>
            </p:cNvPr>
            <p:cNvSpPr txBox="1"/>
            <p:nvPr/>
          </p:nvSpPr>
          <p:spPr>
            <a:xfrm>
              <a:off x="9845827" y="3234949"/>
              <a:ext cx="223748" cy="163902"/>
            </a:xfrm>
            <a:prstGeom prst="rect">
              <a:avLst/>
            </a:prstGeom>
          </p:spPr>
          <p:txBody>
            <a:bodyPr vert="horz" wrap="square" lIns="0" tIns="0" rIns="0" bIns="0" rtlCol="0">
              <a:noAutofit/>
            </a:bodyPr>
            <a:lstStyle/>
            <a:p>
              <a:pPr algn="ctr"/>
              <a:r>
                <a:rPr lang="en-US" sz="900"/>
                <a:t>SD</a:t>
              </a:r>
            </a:p>
          </p:txBody>
        </p:sp>
        <p:sp>
          <p:nvSpPr>
            <p:cNvPr id="59" name="TextBox 58">
              <a:extLst>
                <a:ext uri="{FF2B5EF4-FFF2-40B4-BE49-F238E27FC236}">
                  <a16:creationId xmlns:a16="http://schemas.microsoft.com/office/drawing/2014/main" id="{5D1ADE21-10A4-C702-8D7D-FE2FE037378B}"/>
                </a:ext>
              </a:extLst>
            </p:cNvPr>
            <p:cNvSpPr txBox="1"/>
            <p:nvPr/>
          </p:nvSpPr>
          <p:spPr>
            <a:xfrm>
              <a:off x="10222784" y="3804867"/>
              <a:ext cx="223748" cy="163902"/>
            </a:xfrm>
            <a:prstGeom prst="rect">
              <a:avLst/>
            </a:prstGeom>
          </p:spPr>
          <p:txBody>
            <a:bodyPr vert="horz" wrap="square" lIns="0" tIns="0" rIns="0" bIns="0" rtlCol="0">
              <a:noAutofit/>
            </a:bodyPr>
            <a:lstStyle/>
            <a:p>
              <a:pPr algn="ctr"/>
              <a:r>
                <a:rPr lang="en-US" sz="800" err="1"/>
                <a:t>PRu</a:t>
              </a:r>
              <a:endParaRPr lang="en-US" sz="800"/>
            </a:p>
          </p:txBody>
        </p:sp>
        <p:sp>
          <p:nvSpPr>
            <p:cNvPr id="60" name="TextBox 59">
              <a:extLst>
                <a:ext uri="{FF2B5EF4-FFF2-40B4-BE49-F238E27FC236}">
                  <a16:creationId xmlns:a16="http://schemas.microsoft.com/office/drawing/2014/main" id="{64CA6656-2D3B-F57A-5D3F-7C1EDBF44377}"/>
                </a:ext>
              </a:extLst>
            </p:cNvPr>
            <p:cNvSpPr txBox="1"/>
            <p:nvPr/>
          </p:nvSpPr>
          <p:spPr>
            <a:xfrm>
              <a:off x="10033329" y="3804867"/>
              <a:ext cx="223748" cy="163902"/>
            </a:xfrm>
            <a:prstGeom prst="rect">
              <a:avLst/>
            </a:prstGeom>
          </p:spPr>
          <p:txBody>
            <a:bodyPr vert="horz" wrap="square" lIns="0" tIns="0" rIns="0" bIns="0" rtlCol="0">
              <a:noAutofit/>
            </a:bodyPr>
            <a:lstStyle/>
            <a:p>
              <a:pPr algn="ctr"/>
              <a:r>
                <a:rPr lang="en-US" sz="800" err="1"/>
                <a:t>PRu</a:t>
              </a:r>
              <a:endParaRPr lang="en-US" sz="800"/>
            </a:p>
          </p:txBody>
        </p:sp>
        <p:sp>
          <p:nvSpPr>
            <p:cNvPr id="61" name="TextBox 60">
              <a:extLst>
                <a:ext uri="{FF2B5EF4-FFF2-40B4-BE49-F238E27FC236}">
                  <a16:creationId xmlns:a16="http://schemas.microsoft.com/office/drawing/2014/main" id="{CDB2926E-4B5F-6D6F-0F6D-232C7A910C46}"/>
                </a:ext>
              </a:extLst>
            </p:cNvPr>
            <p:cNvSpPr txBox="1"/>
            <p:nvPr/>
          </p:nvSpPr>
          <p:spPr>
            <a:xfrm>
              <a:off x="10419045" y="3937128"/>
              <a:ext cx="223748" cy="163902"/>
            </a:xfrm>
            <a:prstGeom prst="rect">
              <a:avLst/>
            </a:prstGeom>
          </p:spPr>
          <p:txBody>
            <a:bodyPr vert="horz" wrap="square" lIns="0" tIns="0" rIns="0" bIns="0" rtlCol="0">
              <a:noAutofit/>
            </a:bodyPr>
            <a:lstStyle/>
            <a:p>
              <a:pPr algn="ctr"/>
              <a:r>
                <a:rPr lang="en-US" sz="800" err="1"/>
                <a:t>PRu</a:t>
              </a:r>
              <a:endParaRPr lang="en-US" sz="800"/>
            </a:p>
          </p:txBody>
        </p:sp>
        <p:sp>
          <p:nvSpPr>
            <p:cNvPr id="62" name="TextBox 61">
              <a:extLst>
                <a:ext uri="{FF2B5EF4-FFF2-40B4-BE49-F238E27FC236}">
                  <a16:creationId xmlns:a16="http://schemas.microsoft.com/office/drawing/2014/main" id="{DEF06EB9-767A-B2EE-5811-98C7BE4B872D}"/>
                </a:ext>
              </a:extLst>
            </p:cNvPr>
            <p:cNvSpPr txBox="1"/>
            <p:nvPr/>
          </p:nvSpPr>
          <p:spPr>
            <a:xfrm>
              <a:off x="10603523" y="4289610"/>
              <a:ext cx="223748" cy="163902"/>
            </a:xfrm>
            <a:prstGeom prst="rect">
              <a:avLst/>
            </a:prstGeom>
          </p:spPr>
          <p:txBody>
            <a:bodyPr vert="horz" wrap="square" lIns="0" tIns="0" rIns="0" bIns="0" rtlCol="0">
              <a:noAutofit/>
            </a:bodyPr>
            <a:lstStyle/>
            <a:p>
              <a:pPr algn="ctr"/>
              <a:r>
                <a:rPr lang="en-US" sz="900"/>
                <a:t>PR</a:t>
              </a:r>
            </a:p>
          </p:txBody>
        </p:sp>
        <p:sp>
          <p:nvSpPr>
            <p:cNvPr id="63" name="TextBox 62">
              <a:extLst>
                <a:ext uri="{FF2B5EF4-FFF2-40B4-BE49-F238E27FC236}">
                  <a16:creationId xmlns:a16="http://schemas.microsoft.com/office/drawing/2014/main" id="{ABB0C466-FDBF-CBBC-9A40-AC9603F2CCB1}"/>
                </a:ext>
              </a:extLst>
            </p:cNvPr>
            <p:cNvSpPr txBox="1"/>
            <p:nvPr/>
          </p:nvSpPr>
          <p:spPr>
            <a:xfrm>
              <a:off x="10815332" y="4371561"/>
              <a:ext cx="223748" cy="163902"/>
            </a:xfrm>
            <a:prstGeom prst="rect">
              <a:avLst/>
            </a:prstGeom>
          </p:spPr>
          <p:txBody>
            <a:bodyPr vert="horz" wrap="square" lIns="0" tIns="0" rIns="0" bIns="0" rtlCol="0">
              <a:noAutofit/>
            </a:bodyPr>
            <a:lstStyle/>
            <a:p>
              <a:pPr algn="ctr"/>
              <a:r>
                <a:rPr lang="en-US" sz="900"/>
                <a:t>PR</a:t>
              </a:r>
            </a:p>
          </p:txBody>
        </p:sp>
        <p:sp>
          <p:nvSpPr>
            <p:cNvPr id="64" name="TextBox 63">
              <a:extLst>
                <a:ext uri="{FF2B5EF4-FFF2-40B4-BE49-F238E27FC236}">
                  <a16:creationId xmlns:a16="http://schemas.microsoft.com/office/drawing/2014/main" id="{61963738-F3DA-96A5-4AC0-3F7FD30D7ADB}"/>
                </a:ext>
              </a:extLst>
            </p:cNvPr>
            <p:cNvSpPr txBox="1"/>
            <p:nvPr/>
          </p:nvSpPr>
          <p:spPr>
            <a:xfrm>
              <a:off x="11184856" y="4693837"/>
              <a:ext cx="223748" cy="163902"/>
            </a:xfrm>
            <a:prstGeom prst="rect">
              <a:avLst/>
            </a:prstGeom>
          </p:spPr>
          <p:txBody>
            <a:bodyPr vert="horz" wrap="square" lIns="0" tIns="0" rIns="0" bIns="0" rtlCol="0">
              <a:noAutofit/>
            </a:bodyPr>
            <a:lstStyle/>
            <a:p>
              <a:pPr algn="ctr"/>
              <a:r>
                <a:rPr lang="en-US" sz="900"/>
                <a:t>PR</a:t>
              </a:r>
            </a:p>
          </p:txBody>
        </p:sp>
        <p:sp>
          <p:nvSpPr>
            <p:cNvPr id="65" name="TextBox 64">
              <a:extLst>
                <a:ext uri="{FF2B5EF4-FFF2-40B4-BE49-F238E27FC236}">
                  <a16:creationId xmlns:a16="http://schemas.microsoft.com/office/drawing/2014/main" id="{8CADCAD2-B1EE-1B70-012A-C8F94B278314}"/>
                </a:ext>
              </a:extLst>
            </p:cNvPr>
            <p:cNvSpPr txBox="1"/>
            <p:nvPr/>
          </p:nvSpPr>
          <p:spPr>
            <a:xfrm>
              <a:off x="11375356" y="4775788"/>
              <a:ext cx="223748" cy="163902"/>
            </a:xfrm>
            <a:prstGeom prst="rect">
              <a:avLst/>
            </a:prstGeom>
          </p:spPr>
          <p:txBody>
            <a:bodyPr vert="horz" wrap="square" lIns="0" tIns="0" rIns="0" bIns="0" rtlCol="0">
              <a:noAutofit/>
            </a:bodyPr>
            <a:lstStyle/>
            <a:p>
              <a:pPr algn="ctr"/>
              <a:r>
                <a:rPr lang="en-US" sz="900"/>
                <a:t>PR</a:t>
              </a:r>
            </a:p>
          </p:txBody>
        </p:sp>
        <p:sp>
          <p:nvSpPr>
            <p:cNvPr id="66" name="TextBox 65">
              <a:extLst>
                <a:ext uri="{FF2B5EF4-FFF2-40B4-BE49-F238E27FC236}">
                  <a16:creationId xmlns:a16="http://schemas.microsoft.com/office/drawing/2014/main" id="{D1E18A8F-5A8C-3B46-06B8-2904AFFD8732}"/>
                </a:ext>
              </a:extLst>
            </p:cNvPr>
            <p:cNvSpPr txBox="1"/>
            <p:nvPr/>
          </p:nvSpPr>
          <p:spPr>
            <a:xfrm>
              <a:off x="11570619" y="4947117"/>
              <a:ext cx="223748" cy="163902"/>
            </a:xfrm>
            <a:prstGeom prst="rect">
              <a:avLst/>
            </a:prstGeom>
          </p:spPr>
          <p:txBody>
            <a:bodyPr vert="horz" wrap="square" lIns="0" tIns="0" rIns="0" bIns="0" rtlCol="0">
              <a:noAutofit/>
            </a:bodyPr>
            <a:lstStyle/>
            <a:p>
              <a:pPr algn="ctr"/>
              <a:r>
                <a:rPr lang="en-US" sz="900"/>
                <a:t>PR</a:t>
              </a:r>
            </a:p>
          </p:txBody>
        </p:sp>
        <p:sp>
          <p:nvSpPr>
            <p:cNvPr id="67" name="TextBox 66">
              <a:extLst>
                <a:ext uri="{FF2B5EF4-FFF2-40B4-BE49-F238E27FC236}">
                  <a16:creationId xmlns:a16="http://schemas.microsoft.com/office/drawing/2014/main" id="{548F1632-21F1-5D2D-926D-5B2C78E72DCB}"/>
                </a:ext>
              </a:extLst>
            </p:cNvPr>
            <p:cNvSpPr txBox="1"/>
            <p:nvPr/>
          </p:nvSpPr>
          <p:spPr>
            <a:xfrm>
              <a:off x="10994356" y="4603935"/>
              <a:ext cx="223748" cy="163902"/>
            </a:xfrm>
            <a:prstGeom prst="rect">
              <a:avLst/>
            </a:prstGeom>
          </p:spPr>
          <p:txBody>
            <a:bodyPr vert="horz" wrap="square" lIns="0" tIns="0" rIns="0" bIns="0" rtlCol="0">
              <a:noAutofit/>
            </a:bodyPr>
            <a:lstStyle/>
            <a:p>
              <a:pPr algn="ctr"/>
              <a:r>
                <a:rPr lang="en-US" sz="800" err="1"/>
                <a:t>PRu</a:t>
              </a:r>
              <a:endParaRPr lang="en-US" sz="800"/>
            </a:p>
          </p:txBody>
        </p:sp>
        <p:sp>
          <p:nvSpPr>
            <p:cNvPr id="68" name="TextBox 67">
              <a:extLst>
                <a:ext uri="{FF2B5EF4-FFF2-40B4-BE49-F238E27FC236}">
                  <a16:creationId xmlns:a16="http://schemas.microsoft.com/office/drawing/2014/main" id="{27F0F0CE-D40B-5248-EF40-E20E3514C1CA}"/>
                </a:ext>
              </a:extLst>
            </p:cNvPr>
            <p:cNvSpPr txBox="1"/>
            <p:nvPr/>
          </p:nvSpPr>
          <p:spPr>
            <a:xfrm>
              <a:off x="6603392" y="5272857"/>
              <a:ext cx="438036" cy="164264"/>
            </a:xfrm>
            <a:prstGeom prst="rect">
              <a:avLst/>
            </a:prstGeom>
          </p:spPr>
          <p:txBody>
            <a:bodyPr vert="horz" wrap="square" lIns="0" tIns="0" rIns="0" bIns="0" rtlCol="0">
              <a:noAutofit/>
            </a:bodyPr>
            <a:lstStyle/>
            <a:p>
              <a:pPr algn="r"/>
              <a:r>
                <a:rPr lang="en-US" sz="1200"/>
                <a:t>-80</a:t>
              </a:r>
            </a:p>
          </p:txBody>
        </p:sp>
        <p:sp>
          <p:nvSpPr>
            <p:cNvPr id="69" name="TextBox 68">
              <a:extLst>
                <a:ext uri="{FF2B5EF4-FFF2-40B4-BE49-F238E27FC236}">
                  <a16:creationId xmlns:a16="http://schemas.microsoft.com/office/drawing/2014/main" id="{C85671CC-AC7F-CD6C-838F-77FDABD0627C}"/>
                </a:ext>
              </a:extLst>
            </p:cNvPr>
            <p:cNvSpPr txBox="1"/>
            <p:nvPr/>
          </p:nvSpPr>
          <p:spPr>
            <a:xfrm>
              <a:off x="6603392" y="2079758"/>
              <a:ext cx="438036" cy="164264"/>
            </a:xfrm>
            <a:prstGeom prst="rect">
              <a:avLst/>
            </a:prstGeom>
          </p:spPr>
          <p:txBody>
            <a:bodyPr vert="horz" wrap="square" lIns="0" tIns="0" rIns="0" bIns="0" rtlCol="0">
              <a:noAutofit/>
            </a:bodyPr>
            <a:lstStyle/>
            <a:p>
              <a:pPr algn="r"/>
              <a:r>
                <a:rPr lang="en-US" sz="1200"/>
                <a:t>20</a:t>
              </a:r>
            </a:p>
          </p:txBody>
        </p:sp>
        <p:sp>
          <p:nvSpPr>
            <p:cNvPr id="70" name="TextBox 69">
              <a:extLst>
                <a:ext uri="{FF2B5EF4-FFF2-40B4-BE49-F238E27FC236}">
                  <a16:creationId xmlns:a16="http://schemas.microsoft.com/office/drawing/2014/main" id="{2DC9F678-E76C-1BE0-2626-3EF600DD601F}"/>
                </a:ext>
              </a:extLst>
            </p:cNvPr>
            <p:cNvSpPr txBox="1"/>
            <p:nvPr/>
          </p:nvSpPr>
          <p:spPr>
            <a:xfrm>
              <a:off x="6603392" y="2399068"/>
              <a:ext cx="438036" cy="164264"/>
            </a:xfrm>
            <a:prstGeom prst="rect">
              <a:avLst/>
            </a:prstGeom>
          </p:spPr>
          <p:txBody>
            <a:bodyPr vert="horz" wrap="square" lIns="0" tIns="0" rIns="0" bIns="0" rtlCol="0">
              <a:noAutofit/>
            </a:bodyPr>
            <a:lstStyle/>
            <a:p>
              <a:pPr algn="r"/>
              <a:r>
                <a:rPr lang="en-US" sz="1200"/>
                <a:t>10</a:t>
              </a:r>
            </a:p>
          </p:txBody>
        </p:sp>
        <p:sp>
          <p:nvSpPr>
            <p:cNvPr id="71" name="TextBox 70">
              <a:extLst>
                <a:ext uri="{FF2B5EF4-FFF2-40B4-BE49-F238E27FC236}">
                  <a16:creationId xmlns:a16="http://schemas.microsoft.com/office/drawing/2014/main" id="{89FA4722-3CEF-E52D-0115-CED25FF287FF}"/>
                </a:ext>
              </a:extLst>
            </p:cNvPr>
            <p:cNvSpPr txBox="1"/>
            <p:nvPr/>
          </p:nvSpPr>
          <p:spPr>
            <a:xfrm>
              <a:off x="6603392" y="2718378"/>
              <a:ext cx="438036" cy="164264"/>
            </a:xfrm>
            <a:prstGeom prst="rect">
              <a:avLst/>
            </a:prstGeom>
          </p:spPr>
          <p:txBody>
            <a:bodyPr vert="horz" wrap="square" lIns="0" tIns="0" rIns="0" bIns="0" rtlCol="0">
              <a:noAutofit/>
            </a:bodyPr>
            <a:lstStyle/>
            <a:p>
              <a:pPr algn="r"/>
              <a:r>
                <a:rPr lang="en-US" sz="1200"/>
                <a:t>0</a:t>
              </a:r>
            </a:p>
          </p:txBody>
        </p:sp>
        <p:sp>
          <p:nvSpPr>
            <p:cNvPr id="72" name="TextBox 71">
              <a:extLst>
                <a:ext uri="{FF2B5EF4-FFF2-40B4-BE49-F238E27FC236}">
                  <a16:creationId xmlns:a16="http://schemas.microsoft.com/office/drawing/2014/main" id="{D1BEFBC0-9914-E2C6-C315-045330AAD70E}"/>
                </a:ext>
              </a:extLst>
            </p:cNvPr>
            <p:cNvSpPr txBox="1"/>
            <p:nvPr/>
          </p:nvSpPr>
          <p:spPr>
            <a:xfrm>
              <a:off x="6603392" y="3037688"/>
              <a:ext cx="438036" cy="164264"/>
            </a:xfrm>
            <a:prstGeom prst="rect">
              <a:avLst/>
            </a:prstGeom>
          </p:spPr>
          <p:txBody>
            <a:bodyPr vert="horz" wrap="square" lIns="0" tIns="0" rIns="0" bIns="0" rtlCol="0">
              <a:noAutofit/>
            </a:bodyPr>
            <a:lstStyle/>
            <a:p>
              <a:pPr algn="r"/>
              <a:r>
                <a:rPr lang="en-US" sz="1200"/>
                <a:t>-10</a:t>
              </a:r>
            </a:p>
          </p:txBody>
        </p:sp>
        <p:sp>
          <p:nvSpPr>
            <p:cNvPr id="73" name="TextBox 72">
              <a:extLst>
                <a:ext uri="{FF2B5EF4-FFF2-40B4-BE49-F238E27FC236}">
                  <a16:creationId xmlns:a16="http://schemas.microsoft.com/office/drawing/2014/main" id="{359B54CF-40EE-6BF2-2B37-FAC17DD55325}"/>
                </a:ext>
              </a:extLst>
            </p:cNvPr>
            <p:cNvSpPr txBox="1"/>
            <p:nvPr/>
          </p:nvSpPr>
          <p:spPr>
            <a:xfrm>
              <a:off x="6603392" y="3356998"/>
              <a:ext cx="438036" cy="164264"/>
            </a:xfrm>
            <a:prstGeom prst="rect">
              <a:avLst/>
            </a:prstGeom>
          </p:spPr>
          <p:txBody>
            <a:bodyPr vert="horz" wrap="square" lIns="0" tIns="0" rIns="0" bIns="0" rtlCol="0">
              <a:noAutofit/>
            </a:bodyPr>
            <a:lstStyle/>
            <a:p>
              <a:pPr algn="r"/>
              <a:r>
                <a:rPr lang="en-US" sz="1200"/>
                <a:t>-20</a:t>
              </a:r>
            </a:p>
          </p:txBody>
        </p:sp>
        <p:sp>
          <p:nvSpPr>
            <p:cNvPr id="74" name="TextBox 73">
              <a:extLst>
                <a:ext uri="{FF2B5EF4-FFF2-40B4-BE49-F238E27FC236}">
                  <a16:creationId xmlns:a16="http://schemas.microsoft.com/office/drawing/2014/main" id="{D116132E-80FA-F44F-65C3-EE5992D1F690}"/>
                </a:ext>
              </a:extLst>
            </p:cNvPr>
            <p:cNvSpPr txBox="1"/>
            <p:nvPr/>
          </p:nvSpPr>
          <p:spPr>
            <a:xfrm>
              <a:off x="6603392" y="3676308"/>
              <a:ext cx="438036" cy="164264"/>
            </a:xfrm>
            <a:prstGeom prst="rect">
              <a:avLst/>
            </a:prstGeom>
          </p:spPr>
          <p:txBody>
            <a:bodyPr vert="horz" wrap="square" lIns="0" tIns="0" rIns="0" bIns="0" rtlCol="0">
              <a:noAutofit/>
            </a:bodyPr>
            <a:lstStyle/>
            <a:p>
              <a:pPr algn="r"/>
              <a:r>
                <a:rPr lang="en-US" sz="1200"/>
                <a:t>-30</a:t>
              </a:r>
            </a:p>
          </p:txBody>
        </p:sp>
        <p:sp>
          <p:nvSpPr>
            <p:cNvPr id="75" name="TextBox 74">
              <a:extLst>
                <a:ext uri="{FF2B5EF4-FFF2-40B4-BE49-F238E27FC236}">
                  <a16:creationId xmlns:a16="http://schemas.microsoft.com/office/drawing/2014/main" id="{20C2C17D-6B8C-39F7-ED6D-7E252A22592E}"/>
                </a:ext>
              </a:extLst>
            </p:cNvPr>
            <p:cNvSpPr txBox="1"/>
            <p:nvPr/>
          </p:nvSpPr>
          <p:spPr>
            <a:xfrm>
              <a:off x="6603392" y="3995618"/>
              <a:ext cx="438036" cy="164264"/>
            </a:xfrm>
            <a:prstGeom prst="rect">
              <a:avLst/>
            </a:prstGeom>
          </p:spPr>
          <p:txBody>
            <a:bodyPr vert="horz" wrap="square" lIns="0" tIns="0" rIns="0" bIns="0" rtlCol="0">
              <a:noAutofit/>
            </a:bodyPr>
            <a:lstStyle/>
            <a:p>
              <a:pPr algn="r"/>
              <a:r>
                <a:rPr lang="en-US" sz="1200"/>
                <a:t>-40</a:t>
              </a:r>
            </a:p>
          </p:txBody>
        </p:sp>
        <p:sp>
          <p:nvSpPr>
            <p:cNvPr id="76" name="TextBox 75">
              <a:extLst>
                <a:ext uri="{FF2B5EF4-FFF2-40B4-BE49-F238E27FC236}">
                  <a16:creationId xmlns:a16="http://schemas.microsoft.com/office/drawing/2014/main" id="{89A1F52D-080C-549B-D5E0-29F7C9D774DF}"/>
                </a:ext>
              </a:extLst>
            </p:cNvPr>
            <p:cNvSpPr txBox="1"/>
            <p:nvPr/>
          </p:nvSpPr>
          <p:spPr>
            <a:xfrm>
              <a:off x="6603392" y="4314928"/>
              <a:ext cx="438036" cy="164264"/>
            </a:xfrm>
            <a:prstGeom prst="rect">
              <a:avLst/>
            </a:prstGeom>
          </p:spPr>
          <p:txBody>
            <a:bodyPr vert="horz" wrap="square" lIns="0" tIns="0" rIns="0" bIns="0" rtlCol="0">
              <a:noAutofit/>
            </a:bodyPr>
            <a:lstStyle/>
            <a:p>
              <a:pPr algn="r"/>
              <a:r>
                <a:rPr lang="en-US" sz="1200"/>
                <a:t>-50</a:t>
              </a:r>
            </a:p>
          </p:txBody>
        </p:sp>
        <p:sp>
          <p:nvSpPr>
            <p:cNvPr id="77" name="TextBox 76">
              <a:extLst>
                <a:ext uri="{FF2B5EF4-FFF2-40B4-BE49-F238E27FC236}">
                  <a16:creationId xmlns:a16="http://schemas.microsoft.com/office/drawing/2014/main" id="{9BD6233E-B3E6-C323-C0D4-D4A6537BD40D}"/>
                </a:ext>
              </a:extLst>
            </p:cNvPr>
            <p:cNvSpPr txBox="1"/>
            <p:nvPr/>
          </p:nvSpPr>
          <p:spPr>
            <a:xfrm>
              <a:off x="6603392" y="4634238"/>
              <a:ext cx="438036" cy="164264"/>
            </a:xfrm>
            <a:prstGeom prst="rect">
              <a:avLst/>
            </a:prstGeom>
          </p:spPr>
          <p:txBody>
            <a:bodyPr vert="horz" wrap="square" lIns="0" tIns="0" rIns="0" bIns="0" rtlCol="0">
              <a:noAutofit/>
            </a:bodyPr>
            <a:lstStyle/>
            <a:p>
              <a:pPr algn="r"/>
              <a:r>
                <a:rPr lang="en-US" sz="1200"/>
                <a:t>-60</a:t>
              </a:r>
            </a:p>
          </p:txBody>
        </p:sp>
        <p:sp>
          <p:nvSpPr>
            <p:cNvPr id="78" name="TextBox 77">
              <a:extLst>
                <a:ext uri="{FF2B5EF4-FFF2-40B4-BE49-F238E27FC236}">
                  <a16:creationId xmlns:a16="http://schemas.microsoft.com/office/drawing/2014/main" id="{1046829A-2EE2-2E9F-A22E-26BE5DF2C130}"/>
                </a:ext>
              </a:extLst>
            </p:cNvPr>
            <p:cNvSpPr txBox="1"/>
            <p:nvPr/>
          </p:nvSpPr>
          <p:spPr>
            <a:xfrm>
              <a:off x="6603392" y="4953548"/>
              <a:ext cx="438036" cy="164264"/>
            </a:xfrm>
            <a:prstGeom prst="rect">
              <a:avLst/>
            </a:prstGeom>
          </p:spPr>
          <p:txBody>
            <a:bodyPr vert="horz" wrap="square" lIns="0" tIns="0" rIns="0" bIns="0" rtlCol="0">
              <a:noAutofit/>
            </a:bodyPr>
            <a:lstStyle/>
            <a:p>
              <a:pPr algn="r"/>
              <a:r>
                <a:rPr lang="en-US" sz="1200"/>
                <a:t>-70</a:t>
              </a:r>
            </a:p>
          </p:txBody>
        </p:sp>
        <p:cxnSp>
          <p:nvCxnSpPr>
            <p:cNvPr id="79" name="Straight Connector 78">
              <a:extLst>
                <a:ext uri="{FF2B5EF4-FFF2-40B4-BE49-F238E27FC236}">
                  <a16:creationId xmlns:a16="http://schemas.microsoft.com/office/drawing/2014/main" id="{59CFE805-AE80-7FE0-FF02-493AB650A229}"/>
                </a:ext>
              </a:extLst>
            </p:cNvPr>
            <p:cNvCxnSpPr>
              <a:cxnSpLocks/>
            </p:cNvCxnSpPr>
            <p:nvPr/>
          </p:nvCxnSpPr>
          <p:spPr>
            <a:xfrm>
              <a:off x="7110133" y="3757801"/>
              <a:ext cx="4853254" cy="0"/>
            </a:xfrm>
            <a:prstGeom prst="line">
              <a:avLst/>
            </a:prstGeom>
            <a:ln w="127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ACFF649F-A088-3145-56D2-083190741504}"/>
                </a:ext>
              </a:extLst>
            </p:cNvPr>
            <p:cNvSpPr/>
            <p:nvPr/>
          </p:nvSpPr>
          <p:spPr>
            <a:xfrm>
              <a:off x="7780503" y="2800046"/>
              <a:ext cx="136886" cy="3657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04C375AB-1DFB-86FE-8C6B-51BBB6A6B4B3}"/>
                </a:ext>
              </a:extLst>
            </p:cNvPr>
            <p:cNvSpPr/>
            <p:nvPr/>
          </p:nvSpPr>
          <p:spPr>
            <a:xfrm>
              <a:off x="9888147" y="2800046"/>
              <a:ext cx="136886" cy="41305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471DB8A5-8E08-D364-3359-6061C51C68E9}"/>
                </a:ext>
              </a:extLst>
            </p:cNvPr>
            <p:cNvSpPr/>
            <p:nvPr/>
          </p:nvSpPr>
          <p:spPr>
            <a:xfrm>
              <a:off x="10462959" y="2800046"/>
              <a:ext cx="136886" cy="1111554"/>
            </a:xfrm>
            <a:prstGeom prst="rect">
              <a:avLst/>
            </a:prstGeom>
            <a:solidFill>
              <a:schemeClr val="bg1"/>
            </a:solidFill>
            <a:ln w="127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3" name="Group 82">
              <a:extLst>
                <a:ext uri="{FF2B5EF4-FFF2-40B4-BE49-F238E27FC236}">
                  <a16:creationId xmlns:a16="http://schemas.microsoft.com/office/drawing/2014/main" id="{B76D33B8-C74B-BD1D-9002-EFE7705BEB28}"/>
                </a:ext>
              </a:extLst>
            </p:cNvPr>
            <p:cNvGrpSpPr/>
            <p:nvPr/>
          </p:nvGrpSpPr>
          <p:grpSpPr>
            <a:xfrm>
              <a:off x="7588899" y="2730500"/>
              <a:ext cx="3202550" cy="1533524"/>
              <a:chOff x="7588899" y="2730500"/>
              <a:chExt cx="3202550" cy="1533524"/>
            </a:xfrm>
          </p:grpSpPr>
          <p:sp>
            <p:nvSpPr>
              <p:cNvPr id="148" name="Rectangle 147">
                <a:extLst>
                  <a:ext uri="{FF2B5EF4-FFF2-40B4-BE49-F238E27FC236}">
                    <a16:creationId xmlns:a16="http://schemas.microsoft.com/office/drawing/2014/main" id="{B3040059-654A-AC21-924D-00FFCCE5A864}"/>
                  </a:ext>
                </a:extLst>
              </p:cNvPr>
              <p:cNvSpPr/>
              <p:nvPr/>
            </p:nvSpPr>
            <p:spPr>
              <a:xfrm>
                <a:off x="7588899" y="2730500"/>
                <a:ext cx="136886" cy="698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Rectangle 148">
                <a:extLst>
                  <a:ext uri="{FF2B5EF4-FFF2-40B4-BE49-F238E27FC236}">
                    <a16:creationId xmlns:a16="http://schemas.microsoft.com/office/drawing/2014/main" id="{C6CF946C-E12E-45CC-F7CB-D9C5E037C46D}"/>
                  </a:ext>
                </a:extLst>
              </p:cNvPr>
              <p:cNvSpPr/>
              <p:nvPr/>
            </p:nvSpPr>
            <p:spPr>
              <a:xfrm>
                <a:off x="8738523" y="2800046"/>
                <a:ext cx="136886" cy="33050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16AE2331-8A10-3C80-D3C2-CE97939EC00E}"/>
                  </a:ext>
                </a:extLst>
              </p:cNvPr>
              <p:cNvSpPr/>
              <p:nvPr/>
            </p:nvSpPr>
            <p:spPr>
              <a:xfrm>
                <a:off x="10654563" y="2800045"/>
                <a:ext cx="136886" cy="1463979"/>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83">
              <a:extLst>
                <a:ext uri="{FF2B5EF4-FFF2-40B4-BE49-F238E27FC236}">
                  <a16:creationId xmlns:a16="http://schemas.microsoft.com/office/drawing/2014/main" id="{084ED4B8-D2D9-F723-F7F2-7A6E208EC690}"/>
                </a:ext>
              </a:extLst>
            </p:cNvPr>
            <p:cNvGrpSpPr/>
            <p:nvPr/>
          </p:nvGrpSpPr>
          <p:grpSpPr>
            <a:xfrm>
              <a:off x="7205691" y="2387296"/>
              <a:ext cx="4160570" cy="2267254"/>
              <a:chOff x="7205691" y="2387296"/>
              <a:chExt cx="4160570" cy="2267254"/>
            </a:xfrm>
          </p:grpSpPr>
          <p:sp>
            <p:nvSpPr>
              <p:cNvPr id="139" name="Rectangle 138">
                <a:extLst>
                  <a:ext uri="{FF2B5EF4-FFF2-40B4-BE49-F238E27FC236}">
                    <a16:creationId xmlns:a16="http://schemas.microsoft.com/office/drawing/2014/main" id="{30EBF29A-0EAE-CECE-DF4A-007CACA66B11}"/>
                  </a:ext>
                </a:extLst>
              </p:cNvPr>
              <p:cNvSpPr/>
              <p:nvPr/>
            </p:nvSpPr>
            <p:spPr>
              <a:xfrm>
                <a:off x="7205691" y="2387296"/>
                <a:ext cx="136886" cy="4130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0A6C68B0-E096-D788-5A96-E56E13CF9778}"/>
                  </a:ext>
                </a:extLst>
              </p:cNvPr>
              <p:cNvSpPr/>
              <p:nvPr/>
            </p:nvSpPr>
            <p:spPr>
              <a:xfrm>
                <a:off x="7397295" y="2619374"/>
                <a:ext cx="136886" cy="18097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FA46F073-1E52-CA4E-FE52-F1B98A8E6905}"/>
                  </a:ext>
                </a:extLst>
              </p:cNvPr>
              <p:cNvSpPr/>
              <p:nvPr/>
            </p:nvSpPr>
            <p:spPr>
              <a:xfrm>
                <a:off x="7972107" y="2800046"/>
                <a:ext cx="136886" cy="13682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70077141-71C7-A123-03E2-AB69EFEC59FC}"/>
                  </a:ext>
                </a:extLst>
              </p:cNvPr>
              <p:cNvSpPr/>
              <p:nvPr/>
            </p:nvSpPr>
            <p:spPr>
              <a:xfrm>
                <a:off x="8355315" y="2800046"/>
                <a:ext cx="136886" cy="1590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37B14E9F-8374-5105-BE77-BC50AFA23882}"/>
                  </a:ext>
                </a:extLst>
              </p:cNvPr>
              <p:cNvSpPr/>
              <p:nvPr/>
            </p:nvSpPr>
            <p:spPr>
              <a:xfrm>
                <a:off x="8546919" y="2800046"/>
                <a:ext cx="136886" cy="32415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9C022533-9D15-55A0-015C-B9E042F4EAF8}"/>
                  </a:ext>
                </a:extLst>
              </p:cNvPr>
              <p:cNvSpPr/>
              <p:nvPr/>
            </p:nvSpPr>
            <p:spPr>
              <a:xfrm>
                <a:off x="9313335" y="2800046"/>
                <a:ext cx="136886" cy="43210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3743E5ED-EB23-C3CD-1DBB-EA848AFC0A1F}"/>
                  </a:ext>
                </a:extLst>
              </p:cNvPr>
              <p:cNvSpPr/>
              <p:nvPr/>
            </p:nvSpPr>
            <p:spPr>
              <a:xfrm>
                <a:off x="9504939" y="2800046"/>
                <a:ext cx="136886" cy="74960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369E914F-D28A-0A51-632D-D2434CE0F29E}"/>
                  </a:ext>
                </a:extLst>
              </p:cNvPr>
              <p:cNvSpPr/>
              <p:nvPr/>
            </p:nvSpPr>
            <p:spPr>
              <a:xfrm>
                <a:off x="10271355" y="2800046"/>
                <a:ext cx="136886" cy="97820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Rectangle 146">
                <a:extLst>
                  <a:ext uri="{FF2B5EF4-FFF2-40B4-BE49-F238E27FC236}">
                    <a16:creationId xmlns:a16="http://schemas.microsoft.com/office/drawing/2014/main" id="{9B1DD25D-61F7-7541-C857-0092FD96ADBC}"/>
                  </a:ext>
                </a:extLst>
              </p:cNvPr>
              <p:cNvSpPr/>
              <p:nvPr/>
            </p:nvSpPr>
            <p:spPr>
              <a:xfrm>
                <a:off x="11229375" y="2800046"/>
                <a:ext cx="136886" cy="185450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5" name="Group 84">
              <a:extLst>
                <a:ext uri="{FF2B5EF4-FFF2-40B4-BE49-F238E27FC236}">
                  <a16:creationId xmlns:a16="http://schemas.microsoft.com/office/drawing/2014/main" id="{015540E6-2176-EEDD-B8BB-7EBB214AA09F}"/>
                </a:ext>
              </a:extLst>
            </p:cNvPr>
            <p:cNvGrpSpPr/>
            <p:nvPr/>
          </p:nvGrpSpPr>
          <p:grpSpPr>
            <a:xfrm>
              <a:off x="10846167" y="2800046"/>
              <a:ext cx="711698" cy="1956104"/>
              <a:chOff x="10846167" y="2800046"/>
              <a:chExt cx="711698" cy="1956104"/>
            </a:xfrm>
          </p:grpSpPr>
          <p:sp>
            <p:nvSpPr>
              <p:cNvPr id="137" name="Rectangle 136">
                <a:extLst>
                  <a:ext uri="{FF2B5EF4-FFF2-40B4-BE49-F238E27FC236}">
                    <a16:creationId xmlns:a16="http://schemas.microsoft.com/office/drawing/2014/main" id="{8B2DCB12-FD00-E2FD-6B6B-C73105741A61}"/>
                  </a:ext>
                </a:extLst>
              </p:cNvPr>
              <p:cNvSpPr/>
              <p:nvPr/>
            </p:nvSpPr>
            <p:spPr>
              <a:xfrm>
                <a:off x="10846167" y="2800046"/>
                <a:ext cx="136886" cy="154335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137">
                <a:extLst>
                  <a:ext uri="{FF2B5EF4-FFF2-40B4-BE49-F238E27FC236}">
                    <a16:creationId xmlns:a16="http://schemas.microsoft.com/office/drawing/2014/main" id="{D067E099-A4B0-A2FB-34FF-8ADA80045AEF}"/>
                  </a:ext>
                </a:extLst>
              </p:cNvPr>
              <p:cNvSpPr/>
              <p:nvPr/>
            </p:nvSpPr>
            <p:spPr>
              <a:xfrm>
                <a:off x="11420979" y="2800046"/>
                <a:ext cx="136886" cy="195610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6" name="Group 85">
              <a:extLst>
                <a:ext uri="{FF2B5EF4-FFF2-40B4-BE49-F238E27FC236}">
                  <a16:creationId xmlns:a16="http://schemas.microsoft.com/office/drawing/2014/main" id="{9FDBD325-E634-178D-FE69-A953C12C7551}"/>
                </a:ext>
              </a:extLst>
            </p:cNvPr>
            <p:cNvGrpSpPr/>
            <p:nvPr/>
          </p:nvGrpSpPr>
          <p:grpSpPr>
            <a:xfrm>
              <a:off x="8163711" y="2800045"/>
              <a:ext cx="3585766" cy="2121205"/>
              <a:chOff x="8163711" y="2800045"/>
              <a:chExt cx="3585766" cy="2121205"/>
            </a:xfrm>
            <a:solidFill>
              <a:schemeClr val="bg1"/>
            </a:solidFill>
          </p:grpSpPr>
          <p:sp>
            <p:nvSpPr>
              <p:cNvPr id="130" name="Rectangle 129">
                <a:extLst>
                  <a:ext uri="{FF2B5EF4-FFF2-40B4-BE49-F238E27FC236}">
                    <a16:creationId xmlns:a16="http://schemas.microsoft.com/office/drawing/2014/main" id="{3AA3AE0B-C2EF-E882-7B25-826FB05BCC96}"/>
                  </a:ext>
                </a:extLst>
              </p:cNvPr>
              <p:cNvSpPr/>
              <p:nvPr/>
            </p:nvSpPr>
            <p:spPr>
              <a:xfrm>
                <a:off x="8163711" y="2800046"/>
                <a:ext cx="136886" cy="162229"/>
              </a:xfrm>
              <a:prstGeom prst="rect">
                <a:avLst/>
              </a:prstGeom>
              <a:grp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B703B252-0644-7CA1-C4EE-3DF76A733EAA}"/>
                  </a:ext>
                </a:extLst>
              </p:cNvPr>
              <p:cNvSpPr/>
              <p:nvPr/>
            </p:nvSpPr>
            <p:spPr>
              <a:xfrm>
                <a:off x="8930127" y="2800046"/>
                <a:ext cx="136886" cy="340029"/>
              </a:xfrm>
              <a:prstGeom prst="rect">
                <a:avLst/>
              </a:prstGeom>
              <a:grp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Rectangle 131">
                <a:extLst>
                  <a:ext uri="{FF2B5EF4-FFF2-40B4-BE49-F238E27FC236}">
                    <a16:creationId xmlns:a16="http://schemas.microsoft.com/office/drawing/2014/main" id="{8842F6B3-FA27-8442-812F-097E786CC946}"/>
                  </a:ext>
                </a:extLst>
              </p:cNvPr>
              <p:cNvSpPr/>
              <p:nvPr/>
            </p:nvSpPr>
            <p:spPr>
              <a:xfrm>
                <a:off x="9121731" y="2800046"/>
                <a:ext cx="136886" cy="413054"/>
              </a:xfrm>
              <a:prstGeom prst="rect">
                <a:avLst/>
              </a:prstGeom>
              <a:grp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6B35D30E-DE91-C5DD-C90F-C0585DBCF949}"/>
                  </a:ext>
                </a:extLst>
              </p:cNvPr>
              <p:cNvSpPr/>
              <p:nvPr/>
            </p:nvSpPr>
            <p:spPr>
              <a:xfrm>
                <a:off x="9696543" y="2800045"/>
                <a:ext cx="136886" cy="828979"/>
              </a:xfrm>
              <a:prstGeom prst="rect">
                <a:avLst/>
              </a:prstGeom>
              <a:grp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EB88B7C8-4E22-9EAF-97B7-7C3A3E3F962F}"/>
                  </a:ext>
                </a:extLst>
              </p:cNvPr>
              <p:cNvSpPr/>
              <p:nvPr/>
            </p:nvSpPr>
            <p:spPr>
              <a:xfrm>
                <a:off x="10079751" y="2800045"/>
                <a:ext cx="136886" cy="968679"/>
              </a:xfrm>
              <a:prstGeom prst="rect">
                <a:avLst/>
              </a:prstGeom>
              <a:grp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7B28DB08-7D2D-9F68-9FA5-82A901772F62}"/>
                  </a:ext>
                </a:extLst>
              </p:cNvPr>
              <p:cNvSpPr/>
              <p:nvPr/>
            </p:nvSpPr>
            <p:spPr>
              <a:xfrm>
                <a:off x="11037771" y="2800045"/>
                <a:ext cx="136886" cy="1775129"/>
              </a:xfrm>
              <a:prstGeom prst="rect">
                <a:avLst/>
              </a:prstGeom>
              <a:grp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4A237826-9F51-6192-52D9-6B2E722ABF1E}"/>
                  </a:ext>
                </a:extLst>
              </p:cNvPr>
              <p:cNvSpPr/>
              <p:nvPr/>
            </p:nvSpPr>
            <p:spPr>
              <a:xfrm>
                <a:off x="11612591" y="2800046"/>
                <a:ext cx="136886" cy="2121204"/>
              </a:xfrm>
              <a:prstGeom prst="rect">
                <a:avLst/>
              </a:prstGeom>
              <a:grp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86">
              <a:extLst>
                <a:ext uri="{FF2B5EF4-FFF2-40B4-BE49-F238E27FC236}">
                  <a16:creationId xmlns:a16="http://schemas.microsoft.com/office/drawing/2014/main" id="{9645793F-2283-2812-BECE-A222F92AD64B}"/>
                </a:ext>
              </a:extLst>
            </p:cNvPr>
            <p:cNvGrpSpPr/>
            <p:nvPr/>
          </p:nvGrpSpPr>
          <p:grpSpPr>
            <a:xfrm>
              <a:off x="7052379" y="2162802"/>
              <a:ext cx="4918959" cy="3192187"/>
              <a:chOff x="7052379" y="2162802"/>
              <a:chExt cx="4918959" cy="3192187"/>
            </a:xfrm>
          </p:grpSpPr>
          <p:cxnSp>
            <p:nvCxnSpPr>
              <p:cNvPr id="117" name="Straight Connector 116">
                <a:extLst>
                  <a:ext uri="{FF2B5EF4-FFF2-40B4-BE49-F238E27FC236}">
                    <a16:creationId xmlns:a16="http://schemas.microsoft.com/office/drawing/2014/main" id="{036B6B9C-27D7-9569-3E7B-B74171EA6DB6}"/>
                  </a:ext>
                </a:extLst>
              </p:cNvPr>
              <p:cNvCxnSpPr>
                <a:cxnSpLocks/>
              </p:cNvCxnSpPr>
              <p:nvPr/>
            </p:nvCxnSpPr>
            <p:spPr>
              <a:xfrm>
                <a:off x="7118084" y="2800510"/>
                <a:ext cx="485325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79DA37C7-066E-091C-0EF4-73E99B386AD5}"/>
                  </a:ext>
                </a:extLst>
              </p:cNvPr>
              <p:cNvCxnSpPr>
                <a:cxnSpLocks/>
              </p:cNvCxnSpPr>
              <p:nvPr/>
            </p:nvCxnSpPr>
            <p:spPr>
              <a:xfrm>
                <a:off x="7112608" y="2162802"/>
                <a:ext cx="0" cy="31921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4F3CC88-BE2B-F379-1DB4-674E81AB7772}"/>
                  </a:ext>
                </a:extLst>
              </p:cNvPr>
              <p:cNvCxnSpPr>
                <a:cxnSpLocks/>
              </p:cNvCxnSpPr>
              <p:nvPr/>
            </p:nvCxnSpPr>
            <p:spPr>
              <a:xfrm flipH="1">
                <a:off x="7052379" y="2162802"/>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0BD9F55F-DAE3-5430-A2D5-A6BB716ECCCD}"/>
                  </a:ext>
                </a:extLst>
              </p:cNvPr>
              <p:cNvCxnSpPr>
                <a:cxnSpLocks/>
              </p:cNvCxnSpPr>
              <p:nvPr/>
            </p:nvCxnSpPr>
            <p:spPr>
              <a:xfrm flipH="1">
                <a:off x="7052379" y="2481656"/>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9BF89E75-F27D-1CDC-3783-0556B975CEDD}"/>
                  </a:ext>
                </a:extLst>
              </p:cNvPr>
              <p:cNvCxnSpPr>
                <a:cxnSpLocks/>
              </p:cNvCxnSpPr>
              <p:nvPr/>
            </p:nvCxnSpPr>
            <p:spPr>
              <a:xfrm flipH="1">
                <a:off x="7052379" y="2800510"/>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3FFF16FD-0938-3589-2DA8-E2DB67D151F0}"/>
                  </a:ext>
                </a:extLst>
              </p:cNvPr>
              <p:cNvCxnSpPr>
                <a:cxnSpLocks/>
              </p:cNvCxnSpPr>
              <p:nvPr/>
            </p:nvCxnSpPr>
            <p:spPr>
              <a:xfrm flipH="1">
                <a:off x="7052379" y="3119364"/>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6A54B20B-CF31-D59C-530B-CEAE4CF9C17A}"/>
                  </a:ext>
                </a:extLst>
              </p:cNvPr>
              <p:cNvCxnSpPr>
                <a:cxnSpLocks/>
              </p:cNvCxnSpPr>
              <p:nvPr/>
            </p:nvCxnSpPr>
            <p:spPr>
              <a:xfrm flipH="1">
                <a:off x="7052379" y="3438218"/>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5261166F-EDC0-17F9-AF26-51AFFA5FEC5A}"/>
                  </a:ext>
                </a:extLst>
              </p:cNvPr>
              <p:cNvCxnSpPr>
                <a:cxnSpLocks/>
              </p:cNvCxnSpPr>
              <p:nvPr/>
            </p:nvCxnSpPr>
            <p:spPr>
              <a:xfrm flipH="1">
                <a:off x="7052379" y="3757072"/>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D8949B8B-3DF7-DC10-7444-4070839B0E0B}"/>
                  </a:ext>
                </a:extLst>
              </p:cNvPr>
              <p:cNvCxnSpPr>
                <a:cxnSpLocks/>
              </p:cNvCxnSpPr>
              <p:nvPr/>
            </p:nvCxnSpPr>
            <p:spPr>
              <a:xfrm flipH="1">
                <a:off x="7052379" y="4075926"/>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1007FB0-249B-0895-98CC-B5F2233C2261}"/>
                  </a:ext>
                </a:extLst>
              </p:cNvPr>
              <p:cNvCxnSpPr>
                <a:cxnSpLocks/>
              </p:cNvCxnSpPr>
              <p:nvPr/>
            </p:nvCxnSpPr>
            <p:spPr>
              <a:xfrm flipH="1">
                <a:off x="7052379" y="4394780"/>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06833F2E-15E6-F46C-4EB2-FB54E23F5270}"/>
                  </a:ext>
                </a:extLst>
              </p:cNvPr>
              <p:cNvCxnSpPr>
                <a:cxnSpLocks/>
              </p:cNvCxnSpPr>
              <p:nvPr/>
            </p:nvCxnSpPr>
            <p:spPr>
              <a:xfrm flipH="1">
                <a:off x="7052379" y="4713634"/>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BC149F0-669F-F138-97DC-CE01D8158AB0}"/>
                  </a:ext>
                </a:extLst>
              </p:cNvPr>
              <p:cNvCxnSpPr>
                <a:cxnSpLocks/>
              </p:cNvCxnSpPr>
              <p:nvPr/>
            </p:nvCxnSpPr>
            <p:spPr>
              <a:xfrm flipH="1">
                <a:off x="7052379" y="5032488"/>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2C35F67E-83B4-5A69-B63E-C902EB73AB41}"/>
                  </a:ext>
                </a:extLst>
              </p:cNvPr>
              <p:cNvCxnSpPr>
                <a:cxnSpLocks/>
              </p:cNvCxnSpPr>
              <p:nvPr/>
            </p:nvCxnSpPr>
            <p:spPr>
              <a:xfrm flipH="1">
                <a:off x="7052379" y="5351339"/>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8" name="Group 87">
              <a:extLst>
                <a:ext uri="{FF2B5EF4-FFF2-40B4-BE49-F238E27FC236}">
                  <a16:creationId xmlns:a16="http://schemas.microsoft.com/office/drawing/2014/main" id="{BAA970CD-104E-29FE-3B1E-3AEC2B66DF78}"/>
                </a:ext>
              </a:extLst>
            </p:cNvPr>
            <p:cNvGrpSpPr/>
            <p:nvPr/>
          </p:nvGrpSpPr>
          <p:grpSpPr>
            <a:xfrm>
              <a:off x="7487142" y="4448285"/>
              <a:ext cx="3034058" cy="1346033"/>
              <a:chOff x="7223125" y="4211929"/>
              <a:chExt cx="3034058" cy="1346033"/>
            </a:xfrm>
          </p:grpSpPr>
          <p:sp>
            <p:nvSpPr>
              <p:cNvPr id="101" name="TextBox 100">
                <a:extLst>
                  <a:ext uri="{FF2B5EF4-FFF2-40B4-BE49-F238E27FC236}">
                    <a16:creationId xmlns:a16="http://schemas.microsoft.com/office/drawing/2014/main" id="{13CEDCEA-5075-368B-6684-0ABD04DB28A3}"/>
                  </a:ext>
                </a:extLst>
              </p:cNvPr>
              <p:cNvSpPr txBox="1"/>
              <p:nvPr/>
            </p:nvSpPr>
            <p:spPr>
              <a:xfrm>
                <a:off x="7464547" y="5376398"/>
                <a:ext cx="2792636" cy="181564"/>
              </a:xfrm>
              <a:prstGeom prst="rect">
                <a:avLst/>
              </a:prstGeom>
            </p:spPr>
            <p:txBody>
              <a:bodyPr vert="horz" wrap="square" lIns="0" tIns="0" rIns="0" bIns="0" rtlCol="0">
                <a:noAutofit/>
              </a:bodyPr>
              <a:lstStyle/>
              <a:p>
                <a:pPr algn="l"/>
                <a:r>
                  <a:rPr lang="en-US" sz="1100"/>
                  <a:t>Treatment ongoing as of May 13, 2025</a:t>
                </a:r>
              </a:p>
            </p:txBody>
          </p:sp>
          <p:sp>
            <p:nvSpPr>
              <p:cNvPr id="102" name="TextBox 101">
                <a:extLst>
                  <a:ext uri="{FF2B5EF4-FFF2-40B4-BE49-F238E27FC236}">
                    <a16:creationId xmlns:a16="http://schemas.microsoft.com/office/drawing/2014/main" id="{EC26B31B-8D1A-EECB-C868-DCECA5F88212}"/>
                  </a:ext>
                </a:extLst>
              </p:cNvPr>
              <p:cNvSpPr txBox="1"/>
              <p:nvPr/>
            </p:nvSpPr>
            <p:spPr>
              <a:xfrm>
                <a:off x="7377453" y="4458553"/>
                <a:ext cx="254499" cy="819898"/>
              </a:xfrm>
              <a:prstGeom prst="rect">
                <a:avLst/>
              </a:prstGeom>
            </p:spPr>
            <p:txBody>
              <a:bodyPr vert="horz" wrap="square" lIns="0" tIns="0" rIns="0" bIns="0" rtlCol="0">
                <a:noAutofit/>
              </a:bodyPr>
              <a:lstStyle/>
              <a:p>
                <a:pPr algn="l">
                  <a:spcAft>
                    <a:spcPts val="400"/>
                  </a:spcAft>
                </a:pPr>
                <a:r>
                  <a:rPr lang="en-US" sz="1100"/>
                  <a:t>1.6</a:t>
                </a:r>
              </a:p>
              <a:p>
                <a:pPr algn="l">
                  <a:spcAft>
                    <a:spcPts val="400"/>
                  </a:spcAft>
                </a:pPr>
                <a:r>
                  <a:rPr lang="en-US" sz="1100"/>
                  <a:t>3.2</a:t>
                </a:r>
              </a:p>
              <a:p>
                <a:pPr algn="l">
                  <a:spcAft>
                    <a:spcPts val="400"/>
                  </a:spcAft>
                </a:pPr>
                <a:r>
                  <a:rPr lang="en-US" sz="1100"/>
                  <a:t>3.6</a:t>
                </a:r>
              </a:p>
              <a:p>
                <a:pPr algn="l">
                  <a:spcAft>
                    <a:spcPts val="400"/>
                  </a:spcAft>
                </a:pPr>
                <a:r>
                  <a:rPr lang="en-US" sz="1100"/>
                  <a:t>4.0</a:t>
                </a:r>
              </a:p>
            </p:txBody>
          </p:sp>
          <p:sp>
            <p:nvSpPr>
              <p:cNvPr id="103" name="TextBox 102">
                <a:extLst>
                  <a:ext uri="{FF2B5EF4-FFF2-40B4-BE49-F238E27FC236}">
                    <a16:creationId xmlns:a16="http://schemas.microsoft.com/office/drawing/2014/main" id="{70E11B16-7E9D-9789-1BF7-CE2089A801C9}"/>
                  </a:ext>
                </a:extLst>
              </p:cNvPr>
              <p:cNvSpPr txBox="1"/>
              <p:nvPr/>
            </p:nvSpPr>
            <p:spPr>
              <a:xfrm>
                <a:off x="8169256" y="4458553"/>
                <a:ext cx="904156" cy="819898"/>
              </a:xfrm>
              <a:prstGeom prst="rect">
                <a:avLst/>
              </a:prstGeom>
            </p:spPr>
            <p:txBody>
              <a:bodyPr vert="horz" wrap="square" lIns="0" tIns="0" rIns="0" bIns="0" rtlCol="0">
                <a:noAutofit/>
              </a:bodyPr>
              <a:lstStyle/>
              <a:p>
                <a:pPr algn="l">
                  <a:spcAft>
                    <a:spcPts val="400"/>
                  </a:spcAft>
                </a:pPr>
                <a:r>
                  <a:rPr lang="en-US" sz="1100"/>
                  <a:t>4.0 + G-CSF</a:t>
                </a:r>
              </a:p>
              <a:p>
                <a:pPr>
                  <a:spcAft>
                    <a:spcPts val="400"/>
                  </a:spcAft>
                </a:pPr>
                <a:r>
                  <a:rPr lang="en-US" sz="1100"/>
                  <a:t>4.4 + G-CSF</a:t>
                </a:r>
              </a:p>
              <a:p>
                <a:pPr algn="l">
                  <a:spcAft>
                    <a:spcPts val="400"/>
                  </a:spcAft>
                </a:pPr>
                <a:r>
                  <a:rPr lang="en-US" sz="1100"/>
                  <a:t>4.8</a:t>
                </a:r>
              </a:p>
              <a:p>
                <a:pPr algn="l">
                  <a:spcAft>
                    <a:spcPts val="400"/>
                  </a:spcAft>
                </a:pPr>
                <a:r>
                  <a:rPr lang="en-US" sz="1100"/>
                  <a:t>5.6</a:t>
                </a:r>
              </a:p>
            </p:txBody>
          </p:sp>
          <p:sp>
            <p:nvSpPr>
              <p:cNvPr id="104" name="TextBox 103">
                <a:extLst>
                  <a:ext uri="{FF2B5EF4-FFF2-40B4-BE49-F238E27FC236}">
                    <a16:creationId xmlns:a16="http://schemas.microsoft.com/office/drawing/2014/main" id="{B6F301A5-3A9F-6253-AD15-528DA31A916B}"/>
                  </a:ext>
                </a:extLst>
              </p:cNvPr>
              <p:cNvSpPr txBox="1"/>
              <p:nvPr/>
            </p:nvSpPr>
            <p:spPr>
              <a:xfrm>
                <a:off x="9315490" y="4496103"/>
                <a:ext cx="591834" cy="322388"/>
              </a:xfrm>
              <a:prstGeom prst="rect">
                <a:avLst/>
              </a:prstGeom>
            </p:spPr>
            <p:txBody>
              <a:bodyPr vert="horz" wrap="square" lIns="0" tIns="0" rIns="0" bIns="0" rtlCol="0" anchor="ctr">
                <a:noAutofit/>
              </a:bodyPr>
              <a:lstStyle/>
              <a:p>
                <a:pPr algn="l">
                  <a:spcAft>
                    <a:spcPts val="400"/>
                  </a:spcAft>
                </a:pPr>
                <a:r>
                  <a:rPr lang="en-US" sz="1100"/>
                  <a:t>G-CSF cohorts</a:t>
                </a:r>
              </a:p>
            </p:txBody>
          </p:sp>
          <p:sp>
            <p:nvSpPr>
              <p:cNvPr id="105" name="TextBox 104">
                <a:extLst>
                  <a:ext uri="{FF2B5EF4-FFF2-40B4-BE49-F238E27FC236}">
                    <a16:creationId xmlns:a16="http://schemas.microsoft.com/office/drawing/2014/main" id="{7F9EF4DA-CDF2-FF0A-46CE-E4942F814B5F}"/>
                  </a:ext>
                </a:extLst>
              </p:cNvPr>
              <p:cNvSpPr txBox="1"/>
              <p:nvPr/>
            </p:nvSpPr>
            <p:spPr>
              <a:xfrm>
                <a:off x="7241874" y="4211929"/>
                <a:ext cx="1838859" cy="191484"/>
              </a:xfrm>
              <a:prstGeom prst="rect">
                <a:avLst/>
              </a:prstGeom>
            </p:spPr>
            <p:txBody>
              <a:bodyPr vert="horz" wrap="square" lIns="0" tIns="0" rIns="0" bIns="0" rtlCol="0">
                <a:noAutofit/>
              </a:bodyPr>
              <a:lstStyle/>
              <a:p>
                <a:pPr algn="l">
                  <a:spcAft>
                    <a:spcPts val="400"/>
                  </a:spcAft>
                </a:pPr>
                <a:r>
                  <a:rPr lang="en-US" sz="1100"/>
                  <a:t>Starting dose, mg/kg Q3</a:t>
                </a:r>
              </a:p>
            </p:txBody>
          </p:sp>
          <p:cxnSp>
            <p:nvCxnSpPr>
              <p:cNvPr id="106" name="Straight Arrow Connector 105">
                <a:extLst>
                  <a:ext uri="{FF2B5EF4-FFF2-40B4-BE49-F238E27FC236}">
                    <a16:creationId xmlns:a16="http://schemas.microsoft.com/office/drawing/2014/main" id="{FF001241-E170-5FC0-0EEF-9D590A61F95D}"/>
                  </a:ext>
                </a:extLst>
              </p:cNvPr>
              <p:cNvCxnSpPr/>
              <p:nvPr/>
            </p:nvCxnSpPr>
            <p:spPr>
              <a:xfrm>
                <a:off x="7223125" y="5448300"/>
                <a:ext cx="200025"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70D54B8B-E6C0-28A0-88AD-B965FF9661C4}"/>
                  </a:ext>
                </a:extLst>
              </p:cNvPr>
              <p:cNvSpPr/>
              <p:nvPr/>
            </p:nvSpPr>
            <p:spPr>
              <a:xfrm>
                <a:off x="7248525" y="4489450"/>
                <a:ext cx="91440" cy="914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A28A56CF-7133-8E0C-B403-AFC62D7F7D48}"/>
                  </a:ext>
                </a:extLst>
              </p:cNvPr>
              <p:cNvSpPr/>
              <p:nvPr/>
            </p:nvSpPr>
            <p:spPr>
              <a:xfrm>
                <a:off x="7248525" y="4710642"/>
                <a:ext cx="91440" cy="914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B0B79A44-6E44-C2C9-1831-64F8A9BC3A9E}"/>
                  </a:ext>
                </a:extLst>
              </p:cNvPr>
              <p:cNvSpPr/>
              <p:nvPr/>
            </p:nvSpPr>
            <p:spPr>
              <a:xfrm>
                <a:off x="7248525" y="4931834"/>
                <a:ext cx="91440" cy="9144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109">
                <a:extLst>
                  <a:ext uri="{FF2B5EF4-FFF2-40B4-BE49-F238E27FC236}">
                    <a16:creationId xmlns:a16="http://schemas.microsoft.com/office/drawing/2014/main" id="{F66196D1-BCEB-1BBC-3884-AF8752E49A47}"/>
                  </a:ext>
                </a:extLst>
              </p:cNvPr>
              <p:cNvSpPr/>
              <p:nvPr/>
            </p:nvSpPr>
            <p:spPr>
              <a:xfrm>
                <a:off x="7248525" y="5153025"/>
                <a:ext cx="91440" cy="91440"/>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a:extLst>
                  <a:ext uri="{FF2B5EF4-FFF2-40B4-BE49-F238E27FC236}">
                    <a16:creationId xmlns:a16="http://schemas.microsoft.com/office/drawing/2014/main" id="{9D6ACC61-1EBF-2342-619F-D260690AB974}"/>
                  </a:ext>
                </a:extLst>
              </p:cNvPr>
              <p:cNvSpPr/>
              <p:nvPr/>
            </p:nvSpPr>
            <p:spPr>
              <a:xfrm>
                <a:off x="8035925" y="4489450"/>
                <a:ext cx="91440" cy="91440"/>
              </a:xfrm>
              <a:prstGeom prst="rect">
                <a:avLst/>
              </a:prstGeom>
              <a:solidFill>
                <a:schemeClr val="bg1"/>
              </a:solidFill>
              <a:ln w="12700">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C1FFC404-2557-A2CD-F67C-D5419F1D352D}"/>
                  </a:ext>
                </a:extLst>
              </p:cNvPr>
              <p:cNvSpPr/>
              <p:nvPr/>
            </p:nvSpPr>
            <p:spPr>
              <a:xfrm>
                <a:off x="8035925" y="4702691"/>
                <a:ext cx="91440" cy="91440"/>
              </a:xfrm>
              <a:prstGeom prst="rect">
                <a:avLst/>
              </a:prstGeom>
              <a:solidFill>
                <a:schemeClr val="bg1"/>
              </a:solidFill>
              <a:ln w="127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112">
                <a:extLst>
                  <a:ext uri="{FF2B5EF4-FFF2-40B4-BE49-F238E27FC236}">
                    <a16:creationId xmlns:a16="http://schemas.microsoft.com/office/drawing/2014/main" id="{B8C7DE9A-EC45-C511-336D-C34F7EF2255F}"/>
                  </a:ext>
                </a:extLst>
              </p:cNvPr>
              <p:cNvSpPr/>
              <p:nvPr/>
            </p:nvSpPr>
            <p:spPr>
              <a:xfrm>
                <a:off x="8035925" y="4931834"/>
                <a:ext cx="91440" cy="9144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F41D0679-40AD-9158-BEE0-BAB86CEB8577}"/>
                  </a:ext>
                </a:extLst>
              </p:cNvPr>
              <p:cNvSpPr/>
              <p:nvPr/>
            </p:nvSpPr>
            <p:spPr>
              <a:xfrm>
                <a:off x="8035925" y="5153025"/>
                <a:ext cx="91440" cy="9144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65E88F2C-19A6-9CD5-F72E-4D339108E5A5}"/>
                  </a:ext>
                </a:extLst>
              </p:cNvPr>
              <p:cNvSpPr/>
              <p:nvPr/>
            </p:nvSpPr>
            <p:spPr>
              <a:xfrm>
                <a:off x="7969250" y="4425951"/>
                <a:ext cx="1200150" cy="432296"/>
              </a:xfrm>
              <a:prstGeom prst="rect">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Triangle 111">
                <a:extLst>
                  <a:ext uri="{FF2B5EF4-FFF2-40B4-BE49-F238E27FC236}">
                    <a16:creationId xmlns:a16="http://schemas.microsoft.com/office/drawing/2014/main" id="{CC677983-14E2-FDC9-C30A-C003AB8A907D}"/>
                  </a:ext>
                </a:extLst>
              </p:cNvPr>
              <p:cNvSpPr/>
              <p:nvPr/>
            </p:nvSpPr>
            <p:spPr>
              <a:xfrm rot="5400000">
                <a:off x="9102725" y="4600575"/>
                <a:ext cx="263523" cy="98425"/>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9" name="Straight Arrow Connector 88">
              <a:extLst>
                <a:ext uri="{FF2B5EF4-FFF2-40B4-BE49-F238E27FC236}">
                  <a16:creationId xmlns:a16="http://schemas.microsoft.com/office/drawing/2014/main" id="{DAA2E5A6-73A3-8D7C-DB08-CAC59461BFB2}"/>
                </a:ext>
              </a:extLst>
            </p:cNvPr>
            <p:cNvCxnSpPr>
              <a:cxnSpLocks/>
            </p:cNvCxnSpPr>
            <p:nvPr/>
          </p:nvCxnSpPr>
          <p:spPr>
            <a:xfrm>
              <a:off x="8016875" y="3198771"/>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a:extLst>
                <a:ext uri="{FF2B5EF4-FFF2-40B4-BE49-F238E27FC236}">
                  <a16:creationId xmlns:a16="http://schemas.microsoft.com/office/drawing/2014/main" id="{EFD88823-CACF-B6C7-388B-78436C57B032}"/>
                </a:ext>
              </a:extLst>
            </p:cNvPr>
            <p:cNvCxnSpPr>
              <a:cxnSpLocks/>
            </p:cNvCxnSpPr>
            <p:nvPr/>
          </p:nvCxnSpPr>
          <p:spPr>
            <a:xfrm>
              <a:off x="9026525" y="3454400"/>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598B66E3-3A88-E4E7-D445-BA3FE7AA74DD}"/>
                </a:ext>
              </a:extLst>
            </p:cNvPr>
            <p:cNvCxnSpPr>
              <a:cxnSpLocks/>
            </p:cNvCxnSpPr>
            <p:nvPr/>
          </p:nvCxnSpPr>
          <p:spPr>
            <a:xfrm>
              <a:off x="9229725" y="3457575"/>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1603A438-E218-27A4-D2C0-81FB15A1417B}"/>
                </a:ext>
              </a:extLst>
            </p:cNvPr>
            <p:cNvCxnSpPr>
              <a:cxnSpLocks/>
            </p:cNvCxnSpPr>
            <p:nvPr/>
          </p:nvCxnSpPr>
          <p:spPr>
            <a:xfrm>
              <a:off x="9620250" y="3848073"/>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EFE7974D-B150-10B7-16FE-A5DB8C50E717}"/>
                </a:ext>
              </a:extLst>
            </p:cNvPr>
            <p:cNvCxnSpPr>
              <a:cxnSpLocks/>
            </p:cNvCxnSpPr>
            <p:nvPr/>
          </p:nvCxnSpPr>
          <p:spPr>
            <a:xfrm>
              <a:off x="9823450" y="3860718"/>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7C000AA1-4AEC-6239-F17A-CC5E58B4CBE2}"/>
                </a:ext>
              </a:extLst>
            </p:cNvPr>
            <p:cNvCxnSpPr>
              <a:cxnSpLocks/>
            </p:cNvCxnSpPr>
            <p:nvPr/>
          </p:nvCxnSpPr>
          <p:spPr>
            <a:xfrm>
              <a:off x="10026650" y="3987746"/>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CC29176E-5B6B-09B5-BB21-BE489ECEC4BF}"/>
                </a:ext>
              </a:extLst>
            </p:cNvPr>
            <p:cNvCxnSpPr>
              <a:cxnSpLocks/>
            </p:cNvCxnSpPr>
            <p:nvPr/>
          </p:nvCxnSpPr>
          <p:spPr>
            <a:xfrm>
              <a:off x="10213975" y="3990921"/>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2EFE432D-83EC-6BB8-6C07-4D4DF99C9FF4}"/>
                </a:ext>
              </a:extLst>
            </p:cNvPr>
            <p:cNvCxnSpPr>
              <a:cxnSpLocks/>
            </p:cNvCxnSpPr>
            <p:nvPr/>
          </p:nvCxnSpPr>
          <p:spPr>
            <a:xfrm>
              <a:off x="10420350" y="4140146"/>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54772FEF-59A8-3B57-0C99-F6BEBF9724B0}"/>
                </a:ext>
              </a:extLst>
            </p:cNvPr>
            <p:cNvCxnSpPr>
              <a:cxnSpLocks/>
            </p:cNvCxnSpPr>
            <p:nvPr/>
          </p:nvCxnSpPr>
          <p:spPr>
            <a:xfrm>
              <a:off x="10814050" y="4578294"/>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0556BB9A-00E4-3F0A-7609-70F9C7DC6126}"/>
                </a:ext>
              </a:extLst>
            </p:cNvPr>
            <p:cNvCxnSpPr>
              <a:cxnSpLocks/>
            </p:cNvCxnSpPr>
            <p:nvPr/>
          </p:nvCxnSpPr>
          <p:spPr>
            <a:xfrm>
              <a:off x="11001375" y="4778319"/>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4E65F811-A8C6-1D31-C27E-9918F47EF8FA}"/>
                </a:ext>
              </a:extLst>
            </p:cNvPr>
            <p:cNvCxnSpPr>
              <a:cxnSpLocks/>
            </p:cNvCxnSpPr>
            <p:nvPr/>
          </p:nvCxnSpPr>
          <p:spPr>
            <a:xfrm>
              <a:off x="11214100" y="4867219"/>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E3F03E8-B2DC-513F-FFC2-CC5C5D68A4AC}"/>
                </a:ext>
              </a:extLst>
            </p:cNvPr>
            <p:cNvCxnSpPr>
              <a:cxnSpLocks/>
            </p:cNvCxnSpPr>
            <p:nvPr/>
          </p:nvCxnSpPr>
          <p:spPr>
            <a:xfrm>
              <a:off x="11607800" y="5140269"/>
              <a:ext cx="1397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8736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7A44C-794F-6351-20E9-68FB64D0B12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695AE99-2823-625D-9572-F7F85C5E9E73}"/>
              </a:ext>
            </a:extLst>
          </p:cNvPr>
          <p:cNvSpPr>
            <a:spLocks noGrp="1"/>
          </p:cNvSpPr>
          <p:nvPr>
            <p:ph idx="1"/>
          </p:nvPr>
        </p:nvSpPr>
        <p:spPr>
          <a:xfrm>
            <a:off x="231775" y="5105400"/>
            <a:ext cx="11739563" cy="984250"/>
          </a:xfrm>
        </p:spPr>
        <p:txBody>
          <a:bodyPr/>
          <a:lstStyle/>
          <a:p>
            <a:pPr lvl="1">
              <a:spcBef>
                <a:spcPts val="600"/>
              </a:spcBef>
              <a:buSzPct val="75000"/>
              <a:buBlip>
                <a:blip r:embed="rId2">
                  <a:extLst>
                    <a:ext uri="{96DAC541-7B7A-43D3-8B79-37D633B846F1}">
                      <asvg:svgBlip xmlns:asvg="http://schemas.microsoft.com/office/drawing/2016/SVG/main" r:embed="rId3"/>
                    </a:ext>
                  </a:extLst>
                </a:blip>
              </a:buBlip>
            </a:pPr>
            <a:r>
              <a:rPr lang="en-US" sz="2000"/>
              <a:t>Neutropenia, thrombocytopenia, and fatigue were most common reasons for dose modifications</a:t>
            </a:r>
          </a:p>
          <a:p>
            <a:pPr lvl="1">
              <a:spcBef>
                <a:spcPts val="600"/>
              </a:spcBef>
              <a:buSzPct val="75000"/>
              <a:buBlip>
                <a:blip r:embed="rId2">
                  <a:extLst>
                    <a:ext uri="{96DAC541-7B7A-43D3-8B79-37D633B846F1}">
                      <asvg:svgBlip xmlns:asvg="http://schemas.microsoft.com/office/drawing/2016/SVG/main" r:embed="rId3"/>
                    </a:ext>
                  </a:extLst>
                </a:blip>
              </a:buBlip>
            </a:pPr>
            <a:r>
              <a:rPr lang="en-US" sz="2000"/>
              <a:t>Both cohorts with prophylactic G-CSF had lower risk of grade ≥3 neutropenia (n = 12; 16.7%)</a:t>
            </a:r>
          </a:p>
        </p:txBody>
      </p:sp>
      <p:sp>
        <p:nvSpPr>
          <p:cNvPr id="2" name="Title 1">
            <a:extLst>
              <a:ext uri="{FF2B5EF4-FFF2-40B4-BE49-F238E27FC236}">
                <a16:creationId xmlns:a16="http://schemas.microsoft.com/office/drawing/2014/main" id="{7D403375-76D6-EE13-60E4-B4F1FBCD6AE3}"/>
              </a:ext>
            </a:extLst>
          </p:cNvPr>
          <p:cNvSpPr>
            <a:spLocks noGrp="1"/>
          </p:cNvSpPr>
          <p:nvPr>
            <p:ph type="title"/>
          </p:nvPr>
        </p:nvSpPr>
        <p:spPr>
          <a:xfrm>
            <a:off x="231078" y="531006"/>
            <a:ext cx="11740260" cy="502445"/>
          </a:xfrm>
        </p:spPr>
        <p:txBody>
          <a:bodyPr/>
          <a:lstStyle/>
          <a:p>
            <a:r>
              <a:rPr lang="en-US" spc="0"/>
              <a:t>Phase I CUSP06: Safety</a:t>
            </a:r>
          </a:p>
        </p:txBody>
      </p:sp>
      <p:sp>
        <p:nvSpPr>
          <p:cNvPr id="6" name="Content Placeholder 5">
            <a:extLst>
              <a:ext uri="{FF2B5EF4-FFF2-40B4-BE49-F238E27FC236}">
                <a16:creationId xmlns:a16="http://schemas.microsoft.com/office/drawing/2014/main" id="{EFB39928-FE2B-9A40-3003-013A975CD84F}"/>
              </a:ext>
            </a:extLst>
          </p:cNvPr>
          <p:cNvSpPr>
            <a:spLocks noGrp="1"/>
          </p:cNvSpPr>
          <p:nvPr>
            <p:ph sz="quarter" idx="10"/>
          </p:nvPr>
        </p:nvSpPr>
        <p:spPr>
          <a:xfrm>
            <a:off x="3559175" y="6350000"/>
            <a:ext cx="5732463" cy="327025"/>
          </a:xfrm>
        </p:spPr>
        <p:txBody>
          <a:bodyPr anchor="b"/>
          <a:lstStyle/>
          <a:p>
            <a:r>
              <a:rPr lang="en-US"/>
              <a:t>Patel. ASCO 2025. </a:t>
            </a:r>
            <a:r>
              <a:rPr lang="en-US" err="1"/>
              <a:t>Abstr</a:t>
            </a:r>
            <a:r>
              <a:rPr lang="en-US"/>
              <a:t> 3042.</a:t>
            </a:r>
          </a:p>
        </p:txBody>
      </p:sp>
      <p:graphicFrame>
        <p:nvGraphicFramePr>
          <p:cNvPr id="7" name="Content Placeholder 3">
            <a:extLst>
              <a:ext uri="{FF2B5EF4-FFF2-40B4-BE49-F238E27FC236}">
                <a16:creationId xmlns:a16="http://schemas.microsoft.com/office/drawing/2014/main" id="{C33D11ED-989E-31E2-D0CB-0DA0ED23D0B1}"/>
              </a:ext>
            </a:extLst>
          </p:cNvPr>
          <p:cNvGraphicFramePr>
            <a:graphicFrameLocks/>
          </p:cNvGraphicFramePr>
          <p:nvPr>
            <p:extLst>
              <p:ext uri="{D42A27DB-BD31-4B8C-83A1-F6EECF244321}">
                <p14:modId xmlns:p14="http://schemas.microsoft.com/office/powerpoint/2010/main" val="2888724731"/>
              </p:ext>
            </p:extLst>
          </p:nvPr>
        </p:nvGraphicFramePr>
        <p:xfrm>
          <a:off x="220662" y="1335023"/>
          <a:ext cx="4546427" cy="3535680"/>
        </p:xfrm>
        <a:graphic>
          <a:graphicData uri="http://schemas.openxmlformats.org/drawingml/2006/table">
            <a:tbl>
              <a:tblPr firstRow="1" bandRow="1">
                <a:tableStyleId>{6E25E649-3F16-4E02-A733-19D2CDBF48F0}</a:tableStyleId>
              </a:tblPr>
              <a:tblGrid>
                <a:gridCol w="3126810">
                  <a:extLst>
                    <a:ext uri="{9D8B030D-6E8A-4147-A177-3AD203B41FA5}">
                      <a16:colId xmlns:a16="http://schemas.microsoft.com/office/drawing/2014/main" val="1474564625"/>
                    </a:ext>
                  </a:extLst>
                </a:gridCol>
                <a:gridCol w="1419617">
                  <a:extLst>
                    <a:ext uri="{9D8B030D-6E8A-4147-A177-3AD203B41FA5}">
                      <a16:colId xmlns:a16="http://schemas.microsoft.com/office/drawing/2014/main" val="3859443227"/>
                    </a:ext>
                  </a:extLst>
                </a:gridCol>
              </a:tblGrid>
              <a:tr h="442519">
                <a:tc>
                  <a:txBody>
                    <a:bodyPr/>
                    <a:lstStyle/>
                    <a:p>
                      <a:r>
                        <a:rPr lang="en-US" sz="1400">
                          <a:solidFill>
                            <a:schemeClr val="bg2"/>
                          </a:solidFill>
                        </a:rPr>
                        <a:t>Safety,* n (%)</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400">
                          <a:solidFill>
                            <a:schemeClr val="bg2"/>
                          </a:solidFill>
                        </a:rPr>
                        <a:t>Total </a:t>
                      </a:r>
                    </a:p>
                    <a:p>
                      <a:pPr algn="ctr"/>
                      <a:r>
                        <a:rPr lang="en-US" sz="1400">
                          <a:solidFill>
                            <a:schemeClr val="bg2"/>
                          </a:solidFill>
                        </a:rPr>
                        <a:t>(n = 37)</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57544361"/>
                  </a:ext>
                </a:extLst>
              </a:tr>
              <a:tr h="221259">
                <a:tc>
                  <a:txBody>
                    <a:bodyPr/>
                    <a:lstStyle/>
                    <a:p>
                      <a:r>
                        <a:rPr lang="en-US" sz="1400" b="0"/>
                        <a:t>Any TEAE</a:t>
                      </a:r>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algn="ctr"/>
                      <a:r>
                        <a:rPr lang="en-US" sz="1400"/>
                        <a:t>37 (100.0)</a:t>
                      </a:r>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95035327"/>
                  </a:ext>
                </a:extLst>
              </a:tr>
              <a:tr h="22125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b="0"/>
                        <a:t>Grade ≥3*</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400"/>
                        <a:t>22 (59.5)</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4746718"/>
                  </a:ext>
                </a:extLst>
              </a:tr>
              <a:tr h="221259">
                <a:tc>
                  <a:txBody>
                    <a:bodyPr/>
                    <a:lstStyle/>
                    <a:p>
                      <a:r>
                        <a:rPr lang="en-US" sz="1400" b="0"/>
                        <a:t>Treatment-related TEAE</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400"/>
                        <a:t>36 (97.3)</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6468192"/>
                  </a:ext>
                </a:extLst>
              </a:tr>
              <a:tr h="22125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b="0"/>
                        <a:t>Grade ≥3</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400"/>
                        <a:t>18 (48.6)</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7157184"/>
                  </a:ext>
                </a:extLst>
              </a:tr>
              <a:tr h="221259">
                <a:tc>
                  <a:txBody>
                    <a:bodyPr/>
                    <a:lstStyle/>
                    <a:p>
                      <a:pPr lvl="0" algn="l"/>
                      <a:r>
                        <a:rPr lang="en-US" sz="1400" b="0"/>
                        <a:t>Any SAE</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400"/>
                        <a:t>8 (21.6)</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97768921"/>
                  </a:ext>
                </a:extLst>
              </a:tr>
              <a:tr h="22125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b="0"/>
                        <a:t>Grade ≥3</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400"/>
                        <a:t>7 (18.9)</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987461754"/>
                  </a:ext>
                </a:extLst>
              </a:tr>
              <a:tr h="221259">
                <a:tc>
                  <a:txBody>
                    <a:bodyPr/>
                    <a:lstStyle/>
                    <a:p>
                      <a:pPr lvl="0" algn="l"/>
                      <a:r>
                        <a:rPr lang="en-US" sz="1400" b="0"/>
                        <a:t>Treatment-related SAE</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400"/>
                        <a:t>2 (5.4)</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0541618"/>
                  </a:ext>
                </a:extLst>
              </a:tr>
              <a:tr h="22125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b="0"/>
                        <a:t>Grade ≥3</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400"/>
                        <a:t>1 (2.7)</a:t>
                      </a:r>
                    </a:p>
                  </a:txBody>
                  <a:tcPr marL="118872" marR="118872" marT="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31475067"/>
                  </a:ext>
                </a:extLst>
              </a:tr>
              <a:tr h="221259">
                <a:tc>
                  <a:txBody>
                    <a:bodyPr/>
                    <a:lstStyle/>
                    <a:p>
                      <a:pPr lvl="0" algn="l"/>
                      <a:r>
                        <a:rPr lang="en-US" sz="1400" b="0"/>
                        <a:t>Dose modifications</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endParaRPr lang="en-US" sz="1400"/>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657393942"/>
                  </a:ext>
                </a:extLst>
              </a:tr>
              <a:tr h="18221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a:t>Drug discontinuation</a:t>
                      </a:r>
                    </a:p>
                  </a:txBody>
                  <a:tcPr marL="118872" marR="118872"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400"/>
                        <a:t>3 (8.1)</a:t>
                      </a:r>
                    </a:p>
                  </a:txBody>
                  <a:tcPr marL="118872" marR="118872" marT="0" marB="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756757840"/>
                  </a:ext>
                </a:extLst>
              </a:tr>
              <a:tr h="18221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a:t>Dose delay due to AE</a:t>
                      </a:r>
                    </a:p>
                  </a:txBody>
                  <a:tcPr marL="118872" marR="118872" marT="0"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400"/>
                        <a:t>12 (32.4)</a:t>
                      </a:r>
                    </a:p>
                  </a:txBody>
                  <a:tcPr marL="118872" marR="118872" marT="0" marB="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08535884"/>
                  </a:ext>
                </a:extLst>
              </a:tr>
              <a:tr h="22125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400"/>
                        <a:t>Dose reduction due to AE</a:t>
                      </a:r>
                    </a:p>
                  </a:txBody>
                  <a:tcPr marL="118872" marR="118872" marT="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1400"/>
                        <a:t>9 (24.3)</a:t>
                      </a:r>
                    </a:p>
                  </a:txBody>
                  <a:tcPr marL="118872" marR="118872" marT="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545967778"/>
                  </a:ext>
                </a:extLst>
              </a:tr>
            </a:tbl>
          </a:graphicData>
        </a:graphic>
      </p:graphicFrame>
      <p:sp>
        <p:nvSpPr>
          <p:cNvPr id="10" name="TextBox 9">
            <a:extLst>
              <a:ext uri="{FF2B5EF4-FFF2-40B4-BE49-F238E27FC236}">
                <a16:creationId xmlns:a16="http://schemas.microsoft.com/office/drawing/2014/main" id="{A9B7E1AD-4E0B-CFC9-073F-72EAF0418CD3}"/>
              </a:ext>
            </a:extLst>
          </p:cNvPr>
          <p:cNvSpPr txBox="1"/>
          <p:nvPr/>
        </p:nvSpPr>
        <p:spPr>
          <a:xfrm>
            <a:off x="5254846" y="4465462"/>
            <a:ext cx="6529559" cy="647700"/>
          </a:xfrm>
          <a:prstGeom prst="rect">
            <a:avLst/>
          </a:prstGeom>
        </p:spPr>
        <p:txBody>
          <a:bodyPr vert="horz" wrap="square" lIns="0" tIns="0" rIns="0" bIns="0" rtlCol="0">
            <a:noAutofit/>
          </a:bodyPr>
          <a:lstStyle/>
          <a:p>
            <a:pPr algn="l"/>
            <a:r>
              <a:rPr lang="en-US" sz="1050"/>
              <a:t>*n = 2 Grade 5 events: multiorgan failure at 4.8 mg/kg (considered unrelated to CUSP06), and febrile neutropenia at 5.6 mg/kg (drug-related). n = 2 pneumonitis events (n = 1 grade 1, n = 1 grade 2) were confirmed post adjudication. n = 1 additional grade 2 pneumonitis determined by an independent committee to not be ILD. No reported ocular toxicity.</a:t>
            </a:r>
          </a:p>
        </p:txBody>
      </p:sp>
      <p:grpSp>
        <p:nvGrpSpPr>
          <p:cNvPr id="3" name="Group 2">
            <a:extLst>
              <a:ext uri="{FF2B5EF4-FFF2-40B4-BE49-F238E27FC236}">
                <a16:creationId xmlns:a16="http://schemas.microsoft.com/office/drawing/2014/main" id="{6A1D293B-7EEC-431C-2693-BEAB62ECDC96}"/>
              </a:ext>
            </a:extLst>
          </p:cNvPr>
          <p:cNvGrpSpPr/>
          <p:nvPr/>
        </p:nvGrpSpPr>
        <p:grpSpPr>
          <a:xfrm>
            <a:off x="4887105" y="863640"/>
            <a:ext cx="7304895" cy="3513803"/>
            <a:chOff x="4722723" y="950041"/>
            <a:chExt cx="7304895" cy="3513803"/>
          </a:xfrm>
        </p:grpSpPr>
        <p:grpSp>
          <p:nvGrpSpPr>
            <p:cNvPr id="8" name="Group 7">
              <a:extLst>
                <a:ext uri="{FF2B5EF4-FFF2-40B4-BE49-F238E27FC236}">
                  <a16:creationId xmlns:a16="http://schemas.microsoft.com/office/drawing/2014/main" id="{79AFD104-DB83-F5D8-7529-1B24826AFAF9}"/>
                </a:ext>
              </a:extLst>
            </p:cNvPr>
            <p:cNvGrpSpPr/>
            <p:nvPr/>
          </p:nvGrpSpPr>
          <p:grpSpPr>
            <a:xfrm>
              <a:off x="6679659" y="1660187"/>
              <a:ext cx="4766554" cy="181583"/>
              <a:chOff x="6673174" y="1660187"/>
              <a:chExt cx="4766554" cy="181583"/>
            </a:xfrm>
          </p:grpSpPr>
          <p:sp>
            <p:nvSpPr>
              <p:cNvPr id="107" name="Rectangle 106">
                <a:extLst>
                  <a:ext uri="{FF2B5EF4-FFF2-40B4-BE49-F238E27FC236}">
                    <a16:creationId xmlns:a16="http://schemas.microsoft.com/office/drawing/2014/main" id="{BA167807-AEBF-C983-C165-680774BCEDFB}"/>
                  </a:ext>
                </a:extLst>
              </p:cNvPr>
              <p:cNvSpPr/>
              <p:nvPr/>
            </p:nvSpPr>
            <p:spPr>
              <a:xfrm>
                <a:off x="6673174" y="1660187"/>
                <a:ext cx="4766554" cy="1815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F4F46809-C0C4-403A-F2CA-E22A05763543}"/>
                  </a:ext>
                </a:extLst>
              </p:cNvPr>
              <p:cNvSpPr/>
              <p:nvPr/>
            </p:nvSpPr>
            <p:spPr>
              <a:xfrm>
                <a:off x="9163454" y="1660187"/>
                <a:ext cx="2276273" cy="18158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08EDE109-D693-49A8-EE47-C3203B19DABC}"/>
                </a:ext>
              </a:extLst>
            </p:cNvPr>
            <p:cNvGrpSpPr/>
            <p:nvPr/>
          </p:nvGrpSpPr>
          <p:grpSpPr>
            <a:xfrm>
              <a:off x="6679659" y="1909053"/>
              <a:ext cx="4539575" cy="181583"/>
              <a:chOff x="6673174" y="1660187"/>
              <a:chExt cx="4539575" cy="181583"/>
            </a:xfrm>
          </p:grpSpPr>
          <p:sp>
            <p:nvSpPr>
              <p:cNvPr id="105" name="Rectangle 104">
                <a:extLst>
                  <a:ext uri="{FF2B5EF4-FFF2-40B4-BE49-F238E27FC236}">
                    <a16:creationId xmlns:a16="http://schemas.microsoft.com/office/drawing/2014/main" id="{2188E880-FE2A-5585-BDB3-23AFEF6E5A87}"/>
                  </a:ext>
                </a:extLst>
              </p:cNvPr>
              <p:cNvSpPr/>
              <p:nvPr/>
            </p:nvSpPr>
            <p:spPr>
              <a:xfrm>
                <a:off x="6673174" y="1660187"/>
                <a:ext cx="4390418" cy="1815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E1766EE8-946A-00E6-631C-F171AC138856}"/>
                  </a:ext>
                </a:extLst>
              </p:cNvPr>
              <p:cNvSpPr/>
              <p:nvPr/>
            </p:nvSpPr>
            <p:spPr>
              <a:xfrm>
                <a:off x="10979285" y="1660187"/>
                <a:ext cx="233464" cy="18158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B542111F-5B0B-316E-369B-6659B34726D6}"/>
                </a:ext>
              </a:extLst>
            </p:cNvPr>
            <p:cNvGrpSpPr/>
            <p:nvPr/>
          </p:nvGrpSpPr>
          <p:grpSpPr>
            <a:xfrm>
              <a:off x="6679659" y="2157919"/>
              <a:ext cx="4312596" cy="181583"/>
              <a:chOff x="6673174" y="1660187"/>
              <a:chExt cx="4312596" cy="181583"/>
            </a:xfrm>
          </p:grpSpPr>
          <p:sp>
            <p:nvSpPr>
              <p:cNvPr id="103" name="Rectangle 102">
                <a:extLst>
                  <a:ext uri="{FF2B5EF4-FFF2-40B4-BE49-F238E27FC236}">
                    <a16:creationId xmlns:a16="http://schemas.microsoft.com/office/drawing/2014/main" id="{E2F549CA-A845-5D2B-1277-66FC14492C80}"/>
                  </a:ext>
                </a:extLst>
              </p:cNvPr>
              <p:cNvSpPr/>
              <p:nvPr/>
            </p:nvSpPr>
            <p:spPr>
              <a:xfrm>
                <a:off x="6673174" y="1660187"/>
                <a:ext cx="2457856" cy="1815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71E7B26D-B479-26AE-BA2D-F212EC61FE45}"/>
                  </a:ext>
                </a:extLst>
              </p:cNvPr>
              <p:cNvSpPr/>
              <p:nvPr/>
            </p:nvSpPr>
            <p:spPr>
              <a:xfrm>
                <a:off x="8709498" y="1660187"/>
                <a:ext cx="2276272" cy="18158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3FA8329D-F765-5AC8-55A6-91D91CF6C3B4}"/>
                </a:ext>
              </a:extLst>
            </p:cNvPr>
            <p:cNvSpPr/>
            <p:nvPr/>
          </p:nvSpPr>
          <p:spPr>
            <a:xfrm>
              <a:off x="6679659" y="2406785"/>
              <a:ext cx="4306109" cy="1815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CEC2E458-5489-F942-10C5-56E08314CB17}"/>
                </a:ext>
              </a:extLst>
            </p:cNvPr>
            <p:cNvGrpSpPr/>
            <p:nvPr/>
          </p:nvGrpSpPr>
          <p:grpSpPr>
            <a:xfrm>
              <a:off x="6679659" y="2655651"/>
              <a:ext cx="3618690" cy="181583"/>
              <a:chOff x="6673174" y="1660187"/>
              <a:chExt cx="3618690" cy="181583"/>
            </a:xfrm>
          </p:grpSpPr>
          <p:sp>
            <p:nvSpPr>
              <p:cNvPr id="101" name="Rectangle 100">
                <a:extLst>
                  <a:ext uri="{FF2B5EF4-FFF2-40B4-BE49-F238E27FC236}">
                    <a16:creationId xmlns:a16="http://schemas.microsoft.com/office/drawing/2014/main" id="{54812102-C680-113E-0339-0E8D3E021775}"/>
                  </a:ext>
                </a:extLst>
              </p:cNvPr>
              <p:cNvSpPr/>
              <p:nvPr/>
            </p:nvSpPr>
            <p:spPr>
              <a:xfrm>
                <a:off x="6673174" y="1660187"/>
                <a:ext cx="3086911" cy="1815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674BB809-53A8-1B1D-3A63-18547EAD0707}"/>
                  </a:ext>
                </a:extLst>
              </p:cNvPr>
              <p:cNvSpPr/>
              <p:nvPr/>
            </p:nvSpPr>
            <p:spPr>
              <a:xfrm>
                <a:off x="7347626" y="1660187"/>
                <a:ext cx="2944238" cy="18158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CFD3C25C-DF4C-6AC6-82C3-06EEFA901359}"/>
                </a:ext>
              </a:extLst>
            </p:cNvPr>
            <p:cNvGrpSpPr/>
            <p:nvPr/>
          </p:nvGrpSpPr>
          <p:grpSpPr>
            <a:xfrm>
              <a:off x="6679659" y="2904517"/>
              <a:ext cx="2256818" cy="181583"/>
              <a:chOff x="6673174" y="1660187"/>
              <a:chExt cx="2256818" cy="181583"/>
            </a:xfrm>
          </p:grpSpPr>
          <p:sp>
            <p:nvSpPr>
              <p:cNvPr id="99" name="Rectangle 98">
                <a:extLst>
                  <a:ext uri="{FF2B5EF4-FFF2-40B4-BE49-F238E27FC236}">
                    <a16:creationId xmlns:a16="http://schemas.microsoft.com/office/drawing/2014/main" id="{091834C0-44ED-D619-35BD-20CC91F85853}"/>
                  </a:ext>
                </a:extLst>
              </p:cNvPr>
              <p:cNvSpPr/>
              <p:nvPr/>
            </p:nvSpPr>
            <p:spPr>
              <a:xfrm>
                <a:off x="6673174" y="1660187"/>
                <a:ext cx="2178996" cy="1815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0BF731BD-55F3-A359-8D57-ABB70E32BA73}"/>
                  </a:ext>
                </a:extLst>
              </p:cNvPr>
              <p:cNvSpPr/>
              <p:nvPr/>
            </p:nvSpPr>
            <p:spPr>
              <a:xfrm>
                <a:off x="8696528" y="1660187"/>
                <a:ext cx="233464" cy="18158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2" name="Rectangle 41">
              <a:extLst>
                <a:ext uri="{FF2B5EF4-FFF2-40B4-BE49-F238E27FC236}">
                  <a16:creationId xmlns:a16="http://schemas.microsoft.com/office/drawing/2014/main" id="{57C3F798-DA9B-52EB-CDE2-D256A8BCF14B}"/>
                </a:ext>
              </a:extLst>
            </p:cNvPr>
            <p:cNvSpPr/>
            <p:nvPr/>
          </p:nvSpPr>
          <p:spPr>
            <a:xfrm>
              <a:off x="6679659" y="3153383"/>
              <a:ext cx="1802860" cy="1815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59F3A01-2B81-153C-8314-A718F3301A03}"/>
                </a:ext>
              </a:extLst>
            </p:cNvPr>
            <p:cNvSpPr/>
            <p:nvPr/>
          </p:nvSpPr>
          <p:spPr>
            <a:xfrm>
              <a:off x="6679659" y="3402249"/>
              <a:ext cx="1582367" cy="1815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FF56A83-CDDC-5E7B-7E4B-E9125770861E}"/>
                </a:ext>
              </a:extLst>
            </p:cNvPr>
            <p:cNvSpPr/>
            <p:nvPr/>
          </p:nvSpPr>
          <p:spPr>
            <a:xfrm>
              <a:off x="6679659" y="3651115"/>
              <a:ext cx="1348903" cy="18158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AD609802-4332-CC9B-3FB6-F15115EC6B09}"/>
                </a:ext>
              </a:extLst>
            </p:cNvPr>
            <p:cNvSpPr txBox="1"/>
            <p:nvPr/>
          </p:nvSpPr>
          <p:spPr>
            <a:xfrm>
              <a:off x="6336955" y="950041"/>
              <a:ext cx="569066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a:ln>
                    <a:noFill/>
                  </a:ln>
                  <a:solidFill>
                    <a:prstClr val="black"/>
                  </a:solidFill>
                  <a:effectLst/>
                  <a:uLnTx/>
                  <a:uFillTx/>
                  <a:cs typeface="+mn-cs"/>
                </a:rPr>
                <a:t>TRAEs of Any Grade Occurring in </a:t>
              </a:r>
              <a:r>
                <a:rPr kumimoji="0" lang="zh-CN" altLang="en-US" sz="1600" b="1" i="0" u="none" strike="noStrike" kern="1200" cap="none" spc="0" normalizeH="0" baseline="0" noProof="0">
                  <a:ln>
                    <a:noFill/>
                  </a:ln>
                  <a:solidFill>
                    <a:prstClr val="black"/>
                  </a:solidFill>
                  <a:effectLst/>
                  <a:uLnTx/>
                  <a:uFillTx/>
                  <a:cs typeface="+mn-cs"/>
                </a:rPr>
                <a:t>≥</a:t>
              </a:r>
              <a:r>
                <a:rPr kumimoji="0" lang="en-US" altLang="zh-CN" sz="1600" b="1" i="0" u="none" strike="noStrike" kern="1200" cap="none" spc="0" normalizeH="0" baseline="0" noProof="0">
                  <a:ln>
                    <a:noFill/>
                  </a:ln>
                  <a:solidFill>
                    <a:prstClr val="black"/>
                  </a:solidFill>
                  <a:effectLst/>
                  <a:uLnTx/>
                  <a:uFillTx/>
                  <a:cs typeface="+mn-cs"/>
                </a:rPr>
                <a:t>15% of</a:t>
              </a:r>
              <a:r>
                <a:rPr kumimoji="0" lang="zh-CN" altLang="en-US" sz="1600" b="1" i="0" u="none" strike="noStrike" kern="1200" cap="none" spc="0" normalizeH="0" baseline="0" noProof="0">
                  <a:ln>
                    <a:noFill/>
                  </a:ln>
                  <a:solidFill>
                    <a:prstClr val="black"/>
                  </a:solidFill>
                  <a:effectLst/>
                  <a:uLnTx/>
                  <a:uFillTx/>
                  <a:cs typeface="+mn-cs"/>
                </a:rPr>
                <a:t> </a:t>
              </a:r>
              <a:r>
                <a:rPr kumimoji="0" lang="en-US" altLang="zh-CN" sz="1600" b="1" i="0" u="none" strike="noStrike" kern="1200" cap="none" spc="0" normalizeH="0" baseline="0" noProof="0">
                  <a:ln>
                    <a:noFill/>
                  </a:ln>
                  <a:solidFill>
                    <a:prstClr val="black"/>
                  </a:solidFill>
                  <a:effectLst/>
                  <a:uLnTx/>
                  <a:uFillTx/>
                  <a:cs typeface="+mn-cs"/>
                </a:rPr>
                <a:t>Patients</a:t>
              </a:r>
              <a:endParaRPr kumimoji="0" lang="en-US" sz="1600" b="1" i="0" u="none" strike="noStrike" kern="1200" cap="none" spc="0" normalizeH="0" baseline="0" noProof="0">
                <a:ln>
                  <a:noFill/>
                </a:ln>
                <a:solidFill>
                  <a:prstClr val="black"/>
                </a:solidFill>
                <a:effectLst/>
                <a:uLnTx/>
                <a:uFillTx/>
                <a:cs typeface="+mn-cs"/>
              </a:endParaRPr>
            </a:p>
          </p:txBody>
        </p:sp>
        <p:sp>
          <p:nvSpPr>
            <p:cNvPr id="47" name="TextBox 46">
              <a:extLst>
                <a:ext uri="{FF2B5EF4-FFF2-40B4-BE49-F238E27FC236}">
                  <a16:creationId xmlns:a16="http://schemas.microsoft.com/office/drawing/2014/main" id="{9CF080DF-C25C-2F96-D260-B4F37330C6F4}"/>
                </a:ext>
              </a:extLst>
            </p:cNvPr>
            <p:cNvSpPr txBox="1"/>
            <p:nvPr/>
          </p:nvSpPr>
          <p:spPr>
            <a:xfrm>
              <a:off x="6690916" y="4157435"/>
              <a:ext cx="4984955" cy="306409"/>
            </a:xfrm>
            <a:prstGeom prst="rect">
              <a:avLst/>
            </a:prstGeom>
          </p:spPr>
          <p:txBody>
            <a:bodyPr vert="horz" wrap="square" lIns="0" tIns="0" rIns="0" bIns="0" rtlCol="0">
              <a:noAutofit/>
            </a:bodyPr>
            <a:lstStyle/>
            <a:p>
              <a:pPr algn="ctr"/>
              <a:r>
                <a:rPr lang="en-US" sz="1600">
                  <a:solidFill>
                    <a:schemeClr val="tx1">
                      <a:lumMod val="75000"/>
                      <a:lumOff val="25000"/>
                    </a:schemeClr>
                  </a:solidFill>
                  <a:latin typeface="Poppins Medium" panose="00000600000000000000" pitchFamily="2" charset="0"/>
                  <a:cs typeface="Poppins Medium" panose="00000600000000000000" pitchFamily="2" charset="0"/>
                </a:rPr>
                <a:t>Patients (%)</a:t>
              </a:r>
            </a:p>
          </p:txBody>
        </p:sp>
        <p:sp>
          <p:nvSpPr>
            <p:cNvPr id="48" name="TextBox 47">
              <a:extLst>
                <a:ext uri="{FF2B5EF4-FFF2-40B4-BE49-F238E27FC236}">
                  <a16:creationId xmlns:a16="http://schemas.microsoft.com/office/drawing/2014/main" id="{ECAC5F90-1C8E-6BE2-2224-31FA9A89CD16}"/>
                </a:ext>
              </a:extLst>
            </p:cNvPr>
            <p:cNvSpPr txBox="1"/>
            <p:nvPr/>
          </p:nvSpPr>
          <p:spPr>
            <a:xfrm>
              <a:off x="5493954" y="1660756"/>
              <a:ext cx="1107506" cy="184541"/>
            </a:xfrm>
            <a:prstGeom prst="rect">
              <a:avLst/>
            </a:prstGeom>
          </p:spPr>
          <p:txBody>
            <a:bodyPr vert="horz" wrap="square" lIns="0" tIns="0" rIns="0" bIns="0" rtlCol="0">
              <a:noAutofit/>
            </a:bodyPr>
            <a:lstStyle/>
            <a:p>
              <a:pPr algn="r"/>
              <a:r>
                <a:rPr lang="en-US" sz="1400"/>
                <a:t>Anemia</a:t>
              </a:r>
            </a:p>
          </p:txBody>
        </p:sp>
        <p:sp>
          <p:nvSpPr>
            <p:cNvPr id="49" name="TextBox 48">
              <a:extLst>
                <a:ext uri="{FF2B5EF4-FFF2-40B4-BE49-F238E27FC236}">
                  <a16:creationId xmlns:a16="http://schemas.microsoft.com/office/drawing/2014/main" id="{34D3C527-7760-E920-E810-690F50483E48}"/>
                </a:ext>
              </a:extLst>
            </p:cNvPr>
            <p:cNvSpPr txBox="1"/>
            <p:nvPr/>
          </p:nvSpPr>
          <p:spPr>
            <a:xfrm>
              <a:off x="5493954" y="1909391"/>
              <a:ext cx="1107506" cy="184541"/>
            </a:xfrm>
            <a:prstGeom prst="rect">
              <a:avLst/>
            </a:prstGeom>
          </p:spPr>
          <p:txBody>
            <a:bodyPr vert="horz" wrap="square" lIns="0" tIns="0" rIns="0" bIns="0" rtlCol="0">
              <a:noAutofit/>
            </a:bodyPr>
            <a:lstStyle/>
            <a:p>
              <a:pPr algn="r"/>
              <a:r>
                <a:rPr lang="en-US" sz="1400"/>
                <a:t>Fatigue</a:t>
              </a:r>
            </a:p>
          </p:txBody>
        </p:sp>
        <p:sp>
          <p:nvSpPr>
            <p:cNvPr id="50" name="TextBox 49">
              <a:extLst>
                <a:ext uri="{FF2B5EF4-FFF2-40B4-BE49-F238E27FC236}">
                  <a16:creationId xmlns:a16="http://schemas.microsoft.com/office/drawing/2014/main" id="{230217F4-DB5A-590E-B752-D930B556CE3E}"/>
                </a:ext>
              </a:extLst>
            </p:cNvPr>
            <p:cNvSpPr txBox="1"/>
            <p:nvPr/>
          </p:nvSpPr>
          <p:spPr>
            <a:xfrm>
              <a:off x="4722723" y="2158026"/>
              <a:ext cx="1878738" cy="184541"/>
            </a:xfrm>
            <a:prstGeom prst="rect">
              <a:avLst/>
            </a:prstGeom>
          </p:spPr>
          <p:txBody>
            <a:bodyPr vert="horz" wrap="square" lIns="0" tIns="0" rIns="0" bIns="0" rtlCol="0">
              <a:noAutofit/>
            </a:bodyPr>
            <a:lstStyle/>
            <a:p>
              <a:pPr algn="r"/>
              <a:r>
                <a:rPr lang="en-US" sz="1400"/>
                <a:t>Thrombocytopenia*</a:t>
              </a:r>
            </a:p>
          </p:txBody>
        </p:sp>
        <p:sp>
          <p:nvSpPr>
            <p:cNvPr id="51" name="TextBox 50">
              <a:extLst>
                <a:ext uri="{FF2B5EF4-FFF2-40B4-BE49-F238E27FC236}">
                  <a16:creationId xmlns:a16="http://schemas.microsoft.com/office/drawing/2014/main" id="{57104A47-CBA0-350A-A31E-E6ECC7379122}"/>
                </a:ext>
              </a:extLst>
            </p:cNvPr>
            <p:cNvSpPr txBox="1"/>
            <p:nvPr/>
          </p:nvSpPr>
          <p:spPr>
            <a:xfrm>
              <a:off x="4722723" y="2406661"/>
              <a:ext cx="1878738" cy="184541"/>
            </a:xfrm>
            <a:prstGeom prst="rect">
              <a:avLst/>
            </a:prstGeom>
          </p:spPr>
          <p:txBody>
            <a:bodyPr vert="horz" wrap="square" lIns="0" tIns="0" rIns="0" bIns="0" rtlCol="0">
              <a:noAutofit/>
            </a:bodyPr>
            <a:lstStyle/>
            <a:p>
              <a:pPr algn="r"/>
              <a:r>
                <a:rPr lang="en-US" sz="1400"/>
                <a:t>Nausea</a:t>
              </a:r>
            </a:p>
          </p:txBody>
        </p:sp>
        <p:sp>
          <p:nvSpPr>
            <p:cNvPr id="52" name="TextBox 51">
              <a:extLst>
                <a:ext uri="{FF2B5EF4-FFF2-40B4-BE49-F238E27FC236}">
                  <a16:creationId xmlns:a16="http://schemas.microsoft.com/office/drawing/2014/main" id="{0B8EF913-A750-22D1-373D-522A712D800E}"/>
                </a:ext>
              </a:extLst>
            </p:cNvPr>
            <p:cNvSpPr txBox="1"/>
            <p:nvPr/>
          </p:nvSpPr>
          <p:spPr>
            <a:xfrm>
              <a:off x="4722723" y="2655296"/>
              <a:ext cx="1878738" cy="184541"/>
            </a:xfrm>
            <a:prstGeom prst="rect">
              <a:avLst/>
            </a:prstGeom>
          </p:spPr>
          <p:txBody>
            <a:bodyPr vert="horz" wrap="square" lIns="0" tIns="0" rIns="0" bIns="0" rtlCol="0">
              <a:noAutofit/>
            </a:bodyPr>
            <a:lstStyle/>
            <a:p>
              <a:pPr algn="r"/>
              <a:r>
                <a:rPr lang="en-US" sz="1400"/>
                <a:t>Neutropenia*</a:t>
              </a:r>
            </a:p>
          </p:txBody>
        </p:sp>
        <p:sp>
          <p:nvSpPr>
            <p:cNvPr id="53" name="TextBox 52">
              <a:extLst>
                <a:ext uri="{FF2B5EF4-FFF2-40B4-BE49-F238E27FC236}">
                  <a16:creationId xmlns:a16="http://schemas.microsoft.com/office/drawing/2014/main" id="{84C3125C-B2DE-FA53-A7D6-95C214A2AB72}"/>
                </a:ext>
              </a:extLst>
            </p:cNvPr>
            <p:cNvSpPr txBox="1"/>
            <p:nvPr/>
          </p:nvSpPr>
          <p:spPr>
            <a:xfrm>
              <a:off x="4722723" y="2903931"/>
              <a:ext cx="1878738" cy="184541"/>
            </a:xfrm>
            <a:prstGeom prst="rect">
              <a:avLst/>
            </a:prstGeom>
          </p:spPr>
          <p:txBody>
            <a:bodyPr vert="horz" wrap="square" lIns="0" tIns="0" rIns="0" bIns="0" rtlCol="0">
              <a:noAutofit/>
            </a:bodyPr>
            <a:lstStyle/>
            <a:p>
              <a:pPr algn="r"/>
              <a:r>
                <a:rPr lang="en-US" sz="1400"/>
                <a:t>Diarrhea</a:t>
              </a:r>
            </a:p>
          </p:txBody>
        </p:sp>
        <p:sp>
          <p:nvSpPr>
            <p:cNvPr id="54" name="TextBox 53">
              <a:extLst>
                <a:ext uri="{FF2B5EF4-FFF2-40B4-BE49-F238E27FC236}">
                  <a16:creationId xmlns:a16="http://schemas.microsoft.com/office/drawing/2014/main" id="{5325E9BF-8357-1B54-B875-711659DA727A}"/>
                </a:ext>
              </a:extLst>
            </p:cNvPr>
            <p:cNvSpPr txBox="1"/>
            <p:nvPr/>
          </p:nvSpPr>
          <p:spPr>
            <a:xfrm>
              <a:off x="4722723" y="3152566"/>
              <a:ext cx="1878738" cy="184541"/>
            </a:xfrm>
            <a:prstGeom prst="rect">
              <a:avLst/>
            </a:prstGeom>
          </p:spPr>
          <p:txBody>
            <a:bodyPr vert="horz" wrap="square" lIns="0" tIns="0" rIns="0" bIns="0" rtlCol="0">
              <a:noAutofit/>
            </a:bodyPr>
            <a:lstStyle/>
            <a:p>
              <a:pPr algn="r"/>
              <a:r>
                <a:rPr lang="en-US" sz="1400"/>
                <a:t>Vomiting</a:t>
              </a:r>
            </a:p>
          </p:txBody>
        </p:sp>
        <p:sp>
          <p:nvSpPr>
            <p:cNvPr id="55" name="TextBox 54">
              <a:extLst>
                <a:ext uri="{FF2B5EF4-FFF2-40B4-BE49-F238E27FC236}">
                  <a16:creationId xmlns:a16="http://schemas.microsoft.com/office/drawing/2014/main" id="{0BDB327E-9BEB-C375-EAAC-E8B3C3ED36AA}"/>
                </a:ext>
              </a:extLst>
            </p:cNvPr>
            <p:cNvSpPr txBox="1"/>
            <p:nvPr/>
          </p:nvSpPr>
          <p:spPr>
            <a:xfrm>
              <a:off x="4722723" y="3401201"/>
              <a:ext cx="1878738" cy="184541"/>
            </a:xfrm>
            <a:prstGeom prst="rect">
              <a:avLst/>
            </a:prstGeom>
          </p:spPr>
          <p:txBody>
            <a:bodyPr vert="horz" wrap="square" lIns="0" tIns="0" rIns="0" bIns="0" rtlCol="0">
              <a:noAutofit/>
            </a:bodyPr>
            <a:lstStyle/>
            <a:p>
              <a:pPr algn="r"/>
              <a:r>
                <a:rPr lang="en-US" sz="1400"/>
                <a:t>Alopecia</a:t>
              </a:r>
            </a:p>
          </p:txBody>
        </p:sp>
        <p:sp>
          <p:nvSpPr>
            <p:cNvPr id="56" name="TextBox 55">
              <a:extLst>
                <a:ext uri="{FF2B5EF4-FFF2-40B4-BE49-F238E27FC236}">
                  <a16:creationId xmlns:a16="http://schemas.microsoft.com/office/drawing/2014/main" id="{87753DE3-2ED5-71AA-1D76-A76F73073C6E}"/>
                </a:ext>
              </a:extLst>
            </p:cNvPr>
            <p:cNvSpPr txBox="1"/>
            <p:nvPr/>
          </p:nvSpPr>
          <p:spPr>
            <a:xfrm>
              <a:off x="4722723" y="3649835"/>
              <a:ext cx="1878738" cy="184541"/>
            </a:xfrm>
            <a:prstGeom prst="rect">
              <a:avLst/>
            </a:prstGeom>
          </p:spPr>
          <p:txBody>
            <a:bodyPr vert="horz" wrap="square" lIns="0" tIns="0" rIns="0" bIns="0" rtlCol="0">
              <a:noAutofit/>
            </a:bodyPr>
            <a:lstStyle/>
            <a:p>
              <a:pPr algn="r"/>
              <a:r>
                <a:rPr lang="en-US" sz="1400"/>
                <a:t>ALT Increased</a:t>
              </a:r>
            </a:p>
          </p:txBody>
        </p:sp>
        <p:sp>
          <p:nvSpPr>
            <p:cNvPr id="57" name="TextBox 56">
              <a:extLst>
                <a:ext uri="{FF2B5EF4-FFF2-40B4-BE49-F238E27FC236}">
                  <a16:creationId xmlns:a16="http://schemas.microsoft.com/office/drawing/2014/main" id="{FCEC4453-3C2B-D8F0-E06C-98982D08A0B5}"/>
                </a:ext>
              </a:extLst>
            </p:cNvPr>
            <p:cNvSpPr txBox="1"/>
            <p:nvPr/>
          </p:nvSpPr>
          <p:spPr>
            <a:xfrm>
              <a:off x="6679660" y="1277566"/>
              <a:ext cx="2496766" cy="240128"/>
            </a:xfrm>
            <a:prstGeom prst="rect">
              <a:avLst/>
            </a:prstGeom>
            <a:solidFill>
              <a:schemeClr val="accent1"/>
            </a:solidFill>
          </p:spPr>
          <p:txBody>
            <a:bodyPr vert="horz" wrap="square" lIns="0" tIns="0" rIns="0" bIns="0" rtlCol="0" anchor="ctr">
              <a:noAutofit/>
            </a:bodyPr>
            <a:lstStyle/>
            <a:p>
              <a:pPr algn="ctr"/>
              <a:r>
                <a:rPr lang="en-US" sz="1200">
                  <a:solidFill>
                    <a:schemeClr val="bg1"/>
                  </a:solidFill>
                </a:rPr>
                <a:t>Gr 1-2 Related TEAE</a:t>
              </a:r>
            </a:p>
          </p:txBody>
        </p:sp>
        <p:sp>
          <p:nvSpPr>
            <p:cNvPr id="58" name="TextBox 57">
              <a:extLst>
                <a:ext uri="{FF2B5EF4-FFF2-40B4-BE49-F238E27FC236}">
                  <a16:creationId xmlns:a16="http://schemas.microsoft.com/office/drawing/2014/main" id="{E80C0995-D505-A1B4-34FA-F7DACB6D3FBE}"/>
                </a:ext>
              </a:extLst>
            </p:cNvPr>
            <p:cNvSpPr txBox="1"/>
            <p:nvPr/>
          </p:nvSpPr>
          <p:spPr>
            <a:xfrm>
              <a:off x="9200366" y="1277566"/>
              <a:ext cx="2496312" cy="237744"/>
            </a:xfrm>
            <a:prstGeom prst="rect">
              <a:avLst/>
            </a:prstGeom>
            <a:solidFill>
              <a:schemeClr val="accent6"/>
            </a:solidFill>
          </p:spPr>
          <p:txBody>
            <a:bodyPr vert="horz" wrap="square" lIns="0" tIns="0" rIns="0" bIns="0" rtlCol="0" anchor="ctr">
              <a:noAutofit/>
            </a:bodyPr>
            <a:lstStyle/>
            <a:p>
              <a:pPr algn="ctr"/>
              <a:r>
                <a:rPr lang="en-US" sz="1200">
                  <a:solidFill>
                    <a:schemeClr val="bg1"/>
                  </a:solidFill>
                </a:rPr>
                <a:t>Gr ≥3 Related TEAE</a:t>
              </a:r>
            </a:p>
          </p:txBody>
        </p:sp>
        <p:sp>
          <p:nvSpPr>
            <p:cNvPr id="59" name="TextBox 58">
              <a:extLst>
                <a:ext uri="{FF2B5EF4-FFF2-40B4-BE49-F238E27FC236}">
                  <a16:creationId xmlns:a16="http://schemas.microsoft.com/office/drawing/2014/main" id="{652DCEB3-25B1-D2A7-C2A4-7BF45D7D6CB3}"/>
                </a:ext>
              </a:extLst>
            </p:cNvPr>
            <p:cNvSpPr txBox="1"/>
            <p:nvPr/>
          </p:nvSpPr>
          <p:spPr>
            <a:xfrm>
              <a:off x="7592060" y="1678725"/>
              <a:ext cx="628650" cy="184541"/>
            </a:xfrm>
            <a:prstGeom prst="rect">
              <a:avLst/>
            </a:prstGeom>
          </p:spPr>
          <p:txBody>
            <a:bodyPr vert="horz" wrap="square" lIns="0" tIns="0" rIns="0" bIns="0" rtlCol="0">
              <a:noAutofit/>
            </a:bodyPr>
            <a:lstStyle/>
            <a:p>
              <a:pPr algn="ctr"/>
              <a:r>
                <a:rPr lang="en-US" sz="1200">
                  <a:solidFill>
                    <a:schemeClr val="bg1"/>
                  </a:solidFill>
                </a:rPr>
                <a:t>29.8</a:t>
              </a:r>
            </a:p>
          </p:txBody>
        </p:sp>
        <p:sp>
          <p:nvSpPr>
            <p:cNvPr id="60" name="TextBox 59">
              <a:extLst>
                <a:ext uri="{FF2B5EF4-FFF2-40B4-BE49-F238E27FC236}">
                  <a16:creationId xmlns:a16="http://schemas.microsoft.com/office/drawing/2014/main" id="{AF9E7675-15CB-634B-D90A-96D03AA9426E}"/>
                </a:ext>
              </a:extLst>
            </p:cNvPr>
            <p:cNvSpPr txBox="1"/>
            <p:nvPr/>
          </p:nvSpPr>
          <p:spPr>
            <a:xfrm>
              <a:off x="7369810" y="2168151"/>
              <a:ext cx="628650" cy="184541"/>
            </a:xfrm>
            <a:prstGeom prst="rect">
              <a:avLst/>
            </a:prstGeom>
          </p:spPr>
          <p:txBody>
            <a:bodyPr vert="horz" wrap="square" lIns="0" tIns="0" rIns="0" bIns="0" rtlCol="0">
              <a:noAutofit/>
            </a:bodyPr>
            <a:lstStyle/>
            <a:p>
              <a:pPr algn="ctr"/>
              <a:r>
                <a:rPr lang="en-US" sz="1200">
                  <a:solidFill>
                    <a:schemeClr val="bg1"/>
                  </a:solidFill>
                </a:rPr>
                <a:t>24.3</a:t>
              </a:r>
            </a:p>
          </p:txBody>
        </p:sp>
        <p:sp>
          <p:nvSpPr>
            <p:cNvPr id="61" name="TextBox 60">
              <a:extLst>
                <a:ext uri="{FF2B5EF4-FFF2-40B4-BE49-F238E27FC236}">
                  <a16:creationId xmlns:a16="http://schemas.microsoft.com/office/drawing/2014/main" id="{BBD30724-162E-9616-6F9F-E44CC6B4CBE9}"/>
                </a:ext>
              </a:extLst>
            </p:cNvPr>
            <p:cNvSpPr txBox="1"/>
            <p:nvPr/>
          </p:nvSpPr>
          <p:spPr>
            <a:xfrm>
              <a:off x="8497729" y="1918071"/>
              <a:ext cx="628650" cy="184541"/>
            </a:xfrm>
            <a:prstGeom prst="rect">
              <a:avLst/>
            </a:prstGeom>
          </p:spPr>
          <p:txBody>
            <a:bodyPr vert="horz" wrap="square" lIns="0" tIns="0" rIns="0" bIns="0" rtlCol="0">
              <a:noAutofit/>
            </a:bodyPr>
            <a:lstStyle/>
            <a:p>
              <a:pPr algn="ctr"/>
              <a:r>
                <a:rPr lang="en-US" sz="1200">
                  <a:solidFill>
                    <a:schemeClr val="bg1"/>
                  </a:solidFill>
                </a:rPr>
                <a:t>51.4</a:t>
              </a:r>
            </a:p>
          </p:txBody>
        </p:sp>
        <p:sp>
          <p:nvSpPr>
            <p:cNvPr id="62" name="TextBox 61">
              <a:extLst>
                <a:ext uri="{FF2B5EF4-FFF2-40B4-BE49-F238E27FC236}">
                  <a16:creationId xmlns:a16="http://schemas.microsoft.com/office/drawing/2014/main" id="{FBE77C78-89E3-EAF1-FF8F-B01DC9F4734C}"/>
                </a:ext>
              </a:extLst>
            </p:cNvPr>
            <p:cNvSpPr txBox="1"/>
            <p:nvPr/>
          </p:nvSpPr>
          <p:spPr>
            <a:xfrm>
              <a:off x="8497729" y="2422463"/>
              <a:ext cx="628650" cy="184541"/>
            </a:xfrm>
            <a:prstGeom prst="rect">
              <a:avLst/>
            </a:prstGeom>
          </p:spPr>
          <p:txBody>
            <a:bodyPr vert="horz" wrap="square" lIns="0" tIns="0" rIns="0" bIns="0" rtlCol="0">
              <a:noAutofit/>
            </a:bodyPr>
            <a:lstStyle/>
            <a:p>
              <a:pPr algn="ctr"/>
              <a:r>
                <a:rPr lang="en-US" sz="1200">
                  <a:solidFill>
                    <a:schemeClr val="bg1"/>
                  </a:solidFill>
                </a:rPr>
                <a:t>51.4</a:t>
              </a:r>
            </a:p>
          </p:txBody>
        </p:sp>
        <p:sp>
          <p:nvSpPr>
            <p:cNvPr id="63" name="TextBox 62">
              <a:extLst>
                <a:ext uri="{FF2B5EF4-FFF2-40B4-BE49-F238E27FC236}">
                  <a16:creationId xmlns:a16="http://schemas.microsoft.com/office/drawing/2014/main" id="{979AD891-875B-D442-82F3-3DBEB76216BC}"/>
                </a:ext>
              </a:extLst>
            </p:cNvPr>
            <p:cNvSpPr txBox="1"/>
            <p:nvPr/>
          </p:nvSpPr>
          <p:spPr>
            <a:xfrm>
              <a:off x="6669026" y="2666904"/>
              <a:ext cx="628650" cy="184541"/>
            </a:xfrm>
            <a:prstGeom prst="rect">
              <a:avLst/>
            </a:prstGeom>
          </p:spPr>
          <p:txBody>
            <a:bodyPr vert="horz" wrap="square" lIns="0" tIns="0" rIns="0" bIns="0" rtlCol="0">
              <a:noAutofit/>
            </a:bodyPr>
            <a:lstStyle/>
            <a:p>
              <a:pPr algn="ctr"/>
              <a:r>
                <a:rPr lang="en-US" sz="1200">
                  <a:solidFill>
                    <a:schemeClr val="bg1"/>
                  </a:solidFill>
                </a:rPr>
                <a:t>8.1</a:t>
              </a:r>
            </a:p>
          </p:txBody>
        </p:sp>
        <p:sp>
          <p:nvSpPr>
            <p:cNvPr id="64" name="TextBox 63">
              <a:extLst>
                <a:ext uri="{FF2B5EF4-FFF2-40B4-BE49-F238E27FC236}">
                  <a16:creationId xmlns:a16="http://schemas.microsoft.com/office/drawing/2014/main" id="{3D2915D2-305F-1745-4EBF-07765EBA8D87}"/>
                </a:ext>
              </a:extLst>
            </p:cNvPr>
            <p:cNvSpPr txBox="1"/>
            <p:nvPr/>
          </p:nvSpPr>
          <p:spPr>
            <a:xfrm>
              <a:off x="7344410" y="2915949"/>
              <a:ext cx="628650" cy="184541"/>
            </a:xfrm>
            <a:prstGeom prst="rect">
              <a:avLst/>
            </a:prstGeom>
          </p:spPr>
          <p:txBody>
            <a:bodyPr vert="horz" wrap="square" lIns="0" tIns="0" rIns="0" bIns="0" rtlCol="0">
              <a:noAutofit/>
            </a:bodyPr>
            <a:lstStyle/>
            <a:p>
              <a:pPr algn="ctr"/>
              <a:r>
                <a:rPr lang="en-US" sz="1200">
                  <a:solidFill>
                    <a:schemeClr val="bg1"/>
                  </a:solidFill>
                </a:rPr>
                <a:t>24.3</a:t>
              </a:r>
            </a:p>
          </p:txBody>
        </p:sp>
        <p:sp>
          <p:nvSpPr>
            <p:cNvPr id="65" name="TextBox 64">
              <a:extLst>
                <a:ext uri="{FF2B5EF4-FFF2-40B4-BE49-F238E27FC236}">
                  <a16:creationId xmlns:a16="http://schemas.microsoft.com/office/drawing/2014/main" id="{6614F143-E7AF-B036-8809-C0EF361E2125}"/>
                </a:ext>
              </a:extLst>
            </p:cNvPr>
            <p:cNvSpPr txBox="1"/>
            <p:nvPr/>
          </p:nvSpPr>
          <p:spPr>
            <a:xfrm>
              <a:off x="7246893" y="3159719"/>
              <a:ext cx="628650" cy="184541"/>
            </a:xfrm>
            <a:prstGeom prst="rect">
              <a:avLst/>
            </a:prstGeom>
          </p:spPr>
          <p:txBody>
            <a:bodyPr vert="horz" wrap="square" lIns="0" tIns="0" rIns="0" bIns="0" rtlCol="0">
              <a:noAutofit/>
            </a:bodyPr>
            <a:lstStyle/>
            <a:p>
              <a:pPr algn="ctr"/>
              <a:r>
                <a:rPr lang="en-US" sz="1200">
                  <a:solidFill>
                    <a:schemeClr val="bg1"/>
                  </a:solidFill>
                </a:rPr>
                <a:t>21.6</a:t>
              </a:r>
            </a:p>
          </p:txBody>
        </p:sp>
        <p:sp>
          <p:nvSpPr>
            <p:cNvPr id="66" name="TextBox 65">
              <a:extLst>
                <a:ext uri="{FF2B5EF4-FFF2-40B4-BE49-F238E27FC236}">
                  <a16:creationId xmlns:a16="http://schemas.microsoft.com/office/drawing/2014/main" id="{9D0FDFF9-3358-44A2-941D-CB89F2A72D6F}"/>
                </a:ext>
              </a:extLst>
            </p:cNvPr>
            <p:cNvSpPr txBox="1"/>
            <p:nvPr/>
          </p:nvSpPr>
          <p:spPr>
            <a:xfrm>
              <a:off x="7120172" y="3405094"/>
              <a:ext cx="628650" cy="184541"/>
            </a:xfrm>
            <a:prstGeom prst="rect">
              <a:avLst/>
            </a:prstGeom>
          </p:spPr>
          <p:txBody>
            <a:bodyPr vert="horz" wrap="square" lIns="0" tIns="0" rIns="0" bIns="0" rtlCol="0">
              <a:noAutofit/>
            </a:bodyPr>
            <a:lstStyle/>
            <a:p>
              <a:pPr algn="ctr"/>
              <a:r>
                <a:rPr lang="en-US" sz="1200">
                  <a:solidFill>
                    <a:schemeClr val="bg1"/>
                  </a:solidFill>
                </a:rPr>
                <a:t>18.9</a:t>
              </a:r>
            </a:p>
          </p:txBody>
        </p:sp>
        <p:sp>
          <p:nvSpPr>
            <p:cNvPr id="67" name="TextBox 66">
              <a:extLst>
                <a:ext uri="{FF2B5EF4-FFF2-40B4-BE49-F238E27FC236}">
                  <a16:creationId xmlns:a16="http://schemas.microsoft.com/office/drawing/2014/main" id="{EDE335E3-D68C-CD52-8F61-C1D22C061EA4}"/>
                </a:ext>
              </a:extLst>
            </p:cNvPr>
            <p:cNvSpPr txBox="1"/>
            <p:nvPr/>
          </p:nvSpPr>
          <p:spPr>
            <a:xfrm>
              <a:off x="7030085" y="3660623"/>
              <a:ext cx="628650" cy="184541"/>
            </a:xfrm>
            <a:prstGeom prst="rect">
              <a:avLst/>
            </a:prstGeom>
          </p:spPr>
          <p:txBody>
            <a:bodyPr vert="horz" wrap="square" lIns="0" tIns="0" rIns="0" bIns="0" rtlCol="0">
              <a:noAutofit/>
            </a:bodyPr>
            <a:lstStyle/>
            <a:p>
              <a:pPr algn="ctr"/>
              <a:r>
                <a:rPr lang="en-US" sz="1200">
                  <a:solidFill>
                    <a:schemeClr val="bg1"/>
                  </a:solidFill>
                </a:rPr>
                <a:t>16.2</a:t>
              </a:r>
            </a:p>
          </p:txBody>
        </p:sp>
        <p:sp>
          <p:nvSpPr>
            <p:cNvPr id="68" name="TextBox 67">
              <a:extLst>
                <a:ext uri="{FF2B5EF4-FFF2-40B4-BE49-F238E27FC236}">
                  <a16:creationId xmlns:a16="http://schemas.microsoft.com/office/drawing/2014/main" id="{6F5FF65D-76F1-18FF-7233-4BB4761B7958}"/>
                </a:ext>
              </a:extLst>
            </p:cNvPr>
            <p:cNvSpPr txBox="1"/>
            <p:nvPr/>
          </p:nvSpPr>
          <p:spPr>
            <a:xfrm>
              <a:off x="9986690" y="1671295"/>
              <a:ext cx="628650" cy="184541"/>
            </a:xfrm>
            <a:prstGeom prst="rect">
              <a:avLst/>
            </a:prstGeom>
          </p:spPr>
          <p:txBody>
            <a:bodyPr vert="horz" wrap="square" lIns="0" tIns="0" rIns="0" bIns="0" rtlCol="0">
              <a:noAutofit/>
            </a:bodyPr>
            <a:lstStyle/>
            <a:p>
              <a:pPr algn="ctr"/>
              <a:r>
                <a:rPr lang="en-US" sz="1200">
                  <a:solidFill>
                    <a:schemeClr val="bg1"/>
                  </a:solidFill>
                </a:rPr>
                <a:t>27</a:t>
              </a:r>
            </a:p>
          </p:txBody>
        </p:sp>
        <p:sp>
          <p:nvSpPr>
            <p:cNvPr id="69" name="TextBox 68">
              <a:extLst>
                <a:ext uri="{FF2B5EF4-FFF2-40B4-BE49-F238E27FC236}">
                  <a16:creationId xmlns:a16="http://schemas.microsoft.com/office/drawing/2014/main" id="{4F126F47-7DE0-B800-A2DE-77D3940FB71D}"/>
                </a:ext>
              </a:extLst>
            </p:cNvPr>
            <p:cNvSpPr txBox="1"/>
            <p:nvPr/>
          </p:nvSpPr>
          <p:spPr>
            <a:xfrm>
              <a:off x="8504214" y="2915949"/>
              <a:ext cx="628650" cy="184541"/>
            </a:xfrm>
            <a:prstGeom prst="rect">
              <a:avLst/>
            </a:prstGeom>
          </p:spPr>
          <p:txBody>
            <a:bodyPr vert="horz" wrap="square" lIns="0" tIns="0" rIns="0" bIns="0" rtlCol="0">
              <a:noAutofit/>
            </a:bodyPr>
            <a:lstStyle/>
            <a:p>
              <a:pPr algn="ctr"/>
              <a:r>
                <a:rPr lang="en-US" sz="1200">
                  <a:solidFill>
                    <a:schemeClr val="bg1"/>
                  </a:solidFill>
                </a:rPr>
                <a:t>2.7</a:t>
              </a:r>
            </a:p>
          </p:txBody>
        </p:sp>
        <p:sp>
          <p:nvSpPr>
            <p:cNvPr id="70" name="TextBox 69">
              <a:extLst>
                <a:ext uri="{FF2B5EF4-FFF2-40B4-BE49-F238E27FC236}">
                  <a16:creationId xmlns:a16="http://schemas.microsoft.com/office/drawing/2014/main" id="{A8FE64C1-4D3B-8768-ECDE-D0227FF74181}"/>
                </a:ext>
              </a:extLst>
            </p:cNvPr>
            <p:cNvSpPr txBox="1"/>
            <p:nvPr/>
          </p:nvSpPr>
          <p:spPr>
            <a:xfrm>
              <a:off x="10780710" y="1921411"/>
              <a:ext cx="628650" cy="184541"/>
            </a:xfrm>
            <a:prstGeom prst="rect">
              <a:avLst/>
            </a:prstGeom>
          </p:spPr>
          <p:txBody>
            <a:bodyPr vert="horz" wrap="square" lIns="0" tIns="0" rIns="0" bIns="0" rtlCol="0">
              <a:noAutofit/>
            </a:bodyPr>
            <a:lstStyle/>
            <a:p>
              <a:pPr algn="ctr"/>
              <a:r>
                <a:rPr lang="en-US" sz="1200">
                  <a:solidFill>
                    <a:schemeClr val="bg1"/>
                  </a:solidFill>
                </a:rPr>
                <a:t>2.7</a:t>
              </a:r>
            </a:p>
          </p:txBody>
        </p:sp>
        <p:sp>
          <p:nvSpPr>
            <p:cNvPr id="71" name="TextBox 70">
              <a:extLst>
                <a:ext uri="{FF2B5EF4-FFF2-40B4-BE49-F238E27FC236}">
                  <a16:creationId xmlns:a16="http://schemas.microsoft.com/office/drawing/2014/main" id="{A0C8A4F4-5B96-E063-1046-1F7E6C827407}"/>
                </a:ext>
              </a:extLst>
            </p:cNvPr>
            <p:cNvSpPr txBox="1"/>
            <p:nvPr/>
          </p:nvSpPr>
          <p:spPr>
            <a:xfrm>
              <a:off x="9539923" y="2168395"/>
              <a:ext cx="628650" cy="184541"/>
            </a:xfrm>
            <a:prstGeom prst="rect">
              <a:avLst/>
            </a:prstGeom>
          </p:spPr>
          <p:txBody>
            <a:bodyPr vert="horz" wrap="square" lIns="0" tIns="0" rIns="0" bIns="0" rtlCol="0">
              <a:noAutofit/>
            </a:bodyPr>
            <a:lstStyle/>
            <a:p>
              <a:pPr algn="ctr"/>
              <a:r>
                <a:rPr lang="en-US" sz="1200">
                  <a:solidFill>
                    <a:schemeClr val="bg1"/>
                  </a:solidFill>
                </a:rPr>
                <a:t>27.1</a:t>
              </a:r>
            </a:p>
          </p:txBody>
        </p:sp>
        <p:sp>
          <p:nvSpPr>
            <p:cNvPr id="72" name="TextBox 71">
              <a:extLst>
                <a:ext uri="{FF2B5EF4-FFF2-40B4-BE49-F238E27FC236}">
                  <a16:creationId xmlns:a16="http://schemas.microsoft.com/office/drawing/2014/main" id="{89903D9D-4041-4744-F2F3-7FE16418F724}"/>
                </a:ext>
              </a:extLst>
            </p:cNvPr>
            <p:cNvSpPr txBox="1"/>
            <p:nvPr/>
          </p:nvSpPr>
          <p:spPr>
            <a:xfrm>
              <a:off x="8497729" y="2663976"/>
              <a:ext cx="628650" cy="184541"/>
            </a:xfrm>
            <a:prstGeom prst="rect">
              <a:avLst/>
            </a:prstGeom>
          </p:spPr>
          <p:txBody>
            <a:bodyPr vert="horz" wrap="square" lIns="0" tIns="0" rIns="0" bIns="0" rtlCol="0">
              <a:noAutofit/>
            </a:bodyPr>
            <a:lstStyle/>
            <a:p>
              <a:pPr algn="ctr"/>
              <a:r>
                <a:rPr lang="en-US" sz="1200">
                  <a:solidFill>
                    <a:schemeClr val="bg1"/>
                  </a:solidFill>
                </a:rPr>
                <a:t>35.1</a:t>
              </a:r>
            </a:p>
          </p:txBody>
        </p:sp>
        <p:cxnSp>
          <p:nvCxnSpPr>
            <p:cNvPr id="73" name="Straight Connector 72">
              <a:extLst>
                <a:ext uri="{FF2B5EF4-FFF2-40B4-BE49-F238E27FC236}">
                  <a16:creationId xmlns:a16="http://schemas.microsoft.com/office/drawing/2014/main" id="{0F996283-6426-59D6-667E-03C302F3988C}"/>
                </a:ext>
              </a:extLst>
            </p:cNvPr>
            <p:cNvCxnSpPr>
              <a:cxnSpLocks/>
            </p:cNvCxnSpPr>
            <p:nvPr/>
          </p:nvCxnSpPr>
          <p:spPr>
            <a:xfrm>
              <a:off x="6678844" y="3860156"/>
              <a:ext cx="0" cy="63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2DDC04D-0D8A-9A79-1A2F-FCEA6AA4BE18}"/>
                </a:ext>
              </a:extLst>
            </p:cNvPr>
            <p:cNvCxnSpPr>
              <a:cxnSpLocks/>
            </p:cNvCxnSpPr>
            <p:nvPr/>
          </p:nvCxnSpPr>
          <p:spPr>
            <a:xfrm>
              <a:off x="7517044" y="3860156"/>
              <a:ext cx="0" cy="63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0BA2851-5244-D814-E53E-E5ACDC7D24AF}"/>
                </a:ext>
              </a:extLst>
            </p:cNvPr>
            <p:cNvCxnSpPr>
              <a:cxnSpLocks/>
            </p:cNvCxnSpPr>
            <p:nvPr/>
          </p:nvCxnSpPr>
          <p:spPr>
            <a:xfrm>
              <a:off x="8355244" y="3860156"/>
              <a:ext cx="0" cy="63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36CBC2F6-F704-45B3-2298-28DEA83A04CD}"/>
                </a:ext>
              </a:extLst>
            </p:cNvPr>
            <p:cNvCxnSpPr>
              <a:cxnSpLocks/>
            </p:cNvCxnSpPr>
            <p:nvPr/>
          </p:nvCxnSpPr>
          <p:spPr>
            <a:xfrm>
              <a:off x="9193444" y="3860156"/>
              <a:ext cx="0" cy="63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49356E0-AD3D-7165-A57B-EE75197CBEEF}"/>
                </a:ext>
              </a:extLst>
            </p:cNvPr>
            <p:cNvCxnSpPr>
              <a:cxnSpLocks/>
            </p:cNvCxnSpPr>
            <p:nvPr/>
          </p:nvCxnSpPr>
          <p:spPr>
            <a:xfrm>
              <a:off x="10031644" y="3860156"/>
              <a:ext cx="0" cy="63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E7420C1-A29D-F82D-F680-70EB9250057E}"/>
                </a:ext>
              </a:extLst>
            </p:cNvPr>
            <p:cNvCxnSpPr>
              <a:cxnSpLocks/>
            </p:cNvCxnSpPr>
            <p:nvPr/>
          </p:nvCxnSpPr>
          <p:spPr>
            <a:xfrm>
              <a:off x="10869844" y="3860156"/>
              <a:ext cx="0" cy="63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9CCCFEE5-1F5F-1455-A59F-DDC7DCCC0787}"/>
                </a:ext>
              </a:extLst>
            </p:cNvPr>
            <p:cNvCxnSpPr>
              <a:cxnSpLocks/>
            </p:cNvCxnSpPr>
            <p:nvPr/>
          </p:nvCxnSpPr>
          <p:spPr>
            <a:xfrm>
              <a:off x="11708044" y="3860156"/>
              <a:ext cx="0" cy="636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a:extLst>
                <a:ext uri="{FF2B5EF4-FFF2-40B4-BE49-F238E27FC236}">
                  <a16:creationId xmlns:a16="http://schemas.microsoft.com/office/drawing/2014/main" id="{228A8E2D-8631-B437-671E-AE718CF40BB3}"/>
                </a:ext>
              </a:extLst>
            </p:cNvPr>
            <p:cNvSpPr txBox="1"/>
            <p:nvPr/>
          </p:nvSpPr>
          <p:spPr>
            <a:xfrm>
              <a:off x="11499700" y="3923818"/>
              <a:ext cx="427371" cy="231493"/>
            </a:xfrm>
            <a:prstGeom prst="rect">
              <a:avLst/>
            </a:prstGeom>
          </p:spPr>
          <p:txBody>
            <a:bodyPr vert="horz" wrap="square" lIns="0" tIns="0" rIns="0" bIns="0" rtlCol="0">
              <a:noAutofit/>
            </a:bodyPr>
            <a:lstStyle/>
            <a:p>
              <a:pPr algn="ctr"/>
              <a:r>
                <a:rPr lang="en-US" sz="1400"/>
                <a:t>60</a:t>
              </a:r>
            </a:p>
          </p:txBody>
        </p:sp>
        <p:sp>
          <p:nvSpPr>
            <p:cNvPr id="81" name="TextBox 80">
              <a:extLst>
                <a:ext uri="{FF2B5EF4-FFF2-40B4-BE49-F238E27FC236}">
                  <a16:creationId xmlns:a16="http://schemas.microsoft.com/office/drawing/2014/main" id="{CC3266E7-E9CC-974E-15A3-37D84C1984E2}"/>
                </a:ext>
              </a:extLst>
            </p:cNvPr>
            <p:cNvSpPr txBox="1"/>
            <p:nvPr/>
          </p:nvSpPr>
          <p:spPr>
            <a:xfrm>
              <a:off x="6466641" y="3923818"/>
              <a:ext cx="427371" cy="231493"/>
            </a:xfrm>
            <a:prstGeom prst="rect">
              <a:avLst/>
            </a:prstGeom>
          </p:spPr>
          <p:txBody>
            <a:bodyPr vert="horz" wrap="square" lIns="0" tIns="0" rIns="0" bIns="0" rtlCol="0">
              <a:noAutofit/>
            </a:bodyPr>
            <a:lstStyle/>
            <a:p>
              <a:pPr algn="ctr"/>
              <a:r>
                <a:rPr lang="en-US" sz="1400"/>
                <a:t>0</a:t>
              </a:r>
            </a:p>
          </p:txBody>
        </p:sp>
        <p:sp>
          <p:nvSpPr>
            <p:cNvPr id="82" name="TextBox 81">
              <a:extLst>
                <a:ext uri="{FF2B5EF4-FFF2-40B4-BE49-F238E27FC236}">
                  <a16:creationId xmlns:a16="http://schemas.microsoft.com/office/drawing/2014/main" id="{00047D4E-258D-157C-74E8-7F76089A51EE}"/>
                </a:ext>
              </a:extLst>
            </p:cNvPr>
            <p:cNvSpPr txBox="1"/>
            <p:nvPr/>
          </p:nvSpPr>
          <p:spPr>
            <a:xfrm>
              <a:off x="7305484" y="3923818"/>
              <a:ext cx="427371" cy="231493"/>
            </a:xfrm>
            <a:prstGeom prst="rect">
              <a:avLst/>
            </a:prstGeom>
          </p:spPr>
          <p:txBody>
            <a:bodyPr vert="horz" wrap="square" lIns="0" tIns="0" rIns="0" bIns="0" rtlCol="0">
              <a:noAutofit/>
            </a:bodyPr>
            <a:lstStyle/>
            <a:p>
              <a:pPr algn="ctr"/>
              <a:r>
                <a:rPr lang="en-US" sz="1400"/>
                <a:t>10</a:t>
              </a:r>
            </a:p>
          </p:txBody>
        </p:sp>
        <p:sp>
          <p:nvSpPr>
            <p:cNvPr id="83" name="TextBox 82">
              <a:extLst>
                <a:ext uri="{FF2B5EF4-FFF2-40B4-BE49-F238E27FC236}">
                  <a16:creationId xmlns:a16="http://schemas.microsoft.com/office/drawing/2014/main" id="{A134444A-87CF-79F9-3DCD-B75AD519DCBB}"/>
                </a:ext>
              </a:extLst>
            </p:cNvPr>
            <p:cNvSpPr txBox="1"/>
            <p:nvPr/>
          </p:nvSpPr>
          <p:spPr>
            <a:xfrm>
              <a:off x="8144327" y="3923818"/>
              <a:ext cx="427371" cy="231493"/>
            </a:xfrm>
            <a:prstGeom prst="rect">
              <a:avLst/>
            </a:prstGeom>
          </p:spPr>
          <p:txBody>
            <a:bodyPr vert="horz" wrap="square" lIns="0" tIns="0" rIns="0" bIns="0" rtlCol="0">
              <a:noAutofit/>
            </a:bodyPr>
            <a:lstStyle/>
            <a:p>
              <a:pPr algn="ctr"/>
              <a:r>
                <a:rPr lang="en-US" sz="1400"/>
                <a:t>20</a:t>
              </a:r>
            </a:p>
          </p:txBody>
        </p:sp>
        <p:sp>
          <p:nvSpPr>
            <p:cNvPr id="84" name="TextBox 83">
              <a:extLst>
                <a:ext uri="{FF2B5EF4-FFF2-40B4-BE49-F238E27FC236}">
                  <a16:creationId xmlns:a16="http://schemas.microsoft.com/office/drawing/2014/main" id="{CB185D5A-8BDC-C069-4FF1-CB94A5A11695}"/>
                </a:ext>
              </a:extLst>
            </p:cNvPr>
            <p:cNvSpPr txBox="1"/>
            <p:nvPr/>
          </p:nvSpPr>
          <p:spPr>
            <a:xfrm>
              <a:off x="8983170" y="3923818"/>
              <a:ext cx="427371" cy="231493"/>
            </a:xfrm>
            <a:prstGeom prst="rect">
              <a:avLst/>
            </a:prstGeom>
          </p:spPr>
          <p:txBody>
            <a:bodyPr vert="horz" wrap="square" lIns="0" tIns="0" rIns="0" bIns="0" rtlCol="0">
              <a:noAutofit/>
            </a:bodyPr>
            <a:lstStyle/>
            <a:p>
              <a:pPr algn="ctr"/>
              <a:r>
                <a:rPr lang="en-US" sz="1400"/>
                <a:t>30</a:t>
              </a:r>
            </a:p>
          </p:txBody>
        </p:sp>
        <p:sp>
          <p:nvSpPr>
            <p:cNvPr id="85" name="TextBox 84">
              <a:extLst>
                <a:ext uri="{FF2B5EF4-FFF2-40B4-BE49-F238E27FC236}">
                  <a16:creationId xmlns:a16="http://schemas.microsoft.com/office/drawing/2014/main" id="{4A23B555-20E7-461C-053D-ECC0745B1049}"/>
                </a:ext>
              </a:extLst>
            </p:cNvPr>
            <p:cNvSpPr txBox="1"/>
            <p:nvPr/>
          </p:nvSpPr>
          <p:spPr>
            <a:xfrm>
              <a:off x="9822013" y="3923818"/>
              <a:ext cx="427371" cy="231493"/>
            </a:xfrm>
            <a:prstGeom prst="rect">
              <a:avLst/>
            </a:prstGeom>
          </p:spPr>
          <p:txBody>
            <a:bodyPr vert="horz" wrap="square" lIns="0" tIns="0" rIns="0" bIns="0" rtlCol="0">
              <a:noAutofit/>
            </a:bodyPr>
            <a:lstStyle/>
            <a:p>
              <a:pPr algn="ctr"/>
              <a:r>
                <a:rPr lang="en-US" sz="1400"/>
                <a:t>40</a:t>
              </a:r>
            </a:p>
          </p:txBody>
        </p:sp>
        <p:sp>
          <p:nvSpPr>
            <p:cNvPr id="86" name="TextBox 85">
              <a:extLst>
                <a:ext uri="{FF2B5EF4-FFF2-40B4-BE49-F238E27FC236}">
                  <a16:creationId xmlns:a16="http://schemas.microsoft.com/office/drawing/2014/main" id="{1A32FE29-237F-EF47-BF50-6392230C88A7}"/>
                </a:ext>
              </a:extLst>
            </p:cNvPr>
            <p:cNvSpPr txBox="1"/>
            <p:nvPr/>
          </p:nvSpPr>
          <p:spPr>
            <a:xfrm>
              <a:off x="10660856" y="3923818"/>
              <a:ext cx="427371" cy="231493"/>
            </a:xfrm>
            <a:prstGeom prst="rect">
              <a:avLst/>
            </a:prstGeom>
          </p:spPr>
          <p:txBody>
            <a:bodyPr vert="horz" wrap="square" lIns="0" tIns="0" rIns="0" bIns="0" rtlCol="0">
              <a:noAutofit/>
            </a:bodyPr>
            <a:lstStyle/>
            <a:p>
              <a:pPr algn="ctr"/>
              <a:r>
                <a:rPr lang="en-US" sz="1400"/>
                <a:t>50</a:t>
              </a:r>
            </a:p>
          </p:txBody>
        </p:sp>
        <p:cxnSp>
          <p:nvCxnSpPr>
            <p:cNvPr id="87" name="Straight Connector 86">
              <a:extLst>
                <a:ext uri="{FF2B5EF4-FFF2-40B4-BE49-F238E27FC236}">
                  <a16:creationId xmlns:a16="http://schemas.microsoft.com/office/drawing/2014/main" id="{AE1E3B71-52F9-D584-2F37-4CCF2B1C5803}"/>
                </a:ext>
              </a:extLst>
            </p:cNvPr>
            <p:cNvCxnSpPr>
              <a:cxnSpLocks/>
            </p:cNvCxnSpPr>
            <p:nvPr/>
          </p:nvCxnSpPr>
          <p:spPr>
            <a:xfrm flipH="1">
              <a:off x="6613034" y="1753565"/>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99D08079-E83F-D10D-D94F-23214402DF55}"/>
                </a:ext>
              </a:extLst>
            </p:cNvPr>
            <p:cNvCxnSpPr>
              <a:cxnSpLocks/>
            </p:cNvCxnSpPr>
            <p:nvPr/>
          </p:nvCxnSpPr>
          <p:spPr>
            <a:xfrm flipH="1">
              <a:off x="6613034" y="2002180"/>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5699DFA-69DA-6277-B3F1-A33F3B6E3C0A}"/>
                </a:ext>
              </a:extLst>
            </p:cNvPr>
            <p:cNvCxnSpPr>
              <a:cxnSpLocks/>
            </p:cNvCxnSpPr>
            <p:nvPr/>
          </p:nvCxnSpPr>
          <p:spPr>
            <a:xfrm flipH="1">
              <a:off x="6613034" y="2250795"/>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366B3A5-AA3C-14E7-B74D-0863CBB91C1E}"/>
                </a:ext>
              </a:extLst>
            </p:cNvPr>
            <p:cNvCxnSpPr>
              <a:cxnSpLocks/>
            </p:cNvCxnSpPr>
            <p:nvPr/>
          </p:nvCxnSpPr>
          <p:spPr>
            <a:xfrm flipH="1">
              <a:off x="6613034" y="2499410"/>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264658C-A654-3E56-04B4-43864E5CBE5D}"/>
                </a:ext>
              </a:extLst>
            </p:cNvPr>
            <p:cNvCxnSpPr>
              <a:cxnSpLocks/>
            </p:cNvCxnSpPr>
            <p:nvPr/>
          </p:nvCxnSpPr>
          <p:spPr>
            <a:xfrm flipH="1">
              <a:off x="6613034" y="2748025"/>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AB58FFC-335F-611B-1081-29B917C91170}"/>
                </a:ext>
              </a:extLst>
            </p:cNvPr>
            <p:cNvCxnSpPr>
              <a:cxnSpLocks/>
            </p:cNvCxnSpPr>
            <p:nvPr/>
          </p:nvCxnSpPr>
          <p:spPr>
            <a:xfrm flipH="1">
              <a:off x="6613034" y="2996640"/>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B41EEE2F-515B-25C4-168D-5683417A43F1}"/>
                </a:ext>
              </a:extLst>
            </p:cNvPr>
            <p:cNvCxnSpPr>
              <a:cxnSpLocks/>
            </p:cNvCxnSpPr>
            <p:nvPr/>
          </p:nvCxnSpPr>
          <p:spPr>
            <a:xfrm flipH="1">
              <a:off x="6613034" y="3245255"/>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392A0410-7A5C-922F-9E23-33C4B080781D}"/>
                </a:ext>
              </a:extLst>
            </p:cNvPr>
            <p:cNvCxnSpPr>
              <a:cxnSpLocks/>
            </p:cNvCxnSpPr>
            <p:nvPr/>
          </p:nvCxnSpPr>
          <p:spPr>
            <a:xfrm flipH="1">
              <a:off x="6613034" y="3493870"/>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E24FBDBF-FBC9-34BB-8A2C-1B92B4525C3A}"/>
                </a:ext>
              </a:extLst>
            </p:cNvPr>
            <p:cNvCxnSpPr>
              <a:cxnSpLocks/>
            </p:cNvCxnSpPr>
            <p:nvPr/>
          </p:nvCxnSpPr>
          <p:spPr>
            <a:xfrm flipH="1">
              <a:off x="6613034" y="3742481"/>
              <a:ext cx="640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2C6951A5-B580-CBC6-BF96-4ADA455B0ED0}"/>
                </a:ext>
              </a:extLst>
            </p:cNvPr>
            <p:cNvGrpSpPr/>
            <p:nvPr/>
          </p:nvGrpSpPr>
          <p:grpSpPr>
            <a:xfrm>
              <a:off x="6678844" y="1279003"/>
              <a:ext cx="5034987" cy="2592729"/>
              <a:chOff x="6516547" y="1279003"/>
              <a:chExt cx="5034987" cy="2592729"/>
            </a:xfrm>
          </p:grpSpPr>
          <p:cxnSp>
            <p:nvCxnSpPr>
              <p:cNvPr id="97" name="Straight Connector 96">
                <a:extLst>
                  <a:ext uri="{FF2B5EF4-FFF2-40B4-BE49-F238E27FC236}">
                    <a16:creationId xmlns:a16="http://schemas.microsoft.com/office/drawing/2014/main" id="{E8398238-47A2-B16D-7E4D-83E7432C63EF}"/>
                  </a:ext>
                </a:extLst>
              </p:cNvPr>
              <p:cNvCxnSpPr>
                <a:cxnSpLocks/>
              </p:cNvCxnSpPr>
              <p:nvPr/>
            </p:nvCxnSpPr>
            <p:spPr>
              <a:xfrm>
                <a:off x="6516547" y="1279003"/>
                <a:ext cx="0" cy="25927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7908A62-C730-3A42-B1DF-8EAF7CF20D44}"/>
                  </a:ext>
                </a:extLst>
              </p:cNvPr>
              <p:cNvCxnSpPr/>
              <p:nvPr/>
            </p:nvCxnSpPr>
            <p:spPr>
              <a:xfrm>
                <a:off x="6516547" y="3865944"/>
                <a:ext cx="503498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681218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255EF1-327B-89ED-CAB0-0DB3E9FF9591}"/>
              </a:ext>
            </a:extLst>
          </p:cNvPr>
          <p:cNvSpPr>
            <a:spLocks noGrp="1"/>
          </p:cNvSpPr>
          <p:nvPr>
            <p:ph type="title"/>
          </p:nvPr>
        </p:nvSpPr>
        <p:spPr/>
        <p:txBody>
          <a:bodyPr/>
          <a:lstStyle/>
          <a:p>
            <a:r>
              <a:rPr lang="en-US" spc="0"/>
              <a:t>CDH6-Targeting ADCs in Development</a:t>
            </a:r>
          </a:p>
        </p:txBody>
      </p:sp>
      <p:sp>
        <p:nvSpPr>
          <p:cNvPr id="4" name="Content Placeholder 3">
            <a:extLst>
              <a:ext uri="{FF2B5EF4-FFF2-40B4-BE49-F238E27FC236}">
                <a16:creationId xmlns:a16="http://schemas.microsoft.com/office/drawing/2014/main" id="{CD57F6B7-AEB8-4A1A-7F2D-1C37EF91D09A}"/>
              </a:ext>
            </a:extLst>
          </p:cNvPr>
          <p:cNvSpPr>
            <a:spLocks noGrp="1"/>
          </p:cNvSpPr>
          <p:nvPr>
            <p:ph sz="quarter" idx="10"/>
          </p:nvPr>
        </p:nvSpPr>
        <p:spPr>
          <a:xfrm>
            <a:off x="1743743" y="6322244"/>
            <a:ext cx="7682360" cy="307156"/>
          </a:xfrm>
        </p:spPr>
        <p:txBody>
          <a:bodyPr anchor="b"/>
          <a:lstStyle/>
          <a:p>
            <a:r>
              <a:rPr lang="en-US"/>
              <a:t>1. Suzuki. Mol Cancer Ther. 2024;23:257. 2. Moore. ESMO 2023. </a:t>
            </a:r>
            <a:r>
              <a:rPr lang="en-US" err="1"/>
              <a:t>Abstr</a:t>
            </a:r>
            <a:r>
              <a:rPr lang="en-US"/>
              <a:t> 745MO. 3. </a:t>
            </a:r>
            <a:r>
              <a:rPr lang="en-US" err="1"/>
              <a:t>Ray-Coquard</a:t>
            </a:r>
            <a:r>
              <a:rPr lang="en-US"/>
              <a:t>. ESMO 2025. </a:t>
            </a:r>
            <a:r>
              <a:rPr lang="en-US" err="1"/>
              <a:t>Abstr</a:t>
            </a:r>
            <a:r>
              <a:rPr lang="en-US"/>
              <a:t> LBA 42. </a:t>
            </a:r>
            <a:br>
              <a:rPr lang="en-US"/>
            </a:br>
            <a:r>
              <a:rPr lang="en-US"/>
              <a:t>4. </a:t>
            </a:r>
            <a:r>
              <a:rPr lang="en-US" err="1"/>
              <a:t>Albiges</a:t>
            </a:r>
            <a:r>
              <a:rPr lang="en-US"/>
              <a:t>. ASCO 2025. </a:t>
            </a:r>
            <a:r>
              <a:rPr lang="en-US" err="1"/>
              <a:t>Abstr</a:t>
            </a:r>
            <a:r>
              <a:rPr lang="en-US"/>
              <a:t> 472b. 5. </a:t>
            </a:r>
            <a:r>
              <a:rPr lang="en-US" err="1"/>
              <a:t>Oaknin</a:t>
            </a:r>
            <a:r>
              <a:rPr lang="en-US"/>
              <a:t>. ESMO Gyn 2025. </a:t>
            </a:r>
            <a:r>
              <a:rPr lang="en-US" err="1"/>
              <a:t>Abstr</a:t>
            </a:r>
            <a:r>
              <a:rPr lang="en-US"/>
              <a:t> 126TiP. 6. </a:t>
            </a:r>
            <a:r>
              <a:rPr lang="fr-FR"/>
              <a:t>Lu. </a:t>
            </a:r>
            <a:r>
              <a:rPr lang="fr-FR" err="1"/>
              <a:t>Pharmaceutics</a:t>
            </a:r>
            <a:r>
              <a:rPr lang="fr-FR"/>
              <a:t>. 2025;17. 7. </a:t>
            </a:r>
            <a:r>
              <a:rPr lang="en-US"/>
              <a:t>Patel. ASCO 2025. </a:t>
            </a:r>
            <a:r>
              <a:rPr lang="en-US" err="1"/>
              <a:t>Abstr</a:t>
            </a:r>
            <a:r>
              <a:rPr lang="en-US"/>
              <a:t> 3042. 8. simcere.com/en/news/detail.aspx?mtt=1483. 9. NCT06792552. 10. NCT06763159.</a:t>
            </a:r>
          </a:p>
        </p:txBody>
      </p:sp>
      <p:graphicFrame>
        <p:nvGraphicFramePr>
          <p:cNvPr id="5" name="Content Placeholder 3">
            <a:extLst>
              <a:ext uri="{FF2B5EF4-FFF2-40B4-BE49-F238E27FC236}">
                <a16:creationId xmlns:a16="http://schemas.microsoft.com/office/drawing/2014/main" id="{E6F21248-ABB3-586E-0B8F-79FE34A53BEA}"/>
              </a:ext>
            </a:extLst>
          </p:cNvPr>
          <p:cNvGraphicFramePr>
            <a:graphicFrameLocks/>
          </p:cNvGraphicFramePr>
          <p:nvPr>
            <p:extLst>
              <p:ext uri="{D42A27DB-BD31-4B8C-83A1-F6EECF244321}">
                <p14:modId xmlns:p14="http://schemas.microsoft.com/office/powerpoint/2010/main" val="1756728488"/>
              </p:ext>
            </p:extLst>
          </p:nvPr>
        </p:nvGraphicFramePr>
        <p:xfrm>
          <a:off x="231078" y="1333500"/>
          <a:ext cx="11750676" cy="3307639"/>
        </p:xfrm>
        <a:graphic>
          <a:graphicData uri="http://schemas.openxmlformats.org/drawingml/2006/table">
            <a:tbl>
              <a:tblPr firstRow="1" bandRow="1">
                <a:tableStyleId>{6E25E649-3F16-4E02-A733-19D2CDBF48F0}</a:tableStyleId>
              </a:tblPr>
              <a:tblGrid>
                <a:gridCol w="1895814">
                  <a:extLst>
                    <a:ext uri="{9D8B030D-6E8A-4147-A177-3AD203B41FA5}">
                      <a16:colId xmlns:a16="http://schemas.microsoft.com/office/drawing/2014/main" val="1474564625"/>
                    </a:ext>
                  </a:extLst>
                </a:gridCol>
                <a:gridCol w="1191803">
                  <a:extLst>
                    <a:ext uri="{9D8B030D-6E8A-4147-A177-3AD203B41FA5}">
                      <a16:colId xmlns:a16="http://schemas.microsoft.com/office/drawing/2014/main" val="3418798321"/>
                    </a:ext>
                  </a:extLst>
                </a:gridCol>
                <a:gridCol w="1931541">
                  <a:extLst>
                    <a:ext uri="{9D8B030D-6E8A-4147-A177-3AD203B41FA5}">
                      <a16:colId xmlns:a16="http://schemas.microsoft.com/office/drawing/2014/main" val="1143063715"/>
                    </a:ext>
                  </a:extLst>
                </a:gridCol>
                <a:gridCol w="821933">
                  <a:extLst>
                    <a:ext uri="{9D8B030D-6E8A-4147-A177-3AD203B41FA5}">
                      <a16:colId xmlns:a16="http://schemas.microsoft.com/office/drawing/2014/main" val="2277603298"/>
                    </a:ext>
                  </a:extLst>
                </a:gridCol>
                <a:gridCol w="1797977">
                  <a:extLst>
                    <a:ext uri="{9D8B030D-6E8A-4147-A177-3AD203B41FA5}">
                      <a16:colId xmlns:a16="http://schemas.microsoft.com/office/drawing/2014/main" val="1494567048"/>
                    </a:ext>
                  </a:extLst>
                </a:gridCol>
                <a:gridCol w="4111608">
                  <a:extLst>
                    <a:ext uri="{9D8B030D-6E8A-4147-A177-3AD203B41FA5}">
                      <a16:colId xmlns:a16="http://schemas.microsoft.com/office/drawing/2014/main" val="3859443227"/>
                    </a:ext>
                  </a:extLst>
                </a:gridCol>
              </a:tblGrid>
              <a:tr h="442519">
                <a:tc>
                  <a:txBody>
                    <a:bodyPr/>
                    <a:lstStyle/>
                    <a:p>
                      <a:r>
                        <a:rPr lang="en-US" sz="1600">
                          <a:solidFill>
                            <a:schemeClr val="bg2"/>
                          </a:solidFill>
                        </a:rPr>
                        <a:t>Drug</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600">
                          <a:solidFill>
                            <a:schemeClr val="bg2"/>
                          </a:solidFill>
                        </a:rPr>
                        <a:t>Target</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600">
                          <a:solidFill>
                            <a:schemeClr val="bg2"/>
                          </a:solidFill>
                        </a:rPr>
                        <a:t>Payload</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600">
                          <a:solidFill>
                            <a:schemeClr val="bg2"/>
                          </a:solidFill>
                        </a:rPr>
                        <a:t>DAR</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600">
                          <a:solidFill>
                            <a:schemeClr val="bg2"/>
                          </a:solidFill>
                        </a:rPr>
                        <a:t>Phase of Study</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a:solidFill>
                            <a:schemeClr val="bg2"/>
                          </a:solidFill>
                        </a:rPr>
                        <a:t>Cancer Types Under Study</a:t>
                      </a:r>
                    </a:p>
                  </a:txBody>
                  <a:tcPr marL="118872" marR="118872"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57544361"/>
                  </a:ext>
                </a:extLst>
              </a:tr>
              <a:tr h="221259">
                <a:tc>
                  <a:txBody>
                    <a:bodyPr/>
                    <a:lstStyle/>
                    <a:p>
                      <a:r>
                        <a:rPr lang="en-US" sz="1600" b="0" err="1"/>
                        <a:t>Raludotatug</a:t>
                      </a:r>
                      <a:r>
                        <a:rPr lang="en-US" sz="1600" b="0"/>
                        <a:t> deruxtecan </a:t>
                      </a:r>
                      <a:br>
                        <a:rPr lang="en-US" sz="1600" b="0"/>
                      </a:br>
                      <a:r>
                        <a:rPr lang="en-US" sz="1600" b="0"/>
                        <a:t>(R-</a:t>
                      </a:r>
                      <a:r>
                        <a:rPr lang="en-US" sz="1600" b="0" err="1"/>
                        <a:t>DXd</a:t>
                      </a:r>
                      <a:r>
                        <a:rPr lang="en-US" sz="1600" b="0"/>
                        <a:t>)</a:t>
                      </a:r>
                      <a:r>
                        <a:rPr lang="en-US" sz="1600" b="0" baseline="30000"/>
                        <a:t>1-5</a:t>
                      </a:r>
                      <a:endParaRPr lang="en-US" sz="1600" b="0"/>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r>
                        <a:rPr lang="en-US" sz="1600" b="0"/>
                        <a:t>CDH6</a:t>
                      </a:r>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r>
                        <a:rPr lang="en-US" sz="1600" b="0"/>
                        <a:t>TOPO-I (Deruxtecan)</a:t>
                      </a:r>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r>
                        <a:rPr lang="en-US" sz="1600" b="0"/>
                        <a:t>~8</a:t>
                      </a:r>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r>
                        <a:rPr lang="en-US" sz="1600" b="0"/>
                        <a:t>Phase III</a:t>
                      </a:r>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tc>
                  <a:txBody>
                    <a:bodyPr/>
                    <a:lstStyle/>
                    <a:p>
                      <a:pPr algn="ctr"/>
                      <a:r>
                        <a:rPr lang="en-US" sz="1600"/>
                        <a:t>Ovarian, endometrial, primary peritoneal, fallopian tube, cervical, or urothelial cancer, and </a:t>
                      </a:r>
                      <a:r>
                        <a:rPr lang="en-US" sz="1600" err="1"/>
                        <a:t>ccRCC</a:t>
                      </a:r>
                      <a:endParaRPr lang="en-US" sz="1600"/>
                    </a:p>
                  </a:txBody>
                  <a:tcPr marL="118872" marR="118872"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95035327"/>
                  </a:ext>
                </a:extLst>
              </a:tr>
              <a:tr h="221259">
                <a:tc>
                  <a:txBody>
                    <a:bodyPr/>
                    <a:lstStyle/>
                    <a:p>
                      <a:r>
                        <a:rPr lang="en-US" sz="1600" b="0"/>
                        <a:t>CUSP06</a:t>
                      </a:r>
                      <a:r>
                        <a:rPr lang="en-US" sz="1600" b="0" baseline="30000"/>
                        <a:t>6,7</a:t>
                      </a:r>
                      <a:endParaRPr lang="en-US" sz="1600" b="0"/>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CDH6</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TOPO-I</a:t>
                      </a:r>
                      <a:br>
                        <a:rPr lang="en-US" sz="1600" b="0"/>
                      </a:br>
                      <a:r>
                        <a:rPr lang="en-US" sz="1600" b="0"/>
                        <a:t>(Exatecan) </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r>
                        <a:rPr lang="en-US" sz="1600" b="0"/>
                        <a:t>~8</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r>
                        <a:rPr lang="en-US" sz="1600" b="0"/>
                        <a:t>Phase I</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600"/>
                        <a:t>Ovarian cancer, RCC, and other CDH6+ solid tumors</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6468192"/>
                  </a:ext>
                </a:extLst>
              </a:tr>
              <a:tr h="329344">
                <a:tc>
                  <a:txBody>
                    <a:bodyPr/>
                    <a:lstStyle/>
                    <a:p>
                      <a:pPr lvl="0" algn="l"/>
                      <a:r>
                        <a:rPr lang="en-US" sz="1600" b="0"/>
                        <a:t>SIM0505</a:t>
                      </a:r>
                      <a:r>
                        <a:rPr lang="en-US" sz="1600" b="0" baseline="30000"/>
                        <a:t>8,9</a:t>
                      </a:r>
                      <a:endParaRPr lang="en-US" sz="1600" b="0"/>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CDH6</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lvl="0" algn="l"/>
                      <a:r>
                        <a:rPr lang="en-US" sz="1600" b="0"/>
                        <a:t>TOPO-I (</a:t>
                      </a:r>
                      <a:r>
                        <a:rPr lang="en-US" sz="1600" b="0" err="1"/>
                        <a:t>Camptothecin</a:t>
                      </a:r>
                      <a:r>
                        <a:rPr lang="en-US" sz="1600" b="0"/>
                        <a:t>-derived)</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lvl="0" algn="l"/>
                      <a:r>
                        <a:rPr lang="en-US" sz="1600" b="0"/>
                        <a:t>~8</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lvl="0" algn="l"/>
                      <a:r>
                        <a:rPr lang="en-US" sz="1600" b="0"/>
                        <a:t>Phase I</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600"/>
                        <a:t>Platinum-resistant ovarian cancer, RCC, and CDH6-positive NSCLC</a:t>
                      </a:r>
                    </a:p>
                  </a:txBody>
                  <a:tcPr marL="118872" marR="118872" marB="0" anchor="ctr">
                    <a:lnL>
                      <a:noFill/>
                    </a:lnL>
                    <a:lnR>
                      <a:noFill/>
                    </a:lnR>
                    <a:lnT>
                      <a:noFill/>
                    </a:lnT>
                    <a:lnB>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297768921"/>
                  </a:ext>
                </a:extLst>
              </a:tr>
              <a:tr h="221259">
                <a:tc>
                  <a:txBody>
                    <a:bodyPr/>
                    <a:lstStyle/>
                    <a:p>
                      <a:pPr lvl="0" algn="l"/>
                      <a:r>
                        <a:rPr lang="en-US" sz="1600" b="0"/>
                        <a:t>HS-20124</a:t>
                      </a:r>
                      <a:r>
                        <a:rPr lang="en-US" sz="1600" b="0" baseline="30000"/>
                        <a:t>10</a:t>
                      </a:r>
                      <a:endParaRPr lang="en-US" sz="1600" b="0"/>
                    </a:p>
                  </a:txBody>
                  <a:tcPr marL="118872" marR="118872"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CDH6</a:t>
                      </a:r>
                    </a:p>
                  </a:txBody>
                  <a:tcPr marL="118872" marR="118872"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r>
                        <a:rPr lang="en-US" sz="1600" b="0"/>
                        <a:t>TOPO-I</a:t>
                      </a:r>
                    </a:p>
                  </a:txBody>
                  <a:tcPr marL="118872" marR="118872"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r>
                        <a:rPr lang="en-US" sz="1600" b="0"/>
                        <a:t>~8</a:t>
                      </a:r>
                    </a:p>
                  </a:txBody>
                  <a:tcPr marL="118872" marR="118872"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lgn="l"/>
                      <a:r>
                        <a:rPr lang="en-US" sz="1600" b="0"/>
                        <a:t>Phase I</a:t>
                      </a:r>
                    </a:p>
                  </a:txBody>
                  <a:tcPr marL="118872" marR="118872"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2560320" rtl="0" eaLnBrk="1" fontAlgn="auto" latinLnBrk="0" hangingPunct="1">
                        <a:lnSpc>
                          <a:spcPct val="100000"/>
                        </a:lnSpc>
                        <a:spcBef>
                          <a:spcPts val="0"/>
                        </a:spcBef>
                        <a:spcAft>
                          <a:spcPts val="0"/>
                        </a:spcAft>
                        <a:buClrTx/>
                        <a:buSzTx/>
                        <a:buFontTx/>
                        <a:buNone/>
                        <a:tabLst/>
                        <a:defRPr/>
                      </a:pPr>
                      <a:r>
                        <a:rPr lang="en-US" sz="1600"/>
                        <a:t>Advanced solid tumors that have ineffective, unavailable, intolerable, or nonexistent standard treatment </a:t>
                      </a:r>
                    </a:p>
                  </a:txBody>
                  <a:tcPr marL="118872" marR="118872" marB="0" anchor="ctr">
                    <a:lnL>
                      <a:noFill/>
                    </a:lnL>
                    <a:lnR>
                      <a:noFill/>
                    </a:lnR>
                    <a:lnT>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0541618"/>
                  </a:ext>
                </a:extLst>
              </a:tr>
            </a:tbl>
          </a:graphicData>
        </a:graphic>
      </p:graphicFrame>
    </p:spTree>
    <p:extLst>
      <p:ext uri="{BB962C8B-B14F-4D97-AF65-F5344CB8AC3E}">
        <p14:creationId xmlns:p14="http://schemas.microsoft.com/office/powerpoint/2010/main" val="284834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119FD-BC68-A8C5-3E2C-A1720E14A5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570802-7BC7-F8CA-4FD2-DF6E9AE31C37}"/>
              </a:ext>
            </a:extLst>
          </p:cNvPr>
          <p:cNvSpPr>
            <a:spLocks noGrp="1"/>
          </p:cNvSpPr>
          <p:nvPr>
            <p:ph idx="1"/>
          </p:nvPr>
        </p:nvSpPr>
        <p:spPr>
          <a:xfrm>
            <a:off x="231078" y="1335023"/>
            <a:ext cx="11740260" cy="4754880"/>
          </a:xfrm>
        </p:spPr>
        <p:txBody>
          <a:bodyPr/>
          <a:lstStyle/>
          <a:p>
            <a:r>
              <a:rPr lang="en-US" sz="2000"/>
              <a:t>Role of CDH6 biomarker testing</a:t>
            </a:r>
          </a:p>
          <a:p>
            <a:pPr lvl="2">
              <a:buFont typeface="Arial" panose="020B0604020202020204" pitchFamily="34" charset="0"/>
              <a:buChar char="•"/>
            </a:pPr>
            <a:r>
              <a:rPr lang="en-US" sz="1800"/>
              <a:t>CDH6 expression level may not affect tumor responses, but may impact other outcomes</a:t>
            </a:r>
          </a:p>
          <a:p>
            <a:r>
              <a:rPr lang="en-US" sz="2000"/>
              <a:t>Optimizing drug benefit and mitigating toxicity</a:t>
            </a:r>
          </a:p>
          <a:p>
            <a:pPr lvl="2">
              <a:buFont typeface="Arial" panose="020B0604020202020204" pitchFamily="34" charset="0"/>
              <a:buChar char="•"/>
            </a:pPr>
            <a:r>
              <a:rPr lang="en-US" sz="1800"/>
              <a:t>R-</a:t>
            </a:r>
            <a:r>
              <a:rPr lang="en-US" sz="1800" err="1"/>
              <a:t>DXd</a:t>
            </a:r>
            <a:r>
              <a:rPr lang="en-US" sz="1800"/>
              <a:t>: Prevent nausea and vomiting; manage ILD</a:t>
            </a:r>
          </a:p>
          <a:p>
            <a:pPr lvl="2">
              <a:buFont typeface="Arial" panose="020B0604020202020204" pitchFamily="34" charset="0"/>
              <a:buChar char="•"/>
            </a:pPr>
            <a:r>
              <a:rPr lang="en-US" sz="1800"/>
              <a:t>CUSP06: prevent or manage myelosuppression</a:t>
            </a:r>
          </a:p>
          <a:p>
            <a:r>
              <a:rPr lang="en-US" sz="2000"/>
              <a:t>Need for study of </a:t>
            </a:r>
          </a:p>
          <a:p>
            <a:pPr lvl="2">
              <a:buFont typeface="Arial" panose="020B0604020202020204" pitchFamily="34" charset="0"/>
              <a:buChar char="•"/>
            </a:pPr>
            <a:r>
              <a:rPr lang="en-US" sz="1800"/>
              <a:t>ADC combinations with other agents</a:t>
            </a:r>
          </a:p>
          <a:p>
            <a:pPr lvl="2">
              <a:buFont typeface="Arial" panose="020B0604020202020204" pitchFamily="34" charset="0"/>
              <a:buChar char="•"/>
            </a:pPr>
            <a:r>
              <a:rPr lang="en-US" sz="1800"/>
              <a:t>Efficacy of ADCs after specific prior therapies</a:t>
            </a:r>
          </a:p>
          <a:p>
            <a:pPr lvl="2">
              <a:buFont typeface="Arial" panose="020B0604020202020204" pitchFamily="34" charset="0"/>
              <a:buChar char="•"/>
            </a:pPr>
            <a:r>
              <a:rPr lang="en-US" sz="1800"/>
              <a:t>Potential role of ADCs in frontline maintenance</a:t>
            </a:r>
          </a:p>
        </p:txBody>
      </p:sp>
      <p:sp>
        <p:nvSpPr>
          <p:cNvPr id="2" name="Title 1">
            <a:extLst>
              <a:ext uri="{FF2B5EF4-FFF2-40B4-BE49-F238E27FC236}">
                <a16:creationId xmlns:a16="http://schemas.microsoft.com/office/drawing/2014/main" id="{9B857492-BE47-754A-38AE-37059D8B353C}"/>
              </a:ext>
            </a:extLst>
          </p:cNvPr>
          <p:cNvSpPr>
            <a:spLocks noGrp="1"/>
          </p:cNvSpPr>
          <p:nvPr>
            <p:ph type="title"/>
          </p:nvPr>
        </p:nvSpPr>
        <p:spPr>
          <a:xfrm>
            <a:off x="231078" y="531006"/>
            <a:ext cx="11740260" cy="502445"/>
          </a:xfrm>
        </p:spPr>
        <p:txBody>
          <a:bodyPr/>
          <a:lstStyle/>
          <a:p>
            <a:r>
              <a:rPr lang="en-US" spc="0"/>
              <a:t>Future Role of CDH6-Targeting ADCs in Treatment Paradigm</a:t>
            </a:r>
          </a:p>
        </p:txBody>
      </p:sp>
    </p:spTree>
    <p:extLst>
      <p:ext uri="{BB962C8B-B14F-4D97-AF65-F5344CB8AC3E}">
        <p14:creationId xmlns:p14="http://schemas.microsoft.com/office/powerpoint/2010/main" val="287180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CBAD3DA0-3065-D044-BDA7-4F87B2DE061C}"/>
              </a:ext>
            </a:extLst>
          </p:cNvPr>
          <p:cNvSpPr>
            <a:spLocks noGrp="1"/>
          </p:cNvSpPr>
          <p:nvPr>
            <p:ph idx="1"/>
          </p:nvPr>
        </p:nvSpPr>
        <p:spPr>
          <a:xfrm>
            <a:off x="231775" y="5280262"/>
            <a:ext cx="11739563" cy="894446"/>
          </a:xfrm>
        </p:spPr>
        <p:txBody>
          <a:bodyPr/>
          <a:lstStyle/>
          <a:p>
            <a:r>
              <a:rPr lang="en-US" sz="2000"/>
              <a:t>Increasing enrollment of underrepresented racial and ethnic minority patients is important for providing insight into objective racial differences in tumor biology, treatment responses, and survival</a:t>
            </a:r>
          </a:p>
        </p:txBody>
      </p:sp>
      <p:sp>
        <p:nvSpPr>
          <p:cNvPr id="3" name="Title 2">
            <a:extLst>
              <a:ext uri="{FF2B5EF4-FFF2-40B4-BE49-F238E27FC236}">
                <a16:creationId xmlns:a16="http://schemas.microsoft.com/office/drawing/2014/main" id="{9C081C50-6D5A-4CB4-AB0A-49B3D0E7423B}"/>
              </a:ext>
            </a:extLst>
          </p:cNvPr>
          <p:cNvSpPr>
            <a:spLocks noGrp="1"/>
          </p:cNvSpPr>
          <p:nvPr>
            <p:ph type="title"/>
          </p:nvPr>
        </p:nvSpPr>
        <p:spPr>
          <a:xfrm>
            <a:off x="231078" y="260163"/>
            <a:ext cx="11740260" cy="1044132"/>
          </a:xfrm>
        </p:spPr>
        <p:txBody>
          <a:bodyPr/>
          <a:lstStyle/>
          <a:p>
            <a:r>
              <a:rPr lang="en-US" spc="0"/>
              <a:t>Lower Enrollment of Racial and Ethnic Minorities vs White Patients on Gynecologic Clinical Trials</a:t>
            </a:r>
          </a:p>
        </p:txBody>
      </p:sp>
      <p:sp>
        <p:nvSpPr>
          <p:cNvPr id="4" name="Content Placeholder 3">
            <a:extLst>
              <a:ext uri="{FF2B5EF4-FFF2-40B4-BE49-F238E27FC236}">
                <a16:creationId xmlns:a16="http://schemas.microsoft.com/office/drawing/2014/main" id="{FB8CC117-5AEA-B558-D5B4-3E3300543421}"/>
              </a:ext>
            </a:extLst>
          </p:cNvPr>
          <p:cNvSpPr>
            <a:spLocks noGrp="1"/>
          </p:cNvSpPr>
          <p:nvPr>
            <p:ph sz="quarter" idx="10"/>
          </p:nvPr>
        </p:nvSpPr>
        <p:spPr>
          <a:xfrm>
            <a:off x="3559175" y="6350000"/>
            <a:ext cx="5732463" cy="327025"/>
          </a:xfrm>
        </p:spPr>
        <p:txBody>
          <a:bodyPr anchor="b"/>
          <a:lstStyle/>
          <a:p>
            <a:r>
              <a:rPr lang="en-US"/>
              <a:t>Richardson. </a:t>
            </a:r>
            <a:r>
              <a:rPr lang="en-US" err="1"/>
              <a:t>Gynecol</a:t>
            </a:r>
            <a:r>
              <a:rPr lang="en-US"/>
              <a:t> Oncol. 2024;181:1.</a:t>
            </a:r>
          </a:p>
        </p:txBody>
      </p:sp>
      <p:graphicFrame>
        <p:nvGraphicFramePr>
          <p:cNvPr id="6" name="Content Placeholder 5">
            <a:extLst>
              <a:ext uri="{FF2B5EF4-FFF2-40B4-BE49-F238E27FC236}">
                <a16:creationId xmlns:a16="http://schemas.microsoft.com/office/drawing/2014/main" id="{A55DFB36-5D8C-4ABF-B626-7F931EEC3865}"/>
              </a:ext>
            </a:extLst>
          </p:cNvPr>
          <p:cNvGraphicFramePr>
            <a:graphicFrameLocks/>
          </p:cNvGraphicFramePr>
          <p:nvPr>
            <p:extLst>
              <p:ext uri="{D42A27DB-BD31-4B8C-83A1-F6EECF244321}">
                <p14:modId xmlns:p14="http://schemas.microsoft.com/office/powerpoint/2010/main" val="587640661"/>
              </p:ext>
            </p:extLst>
          </p:nvPr>
        </p:nvGraphicFramePr>
        <p:xfrm>
          <a:off x="208864" y="1335023"/>
          <a:ext cx="11762476" cy="1676450"/>
        </p:xfrm>
        <a:graphic>
          <a:graphicData uri="http://schemas.openxmlformats.org/drawingml/2006/table">
            <a:tbl>
              <a:tblPr firstRow="1" bandRow="1">
                <a:effectLst/>
                <a:tableStyleId>{5940675A-B579-460E-94D1-54222C63F5DA}</a:tableStyleId>
              </a:tblPr>
              <a:tblGrid>
                <a:gridCol w="3667397">
                  <a:extLst>
                    <a:ext uri="{9D8B030D-6E8A-4147-A177-3AD203B41FA5}">
                      <a16:colId xmlns:a16="http://schemas.microsoft.com/office/drawing/2014/main" val="20000"/>
                    </a:ext>
                  </a:extLst>
                </a:gridCol>
                <a:gridCol w="2866960">
                  <a:extLst>
                    <a:ext uri="{9D8B030D-6E8A-4147-A177-3AD203B41FA5}">
                      <a16:colId xmlns:a16="http://schemas.microsoft.com/office/drawing/2014/main" val="20001"/>
                    </a:ext>
                  </a:extLst>
                </a:gridCol>
                <a:gridCol w="2361022">
                  <a:extLst>
                    <a:ext uri="{9D8B030D-6E8A-4147-A177-3AD203B41FA5}">
                      <a16:colId xmlns:a16="http://schemas.microsoft.com/office/drawing/2014/main" val="3903185980"/>
                    </a:ext>
                  </a:extLst>
                </a:gridCol>
                <a:gridCol w="2867097">
                  <a:extLst>
                    <a:ext uri="{9D8B030D-6E8A-4147-A177-3AD203B41FA5}">
                      <a16:colId xmlns:a16="http://schemas.microsoft.com/office/drawing/2014/main" val="2931018517"/>
                    </a:ext>
                  </a:extLst>
                </a:gridCol>
              </a:tblGrid>
              <a:tr h="251837">
                <a:tc rowSpan="2">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Enrollment on Studies* </a:t>
                      </a:r>
                      <a:b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b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Based on Tumor Site</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White:Black Enrollment Ratios</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row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Population-Corrected Underenrollment Ratio</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148141">
                <a:tc vMerge="1">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bg1"/>
                          </a:solidFill>
                          <a:effectLst/>
                          <a:latin typeface="+mn-lt"/>
                          <a:ea typeface="ＭＳ Ｐゴシック" charset="-128"/>
                        </a:rPr>
                        <a:t>Stage</a:t>
                      </a:r>
                    </a:p>
                  </a:txBody>
                  <a:tcPr marL="125542" marR="125542" marT="45725" marB="45725" horzOverflow="overflow">
                    <a:lnL w="9525" cap="flat" cmpd="sng" algn="ctr">
                      <a:solidFill>
                        <a:schemeClr val="accent4"/>
                      </a:solidFill>
                      <a:prstDash val="solid"/>
                      <a:round/>
                      <a:headEnd type="none" w="med" len="med"/>
                      <a:tailEnd type="none" w="med" len="med"/>
                    </a:lnL>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Expected</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Observed</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altLang="en-US" sz="2000" b="1" i="0" u="none" strike="noStrike" cap="none" normalizeH="0" baseline="0">
                        <a:ln>
                          <a:noFill/>
                        </a:ln>
                        <a:solidFill>
                          <a:schemeClr val="tx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anchor="ctr"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1"/>
                  </a:ext>
                </a:extLst>
              </a:tr>
              <a:tr h="148141">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a:ln>
                            <a:noFill/>
                          </a:ln>
                          <a:solidFill>
                            <a:schemeClr val="tx1"/>
                          </a:solidFill>
                          <a:effectLst/>
                          <a:latin typeface="+mn-lt"/>
                          <a:ea typeface="ＭＳ Ｐゴシック" charset="-128"/>
                          <a:cs typeface="Calibri" panose="020F0502020204030204" pitchFamily="34" charset="0"/>
                        </a:rPr>
                        <a:t>Ovary</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0.80</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0.02</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600" b="0" kern="1200">
                          <a:solidFill>
                            <a:schemeClr val="tx1"/>
                          </a:solidFill>
                          <a:effectLst/>
                          <a:latin typeface="+mn-lt"/>
                          <a:ea typeface="+mn-ea"/>
                          <a:cs typeface="Calibri" panose="020F0502020204030204" pitchFamily="34" charset="0"/>
                        </a:rPr>
                        <a:t>7.4</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11"/>
                  </a:ext>
                </a:extLst>
              </a:tr>
              <a:tr h="148141">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a:ln>
                            <a:noFill/>
                          </a:ln>
                          <a:solidFill>
                            <a:schemeClr val="tx1"/>
                          </a:solidFill>
                          <a:effectLst/>
                          <a:latin typeface="+mn-lt"/>
                          <a:ea typeface="ＭＳ Ｐゴシック" charset="-128"/>
                          <a:cs typeface="Calibri" panose="020F0502020204030204" pitchFamily="34" charset="0"/>
                        </a:rPr>
                        <a:t>Cervix</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0.26</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0.3</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600" b="0" kern="1200">
                          <a:solidFill>
                            <a:schemeClr val="tx1"/>
                          </a:solidFill>
                          <a:effectLst/>
                          <a:latin typeface="+mn-lt"/>
                          <a:ea typeface="+mn-ea"/>
                          <a:cs typeface="Calibri" panose="020F0502020204030204" pitchFamily="34" charset="0"/>
                        </a:rPr>
                        <a:t>0.8</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65078202"/>
                  </a:ext>
                </a:extLst>
              </a:tr>
              <a:tr h="148141">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a:ln>
                            <a:noFill/>
                          </a:ln>
                          <a:solidFill>
                            <a:schemeClr val="tx1"/>
                          </a:solidFill>
                          <a:effectLst/>
                          <a:latin typeface="+mn-lt"/>
                          <a:ea typeface="ＭＳ Ｐゴシック" charset="-128"/>
                          <a:cs typeface="Calibri" panose="020F0502020204030204" pitchFamily="34" charset="0"/>
                        </a:rPr>
                        <a:t>Uterus</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0.18</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0.15</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600" b="0" kern="1200">
                          <a:solidFill>
                            <a:schemeClr val="tx1"/>
                          </a:solidFill>
                          <a:effectLst/>
                          <a:latin typeface="+mn-lt"/>
                          <a:ea typeface="+mn-ea"/>
                          <a:cs typeface="Calibri" panose="020F0502020204030204" pitchFamily="34" charset="0"/>
                        </a:rPr>
                        <a:t>1.2</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05345018"/>
                  </a:ext>
                </a:extLst>
              </a:tr>
            </a:tbl>
          </a:graphicData>
        </a:graphic>
      </p:graphicFrame>
      <p:graphicFrame>
        <p:nvGraphicFramePr>
          <p:cNvPr id="9" name="Content Placeholder 5">
            <a:extLst>
              <a:ext uri="{FF2B5EF4-FFF2-40B4-BE49-F238E27FC236}">
                <a16:creationId xmlns:a16="http://schemas.microsoft.com/office/drawing/2014/main" id="{0E40FF84-44EC-4B40-E771-017D8C785C5E}"/>
              </a:ext>
            </a:extLst>
          </p:cNvPr>
          <p:cNvGraphicFramePr>
            <a:graphicFrameLocks/>
          </p:cNvGraphicFramePr>
          <p:nvPr>
            <p:extLst>
              <p:ext uri="{D42A27DB-BD31-4B8C-83A1-F6EECF244321}">
                <p14:modId xmlns:p14="http://schemas.microsoft.com/office/powerpoint/2010/main" val="1857470056"/>
              </p:ext>
            </p:extLst>
          </p:nvPr>
        </p:nvGraphicFramePr>
        <p:xfrm>
          <a:off x="208862" y="3216831"/>
          <a:ext cx="11762476" cy="1676450"/>
        </p:xfrm>
        <a:graphic>
          <a:graphicData uri="http://schemas.openxmlformats.org/drawingml/2006/table">
            <a:tbl>
              <a:tblPr firstRow="1" bandRow="1">
                <a:effectLst/>
                <a:tableStyleId>{5940675A-B579-460E-94D1-54222C63F5DA}</a:tableStyleId>
              </a:tblPr>
              <a:tblGrid>
                <a:gridCol w="3667397">
                  <a:extLst>
                    <a:ext uri="{9D8B030D-6E8A-4147-A177-3AD203B41FA5}">
                      <a16:colId xmlns:a16="http://schemas.microsoft.com/office/drawing/2014/main" val="20000"/>
                    </a:ext>
                  </a:extLst>
                </a:gridCol>
                <a:gridCol w="2866960">
                  <a:extLst>
                    <a:ext uri="{9D8B030D-6E8A-4147-A177-3AD203B41FA5}">
                      <a16:colId xmlns:a16="http://schemas.microsoft.com/office/drawing/2014/main" val="20001"/>
                    </a:ext>
                  </a:extLst>
                </a:gridCol>
                <a:gridCol w="2361022">
                  <a:extLst>
                    <a:ext uri="{9D8B030D-6E8A-4147-A177-3AD203B41FA5}">
                      <a16:colId xmlns:a16="http://schemas.microsoft.com/office/drawing/2014/main" val="3903185980"/>
                    </a:ext>
                  </a:extLst>
                </a:gridCol>
                <a:gridCol w="2867097">
                  <a:extLst>
                    <a:ext uri="{9D8B030D-6E8A-4147-A177-3AD203B41FA5}">
                      <a16:colId xmlns:a16="http://schemas.microsoft.com/office/drawing/2014/main" val="2931018517"/>
                    </a:ext>
                  </a:extLst>
                </a:gridCol>
              </a:tblGrid>
              <a:tr h="251837">
                <a:tc rowSpan="2">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Enrollment on Studies* </a:t>
                      </a:r>
                      <a:b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b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Based on Tumor Site</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2">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err="1">
                          <a:ln>
                            <a:noFill/>
                          </a:ln>
                          <a:solidFill>
                            <a:schemeClr val="bg2"/>
                          </a:solidFill>
                          <a:effectLst/>
                          <a:latin typeface="+mn-lt"/>
                          <a:ea typeface="ＭＳ Ｐゴシック" charset="-128"/>
                          <a:cs typeface="Calibri" panose="020F0502020204030204" pitchFamily="34" charset="0"/>
                        </a:rPr>
                        <a:t>White:Latinx</a:t>
                      </a: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 Enrollment Ratios</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rowSpan="2">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Population-Corrected Underenrollment Ratio</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148141">
                <a:tc vMerge="1">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a:ln>
                            <a:noFill/>
                          </a:ln>
                          <a:solidFill>
                            <a:schemeClr val="bg1"/>
                          </a:solidFill>
                          <a:effectLst/>
                          <a:latin typeface="+mn-lt"/>
                          <a:ea typeface="ＭＳ Ｐゴシック" charset="-128"/>
                        </a:rPr>
                        <a:t>Stage</a:t>
                      </a:r>
                    </a:p>
                  </a:txBody>
                  <a:tcPr marL="125542" marR="125542" marT="45725" marB="45725" horzOverflow="overflow">
                    <a:lnL w="9525" cap="flat" cmpd="sng" algn="ctr">
                      <a:solidFill>
                        <a:schemeClr val="accent4"/>
                      </a:solidFill>
                      <a:prstDash val="solid"/>
                      <a:round/>
                      <a:headEnd type="none" w="med" len="med"/>
                      <a:tailEnd type="none" w="med" len="med"/>
                    </a:lnL>
                    <a:lnR w="9525" cap="flat" cmpd="sng" algn="ctr">
                      <a:solidFill>
                        <a:schemeClr val="accent4"/>
                      </a:solidFill>
                      <a:prstDash val="solid"/>
                      <a:round/>
                      <a:headEnd type="none" w="med" len="med"/>
                      <a:tailEnd type="none" w="med" len="med"/>
                    </a:lnR>
                    <a:lnT w="9525" cap="flat" cmpd="sng" algn="ctr">
                      <a:solidFill>
                        <a:schemeClr val="accent4"/>
                      </a:solidFill>
                      <a:prstDash val="solid"/>
                      <a:round/>
                      <a:headEnd type="none" w="med" len="med"/>
                      <a:tailEnd type="none" w="med" len="med"/>
                    </a:lnT>
                    <a:lnB w="9525" cap="flat" cmpd="sng" algn="ctr">
                      <a:solidFill>
                        <a:schemeClr val="accent4"/>
                      </a:solidFill>
                      <a:prstDash val="solid"/>
                      <a:round/>
                      <a:headEnd type="none" w="med" len="med"/>
                      <a:tailEnd type="none" w="med" len="med"/>
                    </a:lnB>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Expected</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1600" b="1" i="0" u="none" strike="noStrike" cap="none" normalizeH="0" baseline="0">
                          <a:ln>
                            <a:noFill/>
                          </a:ln>
                          <a:solidFill>
                            <a:schemeClr val="bg2"/>
                          </a:solidFill>
                          <a:effectLst/>
                          <a:latin typeface="+mn-lt"/>
                          <a:ea typeface="ＭＳ Ｐゴシック" charset="-128"/>
                          <a:cs typeface="Calibri" panose="020F0502020204030204" pitchFamily="34" charset="0"/>
                        </a:rPr>
                        <a:t>Observed</a:t>
                      </a:r>
                    </a:p>
                  </a:txBody>
                  <a:tcPr marL="125542" marR="125542" marT="45725" marB="45725"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altLang="en-US" sz="2000" b="1" i="0" u="none" strike="noStrike" cap="none" normalizeH="0" baseline="0">
                        <a:ln>
                          <a:noFill/>
                        </a:ln>
                        <a:solidFill>
                          <a:schemeClr val="tx1"/>
                        </a:solidFill>
                        <a:effectLst/>
                        <a:latin typeface="Calibri" panose="020F0502020204030204" pitchFamily="34" charset="0"/>
                        <a:ea typeface="ＭＳ Ｐゴシック" charset="-128"/>
                        <a:cs typeface="Calibri" panose="020F0502020204030204" pitchFamily="34" charset="0"/>
                      </a:endParaRPr>
                    </a:p>
                  </a:txBody>
                  <a:tcPr marL="125542" marR="125542" marT="45725" marB="45725" anchor="ctr" horzOverflow="overflow">
                    <a:lnL w="12700"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1"/>
                  </a:ext>
                </a:extLst>
              </a:tr>
              <a:tr h="148141">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a:ln>
                            <a:noFill/>
                          </a:ln>
                          <a:solidFill>
                            <a:schemeClr val="tx1"/>
                          </a:solidFill>
                          <a:effectLst/>
                          <a:latin typeface="+mn-lt"/>
                          <a:ea typeface="ＭＳ Ｐゴシック" charset="-128"/>
                          <a:cs typeface="Calibri" panose="020F0502020204030204" pitchFamily="34" charset="0"/>
                        </a:rPr>
                        <a:t>Ovary</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600" b="0" kern="1200">
                          <a:solidFill>
                            <a:schemeClr val="tx1"/>
                          </a:solidFill>
                          <a:effectLst/>
                          <a:latin typeface="+mn-lt"/>
                          <a:ea typeface="+mn-ea"/>
                          <a:cs typeface="Calibri" panose="020F0502020204030204" pitchFamily="34" charset="0"/>
                        </a:rPr>
                        <a:t>1 to 0.86</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0.02</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600" b="0" kern="1200">
                          <a:solidFill>
                            <a:schemeClr val="tx1"/>
                          </a:solidFill>
                          <a:effectLst/>
                          <a:latin typeface="+mn-lt"/>
                          <a:ea typeface="+mn-ea"/>
                          <a:cs typeface="Calibri" panose="020F0502020204030204" pitchFamily="34" charset="0"/>
                        </a:rPr>
                        <a:t>8.1</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11"/>
                  </a:ext>
                </a:extLst>
              </a:tr>
              <a:tr h="148141">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a:ln>
                            <a:noFill/>
                          </a:ln>
                          <a:solidFill>
                            <a:schemeClr val="tx1"/>
                          </a:solidFill>
                          <a:effectLst/>
                          <a:latin typeface="+mn-lt"/>
                          <a:ea typeface="ＭＳ Ｐゴシック" charset="-128"/>
                          <a:cs typeface="Calibri" panose="020F0502020204030204" pitchFamily="34" charset="0"/>
                        </a:rPr>
                        <a:t>Cervix</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1.45</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0.44</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600" b="0" kern="1200">
                          <a:solidFill>
                            <a:schemeClr val="tx1"/>
                          </a:solidFill>
                          <a:effectLst/>
                          <a:latin typeface="+mn-lt"/>
                          <a:ea typeface="+mn-ea"/>
                          <a:cs typeface="Calibri" panose="020F0502020204030204" pitchFamily="34" charset="0"/>
                        </a:rPr>
                        <a:t>0.7</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65078202"/>
                  </a:ext>
                </a:extLst>
              </a:tr>
              <a:tr h="148141">
                <a:tc>
                  <a:txBody>
                    <a:bodyPr/>
                    <a:lstStyle/>
                    <a:p>
                      <a:pPr marL="0" marR="0" lvl="0" indent="0" algn="l" defTabSz="457200" rtl="0" eaLnBrk="1" fontAlgn="base" latinLnBrk="0" hangingPunct="1">
                        <a:lnSpc>
                          <a:spcPct val="100000"/>
                        </a:lnSpc>
                        <a:spcBef>
                          <a:spcPct val="0"/>
                        </a:spcBef>
                        <a:spcAft>
                          <a:spcPct val="0"/>
                        </a:spcAft>
                        <a:buClrTx/>
                        <a:buSzTx/>
                        <a:buFont typeface="Arial" panose="020B0604020202020204" pitchFamily="34" charset="0"/>
                        <a:buNone/>
                        <a:tabLst/>
                      </a:pPr>
                      <a:r>
                        <a:rPr kumimoji="0" lang="en-US" altLang="en-US" sz="1600" b="0" i="0" u="none" strike="noStrike" cap="none" normalizeH="0" baseline="0">
                          <a:ln>
                            <a:noFill/>
                          </a:ln>
                          <a:solidFill>
                            <a:schemeClr val="tx1"/>
                          </a:solidFill>
                          <a:effectLst/>
                          <a:latin typeface="+mn-lt"/>
                          <a:ea typeface="ＭＳ Ｐゴシック" charset="-128"/>
                          <a:cs typeface="Calibri" panose="020F0502020204030204" pitchFamily="34" charset="0"/>
                        </a:rPr>
                        <a:t>Uterus</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0.84</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1600" b="0" kern="1200">
                          <a:solidFill>
                            <a:schemeClr val="tx1"/>
                          </a:solidFill>
                          <a:effectLst/>
                          <a:latin typeface="+mn-lt"/>
                          <a:ea typeface="+mn-ea"/>
                          <a:cs typeface="Calibri" panose="020F0502020204030204" pitchFamily="34" charset="0"/>
                        </a:rPr>
                        <a:t>1 to 0.03</a:t>
                      </a:r>
                    </a:p>
                  </a:txBody>
                  <a:tcPr marL="125542" marR="125542" marT="45725" marB="45725"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1600" b="0" kern="1200">
                          <a:solidFill>
                            <a:schemeClr val="tx1"/>
                          </a:solidFill>
                          <a:effectLst/>
                          <a:latin typeface="+mn-lt"/>
                          <a:ea typeface="+mn-ea"/>
                          <a:cs typeface="Calibri" panose="020F0502020204030204" pitchFamily="34" charset="0"/>
                        </a:rPr>
                        <a:t>7.2</a:t>
                      </a:r>
                    </a:p>
                  </a:txBody>
                  <a:tcPr marL="125542" marR="125542" marT="45725" marB="45725"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705345018"/>
                  </a:ext>
                </a:extLst>
              </a:tr>
            </a:tbl>
          </a:graphicData>
        </a:graphic>
      </p:graphicFrame>
      <p:sp>
        <p:nvSpPr>
          <p:cNvPr id="11" name="TextBox 10">
            <a:extLst>
              <a:ext uri="{FF2B5EF4-FFF2-40B4-BE49-F238E27FC236}">
                <a16:creationId xmlns:a16="http://schemas.microsoft.com/office/drawing/2014/main" id="{38B479AE-4116-487A-77C5-E7F507318C3E}"/>
              </a:ext>
            </a:extLst>
          </p:cNvPr>
          <p:cNvSpPr txBox="1"/>
          <p:nvPr/>
        </p:nvSpPr>
        <p:spPr>
          <a:xfrm>
            <a:off x="220662" y="5006361"/>
            <a:ext cx="8965095" cy="188843"/>
          </a:xfrm>
          <a:prstGeom prst="rect">
            <a:avLst/>
          </a:prstGeom>
        </p:spPr>
        <p:txBody>
          <a:bodyPr vert="horz" wrap="square" lIns="0" tIns="0" rIns="0" bIns="0" rtlCol="0">
            <a:noAutofit/>
          </a:bodyPr>
          <a:lstStyle/>
          <a:p>
            <a:pPr algn="l"/>
            <a:r>
              <a:rPr lang="en-US" sz="1200"/>
              <a:t>*Studies registered on the clinicaltrials.gov database between October 2007 and March 2020 were included.</a:t>
            </a:r>
          </a:p>
        </p:txBody>
      </p:sp>
    </p:spTree>
    <p:extLst>
      <p:ext uri="{BB962C8B-B14F-4D97-AF65-F5344CB8AC3E}">
        <p14:creationId xmlns:p14="http://schemas.microsoft.com/office/powerpoint/2010/main" val="4114783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FA401BD-9BDC-F891-8CB3-9300587AA833}"/>
              </a:ext>
            </a:extLst>
          </p:cNvPr>
          <p:cNvSpPr>
            <a:spLocks noGrp="1"/>
          </p:cNvSpPr>
          <p:nvPr>
            <p:ph type="title"/>
          </p:nvPr>
        </p:nvSpPr>
        <p:spPr>
          <a:xfrm>
            <a:off x="231078" y="260163"/>
            <a:ext cx="11740260" cy="1044132"/>
          </a:xfrm>
        </p:spPr>
        <p:txBody>
          <a:bodyPr/>
          <a:lstStyle/>
          <a:p>
            <a:r>
              <a:rPr lang="en-US" spc="0"/>
              <a:t>Expanded Participation in Clinical Trials </a:t>
            </a:r>
            <a:br>
              <a:rPr lang="en-US" spc="0"/>
            </a:br>
            <a:r>
              <a:rPr lang="en-US" spc="0"/>
              <a:t>May Overcome Health Disparities in Ovarian Cancer</a:t>
            </a:r>
          </a:p>
        </p:txBody>
      </p:sp>
      <p:sp>
        <p:nvSpPr>
          <p:cNvPr id="4" name="Content Placeholder 3">
            <a:extLst>
              <a:ext uri="{FF2B5EF4-FFF2-40B4-BE49-F238E27FC236}">
                <a16:creationId xmlns:a16="http://schemas.microsoft.com/office/drawing/2014/main" id="{6DB2E8EB-E5C5-FB4C-322D-5C12E012BCA8}"/>
              </a:ext>
            </a:extLst>
          </p:cNvPr>
          <p:cNvSpPr>
            <a:spLocks noGrp="1"/>
          </p:cNvSpPr>
          <p:nvPr>
            <p:ph sz="quarter" idx="10"/>
          </p:nvPr>
        </p:nvSpPr>
        <p:spPr/>
        <p:txBody>
          <a:bodyPr anchor="b"/>
          <a:lstStyle/>
          <a:p>
            <a:r>
              <a:rPr lang="es-ES"/>
              <a:t>Patel. SGO 2018. </a:t>
            </a:r>
            <a:r>
              <a:rPr lang="es-ES" err="1"/>
              <a:t>Abstr</a:t>
            </a:r>
            <a:r>
              <a:rPr lang="es-ES"/>
              <a:t> 6.</a:t>
            </a:r>
          </a:p>
        </p:txBody>
      </p:sp>
      <p:sp>
        <p:nvSpPr>
          <p:cNvPr id="48" name="Content Placeholder 47">
            <a:extLst>
              <a:ext uri="{FF2B5EF4-FFF2-40B4-BE49-F238E27FC236}">
                <a16:creationId xmlns:a16="http://schemas.microsoft.com/office/drawing/2014/main" id="{76DE17AB-C706-E313-7C58-A09FEF83626C}"/>
              </a:ext>
            </a:extLst>
          </p:cNvPr>
          <p:cNvSpPr>
            <a:spLocks noGrp="1"/>
          </p:cNvSpPr>
          <p:nvPr>
            <p:ph idx="1"/>
          </p:nvPr>
        </p:nvSpPr>
        <p:spPr/>
        <p:txBody>
          <a:bodyPr/>
          <a:lstStyle/>
          <a:p>
            <a:r>
              <a:rPr lang="en-US" sz="2000"/>
              <a:t>A retrospective study showed that White race was associated with significantly better OS but that more participation by underrepresented racial and ethnic minority women on clinical trials could overcome this health disparity</a:t>
            </a:r>
          </a:p>
        </p:txBody>
      </p:sp>
      <p:sp>
        <p:nvSpPr>
          <p:cNvPr id="539" name="TextBox 538">
            <a:extLst>
              <a:ext uri="{FF2B5EF4-FFF2-40B4-BE49-F238E27FC236}">
                <a16:creationId xmlns:a16="http://schemas.microsoft.com/office/drawing/2014/main" id="{25FB26EA-A514-1ADB-D0F0-EB91B5067411}"/>
              </a:ext>
            </a:extLst>
          </p:cNvPr>
          <p:cNvSpPr txBox="1"/>
          <p:nvPr/>
        </p:nvSpPr>
        <p:spPr bwMode="auto">
          <a:xfrm>
            <a:off x="2172504" y="2421956"/>
            <a:ext cx="24422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400" b="1">
                <a:solidFill>
                  <a:srgbClr val="000000"/>
                </a:solidFill>
                <a:cs typeface="Arial" panose="020B0604020202020204" pitchFamily="34" charset="0"/>
              </a:rPr>
              <a:t>OS in Patients Never Enrolled on Clinical Trial</a:t>
            </a:r>
          </a:p>
        </p:txBody>
      </p:sp>
      <p:sp>
        <p:nvSpPr>
          <p:cNvPr id="540" name="TextBox 539">
            <a:extLst>
              <a:ext uri="{FF2B5EF4-FFF2-40B4-BE49-F238E27FC236}">
                <a16:creationId xmlns:a16="http://schemas.microsoft.com/office/drawing/2014/main" id="{AFD0D803-AD45-4680-4366-261A51D41B20}"/>
              </a:ext>
            </a:extLst>
          </p:cNvPr>
          <p:cNvSpPr txBox="1"/>
          <p:nvPr/>
        </p:nvSpPr>
        <p:spPr bwMode="auto">
          <a:xfrm>
            <a:off x="7234751" y="2368716"/>
            <a:ext cx="37784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400" b="1">
                <a:solidFill>
                  <a:srgbClr val="000000"/>
                </a:solidFill>
                <a:cs typeface="Arial" panose="020B0604020202020204" pitchFamily="34" charset="0"/>
              </a:rPr>
              <a:t>OS in Patients </a:t>
            </a:r>
            <a:br>
              <a:rPr lang="en-US" sz="1400" b="1">
                <a:solidFill>
                  <a:srgbClr val="000000"/>
                </a:solidFill>
                <a:cs typeface="Arial" panose="020B0604020202020204" pitchFamily="34" charset="0"/>
              </a:rPr>
            </a:br>
            <a:r>
              <a:rPr lang="en-US" sz="1400" b="1">
                <a:solidFill>
                  <a:srgbClr val="000000"/>
                </a:solidFill>
                <a:cs typeface="Arial" panose="020B0604020202020204" pitchFamily="34" charset="0"/>
              </a:rPr>
              <a:t>Enrolled on ≥1 Clinical Trial</a:t>
            </a:r>
          </a:p>
        </p:txBody>
      </p:sp>
      <p:sp>
        <p:nvSpPr>
          <p:cNvPr id="541" name="TextBox 540">
            <a:extLst>
              <a:ext uri="{FF2B5EF4-FFF2-40B4-BE49-F238E27FC236}">
                <a16:creationId xmlns:a16="http://schemas.microsoft.com/office/drawing/2014/main" id="{0D0B3C9C-7203-6F8E-2FF9-4C6A92E56F02}"/>
              </a:ext>
            </a:extLst>
          </p:cNvPr>
          <p:cNvSpPr txBox="1"/>
          <p:nvPr/>
        </p:nvSpPr>
        <p:spPr bwMode="auto">
          <a:xfrm rot="16200000">
            <a:off x="-374454" y="3861187"/>
            <a:ext cx="2322418" cy="307777"/>
          </a:xfrm>
          <a:prstGeom prst="rect">
            <a:avLst/>
          </a:prstGeom>
          <a:solidFill>
            <a:srgbClr val="FFFFFF"/>
          </a:solidFill>
          <a:ln>
            <a:noFill/>
          </a:ln>
        </p:spPr>
        <p:txBody>
          <a:bodyPr wrap="squar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400" i="0" u="none" strike="noStrike" kern="0" cap="none" spc="0" normalizeH="0" baseline="0" noProof="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OS Probability (%)</a:t>
            </a:r>
          </a:p>
        </p:txBody>
      </p:sp>
      <p:sp>
        <p:nvSpPr>
          <p:cNvPr id="542" name="TextBox 541">
            <a:extLst>
              <a:ext uri="{FF2B5EF4-FFF2-40B4-BE49-F238E27FC236}">
                <a16:creationId xmlns:a16="http://schemas.microsoft.com/office/drawing/2014/main" id="{BD1DB485-5348-8625-A5D8-B072E68A8484}"/>
              </a:ext>
            </a:extLst>
          </p:cNvPr>
          <p:cNvSpPr txBox="1"/>
          <p:nvPr/>
        </p:nvSpPr>
        <p:spPr bwMode="auto">
          <a:xfrm rot="16200000">
            <a:off x="5172519" y="3861186"/>
            <a:ext cx="2322416" cy="307777"/>
          </a:xfrm>
          <a:prstGeom prst="rect">
            <a:avLst/>
          </a:prstGeom>
          <a:solidFill>
            <a:srgbClr val="FFFFFF"/>
          </a:solidFill>
          <a:ln>
            <a:noFill/>
          </a:ln>
        </p:spPr>
        <p:txBody>
          <a:bodyPr wrap="squar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400" i="0" u="none" strike="noStrike" kern="0" cap="none" spc="0" normalizeH="0" baseline="0" noProof="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OS Probability (%)</a:t>
            </a:r>
          </a:p>
        </p:txBody>
      </p:sp>
      <p:sp>
        <p:nvSpPr>
          <p:cNvPr id="543" name="TextBox 542">
            <a:extLst>
              <a:ext uri="{FF2B5EF4-FFF2-40B4-BE49-F238E27FC236}">
                <a16:creationId xmlns:a16="http://schemas.microsoft.com/office/drawing/2014/main" id="{34C56B9D-956C-AE1B-2772-C0D155593F1F}"/>
              </a:ext>
            </a:extLst>
          </p:cNvPr>
          <p:cNvSpPr txBox="1"/>
          <p:nvPr/>
        </p:nvSpPr>
        <p:spPr bwMode="auto">
          <a:xfrm>
            <a:off x="1487371" y="5377348"/>
            <a:ext cx="4291767" cy="307777"/>
          </a:xfrm>
          <a:prstGeom prst="rect">
            <a:avLst/>
          </a:prstGeom>
          <a:solidFill>
            <a:srgbClr val="FFFFFF"/>
          </a:solidFill>
          <a:ln>
            <a:noFill/>
          </a:ln>
        </p:spPr>
        <p:txBody>
          <a:bodyPr wrap="squar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400" i="0" u="none" strike="noStrike" kern="0" cap="none" spc="0" normalizeH="0" baseline="0" noProof="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Mo</a:t>
            </a:r>
          </a:p>
        </p:txBody>
      </p:sp>
      <p:sp>
        <p:nvSpPr>
          <p:cNvPr id="544" name="TextBox 543">
            <a:extLst>
              <a:ext uri="{FF2B5EF4-FFF2-40B4-BE49-F238E27FC236}">
                <a16:creationId xmlns:a16="http://schemas.microsoft.com/office/drawing/2014/main" id="{9F9CAD38-D1DB-78B4-0642-DB9444EA4549}"/>
              </a:ext>
            </a:extLst>
          </p:cNvPr>
          <p:cNvSpPr txBox="1"/>
          <p:nvPr/>
        </p:nvSpPr>
        <p:spPr bwMode="auto">
          <a:xfrm>
            <a:off x="1032505" y="5573890"/>
            <a:ext cx="50827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HR when controlling for age and commute distance </a:t>
            </a:r>
            <a:br>
              <a:rPr lang="en-US" sz="1400">
                <a:solidFill>
                  <a:srgbClr val="000000"/>
                </a:solidFill>
                <a:cs typeface="Arial" panose="020B0604020202020204" pitchFamily="34" charset="0"/>
              </a:rPr>
            </a:br>
            <a:r>
              <a:rPr lang="en-US" sz="1400">
                <a:solidFill>
                  <a:srgbClr val="000000"/>
                </a:solidFill>
                <a:cs typeface="Arial" panose="020B0604020202020204" pitchFamily="34" charset="0"/>
              </a:rPr>
              <a:t>for White patients vs racial and ethnic minority patients: 0.398 (95% CI: 0.216-0.732)</a:t>
            </a:r>
          </a:p>
        </p:txBody>
      </p:sp>
      <p:sp>
        <p:nvSpPr>
          <p:cNvPr id="545" name="TextBox 544">
            <a:extLst>
              <a:ext uri="{FF2B5EF4-FFF2-40B4-BE49-F238E27FC236}">
                <a16:creationId xmlns:a16="http://schemas.microsoft.com/office/drawing/2014/main" id="{86C98968-5FA6-D1EC-A552-265791C88CE8}"/>
              </a:ext>
            </a:extLst>
          </p:cNvPr>
          <p:cNvSpPr txBox="1"/>
          <p:nvPr/>
        </p:nvSpPr>
        <p:spPr bwMode="auto">
          <a:xfrm>
            <a:off x="7083414" y="5374042"/>
            <a:ext cx="3668840" cy="307777"/>
          </a:xfrm>
          <a:prstGeom prst="rect">
            <a:avLst/>
          </a:prstGeom>
          <a:solidFill>
            <a:srgbClr val="FFFFFF"/>
          </a:solidFill>
          <a:ln>
            <a:noFill/>
          </a:ln>
        </p:spPr>
        <p:txBody>
          <a:bodyPr wrap="squar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400" i="0" u="none" strike="noStrike" kern="0" cap="none" spc="0" normalizeH="0" baseline="0" noProof="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Mo</a:t>
            </a:r>
          </a:p>
        </p:txBody>
      </p:sp>
      <p:sp>
        <p:nvSpPr>
          <p:cNvPr id="546" name="TextBox 545">
            <a:extLst>
              <a:ext uri="{FF2B5EF4-FFF2-40B4-BE49-F238E27FC236}">
                <a16:creationId xmlns:a16="http://schemas.microsoft.com/office/drawing/2014/main" id="{4D8B7076-A5EA-0EF8-A70B-7FAB6906DD54}"/>
              </a:ext>
            </a:extLst>
          </p:cNvPr>
          <p:cNvSpPr txBox="1"/>
          <p:nvPr/>
        </p:nvSpPr>
        <p:spPr bwMode="auto">
          <a:xfrm>
            <a:off x="6412863" y="5573890"/>
            <a:ext cx="50827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HR when controlling for age and commute distance </a:t>
            </a:r>
            <a:br>
              <a:rPr lang="en-US" sz="1400">
                <a:solidFill>
                  <a:srgbClr val="000000"/>
                </a:solidFill>
                <a:cs typeface="Arial" panose="020B0604020202020204" pitchFamily="34" charset="0"/>
              </a:rPr>
            </a:br>
            <a:r>
              <a:rPr lang="en-US" sz="1400">
                <a:solidFill>
                  <a:srgbClr val="000000"/>
                </a:solidFill>
                <a:cs typeface="Arial" panose="020B0604020202020204" pitchFamily="34" charset="0"/>
              </a:rPr>
              <a:t>for White patients vs racial and ethnic minority patients: 0.841 (95% CI: 0.505-1.401)</a:t>
            </a:r>
          </a:p>
        </p:txBody>
      </p:sp>
      <p:grpSp>
        <p:nvGrpSpPr>
          <p:cNvPr id="547" name="Group 546">
            <a:extLst>
              <a:ext uri="{FF2B5EF4-FFF2-40B4-BE49-F238E27FC236}">
                <a16:creationId xmlns:a16="http://schemas.microsoft.com/office/drawing/2014/main" id="{25378EFE-A52B-F93D-175A-D790ABAE3AC1}"/>
              </a:ext>
            </a:extLst>
          </p:cNvPr>
          <p:cNvGrpSpPr/>
          <p:nvPr/>
        </p:nvGrpSpPr>
        <p:grpSpPr>
          <a:xfrm>
            <a:off x="965379" y="2752406"/>
            <a:ext cx="466794" cy="2581953"/>
            <a:chOff x="1085015" y="2224487"/>
            <a:chExt cx="466794" cy="2834447"/>
          </a:xfrm>
        </p:grpSpPr>
        <p:sp>
          <p:nvSpPr>
            <p:cNvPr id="548" name="TextBox 547">
              <a:extLst>
                <a:ext uri="{FF2B5EF4-FFF2-40B4-BE49-F238E27FC236}">
                  <a16:creationId xmlns:a16="http://schemas.microsoft.com/office/drawing/2014/main" id="{A597DBEC-56E4-6D0B-8DF6-6E9DD662CBCB}"/>
                </a:ext>
              </a:extLst>
            </p:cNvPr>
            <p:cNvSpPr txBox="1"/>
            <p:nvPr/>
          </p:nvSpPr>
          <p:spPr bwMode="auto">
            <a:xfrm>
              <a:off x="1254933" y="4721059"/>
              <a:ext cx="296876"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0</a:t>
              </a:r>
            </a:p>
          </p:txBody>
        </p:sp>
        <p:sp>
          <p:nvSpPr>
            <p:cNvPr id="549" name="TextBox 548">
              <a:extLst>
                <a:ext uri="{FF2B5EF4-FFF2-40B4-BE49-F238E27FC236}">
                  <a16:creationId xmlns:a16="http://schemas.microsoft.com/office/drawing/2014/main" id="{04FD045B-2BD2-0DB9-A47E-D311075A6E2E}"/>
                </a:ext>
              </a:extLst>
            </p:cNvPr>
            <p:cNvSpPr txBox="1"/>
            <p:nvPr/>
          </p:nvSpPr>
          <p:spPr bwMode="auto">
            <a:xfrm>
              <a:off x="1152341" y="4221743"/>
              <a:ext cx="399468"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20</a:t>
              </a:r>
            </a:p>
          </p:txBody>
        </p:sp>
        <p:sp>
          <p:nvSpPr>
            <p:cNvPr id="550" name="TextBox 549">
              <a:extLst>
                <a:ext uri="{FF2B5EF4-FFF2-40B4-BE49-F238E27FC236}">
                  <a16:creationId xmlns:a16="http://schemas.microsoft.com/office/drawing/2014/main" id="{1D84520F-A75D-8F26-65FF-DC1B374E8BA8}"/>
                </a:ext>
              </a:extLst>
            </p:cNvPr>
            <p:cNvSpPr txBox="1"/>
            <p:nvPr/>
          </p:nvSpPr>
          <p:spPr bwMode="auto">
            <a:xfrm>
              <a:off x="1142723" y="3722429"/>
              <a:ext cx="409086"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40</a:t>
              </a:r>
            </a:p>
          </p:txBody>
        </p:sp>
        <p:sp>
          <p:nvSpPr>
            <p:cNvPr id="551" name="TextBox 550">
              <a:extLst>
                <a:ext uri="{FF2B5EF4-FFF2-40B4-BE49-F238E27FC236}">
                  <a16:creationId xmlns:a16="http://schemas.microsoft.com/office/drawing/2014/main" id="{D2DC73BA-3F42-D8EC-4D76-372E40A37B4A}"/>
                </a:ext>
              </a:extLst>
            </p:cNvPr>
            <p:cNvSpPr txBox="1"/>
            <p:nvPr/>
          </p:nvSpPr>
          <p:spPr bwMode="auto">
            <a:xfrm>
              <a:off x="1141119" y="3223115"/>
              <a:ext cx="410690"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60</a:t>
              </a:r>
            </a:p>
          </p:txBody>
        </p:sp>
        <p:sp>
          <p:nvSpPr>
            <p:cNvPr id="552" name="TextBox 551">
              <a:extLst>
                <a:ext uri="{FF2B5EF4-FFF2-40B4-BE49-F238E27FC236}">
                  <a16:creationId xmlns:a16="http://schemas.microsoft.com/office/drawing/2014/main" id="{CA6DBD99-699C-04E6-1440-882A57ECFA69}"/>
                </a:ext>
              </a:extLst>
            </p:cNvPr>
            <p:cNvSpPr txBox="1"/>
            <p:nvPr/>
          </p:nvSpPr>
          <p:spPr bwMode="auto">
            <a:xfrm>
              <a:off x="1141119" y="2723801"/>
              <a:ext cx="410690"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80</a:t>
              </a:r>
            </a:p>
          </p:txBody>
        </p:sp>
        <p:sp>
          <p:nvSpPr>
            <p:cNvPr id="553" name="TextBox 552">
              <a:extLst>
                <a:ext uri="{FF2B5EF4-FFF2-40B4-BE49-F238E27FC236}">
                  <a16:creationId xmlns:a16="http://schemas.microsoft.com/office/drawing/2014/main" id="{C3BF42AD-77B2-C785-3704-BDD457E5E0F4}"/>
                </a:ext>
              </a:extLst>
            </p:cNvPr>
            <p:cNvSpPr txBox="1"/>
            <p:nvPr/>
          </p:nvSpPr>
          <p:spPr bwMode="auto">
            <a:xfrm>
              <a:off x="1085015" y="2224487"/>
              <a:ext cx="466794"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100</a:t>
              </a:r>
            </a:p>
          </p:txBody>
        </p:sp>
      </p:grpSp>
      <p:grpSp>
        <p:nvGrpSpPr>
          <p:cNvPr id="554" name="Group 553">
            <a:extLst>
              <a:ext uri="{FF2B5EF4-FFF2-40B4-BE49-F238E27FC236}">
                <a16:creationId xmlns:a16="http://schemas.microsoft.com/office/drawing/2014/main" id="{37DAF73F-4E48-EF68-4603-BA2ABE1C1208}"/>
              </a:ext>
            </a:extLst>
          </p:cNvPr>
          <p:cNvGrpSpPr/>
          <p:nvPr/>
        </p:nvGrpSpPr>
        <p:grpSpPr>
          <a:xfrm>
            <a:off x="1393071" y="2917703"/>
            <a:ext cx="106512" cy="2266016"/>
            <a:chOff x="1594589" y="2418111"/>
            <a:chExt cx="351051" cy="2487614"/>
          </a:xfrm>
        </p:grpSpPr>
        <p:cxnSp>
          <p:nvCxnSpPr>
            <p:cNvPr id="555" name="Straight Connector 554">
              <a:extLst>
                <a:ext uri="{FF2B5EF4-FFF2-40B4-BE49-F238E27FC236}">
                  <a16:creationId xmlns:a16="http://schemas.microsoft.com/office/drawing/2014/main" id="{85257739-578C-A4C5-28FB-3CD0A5D31E00}"/>
                </a:ext>
              </a:extLst>
            </p:cNvPr>
            <p:cNvCxnSpPr>
              <a:cxnSpLocks/>
            </p:cNvCxnSpPr>
            <p:nvPr/>
          </p:nvCxnSpPr>
          <p:spPr bwMode="auto">
            <a:xfrm>
              <a:off x="1594589" y="2418111"/>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ECBD8EEA-775F-3112-9895-38352A9E7237}"/>
                </a:ext>
              </a:extLst>
            </p:cNvPr>
            <p:cNvCxnSpPr>
              <a:cxnSpLocks/>
            </p:cNvCxnSpPr>
            <p:nvPr/>
          </p:nvCxnSpPr>
          <p:spPr bwMode="auto">
            <a:xfrm>
              <a:off x="1594589" y="2908467"/>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DE442B0A-53F2-BD13-9515-5094C6588969}"/>
                </a:ext>
              </a:extLst>
            </p:cNvPr>
            <p:cNvCxnSpPr>
              <a:cxnSpLocks/>
            </p:cNvCxnSpPr>
            <p:nvPr/>
          </p:nvCxnSpPr>
          <p:spPr bwMode="auto">
            <a:xfrm>
              <a:off x="1594589" y="3407781"/>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1B0517DF-5942-1585-A82F-30E326F5A544}"/>
                </a:ext>
              </a:extLst>
            </p:cNvPr>
            <p:cNvCxnSpPr>
              <a:cxnSpLocks/>
            </p:cNvCxnSpPr>
            <p:nvPr/>
          </p:nvCxnSpPr>
          <p:spPr bwMode="auto">
            <a:xfrm>
              <a:off x="1594589" y="3907095"/>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AE3623C5-6681-34BF-C989-F00A6F6715D7}"/>
                </a:ext>
              </a:extLst>
            </p:cNvPr>
            <p:cNvCxnSpPr>
              <a:cxnSpLocks/>
            </p:cNvCxnSpPr>
            <p:nvPr/>
          </p:nvCxnSpPr>
          <p:spPr bwMode="auto">
            <a:xfrm>
              <a:off x="1594589" y="4417144"/>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62C9DAB4-E6CD-B14B-52A8-9EBF8AF1E6C0}"/>
                </a:ext>
              </a:extLst>
            </p:cNvPr>
            <p:cNvCxnSpPr>
              <a:cxnSpLocks/>
            </p:cNvCxnSpPr>
            <p:nvPr/>
          </p:nvCxnSpPr>
          <p:spPr bwMode="auto">
            <a:xfrm>
              <a:off x="1594589" y="4905725"/>
              <a:ext cx="351051" cy="0"/>
            </a:xfrm>
            <a:prstGeom prst="line">
              <a:avLst/>
            </a:prstGeom>
            <a:noFill/>
            <a:ln w="28575" cap="flat" cmpd="sng" algn="ctr">
              <a:solidFill>
                <a:srgbClr val="000000"/>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0BCEA659-34C5-06A2-01A2-68949AA47EEA}"/>
              </a:ext>
            </a:extLst>
          </p:cNvPr>
          <p:cNvGrpSpPr/>
          <p:nvPr/>
        </p:nvGrpSpPr>
        <p:grpSpPr>
          <a:xfrm>
            <a:off x="1336302" y="5207924"/>
            <a:ext cx="4717440" cy="307777"/>
            <a:chOff x="1412547" y="5583060"/>
            <a:chExt cx="6509549" cy="307777"/>
          </a:xfrm>
        </p:grpSpPr>
        <p:sp>
          <p:nvSpPr>
            <p:cNvPr id="562" name="TextBox 561">
              <a:extLst>
                <a:ext uri="{FF2B5EF4-FFF2-40B4-BE49-F238E27FC236}">
                  <a16:creationId xmlns:a16="http://schemas.microsoft.com/office/drawing/2014/main" id="{F9BC2D92-4063-958E-687A-9D8B129C8F3E}"/>
                </a:ext>
              </a:extLst>
            </p:cNvPr>
            <p:cNvSpPr txBox="1"/>
            <p:nvPr/>
          </p:nvSpPr>
          <p:spPr bwMode="auto">
            <a:xfrm>
              <a:off x="1412547" y="5583060"/>
              <a:ext cx="4096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0</a:t>
              </a:r>
            </a:p>
          </p:txBody>
        </p:sp>
        <p:sp>
          <p:nvSpPr>
            <p:cNvPr id="563" name="TextBox 562">
              <a:extLst>
                <a:ext uri="{FF2B5EF4-FFF2-40B4-BE49-F238E27FC236}">
                  <a16:creationId xmlns:a16="http://schemas.microsoft.com/office/drawing/2014/main" id="{4141F9D8-3C38-0690-A40A-4A137D311D80}"/>
                </a:ext>
              </a:extLst>
            </p:cNvPr>
            <p:cNvSpPr txBox="1"/>
            <p:nvPr/>
          </p:nvSpPr>
          <p:spPr bwMode="auto">
            <a:xfrm>
              <a:off x="2827052" y="5583060"/>
              <a:ext cx="5644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50</a:t>
              </a:r>
            </a:p>
          </p:txBody>
        </p:sp>
        <p:sp>
          <p:nvSpPr>
            <p:cNvPr id="564" name="TextBox 563">
              <a:extLst>
                <a:ext uri="{FF2B5EF4-FFF2-40B4-BE49-F238E27FC236}">
                  <a16:creationId xmlns:a16="http://schemas.microsoft.com/office/drawing/2014/main" id="{E3940EC2-B314-C01B-0A19-A81449BDD771}"/>
                </a:ext>
              </a:extLst>
            </p:cNvPr>
            <p:cNvSpPr txBox="1"/>
            <p:nvPr/>
          </p:nvSpPr>
          <p:spPr bwMode="auto">
            <a:xfrm>
              <a:off x="4286825" y="5583060"/>
              <a:ext cx="6441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100</a:t>
              </a:r>
            </a:p>
          </p:txBody>
        </p:sp>
        <p:sp>
          <p:nvSpPr>
            <p:cNvPr id="565" name="TextBox 564">
              <a:extLst>
                <a:ext uri="{FF2B5EF4-FFF2-40B4-BE49-F238E27FC236}">
                  <a16:creationId xmlns:a16="http://schemas.microsoft.com/office/drawing/2014/main" id="{A9CD2529-FB52-639E-BE11-94EC5AD3B72D}"/>
                </a:ext>
              </a:extLst>
            </p:cNvPr>
            <p:cNvSpPr txBox="1"/>
            <p:nvPr/>
          </p:nvSpPr>
          <p:spPr bwMode="auto">
            <a:xfrm>
              <a:off x="5723918" y="5583060"/>
              <a:ext cx="6441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150</a:t>
              </a:r>
            </a:p>
          </p:txBody>
        </p:sp>
        <p:sp>
          <p:nvSpPr>
            <p:cNvPr id="566" name="TextBox 565">
              <a:extLst>
                <a:ext uri="{FF2B5EF4-FFF2-40B4-BE49-F238E27FC236}">
                  <a16:creationId xmlns:a16="http://schemas.microsoft.com/office/drawing/2014/main" id="{CE887EF8-076C-0A97-9AC0-CE07E3F0B3C3}"/>
                </a:ext>
              </a:extLst>
            </p:cNvPr>
            <p:cNvSpPr txBox="1"/>
            <p:nvPr/>
          </p:nvSpPr>
          <p:spPr bwMode="auto">
            <a:xfrm>
              <a:off x="2094047" y="5583060"/>
              <a:ext cx="5512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25</a:t>
              </a:r>
            </a:p>
          </p:txBody>
        </p:sp>
        <p:sp>
          <p:nvSpPr>
            <p:cNvPr id="567" name="TextBox 566">
              <a:extLst>
                <a:ext uri="{FF2B5EF4-FFF2-40B4-BE49-F238E27FC236}">
                  <a16:creationId xmlns:a16="http://schemas.microsoft.com/office/drawing/2014/main" id="{BFDCE9ED-C667-E505-EA85-093A8A51DE00}"/>
                </a:ext>
              </a:extLst>
            </p:cNvPr>
            <p:cNvSpPr txBox="1"/>
            <p:nvPr/>
          </p:nvSpPr>
          <p:spPr bwMode="auto">
            <a:xfrm>
              <a:off x="4998498" y="5583060"/>
              <a:ext cx="630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125</a:t>
              </a:r>
            </a:p>
          </p:txBody>
        </p:sp>
        <p:sp>
          <p:nvSpPr>
            <p:cNvPr id="568" name="TextBox 567">
              <a:extLst>
                <a:ext uri="{FF2B5EF4-FFF2-40B4-BE49-F238E27FC236}">
                  <a16:creationId xmlns:a16="http://schemas.microsoft.com/office/drawing/2014/main" id="{206E8F0C-7D02-A2CC-109E-E680DA1662CC}"/>
                </a:ext>
              </a:extLst>
            </p:cNvPr>
            <p:cNvSpPr txBox="1"/>
            <p:nvPr/>
          </p:nvSpPr>
          <p:spPr bwMode="auto">
            <a:xfrm>
              <a:off x="3581276" y="5583060"/>
              <a:ext cx="5445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75</a:t>
              </a:r>
            </a:p>
          </p:txBody>
        </p:sp>
        <p:sp>
          <p:nvSpPr>
            <p:cNvPr id="569" name="TextBox 568">
              <a:extLst>
                <a:ext uri="{FF2B5EF4-FFF2-40B4-BE49-F238E27FC236}">
                  <a16:creationId xmlns:a16="http://schemas.microsoft.com/office/drawing/2014/main" id="{2FC3B6FC-B26A-9362-FE66-24234EC6A383}"/>
                </a:ext>
              </a:extLst>
            </p:cNvPr>
            <p:cNvSpPr txBox="1"/>
            <p:nvPr/>
          </p:nvSpPr>
          <p:spPr bwMode="auto">
            <a:xfrm>
              <a:off x="6513141" y="5583060"/>
              <a:ext cx="6242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175</a:t>
              </a:r>
            </a:p>
          </p:txBody>
        </p:sp>
        <p:sp>
          <p:nvSpPr>
            <p:cNvPr id="570" name="TextBox 569">
              <a:extLst>
                <a:ext uri="{FF2B5EF4-FFF2-40B4-BE49-F238E27FC236}">
                  <a16:creationId xmlns:a16="http://schemas.microsoft.com/office/drawing/2014/main" id="{7B89E34E-9986-8D39-DE05-4B2DE7C4D0FF}"/>
                </a:ext>
              </a:extLst>
            </p:cNvPr>
            <p:cNvSpPr txBox="1"/>
            <p:nvPr/>
          </p:nvSpPr>
          <p:spPr bwMode="auto">
            <a:xfrm>
              <a:off x="7216035" y="5583060"/>
              <a:ext cx="7060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solidFill>
                    <a:srgbClr val="000000"/>
                  </a:solidFill>
                  <a:cs typeface="Arial" panose="020B0604020202020204" pitchFamily="34" charset="0"/>
                </a:rPr>
                <a:t>200</a:t>
              </a:r>
            </a:p>
          </p:txBody>
        </p:sp>
      </p:grpSp>
      <p:grpSp>
        <p:nvGrpSpPr>
          <p:cNvPr id="571" name="Group 570">
            <a:extLst>
              <a:ext uri="{FF2B5EF4-FFF2-40B4-BE49-F238E27FC236}">
                <a16:creationId xmlns:a16="http://schemas.microsoft.com/office/drawing/2014/main" id="{C3B1C113-3903-C7E5-517C-02D5EF635FB8}"/>
              </a:ext>
            </a:extLst>
          </p:cNvPr>
          <p:cNvGrpSpPr/>
          <p:nvPr/>
        </p:nvGrpSpPr>
        <p:grpSpPr>
          <a:xfrm rot="5400000">
            <a:off x="3598721" y="3075484"/>
            <a:ext cx="88514" cy="4309848"/>
            <a:chOff x="1594589" y="902608"/>
            <a:chExt cx="351057" cy="4003117"/>
          </a:xfrm>
        </p:grpSpPr>
        <p:cxnSp>
          <p:nvCxnSpPr>
            <p:cNvPr id="572" name="Straight Connector 571">
              <a:extLst>
                <a:ext uri="{FF2B5EF4-FFF2-40B4-BE49-F238E27FC236}">
                  <a16:creationId xmlns:a16="http://schemas.microsoft.com/office/drawing/2014/main" id="{A4F0D93B-67AF-3508-6405-B4C0387D6B10}"/>
                </a:ext>
              </a:extLst>
            </p:cNvPr>
            <p:cNvCxnSpPr>
              <a:cxnSpLocks/>
            </p:cNvCxnSpPr>
            <p:nvPr/>
          </p:nvCxnSpPr>
          <p:spPr bwMode="auto">
            <a:xfrm>
              <a:off x="1594589" y="2418111"/>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0B54381C-D926-ABDE-559F-61F1C31F6A93}"/>
                </a:ext>
              </a:extLst>
            </p:cNvPr>
            <p:cNvCxnSpPr>
              <a:cxnSpLocks/>
            </p:cNvCxnSpPr>
            <p:nvPr/>
          </p:nvCxnSpPr>
          <p:spPr bwMode="auto">
            <a:xfrm>
              <a:off x="1594589" y="2908467"/>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F09F0A25-88D8-CD25-CA57-E21AFD306E95}"/>
                </a:ext>
              </a:extLst>
            </p:cNvPr>
            <p:cNvCxnSpPr>
              <a:cxnSpLocks/>
            </p:cNvCxnSpPr>
            <p:nvPr/>
          </p:nvCxnSpPr>
          <p:spPr bwMode="auto">
            <a:xfrm>
              <a:off x="1594589" y="3407781"/>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8891B39F-73C4-3AAE-6164-90AB2DB46AA0}"/>
                </a:ext>
              </a:extLst>
            </p:cNvPr>
            <p:cNvCxnSpPr>
              <a:cxnSpLocks/>
            </p:cNvCxnSpPr>
            <p:nvPr/>
          </p:nvCxnSpPr>
          <p:spPr bwMode="auto">
            <a:xfrm>
              <a:off x="1594589" y="3907095"/>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63CE4E0C-FB48-86CF-5085-AF1B2A3C3DFE}"/>
                </a:ext>
              </a:extLst>
            </p:cNvPr>
            <p:cNvCxnSpPr>
              <a:cxnSpLocks/>
            </p:cNvCxnSpPr>
            <p:nvPr/>
          </p:nvCxnSpPr>
          <p:spPr bwMode="auto">
            <a:xfrm>
              <a:off x="1594589" y="4417144"/>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15632977-754B-1F42-4AD5-6F2A8AB513A6}"/>
                </a:ext>
              </a:extLst>
            </p:cNvPr>
            <p:cNvCxnSpPr>
              <a:cxnSpLocks/>
            </p:cNvCxnSpPr>
            <p:nvPr/>
          </p:nvCxnSpPr>
          <p:spPr bwMode="auto">
            <a:xfrm>
              <a:off x="1594589" y="4905725"/>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42BCFBF5-D32F-BF20-EC7E-B26231A99BD8}"/>
                </a:ext>
              </a:extLst>
            </p:cNvPr>
            <p:cNvCxnSpPr>
              <a:cxnSpLocks/>
            </p:cNvCxnSpPr>
            <p:nvPr/>
          </p:nvCxnSpPr>
          <p:spPr bwMode="auto">
            <a:xfrm>
              <a:off x="1594591" y="1907944"/>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8093F89E-9E16-0915-2561-A9AEA4C0ACB8}"/>
                </a:ext>
              </a:extLst>
            </p:cNvPr>
            <p:cNvCxnSpPr>
              <a:cxnSpLocks/>
            </p:cNvCxnSpPr>
            <p:nvPr/>
          </p:nvCxnSpPr>
          <p:spPr bwMode="auto">
            <a:xfrm>
              <a:off x="1594592" y="1412511"/>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26AB1E88-6DC9-1A0E-F348-2B1EE603D67C}"/>
                </a:ext>
              </a:extLst>
            </p:cNvPr>
            <p:cNvCxnSpPr>
              <a:cxnSpLocks/>
            </p:cNvCxnSpPr>
            <p:nvPr/>
          </p:nvCxnSpPr>
          <p:spPr bwMode="auto">
            <a:xfrm>
              <a:off x="1594597" y="902608"/>
              <a:ext cx="351049" cy="0"/>
            </a:xfrm>
            <a:prstGeom prst="line">
              <a:avLst/>
            </a:prstGeom>
            <a:noFill/>
            <a:ln w="28575" cap="flat" cmpd="sng" algn="ctr">
              <a:solidFill>
                <a:srgbClr val="000000"/>
              </a:solidFill>
              <a:prstDash val="solid"/>
              <a:round/>
              <a:headEnd type="none" w="med" len="med"/>
              <a:tailEnd type="none" w="med" len="med"/>
            </a:ln>
            <a:effectLst/>
          </p:spPr>
        </p:cxnSp>
      </p:grpSp>
      <p:sp>
        <p:nvSpPr>
          <p:cNvPr id="581" name="TextBox 580">
            <a:extLst>
              <a:ext uri="{FF2B5EF4-FFF2-40B4-BE49-F238E27FC236}">
                <a16:creationId xmlns:a16="http://schemas.microsoft.com/office/drawing/2014/main" id="{CEDC51F4-CB7F-2519-2F84-5FA59BE6D2F1}"/>
              </a:ext>
            </a:extLst>
          </p:cNvPr>
          <p:cNvSpPr txBox="1"/>
          <p:nvPr/>
        </p:nvSpPr>
        <p:spPr bwMode="auto">
          <a:xfrm>
            <a:off x="1555860" y="4823820"/>
            <a:ext cx="954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400" i="1">
                <a:solidFill>
                  <a:srgbClr val="000000"/>
                </a:solidFill>
                <a:cs typeface="Arial" panose="020B0604020202020204" pitchFamily="34" charset="0"/>
              </a:rPr>
              <a:t>P </a:t>
            </a:r>
            <a:r>
              <a:rPr lang="en-US" sz="1400">
                <a:solidFill>
                  <a:srgbClr val="000000"/>
                </a:solidFill>
                <a:cs typeface="Arial" panose="020B0604020202020204" pitchFamily="34" charset="0"/>
              </a:rPr>
              <a:t>= .0591</a:t>
            </a:r>
          </a:p>
        </p:txBody>
      </p:sp>
      <p:sp>
        <p:nvSpPr>
          <p:cNvPr id="582" name="Freeform: Shape 581">
            <a:extLst>
              <a:ext uri="{FF2B5EF4-FFF2-40B4-BE49-F238E27FC236}">
                <a16:creationId xmlns:a16="http://schemas.microsoft.com/office/drawing/2014/main" id="{84670B1D-4C6A-E1AE-218E-7A1AC907647A}"/>
              </a:ext>
            </a:extLst>
          </p:cNvPr>
          <p:cNvSpPr/>
          <p:nvPr/>
        </p:nvSpPr>
        <p:spPr bwMode="auto">
          <a:xfrm>
            <a:off x="1487371" y="2914402"/>
            <a:ext cx="4310380" cy="2270760"/>
          </a:xfrm>
          <a:custGeom>
            <a:avLst/>
            <a:gdLst>
              <a:gd name="connsiteX0" fmla="*/ 0 w 4389120"/>
              <a:gd name="connsiteY0" fmla="*/ 0 h 2311400"/>
              <a:gd name="connsiteX1" fmla="*/ 0 w 4389120"/>
              <a:gd name="connsiteY1" fmla="*/ 2311400 h 2311400"/>
              <a:gd name="connsiteX2" fmla="*/ 4389120 w 4389120"/>
              <a:gd name="connsiteY2" fmla="*/ 2311400 h 2311400"/>
            </a:gdLst>
            <a:ahLst/>
            <a:cxnLst>
              <a:cxn ang="0">
                <a:pos x="connsiteX0" y="connsiteY0"/>
              </a:cxn>
              <a:cxn ang="0">
                <a:pos x="connsiteX1" y="connsiteY1"/>
              </a:cxn>
              <a:cxn ang="0">
                <a:pos x="connsiteX2" y="connsiteY2"/>
              </a:cxn>
            </a:cxnLst>
            <a:rect l="l" t="t" r="r" b="b"/>
            <a:pathLst>
              <a:path w="4389120" h="2311400">
                <a:moveTo>
                  <a:pt x="0" y="0"/>
                </a:moveTo>
                <a:lnTo>
                  <a:pt x="0" y="2311400"/>
                </a:lnTo>
                <a:lnTo>
                  <a:pt x="4389120" y="2311400"/>
                </a:lnTo>
              </a:path>
            </a:pathLst>
          </a:custGeom>
          <a:noFill/>
          <a:ln w="28575">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grpSp>
        <p:nvGrpSpPr>
          <p:cNvPr id="583" name="Group 582">
            <a:extLst>
              <a:ext uri="{FF2B5EF4-FFF2-40B4-BE49-F238E27FC236}">
                <a16:creationId xmlns:a16="http://schemas.microsoft.com/office/drawing/2014/main" id="{FC200CE2-0AFA-04CD-6986-9A19A667F1CA}"/>
              </a:ext>
            </a:extLst>
          </p:cNvPr>
          <p:cNvGrpSpPr/>
          <p:nvPr/>
        </p:nvGrpSpPr>
        <p:grpSpPr>
          <a:xfrm>
            <a:off x="6513797" y="2758756"/>
            <a:ext cx="466794" cy="2581953"/>
            <a:chOff x="1085015" y="2224487"/>
            <a:chExt cx="466794" cy="2834447"/>
          </a:xfrm>
        </p:grpSpPr>
        <p:sp>
          <p:nvSpPr>
            <p:cNvPr id="584" name="TextBox 583">
              <a:extLst>
                <a:ext uri="{FF2B5EF4-FFF2-40B4-BE49-F238E27FC236}">
                  <a16:creationId xmlns:a16="http://schemas.microsoft.com/office/drawing/2014/main" id="{B9C20AB6-079D-33FA-D33E-07953DE1940B}"/>
                </a:ext>
              </a:extLst>
            </p:cNvPr>
            <p:cNvSpPr txBox="1"/>
            <p:nvPr/>
          </p:nvSpPr>
          <p:spPr bwMode="auto">
            <a:xfrm>
              <a:off x="1254933" y="4721059"/>
              <a:ext cx="296876"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0</a:t>
              </a:r>
            </a:p>
          </p:txBody>
        </p:sp>
        <p:sp>
          <p:nvSpPr>
            <p:cNvPr id="585" name="TextBox 584">
              <a:extLst>
                <a:ext uri="{FF2B5EF4-FFF2-40B4-BE49-F238E27FC236}">
                  <a16:creationId xmlns:a16="http://schemas.microsoft.com/office/drawing/2014/main" id="{042B9DB6-DD29-C21F-879F-188EDF82541E}"/>
                </a:ext>
              </a:extLst>
            </p:cNvPr>
            <p:cNvSpPr txBox="1"/>
            <p:nvPr/>
          </p:nvSpPr>
          <p:spPr bwMode="auto">
            <a:xfrm>
              <a:off x="1152341" y="4221743"/>
              <a:ext cx="399468"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20</a:t>
              </a:r>
            </a:p>
          </p:txBody>
        </p:sp>
        <p:sp>
          <p:nvSpPr>
            <p:cNvPr id="586" name="TextBox 585">
              <a:extLst>
                <a:ext uri="{FF2B5EF4-FFF2-40B4-BE49-F238E27FC236}">
                  <a16:creationId xmlns:a16="http://schemas.microsoft.com/office/drawing/2014/main" id="{4BFF5B7A-893C-F774-FC54-3AFF20185603}"/>
                </a:ext>
              </a:extLst>
            </p:cNvPr>
            <p:cNvSpPr txBox="1"/>
            <p:nvPr/>
          </p:nvSpPr>
          <p:spPr bwMode="auto">
            <a:xfrm>
              <a:off x="1142723" y="3722429"/>
              <a:ext cx="409086"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40</a:t>
              </a:r>
            </a:p>
          </p:txBody>
        </p:sp>
        <p:sp>
          <p:nvSpPr>
            <p:cNvPr id="587" name="TextBox 586">
              <a:extLst>
                <a:ext uri="{FF2B5EF4-FFF2-40B4-BE49-F238E27FC236}">
                  <a16:creationId xmlns:a16="http://schemas.microsoft.com/office/drawing/2014/main" id="{3B877F43-8C96-38A7-7FBE-3A9BCFFB1B8D}"/>
                </a:ext>
              </a:extLst>
            </p:cNvPr>
            <p:cNvSpPr txBox="1"/>
            <p:nvPr/>
          </p:nvSpPr>
          <p:spPr bwMode="auto">
            <a:xfrm>
              <a:off x="1141119" y="3223115"/>
              <a:ext cx="410690"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60</a:t>
              </a:r>
            </a:p>
          </p:txBody>
        </p:sp>
        <p:sp>
          <p:nvSpPr>
            <p:cNvPr id="588" name="TextBox 587">
              <a:extLst>
                <a:ext uri="{FF2B5EF4-FFF2-40B4-BE49-F238E27FC236}">
                  <a16:creationId xmlns:a16="http://schemas.microsoft.com/office/drawing/2014/main" id="{D15C19CA-AC25-118F-81A9-DABCE9FB5E93}"/>
                </a:ext>
              </a:extLst>
            </p:cNvPr>
            <p:cNvSpPr txBox="1"/>
            <p:nvPr/>
          </p:nvSpPr>
          <p:spPr bwMode="auto">
            <a:xfrm>
              <a:off x="1141119" y="2723801"/>
              <a:ext cx="410690"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80</a:t>
              </a:r>
            </a:p>
          </p:txBody>
        </p:sp>
        <p:sp>
          <p:nvSpPr>
            <p:cNvPr id="589" name="TextBox 588">
              <a:extLst>
                <a:ext uri="{FF2B5EF4-FFF2-40B4-BE49-F238E27FC236}">
                  <a16:creationId xmlns:a16="http://schemas.microsoft.com/office/drawing/2014/main" id="{30858A96-9938-5AA3-A168-2F70C17C40F3}"/>
                </a:ext>
              </a:extLst>
            </p:cNvPr>
            <p:cNvSpPr txBox="1"/>
            <p:nvPr/>
          </p:nvSpPr>
          <p:spPr bwMode="auto">
            <a:xfrm>
              <a:off x="1085015" y="2224487"/>
              <a:ext cx="466794" cy="33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eaLnBrk="0" fontAlgn="base" hangingPunct="0">
                <a:spcBef>
                  <a:spcPct val="50000"/>
                </a:spcBef>
                <a:spcAft>
                  <a:spcPct val="0"/>
                </a:spcAft>
                <a:defRPr/>
              </a:pPr>
              <a:r>
                <a:rPr lang="en-US" sz="1400">
                  <a:solidFill>
                    <a:srgbClr val="000000"/>
                  </a:solidFill>
                  <a:cs typeface="Arial" panose="020B0604020202020204" pitchFamily="34" charset="0"/>
                </a:rPr>
                <a:t>100</a:t>
              </a:r>
            </a:p>
          </p:txBody>
        </p:sp>
      </p:grpSp>
      <p:grpSp>
        <p:nvGrpSpPr>
          <p:cNvPr id="590" name="Group 589">
            <a:extLst>
              <a:ext uri="{FF2B5EF4-FFF2-40B4-BE49-F238E27FC236}">
                <a16:creationId xmlns:a16="http://schemas.microsoft.com/office/drawing/2014/main" id="{DFD5A2A3-607C-6794-D309-6CCBD11B54B8}"/>
              </a:ext>
            </a:extLst>
          </p:cNvPr>
          <p:cNvGrpSpPr/>
          <p:nvPr/>
        </p:nvGrpSpPr>
        <p:grpSpPr>
          <a:xfrm>
            <a:off x="6941489" y="2924053"/>
            <a:ext cx="106512" cy="2266016"/>
            <a:chOff x="1594589" y="2418111"/>
            <a:chExt cx="351051" cy="2487614"/>
          </a:xfrm>
        </p:grpSpPr>
        <p:cxnSp>
          <p:nvCxnSpPr>
            <p:cNvPr id="591" name="Straight Connector 590">
              <a:extLst>
                <a:ext uri="{FF2B5EF4-FFF2-40B4-BE49-F238E27FC236}">
                  <a16:creationId xmlns:a16="http://schemas.microsoft.com/office/drawing/2014/main" id="{9E2DF49A-3348-A94D-B1A3-F440243CF6F4}"/>
                </a:ext>
              </a:extLst>
            </p:cNvPr>
            <p:cNvCxnSpPr>
              <a:cxnSpLocks/>
            </p:cNvCxnSpPr>
            <p:nvPr/>
          </p:nvCxnSpPr>
          <p:spPr bwMode="auto">
            <a:xfrm>
              <a:off x="1594589" y="2418111"/>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7F4699B5-C2FF-A602-EC4C-84550A85DE0F}"/>
                </a:ext>
              </a:extLst>
            </p:cNvPr>
            <p:cNvCxnSpPr>
              <a:cxnSpLocks/>
            </p:cNvCxnSpPr>
            <p:nvPr/>
          </p:nvCxnSpPr>
          <p:spPr bwMode="auto">
            <a:xfrm>
              <a:off x="1594589" y="2908467"/>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37220238-8FEA-81B3-052C-2D8584B0DD30}"/>
                </a:ext>
              </a:extLst>
            </p:cNvPr>
            <p:cNvCxnSpPr>
              <a:cxnSpLocks/>
            </p:cNvCxnSpPr>
            <p:nvPr/>
          </p:nvCxnSpPr>
          <p:spPr bwMode="auto">
            <a:xfrm>
              <a:off x="1594589" y="3407781"/>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6FB8D988-6F00-97D6-3031-EB4687C60776}"/>
                </a:ext>
              </a:extLst>
            </p:cNvPr>
            <p:cNvCxnSpPr>
              <a:cxnSpLocks/>
            </p:cNvCxnSpPr>
            <p:nvPr/>
          </p:nvCxnSpPr>
          <p:spPr bwMode="auto">
            <a:xfrm>
              <a:off x="1594589" y="3907095"/>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8AA299C3-C435-7EAE-D864-96D3F2C651A9}"/>
                </a:ext>
              </a:extLst>
            </p:cNvPr>
            <p:cNvCxnSpPr>
              <a:cxnSpLocks/>
            </p:cNvCxnSpPr>
            <p:nvPr/>
          </p:nvCxnSpPr>
          <p:spPr bwMode="auto">
            <a:xfrm>
              <a:off x="1594589" y="4417144"/>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AF0D7151-9CFF-0602-9597-B38B85EBED3D}"/>
                </a:ext>
              </a:extLst>
            </p:cNvPr>
            <p:cNvCxnSpPr>
              <a:cxnSpLocks/>
            </p:cNvCxnSpPr>
            <p:nvPr/>
          </p:nvCxnSpPr>
          <p:spPr bwMode="auto">
            <a:xfrm>
              <a:off x="1594589" y="4905725"/>
              <a:ext cx="351051" cy="0"/>
            </a:xfrm>
            <a:prstGeom prst="line">
              <a:avLst/>
            </a:prstGeom>
            <a:noFill/>
            <a:ln w="28575" cap="flat" cmpd="sng" algn="ctr">
              <a:solidFill>
                <a:srgbClr val="000000"/>
              </a:solidFill>
              <a:prstDash val="solid"/>
              <a:round/>
              <a:headEnd type="none" w="med" len="med"/>
              <a:tailEnd type="none" w="med" len="med"/>
            </a:ln>
            <a:effectLst/>
          </p:spPr>
        </p:cxnSp>
      </p:grpSp>
      <p:grpSp>
        <p:nvGrpSpPr>
          <p:cNvPr id="597" name="Group 596">
            <a:extLst>
              <a:ext uri="{FF2B5EF4-FFF2-40B4-BE49-F238E27FC236}">
                <a16:creationId xmlns:a16="http://schemas.microsoft.com/office/drawing/2014/main" id="{C6897446-06B7-EBFA-0DFA-4A25ED09C4C2}"/>
              </a:ext>
            </a:extLst>
          </p:cNvPr>
          <p:cNvGrpSpPr/>
          <p:nvPr/>
        </p:nvGrpSpPr>
        <p:grpSpPr>
          <a:xfrm>
            <a:off x="6884387" y="5207924"/>
            <a:ext cx="4155958" cy="307777"/>
            <a:chOff x="1410335" y="5583060"/>
            <a:chExt cx="5734764" cy="307777"/>
          </a:xfrm>
        </p:grpSpPr>
        <p:sp>
          <p:nvSpPr>
            <p:cNvPr id="598" name="TextBox 597">
              <a:extLst>
                <a:ext uri="{FF2B5EF4-FFF2-40B4-BE49-F238E27FC236}">
                  <a16:creationId xmlns:a16="http://schemas.microsoft.com/office/drawing/2014/main" id="{A66CDD3C-42B8-096C-C484-E328A096EF8C}"/>
                </a:ext>
              </a:extLst>
            </p:cNvPr>
            <p:cNvSpPr txBox="1"/>
            <p:nvPr/>
          </p:nvSpPr>
          <p:spPr bwMode="auto">
            <a:xfrm>
              <a:off x="1410335" y="5583060"/>
              <a:ext cx="414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cs typeface="Poppins Medium" panose="00000600000000000000" pitchFamily="2" charset="0"/>
                </a:rPr>
                <a:t>0</a:t>
              </a:r>
            </a:p>
          </p:txBody>
        </p:sp>
        <p:sp>
          <p:nvSpPr>
            <p:cNvPr id="599" name="TextBox 598">
              <a:extLst>
                <a:ext uri="{FF2B5EF4-FFF2-40B4-BE49-F238E27FC236}">
                  <a16:creationId xmlns:a16="http://schemas.microsoft.com/office/drawing/2014/main" id="{066D9E4F-27AF-117E-3982-4109A414ECA9}"/>
                </a:ext>
              </a:extLst>
            </p:cNvPr>
            <p:cNvSpPr txBox="1"/>
            <p:nvPr/>
          </p:nvSpPr>
          <p:spPr bwMode="auto">
            <a:xfrm>
              <a:off x="2822627" y="5583060"/>
              <a:ext cx="573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cs typeface="Poppins Medium" panose="00000600000000000000" pitchFamily="2" charset="0"/>
                </a:rPr>
                <a:t>50</a:t>
              </a:r>
            </a:p>
          </p:txBody>
        </p:sp>
        <p:sp>
          <p:nvSpPr>
            <p:cNvPr id="600" name="TextBox 599">
              <a:extLst>
                <a:ext uri="{FF2B5EF4-FFF2-40B4-BE49-F238E27FC236}">
                  <a16:creationId xmlns:a16="http://schemas.microsoft.com/office/drawing/2014/main" id="{13C8D93B-8EA1-0564-B5ED-CBC7FF2B9256}"/>
                </a:ext>
              </a:extLst>
            </p:cNvPr>
            <p:cNvSpPr txBox="1"/>
            <p:nvPr/>
          </p:nvSpPr>
          <p:spPr bwMode="auto">
            <a:xfrm>
              <a:off x="4279082" y="5583060"/>
              <a:ext cx="659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cs typeface="Poppins Medium" panose="00000600000000000000" pitchFamily="2" charset="0"/>
                </a:rPr>
                <a:t>100</a:t>
              </a:r>
            </a:p>
          </p:txBody>
        </p:sp>
        <p:sp>
          <p:nvSpPr>
            <p:cNvPr id="601" name="TextBox 600">
              <a:extLst>
                <a:ext uri="{FF2B5EF4-FFF2-40B4-BE49-F238E27FC236}">
                  <a16:creationId xmlns:a16="http://schemas.microsoft.com/office/drawing/2014/main" id="{26CEC0C7-C644-8742-B715-84409104CDE5}"/>
                </a:ext>
              </a:extLst>
            </p:cNvPr>
            <p:cNvSpPr txBox="1"/>
            <p:nvPr/>
          </p:nvSpPr>
          <p:spPr bwMode="auto">
            <a:xfrm>
              <a:off x="5716175" y="5583060"/>
              <a:ext cx="659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cs typeface="Poppins Medium" panose="00000600000000000000" pitchFamily="2" charset="0"/>
                </a:rPr>
                <a:t>150</a:t>
              </a:r>
            </a:p>
          </p:txBody>
        </p:sp>
        <p:sp>
          <p:nvSpPr>
            <p:cNvPr id="602" name="TextBox 601">
              <a:extLst>
                <a:ext uri="{FF2B5EF4-FFF2-40B4-BE49-F238E27FC236}">
                  <a16:creationId xmlns:a16="http://schemas.microsoft.com/office/drawing/2014/main" id="{DB6DB773-EC3C-D0A5-9A91-B00EB016A834}"/>
                </a:ext>
              </a:extLst>
            </p:cNvPr>
            <p:cNvSpPr txBox="1"/>
            <p:nvPr/>
          </p:nvSpPr>
          <p:spPr bwMode="auto">
            <a:xfrm>
              <a:off x="2090728" y="5583060"/>
              <a:ext cx="5578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cs typeface="Poppins Medium" panose="00000600000000000000" pitchFamily="2" charset="0"/>
                </a:rPr>
                <a:t>25</a:t>
              </a:r>
            </a:p>
          </p:txBody>
        </p:sp>
        <p:sp>
          <p:nvSpPr>
            <p:cNvPr id="603" name="TextBox 602">
              <a:extLst>
                <a:ext uri="{FF2B5EF4-FFF2-40B4-BE49-F238E27FC236}">
                  <a16:creationId xmlns:a16="http://schemas.microsoft.com/office/drawing/2014/main" id="{650D3653-438A-39B3-ECFF-362652680D94}"/>
                </a:ext>
              </a:extLst>
            </p:cNvPr>
            <p:cNvSpPr txBox="1"/>
            <p:nvPr/>
          </p:nvSpPr>
          <p:spPr bwMode="auto">
            <a:xfrm>
              <a:off x="4991861" y="5583060"/>
              <a:ext cx="6441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cs typeface="Poppins Medium" panose="00000600000000000000" pitchFamily="2" charset="0"/>
                </a:rPr>
                <a:t>125</a:t>
              </a:r>
            </a:p>
          </p:txBody>
        </p:sp>
        <p:sp>
          <p:nvSpPr>
            <p:cNvPr id="604" name="TextBox 603">
              <a:extLst>
                <a:ext uri="{FF2B5EF4-FFF2-40B4-BE49-F238E27FC236}">
                  <a16:creationId xmlns:a16="http://schemas.microsoft.com/office/drawing/2014/main" id="{40201BC5-0A1D-D253-EE0B-7989063E9EA1}"/>
                </a:ext>
              </a:extLst>
            </p:cNvPr>
            <p:cNvSpPr txBox="1"/>
            <p:nvPr/>
          </p:nvSpPr>
          <p:spPr bwMode="auto">
            <a:xfrm>
              <a:off x="3576852" y="5583060"/>
              <a:ext cx="5534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cs typeface="Poppins Medium" panose="00000600000000000000" pitchFamily="2" charset="0"/>
                </a:rPr>
                <a:t>75</a:t>
              </a:r>
            </a:p>
          </p:txBody>
        </p:sp>
        <p:sp>
          <p:nvSpPr>
            <p:cNvPr id="605" name="TextBox 604">
              <a:extLst>
                <a:ext uri="{FF2B5EF4-FFF2-40B4-BE49-F238E27FC236}">
                  <a16:creationId xmlns:a16="http://schemas.microsoft.com/office/drawing/2014/main" id="{BCF2F9DE-B841-1653-F52C-6A348CFF477E}"/>
                </a:ext>
              </a:extLst>
            </p:cNvPr>
            <p:cNvSpPr txBox="1"/>
            <p:nvPr/>
          </p:nvSpPr>
          <p:spPr bwMode="auto">
            <a:xfrm>
              <a:off x="6505399" y="5583060"/>
              <a:ext cx="6397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eaLnBrk="0" fontAlgn="base" hangingPunct="0">
                <a:spcBef>
                  <a:spcPct val="50000"/>
                </a:spcBef>
                <a:spcAft>
                  <a:spcPct val="0"/>
                </a:spcAft>
                <a:defRPr/>
              </a:pPr>
              <a:r>
                <a:rPr lang="en-US" sz="1400">
                  <a:cs typeface="Poppins Medium" panose="00000600000000000000" pitchFamily="2" charset="0"/>
                </a:rPr>
                <a:t>175</a:t>
              </a:r>
            </a:p>
          </p:txBody>
        </p:sp>
      </p:grpSp>
      <p:grpSp>
        <p:nvGrpSpPr>
          <p:cNvPr id="606" name="Group 605">
            <a:extLst>
              <a:ext uri="{FF2B5EF4-FFF2-40B4-BE49-F238E27FC236}">
                <a16:creationId xmlns:a16="http://schemas.microsoft.com/office/drawing/2014/main" id="{95F59A37-1928-15B6-75E1-A97DD492F718}"/>
              </a:ext>
            </a:extLst>
          </p:cNvPr>
          <p:cNvGrpSpPr/>
          <p:nvPr/>
        </p:nvGrpSpPr>
        <p:grpSpPr>
          <a:xfrm rot="5400000">
            <a:off x="8873923" y="3349969"/>
            <a:ext cx="88513" cy="3760875"/>
            <a:chOff x="1594589" y="1412511"/>
            <a:chExt cx="351054" cy="3493214"/>
          </a:xfrm>
        </p:grpSpPr>
        <p:cxnSp>
          <p:nvCxnSpPr>
            <p:cNvPr id="607" name="Straight Connector 606">
              <a:extLst>
                <a:ext uri="{FF2B5EF4-FFF2-40B4-BE49-F238E27FC236}">
                  <a16:creationId xmlns:a16="http://schemas.microsoft.com/office/drawing/2014/main" id="{7BD848BE-256C-1BC0-9C0E-E4C52C1205DD}"/>
                </a:ext>
              </a:extLst>
            </p:cNvPr>
            <p:cNvCxnSpPr>
              <a:cxnSpLocks/>
            </p:cNvCxnSpPr>
            <p:nvPr/>
          </p:nvCxnSpPr>
          <p:spPr bwMode="auto">
            <a:xfrm>
              <a:off x="1594589" y="2418111"/>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12CA850F-FCB2-CA13-322C-C83A1F8E1CBA}"/>
                </a:ext>
              </a:extLst>
            </p:cNvPr>
            <p:cNvCxnSpPr>
              <a:cxnSpLocks/>
            </p:cNvCxnSpPr>
            <p:nvPr/>
          </p:nvCxnSpPr>
          <p:spPr bwMode="auto">
            <a:xfrm>
              <a:off x="1594589" y="2908467"/>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544CA9D7-1418-6CBC-07C3-ED453EAB647D}"/>
                </a:ext>
              </a:extLst>
            </p:cNvPr>
            <p:cNvCxnSpPr>
              <a:cxnSpLocks/>
            </p:cNvCxnSpPr>
            <p:nvPr/>
          </p:nvCxnSpPr>
          <p:spPr bwMode="auto">
            <a:xfrm>
              <a:off x="1594589" y="3407781"/>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6A100FAB-CFC1-FCAB-DA0F-8C98F60575E1}"/>
                </a:ext>
              </a:extLst>
            </p:cNvPr>
            <p:cNvCxnSpPr>
              <a:cxnSpLocks/>
            </p:cNvCxnSpPr>
            <p:nvPr/>
          </p:nvCxnSpPr>
          <p:spPr bwMode="auto">
            <a:xfrm>
              <a:off x="1594589" y="3907095"/>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4D5C5F24-41D3-433F-AB5E-2800CE0F17DB}"/>
                </a:ext>
              </a:extLst>
            </p:cNvPr>
            <p:cNvCxnSpPr>
              <a:cxnSpLocks/>
            </p:cNvCxnSpPr>
            <p:nvPr/>
          </p:nvCxnSpPr>
          <p:spPr bwMode="auto">
            <a:xfrm>
              <a:off x="1594589" y="4417144"/>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DC4324DF-2E82-7801-5566-4FF8ACAAF8BA}"/>
                </a:ext>
              </a:extLst>
            </p:cNvPr>
            <p:cNvCxnSpPr>
              <a:cxnSpLocks/>
            </p:cNvCxnSpPr>
            <p:nvPr/>
          </p:nvCxnSpPr>
          <p:spPr bwMode="auto">
            <a:xfrm>
              <a:off x="1594589" y="4905725"/>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F4165113-C227-A731-A24C-070DE15801DD}"/>
                </a:ext>
              </a:extLst>
            </p:cNvPr>
            <p:cNvCxnSpPr>
              <a:cxnSpLocks/>
            </p:cNvCxnSpPr>
            <p:nvPr/>
          </p:nvCxnSpPr>
          <p:spPr bwMode="auto">
            <a:xfrm>
              <a:off x="1594591" y="1907944"/>
              <a:ext cx="351051" cy="0"/>
            </a:xfrm>
            <a:prstGeom prst="line">
              <a:avLst/>
            </a:prstGeom>
            <a:noFill/>
            <a:ln w="28575" cap="flat" cmpd="sng" algn="ctr">
              <a:solidFill>
                <a:srgbClr val="000000"/>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2422F9AB-2250-76CE-998D-9C0165906FDA}"/>
                </a:ext>
              </a:extLst>
            </p:cNvPr>
            <p:cNvCxnSpPr>
              <a:cxnSpLocks/>
            </p:cNvCxnSpPr>
            <p:nvPr/>
          </p:nvCxnSpPr>
          <p:spPr bwMode="auto">
            <a:xfrm>
              <a:off x="1594592" y="1412511"/>
              <a:ext cx="351051" cy="0"/>
            </a:xfrm>
            <a:prstGeom prst="line">
              <a:avLst/>
            </a:prstGeom>
            <a:noFill/>
            <a:ln w="28575" cap="flat" cmpd="sng" algn="ctr">
              <a:solidFill>
                <a:srgbClr val="000000"/>
              </a:solidFill>
              <a:prstDash val="solid"/>
              <a:round/>
              <a:headEnd type="none" w="med" len="med"/>
              <a:tailEnd type="none" w="med" len="med"/>
            </a:ln>
            <a:effectLst/>
          </p:spPr>
        </p:cxnSp>
      </p:grpSp>
      <p:sp>
        <p:nvSpPr>
          <p:cNvPr id="615" name="TextBox 614">
            <a:extLst>
              <a:ext uri="{FF2B5EF4-FFF2-40B4-BE49-F238E27FC236}">
                <a16:creationId xmlns:a16="http://schemas.microsoft.com/office/drawing/2014/main" id="{C4F67884-3557-E1CE-8EC7-AE7F22D5BD89}"/>
              </a:ext>
            </a:extLst>
          </p:cNvPr>
          <p:cNvSpPr txBox="1"/>
          <p:nvPr/>
        </p:nvSpPr>
        <p:spPr bwMode="auto">
          <a:xfrm>
            <a:off x="7116230" y="4823820"/>
            <a:ext cx="10021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0" fontAlgn="base" hangingPunct="0">
              <a:spcBef>
                <a:spcPct val="50000"/>
              </a:spcBef>
              <a:spcAft>
                <a:spcPct val="0"/>
              </a:spcAft>
              <a:defRPr/>
            </a:pPr>
            <a:r>
              <a:rPr lang="en-US" sz="1400" i="1">
                <a:solidFill>
                  <a:srgbClr val="000000"/>
                </a:solidFill>
                <a:cs typeface="Arial" panose="020B0604020202020204" pitchFamily="34" charset="0"/>
              </a:rPr>
              <a:t>P </a:t>
            </a:r>
            <a:r>
              <a:rPr lang="en-US" sz="1400">
                <a:solidFill>
                  <a:srgbClr val="000000"/>
                </a:solidFill>
                <a:cs typeface="Arial" panose="020B0604020202020204" pitchFamily="34" charset="0"/>
              </a:rPr>
              <a:t>= .6269</a:t>
            </a:r>
          </a:p>
        </p:txBody>
      </p:sp>
      <p:sp>
        <p:nvSpPr>
          <p:cNvPr id="616" name="Oval 615">
            <a:extLst>
              <a:ext uri="{FF2B5EF4-FFF2-40B4-BE49-F238E27FC236}">
                <a16:creationId xmlns:a16="http://schemas.microsoft.com/office/drawing/2014/main" id="{379C68BA-4791-9BE3-39BA-789927ABF867}"/>
              </a:ext>
            </a:extLst>
          </p:cNvPr>
          <p:cNvSpPr/>
          <p:nvPr/>
        </p:nvSpPr>
        <p:spPr bwMode="auto">
          <a:xfrm>
            <a:off x="1827023" y="343391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17" name="Oval 616">
            <a:extLst>
              <a:ext uri="{FF2B5EF4-FFF2-40B4-BE49-F238E27FC236}">
                <a16:creationId xmlns:a16="http://schemas.microsoft.com/office/drawing/2014/main" id="{BA880FD2-4A17-9DF4-4681-87C8A750AC16}"/>
              </a:ext>
            </a:extLst>
          </p:cNvPr>
          <p:cNvSpPr/>
          <p:nvPr/>
        </p:nvSpPr>
        <p:spPr bwMode="auto">
          <a:xfrm>
            <a:off x="1859981" y="3548104"/>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18" name="Oval 617">
            <a:extLst>
              <a:ext uri="{FF2B5EF4-FFF2-40B4-BE49-F238E27FC236}">
                <a16:creationId xmlns:a16="http://schemas.microsoft.com/office/drawing/2014/main" id="{0A40F143-5C90-1487-08B0-F1F7933265DF}"/>
              </a:ext>
            </a:extLst>
          </p:cNvPr>
          <p:cNvSpPr/>
          <p:nvPr/>
        </p:nvSpPr>
        <p:spPr bwMode="auto">
          <a:xfrm>
            <a:off x="1784675" y="3497900"/>
            <a:ext cx="45719" cy="45719"/>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19" name="Oval 618">
            <a:extLst>
              <a:ext uri="{FF2B5EF4-FFF2-40B4-BE49-F238E27FC236}">
                <a16:creationId xmlns:a16="http://schemas.microsoft.com/office/drawing/2014/main" id="{BF6ACD99-765D-BBF2-4181-32CAEEFD607E}"/>
              </a:ext>
            </a:extLst>
          </p:cNvPr>
          <p:cNvSpPr/>
          <p:nvPr/>
        </p:nvSpPr>
        <p:spPr bwMode="auto">
          <a:xfrm>
            <a:off x="1921685" y="3807088"/>
            <a:ext cx="45719" cy="45719"/>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0" name="Oval 619">
            <a:extLst>
              <a:ext uri="{FF2B5EF4-FFF2-40B4-BE49-F238E27FC236}">
                <a16:creationId xmlns:a16="http://schemas.microsoft.com/office/drawing/2014/main" id="{3411576C-C8C0-F03E-4451-6F5F8D6520B8}"/>
              </a:ext>
            </a:extLst>
          </p:cNvPr>
          <p:cNvSpPr/>
          <p:nvPr/>
        </p:nvSpPr>
        <p:spPr bwMode="auto">
          <a:xfrm>
            <a:off x="1944544" y="3805613"/>
            <a:ext cx="45719" cy="45719"/>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1" name="Oval 620">
            <a:extLst>
              <a:ext uri="{FF2B5EF4-FFF2-40B4-BE49-F238E27FC236}">
                <a16:creationId xmlns:a16="http://schemas.microsoft.com/office/drawing/2014/main" id="{0AE9EDA2-EB8A-6F52-D095-38D065BAAD88}"/>
              </a:ext>
            </a:extLst>
          </p:cNvPr>
          <p:cNvSpPr/>
          <p:nvPr/>
        </p:nvSpPr>
        <p:spPr bwMode="auto">
          <a:xfrm>
            <a:off x="1921684" y="3607794"/>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2" name="Oval 621">
            <a:extLst>
              <a:ext uri="{FF2B5EF4-FFF2-40B4-BE49-F238E27FC236}">
                <a16:creationId xmlns:a16="http://schemas.microsoft.com/office/drawing/2014/main" id="{0A9FBA5D-ADBB-CC26-B94A-D1F23093EFE7}"/>
              </a:ext>
            </a:extLst>
          </p:cNvPr>
          <p:cNvSpPr/>
          <p:nvPr/>
        </p:nvSpPr>
        <p:spPr bwMode="auto">
          <a:xfrm>
            <a:off x="1943138" y="365780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3" name="Oval 622">
            <a:extLst>
              <a:ext uri="{FF2B5EF4-FFF2-40B4-BE49-F238E27FC236}">
                <a16:creationId xmlns:a16="http://schemas.microsoft.com/office/drawing/2014/main" id="{73670ADF-89F4-8BCF-BEA2-060B5B8F9458}"/>
              </a:ext>
            </a:extLst>
          </p:cNvPr>
          <p:cNvSpPr/>
          <p:nvPr/>
        </p:nvSpPr>
        <p:spPr bwMode="auto">
          <a:xfrm>
            <a:off x="1951770" y="3725113"/>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4" name="Oval 623">
            <a:extLst>
              <a:ext uri="{FF2B5EF4-FFF2-40B4-BE49-F238E27FC236}">
                <a16:creationId xmlns:a16="http://schemas.microsoft.com/office/drawing/2014/main" id="{87BF6300-BD9E-D752-5D4C-0A9D7AC0F818}"/>
              </a:ext>
            </a:extLst>
          </p:cNvPr>
          <p:cNvSpPr/>
          <p:nvPr/>
        </p:nvSpPr>
        <p:spPr bwMode="auto">
          <a:xfrm>
            <a:off x="2116061" y="3758739"/>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5" name="Oval 624">
            <a:extLst>
              <a:ext uri="{FF2B5EF4-FFF2-40B4-BE49-F238E27FC236}">
                <a16:creationId xmlns:a16="http://schemas.microsoft.com/office/drawing/2014/main" id="{7C368C31-2411-DA22-295F-BB7E580C27F5}"/>
              </a:ext>
            </a:extLst>
          </p:cNvPr>
          <p:cNvSpPr/>
          <p:nvPr/>
        </p:nvSpPr>
        <p:spPr bwMode="auto">
          <a:xfrm>
            <a:off x="2146146" y="3761117"/>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6" name="Oval 625">
            <a:extLst>
              <a:ext uri="{FF2B5EF4-FFF2-40B4-BE49-F238E27FC236}">
                <a16:creationId xmlns:a16="http://schemas.microsoft.com/office/drawing/2014/main" id="{625086DF-D725-5B01-6350-F681C4E3A9DF}"/>
              </a:ext>
            </a:extLst>
          </p:cNvPr>
          <p:cNvSpPr/>
          <p:nvPr/>
        </p:nvSpPr>
        <p:spPr bwMode="auto">
          <a:xfrm>
            <a:off x="2190460" y="3802798"/>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7" name="Oval 626">
            <a:extLst>
              <a:ext uri="{FF2B5EF4-FFF2-40B4-BE49-F238E27FC236}">
                <a16:creationId xmlns:a16="http://schemas.microsoft.com/office/drawing/2014/main" id="{A0921C24-4C79-6755-5A66-A3CF68A2DBD4}"/>
              </a:ext>
            </a:extLst>
          </p:cNvPr>
          <p:cNvSpPr/>
          <p:nvPr/>
        </p:nvSpPr>
        <p:spPr bwMode="auto">
          <a:xfrm>
            <a:off x="2219140" y="384724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8" name="Oval 627">
            <a:extLst>
              <a:ext uri="{FF2B5EF4-FFF2-40B4-BE49-F238E27FC236}">
                <a16:creationId xmlns:a16="http://schemas.microsoft.com/office/drawing/2014/main" id="{A305C234-5147-5FFF-7420-E317DB16487A}"/>
              </a:ext>
            </a:extLst>
          </p:cNvPr>
          <p:cNvSpPr/>
          <p:nvPr/>
        </p:nvSpPr>
        <p:spPr bwMode="auto">
          <a:xfrm>
            <a:off x="2448017" y="3886843"/>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29" name="Oval 628">
            <a:extLst>
              <a:ext uri="{FF2B5EF4-FFF2-40B4-BE49-F238E27FC236}">
                <a16:creationId xmlns:a16="http://schemas.microsoft.com/office/drawing/2014/main" id="{A5D831E9-7DE6-8842-EBE6-A3449E355853}"/>
              </a:ext>
            </a:extLst>
          </p:cNvPr>
          <p:cNvSpPr/>
          <p:nvPr/>
        </p:nvSpPr>
        <p:spPr bwMode="auto">
          <a:xfrm>
            <a:off x="1726351" y="3266407"/>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0" name="Oval 629">
            <a:extLst>
              <a:ext uri="{FF2B5EF4-FFF2-40B4-BE49-F238E27FC236}">
                <a16:creationId xmlns:a16="http://schemas.microsoft.com/office/drawing/2014/main" id="{F1A93563-1D89-C77B-F426-75A1D7FE402D}"/>
              </a:ext>
            </a:extLst>
          </p:cNvPr>
          <p:cNvSpPr/>
          <p:nvPr/>
        </p:nvSpPr>
        <p:spPr bwMode="auto">
          <a:xfrm>
            <a:off x="2469471" y="393689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1" name="Oval 630">
            <a:extLst>
              <a:ext uri="{FF2B5EF4-FFF2-40B4-BE49-F238E27FC236}">
                <a16:creationId xmlns:a16="http://schemas.microsoft.com/office/drawing/2014/main" id="{DBF53B2C-9F4F-362C-8973-775FB9E2C8E5}"/>
              </a:ext>
            </a:extLst>
          </p:cNvPr>
          <p:cNvSpPr/>
          <p:nvPr/>
        </p:nvSpPr>
        <p:spPr bwMode="auto">
          <a:xfrm>
            <a:off x="2623458" y="403021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2" name="Oval 631">
            <a:extLst>
              <a:ext uri="{FF2B5EF4-FFF2-40B4-BE49-F238E27FC236}">
                <a16:creationId xmlns:a16="http://schemas.microsoft.com/office/drawing/2014/main" id="{09B55B05-1FCE-6358-4F49-2DAA6BE0439C}"/>
              </a:ext>
            </a:extLst>
          </p:cNvPr>
          <p:cNvSpPr/>
          <p:nvPr/>
        </p:nvSpPr>
        <p:spPr bwMode="auto">
          <a:xfrm>
            <a:off x="2682108" y="403021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3" name="Oval 632">
            <a:extLst>
              <a:ext uri="{FF2B5EF4-FFF2-40B4-BE49-F238E27FC236}">
                <a16:creationId xmlns:a16="http://schemas.microsoft.com/office/drawing/2014/main" id="{464A6093-19D2-8B38-65EE-12181874A93D}"/>
              </a:ext>
            </a:extLst>
          </p:cNvPr>
          <p:cNvSpPr/>
          <p:nvPr/>
        </p:nvSpPr>
        <p:spPr bwMode="auto">
          <a:xfrm>
            <a:off x="2735996" y="403021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4" name="Oval 633">
            <a:extLst>
              <a:ext uri="{FF2B5EF4-FFF2-40B4-BE49-F238E27FC236}">
                <a16:creationId xmlns:a16="http://schemas.microsoft.com/office/drawing/2014/main" id="{67B5116F-F3EB-132F-EA48-AC2BE61AC9C5}"/>
              </a:ext>
            </a:extLst>
          </p:cNvPr>
          <p:cNvSpPr/>
          <p:nvPr/>
        </p:nvSpPr>
        <p:spPr bwMode="auto">
          <a:xfrm>
            <a:off x="2223659" y="4545904"/>
            <a:ext cx="45719" cy="45719"/>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5" name="Oval 634">
            <a:extLst>
              <a:ext uri="{FF2B5EF4-FFF2-40B4-BE49-F238E27FC236}">
                <a16:creationId xmlns:a16="http://schemas.microsoft.com/office/drawing/2014/main" id="{F2B230BE-C7C8-90F3-1CD3-6192B35478CE}"/>
              </a:ext>
            </a:extLst>
          </p:cNvPr>
          <p:cNvSpPr/>
          <p:nvPr/>
        </p:nvSpPr>
        <p:spPr bwMode="auto">
          <a:xfrm>
            <a:off x="2264859" y="4700427"/>
            <a:ext cx="45719" cy="45719"/>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6" name="Oval 635">
            <a:extLst>
              <a:ext uri="{FF2B5EF4-FFF2-40B4-BE49-F238E27FC236}">
                <a16:creationId xmlns:a16="http://schemas.microsoft.com/office/drawing/2014/main" id="{2A69309D-7038-9F7C-AD17-937CA5314AE6}"/>
              </a:ext>
            </a:extLst>
          </p:cNvPr>
          <p:cNvSpPr/>
          <p:nvPr/>
        </p:nvSpPr>
        <p:spPr bwMode="auto">
          <a:xfrm>
            <a:off x="2899859" y="4700427"/>
            <a:ext cx="45719" cy="45719"/>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7" name="Oval 636">
            <a:extLst>
              <a:ext uri="{FF2B5EF4-FFF2-40B4-BE49-F238E27FC236}">
                <a16:creationId xmlns:a16="http://schemas.microsoft.com/office/drawing/2014/main" id="{24F9670A-C4F2-5FFF-1D0A-33A246E0E261}"/>
              </a:ext>
            </a:extLst>
          </p:cNvPr>
          <p:cNvSpPr/>
          <p:nvPr/>
        </p:nvSpPr>
        <p:spPr bwMode="auto">
          <a:xfrm>
            <a:off x="2945578" y="403021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8" name="Oval 637">
            <a:extLst>
              <a:ext uri="{FF2B5EF4-FFF2-40B4-BE49-F238E27FC236}">
                <a16:creationId xmlns:a16="http://schemas.microsoft.com/office/drawing/2014/main" id="{526E7F02-77E4-322C-31E7-741C3EC22F00}"/>
              </a:ext>
            </a:extLst>
          </p:cNvPr>
          <p:cNvSpPr/>
          <p:nvPr/>
        </p:nvSpPr>
        <p:spPr bwMode="auto">
          <a:xfrm>
            <a:off x="3009094" y="4091069"/>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39" name="Oval 638">
            <a:extLst>
              <a:ext uri="{FF2B5EF4-FFF2-40B4-BE49-F238E27FC236}">
                <a16:creationId xmlns:a16="http://schemas.microsoft.com/office/drawing/2014/main" id="{1A135BD1-C00B-8B61-5A4A-FB723676DC68}"/>
              </a:ext>
            </a:extLst>
          </p:cNvPr>
          <p:cNvSpPr/>
          <p:nvPr/>
        </p:nvSpPr>
        <p:spPr bwMode="auto">
          <a:xfrm>
            <a:off x="3315835" y="4236438"/>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0" name="Oval 639">
            <a:extLst>
              <a:ext uri="{FF2B5EF4-FFF2-40B4-BE49-F238E27FC236}">
                <a16:creationId xmlns:a16="http://schemas.microsoft.com/office/drawing/2014/main" id="{5554EF13-7F8C-7CF0-0EF4-26D25C07F36D}"/>
              </a:ext>
            </a:extLst>
          </p:cNvPr>
          <p:cNvSpPr/>
          <p:nvPr/>
        </p:nvSpPr>
        <p:spPr bwMode="auto">
          <a:xfrm>
            <a:off x="3401436" y="4236438"/>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1" name="Oval 640">
            <a:extLst>
              <a:ext uri="{FF2B5EF4-FFF2-40B4-BE49-F238E27FC236}">
                <a16:creationId xmlns:a16="http://schemas.microsoft.com/office/drawing/2014/main" id="{5FCBA118-7977-DC24-1E89-159C1767756D}"/>
              </a:ext>
            </a:extLst>
          </p:cNvPr>
          <p:cNvSpPr/>
          <p:nvPr/>
        </p:nvSpPr>
        <p:spPr bwMode="auto">
          <a:xfrm>
            <a:off x="3638348" y="4427057"/>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2" name="Oval 641">
            <a:extLst>
              <a:ext uri="{FF2B5EF4-FFF2-40B4-BE49-F238E27FC236}">
                <a16:creationId xmlns:a16="http://schemas.microsoft.com/office/drawing/2014/main" id="{7C233A89-9878-3EFB-F792-8F1B2AD64A03}"/>
              </a:ext>
            </a:extLst>
          </p:cNvPr>
          <p:cNvSpPr/>
          <p:nvPr/>
        </p:nvSpPr>
        <p:spPr bwMode="auto">
          <a:xfrm>
            <a:off x="3728027" y="442705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3" name="Oval 642">
            <a:extLst>
              <a:ext uri="{FF2B5EF4-FFF2-40B4-BE49-F238E27FC236}">
                <a16:creationId xmlns:a16="http://schemas.microsoft.com/office/drawing/2014/main" id="{4B0748B5-E2AF-A7EE-C15A-AE321769D689}"/>
              </a:ext>
            </a:extLst>
          </p:cNvPr>
          <p:cNvSpPr/>
          <p:nvPr/>
        </p:nvSpPr>
        <p:spPr bwMode="auto">
          <a:xfrm>
            <a:off x="4547177" y="4552860"/>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4" name="Oval 643">
            <a:extLst>
              <a:ext uri="{FF2B5EF4-FFF2-40B4-BE49-F238E27FC236}">
                <a16:creationId xmlns:a16="http://schemas.microsoft.com/office/drawing/2014/main" id="{FE92915B-FD96-6036-BB16-A85817C84791}"/>
              </a:ext>
            </a:extLst>
          </p:cNvPr>
          <p:cNvSpPr/>
          <p:nvPr/>
        </p:nvSpPr>
        <p:spPr bwMode="auto">
          <a:xfrm>
            <a:off x="4916373" y="4552860"/>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5" name="Oval 644">
            <a:extLst>
              <a:ext uri="{FF2B5EF4-FFF2-40B4-BE49-F238E27FC236}">
                <a16:creationId xmlns:a16="http://schemas.microsoft.com/office/drawing/2014/main" id="{032555C7-30EB-B04F-1328-4D0EE15FC406}"/>
              </a:ext>
            </a:extLst>
          </p:cNvPr>
          <p:cNvSpPr/>
          <p:nvPr/>
        </p:nvSpPr>
        <p:spPr bwMode="auto">
          <a:xfrm>
            <a:off x="5285569" y="4550670"/>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6" name="Oval 645">
            <a:extLst>
              <a:ext uri="{FF2B5EF4-FFF2-40B4-BE49-F238E27FC236}">
                <a16:creationId xmlns:a16="http://schemas.microsoft.com/office/drawing/2014/main" id="{51AE1E80-8628-8833-9C12-2A07EC985E81}"/>
              </a:ext>
            </a:extLst>
          </p:cNvPr>
          <p:cNvSpPr/>
          <p:nvPr/>
        </p:nvSpPr>
        <p:spPr bwMode="auto">
          <a:xfrm>
            <a:off x="5375248" y="4548819"/>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7" name="Oval 646">
            <a:extLst>
              <a:ext uri="{FF2B5EF4-FFF2-40B4-BE49-F238E27FC236}">
                <a16:creationId xmlns:a16="http://schemas.microsoft.com/office/drawing/2014/main" id="{DDF9F517-26CF-2F88-C290-0C9326565269}"/>
              </a:ext>
            </a:extLst>
          </p:cNvPr>
          <p:cNvSpPr/>
          <p:nvPr/>
        </p:nvSpPr>
        <p:spPr bwMode="auto">
          <a:xfrm>
            <a:off x="5429696" y="4545904"/>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8" name="Oval 647">
            <a:extLst>
              <a:ext uri="{FF2B5EF4-FFF2-40B4-BE49-F238E27FC236}">
                <a16:creationId xmlns:a16="http://schemas.microsoft.com/office/drawing/2014/main" id="{45D12203-F9A4-4118-75A4-213E5B7C3C5C}"/>
              </a:ext>
            </a:extLst>
          </p:cNvPr>
          <p:cNvSpPr/>
          <p:nvPr/>
        </p:nvSpPr>
        <p:spPr bwMode="auto">
          <a:xfrm>
            <a:off x="5742518" y="4700427"/>
            <a:ext cx="45719" cy="45719"/>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49" name="Freeform: Shape 648">
            <a:extLst>
              <a:ext uri="{FF2B5EF4-FFF2-40B4-BE49-F238E27FC236}">
                <a16:creationId xmlns:a16="http://schemas.microsoft.com/office/drawing/2014/main" id="{B54AFD71-7900-1229-4BE4-8D6CA6A09F8F}"/>
              </a:ext>
            </a:extLst>
          </p:cNvPr>
          <p:cNvSpPr/>
          <p:nvPr/>
        </p:nvSpPr>
        <p:spPr bwMode="auto">
          <a:xfrm>
            <a:off x="1474195" y="2924472"/>
            <a:ext cx="4264025" cy="1806575"/>
          </a:xfrm>
          <a:custGeom>
            <a:avLst/>
            <a:gdLst>
              <a:gd name="connsiteX0" fmla="*/ 0 w 4286250"/>
              <a:gd name="connsiteY0" fmla="*/ 0 h 1806575"/>
              <a:gd name="connsiteX1" fmla="*/ 76200 w 4286250"/>
              <a:gd name="connsiteY1" fmla="*/ 0 h 1806575"/>
              <a:gd name="connsiteX2" fmla="*/ 76200 w 4286250"/>
              <a:gd name="connsiteY2" fmla="*/ 200025 h 1806575"/>
              <a:gd name="connsiteX3" fmla="*/ 168275 w 4286250"/>
              <a:gd name="connsiteY3" fmla="*/ 200025 h 1806575"/>
              <a:gd name="connsiteX4" fmla="*/ 168275 w 4286250"/>
              <a:gd name="connsiteY4" fmla="*/ 295275 h 1806575"/>
              <a:gd name="connsiteX5" fmla="*/ 180975 w 4286250"/>
              <a:gd name="connsiteY5" fmla="*/ 295275 h 1806575"/>
              <a:gd name="connsiteX6" fmla="*/ 180975 w 4286250"/>
              <a:gd name="connsiteY6" fmla="*/ 400050 h 1806575"/>
              <a:gd name="connsiteX7" fmla="*/ 260350 w 4286250"/>
              <a:gd name="connsiteY7" fmla="*/ 400050 h 1806575"/>
              <a:gd name="connsiteX8" fmla="*/ 260350 w 4286250"/>
              <a:gd name="connsiteY8" fmla="*/ 485775 h 1806575"/>
              <a:gd name="connsiteX9" fmla="*/ 260350 w 4286250"/>
              <a:gd name="connsiteY9" fmla="*/ 485775 h 1806575"/>
              <a:gd name="connsiteX10" fmla="*/ 288925 w 4286250"/>
              <a:gd name="connsiteY10" fmla="*/ 485775 h 1806575"/>
              <a:gd name="connsiteX11" fmla="*/ 288925 w 4286250"/>
              <a:gd name="connsiteY11" fmla="*/ 596900 h 1806575"/>
              <a:gd name="connsiteX12" fmla="*/ 346075 w 4286250"/>
              <a:gd name="connsiteY12" fmla="*/ 596900 h 1806575"/>
              <a:gd name="connsiteX13" fmla="*/ 346075 w 4286250"/>
              <a:gd name="connsiteY13" fmla="*/ 685800 h 1806575"/>
              <a:gd name="connsiteX14" fmla="*/ 406400 w 4286250"/>
              <a:gd name="connsiteY14" fmla="*/ 685800 h 1806575"/>
              <a:gd name="connsiteX15" fmla="*/ 406400 w 4286250"/>
              <a:gd name="connsiteY15" fmla="*/ 793750 h 1806575"/>
              <a:gd name="connsiteX16" fmla="*/ 444500 w 4286250"/>
              <a:gd name="connsiteY16" fmla="*/ 793750 h 1806575"/>
              <a:gd name="connsiteX17" fmla="*/ 444500 w 4286250"/>
              <a:gd name="connsiteY17" fmla="*/ 904875 h 1806575"/>
              <a:gd name="connsiteX18" fmla="*/ 508000 w 4286250"/>
              <a:gd name="connsiteY18" fmla="*/ 904875 h 1806575"/>
              <a:gd name="connsiteX19" fmla="*/ 508000 w 4286250"/>
              <a:gd name="connsiteY19" fmla="*/ 1025525 h 1806575"/>
              <a:gd name="connsiteX20" fmla="*/ 508000 w 4286250"/>
              <a:gd name="connsiteY20" fmla="*/ 1025525 h 1806575"/>
              <a:gd name="connsiteX21" fmla="*/ 530225 w 4286250"/>
              <a:gd name="connsiteY21" fmla="*/ 1025525 h 1806575"/>
              <a:gd name="connsiteX22" fmla="*/ 530225 w 4286250"/>
              <a:gd name="connsiteY22" fmla="*/ 1273175 h 1806575"/>
              <a:gd name="connsiteX23" fmla="*/ 660400 w 4286250"/>
              <a:gd name="connsiteY23" fmla="*/ 1273175 h 1806575"/>
              <a:gd name="connsiteX24" fmla="*/ 660400 w 4286250"/>
              <a:gd name="connsiteY24" fmla="*/ 1393825 h 1806575"/>
              <a:gd name="connsiteX25" fmla="*/ 730250 w 4286250"/>
              <a:gd name="connsiteY25" fmla="*/ 1393825 h 1806575"/>
              <a:gd name="connsiteX26" fmla="*/ 730250 w 4286250"/>
              <a:gd name="connsiteY26" fmla="*/ 1530350 h 1806575"/>
              <a:gd name="connsiteX27" fmla="*/ 768350 w 4286250"/>
              <a:gd name="connsiteY27" fmla="*/ 1530350 h 1806575"/>
              <a:gd name="connsiteX28" fmla="*/ 768350 w 4286250"/>
              <a:gd name="connsiteY28" fmla="*/ 1644650 h 1806575"/>
              <a:gd name="connsiteX29" fmla="*/ 796925 w 4286250"/>
              <a:gd name="connsiteY29" fmla="*/ 1644650 h 1806575"/>
              <a:gd name="connsiteX30" fmla="*/ 796925 w 4286250"/>
              <a:gd name="connsiteY30" fmla="*/ 1806575 h 1806575"/>
              <a:gd name="connsiteX31" fmla="*/ 4264025 w 4286250"/>
              <a:gd name="connsiteY31" fmla="*/ 1806575 h 1806575"/>
              <a:gd name="connsiteX32" fmla="*/ 4286250 w 4286250"/>
              <a:gd name="connsiteY32" fmla="*/ 1784350 h 1806575"/>
              <a:gd name="connsiteX33" fmla="*/ 4286250 w 4286250"/>
              <a:gd name="connsiteY33" fmla="*/ 1784350 h 1806575"/>
              <a:gd name="connsiteX0" fmla="*/ 0 w 4286250"/>
              <a:gd name="connsiteY0" fmla="*/ 0 h 1806575"/>
              <a:gd name="connsiteX1" fmla="*/ 76200 w 4286250"/>
              <a:gd name="connsiteY1" fmla="*/ 0 h 1806575"/>
              <a:gd name="connsiteX2" fmla="*/ 76200 w 4286250"/>
              <a:gd name="connsiteY2" fmla="*/ 200025 h 1806575"/>
              <a:gd name="connsiteX3" fmla="*/ 168275 w 4286250"/>
              <a:gd name="connsiteY3" fmla="*/ 200025 h 1806575"/>
              <a:gd name="connsiteX4" fmla="*/ 168275 w 4286250"/>
              <a:gd name="connsiteY4" fmla="*/ 295275 h 1806575"/>
              <a:gd name="connsiteX5" fmla="*/ 180975 w 4286250"/>
              <a:gd name="connsiteY5" fmla="*/ 295275 h 1806575"/>
              <a:gd name="connsiteX6" fmla="*/ 180975 w 4286250"/>
              <a:gd name="connsiteY6" fmla="*/ 400050 h 1806575"/>
              <a:gd name="connsiteX7" fmla="*/ 260350 w 4286250"/>
              <a:gd name="connsiteY7" fmla="*/ 400050 h 1806575"/>
              <a:gd name="connsiteX8" fmla="*/ 260350 w 4286250"/>
              <a:gd name="connsiteY8" fmla="*/ 485775 h 1806575"/>
              <a:gd name="connsiteX9" fmla="*/ 260350 w 4286250"/>
              <a:gd name="connsiteY9" fmla="*/ 485775 h 1806575"/>
              <a:gd name="connsiteX10" fmla="*/ 288925 w 4286250"/>
              <a:gd name="connsiteY10" fmla="*/ 485775 h 1806575"/>
              <a:gd name="connsiteX11" fmla="*/ 288925 w 4286250"/>
              <a:gd name="connsiteY11" fmla="*/ 596900 h 1806575"/>
              <a:gd name="connsiteX12" fmla="*/ 346075 w 4286250"/>
              <a:gd name="connsiteY12" fmla="*/ 596900 h 1806575"/>
              <a:gd name="connsiteX13" fmla="*/ 346075 w 4286250"/>
              <a:gd name="connsiteY13" fmla="*/ 685800 h 1806575"/>
              <a:gd name="connsiteX14" fmla="*/ 406400 w 4286250"/>
              <a:gd name="connsiteY14" fmla="*/ 685800 h 1806575"/>
              <a:gd name="connsiteX15" fmla="*/ 406400 w 4286250"/>
              <a:gd name="connsiteY15" fmla="*/ 793750 h 1806575"/>
              <a:gd name="connsiteX16" fmla="*/ 444500 w 4286250"/>
              <a:gd name="connsiteY16" fmla="*/ 793750 h 1806575"/>
              <a:gd name="connsiteX17" fmla="*/ 444500 w 4286250"/>
              <a:gd name="connsiteY17" fmla="*/ 904875 h 1806575"/>
              <a:gd name="connsiteX18" fmla="*/ 508000 w 4286250"/>
              <a:gd name="connsiteY18" fmla="*/ 904875 h 1806575"/>
              <a:gd name="connsiteX19" fmla="*/ 508000 w 4286250"/>
              <a:gd name="connsiteY19" fmla="*/ 1025525 h 1806575"/>
              <a:gd name="connsiteX20" fmla="*/ 508000 w 4286250"/>
              <a:gd name="connsiteY20" fmla="*/ 1025525 h 1806575"/>
              <a:gd name="connsiteX21" fmla="*/ 530225 w 4286250"/>
              <a:gd name="connsiteY21" fmla="*/ 1025525 h 1806575"/>
              <a:gd name="connsiteX22" fmla="*/ 530225 w 4286250"/>
              <a:gd name="connsiteY22" fmla="*/ 1273175 h 1806575"/>
              <a:gd name="connsiteX23" fmla="*/ 660400 w 4286250"/>
              <a:gd name="connsiteY23" fmla="*/ 1273175 h 1806575"/>
              <a:gd name="connsiteX24" fmla="*/ 660400 w 4286250"/>
              <a:gd name="connsiteY24" fmla="*/ 1393825 h 1806575"/>
              <a:gd name="connsiteX25" fmla="*/ 730250 w 4286250"/>
              <a:gd name="connsiteY25" fmla="*/ 1393825 h 1806575"/>
              <a:gd name="connsiteX26" fmla="*/ 730250 w 4286250"/>
              <a:gd name="connsiteY26" fmla="*/ 1530350 h 1806575"/>
              <a:gd name="connsiteX27" fmla="*/ 768350 w 4286250"/>
              <a:gd name="connsiteY27" fmla="*/ 1530350 h 1806575"/>
              <a:gd name="connsiteX28" fmla="*/ 768350 w 4286250"/>
              <a:gd name="connsiteY28" fmla="*/ 1644650 h 1806575"/>
              <a:gd name="connsiteX29" fmla="*/ 796925 w 4286250"/>
              <a:gd name="connsiteY29" fmla="*/ 1644650 h 1806575"/>
              <a:gd name="connsiteX30" fmla="*/ 796925 w 4286250"/>
              <a:gd name="connsiteY30" fmla="*/ 1806575 h 1806575"/>
              <a:gd name="connsiteX31" fmla="*/ 4264025 w 4286250"/>
              <a:gd name="connsiteY31" fmla="*/ 1806575 h 1806575"/>
              <a:gd name="connsiteX32" fmla="*/ 4286250 w 4286250"/>
              <a:gd name="connsiteY32" fmla="*/ 1784350 h 1806575"/>
              <a:gd name="connsiteX0" fmla="*/ 0 w 4264025"/>
              <a:gd name="connsiteY0" fmla="*/ 0 h 1806575"/>
              <a:gd name="connsiteX1" fmla="*/ 76200 w 4264025"/>
              <a:gd name="connsiteY1" fmla="*/ 0 h 1806575"/>
              <a:gd name="connsiteX2" fmla="*/ 76200 w 4264025"/>
              <a:gd name="connsiteY2" fmla="*/ 200025 h 1806575"/>
              <a:gd name="connsiteX3" fmla="*/ 168275 w 4264025"/>
              <a:gd name="connsiteY3" fmla="*/ 200025 h 1806575"/>
              <a:gd name="connsiteX4" fmla="*/ 168275 w 4264025"/>
              <a:gd name="connsiteY4" fmla="*/ 295275 h 1806575"/>
              <a:gd name="connsiteX5" fmla="*/ 180975 w 4264025"/>
              <a:gd name="connsiteY5" fmla="*/ 295275 h 1806575"/>
              <a:gd name="connsiteX6" fmla="*/ 180975 w 4264025"/>
              <a:gd name="connsiteY6" fmla="*/ 400050 h 1806575"/>
              <a:gd name="connsiteX7" fmla="*/ 260350 w 4264025"/>
              <a:gd name="connsiteY7" fmla="*/ 400050 h 1806575"/>
              <a:gd name="connsiteX8" fmla="*/ 260350 w 4264025"/>
              <a:gd name="connsiteY8" fmla="*/ 485775 h 1806575"/>
              <a:gd name="connsiteX9" fmla="*/ 260350 w 4264025"/>
              <a:gd name="connsiteY9" fmla="*/ 485775 h 1806575"/>
              <a:gd name="connsiteX10" fmla="*/ 288925 w 4264025"/>
              <a:gd name="connsiteY10" fmla="*/ 485775 h 1806575"/>
              <a:gd name="connsiteX11" fmla="*/ 288925 w 4264025"/>
              <a:gd name="connsiteY11" fmla="*/ 596900 h 1806575"/>
              <a:gd name="connsiteX12" fmla="*/ 346075 w 4264025"/>
              <a:gd name="connsiteY12" fmla="*/ 596900 h 1806575"/>
              <a:gd name="connsiteX13" fmla="*/ 346075 w 4264025"/>
              <a:gd name="connsiteY13" fmla="*/ 685800 h 1806575"/>
              <a:gd name="connsiteX14" fmla="*/ 406400 w 4264025"/>
              <a:gd name="connsiteY14" fmla="*/ 685800 h 1806575"/>
              <a:gd name="connsiteX15" fmla="*/ 406400 w 4264025"/>
              <a:gd name="connsiteY15" fmla="*/ 793750 h 1806575"/>
              <a:gd name="connsiteX16" fmla="*/ 444500 w 4264025"/>
              <a:gd name="connsiteY16" fmla="*/ 793750 h 1806575"/>
              <a:gd name="connsiteX17" fmla="*/ 444500 w 4264025"/>
              <a:gd name="connsiteY17" fmla="*/ 904875 h 1806575"/>
              <a:gd name="connsiteX18" fmla="*/ 508000 w 4264025"/>
              <a:gd name="connsiteY18" fmla="*/ 904875 h 1806575"/>
              <a:gd name="connsiteX19" fmla="*/ 508000 w 4264025"/>
              <a:gd name="connsiteY19" fmla="*/ 1025525 h 1806575"/>
              <a:gd name="connsiteX20" fmla="*/ 508000 w 4264025"/>
              <a:gd name="connsiteY20" fmla="*/ 1025525 h 1806575"/>
              <a:gd name="connsiteX21" fmla="*/ 530225 w 4264025"/>
              <a:gd name="connsiteY21" fmla="*/ 1025525 h 1806575"/>
              <a:gd name="connsiteX22" fmla="*/ 530225 w 4264025"/>
              <a:gd name="connsiteY22" fmla="*/ 1273175 h 1806575"/>
              <a:gd name="connsiteX23" fmla="*/ 660400 w 4264025"/>
              <a:gd name="connsiteY23" fmla="*/ 1273175 h 1806575"/>
              <a:gd name="connsiteX24" fmla="*/ 660400 w 4264025"/>
              <a:gd name="connsiteY24" fmla="*/ 1393825 h 1806575"/>
              <a:gd name="connsiteX25" fmla="*/ 730250 w 4264025"/>
              <a:gd name="connsiteY25" fmla="*/ 1393825 h 1806575"/>
              <a:gd name="connsiteX26" fmla="*/ 730250 w 4264025"/>
              <a:gd name="connsiteY26" fmla="*/ 1530350 h 1806575"/>
              <a:gd name="connsiteX27" fmla="*/ 768350 w 4264025"/>
              <a:gd name="connsiteY27" fmla="*/ 1530350 h 1806575"/>
              <a:gd name="connsiteX28" fmla="*/ 768350 w 4264025"/>
              <a:gd name="connsiteY28" fmla="*/ 1644650 h 1806575"/>
              <a:gd name="connsiteX29" fmla="*/ 796925 w 4264025"/>
              <a:gd name="connsiteY29" fmla="*/ 1644650 h 1806575"/>
              <a:gd name="connsiteX30" fmla="*/ 796925 w 4264025"/>
              <a:gd name="connsiteY30" fmla="*/ 1806575 h 1806575"/>
              <a:gd name="connsiteX31" fmla="*/ 4264025 w 4264025"/>
              <a:gd name="connsiteY31" fmla="*/ 1806575 h 180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264025" h="1806575">
                <a:moveTo>
                  <a:pt x="0" y="0"/>
                </a:moveTo>
                <a:lnTo>
                  <a:pt x="76200" y="0"/>
                </a:lnTo>
                <a:lnTo>
                  <a:pt x="76200" y="200025"/>
                </a:lnTo>
                <a:lnTo>
                  <a:pt x="168275" y="200025"/>
                </a:lnTo>
                <a:lnTo>
                  <a:pt x="168275" y="295275"/>
                </a:lnTo>
                <a:lnTo>
                  <a:pt x="180975" y="295275"/>
                </a:lnTo>
                <a:lnTo>
                  <a:pt x="180975" y="400050"/>
                </a:lnTo>
                <a:lnTo>
                  <a:pt x="260350" y="400050"/>
                </a:lnTo>
                <a:lnTo>
                  <a:pt x="260350" y="485775"/>
                </a:lnTo>
                <a:lnTo>
                  <a:pt x="260350" y="485775"/>
                </a:lnTo>
                <a:lnTo>
                  <a:pt x="288925" y="485775"/>
                </a:lnTo>
                <a:lnTo>
                  <a:pt x="288925" y="596900"/>
                </a:lnTo>
                <a:lnTo>
                  <a:pt x="346075" y="596900"/>
                </a:lnTo>
                <a:lnTo>
                  <a:pt x="346075" y="685800"/>
                </a:lnTo>
                <a:lnTo>
                  <a:pt x="406400" y="685800"/>
                </a:lnTo>
                <a:lnTo>
                  <a:pt x="406400" y="793750"/>
                </a:lnTo>
                <a:lnTo>
                  <a:pt x="444500" y="793750"/>
                </a:lnTo>
                <a:lnTo>
                  <a:pt x="444500" y="904875"/>
                </a:lnTo>
                <a:lnTo>
                  <a:pt x="508000" y="904875"/>
                </a:lnTo>
                <a:lnTo>
                  <a:pt x="508000" y="1025525"/>
                </a:lnTo>
                <a:lnTo>
                  <a:pt x="508000" y="1025525"/>
                </a:lnTo>
                <a:lnTo>
                  <a:pt x="530225" y="1025525"/>
                </a:lnTo>
                <a:lnTo>
                  <a:pt x="530225" y="1273175"/>
                </a:lnTo>
                <a:lnTo>
                  <a:pt x="660400" y="1273175"/>
                </a:lnTo>
                <a:lnTo>
                  <a:pt x="660400" y="1393825"/>
                </a:lnTo>
                <a:lnTo>
                  <a:pt x="730250" y="1393825"/>
                </a:lnTo>
                <a:lnTo>
                  <a:pt x="730250" y="1530350"/>
                </a:lnTo>
                <a:lnTo>
                  <a:pt x="768350" y="1530350"/>
                </a:lnTo>
                <a:lnTo>
                  <a:pt x="768350" y="1644650"/>
                </a:lnTo>
                <a:lnTo>
                  <a:pt x="796925" y="1644650"/>
                </a:lnTo>
                <a:lnTo>
                  <a:pt x="796925" y="1806575"/>
                </a:lnTo>
                <a:lnTo>
                  <a:pt x="4264025" y="1806575"/>
                </a:lnTo>
              </a:path>
            </a:pathLst>
          </a:custGeom>
          <a:noFill/>
          <a:ln w="28575">
            <a:solidFill>
              <a:schemeClr val="accent6"/>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sp>
        <p:nvSpPr>
          <p:cNvPr id="650" name="Freeform: Shape 649">
            <a:extLst>
              <a:ext uri="{FF2B5EF4-FFF2-40B4-BE49-F238E27FC236}">
                <a16:creationId xmlns:a16="http://schemas.microsoft.com/office/drawing/2014/main" id="{DB1B04A1-4911-9D7C-28F9-CA99F0A9AC8D}"/>
              </a:ext>
            </a:extLst>
          </p:cNvPr>
          <p:cNvSpPr/>
          <p:nvPr/>
        </p:nvSpPr>
        <p:spPr bwMode="auto">
          <a:xfrm>
            <a:off x="1478481" y="2923927"/>
            <a:ext cx="3965575" cy="1641475"/>
          </a:xfrm>
          <a:custGeom>
            <a:avLst/>
            <a:gdLst>
              <a:gd name="connsiteX0" fmla="*/ 3965575 w 3965575"/>
              <a:gd name="connsiteY0" fmla="*/ 1641475 h 1641475"/>
              <a:gd name="connsiteX1" fmla="*/ 2476500 w 3965575"/>
              <a:gd name="connsiteY1" fmla="*/ 1641475 h 1641475"/>
              <a:gd name="connsiteX2" fmla="*/ 2476500 w 3965575"/>
              <a:gd name="connsiteY2" fmla="*/ 1524000 h 1641475"/>
              <a:gd name="connsiteX3" fmla="*/ 2022475 w 3965575"/>
              <a:gd name="connsiteY3" fmla="*/ 1524000 h 1641475"/>
              <a:gd name="connsiteX4" fmla="*/ 2022475 w 3965575"/>
              <a:gd name="connsiteY4" fmla="*/ 1438275 h 1641475"/>
              <a:gd name="connsiteX5" fmla="*/ 1955800 w 3965575"/>
              <a:gd name="connsiteY5" fmla="*/ 1438275 h 1641475"/>
              <a:gd name="connsiteX6" fmla="*/ 1955800 w 3965575"/>
              <a:gd name="connsiteY6" fmla="*/ 1333500 h 1641475"/>
              <a:gd name="connsiteX7" fmla="*/ 1854200 w 3965575"/>
              <a:gd name="connsiteY7" fmla="*/ 1333500 h 1641475"/>
              <a:gd name="connsiteX8" fmla="*/ 1822450 w 3965575"/>
              <a:gd name="connsiteY8" fmla="*/ 1333500 h 1641475"/>
              <a:gd name="connsiteX9" fmla="*/ 1822450 w 3965575"/>
              <a:gd name="connsiteY9" fmla="*/ 1263650 h 1641475"/>
              <a:gd name="connsiteX10" fmla="*/ 1657350 w 3965575"/>
              <a:gd name="connsiteY10" fmla="*/ 1263650 h 1641475"/>
              <a:gd name="connsiteX11" fmla="*/ 1657350 w 3965575"/>
              <a:gd name="connsiteY11" fmla="*/ 1203325 h 1641475"/>
              <a:gd name="connsiteX12" fmla="*/ 1552575 w 3965575"/>
              <a:gd name="connsiteY12" fmla="*/ 1203325 h 1641475"/>
              <a:gd name="connsiteX13" fmla="*/ 1552575 w 3965575"/>
              <a:gd name="connsiteY13" fmla="*/ 1123950 h 1641475"/>
              <a:gd name="connsiteX14" fmla="*/ 1101725 w 3965575"/>
              <a:gd name="connsiteY14" fmla="*/ 1123950 h 1641475"/>
              <a:gd name="connsiteX15" fmla="*/ 1101725 w 3965575"/>
              <a:gd name="connsiteY15" fmla="*/ 1085850 h 1641475"/>
              <a:gd name="connsiteX16" fmla="*/ 1022350 w 3965575"/>
              <a:gd name="connsiteY16" fmla="*/ 1085850 h 1641475"/>
              <a:gd name="connsiteX17" fmla="*/ 1022350 w 3965575"/>
              <a:gd name="connsiteY17" fmla="*/ 1012825 h 1641475"/>
              <a:gd name="connsiteX18" fmla="*/ 1003300 w 3965575"/>
              <a:gd name="connsiteY18" fmla="*/ 1012825 h 1641475"/>
              <a:gd name="connsiteX19" fmla="*/ 1003300 w 3965575"/>
              <a:gd name="connsiteY19" fmla="*/ 984250 h 1641475"/>
              <a:gd name="connsiteX20" fmla="*/ 758825 w 3965575"/>
              <a:gd name="connsiteY20" fmla="*/ 984250 h 1641475"/>
              <a:gd name="connsiteX21" fmla="*/ 758825 w 3965575"/>
              <a:gd name="connsiteY21" fmla="*/ 923925 h 1641475"/>
              <a:gd name="connsiteX22" fmla="*/ 730250 w 3965575"/>
              <a:gd name="connsiteY22" fmla="*/ 923925 h 1641475"/>
              <a:gd name="connsiteX23" fmla="*/ 730250 w 3965575"/>
              <a:gd name="connsiteY23" fmla="*/ 869950 h 1641475"/>
              <a:gd name="connsiteX24" fmla="*/ 688975 w 3965575"/>
              <a:gd name="connsiteY24" fmla="*/ 869950 h 1641475"/>
              <a:gd name="connsiteX25" fmla="*/ 688975 w 3965575"/>
              <a:gd name="connsiteY25" fmla="*/ 863600 h 1641475"/>
              <a:gd name="connsiteX26" fmla="*/ 520700 w 3965575"/>
              <a:gd name="connsiteY26" fmla="*/ 863600 h 1641475"/>
              <a:gd name="connsiteX27" fmla="*/ 520700 w 3965575"/>
              <a:gd name="connsiteY27" fmla="*/ 815975 h 1641475"/>
              <a:gd name="connsiteX28" fmla="*/ 495300 w 3965575"/>
              <a:gd name="connsiteY28" fmla="*/ 815975 h 1641475"/>
              <a:gd name="connsiteX29" fmla="*/ 495300 w 3965575"/>
              <a:gd name="connsiteY29" fmla="*/ 746125 h 1641475"/>
              <a:gd name="connsiteX30" fmla="*/ 473075 w 3965575"/>
              <a:gd name="connsiteY30" fmla="*/ 746125 h 1641475"/>
              <a:gd name="connsiteX31" fmla="*/ 473075 w 3965575"/>
              <a:gd name="connsiteY31" fmla="*/ 679450 h 1641475"/>
              <a:gd name="connsiteX32" fmla="*/ 425450 w 3965575"/>
              <a:gd name="connsiteY32" fmla="*/ 679450 h 1641475"/>
              <a:gd name="connsiteX33" fmla="*/ 425450 w 3965575"/>
              <a:gd name="connsiteY33" fmla="*/ 641350 h 1641475"/>
              <a:gd name="connsiteX34" fmla="*/ 387350 w 3965575"/>
              <a:gd name="connsiteY34" fmla="*/ 641350 h 1641475"/>
              <a:gd name="connsiteX35" fmla="*/ 387350 w 3965575"/>
              <a:gd name="connsiteY35" fmla="*/ 577850 h 1641475"/>
              <a:gd name="connsiteX36" fmla="*/ 358775 w 3965575"/>
              <a:gd name="connsiteY36" fmla="*/ 577850 h 1641475"/>
              <a:gd name="connsiteX37" fmla="*/ 358775 w 3965575"/>
              <a:gd name="connsiteY37" fmla="*/ 469900 h 1641475"/>
              <a:gd name="connsiteX38" fmla="*/ 301625 w 3965575"/>
              <a:gd name="connsiteY38" fmla="*/ 469900 h 1641475"/>
              <a:gd name="connsiteX39" fmla="*/ 301625 w 3965575"/>
              <a:gd name="connsiteY39" fmla="*/ 406400 h 1641475"/>
              <a:gd name="connsiteX40" fmla="*/ 269875 w 3965575"/>
              <a:gd name="connsiteY40" fmla="*/ 406400 h 1641475"/>
              <a:gd name="connsiteX41" fmla="*/ 269875 w 3965575"/>
              <a:gd name="connsiteY41" fmla="*/ 358775 h 1641475"/>
              <a:gd name="connsiteX42" fmla="*/ 257175 w 3965575"/>
              <a:gd name="connsiteY42" fmla="*/ 358775 h 1641475"/>
              <a:gd name="connsiteX43" fmla="*/ 257175 w 3965575"/>
              <a:gd name="connsiteY43" fmla="*/ 301625 h 1641475"/>
              <a:gd name="connsiteX44" fmla="*/ 209550 w 3965575"/>
              <a:gd name="connsiteY44" fmla="*/ 301625 h 1641475"/>
              <a:gd name="connsiteX45" fmla="*/ 209550 w 3965575"/>
              <a:gd name="connsiteY45" fmla="*/ 269875 h 1641475"/>
              <a:gd name="connsiteX46" fmla="*/ 209550 w 3965575"/>
              <a:gd name="connsiteY46" fmla="*/ 238125 h 1641475"/>
              <a:gd name="connsiteX47" fmla="*/ 209550 w 3965575"/>
              <a:gd name="connsiteY47" fmla="*/ 238125 h 1641475"/>
              <a:gd name="connsiteX48" fmla="*/ 187325 w 3965575"/>
              <a:gd name="connsiteY48" fmla="*/ 215900 h 1641475"/>
              <a:gd name="connsiteX49" fmla="*/ 187325 w 3965575"/>
              <a:gd name="connsiteY49" fmla="*/ 165100 h 1641475"/>
              <a:gd name="connsiteX50" fmla="*/ 165100 w 3965575"/>
              <a:gd name="connsiteY50" fmla="*/ 165100 h 1641475"/>
              <a:gd name="connsiteX51" fmla="*/ 165100 w 3965575"/>
              <a:gd name="connsiteY51" fmla="*/ 133350 h 1641475"/>
              <a:gd name="connsiteX52" fmla="*/ 130175 w 3965575"/>
              <a:gd name="connsiteY52" fmla="*/ 133350 h 1641475"/>
              <a:gd name="connsiteX53" fmla="*/ 130175 w 3965575"/>
              <a:gd name="connsiteY53" fmla="*/ 101600 h 1641475"/>
              <a:gd name="connsiteX54" fmla="*/ 73025 w 3965575"/>
              <a:gd name="connsiteY54" fmla="*/ 101600 h 1641475"/>
              <a:gd name="connsiteX55" fmla="*/ 73025 w 3965575"/>
              <a:gd name="connsiteY55" fmla="*/ 34925 h 1641475"/>
              <a:gd name="connsiteX56" fmla="*/ 25400 w 3965575"/>
              <a:gd name="connsiteY56" fmla="*/ 34925 h 1641475"/>
              <a:gd name="connsiteX57" fmla="*/ 25400 w 3965575"/>
              <a:gd name="connsiteY57" fmla="*/ 0 h 1641475"/>
              <a:gd name="connsiteX58" fmla="*/ 0 w 3965575"/>
              <a:gd name="connsiteY58" fmla="*/ 0 h 164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965575" h="1641475">
                <a:moveTo>
                  <a:pt x="3965575" y="1641475"/>
                </a:moveTo>
                <a:lnTo>
                  <a:pt x="2476500" y="1641475"/>
                </a:lnTo>
                <a:lnTo>
                  <a:pt x="2476500" y="1524000"/>
                </a:lnTo>
                <a:lnTo>
                  <a:pt x="2022475" y="1524000"/>
                </a:lnTo>
                <a:lnTo>
                  <a:pt x="2022475" y="1438275"/>
                </a:lnTo>
                <a:lnTo>
                  <a:pt x="1955800" y="1438275"/>
                </a:lnTo>
                <a:lnTo>
                  <a:pt x="1955800" y="1333500"/>
                </a:lnTo>
                <a:lnTo>
                  <a:pt x="1854200" y="1333500"/>
                </a:lnTo>
                <a:lnTo>
                  <a:pt x="1822450" y="1333500"/>
                </a:lnTo>
                <a:lnTo>
                  <a:pt x="1822450" y="1263650"/>
                </a:lnTo>
                <a:lnTo>
                  <a:pt x="1657350" y="1263650"/>
                </a:lnTo>
                <a:lnTo>
                  <a:pt x="1657350" y="1203325"/>
                </a:lnTo>
                <a:lnTo>
                  <a:pt x="1552575" y="1203325"/>
                </a:lnTo>
                <a:lnTo>
                  <a:pt x="1552575" y="1123950"/>
                </a:lnTo>
                <a:lnTo>
                  <a:pt x="1101725" y="1123950"/>
                </a:lnTo>
                <a:lnTo>
                  <a:pt x="1101725" y="1085850"/>
                </a:lnTo>
                <a:lnTo>
                  <a:pt x="1022350" y="1085850"/>
                </a:lnTo>
                <a:lnTo>
                  <a:pt x="1022350" y="1012825"/>
                </a:lnTo>
                <a:lnTo>
                  <a:pt x="1003300" y="1012825"/>
                </a:lnTo>
                <a:lnTo>
                  <a:pt x="1003300" y="984250"/>
                </a:lnTo>
                <a:lnTo>
                  <a:pt x="758825" y="984250"/>
                </a:lnTo>
                <a:lnTo>
                  <a:pt x="758825" y="923925"/>
                </a:lnTo>
                <a:lnTo>
                  <a:pt x="730250" y="923925"/>
                </a:lnTo>
                <a:lnTo>
                  <a:pt x="730250" y="869950"/>
                </a:lnTo>
                <a:lnTo>
                  <a:pt x="688975" y="869950"/>
                </a:lnTo>
                <a:lnTo>
                  <a:pt x="688975" y="863600"/>
                </a:lnTo>
                <a:lnTo>
                  <a:pt x="520700" y="863600"/>
                </a:lnTo>
                <a:lnTo>
                  <a:pt x="520700" y="815975"/>
                </a:lnTo>
                <a:lnTo>
                  <a:pt x="495300" y="815975"/>
                </a:lnTo>
                <a:lnTo>
                  <a:pt x="495300" y="746125"/>
                </a:lnTo>
                <a:lnTo>
                  <a:pt x="473075" y="746125"/>
                </a:lnTo>
                <a:lnTo>
                  <a:pt x="473075" y="679450"/>
                </a:lnTo>
                <a:lnTo>
                  <a:pt x="425450" y="679450"/>
                </a:lnTo>
                <a:lnTo>
                  <a:pt x="425450" y="641350"/>
                </a:lnTo>
                <a:lnTo>
                  <a:pt x="387350" y="641350"/>
                </a:lnTo>
                <a:lnTo>
                  <a:pt x="387350" y="577850"/>
                </a:lnTo>
                <a:lnTo>
                  <a:pt x="358775" y="577850"/>
                </a:lnTo>
                <a:lnTo>
                  <a:pt x="358775" y="469900"/>
                </a:lnTo>
                <a:lnTo>
                  <a:pt x="301625" y="469900"/>
                </a:lnTo>
                <a:lnTo>
                  <a:pt x="301625" y="406400"/>
                </a:lnTo>
                <a:lnTo>
                  <a:pt x="269875" y="406400"/>
                </a:lnTo>
                <a:lnTo>
                  <a:pt x="269875" y="358775"/>
                </a:lnTo>
                <a:lnTo>
                  <a:pt x="257175" y="358775"/>
                </a:lnTo>
                <a:lnTo>
                  <a:pt x="257175" y="301625"/>
                </a:lnTo>
                <a:lnTo>
                  <a:pt x="209550" y="301625"/>
                </a:lnTo>
                <a:lnTo>
                  <a:pt x="209550" y="269875"/>
                </a:lnTo>
                <a:lnTo>
                  <a:pt x="209550" y="238125"/>
                </a:lnTo>
                <a:lnTo>
                  <a:pt x="209550" y="238125"/>
                </a:lnTo>
                <a:lnTo>
                  <a:pt x="187325" y="215900"/>
                </a:lnTo>
                <a:lnTo>
                  <a:pt x="187325" y="165100"/>
                </a:lnTo>
                <a:lnTo>
                  <a:pt x="165100" y="165100"/>
                </a:lnTo>
                <a:lnTo>
                  <a:pt x="165100" y="133350"/>
                </a:lnTo>
                <a:lnTo>
                  <a:pt x="130175" y="133350"/>
                </a:lnTo>
                <a:lnTo>
                  <a:pt x="130175" y="101600"/>
                </a:lnTo>
                <a:lnTo>
                  <a:pt x="73025" y="101600"/>
                </a:lnTo>
                <a:lnTo>
                  <a:pt x="73025" y="34925"/>
                </a:lnTo>
                <a:lnTo>
                  <a:pt x="25400" y="34925"/>
                </a:lnTo>
                <a:lnTo>
                  <a:pt x="25400" y="0"/>
                </a:lnTo>
                <a:lnTo>
                  <a:pt x="0" y="0"/>
                </a:lnTo>
              </a:path>
            </a:pathLst>
          </a:custGeom>
          <a:noFill/>
          <a:ln w="28575">
            <a:solidFill>
              <a:schemeClr val="accent1"/>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sp>
        <p:nvSpPr>
          <p:cNvPr id="651" name="TextBox 650">
            <a:extLst>
              <a:ext uri="{FF2B5EF4-FFF2-40B4-BE49-F238E27FC236}">
                <a16:creationId xmlns:a16="http://schemas.microsoft.com/office/drawing/2014/main" id="{7E00F8B3-193F-1F17-D017-5815EE9ACB22}"/>
              </a:ext>
            </a:extLst>
          </p:cNvPr>
          <p:cNvSpPr txBox="1"/>
          <p:nvPr/>
        </p:nvSpPr>
        <p:spPr bwMode="auto">
          <a:xfrm>
            <a:off x="2262126" y="4459270"/>
            <a:ext cx="18144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eaLnBrk="0" fontAlgn="base" hangingPunct="0">
              <a:spcBef>
                <a:spcPct val="0"/>
              </a:spcBef>
              <a:spcAft>
                <a:spcPct val="0"/>
              </a:spcAft>
              <a:defRPr/>
            </a:pPr>
            <a:r>
              <a:rPr lang="en-US" sz="1200">
                <a:solidFill>
                  <a:srgbClr val="000000"/>
                </a:solidFill>
                <a:cs typeface="Arial" panose="020B0604020202020204" pitchFamily="34" charset="0"/>
              </a:rPr>
              <a:t>Underrepresented</a:t>
            </a:r>
            <a:endParaRPr lang="en-US" sz="1200" b="1">
              <a:solidFill>
                <a:srgbClr val="FFFFFF"/>
              </a:solidFill>
              <a:cs typeface="Arial" panose="020B0604020202020204" pitchFamily="34" charset="0"/>
            </a:endParaRPr>
          </a:p>
        </p:txBody>
      </p:sp>
      <p:sp>
        <p:nvSpPr>
          <p:cNvPr id="652" name="TextBox 651">
            <a:extLst>
              <a:ext uri="{FF2B5EF4-FFF2-40B4-BE49-F238E27FC236}">
                <a16:creationId xmlns:a16="http://schemas.microsoft.com/office/drawing/2014/main" id="{4D7FD6EA-5C86-AC46-1B56-ED4BD54488CB}"/>
              </a:ext>
            </a:extLst>
          </p:cNvPr>
          <p:cNvSpPr txBox="1"/>
          <p:nvPr/>
        </p:nvSpPr>
        <p:spPr bwMode="auto">
          <a:xfrm>
            <a:off x="3118772" y="3866805"/>
            <a:ext cx="9220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eaLnBrk="0" fontAlgn="base" hangingPunct="0">
              <a:spcBef>
                <a:spcPct val="0"/>
              </a:spcBef>
              <a:spcAft>
                <a:spcPct val="0"/>
              </a:spcAft>
              <a:defRPr/>
            </a:pPr>
            <a:r>
              <a:rPr lang="en-US" sz="1200">
                <a:solidFill>
                  <a:srgbClr val="000000"/>
                </a:solidFill>
                <a:cs typeface="Arial" panose="020B0604020202020204" pitchFamily="34" charset="0"/>
              </a:rPr>
              <a:t>White</a:t>
            </a:r>
            <a:endParaRPr lang="en-US" sz="1200" b="1">
              <a:solidFill>
                <a:srgbClr val="FFFFFF"/>
              </a:solidFill>
              <a:cs typeface="Arial" panose="020B0604020202020204" pitchFamily="34" charset="0"/>
            </a:endParaRPr>
          </a:p>
        </p:txBody>
      </p:sp>
      <p:sp>
        <p:nvSpPr>
          <p:cNvPr id="653" name="Freeform: Shape 652">
            <a:extLst>
              <a:ext uri="{FF2B5EF4-FFF2-40B4-BE49-F238E27FC236}">
                <a16:creationId xmlns:a16="http://schemas.microsoft.com/office/drawing/2014/main" id="{E63B502F-B220-0108-5A9D-ED76EB37B9A6}"/>
              </a:ext>
            </a:extLst>
          </p:cNvPr>
          <p:cNvSpPr/>
          <p:nvPr/>
        </p:nvSpPr>
        <p:spPr bwMode="auto">
          <a:xfrm>
            <a:off x="7035789" y="2908052"/>
            <a:ext cx="3778462" cy="2277110"/>
          </a:xfrm>
          <a:custGeom>
            <a:avLst/>
            <a:gdLst>
              <a:gd name="connsiteX0" fmla="*/ 0 w 4389120"/>
              <a:gd name="connsiteY0" fmla="*/ 0 h 2311400"/>
              <a:gd name="connsiteX1" fmla="*/ 0 w 4389120"/>
              <a:gd name="connsiteY1" fmla="*/ 2311400 h 2311400"/>
              <a:gd name="connsiteX2" fmla="*/ 4389120 w 4389120"/>
              <a:gd name="connsiteY2" fmla="*/ 2311400 h 2311400"/>
            </a:gdLst>
            <a:ahLst/>
            <a:cxnLst>
              <a:cxn ang="0">
                <a:pos x="connsiteX0" y="connsiteY0"/>
              </a:cxn>
              <a:cxn ang="0">
                <a:pos x="connsiteX1" y="connsiteY1"/>
              </a:cxn>
              <a:cxn ang="0">
                <a:pos x="connsiteX2" y="connsiteY2"/>
              </a:cxn>
            </a:cxnLst>
            <a:rect l="l" t="t" r="r" b="b"/>
            <a:pathLst>
              <a:path w="4389120" h="2311400">
                <a:moveTo>
                  <a:pt x="0" y="0"/>
                </a:moveTo>
                <a:lnTo>
                  <a:pt x="0" y="2311400"/>
                </a:lnTo>
                <a:lnTo>
                  <a:pt x="4389120" y="2311400"/>
                </a:lnTo>
              </a:path>
            </a:pathLst>
          </a:custGeom>
          <a:noFill/>
          <a:ln w="28575">
            <a:solidFill>
              <a:srgbClr val="000000"/>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sp>
        <p:nvSpPr>
          <p:cNvPr id="654" name="Oval 653">
            <a:extLst>
              <a:ext uri="{FF2B5EF4-FFF2-40B4-BE49-F238E27FC236}">
                <a16:creationId xmlns:a16="http://schemas.microsoft.com/office/drawing/2014/main" id="{4BE6E5C7-07A8-1BE8-6470-081068C0FF3F}"/>
              </a:ext>
            </a:extLst>
          </p:cNvPr>
          <p:cNvSpPr/>
          <p:nvPr/>
        </p:nvSpPr>
        <p:spPr bwMode="auto">
          <a:xfrm>
            <a:off x="7125972" y="2910503"/>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55" name="Oval 654">
            <a:extLst>
              <a:ext uri="{FF2B5EF4-FFF2-40B4-BE49-F238E27FC236}">
                <a16:creationId xmlns:a16="http://schemas.microsoft.com/office/drawing/2014/main" id="{8AA9E3B7-BFCE-86D7-7C99-C9BF6A1BA030}"/>
              </a:ext>
            </a:extLst>
          </p:cNvPr>
          <p:cNvSpPr/>
          <p:nvPr/>
        </p:nvSpPr>
        <p:spPr bwMode="auto">
          <a:xfrm>
            <a:off x="7161763" y="2910503"/>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56" name="Oval 655">
            <a:extLst>
              <a:ext uri="{FF2B5EF4-FFF2-40B4-BE49-F238E27FC236}">
                <a16:creationId xmlns:a16="http://schemas.microsoft.com/office/drawing/2014/main" id="{3B23D41D-E99F-7972-1973-86252762AC42}"/>
              </a:ext>
            </a:extLst>
          </p:cNvPr>
          <p:cNvSpPr/>
          <p:nvPr/>
        </p:nvSpPr>
        <p:spPr bwMode="auto">
          <a:xfrm>
            <a:off x="7209630" y="299980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57" name="Oval 656">
            <a:extLst>
              <a:ext uri="{FF2B5EF4-FFF2-40B4-BE49-F238E27FC236}">
                <a16:creationId xmlns:a16="http://schemas.microsoft.com/office/drawing/2014/main" id="{BFFB08A1-4E21-1D83-E60D-DDB5CED92367}"/>
              </a:ext>
            </a:extLst>
          </p:cNvPr>
          <p:cNvSpPr/>
          <p:nvPr/>
        </p:nvSpPr>
        <p:spPr bwMode="auto">
          <a:xfrm>
            <a:off x="7245421" y="304043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58" name="Oval 657">
            <a:extLst>
              <a:ext uri="{FF2B5EF4-FFF2-40B4-BE49-F238E27FC236}">
                <a16:creationId xmlns:a16="http://schemas.microsoft.com/office/drawing/2014/main" id="{ACB9E534-5D32-4C2B-9EC2-8CF2D50E38D2}"/>
              </a:ext>
            </a:extLst>
          </p:cNvPr>
          <p:cNvSpPr/>
          <p:nvPr/>
        </p:nvSpPr>
        <p:spPr bwMode="auto">
          <a:xfrm>
            <a:off x="7289006" y="308368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59" name="Oval 658">
            <a:extLst>
              <a:ext uri="{FF2B5EF4-FFF2-40B4-BE49-F238E27FC236}">
                <a16:creationId xmlns:a16="http://schemas.microsoft.com/office/drawing/2014/main" id="{7C9AC239-23DF-2080-FAE7-DD52CDCD63AA}"/>
              </a:ext>
            </a:extLst>
          </p:cNvPr>
          <p:cNvSpPr/>
          <p:nvPr/>
        </p:nvSpPr>
        <p:spPr bwMode="auto">
          <a:xfrm>
            <a:off x="7396454" y="317319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0" name="Oval 659">
            <a:extLst>
              <a:ext uri="{FF2B5EF4-FFF2-40B4-BE49-F238E27FC236}">
                <a16:creationId xmlns:a16="http://schemas.microsoft.com/office/drawing/2014/main" id="{925F4099-23D5-A1DA-9162-1A5391C8D6E9}"/>
              </a:ext>
            </a:extLst>
          </p:cNvPr>
          <p:cNvSpPr/>
          <p:nvPr/>
        </p:nvSpPr>
        <p:spPr bwMode="auto">
          <a:xfrm>
            <a:off x="7527282" y="329815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1" name="Oval 660">
            <a:extLst>
              <a:ext uri="{FF2B5EF4-FFF2-40B4-BE49-F238E27FC236}">
                <a16:creationId xmlns:a16="http://schemas.microsoft.com/office/drawing/2014/main" id="{5E25435A-11C5-F8D3-1B9C-9D88F4B8241A}"/>
              </a:ext>
            </a:extLst>
          </p:cNvPr>
          <p:cNvSpPr/>
          <p:nvPr/>
        </p:nvSpPr>
        <p:spPr bwMode="auto">
          <a:xfrm>
            <a:off x="7607084" y="3383453"/>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2" name="Oval 661">
            <a:extLst>
              <a:ext uri="{FF2B5EF4-FFF2-40B4-BE49-F238E27FC236}">
                <a16:creationId xmlns:a16="http://schemas.microsoft.com/office/drawing/2014/main" id="{94D818E8-620A-AAB2-AE7A-7C150C6D68FB}"/>
              </a:ext>
            </a:extLst>
          </p:cNvPr>
          <p:cNvSpPr/>
          <p:nvPr/>
        </p:nvSpPr>
        <p:spPr bwMode="auto">
          <a:xfrm>
            <a:off x="7807941" y="3579854"/>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3" name="Oval 662">
            <a:extLst>
              <a:ext uri="{FF2B5EF4-FFF2-40B4-BE49-F238E27FC236}">
                <a16:creationId xmlns:a16="http://schemas.microsoft.com/office/drawing/2014/main" id="{D28A092F-7291-CCFE-A105-730B20BF16A4}"/>
              </a:ext>
            </a:extLst>
          </p:cNvPr>
          <p:cNvSpPr/>
          <p:nvPr/>
        </p:nvSpPr>
        <p:spPr bwMode="auto">
          <a:xfrm>
            <a:off x="7818162" y="3640842"/>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4" name="Oval 663">
            <a:extLst>
              <a:ext uri="{FF2B5EF4-FFF2-40B4-BE49-F238E27FC236}">
                <a16:creationId xmlns:a16="http://schemas.microsoft.com/office/drawing/2014/main" id="{65EBE545-2907-8EB5-A19E-7902DB4008B6}"/>
              </a:ext>
            </a:extLst>
          </p:cNvPr>
          <p:cNvSpPr/>
          <p:nvPr/>
        </p:nvSpPr>
        <p:spPr bwMode="auto">
          <a:xfrm>
            <a:off x="7888216" y="3639544"/>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5" name="Oval 664">
            <a:extLst>
              <a:ext uri="{FF2B5EF4-FFF2-40B4-BE49-F238E27FC236}">
                <a16:creationId xmlns:a16="http://schemas.microsoft.com/office/drawing/2014/main" id="{88953318-C579-7127-F066-C5E25F83602C}"/>
              </a:ext>
            </a:extLst>
          </p:cNvPr>
          <p:cNvSpPr/>
          <p:nvPr/>
        </p:nvSpPr>
        <p:spPr bwMode="auto">
          <a:xfrm>
            <a:off x="7921875" y="3668834"/>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6" name="Oval 665">
            <a:extLst>
              <a:ext uri="{FF2B5EF4-FFF2-40B4-BE49-F238E27FC236}">
                <a16:creationId xmlns:a16="http://schemas.microsoft.com/office/drawing/2014/main" id="{5FA06A58-CCC7-8320-22B4-E89FE3AD2DDD}"/>
              </a:ext>
            </a:extLst>
          </p:cNvPr>
          <p:cNvSpPr/>
          <p:nvPr/>
        </p:nvSpPr>
        <p:spPr bwMode="auto">
          <a:xfrm>
            <a:off x="7970562" y="3744829"/>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7" name="Oval 666">
            <a:extLst>
              <a:ext uri="{FF2B5EF4-FFF2-40B4-BE49-F238E27FC236}">
                <a16:creationId xmlns:a16="http://schemas.microsoft.com/office/drawing/2014/main" id="{3F31D645-97D3-5037-0A74-3B9A3830D26A}"/>
              </a:ext>
            </a:extLst>
          </p:cNvPr>
          <p:cNvSpPr/>
          <p:nvPr/>
        </p:nvSpPr>
        <p:spPr bwMode="auto">
          <a:xfrm>
            <a:off x="7988849" y="3842602"/>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8" name="Oval 667">
            <a:extLst>
              <a:ext uri="{FF2B5EF4-FFF2-40B4-BE49-F238E27FC236}">
                <a16:creationId xmlns:a16="http://schemas.microsoft.com/office/drawing/2014/main" id="{88EBDAAC-03FA-5C15-519C-D79AAD4D4976}"/>
              </a:ext>
            </a:extLst>
          </p:cNvPr>
          <p:cNvSpPr/>
          <p:nvPr/>
        </p:nvSpPr>
        <p:spPr bwMode="auto">
          <a:xfrm>
            <a:off x="8011708" y="389916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69" name="Oval 668">
            <a:extLst>
              <a:ext uri="{FF2B5EF4-FFF2-40B4-BE49-F238E27FC236}">
                <a16:creationId xmlns:a16="http://schemas.microsoft.com/office/drawing/2014/main" id="{A1356230-8575-7C1B-F517-EF86EA98AF1E}"/>
              </a:ext>
            </a:extLst>
          </p:cNvPr>
          <p:cNvSpPr/>
          <p:nvPr/>
        </p:nvSpPr>
        <p:spPr bwMode="auto">
          <a:xfrm>
            <a:off x="8064701" y="3925972"/>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0" name="Oval 669">
            <a:extLst>
              <a:ext uri="{FF2B5EF4-FFF2-40B4-BE49-F238E27FC236}">
                <a16:creationId xmlns:a16="http://schemas.microsoft.com/office/drawing/2014/main" id="{52667791-EF39-341B-A615-8ED19791FEA2}"/>
              </a:ext>
            </a:extLst>
          </p:cNvPr>
          <p:cNvSpPr/>
          <p:nvPr/>
        </p:nvSpPr>
        <p:spPr bwMode="auto">
          <a:xfrm>
            <a:off x="8112890" y="3925972"/>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1" name="Oval 670">
            <a:extLst>
              <a:ext uri="{FF2B5EF4-FFF2-40B4-BE49-F238E27FC236}">
                <a16:creationId xmlns:a16="http://schemas.microsoft.com/office/drawing/2014/main" id="{EA951BE4-CB85-C7B6-FD00-8B4768B95999}"/>
              </a:ext>
            </a:extLst>
          </p:cNvPr>
          <p:cNvSpPr/>
          <p:nvPr/>
        </p:nvSpPr>
        <p:spPr bwMode="auto">
          <a:xfrm>
            <a:off x="8209866" y="409849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2" name="Oval 671">
            <a:extLst>
              <a:ext uri="{FF2B5EF4-FFF2-40B4-BE49-F238E27FC236}">
                <a16:creationId xmlns:a16="http://schemas.microsoft.com/office/drawing/2014/main" id="{7ABB6444-5643-3339-981A-C1FF58BFD59B}"/>
              </a:ext>
            </a:extLst>
          </p:cNvPr>
          <p:cNvSpPr/>
          <p:nvPr/>
        </p:nvSpPr>
        <p:spPr bwMode="auto">
          <a:xfrm>
            <a:off x="8292635" y="4097419"/>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3" name="Oval 672">
            <a:extLst>
              <a:ext uri="{FF2B5EF4-FFF2-40B4-BE49-F238E27FC236}">
                <a16:creationId xmlns:a16="http://schemas.microsoft.com/office/drawing/2014/main" id="{76B933E3-25A8-FD3D-A3C3-E5E7CDEB0AFA}"/>
              </a:ext>
            </a:extLst>
          </p:cNvPr>
          <p:cNvSpPr/>
          <p:nvPr/>
        </p:nvSpPr>
        <p:spPr bwMode="auto">
          <a:xfrm>
            <a:off x="8458675" y="4284627"/>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4" name="Oval 673">
            <a:extLst>
              <a:ext uri="{FF2B5EF4-FFF2-40B4-BE49-F238E27FC236}">
                <a16:creationId xmlns:a16="http://schemas.microsoft.com/office/drawing/2014/main" id="{A5AB7C46-731E-C1DD-6576-014A511B5366}"/>
              </a:ext>
            </a:extLst>
          </p:cNvPr>
          <p:cNvSpPr/>
          <p:nvPr/>
        </p:nvSpPr>
        <p:spPr bwMode="auto">
          <a:xfrm>
            <a:off x="8504394" y="435666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5" name="Oval 674">
            <a:extLst>
              <a:ext uri="{FF2B5EF4-FFF2-40B4-BE49-F238E27FC236}">
                <a16:creationId xmlns:a16="http://schemas.microsoft.com/office/drawing/2014/main" id="{69F191F1-7510-68A2-DA0C-029C4623C5A5}"/>
              </a:ext>
            </a:extLst>
          </p:cNvPr>
          <p:cNvSpPr/>
          <p:nvPr/>
        </p:nvSpPr>
        <p:spPr bwMode="auto">
          <a:xfrm>
            <a:off x="8632882" y="435666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6" name="Oval 675">
            <a:extLst>
              <a:ext uri="{FF2B5EF4-FFF2-40B4-BE49-F238E27FC236}">
                <a16:creationId xmlns:a16="http://schemas.microsoft.com/office/drawing/2014/main" id="{EC214343-11AA-E42E-C548-5370A06DC0B1}"/>
              </a:ext>
            </a:extLst>
          </p:cNvPr>
          <p:cNvSpPr/>
          <p:nvPr/>
        </p:nvSpPr>
        <p:spPr bwMode="auto">
          <a:xfrm>
            <a:off x="8668673" y="4356666"/>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7" name="Oval 676">
            <a:extLst>
              <a:ext uri="{FF2B5EF4-FFF2-40B4-BE49-F238E27FC236}">
                <a16:creationId xmlns:a16="http://schemas.microsoft.com/office/drawing/2014/main" id="{591CC1BA-5335-2BD9-53F6-585222F29CA8}"/>
              </a:ext>
            </a:extLst>
          </p:cNvPr>
          <p:cNvSpPr/>
          <p:nvPr/>
        </p:nvSpPr>
        <p:spPr bwMode="auto">
          <a:xfrm>
            <a:off x="8945439" y="4458805"/>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8" name="Oval 677">
            <a:extLst>
              <a:ext uri="{FF2B5EF4-FFF2-40B4-BE49-F238E27FC236}">
                <a16:creationId xmlns:a16="http://schemas.microsoft.com/office/drawing/2014/main" id="{61C8C01E-DF8A-4D78-9CC5-1B64163D06A6}"/>
              </a:ext>
            </a:extLst>
          </p:cNvPr>
          <p:cNvSpPr/>
          <p:nvPr/>
        </p:nvSpPr>
        <p:spPr bwMode="auto">
          <a:xfrm>
            <a:off x="8982396" y="4456349"/>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79" name="Oval 678">
            <a:extLst>
              <a:ext uri="{FF2B5EF4-FFF2-40B4-BE49-F238E27FC236}">
                <a16:creationId xmlns:a16="http://schemas.microsoft.com/office/drawing/2014/main" id="{30CB802B-7732-53FD-1523-22B206E7A458}"/>
              </a:ext>
            </a:extLst>
          </p:cNvPr>
          <p:cNvSpPr/>
          <p:nvPr/>
        </p:nvSpPr>
        <p:spPr bwMode="auto">
          <a:xfrm>
            <a:off x="9143785" y="4565977"/>
            <a:ext cx="45719" cy="45719"/>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0" name="Oval 679">
            <a:extLst>
              <a:ext uri="{FF2B5EF4-FFF2-40B4-BE49-F238E27FC236}">
                <a16:creationId xmlns:a16="http://schemas.microsoft.com/office/drawing/2014/main" id="{E0891348-32AD-2C0E-E0D3-1F1B6A8B4E6B}"/>
              </a:ext>
            </a:extLst>
          </p:cNvPr>
          <p:cNvSpPr/>
          <p:nvPr/>
        </p:nvSpPr>
        <p:spPr bwMode="auto">
          <a:xfrm>
            <a:off x="9230031" y="4623774"/>
            <a:ext cx="45719" cy="48411"/>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1" name="Oval 680">
            <a:extLst>
              <a:ext uri="{FF2B5EF4-FFF2-40B4-BE49-F238E27FC236}">
                <a16:creationId xmlns:a16="http://schemas.microsoft.com/office/drawing/2014/main" id="{63C408BF-6BAF-D22D-1902-6A624BD4EC86}"/>
              </a:ext>
            </a:extLst>
          </p:cNvPr>
          <p:cNvSpPr/>
          <p:nvPr/>
        </p:nvSpPr>
        <p:spPr bwMode="auto">
          <a:xfrm>
            <a:off x="9265822" y="4623774"/>
            <a:ext cx="45719" cy="48411"/>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2" name="Oval 681">
            <a:extLst>
              <a:ext uri="{FF2B5EF4-FFF2-40B4-BE49-F238E27FC236}">
                <a16:creationId xmlns:a16="http://schemas.microsoft.com/office/drawing/2014/main" id="{6B3AB38E-9080-EFBE-7018-57A868A2D169}"/>
              </a:ext>
            </a:extLst>
          </p:cNvPr>
          <p:cNvSpPr/>
          <p:nvPr/>
        </p:nvSpPr>
        <p:spPr bwMode="auto">
          <a:xfrm>
            <a:off x="9494422" y="4796966"/>
            <a:ext cx="45719" cy="48411"/>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3" name="Oval 682">
            <a:extLst>
              <a:ext uri="{FF2B5EF4-FFF2-40B4-BE49-F238E27FC236}">
                <a16:creationId xmlns:a16="http://schemas.microsoft.com/office/drawing/2014/main" id="{13329581-4DC1-D6EF-7211-4462054D2C75}"/>
              </a:ext>
            </a:extLst>
          </p:cNvPr>
          <p:cNvSpPr/>
          <p:nvPr/>
        </p:nvSpPr>
        <p:spPr bwMode="auto">
          <a:xfrm>
            <a:off x="9800371" y="4796965"/>
            <a:ext cx="45719" cy="48411"/>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4" name="Oval 683">
            <a:extLst>
              <a:ext uri="{FF2B5EF4-FFF2-40B4-BE49-F238E27FC236}">
                <a16:creationId xmlns:a16="http://schemas.microsoft.com/office/drawing/2014/main" id="{B64CC1F9-3BC6-F3EB-7D41-3F4C8AD385AC}"/>
              </a:ext>
            </a:extLst>
          </p:cNvPr>
          <p:cNvSpPr/>
          <p:nvPr/>
        </p:nvSpPr>
        <p:spPr bwMode="auto">
          <a:xfrm>
            <a:off x="10572656" y="4796965"/>
            <a:ext cx="45719" cy="48411"/>
          </a:xfrm>
          <a:prstGeom prst="ellipse">
            <a:avLst/>
          </a:prstGeom>
          <a:noFill/>
          <a:ln w="28575">
            <a:solidFill>
              <a:schemeClr val="accent1"/>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5" name="Oval 684">
            <a:extLst>
              <a:ext uri="{FF2B5EF4-FFF2-40B4-BE49-F238E27FC236}">
                <a16:creationId xmlns:a16="http://schemas.microsoft.com/office/drawing/2014/main" id="{3B1DF3C3-F1BF-662A-C5FA-AD282F418DA8}"/>
              </a:ext>
            </a:extLst>
          </p:cNvPr>
          <p:cNvSpPr/>
          <p:nvPr/>
        </p:nvSpPr>
        <p:spPr bwMode="auto">
          <a:xfrm>
            <a:off x="10577022" y="4761146"/>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6" name="Oval 685">
            <a:extLst>
              <a:ext uri="{FF2B5EF4-FFF2-40B4-BE49-F238E27FC236}">
                <a16:creationId xmlns:a16="http://schemas.microsoft.com/office/drawing/2014/main" id="{27846F37-ABE9-41F7-80C1-FB5A8DB83349}"/>
              </a:ext>
            </a:extLst>
          </p:cNvPr>
          <p:cNvSpPr/>
          <p:nvPr/>
        </p:nvSpPr>
        <p:spPr bwMode="auto">
          <a:xfrm>
            <a:off x="9649759" y="4761146"/>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7" name="Oval 686">
            <a:extLst>
              <a:ext uri="{FF2B5EF4-FFF2-40B4-BE49-F238E27FC236}">
                <a16:creationId xmlns:a16="http://schemas.microsoft.com/office/drawing/2014/main" id="{B93BBA96-7719-1405-E40A-DD72D81313F7}"/>
              </a:ext>
            </a:extLst>
          </p:cNvPr>
          <p:cNvSpPr/>
          <p:nvPr/>
        </p:nvSpPr>
        <p:spPr bwMode="auto">
          <a:xfrm>
            <a:off x="8842964" y="4575836"/>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8" name="Oval 687">
            <a:extLst>
              <a:ext uri="{FF2B5EF4-FFF2-40B4-BE49-F238E27FC236}">
                <a16:creationId xmlns:a16="http://schemas.microsoft.com/office/drawing/2014/main" id="{94D52659-3ED4-5560-4AA8-7FEA7C565594}"/>
              </a:ext>
            </a:extLst>
          </p:cNvPr>
          <p:cNvSpPr/>
          <p:nvPr/>
        </p:nvSpPr>
        <p:spPr bwMode="auto">
          <a:xfrm>
            <a:off x="8294554" y="4284627"/>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89" name="Oval 688">
            <a:extLst>
              <a:ext uri="{FF2B5EF4-FFF2-40B4-BE49-F238E27FC236}">
                <a16:creationId xmlns:a16="http://schemas.microsoft.com/office/drawing/2014/main" id="{1DB3E887-C22B-C841-746D-FE0E4E3B92F5}"/>
              </a:ext>
            </a:extLst>
          </p:cNvPr>
          <p:cNvSpPr/>
          <p:nvPr/>
        </p:nvSpPr>
        <p:spPr bwMode="auto">
          <a:xfrm>
            <a:off x="8205093" y="4161393"/>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90" name="Oval 689">
            <a:extLst>
              <a:ext uri="{FF2B5EF4-FFF2-40B4-BE49-F238E27FC236}">
                <a16:creationId xmlns:a16="http://schemas.microsoft.com/office/drawing/2014/main" id="{2D51D682-C2CA-18C4-052E-A15E773C438E}"/>
              </a:ext>
            </a:extLst>
          </p:cNvPr>
          <p:cNvSpPr/>
          <p:nvPr/>
        </p:nvSpPr>
        <p:spPr bwMode="auto">
          <a:xfrm>
            <a:off x="8134560" y="4062477"/>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91" name="Oval 690">
            <a:extLst>
              <a:ext uri="{FF2B5EF4-FFF2-40B4-BE49-F238E27FC236}">
                <a16:creationId xmlns:a16="http://schemas.microsoft.com/office/drawing/2014/main" id="{8C5D8811-1D9D-77D2-86C4-A8FB804690E7}"/>
              </a:ext>
            </a:extLst>
          </p:cNvPr>
          <p:cNvSpPr/>
          <p:nvPr/>
        </p:nvSpPr>
        <p:spPr bwMode="auto">
          <a:xfrm>
            <a:off x="8034752" y="3971691"/>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92" name="Oval 691">
            <a:extLst>
              <a:ext uri="{FF2B5EF4-FFF2-40B4-BE49-F238E27FC236}">
                <a16:creationId xmlns:a16="http://schemas.microsoft.com/office/drawing/2014/main" id="{B3269E0A-448B-7F70-1879-1E8515C5EDCC}"/>
              </a:ext>
            </a:extLst>
          </p:cNvPr>
          <p:cNvSpPr/>
          <p:nvPr/>
        </p:nvSpPr>
        <p:spPr bwMode="auto">
          <a:xfrm>
            <a:off x="7697978" y="3561787"/>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93" name="Oval 692">
            <a:extLst>
              <a:ext uri="{FF2B5EF4-FFF2-40B4-BE49-F238E27FC236}">
                <a16:creationId xmlns:a16="http://schemas.microsoft.com/office/drawing/2014/main" id="{2620E31B-4BE6-2727-B0D7-E9B916B15604}"/>
              </a:ext>
            </a:extLst>
          </p:cNvPr>
          <p:cNvSpPr/>
          <p:nvPr/>
        </p:nvSpPr>
        <p:spPr bwMode="auto">
          <a:xfrm>
            <a:off x="7535215" y="3395872"/>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94" name="Oval 693">
            <a:extLst>
              <a:ext uri="{FF2B5EF4-FFF2-40B4-BE49-F238E27FC236}">
                <a16:creationId xmlns:a16="http://schemas.microsoft.com/office/drawing/2014/main" id="{E4478298-C48C-59BA-0886-1C1F9F693D49}"/>
              </a:ext>
            </a:extLst>
          </p:cNvPr>
          <p:cNvSpPr/>
          <p:nvPr/>
        </p:nvSpPr>
        <p:spPr bwMode="auto">
          <a:xfrm>
            <a:off x="7396033" y="3088714"/>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95" name="Oval 694">
            <a:extLst>
              <a:ext uri="{FF2B5EF4-FFF2-40B4-BE49-F238E27FC236}">
                <a16:creationId xmlns:a16="http://schemas.microsoft.com/office/drawing/2014/main" id="{0FA1ECBC-AAD7-FD06-CB24-C4526DE05724}"/>
              </a:ext>
            </a:extLst>
          </p:cNvPr>
          <p:cNvSpPr/>
          <p:nvPr/>
        </p:nvSpPr>
        <p:spPr bwMode="auto">
          <a:xfrm>
            <a:off x="7254772" y="3092585"/>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96" name="Oval 695">
            <a:extLst>
              <a:ext uri="{FF2B5EF4-FFF2-40B4-BE49-F238E27FC236}">
                <a16:creationId xmlns:a16="http://schemas.microsoft.com/office/drawing/2014/main" id="{7DA644CD-2D16-2EE7-4A6C-54C8FBAF1F20}"/>
              </a:ext>
            </a:extLst>
          </p:cNvPr>
          <p:cNvSpPr/>
          <p:nvPr/>
        </p:nvSpPr>
        <p:spPr bwMode="auto">
          <a:xfrm>
            <a:off x="7176812" y="2946130"/>
            <a:ext cx="45719" cy="48411"/>
          </a:xfrm>
          <a:prstGeom prst="ellipse">
            <a:avLst/>
          </a:prstGeom>
          <a:noFill/>
          <a:ln w="28575">
            <a:solidFill>
              <a:schemeClr val="accent6"/>
            </a:solidFill>
            <a:miter lim="800000"/>
            <a:headEnd/>
            <a:tailEnd/>
          </a:ln>
        </p:spPr>
        <p:txBody>
          <a:bodyPr rtlCol="0" anchor="b"/>
          <a:lstStyle/>
          <a:p>
            <a:pPr marL="0" marR="0" lvl="0" indent="0" algn="ctr" defTabSz="91440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a:ln>
                <a:noFill/>
              </a:ln>
              <a:solidFill>
                <a:srgbClr val="FFFFFF"/>
              </a:solidFill>
              <a:effectLst/>
              <a:uLnTx/>
              <a:uFillTx/>
              <a:cs typeface="Arial" panose="020B0604020202020204" pitchFamily="34" charset="0"/>
            </a:endParaRPr>
          </a:p>
        </p:txBody>
      </p:sp>
      <p:sp>
        <p:nvSpPr>
          <p:cNvPr id="697" name="TextBox 696">
            <a:extLst>
              <a:ext uri="{FF2B5EF4-FFF2-40B4-BE49-F238E27FC236}">
                <a16:creationId xmlns:a16="http://schemas.microsoft.com/office/drawing/2014/main" id="{C4FA5994-9893-A1AC-4FAC-DB48B4BAA81D}"/>
              </a:ext>
            </a:extLst>
          </p:cNvPr>
          <p:cNvSpPr txBox="1"/>
          <p:nvPr/>
        </p:nvSpPr>
        <p:spPr bwMode="auto">
          <a:xfrm>
            <a:off x="7255521" y="4594164"/>
            <a:ext cx="16578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Underrepresented</a:t>
            </a:r>
            <a:endParaRPr kumimoji="0" lang="en-US" sz="1200" b="1" i="0" u="none" strike="noStrike" kern="0" cap="none" spc="0" normalizeH="0" baseline="0" noProof="0">
              <a:ln>
                <a:noFill/>
              </a:ln>
              <a:solidFill>
                <a:srgbClr val="FFFFFF"/>
              </a:solidFill>
              <a:effectLst/>
              <a:uLnTx/>
              <a:uFillTx/>
              <a:cs typeface="Arial" panose="020B0604020202020204" pitchFamily="34" charset="0"/>
            </a:endParaRPr>
          </a:p>
        </p:txBody>
      </p:sp>
      <p:sp>
        <p:nvSpPr>
          <p:cNvPr id="698" name="TextBox 697">
            <a:extLst>
              <a:ext uri="{FF2B5EF4-FFF2-40B4-BE49-F238E27FC236}">
                <a16:creationId xmlns:a16="http://schemas.microsoft.com/office/drawing/2014/main" id="{0246D2CB-F066-B33C-EF36-8BF6FDE88D3A}"/>
              </a:ext>
            </a:extLst>
          </p:cNvPr>
          <p:cNvSpPr txBox="1"/>
          <p:nvPr/>
        </p:nvSpPr>
        <p:spPr bwMode="auto">
          <a:xfrm>
            <a:off x="7971312" y="3522223"/>
            <a:ext cx="92208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White</a:t>
            </a:r>
            <a:endParaRPr kumimoji="0" lang="en-US" sz="1200" b="1" i="0" u="none" strike="noStrike" kern="0" cap="none" spc="0" normalizeH="0" baseline="0" noProof="0">
              <a:ln>
                <a:noFill/>
              </a:ln>
              <a:solidFill>
                <a:srgbClr val="FFFFFF"/>
              </a:solidFill>
              <a:effectLst/>
              <a:uLnTx/>
              <a:uFillTx/>
              <a:cs typeface="Arial" panose="020B0604020202020204" pitchFamily="34" charset="0"/>
            </a:endParaRPr>
          </a:p>
        </p:txBody>
      </p:sp>
      <p:sp>
        <p:nvSpPr>
          <p:cNvPr id="699" name="Freeform: Shape 698">
            <a:extLst>
              <a:ext uri="{FF2B5EF4-FFF2-40B4-BE49-F238E27FC236}">
                <a16:creationId xmlns:a16="http://schemas.microsoft.com/office/drawing/2014/main" id="{E3A276EE-5713-932A-A5F7-71D3A51FA1E3}"/>
              </a:ext>
            </a:extLst>
          </p:cNvPr>
          <p:cNvSpPr/>
          <p:nvPr/>
        </p:nvSpPr>
        <p:spPr bwMode="auto">
          <a:xfrm>
            <a:off x="7023301" y="2911227"/>
            <a:ext cx="3584575" cy="1879600"/>
          </a:xfrm>
          <a:custGeom>
            <a:avLst/>
            <a:gdLst>
              <a:gd name="connsiteX0" fmla="*/ 0 w 3584575"/>
              <a:gd name="connsiteY0" fmla="*/ 0 h 1879600"/>
              <a:gd name="connsiteX1" fmla="*/ 120650 w 3584575"/>
              <a:gd name="connsiteY1" fmla="*/ 0 h 1879600"/>
              <a:gd name="connsiteX2" fmla="*/ 120650 w 3584575"/>
              <a:gd name="connsiteY2" fmla="*/ 47625 h 1879600"/>
              <a:gd name="connsiteX3" fmla="*/ 161925 w 3584575"/>
              <a:gd name="connsiteY3" fmla="*/ 47625 h 1879600"/>
              <a:gd name="connsiteX4" fmla="*/ 174625 w 3584575"/>
              <a:gd name="connsiteY4" fmla="*/ 60325 h 1879600"/>
              <a:gd name="connsiteX5" fmla="*/ 196850 w 3584575"/>
              <a:gd name="connsiteY5" fmla="*/ 73025 h 1879600"/>
              <a:gd name="connsiteX6" fmla="*/ 196850 w 3584575"/>
              <a:gd name="connsiteY6" fmla="*/ 98425 h 1879600"/>
              <a:gd name="connsiteX7" fmla="*/ 225425 w 3584575"/>
              <a:gd name="connsiteY7" fmla="*/ 101600 h 1879600"/>
              <a:gd name="connsiteX8" fmla="*/ 225425 w 3584575"/>
              <a:gd name="connsiteY8" fmla="*/ 158750 h 1879600"/>
              <a:gd name="connsiteX9" fmla="*/ 254000 w 3584575"/>
              <a:gd name="connsiteY9" fmla="*/ 158750 h 1879600"/>
              <a:gd name="connsiteX10" fmla="*/ 254000 w 3584575"/>
              <a:gd name="connsiteY10" fmla="*/ 190500 h 1879600"/>
              <a:gd name="connsiteX11" fmla="*/ 304800 w 3584575"/>
              <a:gd name="connsiteY11" fmla="*/ 190500 h 1879600"/>
              <a:gd name="connsiteX12" fmla="*/ 393700 w 3584575"/>
              <a:gd name="connsiteY12" fmla="*/ 190500 h 1879600"/>
              <a:gd name="connsiteX13" fmla="*/ 393700 w 3584575"/>
              <a:gd name="connsiteY13" fmla="*/ 273050 h 1879600"/>
              <a:gd name="connsiteX14" fmla="*/ 441325 w 3584575"/>
              <a:gd name="connsiteY14" fmla="*/ 273050 h 1879600"/>
              <a:gd name="connsiteX15" fmla="*/ 441325 w 3584575"/>
              <a:gd name="connsiteY15" fmla="*/ 355600 h 1879600"/>
              <a:gd name="connsiteX16" fmla="*/ 511175 w 3584575"/>
              <a:gd name="connsiteY16" fmla="*/ 355600 h 1879600"/>
              <a:gd name="connsiteX17" fmla="*/ 511175 w 3584575"/>
              <a:gd name="connsiteY17" fmla="*/ 520700 h 1879600"/>
              <a:gd name="connsiteX18" fmla="*/ 609600 w 3584575"/>
              <a:gd name="connsiteY18" fmla="*/ 520700 h 1879600"/>
              <a:gd name="connsiteX19" fmla="*/ 609600 w 3584575"/>
              <a:gd name="connsiteY19" fmla="*/ 663575 h 1879600"/>
              <a:gd name="connsiteX20" fmla="*/ 714375 w 3584575"/>
              <a:gd name="connsiteY20" fmla="*/ 663575 h 1879600"/>
              <a:gd name="connsiteX21" fmla="*/ 714375 w 3584575"/>
              <a:gd name="connsiteY21" fmla="*/ 717550 h 1879600"/>
              <a:gd name="connsiteX22" fmla="*/ 733425 w 3584575"/>
              <a:gd name="connsiteY22" fmla="*/ 717550 h 1879600"/>
              <a:gd name="connsiteX23" fmla="*/ 733425 w 3584575"/>
              <a:gd name="connsiteY23" fmla="*/ 917575 h 1879600"/>
              <a:gd name="connsiteX24" fmla="*/ 787400 w 3584575"/>
              <a:gd name="connsiteY24" fmla="*/ 917575 h 1879600"/>
              <a:gd name="connsiteX25" fmla="*/ 787400 w 3584575"/>
              <a:gd name="connsiteY25" fmla="*/ 1003300 h 1879600"/>
              <a:gd name="connsiteX26" fmla="*/ 882650 w 3584575"/>
              <a:gd name="connsiteY26" fmla="*/ 1003300 h 1879600"/>
              <a:gd name="connsiteX27" fmla="*/ 882650 w 3584575"/>
              <a:gd name="connsiteY27" fmla="*/ 1092200 h 1879600"/>
              <a:gd name="connsiteX28" fmla="*/ 1130300 w 3584575"/>
              <a:gd name="connsiteY28" fmla="*/ 1092200 h 1879600"/>
              <a:gd name="connsiteX29" fmla="*/ 1130300 w 3584575"/>
              <a:gd name="connsiteY29" fmla="*/ 1181100 h 1879600"/>
              <a:gd name="connsiteX30" fmla="*/ 1174750 w 3584575"/>
              <a:gd name="connsiteY30" fmla="*/ 1181100 h 1879600"/>
              <a:gd name="connsiteX31" fmla="*/ 1174750 w 3584575"/>
              <a:gd name="connsiteY31" fmla="*/ 1266825 h 1879600"/>
              <a:gd name="connsiteX32" fmla="*/ 1270000 w 3584575"/>
              <a:gd name="connsiteY32" fmla="*/ 1266825 h 1879600"/>
              <a:gd name="connsiteX33" fmla="*/ 1270000 w 3584575"/>
              <a:gd name="connsiteY33" fmla="*/ 1400175 h 1879600"/>
              <a:gd name="connsiteX34" fmla="*/ 1320800 w 3584575"/>
              <a:gd name="connsiteY34" fmla="*/ 1400175 h 1879600"/>
              <a:gd name="connsiteX35" fmla="*/ 1320800 w 3584575"/>
              <a:gd name="connsiteY35" fmla="*/ 1552575 h 1879600"/>
              <a:gd name="connsiteX36" fmla="*/ 1403350 w 3584575"/>
              <a:gd name="connsiteY36" fmla="*/ 1552575 h 1879600"/>
              <a:gd name="connsiteX37" fmla="*/ 1403350 w 3584575"/>
              <a:gd name="connsiteY37" fmla="*/ 1685925 h 1879600"/>
              <a:gd name="connsiteX38" fmla="*/ 2460625 w 3584575"/>
              <a:gd name="connsiteY38" fmla="*/ 1685925 h 1879600"/>
              <a:gd name="connsiteX39" fmla="*/ 2460625 w 3584575"/>
              <a:gd name="connsiteY39" fmla="*/ 1879600 h 1879600"/>
              <a:gd name="connsiteX40" fmla="*/ 3584575 w 3584575"/>
              <a:gd name="connsiteY40" fmla="*/ 1879600 h 187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84575" h="1879600">
                <a:moveTo>
                  <a:pt x="0" y="0"/>
                </a:moveTo>
                <a:lnTo>
                  <a:pt x="120650" y="0"/>
                </a:lnTo>
                <a:lnTo>
                  <a:pt x="120650" y="47625"/>
                </a:lnTo>
                <a:lnTo>
                  <a:pt x="161925" y="47625"/>
                </a:lnTo>
                <a:lnTo>
                  <a:pt x="174625" y="60325"/>
                </a:lnTo>
                <a:lnTo>
                  <a:pt x="196850" y="73025"/>
                </a:lnTo>
                <a:lnTo>
                  <a:pt x="196850" y="98425"/>
                </a:lnTo>
                <a:lnTo>
                  <a:pt x="225425" y="101600"/>
                </a:lnTo>
                <a:lnTo>
                  <a:pt x="225425" y="158750"/>
                </a:lnTo>
                <a:lnTo>
                  <a:pt x="254000" y="158750"/>
                </a:lnTo>
                <a:lnTo>
                  <a:pt x="254000" y="190500"/>
                </a:lnTo>
                <a:lnTo>
                  <a:pt x="304800" y="190500"/>
                </a:lnTo>
                <a:lnTo>
                  <a:pt x="393700" y="190500"/>
                </a:lnTo>
                <a:lnTo>
                  <a:pt x="393700" y="273050"/>
                </a:lnTo>
                <a:lnTo>
                  <a:pt x="441325" y="273050"/>
                </a:lnTo>
                <a:lnTo>
                  <a:pt x="441325" y="355600"/>
                </a:lnTo>
                <a:lnTo>
                  <a:pt x="511175" y="355600"/>
                </a:lnTo>
                <a:lnTo>
                  <a:pt x="511175" y="520700"/>
                </a:lnTo>
                <a:lnTo>
                  <a:pt x="609600" y="520700"/>
                </a:lnTo>
                <a:lnTo>
                  <a:pt x="609600" y="663575"/>
                </a:lnTo>
                <a:lnTo>
                  <a:pt x="714375" y="663575"/>
                </a:lnTo>
                <a:lnTo>
                  <a:pt x="714375" y="717550"/>
                </a:lnTo>
                <a:lnTo>
                  <a:pt x="733425" y="717550"/>
                </a:lnTo>
                <a:lnTo>
                  <a:pt x="733425" y="917575"/>
                </a:lnTo>
                <a:lnTo>
                  <a:pt x="787400" y="917575"/>
                </a:lnTo>
                <a:lnTo>
                  <a:pt x="787400" y="1003300"/>
                </a:lnTo>
                <a:lnTo>
                  <a:pt x="882650" y="1003300"/>
                </a:lnTo>
                <a:lnTo>
                  <a:pt x="882650" y="1092200"/>
                </a:lnTo>
                <a:lnTo>
                  <a:pt x="1130300" y="1092200"/>
                </a:lnTo>
                <a:lnTo>
                  <a:pt x="1130300" y="1181100"/>
                </a:lnTo>
                <a:lnTo>
                  <a:pt x="1174750" y="1181100"/>
                </a:lnTo>
                <a:lnTo>
                  <a:pt x="1174750" y="1266825"/>
                </a:lnTo>
                <a:lnTo>
                  <a:pt x="1270000" y="1266825"/>
                </a:lnTo>
                <a:lnTo>
                  <a:pt x="1270000" y="1400175"/>
                </a:lnTo>
                <a:lnTo>
                  <a:pt x="1320800" y="1400175"/>
                </a:lnTo>
                <a:lnTo>
                  <a:pt x="1320800" y="1552575"/>
                </a:lnTo>
                <a:lnTo>
                  <a:pt x="1403350" y="1552575"/>
                </a:lnTo>
                <a:lnTo>
                  <a:pt x="1403350" y="1685925"/>
                </a:lnTo>
                <a:lnTo>
                  <a:pt x="2460625" y="1685925"/>
                </a:lnTo>
                <a:lnTo>
                  <a:pt x="2460625" y="1879600"/>
                </a:lnTo>
                <a:lnTo>
                  <a:pt x="3584575" y="1879600"/>
                </a:lnTo>
              </a:path>
            </a:pathLst>
          </a:custGeom>
          <a:noFill/>
          <a:ln w="28575">
            <a:solidFill>
              <a:schemeClr val="accent6"/>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sp>
        <p:nvSpPr>
          <p:cNvPr id="700" name="Freeform: Shape 699">
            <a:extLst>
              <a:ext uri="{FF2B5EF4-FFF2-40B4-BE49-F238E27FC236}">
                <a16:creationId xmlns:a16="http://schemas.microsoft.com/office/drawing/2014/main" id="{59D83444-BA38-B4F7-7015-79D0B43D6E0E}"/>
              </a:ext>
            </a:extLst>
          </p:cNvPr>
          <p:cNvSpPr/>
          <p:nvPr/>
        </p:nvSpPr>
        <p:spPr bwMode="auto">
          <a:xfrm>
            <a:off x="7023301" y="2911227"/>
            <a:ext cx="3717925" cy="2270125"/>
          </a:xfrm>
          <a:custGeom>
            <a:avLst/>
            <a:gdLst>
              <a:gd name="connsiteX0" fmla="*/ 0 w 3717925"/>
              <a:gd name="connsiteY0" fmla="*/ 0 h 2057400"/>
              <a:gd name="connsiteX1" fmla="*/ 133350 w 3717925"/>
              <a:gd name="connsiteY1" fmla="*/ 0 h 2057400"/>
              <a:gd name="connsiteX2" fmla="*/ 133350 w 3717925"/>
              <a:gd name="connsiteY2" fmla="*/ 44450 h 2057400"/>
              <a:gd name="connsiteX3" fmla="*/ 187325 w 3717925"/>
              <a:gd name="connsiteY3" fmla="*/ 44450 h 2057400"/>
              <a:gd name="connsiteX4" fmla="*/ 187325 w 3717925"/>
              <a:gd name="connsiteY4" fmla="*/ 107950 h 2057400"/>
              <a:gd name="connsiteX5" fmla="*/ 225425 w 3717925"/>
              <a:gd name="connsiteY5" fmla="*/ 107950 h 2057400"/>
              <a:gd name="connsiteX6" fmla="*/ 225425 w 3717925"/>
              <a:gd name="connsiteY6" fmla="*/ 190500 h 2057400"/>
              <a:gd name="connsiteX7" fmla="*/ 352425 w 3717925"/>
              <a:gd name="connsiteY7" fmla="*/ 190500 h 2057400"/>
              <a:gd name="connsiteX8" fmla="*/ 352425 w 3717925"/>
              <a:gd name="connsiteY8" fmla="*/ 225425 h 2057400"/>
              <a:gd name="connsiteX9" fmla="*/ 355600 w 3717925"/>
              <a:gd name="connsiteY9" fmla="*/ 225425 h 2057400"/>
              <a:gd name="connsiteX10" fmla="*/ 355600 w 3717925"/>
              <a:gd name="connsiteY10" fmla="*/ 273050 h 2057400"/>
              <a:gd name="connsiteX11" fmla="*/ 393700 w 3717925"/>
              <a:gd name="connsiteY11" fmla="*/ 273050 h 2057400"/>
              <a:gd name="connsiteX12" fmla="*/ 393700 w 3717925"/>
              <a:gd name="connsiteY12" fmla="*/ 307975 h 2057400"/>
              <a:gd name="connsiteX13" fmla="*/ 463550 w 3717925"/>
              <a:gd name="connsiteY13" fmla="*/ 307975 h 2057400"/>
              <a:gd name="connsiteX14" fmla="*/ 463550 w 3717925"/>
              <a:gd name="connsiteY14" fmla="*/ 387350 h 2057400"/>
              <a:gd name="connsiteX15" fmla="*/ 492125 w 3717925"/>
              <a:gd name="connsiteY15" fmla="*/ 387350 h 2057400"/>
              <a:gd name="connsiteX16" fmla="*/ 479425 w 3717925"/>
              <a:gd name="connsiteY16" fmla="*/ 400050 h 2057400"/>
              <a:gd name="connsiteX17" fmla="*/ 574675 w 3717925"/>
              <a:gd name="connsiteY17" fmla="*/ 400050 h 2057400"/>
              <a:gd name="connsiteX18" fmla="*/ 574675 w 3717925"/>
              <a:gd name="connsiteY18" fmla="*/ 425450 h 2057400"/>
              <a:gd name="connsiteX19" fmla="*/ 574675 w 3717925"/>
              <a:gd name="connsiteY19" fmla="*/ 463550 h 2057400"/>
              <a:gd name="connsiteX20" fmla="*/ 603250 w 3717925"/>
              <a:gd name="connsiteY20" fmla="*/ 463550 h 2057400"/>
              <a:gd name="connsiteX21" fmla="*/ 603250 w 3717925"/>
              <a:gd name="connsiteY21" fmla="*/ 508000 h 2057400"/>
              <a:gd name="connsiteX22" fmla="*/ 635000 w 3717925"/>
              <a:gd name="connsiteY22" fmla="*/ 508000 h 2057400"/>
              <a:gd name="connsiteX23" fmla="*/ 635000 w 3717925"/>
              <a:gd name="connsiteY23" fmla="*/ 549275 h 2057400"/>
              <a:gd name="connsiteX24" fmla="*/ 666750 w 3717925"/>
              <a:gd name="connsiteY24" fmla="*/ 549275 h 2057400"/>
              <a:gd name="connsiteX25" fmla="*/ 666750 w 3717925"/>
              <a:gd name="connsiteY25" fmla="*/ 571500 h 2057400"/>
              <a:gd name="connsiteX26" fmla="*/ 714375 w 3717925"/>
              <a:gd name="connsiteY26" fmla="*/ 571500 h 2057400"/>
              <a:gd name="connsiteX27" fmla="*/ 714375 w 3717925"/>
              <a:gd name="connsiteY27" fmla="*/ 590550 h 2057400"/>
              <a:gd name="connsiteX28" fmla="*/ 730250 w 3717925"/>
              <a:gd name="connsiteY28" fmla="*/ 590550 h 2057400"/>
              <a:gd name="connsiteX29" fmla="*/ 730250 w 3717925"/>
              <a:gd name="connsiteY29" fmla="*/ 644525 h 2057400"/>
              <a:gd name="connsiteX30" fmla="*/ 768350 w 3717925"/>
              <a:gd name="connsiteY30" fmla="*/ 644525 h 2057400"/>
              <a:gd name="connsiteX31" fmla="*/ 768350 w 3717925"/>
              <a:gd name="connsiteY31" fmla="*/ 673100 h 2057400"/>
              <a:gd name="connsiteX32" fmla="*/ 812800 w 3717925"/>
              <a:gd name="connsiteY32" fmla="*/ 673100 h 2057400"/>
              <a:gd name="connsiteX33" fmla="*/ 812800 w 3717925"/>
              <a:gd name="connsiteY33" fmla="*/ 749300 h 2057400"/>
              <a:gd name="connsiteX34" fmla="*/ 892175 w 3717925"/>
              <a:gd name="connsiteY34" fmla="*/ 749300 h 2057400"/>
              <a:gd name="connsiteX35" fmla="*/ 892175 w 3717925"/>
              <a:gd name="connsiteY35" fmla="*/ 774700 h 2057400"/>
              <a:gd name="connsiteX36" fmla="*/ 923925 w 3717925"/>
              <a:gd name="connsiteY36" fmla="*/ 774700 h 2057400"/>
              <a:gd name="connsiteX37" fmla="*/ 923925 w 3717925"/>
              <a:gd name="connsiteY37" fmla="*/ 796925 h 2057400"/>
              <a:gd name="connsiteX38" fmla="*/ 955675 w 3717925"/>
              <a:gd name="connsiteY38" fmla="*/ 796925 h 2057400"/>
              <a:gd name="connsiteX39" fmla="*/ 955675 w 3717925"/>
              <a:gd name="connsiteY39" fmla="*/ 854075 h 2057400"/>
              <a:gd name="connsiteX40" fmla="*/ 984250 w 3717925"/>
              <a:gd name="connsiteY40" fmla="*/ 854075 h 2057400"/>
              <a:gd name="connsiteX41" fmla="*/ 984250 w 3717925"/>
              <a:gd name="connsiteY41" fmla="*/ 965200 h 2057400"/>
              <a:gd name="connsiteX42" fmla="*/ 1009650 w 3717925"/>
              <a:gd name="connsiteY42" fmla="*/ 965200 h 2057400"/>
              <a:gd name="connsiteX43" fmla="*/ 1009650 w 3717925"/>
              <a:gd name="connsiteY43" fmla="*/ 1016000 h 2057400"/>
              <a:gd name="connsiteX44" fmla="*/ 1114425 w 3717925"/>
              <a:gd name="connsiteY44" fmla="*/ 1016000 h 2057400"/>
              <a:gd name="connsiteX45" fmla="*/ 1114425 w 3717925"/>
              <a:gd name="connsiteY45" fmla="*/ 1069975 h 2057400"/>
              <a:gd name="connsiteX46" fmla="*/ 1149350 w 3717925"/>
              <a:gd name="connsiteY46" fmla="*/ 1069975 h 2057400"/>
              <a:gd name="connsiteX47" fmla="*/ 1149350 w 3717925"/>
              <a:gd name="connsiteY47" fmla="*/ 1108075 h 2057400"/>
              <a:gd name="connsiteX48" fmla="*/ 1177925 w 3717925"/>
              <a:gd name="connsiteY48" fmla="*/ 1108075 h 2057400"/>
              <a:gd name="connsiteX49" fmla="*/ 1177925 w 3717925"/>
              <a:gd name="connsiteY49" fmla="*/ 1136650 h 2057400"/>
              <a:gd name="connsiteX50" fmla="*/ 1206500 w 3717925"/>
              <a:gd name="connsiteY50" fmla="*/ 1136650 h 2057400"/>
              <a:gd name="connsiteX51" fmla="*/ 1206500 w 3717925"/>
              <a:gd name="connsiteY51" fmla="*/ 1209675 h 2057400"/>
              <a:gd name="connsiteX52" fmla="*/ 1285875 w 3717925"/>
              <a:gd name="connsiteY52" fmla="*/ 1209675 h 2057400"/>
              <a:gd name="connsiteX53" fmla="*/ 1285875 w 3717925"/>
              <a:gd name="connsiteY53" fmla="*/ 1241425 h 2057400"/>
              <a:gd name="connsiteX54" fmla="*/ 1317625 w 3717925"/>
              <a:gd name="connsiteY54" fmla="*/ 1241425 h 2057400"/>
              <a:gd name="connsiteX55" fmla="*/ 1317625 w 3717925"/>
              <a:gd name="connsiteY55" fmla="*/ 1292225 h 2057400"/>
              <a:gd name="connsiteX56" fmla="*/ 1343025 w 3717925"/>
              <a:gd name="connsiteY56" fmla="*/ 1292225 h 2057400"/>
              <a:gd name="connsiteX57" fmla="*/ 1343025 w 3717925"/>
              <a:gd name="connsiteY57" fmla="*/ 1292225 h 2057400"/>
              <a:gd name="connsiteX58" fmla="*/ 1343025 w 3717925"/>
              <a:gd name="connsiteY58" fmla="*/ 1323975 h 2057400"/>
              <a:gd name="connsiteX59" fmla="*/ 1397000 w 3717925"/>
              <a:gd name="connsiteY59" fmla="*/ 1323975 h 2057400"/>
              <a:gd name="connsiteX60" fmla="*/ 1397000 w 3717925"/>
              <a:gd name="connsiteY60" fmla="*/ 1355725 h 2057400"/>
              <a:gd name="connsiteX61" fmla="*/ 1431925 w 3717925"/>
              <a:gd name="connsiteY61" fmla="*/ 1355725 h 2057400"/>
              <a:gd name="connsiteX62" fmla="*/ 1431925 w 3717925"/>
              <a:gd name="connsiteY62" fmla="*/ 1406525 h 2057400"/>
              <a:gd name="connsiteX63" fmla="*/ 1482725 w 3717925"/>
              <a:gd name="connsiteY63" fmla="*/ 1406525 h 2057400"/>
              <a:gd name="connsiteX64" fmla="*/ 1482725 w 3717925"/>
              <a:gd name="connsiteY64" fmla="*/ 1470025 h 2057400"/>
              <a:gd name="connsiteX65" fmla="*/ 1774825 w 3717925"/>
              <a:gd name="connsiteY65" fmla="*/ 1470025 h 2057400"/>
              <a:gd name="connsiteX66" fmla="*/ 1774825 w 3717925"/>
              <a:gd name="connsiteY66" fmla="*/ 1504950 h 2057400"/>
              <a:gd name="connsiteX67" fmla="*/ 1885950 w 3717925"/>
              <a:gd name="connsiteY67" fmla="*/ 1504950 h 2057400"/>
              <a:gd name="connsiteX68" fmla="*/ 1885950 w 3717925"/>
              <a:gd name="connsiteY68" fmla="*/ 1558925 h 2057400"/>
              <a:gd name="connsiteX69" fmla="*/ 2047875 w 3717925"/>
              <a:gd name="connsiteY69" fmla="*/ 1558925 h 2057400"/>
              <a:gd name="connsiteX70" fmla="*/ 2047875 w 3717925"/>
              <a:gd name="connsiteY70" fmla="*/ 1612900 h 2057400"/>
              <a:gd name="connsiteX71" fmla="*/ 2070100 w 3717925"/>
              <a:gd name="connsiteY71" fmla="*/ 1612900 h 2057400"/>
              <a:gd name="connsiteX72" fmla="*/ 2070100 w 3717925"/>
              <a:gd name="connsiteY72" fmla="*/ 1670050 h 2057400"/>
              <a:gd name="connsiteX73" fmla="*/ 2155825 w 3717925"/>
              <a:gd name="connsiteY73" fmla="*/ 1670050 h 2057400"/>
              <a:gd name="connsiteX74" fmla="*/ 2155825 w 3717925"/>
              <a:gd name="connsiteY74" fmla="*/ 1739900 h 2057400"/>
              <a:gd name="connsiteX75" fmla="*/ 2327275 w 3717925"/>
              <a:gd name="connsiteY75" fmla="*/ 1739900 h 2057400"/>
              <a:gd name="connsiteX76" fmla="*/ 2327275 w 3717925"/>
              <a:gd name="connsiteY76" fmla="*/ 1816100 h 2057400"/>
              <a:gd name="connsiteX77" fmla="*/ 2359025 w 3717925"/>
              <a:gd name="connsiteY77" fmla="*/ 1816100 h 2057400"/>
              <a:gd name="connsiteX78" fmla="*/ 2359025 w 3717925"/>
              <a:gd name="connsiteY78" fmla="*/ 1905000 h 2057400"/>
              <a:gd name="connsiteX79" fmla="*/ 3714750 w 3717925"/>
              <a:gd name="connsiteY79" fmla="*/ 1905000 h 2057400"/>
              <a:gd name="connsiteX80" fmla="*/ 3717925 w 3717925"/>
              <a:gd name="connsiteY80" fmla="*/ 1933575 h 2057400"/>
              <a:gd name="connsiteX81" fmla="*/ 3717925 w 3717925"/>
              <a:gd name="connsiteY81" fmla="*/ 2057400 h 2057400"/>
              <a:gd name="connsiteX0" fmla="*/ 0 w 3717925"/>
              <a:gd name="connsiteY0" fmla="*/ 0 h 2270125"/>
              <a:gd name="connsiteX1" fmla="*/ 133350 w 3717925"/>
              <a:gd name="connsiteY1" fmla="*/ 0 h 2270125"/>
              <a:gd name="connsiteX2" fmla="*/ 133350 w 3717925"/>
              <a:gd name="connsiteY2" fmla="*/ 44450 h 2270125"/>
              <a:gd name="connsiteX3" fmla="*/ 187325 w 3717925"/>
              <a:gd name="connsiteY3" fmla="*/ 44450 h 2270125"/>
              <a:gd name="connsiteX4" fmla="*/ 187325 w 3717925"/>
              <a:gd name="connsiteY4" fmla="*/ 107950 h 2270125"/>
              <a:gd name="connsiteX5" fmla="*/ 225425 w 3717925"/>
              <a:gd name="connsiteY5" fmla="*/ 107950 h 2270125"/>
              <a:gd name="connsiteX6" fmla="*/ 225425 w 3717925"/>
              <a:gd name="connsiteY6" fmla="*/ 190500 h 2270125"/>
              <a:gd name="connsiteX7" fmla="*/ 352425 w 3717925"/>
              <a:gd name="connsiteY7" fmla="*/ 190500 h 2270125"/>
              <a:gd name="connsiteX8" fmla="*/ 352425 w 3717925"/>
              <a:gd name="connsiteY8" fmla="*/ 225425 h 2270125"/>
              <a:gd name="connsiteX9" fmla="*/ 355600 w 3717925"/>
              <a:gd name="connsiteY9" fmla="*/ 225425 h 2270125"/>
              <a:gd name="connsiteX10" fmla="*/ 355600 w 3717925"/>
              <a:gd name="connsiteY10" fmla="*/ 273050 h 2270125"/>
              <a:gd name="connsiteX11" fmla="*/ 393700 w 3717925"/>
              <a:gd name="connsiteY11" fmla="*/ 273050 h 2270125"/>
              <a:gd name="connsiteX12" fmla="*/ 393700 w 3717925"/>
              <a:gd name="connsiteY12" fmla="*/ 307975 h 2270125"/>
              <a:gd name="connsiteX13" fmla="*/ 463550 w 3717925"/>
              <a:gd name="connsiteY13" fmla="*/ 307975 h 2270125"/>
              <a:gd name="connsiteX14" fmla="*/ 463550 w 3717925"/>
              <a:gd name="connsiteY14" fmla="*/ 387350 h 2270125"/>
              <a:gd name="connsiteX15" fmla="*/ 492125 w 3717925"/>
              <a:gd name="connsiteY15" fmla="*/ 387350 h 2270125"/>
              <a:gd name="connsiteX16" fmla="*/ 479425 w 3717925"/>
              <a:gd name="connsiteY16" fmla="*/ 400050 h 2270125"/>
              <a:gd name="connsiteX17" fmla="*/ 574675 w 3717925"/>
              <a:gd name="connsiteY17" fmla="*/ 400050 h 2270125"/>
              <a:gd name="connsiteX18" fmla="*/ 574675 w 3717925"/>
              <a:gd name="connsiteY18" fmla="*/ 425450 h 2270125"/>
              <a:gd name="connsiteX19" fmla="*/ 574675 w 3717925"/>
              <a:gd name="connsiteY19" fmla="*/ 463550 h 2270125"/>
              <a:gd name="connsiteX20" fmla="*/ 603250 w 3717925"/>
              <a:gd name="connsiteY20" fmla="*/ 463550 h 2270125"/>
              <a:gd name="connsiteX21" fmla="*/ 603250 w 3717925"/>
              <a:gd name="connsiteY21" fmla="*/ 508000 h 2270125"/>
              <a:gd name="connsiteX22" fmla="*/ 635000 w 3717925"/>
              <a:gd name="connsiteY22" fmla="*/ 508000 h 2270125"/>
              <a:gd name="connsiteX23" fmla="*/ 635000 w 3717925"/>
              <a:gd name="connsiteY23" fmla="*/ 549275 h 2270125"/>
              <a:gd name="connsiteX24" fmla="*/ 666750 w 3717925"/>
              <a:gd name="connsiteY24" fmla="*/ 549275 h 2270125"/>
              <a:gd name="connsiteX25" fmla="*/ 666750 w 3717925"/>
              <a:gd name="connsiteY25" fmla="*/ 571500 h 2270125"/>
              <a:gd name="connsiteX26" fmla="*/ 714375 w 3717925"/>
              <a:gd name="connsiteY26" fmla="*/ 571500 h 2270125"/>
              <a:gd name="connsiteX27" fmla="*/ 714375 w 3717925"/>
              <a:gd name="connsiteY27" fmla="*/ 590550 h 2270125"/>
              <a:gd name="connsiteX28" fmla="*/ 730250 w 3717925"/>
              <a:gd name="connsiteY28" fmla="*/ 590550 h 2270125"/>
              <a:gd name="connsiteX29" fmla="*/ 730250 w 3717925"/>
              <a:gd name="connsiteY29" fmla="*/ 644525 h 2270125"/>
              <a:gd name="connsiteX30" fmla="*/ 768350 w 3717925"/>
              <a:gd name="connsiteY30" fmla="*/ 644525 h 2270125"/>
              <a:gd name="connsiteX31" fmla="*/ 768350 w 3717925"/>
              <a:gd name="connsiteY31" fmla="*/ 673100 h 2270125"/>
              <a:gd name="connsiteX32" fmla="*/ 812800 w 3717925"/>
              <a:gd name="connsiteY32" fmla="*/ 673100 h 2270125"/>
              <a:gd name="connsiteX33" fmla="*/ 812800 w 3717925"/>
              <a:gd name="connsiteY33" fmla="*/ 749300 h 2270125"/>
              <a:gd name="connsiteX34" fmla="*/ 892175 w 3717925"/>
              <a:gd name="connsiteY34" fmla="*/ 749300 h 2270125"/>
              <a:gd name="connsiteX35" fmla="*/ 892175 w 3717925"/>
              <a:gd name="connsiteY35" fmla="*/ 774700 h 2270125"/>
              <a:gd name="connsiteX36" fmla="*/ 923925 w 3717925"/>
              <a:gd name="connsiteY36" fmla="*/ 774700 h 2270125"/>
              <a:gd name="connsiteX37" fmla="*/ 923925 w 3717925"/>
              <a:gd name="connsiteY37" fmla="*/ 796925 h 2270125"/>
              <a:gd name="connsiteX38" fmla="*/ 955675 w 3717925"/>
              <a:gd name="connsiteY38" fmla="*/ 796925 h 2270125"/>
              <a:gd name="connsiteX39" fmla="*/ 955675 w 3717925"/>
              <a:gd name="connsiteY39" fmla="*/ 854075 h 2270125"/>
              <a:gd name="connsiteX40" fmla="*/ 984250 w 3717925"/>
              <a:gd name="connsiteY40" fmla="*/ 854075 h 2270125"/>
              <a:gd name="connsiteX41" fmla="*/ 984250 w 3717925"/>
              <a:gd name="connsiteY41" fmla="*/ 965200 h 2270125"/>
              <a:gd name="connsiteX42" fmla="*/ 1009650 w 3717925"/>
              <a:gd name="connsiteY42" fmla="*/ 965200 h 2270125"/>
              <a:gd name="connsiteX43" fmla="*/ 1009650 w 3717925"/>
              <a:gd name="connsiteY43" fmla="*/ 1016000 h 2270125"/>
              <a:gd name="connsiteX44" fmla="*/ 1114425 w 3717925"/>
              <a:gd name="connsiteY44" fmla="*/ 1016000 h 2270125"/>
              <a:gd name="connsiteX45" fmla="*/ 1114425 w 3717925"/>
              <a:gd name="connsiteY45" fmla="*/ 1069975 h 2270125"/>
              <a:gd name="connsiteX46" fmla="*/ 1149350 w 3717925"/>
              <a:gd name="connsiteY46" fmla="*/ 1069975 h 2270125"/>
              <a:gd name="connsiteX47" fmla="*/ 1149350 w 3717925"/>
              <a:gd name="connsiteY47" fmla="*/ 1108075 h 2270125"/>
              <a:gd name="connsiteX48" fmla="*/ 1177925 w 3717925"/>
              <a:gd name="connsiteY48" fmla="*/ 1108075 h 2270125"/>
              <a:gd name="connsiteX49" fmla="*/ 1177925 w 3717925"/>
              <a:gd name="connsiteY49" fmla="*/ 1136650 h 2270125"/>
              <a:gd name="connsiteX50" fmla="*/ 1206500 w 3717925"/>
              <a:gd name="connsiteY50" fmla="*/ 1136650 h 2270125"/>
              <a:gd name="connsiteX51" fmla="*/ 1206500 w 3717925"/>
              <a:gd name="connsiteY51" fmla="*/ 1209675 h 2270125"/>
              <a:gd name="connsiteX52" fmla="*/ 1285875 w 3717925"/>
              <a:gd name="connsiteY52" fmla="*/ 1209675 h 2270125"/>
              <a:gd name="connsiteX53" fmla="*/ 1285875 w 3717925"/>
              <a:gd name="connsiteY53" fmla="*/ 1241425 h 2270125"/>
              <a:gd name="connsiteX54" fmla="*/ 1317625 w 3717925"/>
              <a:gd name="connsiteY54" fmla="*/ 1241425 h 2270125"/>
              <a:gd name="connsiteX55" fmla="*/ 1317625 w 3717925"/>
              <a:gd name="connsiteY55" fmla="*/ 1292225 h 2270125"/>
              <a:gd name="connsiteX56" fmla="*/ 1343025 w 3717925"/>
              <a:gd name="connsiteY56" fmla="*/ 1292225 h 2270125"/>
              <a:gd name="connsiteX57" fmla="*/ 1343025 w 3717925"/>
              <a:gd name="connsiteY57" fmla="*/ 1292225 h 2270125"/>
              <a:gd name="connsiteX58" fmla="*/ 1343025 w 3717925"/>
              <a:gd name="connsiteY58" fmla="*/ 1323975 h 2270125"/>
              <a:gd name="connsiteX59" fmla="*/ 1397000 w 3717925"/>
              <a:gd name="connsiteY59" fmla="*/ 1323975 h 2270125"/>
              <a:gd name="connsiteX60" fmla="*/ 1397000 w 3717925"/>
              <a:gd name="connsiteY60" fmla="*/ 1355725 h 2270125"/>
              <a:gd name="connsiteX61" fmla="*/ 1431925 w 3717925"/>
              <a:gd name="connsiteY61" fmla="*/ 1355725 h 2270125"/>
              <a:gd name="connsiteX62" fmla="*/ 1431925 w 3717925"/>
              <a:gd name="connsiteY62" fmla="*/ 1406525 h 2270125"/>
              <a:gd name="connsiteX63" fmla="*/ 1482725 w 3717925"/>
              <a:gd name="connsiteY63" fmla="*/ 1406525 h 2270125"/>
              <a:gd name="connsiteX64" fmla="*/ 1482725 w 3717925"/>
              <a:gd name="connsiteY64" fmla="*/ 1470025 h 2270125"/>
              <a:gd name="connsiteX65" fmla="*/ 1774825 w 3717925"/>
              <a:gd name="connsiteY65" fmla="*/ 1470025 h 2270125"/>
              <a:gd name="connsiteX66" fmla="*/ 1774825 w 3717925"/>
              <a:gd name="connsiteY66" fmla="*/ 1504950 h 2270125"/>
              <a:gd name="connsiteX67" fmla="*/ 1885950 w 3717925"/>
              <a:gd name="connsiteY67" fmla="*/ 1504950 h 2270125"/>
              <a:gd name="connsiteX68" fmla="*/ 1885950 w 3717925"/>
              <a:gd name="connsiteY68" fmla="*/ 1558925 h 2270125"/>
              <a:gd name="connsiteX69" fmla="*/ 2047875 w 3717925"/>
              <a:gd name="connsiteY69" fmla="*/ 1558925 h 2270125"/>
              <a:gd name="connsiteX70" fmla="*/ 2047875 w 3717925"/>
              <a:gd name="connsiteY70" fmla="*/ 1612900 h 2270125"/>
              <a:gd name="connsiteX71" fmla="*/ 2070100 w 3717925"/>
              <a:gd name="connsiteY71" fmla="*/ 1612900 h 2270125"/>
              <a:gd name="connsiteX72" fmla="*/ 2070100 w 3717925"/>
              <a:gd name="connsiteY72" fmla="*/ 1670050 h 2270125"/>
              <a:gd name="connsiteX73" fmla="*/ 2155825 w 3717925"/>
              <a:gd name="connsiteY73" fmla="*/ 1670050 h 2270125"/>
              <a:gd name="connsiteX74" fmla="*/ 2155825 w 3717925"/>
              <a:gd name="connsiteY74" fmla="*/ 1739900 h 2270125"/>
              <a:gd name="connsiteX75" fmla="*/ 2327275 w 3717925"/>
              <a:gd name="connsiteY75" fmla="*/ 1739900 h 2270125"/>
              <a:gd name="connsiteX76" fmla="*/ 2327275 w 3717925"/>
              <a:gd name="connsiteY76" fmla="*/ 1816100 h 2270125"/>
              <a:gd name="connsiteX77" fmla="*/ 2359025 w 3717925"/>
              <a:gd name="connsiteY77" fmla="*/ 1816100 h 2270125"/>
              <a:gd name="connsiteX78" fmla="*/ 2359025 w 3717925"/>
              <a:gd name="connsiteY78" fmla="*/ 1905000 h 2270125"/>
              <a:gd name="connsiteX79" fmla="*/ 3714750 w 3717925"/>
              <a:gd name="connsiteY79" fmla="*/ 1905000 h 2270125"/>
              <a:gd name="connsiteX80" fmla="*/ 3717925 w 3717925"/>
              <a:gd name="connsiteY80" fmla="*/ 1933575 h 2270125"/>
              <a:gd name="connsiteX81" fmla="*/ 3717925 w 3717925"/>
              <a:gd name="connsiteY81" fmla="*/ 2270125 h 227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717925" h="2270125">
                <a:moveTo>
                  <a:pt x="0" y="0"/>
                </a:moveTo>
                <a:lnTo>
                  <a:pt x="133350" y="0"/>
                </a:lnTo>
                <a:lnTo>
                  <a:pt x="133350" y="44450"/>
                </a:lnTo>
                <a:lnTo>
                  <a:pt x="187325" y="44450"/>
                </a:lnTo>
                <a:lnTo>
                  <a:pt x="187325" y="107950"/>
                </a:lnTo>
                <a:lnTo>
                  <a:pt x="225425" y="107950"/>
                </a:lnTo>
                <a:lnTo>
                  <a:pt x="225425" y="190500"/>
                </a:lnTo>
                <a:lnTo>
                  <a:pt x="352425" y="190500"/>
                </a:lnTo>
                <a:lnTo>
                  <a:pt x="352425" y="225425"/>
                </a:lnTo>
                <a:lnTo>
                  <a:pt x="355600" y="225425"/>
                </a:lnTo>
                <a:lnTo>
                  <a:pt x="355600" y="273050"/>
                </a:lnTo>
                <a:lnTo>
                  <a:pt x="393700" y="273050"/>
                </a:lnTo>
                <a:lnTo>
                  <a:pt x="393700" y="307975"/>
                </a:lnTo>
                <a:lnTo>
                  <a:pt x="463550" y="307975"/>
                </a:lnTo>
                <a:lnTo>
                  <a:pt x="463550" y="387350"/>
                </a:lnTo>
                <a:lnTo>
                  <a:pt x="492125" y="387350"/>
                </a:lnTo>
                <a:lnTo>
                  <a:pt x="479425" y="400050"/>
                </a:lnTo>
                <a:lnTo>
                  <a:pt x="574675" y="400050"/>
                </a:lnTo>
                <a:lnTo>
                  <a:pt x="574675" y="425450"/>
                </a:lnTo>
                <a:lnTo>
                  <a:pt x="574675" y="463550"/>
                </a:lnTo>
                <a:lnTo>
                  <a:pt x="603250" y="463550"/>
                </a:lnTo>
                <a:lnTo>
                  <a:pt x="603250" y="508000"/>
                </a:lnTo>
                <a:lnTo>
                  <a:pt x="635000" y="508000"/>
                </a:lnTo>
                <a:lnTo>
                  <a:pt x="635000" y="549275"/>
                </a:lnTo>
                <a:lnTo>
                  <a:pt x="666750" y="549275"/>
                </a:lnTo>
                <a:lnTo>
                  <a:pt x="666750" y="571500"/>
                </a:lnTo>
                <a:lnTo>
                  <a:pt x="714375" y="571500"/>
                </a:lnTo>
                <a:lnTo>
                  <a:pt x="714375" y="590550"/>
                </a:lnTo>
                <a:lnTo>
                  <a:pt x="730250" y="590550"/>
                </a:lnTo>
                <a:lnTo>
                  <a:pt x="730250" y="644525"/>
                </a:lnTo>
                <a:lnTo>
                  <a:pt x="768350" y="644525"/>
                </a:lnTo>
                <a:lnTo>
                  <a:pt x="768350" y="673100"/>
                </a:lnTo>
                <a:lnTo>
                  <a:pt x="812800" y="673100"/>
                </a:lnTo>
                <a:lnTo>
                  <a:pt x="812800" y="749300"/>
                </a:lnTo>
                <a:lnTo>
                  <a:pt x="892175" y="749300"/>
                </a:lnTo>
                <a:lnTo>
                  <a:pt x="892175" y="774700"/>
                </a:lnTo>
                <a:lnTo>
                  <a:pt x="923925" y="774700"/>
                </a:lnTo>
                <a:lnTo>
                  <a:pt x="923925" y="796925"/>
                </a:lnTo>
                <a:lnTo>
                  <a:pt x="955675" y="796925"/>
                </a:lnTo>
                <a:lnTo>
                  <a:pt x="955675" y="854075"/>
                </a:lnTo>
                <a:lnTo>
                  <a:pt x="984250" y="854075"/>
                </a:lnTo>
                <a:lnTo>
                  <a:pt x="984250" y="965200"/>
                </a:lnTo>
                <a:lnTo>
                  <a:pt x="1009650" y="965200"/>
                </a:lnTo>
                <a:lnTo>
                  <a:pt x="1009650" y="1016000"/>
                </a:lnTo>
                <a:lnTo>
                  <a:pt x="1114425" y="1016000"/>
                </a:lnTo>
                <a:lnTo>
                  <a:pt x="1114425" y="1069975"/>
                </a:lnTo>
                <a:lnTo>
                  <a:pt x="1149350" y="1069975"/>
                </a:lnTo>
                <a:lnTo>
                  <a:pt x="1149350" y="1108075"/>
                </a:lnTo>
                <a:lnTo>
                  <a:pt x="1177925" y="1108075"/>
                </a:lnTo>
                <a:lnTo>
                  <a:pt x="1177925" y="1136650"/>
                </a:lnTo>
                <a:lnTo>
                  <a:pt x="1206500" y="1136650"/>
                </a:lnTo>
                <a:lnTo>
                  <a:pt x="1206500" y="1209675"/>
                </a:lnTo>
                <a:lnTo>
                  <a:pt x="1285875" y="1209675"/>
                </a:lnTo>
                <a:lnTo>
                  <a:pt x="1285875" y="1241425"/>
                </a:lnTo>
                <a:lnTo>
                  <a:pt x="1317625" y="1241425"/>
                </a:lnTo>
                <a:lnTo>
                  <a:pt x="1317625" y="1292225"/>
                </a:lnTo>
                <a:lnTo>
                  <a:pt x="1343025" y="1292225"/>
                </a:lnTo>
                <a:lnTo>
                  <a:pt x="1343025" y="1292225"/>
                </a:lnTo>
                <a:lnTo>
                  <a:pt x="1343025" y="1323975"/>
                </a:lnTo>
                <a:lnTo>
                  <a:pt x="1397000" y="1323975"/>
                </a:lnTo>
                <a:lnTo>
                  <a:pt x="1397000" y="1355725"/>
                </a:lnTo>
                <a:lnTo>
                  <a:pt x="1431925" y="1355725"/>
                </a:lnTo>
                <a:lnTo>
                  <a:pt x="1431925" y="1406525"/>
                </a:lnTo>
                <a:lnTo>
                  <a:pt x="1482725" y="1406525"/>
                </a:lnTo>
                <a:lnTo>
                  <a:pt x="1482725" y="1470025"/>
                </a:lnTo>
                <a:lnTo>
                  <a:pt x="1774825" y="1470025"/>
                </a:lnTo>
                <a:lnTo>
                  <a:pt x="1774825" y="1504950"/>
                </a:lnTo>
                <a:lnTo>
                  <a:pt x="1885950" y="1504950"/>
                </a:lnTo>
                <a:lnTo>
                  <a:pt x="1885950" y="1558925"/>
                </a:lnTo>
                <a:lnTo>
                  <a:pt x="2047875" y="1558925"/>
                </a:lnTo>
                <a:lnTo>
                  <a:pt x="2047875" y="1612900"/>
                </a:lnTo>
                <a:lnTo>
                  <a:pt x="2070100" y="1612900"/>
                </a:lnTo>
                <a:lnTo>
                  <a:pt x="2070100" y="1670050"/>
                </a:lnTo>
                <a:lnTo>
                  <a:pt x="2155825" y="1670050"/>
                </a:lnTo>
                <a:lnTo>
                  <a:pt x="2155825" y="1739900"/>
                </a:lnTo>
                <a:lnTo>
                  <a:pt x="2327275" y="1739900"/>
                </a:lnTo>
                <a:lnTo>
                  <a:pt x="2327275" y="1816100"/>
                </a:lnTo>
                <a:lnTo>
                  <a:pt x="2359025" y="1816100"/>
                </a:lnTo>
                <a:lnTo>
                  <a:pt x="2359025" y="1905000"/>
                </a:lnTo>
                <a:lnTo>
                  <a:pt x="3714750" y="1905000"/>
                </a:lnTo>
                <a:lnTo>
                  <a:pt x="3717925" y="1933575"/>
                </a:lnTo>
                <a:lnTo>
                  <a:pt x="3717925" y="2270125"/>
                </a:lnTo>
              </a:path>
            </a:pathLst>
          </a:custGeom>
          <a:noFill/>
          <a:ln w="28575">
            <a:solidFill>
              <a:schemeClr val="accent1"/>
            </a:solidFill>
            <a:miter lim="800000"/>
            <a:headEnd/>
            <a:tailEnd/>
          </a:ln>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a:ln>
                <a:noFill/>
              </a:ln>
              <a:solidFill>
                <a:srgbClr val="FFFFFF"/>
              </a:solidFill>
              <a:effectLst/>
              <a:uLnTx/>
              <a:uFillTx/>
              <a:cs typeface="Arial" panose="020B0604020202020204" pitchFamily="34" charset="0"/>
            </a:endParaRPr>
          </a:p>
        </p:txBody>
      </p:sp>
      <p:grpSp>
        <p:nvGrpSpPr>
          <p:cNvPr id="701" name="Group 700">
            <a:extLst>
              <a:ext uri="{FF2B5EF4-FFF2-40B4-BE49-F238E27FC236}">
                <a16:creationId xmlns:a16="http://schemas.microsoft.com/office/drawing/2014/main" id="{49FA7D9E-6291-0539-8EAA-88D170309F9C}"/>
              </a:ext>
            </a:extLst>
          </p:cNvPr>
          <p:cNvGrpSpPr/>
          <p:nvPr/>
        </p:nvGrpSpPr>
        <p:grpSpPr>
          <a:xfrm>
            <a:off x="8954236" y="2911294"/>
            <a:ext cx="2294676" cy="775007"/>
            <a:chOff x="8954236" y="2840411"/>
            <a:chExt cx="2294676" cy="775007"/>
          </a:xfrm>
        </p:grpSpPr>
        <p:sp>
          <p:nvSpPr>
            <p:cNvPr id="702" name="TextBox 701">
              <a:extLst>
                <a:ext uri="{FF2B5EF4-FFF2-40B4-BE49-F238E27FC236}">
                  <a16:creationId xmlns:a16="http://schemas.microsoft.com/office/drawing/2014/main" id="{8D2BD211-45E0-53F7-CFB2-7BB24BF959F9}"/>
                </a:ext>
              </a:extLst>
            </p:cNvPr>
            <p:cNvSpPr txBox="1"/>
            <p:nvPr/>
          </p:nvSpPr>
          <p:spPr bwMode="auto">
            <a:xfrm>
              <a:off x="9267847" y="3061420"/>
              <a:ext cx="15872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White</a:t>
              </a:r>
            </a:p>
            <a:p>
              <a:pPr marL="0" marR="0" lvl="0" indent="0" defTabSz="914400" eaLnBrk="0" fontAlgn="base"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Underrepresented</a:t>
              </a:r>
            </a:p>
          </p:txBody>
        </p:sp>
        <p:sp>
          <p:nvSpPr>
            <p:cNvPr id="703" name="TextBox 702">
              <a:extLst>
                <a:ext uri="{FF2B5EF4-FFF2-40B4-BE49-F238E27FC236}">
                  <a16:creationId xmlns:a16="http://schemas.microsoft.com/office/drawing/2014/main" id="{7D6FB3BB-2AA4-04FE-1242-C9CE48C9828F}"/>
                </a:ext>
              </a:extLst>
            </p:cNvPr>
            <p:cNvSpPr txBox="1"/>
            <p:nvPr/>
          </p:nvSpPr>
          <p:spPr bwMode="auto">
            <a:xfrm>
              <a:off x="9785538" y="2840411"/>
              <a:ext cx="13404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200" b="1" i="0" u="none" strike="noStrike" kern="0" cap="none" spc="0" normalizeH="0" baseline="0" noProof="0">
                  <a:ln>
                    <a:noFill/>
                  </a:ln>
                  <a:solidFill>
                    <a:srgbClr val="000000"/>
                  </a:solidFill>
                  <a:effectLst/>
                  <a:uLnTx/>
                  <a:uFillTx/>
                  <a:cs typeface="Arial" panose="020B0604020202020204" pitchFamily="34" charset="0"/>
                </a:rPr>
                <a:t>Median OS, Mo</a:t>
              </a:r>
            </a:p>
          </p:txBody>
        </p:sp>
        <p:grpSp>
          <p:nvGrpSpPr>
            <p:cNvPr id="704" name="Group 703">
              <a:extLst>
                <a:ext uri="{FF2B5EF4-FFF2-40B4-BE49-F238E27FC236}">
                  <a16:creationId xmlns:a16="http://schemas.microsoft.com/office/drawing/2014/main" id="{5ABC3D5F-A903-4333-FC48-502E4972658A}"/>
                </a:ext>
              </a:extLst>
            </p:cNvPr>
            <p:cNvGrpSpPr/>
            <p:nvPr/>
          </p:nvGrpSpPr>
          <p:grpSpPr>
            <a:xfrm>
              <a:off x="8954236" y="3185441"/>
              <a:ext cx="334962" cy="285430"/>
              <a:chOff x="3539172" y="3313722"/>
              <a:chExt cx="334962" cy="285430"/>
            </a:xfrm>
          </p:grpSpPr>
          <p:cxnSp>
            <p:nvCxnSpPr>
              <p:cNvPr id="706" name="Straight Connector 705">
                <a:extLst>
                  <a:ext uri="{FF2B5EF4-FFF2-40B4-BE49-F238E27FC236}">
                    <a16:creationId xmlns:a16="http://schemas.microsoft.com/office/drawing/2014/main" id="{0B9660C1-2CE1-D03B-C2F0-E4642CFBE48B}"/>
                  </a:ext>
                </a:extLst>
              </p:cNvPr>
              <p:cNvCxnSpPr/>
              <p:nvPr/>
            </p:nvCxnSpPr>
            <p:spPr bwMode="auto">
              <a:xfrm>
                <a:off x="3539172" y="3313722"/>
                <a:ext cx="334962" cy="0"/>
              </a:xfrm>
              <a:prstGeom prst="line">
                <a:avLst/>
              </a:prstGeom>
              <a:noFill/>
              <a:ln w="28575" cap="flat" cmpd="sng" algn="ctr">
                <a:solidFill>
                  <a:schemeClr val="accent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8E663FAE-6973-BB38-1037-8D2314CF46C9}"/>
                  </a:ext>
                </a:extLst>
              </p:cNvPr>
              <p:cNvCxnSpPr/>
              <p:nvPr/>
            </p:nvCxnSpPr>
            <p:spPr bwMode="auto">
              <a:xfrm>
                <a:off x="3539172" y="3599152"/>
                <a:ext cx="334962" cy="0"/>
              </a:xfrm>
              <a:prstGeom prst="line">
                <a:avLst/>
              </a:prstGeom>
              <a:noFill/>
              <a:ln w="28575" cap="flat" cmpd="sng" algn="ctr">
                <a:solidFill>
                  <a:schemeClr val="accent6"/>
                </a:solidFill>
                <a:prstDash val="solid"/>
                <a:round/>
                <a:headEnd type="none" w="med" len="med"/>
                <a:tailEnd type="none" w="med" len="med"/>
              </a:ln>
              <a:effectLst/>
            </p:spPr>
          </p:cxnSp>
        </p:grpSp>
        <p:sp>
          <p:nvSpPr>
            <p:cNvPr id="705" name="TextBox 704">
              <a:extLst>
                <a:ext uri="{FF2B5EF4-FFF2-40B4-BE49-F238E27FC236}">
                  <a16:creationId xmlns:a16="http://schemas.microsoft.com/office/drawing/2014/main" id="{CB6E9FAA-7F5B-1F45-F013-EC57CF38614A}"/>
                </a:ext>
              </a:extLst>
            </p:cNvPr>
            <p:cNvSpPr txBox="1"/>
            <p:nvPr/>
          </p:nvSpPr>
          <p:spPr bwMode="auto">
            <a:xfrm>
              <a:off x="10743645" y="3058312"/>
              <a:ext cx="50526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53.5</a:t>
              </a:r>
            </a:p>
            <a:p>
              <a:pPr marL="0" marR="0" lvl="0" indent="0" defTabSz="914400" eaLnBrk="0" fontAlgn="base"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50.9</a:t>
              </a:r>
            </a:p>
          </p:txBody>
        </p:sp>
      </p:grpSp>
      <p:grpSp>
        <p:nvGrpSpPr>
          <p:cNvPr id="708" name="Group 707">
            <a:extLst>
              <a:ext uri="{FF2B5EF4-FFF2-40B4-BE49-F238E27FC236}">
                <a16:creationId xmlns:a16="http://schemas.microsoft.com/office/drawing/2014/main" id="{C7A9C5CC-1784-EDEE-22E9-4987D870EBF7}"/>
              </a:ext>
            </a:extLst>
          </p:cNvPr>
          <p:cNvGrpSpPr/>
          <p:nvPr/>
        </p:nvGrpSpPr>
        <p:grpSpPr>
          <a:xfrm>
            <a:off x="3559175" y="2911294"/>
            <a:ext cx="2271829" cy="775007"/>
            <a:chOff x="3559175" y="2840411"/>
            <a:chExt cx="2271829" cy="775007"/>
          </a:xfrm>
        </p:grpSpPr>
        <p:sp>
          <p:nvSpPr>
            <p:cNvPr id="709" name="TextBox 708">
              <a:extLst>
                <a:ext uri="{FF2B5EF4-FFF2-40B4-BE49-F238E27FC236}">
                  <a16:creationId xmlns:a16="http://schemas.microsoft.com/office/drawing/2014/main" id="{8EA5069A-52B6-B8A5-6E79-168CB93CFCBE}"/>
                </a:ext>
              </a:extLst>
            </p:cNvPr>
            <p:cNvSpPr txBox="1"/>
            <p:nvPr/>
          </p:nvSpPr>
          <p:spPr bwMode="auto">
            <a:xfrm>
              <a:off x="3872034" y="3061420"/>
              <a:ext cx="158729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White</a:t>
              </a:r>
            </a:p>
            <a:p>
              <a:pPr marL="0" marR="0" lvl="0" indent="0" defTabSz="914400" eaLnBrk="0" fontAlgn="base"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Underrepresented</a:t>
              </a:r>
            </a:p>
          </p:txBody>
        </p:sp>
        <p:sp>
          <p:nvSpPr>
            <p:cNvPr id="710" name="TextBox 709">
              <a:extLst>
                <a:ext uri="{FF2B5EF4-FFF2-40B4-BE49-F238E27FC236}">
                  <a16:creationId xmlns:a16="http://schemas.microsoft.com/office/drawing/2014/main" id="{BE7C3FBD-C087-B4DD-CB1D-EFB4D6A86908}"/>
                </a:ext>
              </a:extLst>
            </p:cNvPr>
            <p:cNvSpPr txBox="1"/>
            <p:nvPr/>
          </p:nvSpPr>
          <p:spPr bwMode="auto">
            <a:xfrm>
              <a:off x="4365972" y="2840411"/>
              <a:ext cx="13404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eaLnBrk="0" fontAlgn="base" latinLnBrk="0" hangingPunct="0">
                <a:lnSpc>
                  <a:spcPct val="100000"/>
                </a:lnSpc>
                <a:spcBef>
                  <a:spcPct val="50000"/>
                </a:spcBef>
                <a:spcAft>
                  <a:spcPct val="0"/>
                </a:spcAft>
                <a:buClrTx/>
                <a:buSzTx/>
                <a:buFontTx/>
                <a:buNone/>
                <a:tabLst/>
                <a:defRPr/>
              </a:pPr>
              <a:r>
                <a:rPr kumimoji="0" lang="en-US" sz="1200" b="1" i="0" u="none" strike="noStrike" kern="0" cap="none" spc="0" normalizeH="0" baseline="0" noProof="0">
                  <a:ln>
                    <a:noFill/>
                  </a:ln>
                  <a:solidFill>
                    <a:srgbClr val="000000"/>
                  </a:solidFill>
                  <a:effectLst/>
                  <a:uLnTx/>
                  <a:uFillTx/>
                  <a:cs typeface="Arial" panose="020B0604020202020204" pitchFamily="34" charset="0"/>
                </a:rPr>
                <a:t>Median OS, Mo</a:t>
              </a:r>
            </a:p>
          </p:txBody>
        </p:sp>
        <p:grpSp>
          <p:nvGrpSpPr>
            <p:cNvPr id="711" name="Group 710">
              <a:extLst>
                <a:ext uri="{FF2B5EF4-FFF2-40B4-BE49-F238E27FC236}">
                  <a16:creationId xmlns:a16="http://schemas.microsoft.com/office/drawing/2014/main" id="{0C7BC751-D557-179C-16C3-FEAD804F4B7E}"/>
                </a:ext>
              </a:extLst>
            </p:cNvPr>
            <p:cNvGrpSpPr/>
            <p:nvPr/>
          </p:nvGrpSpPr>
          <p:grpSpPr>
            <a:xfrm>
              <a:off x="3559175" y="3189675"/>
              <a:ext cx="334962" cy="281196"/>
              <a:chOff x="3539924" y="3317956"/>
              <a:chExt cx="334962" cy="281196"/>
            </a:xfrm>
          </p:grpSpPr>
          <p:cxnSp>
            <p:nvCxnSpPr>
              <p:cNvPr id="713" name="Straight Connector 712">
                <a:extLst>
                  <a:ext uri="{FF2B5EF4-FFF2-40B4-BE49-F238E27FC236}">
                    <a16:creationId xmlns:a16="http://schemas.microsoft.com/office/drawing/2014/main" id="{CDA56F9D-A915-81C8-72DA-E94B19C74409}"/>
                  </a:ext>
                </a:extLst>
              </p:cNvPr>
              <p:cNvCxnSpPr/>
              <p:nvPr/>
            </p:nvCxnSpPr>
            <p:spPr bwMode="auto">
              <a:xfrm>
                <a:off x="3539924" y="3317956"/>
                <a:ext cx="334962" cy="0"/>
              </a:xfrm>
              <a:prstGeom prst="line">
                <a:avLst/>
              </a:prstGeom>
              <a:noFill/>
              <a:ln w="28575"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1970DE4B-FFFF-01C1-048F-9A6B8A8EA3A0}"/>
                  </a:ext>
                </a:extLst>
              </p:cNvPr>
              <p:cNvCxnSpPr/>
              <p:nvPr/>
            </p:nvCxnSpPr>
            <p:spPr bwMode="auto">
              <a:xfrm>
                <a:off x="3539924" y="3599152"/>
                <a:ext cx="334962" cy="0"/>
              </a:xfrm>
              <a:prstGeom prst="line">
                <a:avLst/>
              </a:prstGeom>
              <a:noFill/>
              <a:ln w="28575" cap="flat" cmpd="sng" algn="ctr">
                <a:solidFill>
                  <a:schemeClr val="accent6"/>
                </a:solidFill>
                <a:prstDash val="solid"/>
                <a:round/>
                <a:headEnd type="none" w="med" len="med"/>
                <a:tailEnd type="none" w="med" len="med"/>
              </a:ln>
              <a:effectLst/>
            </p:spPr>
          </p:cxnSp>
        </p:grpSp>
        <p:sp>
          <p:nvSpPr>
            <p:cNvPr id="712" name="TextBox 711">
              <a:extLst>
                <a:ext uri="{FF2B5EF4-FFF2-40B4-BE49-F238E27FC236}">
                  <a16:creationId xmlns:a16="http://schemas.microsoft.com/office/drawing/2014/main" id="{2A3E745F-2CCD-4C35-CDB5-BFC7D85B474F}"/>
                </a:ext>
              </a:extLst>
            </p:cNvPr>
            <p:cNvSpPr txBox="1"/>
            <p:nvPr/>
          </p:nvSpPr>
          <p:spPr bwMode="auto">
            <a:xfrm>
              <a:off x="5333752" y="3058312"/>
              <a:ext cx="49725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eaLnBrk="0" fontAlgn="base"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71.4</a:t>
              </a:r>
            </a:p>
            <a:p>
              <a:pPr marL="0" marR="0" lvl="0" indent="0" defTabSz="914400" eaLnBrk="0" fontAlgn="base" latinLnBrk="0" hangingPunct="0">
                <a:lnSpc>
                  <a:spcPct val="100000"/>
                </a:lnSpc>
                <a:spcBef>
                  <a:spcPct val="5000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cs typeface="Arial" panose="020B0604020202020204" pitchFamily="34" charset="0"/>
                </a:rPr>
                <a:t>24.5</a:t>
              </a:r>
            </a:p>
          </p:txBody>
        </p:sp>
      </p:grpSp>
    </p:spTree>
    <p:extLst>
      <p:ext uri="{BB962C8B-B14F-4D97-AF65-F5344CB8AC3E}">
        <p14:creationId xmlns:p14="http://schemas.microsoft.com/office/powerpoint/2010/main" val="18268032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BF00ABC-9619-43BF-8D28-215D749FC73E}"/>
              </a:ext>
            </a:extLst>
          </p:cNvPr>
          <p:cNvSpPr>
            <a:spLocks noGrp="1"/>
          </p:cNvSpPr>
          <p:nvPr>
            <p:ph idx="1"/>
          </p:nvPr>
        </p:nvSpPr>
        <p:spPr>
          <a:xfrm>
            <a:off x="231078" y="1335810"/>
            <a:ext cx="5644122" cy="4754880"/>
          </a:xfrm>
        </p:spPr>
        <p:txBody>
          <a:bodyPr/>
          <a:lstStyle/>
          <a:p>
            <a:r>
              <a:rPr lang="en-US" sz="2000"/>
              <a:t>Patients often are not asked about participation in clinical trials</a:t>
            </a:r>
          </a:p>
          <a:p>
            <a:r>
              <a:rPr lang="en-US" sz="2000"/>
              <a:t>Need for better medical information, including:</a:t>
            </a:r>
          </a:p>
          <a:p>
            <a:pPr lvl="2"/>
            <a:r>
              <a:rPr lang="en-US" sz="2000"/>
              <a:t>Direction/recommendations by HCP</a:t>
            </a:r>
          </a:p>
          <a:p>
            <a:pPr lvl="2"/>
            <a:r>
              <a:rPr lang="en-US" sz="2000"/>
              <a:t>Information about risks/benefits and treatment alternatives</a:t>
            </a:r>
          </a:p>
          <a:p>
            <a:pPr lvl="2"/>
            <a:r>
              <a:rPr lang="en-US" sz="2000"/>
              <a:t>Description of clinical trial process</a:t>
            </a:r>
          </a:p>
          <a:p>
            <a:r>
              <a:rPr lang="en-US" sz="2000"/>
              <a:t>Testimonials from patients like them who participated on clinical trials</a:t>
            </a:r>
          </a:p>
        </p:txBody>
      </p:sp>
      <p:sp>
        <p:nvSpPr>
          <p:cNvPr id="2" name="Content Placeholder 1">
            <a:extLst>
              <a:ext uri="{FF2B5EF4-FFF2-40B4-BE49-F238E27FC236}">
                <a16:creationId xmlns:a16="http://schemas.microsoft.com/office/drawing/2014/main" id="{B5D2994C-B5F1-4F82-A056-3BAA9301A18B}"/>
              </a:ext>
            </a:extLst>
          </p:cNvPr>
          <p:cNvSpPr>
            <a:spLocks noGrp="1"/>
          </p:cNvSpPr>
          <p:nvPr>
            <p:ph idx="13"/>
          </p:nvPr>
        </p:nvSpPr>
        <p:spPr>
          <a:xfrm>
            <a:off x="6327216" y="1335810"/>
            <a:ext cx="5644122" cy="4754880"/>
          </a:xfrm>
        </p:spPr>
        <p:txBody>
          <a:bodyPr/>
          <a:lstStyle/>
          <a:p>
            <a:r>
              <a:rPr lang="en-US" sz="2000"/>
              <a:t>Help with logistical barriers </a:t>
            </a:r>
            <a:br>
              <a:rPr lang="en-US" sz="2000"/>
            </a:br>
            <a:r>
              <a:rPr lang="en-US" sz="2000"/>
              <a:t>(</a:t>
            </a:r>
            <a:r>
              <a:rPr lang="en-US" sz="2000" err="1"/>
              <a:t>eg</a:t>
            </a:r>
            <a:r>
              <a:rPr lang="en-US" sz="2000"/>
              <a:t>, transportation, access to dependent care)</a:t>
            </a:r>
          </a:p>
          <a:p>
            <a:r>
              <a:rPr lang="en-US" sz="2000"/>
              <a:t>Emotional support</a:t>
            </a:r>
          </a:p>
          <a:p>
            <a:r>
              <a:rPr lang="en-US" sz="2000"/>
              <a:t>Factors found not to be correlated with willingness to participate in clinical trials included:</a:t>
            </a:r>
          </a:p>
          <a:p>
            <a:pPr lvl="2"/>
            <a:r>
              <a:rPr lang="en-US" sz="2000"/>
              <a:t>Race</a:t>
            </a:r>
          </a:p>
          <a:p>
            <a:pPr lvl="2"/>
            <a:r>
              <a:rPr lang="en-US" sz="2000"/>
              <a:t>Psychological stressors (anxiety and depression) </a:t>
            </a:r>
          </a:p>
          <a:p>
            <a:endParaRPr lang="en-US" sz="2000"/>
          </a:p>
        </p:txBody>
      </p:sp>
      <p:sp>
        <p:nvSpPr>
          <p:cNvPr id="3" name="Title 2">
            <a:extLst>
              <a:ext uri="{FF2B5EF4-FFF2-40B4-BE49-F238E27FC236}">
                <a16:creationId xmlns:a16="http://schemas.microsoft.com/office/drawing/2014/main" id="{13E607C6-9646-4234-AC3F-B0CEEFCC1A5B}"/>
              </a:ext>
            </a:extLst>
          </p:cNvPr>
          <p:cNvSpPr>
            <a:spLocks noGrp="1"/>
          </p:cNvSpPr>
          <p:nvPr>
            <p:ph type="title"/>
          </p:nvPr>
        </p:nvSpPr>
        <p:spPr>
          <a:xfrm>
            <a:off x="231078" y="531006"/>
            <a:ext cx="11740260" cy="502445"/>
          </a:xfrm>
        </p:spPr>
        <p:txBody>
          <a:bodyPr/>
          <a:lstStyle/>
          <a:p>
            <a:r>
              <a:rPr lang="en-US" spc="0"/>
              <a:t>Factors Affecting Willingness to Participate in Clinical Trials</a:t>
            </a:r>
          </a:p>
        </p:txBody>
      </p:sp>
      <p:sp>
        <p:nvSpPr>
          <p:cNvPr id="5" name="Content Placeholder 3">
            <a:extLst>
              <a:ext uri="{FF2B5EF4-FFF2-40B4-BE49-F238E27FC236}">
                <a16:creationId xmlns:a16="http://schemas.microsoft.com/office/drawing/2014/main" id="{FAEC22EF-818B-98AE-521E-4F0DA02C5F02}"/>
              </a:ext>
            </a:extLst>
          </p:cNvPr>
          <p:cNvSpPr txBox="1">
            <a:spLocks/>
          </p:cNvSpPr>
          <p:nvPr/>
        </p:nvSpPr>
        <p:spPr>
          <a:xfrm>
            <a:off x="3559175" y="6302375"/>
            <a:ext cx="5732463" cy="327025"/>
          </a:xfrm>
          <a:prstGeom prst="rect">
            <a:avLst/>
          </a:prstGeom>
        </p:spPr>
        <p:txBody>
          <a:bodyPr lIns="0" tIns="0" rIns="0" bIns="0" anchor="b"/>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altLang="en-US" sz="1000" spc="-10">
                <a:latin typeface="+mn-lt"/>
              </a:rPr>
              <a:t>Patel. Gynecol Oncol. 2020;157:323. Igwe. Gynecol Oncol. 2016;142:520. Esnaola. ASCO 2021.  </a:t>
            </a:r>
            <a:endParaRPr lang="en-US" altLang="en-US" sz="1000">
              <a:latin typeface="+mn-lt"/>
            </a:endParaRPr>
          </a:p>
        </p:txBody>
      </p:sp>
      <p:sp>
        <p:nvSpPr>
          <p:cNvPr id="6" name="Content Placeholder 3">
            <a:extLst>
              <a:ext uri="{FF2B5EF4-FFF2-40B4-BE49-F238E27FC236}">
                <a16:creationId xmlns:a16="http://schemas.microsoft.com/office/drawing/2014/main" id="{E1EFF1A8-F13F-BE6A-E43B-8B2EA3BEC63E}"/>
              </a:ext>
            </a:extLst>
          </p:cNvPr>
          <p:cNvSpPr txBox="1">
            <a:spLocks/>
          </p:cNvSpPr>
          <p:nvPr/>
        </p:nvSpPr>
        <p:spPr>
          <a:xfrm>
            <a:off x="231079" y="5105400"/>
            <a:ext cx="5644122" cy="974032"/>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000">
                <a:solidFill>
                  <a:schemeClr val="accent1"/>
                </a:solidFill>
              </a:rPr>
              <a:t>To find active trials in ovarian cancer, visit: </a:t>
            </a:r>
            <a:r>
              <a:rPr lang="en-US" altLang="en-US" sz="2000">
                <a:solidFill>
                  <a:schemeClr val="accent1"/>
                </a:solidFill>
                <a:hlinkClick r:id="rId3">
                  <a:extLst>
                    <a:ext uri="{A12FA001-AC4F-418D-AE19-62706E023703}">
                      <ahyp:hlinkClr xmlns:ahyp="http://schemas.microsoft.com/office/drawing/2018/hyperlinkcolor" val="tx"/>
                    </a:ext>
                  </a:extLst>
                </a:hlinkClick>
              </a:rPr>
              <a:t>clinicaltrials.gov</a:t>
            </a:r>
            <a:r>
              <a:rPr lang="en-US" altLang="en-US" sz="2000">
                <a:solidFill>
                  <a:schemeClr val="accent1"/>
                </a:solidFill>
              </a:rPr>
              <a:t>, the </a:t>
            </a:r>
            <a:r>
              <a:rPr lang="en-US" altLang="en-US" sz="2000">
                <a:solidFill>
                  <a:schemeClr val="accent1"/>
                </a:solidFill>
                <a:hlinkClick r:id="rId4"/>
              </a:rPr>
              <a:t>GOG website</a:t>
            </a:r>
            <a:r>
              <a:rPr lang="en-US" altLang="en-US" sz="2000">
                <a:solidFill>
                  <a:schemeClr val="accent1"/>
                </a:solidFill>
              </a:rPr>
              <a:t>, or the </a:t>
            </a:r>
            <a:r>
              <a:rPr lang="en-US" altLang="en-US" sz="2000">
                <a:solidFill>
                  <a:schemeClr val="accent1"/>
                </a:solidFill>
                <a:hlinkClick r:id="rId5"/>
              </a:rPr>
              <a:t>ENGOT website</a:t>
            </a:r>
            <a:endParaRPr lang="en-US" sz="2000"/>
          </a:p>
        </p:txBody>
      </p:sp>
      <p:sp>
        <p:nvSpPr>
          <p:cNvPr id="7" name="Content Placeholder 3">
            <a:extLst>
              <a:ext uri="{FF2B5EF4-FFF2-40B4-BE49-F238E27FC236}">
                <a16:creationId xmlns:a16="http://schemas.microsoft.com/office/drawing/2014/main" id="{78C57497-3A43-70B5-DE6E-005C9694E8A7}"/>
              </a:ext>
            </a:extLst>
          </p:cNvPr>
          <p:cNvSpPr txBox="1">
            <a:spLocks/>
          </p:cNvSpPr>
          <p:nvPr/>
        </p:nvSpPr>
        <p:spPr>
          <a:xfrm>
            <a:off x="6327216" y="5105400"/>
            <a:ext cx="5644122" cy="974032"/>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000">
                <a:solidFill>
                  <a:schemeClr val="accent1"/>
                </a:solidFill>
              </a:rPr>
              <a:t>Patient resource: </a:t>
            </a:r>
            <a:br>
              <a:rPr lang="en-US" altLang="en-US" sz="2000">
                <a:solidFill>
                  <a:schemeClr val="accent1"/>
                </a:solidFill>
              </a:rPr>
            </a:br>
            <a:r>
              <a:rPr lang="en-US" altLang="en-US" sz="2000">
                <a:solidFill>
                  <a:schemeClr val="accent1"/>
                </a:solidFill>
                <a:hlinkClick r:id="rId6"/>
              </a:rPr>
              <a:t>ocrahope.org/resources-support/clinical-trial-navigator/</a:t>
            </a:r>
            <a:endParaRPr lang="en-US" altLang="en-US" sz="2000">
              <a:solidFill>
                <a:schemeClr val="accent1"/>
              </a:solidFill>
            </a:endParaRPr>
          </a:p>
        </p:txBody>
      </p:sp>
    </p:spTree>
    <p:extLst>
      <p:ext uri="{BB962C8B-B14F-4D97-AF65-F5344CB8AC3E}">
        <p14:creationId xmlns:p14="http://schemas.microsoft.com/office/powerpoint/2010/main" val="1921237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2A5AF-7F75-9575-CBC6-0ADF4B9E84C6}"/>
            </a:ext>
          </a:extLst>
        </p:cNvPr>
        <p:cNvGrpSpPr/>
        <p:nvPr/>
      </p:nvGrpSpPr>
      <p:grpSpPr>
        <a:xfrm>
          <a:off x="0" y="0"/>
          <a:ext cx="0" cy="0"/>
          <a:chOff x="0" y="0"/>
          <a:chExt cx="0" cy="0"/>
        </a:xfrm>
      </p:grpSpPr>
      <p:sp>
        <p:nvSpPr>
          <p:cNvPr id="39940" name="Rectangle 2">
            <a:extLst>
              <a:ext uri="{FF2B5EF4-FFF2-40B4-BE49-F238E27FC236}">
                <a16:creationId xmlns:a16="http://schemas.microsoft.com/office/drawing/2014/main" id="{8256B713-3F53-AC99-3F55-D44944B9C098}"/>
              </a:ext>
            </a:extLst>
          </p:cNvPr>
          <p:cNvSpPr>
            <a:spLocks noGrp="1" noChangeArrowheads="1"/>
          </p:cNvSpPr>
          <p:nvPr>
            <p:ph idx="1"/>
          </p:nvPr>
        </p:nvSpPr>
        <p:spPr>
          <a:xfrm>
            <a:off x="231078" y="2625035"/>
            <a:ext cx="11740260" cy="1518364"/>
          </a:xfrm>
        </p:spPr>
        <p:txBody>
          <a:bodyPr/>
          <a:lstStyle/>
          <a:p>
            <a:r>
              <a:rPr lang="en-US">
                <a:solidFill>
                  <a:schemeClr val="accent1"/>
                </a:solidFill>
              </a:rPr>
              <a:t>Podcast</a:t>
            </a:r>
            <a:r>
              <a:rPr lang="en-US"/>
              <a:t> on the role of CDH6 in ovarian cancer</a:t>
            </a:r>
          </a:p>
          <a:p>
            <a:r>
              <a:rPr lang="en-US">
                <a:solidFill>
                  <a:schemeClr val="accent1"/>
                </a:solidFill>
              </a:rPr>
              <a:t>CME-Certified Text Module </a:t>
            </a:r>
            <a:r>
              <a:rPr lang="en-US"/>
              <a:t>covering the key data for CDH6-targeting ADCs</a:t>
            </a:r>
          </a:p>
          <a:p>
            <a:r>
              <a:rPr lang="en-US" err="1">
                <a:solidFill>
                  <a:schemeClr val="accent1"/>
                </a:solidFill>
              </a:rPr>
              <a:t>ClinicalThought</a:t>
            </a:r>
            <a:r>
              <a:rPr lang="en-US"/>
              <a:t> Commentary with key faculty insights</a:t>
            </a:r>
          </a:p>
        </p:txBody>
      </p:sp>
      <p:sp>
        <p:nvSpPr>
          <p:cNvPr id="62467" name="Rectangle 10">
            <a:extLst>
              <a:ext uri="{FF2B5EF4-FFF2-40B4-BE49-F238E27FC236}">
                <a16:creationId xmlns:a16="http://schemas.microsoft.com/office/drawing/2014/main" id="{21ED6B23-BE30-CC08-8F32-DF4ECF5916ED}"/>
              </a:ext>
            </a:extLst>
          </p:cNvPr>
          <p:cNvSpPr>
            <a:spLocks noGrp="1" noChangeArrowheads="1"/>
          </p:cNvSpPr>
          <p:nvPr>
            <p:ph type="title"/>
          </p:nvPr>
        </p:nvSpPr>
        <p:spPr>
          <a:xfrm>
            <a:off x="231078" y="1472359"/>
            <a:ext cx="11740260" cy="1062855"/>
          </a:xfrm>
        </p:spPr>
        <p:txBody>
          <a:bodyPr/>
          <a:lstStyle/>
          <a:p>
            <a:r>
              <a:rPr lang="en-US" altLang="en-US"/>
              <a:t>Go Online for More Coverage of </a:t>
            </a:r>
            <a:br>
              <a:rPr lang="en-US" altLang="en-US"/>
            </a:br>
            <a:r>
              <a:rPr lang="en-US" altLang="en-US"/>
              <a:t>CDH6 in Ovarian Cancer!</a:t>
            </a:r>
          </a:p>
        </p:txBody>
      </p:sp>
      <p:sp>
        <p:nvSpPr>
          <p:cNvPr id="5" name="Content Placeholder 4">
            <a:extLst>
              <a:ext uri="{FF2B5EF4-FFF2-40B4-BE49-F238E27FC236}">
                <a16:creationId xmlns:a16="http://schemas.microsoft.com/office/drawing/2014/main" id="{108B1964-BC06-44DF-F68B-586A96509D22}"/>
              </a:ext>
            </a:extLst>
          </p:cNvPr>
          <p:cNvSpPr>
            <a:spLocks noGrp="1"/>
          </p:cNvSpPr>
          <p:nvPr>
            <p:ph idx="13"/>
          </p:nvPr>
        </p:nvSpPr>
        <p:spPr>
          <a:xfrm>
            <a:off x="225870" y="4333510"/>
            <a:ext cx="11740260" cy="369332"/>
          </a:xfrm>
        </p:spPr>
        <p:txBody>
          <a:bodyPr/>
          <a:lstStyle/>
          <a:p>
            <a:r>
              <a:rPr lang="en-US">
                <a:hlinkClick r:id="rId3"/>
              </a:rPr>
              <a:t>deceraclinical.com/education</a:t>
            </a:r>
            <a:endParaRPr lang="en-US"/>
          </a:p>
        </p:txBody>
      </p:sp>
      <p:sp>
        <p:nvSpPr>
          <p:cNvPr id="62469" name="Rectangle 3">
            <a:extLst>
              <a:ext uri="{FF2B5EF4-FFF2-40B4-BE49-F238E27FC236}">
                <a16:creationId xmlns:a16="http://schemas.microsoft.com/office/drawing/2014/main" id="{80D8B426-86FD-EE32-BEF8-865E697B63AC}"/>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161616"/>
              </a:solidFill>
              <a:effectLst/>
              <a:uLnTx/>
              <a:uFillTx/>
              <a:latin typeface="Times" panose="02020603050405020304" pitchFamily="18" charset="0"/>
              <a:ea typeface="+mn-ea"/>
              <a:cs typeface="+mn-cs"/>
            </a:endParaRPr>
          </a:p>
        </p:txBody>
      </p:sp>
    </p:spTree>
    <p:extLst>
      <p:ext uri="{BB962C8B-B14F-4D97-AF65-F5344CB8AC3E}">
        <p14:creationId xmlns:p14="http://schemas.microsoft.com/office/powerpoint/2010/main" val="577222114"/>
      </p:ext>
    </p:extLst>
  </p:cSld>
  <p:clrMapOvr>
    <a:masterClrMapping/>
  </p:clrMapOvr>
</p:sld>
</file>

<file path=ppt/theme/theme1.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1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6ed2fe56-e572-4dfc-9ca0-62d64dd6fa0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BB0CC8A20E1E7429FFBD01B6782EE1A" ma:contentTypeVersion="11" ma:contentTypeDescription="Create a new document." ma:contentTypeScope="" ma:versionID="7f1b5d12ce710199dec407e9275f767e">
  <xsd:schema xmlns:xsd="http://www.w3.org/2001/XMLSchema" xmlns:xs="http://www.w3.org/2001/XMLSchema" xmlns:p="http://schemas.microsoft.com/office/2006/metadata/properties" xmlns:ns2="6ed2fe56-e572-4dfc-9ca0-62d64dd6fa0b" xmlns:ns3="22fd6914-46d4-4c7e-bbad-46e82841b69d" targetNamespace="http://schemas.microsoft.com/office/2006/metadata/properties" ma:root="true" ma:fieldsID="8deff4363d0ebf4f684f1bf703d33cc4" ns2:_="" ns3:_="">
    <xsd:import namespace="6ed2fe56-e572-4dfc-9ca0-62d64dd6fa0b"/>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d2fe56-e572-4dfc-9ca0-62d64dd6fa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0A32BC-8972-4892-8D70-AD9F473B3730}">
  <ds:schemaRefs>
    <ds:schemaRef ds:uri="http://schemas.microsoft.com/sharepoint/v3/contenttype/forms"/>
  </ds:schemaRefs>
</ds:datastoreItem>
</file>

<file path=customXml/itemProps2.xml><?xml version="1.0" encoding="utf-8"?>
<ds:datastoreItem xmlns:ds="http://schemas.openxmlformats.org/officeDocument/2006/customXml" ds:itemID="{C92BF528-79E7-49C7-8398-55B164A86230}">
  <ds:schemaRefs>
    <ds:schemaRef ds:uri="http://schemas.microsoft.com/office/2006/documentManagement/types"/>
    <ds:schemaRef ds:uri="http://purl.org/dc/dcmitype/"/>
    <ds:schemaRef ds:uri="6ed2fe56-e572-4dfc-9ca0-62d64dd6fa0b"/>
    <ds:schemaRef ds:uri="http://www.w3.org/XML/1998/namespac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22fd6914-46d4-4c7e-bbad-46e82841b69d"/>
    <ds:schemaRef ds:uri="http://purl.org/dc/terms/"/>
  </ds:schemaRefs>
</ds:datastoreItem>
</file>

<file path=customXml/itemProps3.xml><?xml version="1.0" encoding="utf-8"?>
<ds:datastoreItem xmlns:ds="http://schemas.openxmlformats.org/officeDocument/2006/customXml" ds:itemID="{95A65736-E70F-4669-AD40-FD3CFED95D02}">
  <ds:schemaRefs>
    <ds:schemaRef ds:uri="22fd6914-46d4-4c7e-bbad-46e82841b69d"/>
    <ds:schemaRef ds:uri="6ed2fe56-e572-4dfc-9ca0-62d64dd6fa0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Template>
  <TotalTime>1</TotalTime>
  <Words>5932</Words>
  <Application>Microsoft Office PowerPoint</Application>
  <PresentationFormat>Widescreen</PresentationFormat>
  <Paragraphs>1290</Paragraphs>
  <Slides>29</Slides>
  <Notes>8</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29</vt:i4>
      </vt:variant>
    </vt:vector>
  </HeadingPairs>
  <TitlesOfParts>
    <vt:vector size="43" baseType="lpstr">
      <vt:lpstr>Arial</vt:lpstr>
      <vt:lpstr>Arial Narrow</vt:lpstr>
      <vt:lpstr>Calibri</vt:lpstr>
      <vt:lpstr>Newsreader ExtraBold</vt:lpstr>
      <vt:lpstr>Poppins</vt:lpstr>
      <vt:lpstr>Poppins Light</vt:lpstr>
      <vt:lpstr>Poppins Medium</vt:lpstr>
      <vt:lpstr>Times</vt:lpstr>
      <vt:lpstr>Times New Roman</vt:lpstr>
      <vt:lpstr>Wingdings</vt:lpstr>
      <vt:lpstr>3_Office</vt:lpstr>
      <vt:lpstr>4_Office</vt:lpstr>
      <vt:lpstr>2_Office</vt:lpstr>
      <vt:lpstr>1_Office</vt:lpstr>
      <vt:lpstr>Next-Generation CDH6-Targeting Antibody–Drug Conjugates in Ovarian Cancer: The Science, Strategy, and Signals to Inform Clinical Readiness </vt:lpstr>
      <vt:lpstr>About These Slides</vt:lpstr>
      <vt:lpstr>Cadherin-6 (CDH6)</vt:lpstr>
      <vt:lpstr>Raludotatug Deruxtecan (R-DXd): Mechanism of Action</vt:lpstr>
      <vt:lpstr>Phase I Dose Escalation/Expansion of R-DXd in Ovarian Cancer</vt:lpstr>
      <vt:lpstr>Phase I R-DXd: Baseline Characteristics</vt:lpstr>
      <vt:lpstr>Phase I R-DXd: Preliminary Efficacy1</vt:lpstr>
      <vt:lpstr>Phase I R-DXd: Safety</vt:lpstr>
      <vt:lpstr>Phase I R-DXd: Baseline Characteristics in Platinum-Sensitive Population</vt:lpstr>
      <vt:lpstr>Phase I R-DXd: Efficacy in Platinum-Sensitive Population</vt:lpstr>
      <vt:lpstr>Phase I R-DXd: Safety in Platinum-Sensitive Population1 </vt:lpstr>
      <vt:lpstr>REJOICE-Ovarian01: Phase II/III R-DXd</vt:lpstr>
      <vt:lpstr>REJOICE-Ovarian01: Baseline Characteristics</vt:lpstr>
      <vt:lpstr>REJOICE-Ovarian01: Primary Efficacy Analysis</vt:lpstr>
      <vt:lpstr>REJOICE-Ovarian01: Safety</vt:lpstr>
      <vt:lpstr>REJOICE-Ovarian01: Safety (cont’d) </vt:lpstr>
      <vt:lpstr>REJOICE-PanTumor01: Phase II R-DXd in Other Cancers</vt:lpstr>
      <vt:lpstr>REJOICE-Ovarian02: Phase I/II R-DXd Combinations</vt:lpstr>
      <vt:lpstr>CUSP06: Mechanism of Action</vt:lpstr>
      <vt:lpstr>Phase I Dose Escalation/Expansion Study of CUSP06</vt:lpstr>
      <vt:lpstr>Phase I CUSP06: Characteristics</vt:lpstr>
      <vt:lpstr>Phase I CUSP06: Efficacy</vt:lpstr>
      <vt:lpstr>Phase I CUSP06: Safety</vt:lpstr>
      <vt:lpstr>CDH6-Targeting ADCs in Development</vt:lpstr>
      <vt:lpstr>Future Role of CDH6-Targeting ADCs in Treatment Paradigm</vt:lpstr>
      <vt:lpstr>Lower Enrollment of Racial and Ethnic Minorities vs White Patients on Gynecologic Clinical Trials</vt:lpstr>
      <vt:lpstr>Expanded Participation in Clinical Trials  May Overcome Health Disparities in Ovarian Cancer</vt:lpstr>
      <vt:lpstr>Factors Affecting Willingness to Participate in Clinical Trials</vt:lpstr>
      <vt:lpstr>Go Online for More Coverage of  CDH6 in Ovarian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Next-Generation CDH6-Targeting Antibody–Drug Conjugates in Ovarian Cancer: The Science, Strategy, and Signals to Inform Clinical Readiness</dc:title>
  <dc:creator>Davidson, El (NYC-FUB)</dc:creator>
  <cp:lastModifiedBy>Natalia Kolenko</cp:lastModifiedBy>
  <cp:revision>2</cp:revision>
  <dcterms:created xsi:type="dcterms:W3CDTF">2025-10-10T13:11:02Z</dcterms:created>
  <dcterms:modified xsi:type="dcterms:W3CDTF">2026-01-19T07:33:58Z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0x0101004BB0CC8A20E1E7429FFBD01B6782EE1A</vt:lpwstr>
  </property>
  <property fmtid="{D5CDD505-2E9C-101B-9397-08002B2CF9AE}" pid="3" name="MediaServiceImageTags">
    <vt:lpwstr/>
  </property>
</Properties>
</file>