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147473700" r:id="rId11"/>
    <p:sldId id="2147473702" r:id="rId12"/>
    <p:sldId id="2147473711" r:id="rId13"/>
    <p:sldId id="2147473710" r:id="rId14"/>
    <p:sldId id="2147473713" r:id="rId15"/>
    <p:sldId id="2147473709"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6E7224-2BD4-7C81-13D4-6975799D3044}" name="Jacky Olin" initials="JO" userId="8805d6267ec4f7e5" providerId="Windows Live"/>
  <p188:author id="{64B07C39-1D90-5FAD-6D40-8892F55FDE24}" name="Jennifer Eimers" initials="JE" userId="S::jeimers@clinicaloptions.com::e496f3f7-6a48-4339-9b0c-9f426a43f948" providerId="AD"/>
  <p188:author id="{97AD4CA0-9528-8830-4168-1C1B27696414}" name="Kristen Rosenthal" initials="KR" userId="S::krosenthal@clinicaloptions.com::67a58a6d-22ff-4b03-8f01-10ea3f44af52" providerId="AD"/>
  <p188:author id="{CE92B7DE-A16C-5493-CDE4-DF134CF67713}" name="Kemi Obajimi" initials="KO" userId="S::kobajimi@clinicaloptions.com::81894e25-3cbc-45b7-be28-dda6fb8d19a9" providerId="AD"/>
  <p188:author id="{03B216E6-79A8-38C7-5ACE-D48A7F3656DF}" name="Olin, Jacky L" initials="JO" userId="S::jlolin@novanthealth.org::c2955990-f707-40ef-9a9d-cf726ac60c79"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564637-5744-4A25-8354-899982C51C00}" v="2" dt="2025-12-12T22:25:11.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857" autoAdjust="0"/>
  </p:normalViewPr>
  <p:slideViewPr>
    <p:cSldViewPr snapToGrid="0">
      <p:cViewPr varScale="1">
        <p:scale>
          <a:sx n="103" d="100"/>
          <a:sy n="103" d="100"/>
        </p:scale>
        <p:origin x="1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mi Obajimi" userId="81894e25-3cbc-45b7-be28-dda6fb8d19a9" providerId="ADAL" clId="{7B1E414D-1993-4D00-9517-5C00ED1BE0C5}"/>
    <pc:docChg chg="undo custSel modSld">
      <pc:chgData name="Kemi Obajimi" userId="81894e25-3cbc-45b7-be28-dda6fb8d19a9" providerId="ADAL" clId="{7B1E414D-1993-4D00-9517-5C00ED1BE0C5}" dt="2025-12-12T22:20:36.906" v="697" actId="20577"/>
      <pc:docMkLst>
        <pc:docMk/>
      </pc:docMkLst>
      <pc:sldChg chg="modSp mod">
        <pc:chgData name="Kemi Obajimi" userId="81894e25-3cbc-45b7-be28-dda6fb8d19a9" providerId="ADAL" clId="{7B1E414D-1993-4D00-9517-5C00ED1BE0C5}" dt="2025-12-12T19:41:04.430" v="697" actId="20577"/>
        <pc:sldMkLst>
          <pc:docMk/>
          <pc:sldMk cId="0" sldId="267"/>
        </pc:sldMkLst>
        <pc:spChg chg="mod">
          <ac:chgData name="Kemi Obajimi" userId="81894e25-3cbc-45b7-be28-dda6fb8d19a9" providerId="ADAL" clId="{7B1E414D-1993-4D00-9517-5C00ED1BE0C5}" dt="2025-12-12T19:41:04.430" v="697" actId="20577"/>
          <ac:spMkLst>
            <pc:docMk/>
            <pc:sldMk cId="0" sldId="267"/>
            <ac:spMk id="10244" creationId="{8895AD81-D23D-4BD6-9CE3-C6ABB44855EB}"/>
          </ac:spMkLst>
        </pc:spChg>
      </pc:sldChg>
      <pc:sldChg chg="modSp mod">
        <pc:chgData name="Kemi Obajimi" userId="81894e25-3cbc-45b7-be28-dda6fb8d19a9" providerId="ADAL" clId="{7B1E414D-1993-4D00-9517-5C00ED1BE0C5}" dt="2025-12-11T20:24:40.824" v="72" actId="20577"/>
        <pc:sldMkLst>
          <pc:docMk/>
          <pc:sldMk cId="2634731740" sldId="2147473663"/>
        </pc:sldMkLst>
        <pc:spChg chg="mod">
          <ac:chgData name="Kemi Obajimi" userId="81894e25-3cbc-45b7-be28-dda6fb8d19a9" providerId="ADAL" clId="{7B1E414D-1993-4D00-9517-5C00ED1BE0C5}" dt="2025-12-11T20:24:40.824" v="72" actId="20577"/>
          <ac:spMkLst>
            <pc:docMk/>
            <pc:sldMk cId="2634731740" sldId="2147473663"/>
            <ac:spMk id="7171" creationId="{4D67E167-2F37-481F-AB26-A6E236679EF3}"/>
          </ac:spMkLst>
        </pc:spChg>
      </pc:sldChg>
      <pc:sldChg chg="modSp mod">
        <pc:chgData name="Kemi Obajimi" userId="81894e25-3cbc-45b7-be28-dda6fb8d19a9" providerId="ADAL" clId="{7B1E414D-1993-4D00-9517-5C00ED1BE0C5}" dt="2025-12-12T19:31:32.907" v="467" actId="20577"/>
        <pc:sldMkLst>
          <pc:docMk/>
          <pc:sldMk cId="2733978758" sldId="2147473668"/>
        </pc:sldMkLst>
        <pc:spChg chg="mod">
          <ac:chgData name="Kemi Obajimi" userId="81894e25-3cbc-45b7-be28-dda6fb8d19a9" providerId="ADAL" clId="{7B1E414D-1993-4D00-9517-5C00ED1BE0C5}" dt="2025-12-12T19:17:36.588" v="212" actId="313"/>
          <ac:spMkLst>
            <pc:docMk/>
            <pc:sldMk cId="2733978758" sldId="2147473668"/>
            <ac:spMk id="10243" creationId="{2026A439-8529-6B4C-B145-B93CE97EB569}"/>
          </ac:spMkLst>
        </pc:spChg>
        <pc:spChg chg="mod">
          <ac:chgData name="Kemi Obajimi" userId="81894e25-3cbc-45b7-be28-dda6fb8d19a9" providerId="ADAL" clId="{7B1E414D-1993-4D00-9517-5C00ED1BE0C5}" dt="2025-12-12T19:31:32.907" v="467" actId="20577"/>
          <ac:spMkLst>
            <pc:docMk/>
            <pc:sldMk cId="2733978758" sldId="2147473668"/>
            <ac:spMk id="10244" creationId="{DB475B4E-0A9A-B301-CDBD-15C0FF465F04}"/>
          </ac:spMkLst>
        </pc:spChg>
      </pc:sldChg>
      <pc:sldChg chg="modSp mod">
        <pc:chgData name="Kemi Obajimi" userId="81894e25-3cbc-45b7-be28-dda6fb8d19a9" providerId="ADAL" clId="{7B1E414D-1993-4D00-9517-5C00ED1BE0C5}" dt="2025-12-12T18:44:30.419" v="119" actId="20577"/>
        <pc:sldMkLst>
          <pc:docMk/>
          <pc:sldMk cId="539564341" sldId="2147473700"/>
        </pc:sldMkLst>
        <pc:spChg chg="mod">
          <ac:chgData name="Kemi Obajimi" userId="81894e25-3cbc-45b7-be28-dda6fb8d19a9" providerId="ADAL" clId="{7B1E414D-1993-4D00-9517-5C00ED1BE0C5}" dt="2025-12-12T18:44:30.419" v="119" actId="20577"/>
          <ac:spMkLst>
            <pc:docMk/>
            <pc:sldMk cId="539564341" sldId="2147473700"/>
            <ac:spMk id="4" creationId="{A0637B56-1E66-E817-40F5-51B332524090}"/>
          </ac:spMkLst>
        </pc:spChg>
        <pc:spChg chg="mod">
          <ac:chgData name="Kemi Obajimi" userId="81894e25-3cbc-45b7-be28-dda6fb8d19a9" providerId="ADAL" clId="{7B1E414D-1993-4D00-9517-5C00ED1BE0C5}" dt="2025-12-12T18:42:13.193" v="106" actId="20577"/>
          <ac:spMkLst>
            <pc:docMk/>
            <pc:sldMk cId="539564341" sldId="2147473700"/>
            <ac:spMk id="11" creationId="{955CB04E-E8DE-F4C3-0F66-16C84DAB414E}"/>
          </ac:spMkLst>
        </pc:spChg>
        <pc:spChg chg="mod">
          <ac:chgData name="Kemi Obajimi" userId="81894e25-3cbc-45b7-be28-dda6fb8d19a9" providerId="ADAL" clId="{7B1E414D-1993-4D00-9517-5C00ED1BE0C5}" dt="2025-12-12T18:27:50.259" v="101" actId="20577"/>
          <ac:spMkLst>
            <pc:docMk/>
            <pc:sldMk cId="539564341" sldId="2147473700"/>
            <ac:spMk id="27" creationId="{C08BD85B-62BF-E78A-5EF1-28C4FA4D4A87}"/>
          </ac:spMkLst>
        </pc:spChg>
      </pc:sldChg>
      <pc:sldChg chg="modSp mod">
        <pc:chgData name="Kemi Obajimi" userId="81894e25-3cbc-45b7-be28-dda6fb8d19a9" providerId="ADAL" clId="{7B1E414D-1993-4D00-9517-5C00ED1BE0C5}" dt="2025-12-12T18:45:36.083" v="122"/>
        <pc:sldMkLst>
          <pc:docMk/>
          <pc:sldMk cId="1148406527" sldId="2147473702"/>
        </pc:sldMkLst>
        <pc:graphicFrameChg chg="mod modGraphic">
          <ac:chgData name="Kemi Obajimi" userId="81894e25-3cbc-45b7-be28-dda6fb8d19a9" providerId="ADAL" clId="{7B1E414D-1993-4D00-9517-5C00ED1BE0C5}" dt="2025-12-12T18:45:36.083" v="122"/>
          <ac:graphicFrameMkLst>
            <pc:docMk/>
            <pc:sldMk cId="1148406527" sldId="2147473702"/>
            <ac:graphicFrameMk id="8" creationId="{92DD7C7C-1097-2A21-CAF2-C1C80365B73D}"/>
          </ac:graphicFrameMkLst>
        </pc:graphicFrameChg>
      </pc:sldChg>
      <pc:sldChg chg="addSp modSp mod">
        <pc:chgData name="Kemi Obajimi" userId="81894e25-3cbc-45b7-be28-dda6fb8d19a9" providerId="ADAL" clId="{7B1E414D-1993-4D00-9517-5C00ED1BE0C5}" dt="2025-12-12T19:26:31.872" v="415" actId="20577"/>
        <pc:sldMkLst>
          <pc:docMk/>
          <pc:sldMk cId="4105504405" sldId="2147473709"/>
        </pc:sldMkLst>
        <pc:spChg chg="add mod">
          <ac:chgData name="Kemi Obajimi" userId="81894e25-3cbc-45b7-be28-dda6fb8d19a9" providerId="ADAL" clId="{7B1E414D-1993-4D00-9517-5C00ED1BE0C5}" dt="2025-12-12T19:26:31.872" v="415" actId="20577"/>
          <ac:spMkLst>
            <pc:docMk/>
            <pc:sldMk cId="4105504405" sldId="2147473709"/>
            <ac:spMk id="4" creationId="{8097AE01-AEE9-236C-0615-FAC26F9DB96D}"/>
          </ac:spMkLst>
        </pc:spChg>
        <pc:spChg chg="mod">
          <ac:chgData name="Kemi Obajimi" userId="81894e25-3cbc-45b7-be28-dda6fb8d19a9" providerId="ADAL" clId="{7B1E414D-1993-4D00-9517-5C00ED1BE0C5}" dt="2025-12-12T19:25:34.741" v="334" actId="1035"/>
          <ac:spMkLst>
            <pc:docMk/>
            <pc:sldMk cId="4105504405" sldId="2147473709"/>
            <ac:spMk id="5" creationId="{8A44E1D1-3DD9-80E6-92A2-11804B0278A7}"/>
          </ac:spMkLst>
        </pc:spChg>
        <pc:graphicFrameChg chg="mod modGraphic">
          <ac:chgData name="Kemi Obajimi" userId="81894e25-3cbc-45b7-be28-dda6fb8d19a9" providerId="ADAL" clId="{7B1E414D-1993-4D00-9517-5C00ED1BE0C5}" dt="2025-12-12T19:21:57.569" v="322" actId="14100"/>
          <ac:graphicFrameMkLst>
            <pc:docMk/>
            <pc:sldMk cId="4105504405" sldId="2147473709"/>
            <ac:graphicFrameMk id="8" creationId="{767415E2-DAD0-91F3-45F4-F4AE6F3B4ED5}"/>
          </ac:graphicFrameMkLst>
        </pc:graphicFrameChg>
      </pc:sldChg>
      <pc:sldChg chg="modSp mod">
        <pc:chgData name="Kemi Obajimi" userId="81894e25-3cbc-45b7-be28-dda6fb8d19a9" providerId="ADAL" clId="{7B1E414D-1993-4D00-9517-5C00ED1BE0C5}" dt="2025-12-12T19:17:12.203" v="209" actId="14100"/>
        <pc:sldMkLst>
          <pc:docMk/>
          <pc:sldMk cId="3952101933" sldId="2147473710"/>
        </pc:sldMkLst>
        <pc:spChg chg="mod">
          <ac:chgData name="Kemi Obajimi" userId="81894e25-3cbc-45b7-be28-dda6fb8d19a9" providerId="ADAL" clId="{7B1E414D-1993-4D00-9517-5C00ED1BE0C5}" dt="2025-12-12T19:17:12.203" v="209" actId="14100"/>
          <ac:spMkLst>
            <pc:docMk/>
            <pc:sldMk cId="3952101933" sldId="2147473710"/>
            <ac:spMk id="6" creationId="{F18F429A-7C68-1A20-D65E-DC0AC25DF32C}"/>
          </ac:spMkLst>
        </pc:spChg>
        <pc:spChg chg="mod">
          <ac:chgData name="Kemi Obajimi" userId="81894e25-3cbc-45b7-be28-dda6fb8d19a9" providerId="ADAL" clId="{7B1E414D-1993-4D00-9517-5C00ED1BE0C5}" dt="2025-12-12T19:14:43.619" v="177" actId="6549"/>
          <ac:spMkLst>
            <pc:docMk/>
            <pc:sldMk cId="3952101933" sldId="2147473710"/>
            <ac:spMk id="7" creationId="{356D4394-FA03-251C-E685-97389C589297}"/>
          </ac:spMkLst>
        </pc:spChg>
        <pc:graphicFrameChg chg="mod modGraphic">
          <ac:chgData name="Kemi Obajimi" userId="81894e25-3cbc-45b7-be28-dda6fb8d19a9" providerId="ADAL" clId="{7B1E414D-1993-4D00-9517-5C00ED1BE0C5}" dt="2025-12-12T19:16:21.125" v="205" actId="14100"/>
          <ac:graphicFrameMkLst>
            <pc:docMk/>
            <pc:sldMk cId="3952101933" sldId="2147473710"/>
            <ac:graphicFrameMk id="5" creationId="{BD00730C-FA1E-3E98-05C1-3ED2A93FBB26}"/>
          </ac:graphicFrameMkLst>
        </pc:graphicFrameChg>
      </pc:sldChg>
      <pc:sldChg chg="addSp delSp modSp mod">
        <pc:chgData name="Kemi Obajimi" userId="81894e25-3cbc-45b7-be28-dda6fb8d19a9" providerId="ADAL" clId="{7B1E414D-1993-4D00-9517-5C00ED1BE0C5}" dt="2025-12-12T19:32:33.864" v="507" actId="20577"/>
        <pc:sldMkLst>
          <pc:docMk/>
          <pc:sldMk cId="2626213136" sldId="2147473711"/>
        </pc:sldMkLst>
        <pc:spChg chg="mod">
          <ac:chgData name="Kemi Obajimi" userId="81894e25-3cbc-45b7-be28-dda6fb8d19a9" providerId="ADAL" clId="{7B1E414D-1993-4D00-9517-5C00ED1BE0C5}" dt="2025-12-12T19:32:25.061" v="488" actId="1036"/>
          <ac:spMkLst>
            <pc:docMk/>
            <pc:sldMk cId="2626213136" sldId="2147473711"/>
            <ac:spMk id="3" creationId="{4FDF315A-0FE3-C608-EE01-E1DA4509D6DA}"/>
          </ac:spMkLst>
        </pc:spChg>
        <pc:spChg chg="mod">
          <ac:chgData name="Kemi Obajimi" userId="81894e25-3cbc-45b7-be28-dda6fb8d19a9" providerId="ADAL" clId="{7B1E414D-1993-4D00-9517-5C00ED1BE0C5}" dt="2025-12-12T19:32:33.864" v="507" actId="20577"/>
          <ac:spMkLst>
            <pc:docMk/>
            <pc:sldMk cId="2626213136" sldId="2147473711"/>
            <ac:spMk id="22530" creationId="{BCABC93D-1BCA-A53B-62B8-64640D785D9B}"/>
          </ac:spMkLst>
        </pc:spChg>
        <pc:graphicFrameChg chg="modGraphic">
          <ac:chgData name="Kemi Obajimi" userId="81894e25-3cbc-45b7-be28-dda6fb8d19a9" providerId="ADAL" clId="{7B1E414D-1993-4D00-9517-5C00ED1BE0C5}" dt="2025-12-12T19:11:30.040" v="139" actId="20577"/>
          <ac:graphicFrameMkLst>
            <pc:docMk/>
            <pc:sldMk cId="2626213136" sldId="2147473711"/>
            <ac:graphicFrameMk id="8" creationId="{A61B6B7C-026F-1C28-1ACE-F39C520A6DAE}"/>
          </ac:graphicFrameMkLst>
        </pc:graphicFrameChg>
        <pc:picChg chg="add del mod">
          <ac:chgData name="Kemi Obajimi" userId="81894e25-3cbc-45b7-be28-dda6fb8d19a9" providerId="ADAL" clId="{7B1E414D-1993-4D00-9517-5C00ED1BE0C5}" dt="2025-12-12T19:05:24.297" v="131" actId="478"/>
          <ac:picMkLst>
            <pc:docMk/>
            <pc:sldMk cId="2626213136" sldId="2147473711"/>
            <ac:picMk id="6" creationId="{F7E3407E-ECE8-2E09-77F7-A8638D415F3B}"/>
          </ac:picMkLst>
        </pc:picChg>
        <pc:picChg chg="del">
          <ac:chgData name="Kemi Obajimi" userId="81894e25-3cbc-45b7-be28-dda6fb8d19a9" providerId="ADAL" clId="{7B1E414D-1993-4D00-9517-5C00ED1BE0C5}" dt="2025-12-12T19:01:55.562" v="123" actId="478"/>
          <ac:picMkLst>
            <pc:docMk/>
            <pc:sldMk cId="2626213136" sldId="2147473711"/>
            <ac:picMk id="7" creationId="{F4C01108-B7AB-706A-5D46-256DF317283F}"/>
          </ac:picMkLst>
        </pc:picChg>
        <pc:picChg chg="add mod">
          <ac:chgData name="Kemi Obajimi" userId="81894e25-3cbc-45b7-be28-dda6fb8d19a9" providerId="ADAL" clId="{7B1E414D-1993-4D00-9517-5C00ED1BE0C5}" dt="2025-12-12T19:11:20.165" v="133" actId="1076"/>
          <ac:picMkLst>
            <pc:docMk/>
            <pc:sldMk cId="2626213136" sldId="2147473711"/>
            <ac:picMk id="9" creationId="{F4C01108-B7AB-706A-5D46-256DF317283F}"/>
          </ac:picMkLst>
        </pc:picChg>
      </pc:sldChg>
      <pc:sldChg chg="modSp mod">
        <pc:chgData name="Kemi Obajimi" userId="81894e25-3cbc-45b7-be28-dda6fb8d19a9" providerId="ADAL" clId="{7B1E414D-1993-4D00-9517-5C00ED1BE0C5}" dt="2025-12-12T19:19:49.043" v="311" actId="20577"/>
        <pc:sldMkLst>
          <pc:docMk/>
          <pc:sldMk cId="2164141868" sldId="2147473713"/>
        </pc:sldMkLst>
        <pc:spChg chg="mod">
          <ac:chgData name="Kemi Obajimi" userId="81894e25-3cbc-45b7-be28-dda6fb8d19a9" providerId="ADAL" clId="{7B1E414D-1993-4D00-9517-5C00ED1BE0C5}" dt="2025-12-12T19:19:49.043" v="311" actId="20577"/>
          <ac:spMkLst>
            <pc:docMk/>
            <pc:sldMk cId="2164141868" sldId="2147473713"/>
            <ac:spMk id="4" creationId="{7C0CEA34-EB3C-1134-2610-A48C42A61A0F}"/>
          </ac:spMkLst>
        </pc:spChg>
        <pc:graphicFrameChg chg="mod">
          <ac:chgData name="Kemi Obajimi" userId="81894e25-3cbc-45b7-be28-dda6fb8d19a9" providerId="ADAL" clId="{7B1E414D-1993-4D00-9517-5C00ED1BE0C5}" dt="2025-12-12T19:18:35.201" v="217" actId="1036"/>
          <ac:graphicFrameMkLst>
            <pc:docMk/>
            <pc:sldMk cId="2164141868" sldId="2147473713"/>
            <ac:graphicFrameMk id="7" creationId="{54D88E25-CB73-3738-A5CB-AE5D5B7A9B9F}"/>
          </ac:graphicFrameMkLst>
        </pc:graphicFrameChg>
      </pc:sldChg>
    </pc:docChg>
  </pc:docChgLst>
  <pc:docChgLst>
    <pc:chgData name="Jennifer Eimers" userId="e496f3f7-6a48-4339-9b0c-9f426a43f948" providerId="ADAL" clId="{EA77C4EE-4DBD-4AED-BD7D-063333E8A9EF}"/>
    <pc:docChg chg="undo custSel modSld">
      <pc:chgData name="Jennifer Eimers" userId="e496f3f7-6a48-4339-9b0c-9f426a43f948" providerId="ADAL" clId="{EA77C4EE-4DBD-4AED-BD7D-063333E8A9EF}" dt="2025-12-12T22:25:31.766" v="22" actId="478"/>
      <pc:docMkLst>
        <pc:docMk/>
      </pc:docMkLst>
      <pc:sldChg chg="addSp delSp modSp mod">
        <pc:chgData name="Jennifer Eimers" userId="e496f3f7-6a48-4339-9b0c-9f426a43f948" providerId="ADAL" clId="{EA77C4EE-4DBD-4AED-BD7D-063333E8A9EF}" dt="2025-12-12T22:25:31.766" v="22" actId="478"/>
        <pc:sldMkLst>
          <pc:docMk/>
          <pc:sldMk cId="2626213136" sldId="2147473711"/>
        </pc:sldMkLst>
        <pc:grpChg chg="del mod">
          <ac:chgData name="Jennifer Eimers" userId="e496f3f7-6a48-4339-9b0c-9f426a43f948" providerId="ADAL" clId="{EA77C4EE-4DBD-4AED-BD7D-063333E8A9EF}" dt="2025-12-12T22:25:30.571" v="21" actId="478"/>
          <ac:grpSpMkLst>
            <pc:docMk/>
            <pc:sldMk cId="2626213136" sldId="2147473711"/>
            <ac:grpSpMk id="12" creationId="{7ECD3B72-C45F-2DE8-9817-8C163EF936D0}"/>
          </ac:grpSpMkLst>
        </pc:grpChg>
        <pc:grpChg chg="del mod">
          <ac:chgData name="Jennifer Eimers" userId="e496f3f7-6a48-4339-9b0c-9f426a43f948" providerId="ADAL" clId="{EA77C4EE-4DBD-4AED-BD7D-063333E8A9EF}" dt="2025-12-12T22:24:13.363" v="5" actId="478"/>
          <ac:grpSpMkLst>
            <pc:docMk/>
            <pc:sldMk cId="2626213136" sldId="2147473711"/>
            <ac:grpSpMk id="19" creationId="{B1AFB108-B540-76FC-029B-4817B9DCB32F}"/>
          </ac:grpSpMkLst>
        </pc:grpChg>
        <pc:grpChg chg="add del mod">
          <ac:chgData name="Jennifer Eimers" userId="e496f3f7-6a48-4339-9b0c-9f426a43f948" providerId="ADAL" clId="{EA77C4EE-4DBD-4AED-BD7D-063333E8A9EF}" dt="2025-12-12T22:25:31.766" v="22" actId="478"/>
          <ac:grpSpMkLst>
            <pc:docMk/>
            <pc:sldMk cId="2626213136" sldId="2147473711"/>
            <ac:grpSpMk id="22619" creationId="{649AE47A-3CB3-DCB9-2272-91C3A4BA11C4}"/>
          </ac:grpSpMkLst>
        </pc:grpChg>
        <pc:grpChg chg="mod">
          <ac:chgData name="Jennifer Eimers" userId="e496f3f7-6a48-4339-9b0c-9f426a43f948" providerId="ADAL" clId="{EA77C4EE-4DBD-4AED-BD7D-063333E8A9EF}" dt="2025-12-12T22:24:50.258" v="6"/>
          <ac:grpSpMkLst>
            <pc:docMk/>
            <pc:sldMk cId="2626213136" sldId="2147473711"/>
            <ac:grpSpMk id="22620" creationId="{DC59FAF0-30F4-6278-DA4F-BD2A4DAAE7A7}"/>
          </ac:grpSpMkLst>
        </pc:grpChg>
        <pc:grpChg chg="mod">
          <ac:chgData name="Jennifer Eimers" userId="e496f3f7-6a48-4339-9b0c-9f426a43f948" providerId="ADAL" clId="{EA77C4EE-4DBD-4AED-BD7D-063333E8A9EF}" dt="2025-12-12T22:24:50.258" v="6"/>
          <ac:grpSpMkLst>
            <pc:docMk/>
            <pc:sldMk cId="2626213136" sldId="2147473711"/>
            <ac:grpSpMk id="22621" creationId="{2DD2E66D-71BF-5DB6-4EFD-18327C41B12A}"/>
          </ac:grpSpMkLst>
        </pc:grpChg>
        <pc:grpChg chg="mod">
          <ac:chgData name="Jennifer Eimers" userId="e496f3f7-6a48-4339-9b0c-9f426a43f948" providerId="ADAL" clId="{EA77C4EE-4DBD-4AED-BD7D-063333E8A9EF}" dt="2025-12-12T22:24:50.258" v="6"/>
          <ac:grpSpMkLst>
            <pc:docMk/>
            <pc:sldMk cId="2626213136" sldId="2147473711"/>
            <ac:grpSpMk id="22622" creationId="{5B299EC3-9420-BC38-39E1-CC87A789831A}"/>
          </ac:grpSpMkLst>
        </pc:grpChg>
        <pc:picChg chg="add del mod ord">
          <ac:chgData name="Jennifer Eimers" userId="e496f3f7-6a48-4339-9b0c-9f426a43f948" providerId="ADAL" clId="{EA77C4EE-4DBD-4AED-BD7D-063333E8A9EF}" dt="2025-12-12T22:25:27.947" v="20" actId="167"/>
          <ac:picMkLst>
            <pc:docMk/>
            <pc:sldMk cId="2626213136" sldId="2147473711"/>
            <ac:picMk id="22639" creationId="{69D768B3-28A6-0A6B-C31E-C797E168B6B7}"/>
          </ac:picMkLst>
        </pc:picChg>
        <pc:cxnChg chg="mod">
          <ac:chgData name="Jennifer Eimers" userId="e496f3f7-6a48-4339-9b0c-9f426a43f948" providerId="ADAL" clId="{EA77C4EE-4DBD-4AED-BD7D-063333E8A9EF}" dt="2025-12-12T22:24:50.258" v="6"/>
          <ac:cxnSpMkLst>
            <pc:docMk/>
            <pc:sldMk cId="2626213136" sldId="2147473711"/>
            <ac:cxnSpMk id="22624" creationId="{D50E007C-B37A-0B64-0DE3-D6A86686BD58}"/>
          </ac:cxnSpMkLst>
        </pc:cxnChg>
        <pc:cxnChg chg="mod">
          <ac:chgData name="Jennifer Eimers" userId="e496f3f7-6a48-4339-9b0c-9f426a43f948" providerId="ADAL" clId="{EA77C4EE-4DBD-4AED-BD7D-063333E8A9EF}" dt="2025-12-12T22:24:50.258" v="6"/>
          <ac:cxnSpMkLst>
            <pc:docMk/>
            <pc:sldMk cId="2626213136" sldId="2147473711"/>
            <ac:cxnSpMk id="22625" creationId="{66A47D19-C0A7-3691-0973-F750B4EB9CA6}"/>
          </ac:cxnSpMkLst>
        </pc:cxnChg>
        <pc:cxnChg chg="mod">
          <ac:chgData name="Jennifer Eimers" userId="e496f3f7-6a48-4339-9b0c-9f426a43f948" providerId="ADAL" clId="{EA77C4EE-4DBD-4AED-BD7D-063333E8A9EF}" dt="2025-12-12T22:24:50.258" v="6"/>
          <ac:cxnSpMkLst>
            <pc:docMk/>
            <pc:sldMk cId="2626213136" sldId="2147473711"/>
            <ac:cxnSpMk id="22627" creationId="{FD49BD52-7E47-E9EF-3B27-9C01014C9127}"/>
          </ac:cxnSpMkLst>
        </pc:cxnChg>
        <pc:cxnChg chg="mod">
          <ac:chgData name="Jennifer Eimers" userId="e496f3f7-6a48-4339-9b0c-9f426a43f948" providerId="ADAL" clId="{EA77C4EE-4DBD-4AED-BD7D-063333E8A9EF}" dt="2025-12-12T22:24:50.258" v="6"/>
          <ac:cxnSpMkLst>
            <pc:docMk/>
            <pc:sldMk cId="2626213136" sldId="2147473711"/>
            <ac:cxnSpMk id="22629" creationId="{765794DD-712E-5919-BDE0-BD50409A7768}"/>
          </ac:cxnSpMkLst>
        </pc:cxnChg>
        <pc:cxnChg chg="mod">
          <ac:chgData name="Jennifer Eimers" userId="e496f3f7-6a48-4339-9b0c-9f426a43f948" providerId="ADAL" clId="{EA77C4EE-4DBD-4AED-BD7D-063333E8A9EF}" dt="2025-12-12T22:24:50.258" v="6"/>
          <ac:cxnSpMkLst>
            <pc:docMk/>
            <pc:sldMk cId="2626213136" sldId="2147473711"/>
            <ac:cxnSpMk id="22630" creationId="{F32084BE-807F-4031-7349-A8ACE4A8D617}"/>
          </ac:cxnSpMkLst>
        </pc:cxnChg>
        <pc:cxnChg chg="mod">
          <ac:chgData name="Jennifer Eimers" userId="e496f3f7-6a48-4339-9b0c-9f426a43f948" providerId="ADAL" clId="{EA77C4EE-4DBD-4AED-BD7D-063333E8A9EF}" dt="2025-12-12T22:24:50.258" v="6"/>
          <ac:cxnSpMkLst>
            <pc:docMk/>
            <pc:sldMk cId="2626213136" sldId="2147473711"/>
            <ac:cxnSpMk id="22637" creationId="{247BAD1C-ECBF-BFD8-3AA3-93314FEFF1B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486098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02E85-7688-CA39-DBF2-BA3350B7477C}"/>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A6D6FFCC-8F53-A93D-3332-E0D1119215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5</a:t>
            </a:fld>
            <a:endParaRPr lang="en-US" altLang="en-US"/>
          </a:p>
        </p:txBody>
      </p:sp>
      <p:sp>
        <p:nvSpPr>
          <p:cNvPr id="23555" name="Rectangle 2">
            <a:extLst>
              <a:ext uri="{FF2B5EF4-FFF2-40B4-BE49-F238E27FC236}">
                <a16:creationId xmlns:a16="http://schemas.microsoft.com/office/drawing/2014/main" id="{17341935-8DB3-DC98-9373-E3ADB61DEAA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896FAA7B-C8BF-5C1D-0BCA-34738A9EB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697883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FE009-D896-488A-35F1-99A22912B30E}"/>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9A2CA6E5-18D7-7D24-3498-2E92FE1A77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6</a:t>
            </a:fld>
            <a:endParaRPr lang="en-US" altLang="en-US"/>
          </a:p>
        </p:txBody>
      </p:sp>
      <p:sp>
        <p:nvSpPr>
          <p:cNvPr id="23555" name="Rectangle 2">
            <a:extLst>
              <a:ext uri="{FF2B5EF4-FFF2-40B4-BE49-F238E27FC236}">
                <a16:creationId xmlns:a16="http://schemas.microsoft.com/office/drawing/2014/main" id="{FA8D1503-7F38-36DA-3F88-40983751F48B}"/>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89DBF8EC-F29A-0407-7CD4-793AD6DCA65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43773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64AA5-D570-3485-D757-DDC587AD36B4}"/>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5B0B3CD3-E514-B1A8-01FB-BF3C194EEA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7</a:t>
            </a:fld>
            <a:endParaRPr lang="en-US" altLang="en-US"/>
          </a:p>
        </p:txBody>
      </p:sp>
      <p:sp>
        <p:nvSpPr>
          <p:cNvPr id="23555" name="Rectangle 2">
            <a:extLst>
              <a:ext uri="{FF2B5EF4-FFF2-40B4-BE49-F238E27FC236}">
                <a16:creationId xmlns:a16="http://schemas.microsoft.com/office/drawing/2014/main" id="{6E877A7A-8F26-C79B-1B29-0BD8E5EB7877}"/>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2E85D10E-CFB3-DC13-B865-CD3C44E450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180857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83213-B628-B086-59B6-264B4EF6A08E}"/>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22AD9DEC-0E8C-146C-00C6-6FDDED465B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9</a:t>
            </a:fld>
            <a:endParaRPr lang="en-US" altLang="en-US"/>
          </a:p>
        </p:txBody>
      </p:sp>
      <p:sp>
        <p:nvSpPr>
          <p:cNvPr id="23555" name="Rectangle 2">
            <a:extLst>
              <a:ext uri="{FF2B5EF4-FFF2-40B4-BE49-F238E27FC236}">
                <a16:creationId xmlns:a16="http://schemas.microsoft.com/office/drawing/2014/main" id="{96DE7A5A-752B-458D-C579-8ACDDBC7A552}"/>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066C5B6B-854D-A3A4-D447-A76CE98873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067014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0273420" cy="2387600"/>
          </a:xfrm>
          <a:solidFill>
            <a:schemeClr val="accent2"/>
          </a:solidFill>
        </p:spPr>
        <p:txBody>
          <a:bodyPr>
            <a:normAutofit/>
          </a:bodyPr>
          <a:lstStyle/>
          <a:p>
            <a:r>
              <a:rPr lang="en-US" altLang="en-US" sz="4000" dirty="0"/>
              <a:t>VAYHIT2: Phase III Trial of Eltrombopag </a:t>
            </a:r>
            <a:r>
              <a:rPr lang="en-US" altLang="en-US" sz="4000" b="0" dirty="0"/>
              <a:t>±</a:t>
            </a:r>
            <a:r>
              <a:rPr lang="en-US" altLang="en-US" sz="4000" dirty="0"/>
              <a:t> Ianalumab, an Anti-BAFF Receptor Monoclonal Antibody, as Second-line Therapy for Primary ITP</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a:t>Please feel free to use and share some or all of these slides in your noncommercial presentations to colleagues or patients</a:t>
            </a:r>
          </a:p>
          <a:p>
            <a:pPr marL="12700">
              <a:spcBef>
                <a:spcPts val="1600"/>
              </a:spcBef>
              <a:buSzPts val="2400"/>
              <a:defRPr/>
            </a:pPr>
            <a:r>
              <a:rPr lang="en-US" altLang="en-US" sz="2200"/>
              <a:t>When using our slides, please retain the source attribution:</a:t>
            </a:r>
            <a:br>
              <a:rPr lang="en-US" altLang="en-US" sz="2200"/>
            </a:br>
            <a:br>
              <a:rPr lang="en-US" altLang="en-US" sz="2200"/>
            </a:br>
            <a:endParaRPr lang="en-US" altLang="en-US" sz="2200"/>
          </a:p>
          <a:p>
            <a:pPr eaLnBrk="1" hangingPunct="1">
              <a:spcBef>
                <a:spcPts val="1600"/>
              </a:spcBef>
              <a:defRPr/>
            </a:pPr>
            <a:endParaRPr lang="en-US" altLang="en-US" sz="2200"/>
          </a:p>
          <a:p>
            <a:pPr eaLnBrk="1" hangingPunct="1">
              <a:spcBef>
                <a:spcPts val="1600"/>
              </a:spcBef>
              <a:defRPr/>
            </a:pPr>
            <a:r>
              <a:rPr lang="en-GB" sz="2200"/>
              <a:t>These slides may not be published, posted online, or used in commercial presentations without permission. </a:t>
            </a:r>
            <a:r>
              <a:rPr lang="en-US" sz="2200"/>
              <a:t>Please contact </a:t>
            </a:r>
            <a:r>
              <a:rPr lang="en-US" sz="220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a:solidFill>
                  <a:schemeClr val="accent1"/>
                </a:solidFill>
              </a:rPr>
              <a:t> </a:t>
            </a:r>
            <a:r>
              <a:rPr lang="en-US" sz="220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sz="1800" dirty="0"/>
              <a:t>Immune thrombocytopenia (ITP) is a rare autoimmune disorder defined by platelet counts &lt;100 x 10⁹</a:t>
            </a:r>
            <a:r>
              <a:rPr lang="en-GB" altLang="en-US" sz="1800" dirty="0"/>
              <a:t>/</a:t>
            </a:r>
            <a:r>
              <a:rPr lang="en-US" altLang="en-US" sz="1800" dirty="0"/>
              <a:t>L and </a:t>
            </a:r>
            <a:r>
              <a:rPr lang="en-US" sz="1800" dirty="0"/>
              <a:t>associated with potentially life-threatening bleeding</a:t>
            </a:r>
            <a:r>
              <a:rPr lang="en-US" sz="1800" baseline="30000" dirty="0"/>
              <a:t>1,2</a:t>
            </a:r>
          </a:p>
          <a:p>
            <a:pPr marL="342900" indent="-342900">
              <a:buFont typeface="Arial" panose="020B0604020202020204" pitchFamily="34" charset="0"/>
              <a:buChar char="•"/>
            </a:pPr>
            <a:r>
              <a:rPr lang="en-US" altLang="en-US" sz="1800" dirty="0"/>
              <a:t>Many patients fail to respond to first-line treatment or require large doses of corticosteroids, necessitating second-line therapies</a:t>
            </a:r>
            <a:r>
              <a:rPr lang="en-US" altLang="en-US" sz="1800" baseline="30000" dirty="0"/>
              <a:t>2</a:t>
            </a:r>
          </a:p>
          <a:p>
            <a:pPr marL="574675" lvl="1" indent="-342900">
              <a:buFont typeface="Symbol" panose="05050102010706020507" pitchFamily="18" charset="2"/>
              <a:buChar char="-"/>
            </a:pPr>
            <a:r>
              <a:rPr lang="en-US" sz="1600" dirty="0"/>
              <a:t>Second-line therapies are often associated with response loss after treatment discontinuation; approaches aimed at shortening thrombopoietin receptor agonist therapy and enabling treatment discontinuation have been investigated</a:t>
            </a:r>
            <a:r>
              <a:rPr lang="en-US" sz="1600" baseline="30000" dirty="0"/>
              <a:t>1-2</a:t>
            </a:r>
            <a:endParaRPr lang="en-US" altLang="en-US" sz="1600" dirty="0"/>
          </a:p>
          <a:p>
            <a:pPr marL="342900" indent="-342900">
              <a:buFont typeface="Arial" panose="020B0604020202020204" pitchFamily="34" charset="0"/>
              <a:buChar char="•"/>
            </a:pPr>
            <a:r>
              <a:rPr lang="en-US" sz="1800" dirty="0"/>
              <a:t>The BAFF signaling pathway is critical for B-cell survival and differentiation; its dysregulation is implicated in B-cell–mediated autoimmune diseases, including ITP</a:t>
            </a:r>
            <a:r>
              <a:rPr lang="en-US" sz="1800" baseline="30000" dirty="0"/>
              <a:t>3</a:t>
            </a:r>
          </a:p>
          <a:p>
            <a:pPr marL="517525" lvl="1" indent="-285750">
              <a:buFont typeface="Symbol" panose="05050102010706020507" pitchFamily="18" charset="2"/>
              <a:buChar char="-"/>
            </a:pPr>
            <a:r>
              <a:rPr lang="en-US" sz="1600" dirty="0"/>
              <a:t>Ianalumab is a dual-acting monoclonal antibody that targets the BAFF receptor and eliminates peripheral BAFF receptor-positive B-cells</a:t>
            </a:r>
            <a:r>
              <a:rPr lang="en-US" sz="1600" baseline="30000" dirty="0"/>
              <a:t>4</a:t>
            </a:r>
          </a:p>
          <a:p>
            <a:pPr marL="285750" indent="-285750">
              <a:buFont typeface="Arial" panose="020B0604020202020204" pitchFamily="34" charset="0"/>
              <a:buChar char="•"/>
            </a:pPr>
            <a:r>
              <a:rPr lang="en-US" altLang="en-US" sz="1800" dirty="0"/>
              <a:t>Current analysis of phase III VAYHIT2 trial reports the efficacy and safety of different doses of ianalumab in combination with eltrombopag vs placebo + eltrombopag in patients with primary ITP with </a:t>
            </a:r>
            <a:r>
              <a:rPr lang="en-GB" altLang="en-US" sz="1800" dirty="0"/>
              <a:t>insufficient response or relapse following corticosteroid treatment</a:t>
            </a:r>
            <a:r>
              <a:rPr lang="en-GB" altLang="en-US" sz="1800" baseline="30000" dirty="0"/>
              <a:t>1,</a:t>
            </a:r>
            <a:r>
              <a:rPr lang="en-US" altLang="en-US" sz="1800" baseline="30000" dirty="0"/>
              <a:t>5</a:t>
            </a:r>
          </a:p>
          <a:p>
            <a:endParaRPr lang="en-US" altLang="en-US" sz="18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41008"/>
            <a:ext cx="11740260" cy="482440"/>
          </a:xfrm>
        </p:spPr>
        <p:txBody>
          <a:bodyPr/>
          <a:lstStyle/>
          <a:p>
            <a:r>
              <a:rPr lang="en-US"/>
              <a:t>VAYHITII: Background</a:t>
            </a:r>
            <a:endParaRPr lang="en-US" altLang="en-US"/>
          </a:p>
        </p:txBody>
      </p:sp>
      <p:sp>
        <p:nvSpPr>
          <p:cNvPr id="2" name="Text Box 15">
            <a:extLst>
              <a:ext uri="{FF2B5EF4-FFF2-40B4-BE49-F238E27FC236}">
                <a16:creationId xmlns:a16="http://schemas.microsoft.com/office/drawing/2014/main" id="{5E6B0FBA-9190-AD3F-60C0-4668BBE03FDF}"/>
              </a:ext>
            </a:extLst>
          </p:cNvPr>
          <p:cNvSpPr txBox="1">
            <a:spLocks noChangeArrowheads="1"/>
          </p:cNvSpPr>
          <p:nvPr/>
        </p:nvSpPr>
        <p:spPr bwMode="auto">
          <a:xfrm>
            <a:off x="3273552" y="6347736"/>
            <a:ext cx="5644122" cy="369332"/>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1. </a:t>
            </a:r>
            <a:r>
              <a:rPr lang="en-US" altLang="en-US" sz="800" b="0" spc="-10" dirty="0" err="1">
                <a:solidFill>
                  <a:srgbClr val="161616"/>
                </a:solidFill>
                <a:latin typeface="Poppins" pitchFamily="2" charset="77"/>
              </a:rPr>
              <a:t>Cuker</a:t>
            </a:r>
            <a:r>
              <a:rPr lang="en-US" altLang="en-US" sz="800" b="0" spc="-10" dirty="0">
                <a:solidFill>
                  <a:srgbClr val="161616"/>
                </a:solidFill>
                <a:latin typeface="Poppins" pitchFamily="2" charset="77"/>
              </a:rPr>
              <a:t>. NEJM. 2025;[</a:t>
            </a:r>
            <a:r>
              <a:rPr lang="en-US" altLang="en-US" sz="800" b="0" spc="-10" dirty="0" err="1">
                <a:solidFill>
                  <a:srgbClr val="161616"/>
                </a:solidFill>
                <a:latin typeface="Poppins" pitchFamily="2" charset="77"/>
              </a:rPr>
              <a:t>Epub</a:t>
            </a:r>
            <a:r>
              <a:rPr lang="en-US" altLang="en-US" sz="800" b="0" spc="-10" dirty="0">
                <a:solidFill>
                  <a:srgbClr val="161616"/>
                </a:solidFill>
                <a:latin typeface="Poppins" pitchFamily="2" charset="77"/>
              </a:rPr>
              <a:t>]. 2. Ghanima. Hematology Am Soc </a:t>
            </a:r>
            <a:r>
              <a:rPr lang="en-US" altLang="en-US" sz="800" b="0" spc="-10" dirty="0" err="1">
                <a:solidFill>
                  <a:srgbClr val="161616"/>
                </a:solidFill>
                <a:latin typeface="Poppins" pitchFamily="2" charset="77"/>
              </a:rPr>
              <a:t>Hematol</a:t>
            </a:r>
            <a:r>
              <a:rPr lang="en-US" altLang="en-US" sz="800" b="0" spc="-10" dirty="0">
                <a:solidFill>
                  <a:srgbClr val="161616"/>
                </a:solidFill>
                <a:latin typeface="Poppins" pitchFamily="2" charset="77"/>
              </a:rPr>
              <a:t> Educ Program. 2024;2024:678. 3. Liu. Seminars in Hematology. 2013:50;S89. 4. </a:t>
            </a:r>
            <a:r>
              <a:rPr lang="en-US" altLang="en-US" sz="800" b="0" spc="-10" dirty="0" err="1">
                <a:solidFill>
                  <a:srgbClr val="161616"/>
                </a:solidFill>
                <a:latin typeface="Poppins" pitchFamily="2" charset="77"/>
              </a:rPr>
              <a:t>Nilforoushzadeh</a:t>
            </a:r>
            <a:r>
              <a:rPr lang="en-US" altLang="en-US" sz="800" b="0" spc="-10" dirty="0">
                <a:solidFill>
                  <a:srgbClr val="161616"/>
                </a:solidFill>
                <a:latin typeface="Poppins" pitchFamily="2" charset="77"/>
              </a:rPr>
              <a:t>. Int </a:t>
            </a:r>
            <a:r>
              <a:rPr lang="en-US" altLang="en-US" sz="800" b="0" spc="-10" dirty="0" err="1">
                <a:solidFill>
                  <a:srgbClr val="161616"/>
                </a:solidFill>
                <a:latin typeface="Poppins" pitchFamily="2" charset="77"/>
              </a:rPr>
              <a:t>Immunopharmacol</a:t>
            </a:r>
            <a:r>
              <a:rPr lang="en-US" altLang="en-US" sz="800" b="0" spc="-10" dirty="0">
                <a:solidFill>
                  <a:srgbClr val="161616"/>
                </a:solidFill>
                <a:latin typeface="Poppins" pitchFamily="2" charset="77"/>
              </a:rPr>
              <a:t>. 2024;131:111827. 5. Al-</a:t>
            </a:r>
            <a:r>
              <a:rPr lang="en-US" altLang="en-US" sz="800" b="0" spc="-10" dirty="0" err="1">
                <a:solidFill>
                  <a:srgbClr val="161616"/>
                </a:solidFill>
                <a:latin typeface="Poppins" pitchFamily="2" charset="77"/>
              </a:rPr>
              <a:t>Samkari</a:t>
            </a:r>
            <a:r>
              <a:rPr lang="en-US" altLang="en-US" sz="800" b="0" spc="-10" dirty="0">
                <a:solidFill>
                  <a:srgbClr val="161616"/>
                </a:solidFill>
                <a:latin typeface="Poppins" pitchFamily="2" charset="77"/>
              </a:rPr>
              <a:t>. ASH 2025. Abstr LBA2.</a:t>
            </a:r>
            <a:endParaRPr lang="en-US" altLang="en-US" sz="800" b="0" dirty="0">
              <a:solidFill>
                <a:srgbClr val="161616"/>
              </a:solidFill>
              <a:latin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0637B56-1E66-E817-40F5-51B332524090}"/>
              </a:ext>
            </a:extLst>
          </p:cNvPr>
          <p:cNvSpPr>
            <a:spLocks noGrp="1"/>
          </p:cNvSpPr>
          <p:nvPr>
            <p:ph idx="1"/>
          </p:nvPr>
        </p:nvSpPr>
        <p:spPr>
          <a:xfrm>
            <a:off x="231078" y="1226650"/>
            <a:ext cx="11740260" cy="4754880"/>
          </a:xfrm>
        </p:spPr>
        <p:txBody>
          <a:bodyPr/>
          <a:lstStyle/>
          <a:p>
            <a:pPr marL="342900" indent="-342900">
              <a:buFont typeface="Arial" panose="020B0604020202020204" pitchFamily="34" charset="0"/>
              <a:buChar char="•"/>
            </a:pPr>
            <a:r>
              <a:rPr lang="en-US" sz="1600" dirty="0"/>
              <a:t>International, double-blind, randomized phase III trial</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b="1" dirty="0"/>
          </a:p>
          <a:p>
            <a:pPr marL="285750" indent="-285750">
              <a:buFont typeface="Arial" panose="020B0604020202020204" pitchFamily="34" charset="0"/>
              <a:buChar char="•"/>
            </a:pPr>
            <a:endParaRPr lang="en-US" sz="1600" b="1" dirty="0"/>
          </a:p>
          <a:p>
            <a:pPr marL="285750" indent="-285750">
              <a:buFont typeface="Arial" panose="020B0604020202020204" pitchFamily="34" charset="0"/>
              <a:buChar char="•"/>
            </a:pPr>
            <a:r>
              <a:rPr lang="en-US" sz="1600" b="1" dirty="0"/>
              <a:t>Primary endpoint: </a:t>
            </a:r>
            <a:r>
              <a:rPr lang="en-US" sz="1600" dirty="0"/>
              <a:t>time to treatment failure (defined as time to either </a:t>
            </a:r>
            <a:r>
              <a:rPr lang="en-GB" altLang="en-US" sz="1600" dirty="0" err="1"/>
              <a:t>plt</a:t>
            </a:r>
            <a:r>
              <a:rPr lang="en-GB" altLang="en-US" sz="1600" dirty="0"/>
              <a:t> count &lt;30 x 10</a:t>
            </a:r>
            <a:r>
              <a:rPr lang="en-GB" altLang="en-US" sz="1600" baseline="30000" dirty="0"/>
              <a:t>9</a:t>
            </a:r>
            <a:r>
              <a:rPr lang="en-GB" altLang="en-US" sz="1600" dirty="0"/>
              <a:t>/L or need for rescue therapy ≥8 </a:t>
            </a:r>
            <a:r>
              <a:rPr lang="en-GB" altLang="en-US" sz="1600" dirty="0" err="1"/>
              <a:t>wk</a:t>
            </a:r>
            <a:r>
              <a:rPr lang="en-GB" altLang="en-US" sz="1600" dirty="0"/>
              <a:t> from randomization, start of new ITP therapy, unable to taper or stop eltrombopag, or death)</a:t>
            </a:r>
          </a:p>
          <a:p>
            <a:pPr marL="285750" indent="-285750">
              <a:buFont typeface="Arial" panose="020B0604020202020204" pitchFamily="34" charset="0"/>
              <a:buChar char="•"/>
            </a:pPr>
            <a:r>
              <a:rPr lang="en-GB" sz="1600" b="1" dirty="0"/>
              <a:t>Key secondary endpoint: </a:t>
            </a:r>
            <a:r>
              <a:rPr lang="en-GB" sz="1600" dirty="0"/>
              <a:t>stable response at 6 </a:t>
            </a:r>
            <a:r>
              <a:rPr lang="en-GB" sz="1600" dirty="0" err="1"/>
              <a:t>mo</a:t>
            </a:r>
            <a:r>
              <a:rPr lang="en-GB" sz="1600" dirty="0"/>
              <a:t> (defined as proportion of patients with </a:t>
            </a:r>
            <a:r>
              <a:rPr lang="en-GB" sz="1600" dirty="0" err="1"/>
              <a:t>plt</a:t>
            </a:r>
            <a:r>
              <a:rPr lang="en-GB" sz="1600" dirty="0"/>
              <a:t> count </a:t>
            </a:r>
            <a:r>
              <a:rPr lang="en-GB" altLang="en-US" sz="1600" dirty="0"/>
              <a:t>≥50</a:t>
            </a:r>
            <a:r>
              <a:rPr lang="en-US" altLang="en-US" sz="1600" dirty="0"/>
              <a:t> x </a:t>
            </a:r>
            <a:r>
              <a:rPr lang="en-GB" altLang="en-US" sz="1600" dirty="0"/>
              <a:t>10</a:t>
            </a:r>
            <a:r>
              <a:rPr lang="en-GB" altLang="en-US" sz="1600" baseline="30000" dirty="0"/>
              <a:t>9</a:t>
            </a:r>
            <a:r>
              <a:rPr lang="en-GB" altLang="en-US" sz="1600" dirty="0"/>
              <a:t>/L on ≥75% of planned assessments (biweekly) between </a:t>
            </a:r>
            <a:r>
              <a:rPr lang="en-GB" altLang="en-US" sz="1600" dirty="0" err="1"/>
              <a:t>Wk</a:t>
            </a:r>
            <a:r>
              <a:rPr lang="en-GB" altLang="en-US" sz="1600" dirty="0"/>
              <a:t> 19-25 without rescue therapy within last 4 </a:t>
            </a:r>
            <a:r>
              <a:rPr lang="en-GB" altLang="en-US" sz="1600" dirty="0" err="1"/>
              <a:t>wk</a:t>
            </a:r>
            <a:r>
              <a:rPr lang="en-GB" altLang="en-US" sz="1600" dirty="0"/>
              <a:t> or start of new ITP therapy)</a:t>
            </a:r>
            <a:r>
              <a:rPr lang="en-GB" sz="1600" dirty="0"/>
              <a:t> </a:t>
            </a:r>
            <a:r>
              <a:rPr lang="en-US" sz="1600" dirty="0"/>
              <a:t> </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endParaRPr lang="en-US" sz="160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a:t>VAYHIT2: Study Design</a:t>
            </a:r>
          </a:p>
        </p:txBody>
      </p:sp>
      <p:sp>
        <p:nvSpPr>
          <p:cNvPr id="27" name="Text Box 23">
            <a:extLst>
              <a:ext uri="{FF2B5EF4-FFF2-40B4-BE49-F238E27FC236}">
                <a16:creationId xmlns:a16="http://schemas.microsoft.com/office/drawing/2014/main" id="{C08BD85B-62BF-E78A-5EF1-28C4FA4D4A87}"/>
              </a:ext>
            </a:extLst>
          </p:cNvPr>
          <p:cNvSpPr txBox="1">
            <a:spLocks noChangeArrowheads="1"/>
          </p:cNvSpPr>
          <p:nvPr/>
        </p:nvSpPr>
        <p:spPr bwMode="auto">
          <a:xfrm>
            <a:off x="276003" y="2295423"/>
            <a:ext cx="329939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tx1"/>
                </a:solidFill>
                <a:latin typeface="+mn-lt"/>
              </a:rPr>
              <a:t>Adults with primary ITP previously treated with only corticosteroids (± IVIG) with insufficient response or relapse; </a:t>
            </a:r>
            <a:r>
              <a:rPr lang="en-GB" altLang="en-US" sz="1600" dirty="0" err="1">
                <a:solidFill>
                  <a:schemeClr val="tx1"/>
                </a:solidFill>
                <a:latin typeface="+mn-lt"/>
              </a:rPr>
              <a:t>plt</a:t>
            </a:r>
            <a:r>
              <a:rPr lang="en-GB" altLang="en-US" sz="1600" dirty="0">
                <a:solidFill>
                  <a:schemeClr val="tx1"/>
                </a:solidFill>
                <a:latin typeface="+mn-lt"/>
              </a:rPr>
              <a:t> count &lt;30</a:t>
            </a:r>
            <a:r>
              <a:rPr lang="en-US" altLang="en-US" sz="1600" dirty="0">
                <a:solidFill>
                  <a:schemeClr val="tx1"/>
                </a:solidFill>
                <a:latin typeface="+mn-lt"/>
              </a:rPr>
              <a:t> x </a:t>
            </a:r>
            <a:r>
              <a:rPr lang="en-GB" altLang="en-US" sz="1600" dirty="0">
                <a:solidFill>
                  <a:schemeClr val="tx1"/>
                </a:solidFill>
                <a:latin typeface="+mn-lt"/>
              </a:rPr>
              <a:t>10</a:t>
            </a:r>
            <a:r>
              <a:rPr lang="en-GB" altLang="en-US" sz="1600" baseline="30000" dirty="0">
                <a:solidFill>
                  <a:schemeClr val="tx1"/>
                </a:solidFill>
                <a:latin typeface="+mn-lt"/>
              </a:rPr>
              <a:t>9</a:t>
            </a:r>
            <a:r>
              <a:rPr lang="en-GB" altLang="en-US" sz="1600" dirty="0">
                <a:solidFill>
                  <a:schemeClr val="tx1"/>
                </a:solidFill>
                <a:latin typeface="+mn-lt"/>
              </a:rPr>
              <a:t>/L; no previous 2L therapy; indication for eltrombopag initiation </a:t>
            </a:r>
          </a:p>
          <a:p>
            <a:pPr algn="ctr">
              <a:lnSpc>
                <a:spcPct val="100000"/>
              </a:lnSpc>
              <a:spcBef>
                <a:spcPct val="0"/>
              </a:spcBef>
              <a:spcAft>
                <a:spcPct val="0"/>
              </a:spcAft>
              <a:buClrTx/>
              <a:buFontTx/>
              <a:buNone/>
            </a:pPr>
            <a:r>
              <a:rPr lang="en-GB" altLang="en-US" sz="1600" dirty="0">
                <a:solidFill>
                  <a:schemeClr val="tx1"/>
                </a:solidFill>
                <a:latin typeface="+mn-lt"/>
              </a:rPr>
              <a:t>(N = 152)</a:t>
            </a:r>
            <a:endParaRPr kumimoji="0" lang="en-US" altLang="en-US" sz="1600" b="0" i="0" u="none" strike="noStrike" kern="1200" cap="none" spc="0" normalizeH="0" baseline="0" noProof="0" dirty="0">
              <a:ln>
                <a:noFill/>
              </a:ln>
              <a:solidFill>
                <a:schemeClr val="tx1"/>
              </a:solidFill>
              <a:effectLst/>
              <a:uLnTx/>
              <a:uFillTx/>
              <a:latin typeface="+mn-lt"/>
              <a:ea typeface="+mn-ea"/>
              <a:cs typeface="Poppins" pitchFamily="2" charset="77"/>
            </a:endParaRPr>
          </a:p>
        </p:txBody>
      </p:sp>
      <p:sp>
        <p:nvSpPr>
          <p:cNvPr id="28" name="Rectangle 24">
            <a:extLst>
              <a:ext uri="{FF2B5EF4-FFF2-40B4-BE49-F238E27FC236}">
                <a16:creationId xmlns:a16="http://schemas.microsoft.com/office/drawing/2014/main" id="{88CF116E-F883-FC7A-16AE-257FD4EE2C47}"/>
              </a:ext>
            </a:extLst>
          </p:cNvPr>
          <p:cNvSpPr>
            <a:spLocks noChangeArrowheads="1"/>
          </p:cNvSpPr>
          <p:nvPr/>
        </p:nvSpPr>
        <p:spPr bwMode="auto">
          <a:xfrm>
            <a:off x="4457022" y="1817615"/>
            <a:ext cx="3537354" cy="843568"/>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9F3D9"/>
                </a:solidFill>
                <a:latin typeface="Poppins" pitchFamily="2" charset="77"/>
                <a:cs typeface="Poppins" pitchFamily="2" charset="77"/>
              </a:rPr>
              <a:t>Ianalumab </a:t>
            </a:r>
            <a:r>
              <a:rPr lang="en-US">
                <a:solidFill>
                  <a:srgbClr val="F9F3D9"/>
                </a:solidFill>
                <a:latin typeface="Poppins" pitchFamily="2" charset="77"/>
                <a:cs typeface="Poppins" pitchFamily="2" charset="77"/>
              </a:rPr>
              <a:t>3 mg/kg Q4W x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 </a:t>
            </a:r>
            <a:r>
              <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Eltrombopag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9F3D9"/>
                </a:solidFill>
                <a:latin typeface="Poppins" pitchFamily="2" charset="77"/>
                <a:cs typeface="Poppins" pitchFamily="2" charset="77"/>
              </a:rPr>
              <a:t>(n = 51)</a:t>
            </a:r>
            <a:endParaRPr kumimoji="0" lang="en-US" sz="180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29" name="Rectangle 25">
            <a:extLst>
              <a:ext uri="{FF2B5EF4-FFF2-40B4-BE49-F238E27FC236}">
                <a16:creationId xmlns:a16="http://schemas.microsoft.com/office/drawing/2014/main" id="{1456ABDC-1297-3C26-3C17-B86D471D04B3}"/>
              </a:ext>
            </a:extLst>
          </p:cNvPr>
          <p:cNvSpPr>
            <a:spLocks noChangeArrowheads="1"/>
          </p:cNvSpPr>
          <p:nvPr/>
        </p:nvSpPr>
        <p:spPr bwMode="auto">
          <a:xfrm>
            <a:off x="4471734" y="3721557"/>
            <a:ext cx="3507930" cy="843571"/>
          </a:xfrm>
          <a:prstGeom prst="rect">
            <a:avLst/>
          </a:prstGeom>
          <a:solidFill>
            <a:schemeClr val="bg1">
              <a:lumMod val="50000"/>
            </a:schemeClr>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lvl="0" algn="ctr">
              <a:defRPr/>
            </a:pPr>
            <a:r>
              <a:rPr lang="en-US" b="1">
                <a:solidFill>
                  <a:srgbClr val="F9F3D9"/>
                </a:solidFill>
                <a:latin typeface="Poppins" pitchFamily="2" charset="77"/>
                <a:cs typeface="Poppins" pitchFamily="2" charset="77"/>
              </a:rPr>
              <a:t>Placebo </a:t>
            </a:r>
            <a:r>
              <a:rPr lang="en-US">
                <a:solidFill>
                  <a:srgbClr val="F9F3D9"/>
                </a:solidFill>
                <a:latin typeface="Poppins" pitchFamily="2" charset="77"/>
                <a:cs typeface="Poppins" pitchFamily="2" charset="77"/>
              </a:rPr>
              <a:t>Q4W </a:t>
            </a:r>
          </a:p>
          <a:p>
            <a:pPr lvl="0" algn="ctr">
              <a:defRPr/>
            </a:pPr>
            <a:r>
              <a:rPr lang="en-US">
                <a:solidFill>
                  <a:srgbClr val="F9F3D9"/>
                </a:solidFill>
                <a:latin typeface="Poppins" pitchFamily="2" charset="77"/>
                <a:cs typeface="Poppins" pitchFamily="2" charset="77"/>
              </a:rPr>
              <a:t>+ </a:t>
            </a:r>
            <a:r>
              <a:rPr lang="en-US" b="1">
                <a:solidFill>
                  <a:srgbClr val="F9F3D9"/>
                </a:solidFill>
                <a:latin typeface="Poppins" pitchFamily="2" charset="77"/>
                <a:cs typeface="Poppins" pitchFamily="2" charset="77"/>
              </a:rPr>
              <a:t>Eltrombopag</a:t>
            </a:r>
          </a:p>
          <a:p>
            <a:pPr lvl="0" algn="ctr">
              <a:defRPr/>
            </a:pPr>
            <a:r>
              <a:rPr lang="en-US">
                <a:solidFill>
                  <a:srgbClr val="F9F3D9"/>
                </a:solidFill>
                <a:latin typeface="Poppins" pitchFamily="2" charset="77"/>
                <a:cs typeface="Poppins" pitchFamily="2" charset="77"/>
              </a:rPr>
              <a:t>(n = 51)</a:t>
            </a:r>
          </a:p>
          <a:p>
            <a:pPr lvl="0" algn="ctr">
              <a:defRPr/>
            </a:pPr>
            <a:endParaRPr lang="en-US" b="1">
              <a:solidFill>
                <a:srgbClr val="F9F3D9"/>
              </a:solidFill>
              <a:latin typeface="Poppins" pitchFamily="2" charset="77"/>
              <a:cs typeface="Poppins" pitchFamily="2" charset="77"/>
            </a:endParaRPr>
          </a:p>
        </p:txBody>
      </p:sp>
      <p:sp>
        <p:nvSpPr>
          <p:cNvPr id="30" name="Line 26">
            <a:extLst>
              <a:ext uri="{FF2B5EF4-FFF2-40B4-BE49-F238E27FC236}">
                <a16:creationId xmlns:a16="http://schemas.microsoft.com/office/drawing/2014/main" id="{87ED483D-6010-E367-60BF-27CCC9F5C265}"/>
              </a:ext>
            </a:extLst>
          </p:cNvPr>
          <p:cNvSpPr>
            <a:spLocks noChangeShapeType="1"/>
          </p:cNvSpPr>
          <p:nvPr/>
        </p:nvSpPr>
        <p:spPr bwMode="auto">
          <a:xfrm>
            <a:off x="3444534" y="3486190"/>
            <a:ext cx="889077" cy="457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1" name="Line 27">
            <a:extLst>
              <a:ext uri="{FF2B5EF4-FFF2-40B4-BE49-F238E27FC236}">
                <a16:creationId xmlns:a16="http://schemas.microsoft.com/office/drawing/2014/main" id="{60F69A42-36F4-240E-C294-FBBE12F14F0C}"/>
              </a:ext>
            </a:extLst>
          </p:cNvPr>
          <p:cNvSpPr>
            <a:spLocks noChangeShapeType="1"/>
          </p:cNvSpPr>
          <p:nvPr/>
        </p:nvSpPr>
        <p:spPr bwMode="auto">
          <a:xfrm flipV="1">
            <a:off x="3444534" y="2352177"/>
            <a:ext cx="889077" cy="4699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2" name="Rectangle 28">
            <a:extLst>
              <a:ext uri="{FF2B5EF4-FFF2-40B4-BE49-F238E27FC236}">
                <a16:creationId xmlns:a16="http://schemas.microsoft.com/office/drawing/2014/main" id="{3F39E1D7-7DA6-9D4A-8299-B59A91A5AB43}"/>
              </a:ext>
            </a:extLst>
          </p:cNvPr>
          <p:cNvSpPr>
            <a:spLocks noChangeArrowheads="1"/>
          </p:cNvSpPr>
          <p:nvPr/>
        </p:nvSpPr>
        <p:spPr bwMode="auto">
          <a:xfrm>
            <a:off x="4471734" y="2769586"/>
            <a:ext cx="3537354" cy="843568"/>
          </a:xfrm>
          <a:prstGeom prst="rect">
            <a:avLst/>
          </a:prstGeom>
          <a:solidFill>
            <a:schemeClr val="accent6"/>
          </a:solidFill>
          <a:ln w="9525">
            <a:noFill/>
            <a:miter lim="800000"/>
            <a:headEnd/>
            <a:tailEnd/>
          </a:ln>
        </p:spPr>
        <p:txBody>
          <a:bodyPr wrap="none" anchor="ctr" anchorCtr="1"/>
          <a:lstStyle/>
          <a:p>
            <a:pPr lvl="0" algn="ctr">
              <a:defRPr/>
            </a:pPr>
            <a:endParaRPr lang="en-US" b="1">
              <a:solidFill>
                <a:srgbClr val="F9F3D9"/>
              </a:solidFill>
              <a:latin typeface="Poppins" pitchFamily="2" charset="77"/>
              <a:cs typeface="Poppins" pitchFamily="2" charset="77"/>
            </a:endParaRPr>
          </a:p>
          <a:p>
            <a:pPr lvl="0" algn="ctr">
              <a:defRPr/>
            </a:pPr>
            <a:r>
              <a:rPr lang="en-US" b="1">
                <a:solidFill>
                  <a:srgbClr val="F9F3D9"/>
                </a:solidFill>
                <a:latin typeface="Poppins" pitchFamily="2" charset="77"/>
                <a:cs typeface="Poppins" pitchFamily="2" charset="77"/>
              </a:rPr>
              <a:t>Ianalumab </a:t>
            </a:r>
            <a:r>
              <a:rPr lang="en-US">
                <a:solidFill>
                  <a:srgbClr val="F9F3D9"/>
                </a:solidFill>
                <a:latin typeface="Poppins" pitchFamily="2" charset="77"/>
                <a:cs typeface="Poppins" pitchFamily="2" charset="77"/>
              </a:rPr>
              <a:t>9 mg/kg Q4W x 4 </a:t>
            </a:r>
          </a:p>
          <a:p>
            <a:pPr lvl="0" algn="ctr">
              <a:defRPr/>
            </a:pPr>
            <a:r>
              <a:rPr lang="en-US">
                <a:solidFill>
                  <a:srgbClr val="F9F3D9"/>
                </a:solidFill>
                <a:latin typeface="Poppins" pitchFamily="2" charset="77"/>
                <a:cs typeface="Poppins" pitchFamily="2" charset="77"/>
              </a:rPr>
              <a:t>+ </a:t>
            </a:r>
            <a:r>
              <a:rPr lang="en-US" b="1">
                <a:solidFill>
                  <a:srgbClr val="F9F3D9"/>
                </a:solidFill>
                <a:latin typeface="Poppins" pitchFamily="2" charset="77"/>
                <a:cs typeface="Poppins" pitchFamily="2" charset="77"/>
              </a:rPr>
              <a:t>Eltrombopag</a:t>
            </a:r>
          </a:p>
          <a:p>
            <a:pPr lvl="0" algn="ctr">
              <a:defRPr/>
            </a:pPr>
            <a:r>
              <a:rPr lang="en-US">
                <a:solidFill>
                  <a:srgbClr val="F9F3D9"/>
                </a:solidFill>
                <a:latin typeface="Poppins" pitchFamily="2" charset="77"/>
                <a:cs typeface="Poppins" pitchFamily="2" charset="77"/>
              </a:rPr>
              <a:t>(n = 50)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37" name="Line 33">
            <a:extLst>
              <a:ext uri="{FF2B5EF4-FFF2-40B4-BE49-F238E27FC236}">
                <a16:creationId xmlns:a16="http://schemas.microsoft.com/office/drawing/2014/main" id="{C545D6FD-8D9D-7C17-D587-DA3194B705CE}"/>
              </a:ext>
            </a:extLst>
          </p:cNvPr>
          <p:cNvSpPr>
            <a:spLocks noChangeShapeType="1"/>
          </p:cNvSpPr>
          <p:nvPr/>
        </p:nvSpPr>
        <p:spPr bwMode="auto">
          <a:xfrm>
            <a:off x="3444534" y="3191370"/>
            <a:ext cx="92901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 name="TextBox 1">
            <a:extLst>
              <a:ext uri="{FF2B5EF4-FFF2-40B4-BE49-F238E27FC236}">
                <a16:creationId xmlns:a16="http://schemas.microsoft.com/office/drawing/2014/main" id="{EAF8E3F7-566B-DB56-32E5-D9A58D781F38}"/>
              </a:ext>
            </a:extLst>
          </p:cNvPr>
          <p:cNvSpPr txBox="1"/>
          <p:nvPr/>
        </p:nvSpPr>
        <p:spPr>
          <a:xfrm>
            <a:off x="249366" y="1030154"/>
            <a:ext cx="914400" cy="914400"/>
          </a:xfrm>
          <a:prstGeom prst="rect">
            <a:avLst/>
          </a:prstGeom>
        </p:spPr>
        <p:txBody>
          <a:bodyPr vert="horz" wrap="none" lIns="0" tIns="0" rIns="0" bIns="0" rtlCol="0">
            <a:noAutofit/>
          </a:bodyPr>
          <a:lstStyle/>
          <a:p>
            <a:pPr algn="l"/>
            <a:endParaRPr lang="en-US" sz="1200"/>
          </a:p>
        </p:txBody>
      </p:sp>
      <p:sp>
        <p:nvSpPr>
          <p:cNvPr id="8" name="Line 33">
            <a:extLst>
              <a:ext uri="{FF2B5EF4-FFF2-40B4-BE49-F238E27FC236}">
                <a16:creationId xmlns:a16="http://schemas.microsoft.com/office/drawing/2014/main" id="{7516160F-5D13-614C-AE40-5DCC87641A45}"/>
              </a:ext>
            </a:extLst>
          </p:cNvPr>
          <p:cNvSpPr>
            <a:spLocks noChangeShapeType="1"/>
          </p:cNvSpPr>
          <p:nvPr/>
        </p:nvSpPr>
        <p:spPr bwMode="auto">
          <a:xfrm flipV="1">
            <a:off x="8009088" y="3173589"/>
            <a:ext cx="731520" cy="1903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9" name="TextBox 8">
            <a:extLst>
              <a:ext uri="{FF2B5EF4-FFF2-40B4-BE49-F238E27FC236}">
                <a16:creationId xmlns:a16="http://schemas.microsoft.com/office/drawing/2014/main" id="{F1B4265E-C963-EDEB-5267-56BEAFF71B51}"/>
              </a:ext>
            </a:extLst>
          </p:cNvPr>
          <p:cNvSpPr txBox="1"/>
          <p:nvPr/>
        </p:nvSpPr>
        <p:spPr>
          <a:xfrm>
            <a:off x="8917674" y="2818243"/>
            <a:ext cx="1987316" cy="896547"/>
          </a:xfrm>
          <a:prstGeom prst="rect">
            <a:avLst/>
          </a:prstGeom>
        </p:spPr>
        <p:txBody>
          <a:bodyPr vert="horz" wrap="square" lIns="0" tIns="0" rIns="0" bIns="0" rtlCol="0">
            <a:noAutofit/>
          </a:bodyPr>
          <a:lstStyle/>
          <a:p>
            <a:pPr algn="ctr"/>
            <a:r>
              <a:rPr lang="en-US" sz="1400" i="1" dirty="0"/>
              <a:t>8-wk eltrombopag taper period, followed by ongoing follow-up for up to 2 yr after last study drug dose</a:t>
            </a:r>
          </a:p>
        </p:txBody>
      </p:sp>
      <p:sp>
        <p:nvSpPr>
          <p:cNvPr id="11" name="Text Box 15">
            <a:extLst>
              <a:ext uri="{FF2B5EF4-FFF2-40B4-BE49-F238E27FC236}">
                <a16:creationId xmlns:a16="http://schemas.microsoft.com/office/drawing/2014/main" id="{955CB04E-E8DE-F4C3-0F66-16C84DAB414E}"/>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2025;[Epub]. </a:t>
            </a:r>
            <a:r>
              <a:rPr lang="en-US" altLang="en-US" sz="800" b="0" spc="-10">
                <a:solidFill>
                  <a:srgbClr val="161616"/>
                </a:solidFill>
                <a:latin typeface="Poppins" pitchFamily="2" charset="77"/>
                <a:cs typeface="Poppins" pitchFamily="2" charset="77"/>
              </a:rPr>
              <a:t>Al-Samkari. ASH 2025. Abstr LBA2. </a:t>
            </a:r>
            <a:r>
              <a:rPr lang="en-US" altLang="en-US" sz="800" b="0">
                <a:solidFill>
                  <a:srgbClr val="161616"/>
                </a:solidFill>
                <a:latin typeface="Poppins" pitchFamily="2" charset="77"/>
                <a:cs typeface="Poppins" pitchFamily="2" charset="77"/>
              </a:rPr>
              <a:t>NCT05653219.</a:t>
            </a:r>
          </a:p>
        </p:txBody>
      </p:sp>
      <p:cxnSp>
        <p:nvCxnSpPr>
          <p:cNvPr id="13" name="Straight Connector 12">
            <a:extLst>
              <a:ext uri="{FF2B5EF4-FFF2-40B4-BE49-F238E27FC236}">
                <a16:creationId xmlns:a16="http://schemas.microsoft.com/office/drawing/2014/main" id="{93FF2BE0-742D-02B4-F2C8-4432D3F2E371}"/>
              </a:ext>
            </a:extLst>
          </p:cNvPr>
          <p:cNvCxnSpPr/>
          <p:nvPr/>
        </p:nvCxnSpPr>
        <p:spPr>
          <a:xfrm>
            <a:off x="7994376" y="2239399"/>
            <a:ext cx="500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AA03D98-A5BF-BF69-B0A5-1D990DE06FD5}"/>
              </a:ext>
            </a:extLst>
          </p:cNvPr>
          <p:cNvCxnSpPr/>
          <p:nvPr/>
        </p:nvCxnSpPr>
        <p:spPr>
          <a:xfrm>
            <a:off x="7979664" y="4220599"/>
            <a:ext cx="500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7A95C16-E025-E8C4-D6DE-27C791A5233F}"/>
              </a:ext>
            </a:extLst>
          </p:cNvPr>
          <p:cNvCxnSpPr/>
          <p:nvPr/>
        </p:nvCxnSpPr>
        <p:spPr>
          <a:xfrm>
            <a:off x="8494776" y="2239399"/>
            <a:ext cx="0" cy="19864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56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BB49-594F-5EE3-2507-2D4A61921F9A}"/>
            </a:ext>
          </a:extLst>
        </p:cNvPr>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92DD7C7C-1097-2A21-CAF2-C1C80365B73D}"/>
              </a:ext>
            </a:extLst>
          </p:cNvPr>
          <p:cNvGraphicFramePr>
            <a:graphicFrameLocks/>
          </p:cNvGraphicFramePr>
          <p:nvPr>
            <p:extLst>
              <p:ext uri="{D42A27DB-BD31-4B8C-83A1-F6EECF244321}">
                <p14:modId xmlns:p14="http://schemas.microsoft.com/office/powerpoint/2010/main" val="2244400907"/>
              </p:ext>
            </p:extLst>
          </p:nvPr>
        </p:nvGraphicFramePr>
        <p:xfrm>
          <a:off x="228601" y="1336240"/>
          <a:ext cx="11742737" cy="3474816"/>
        </p:xfrm>
        <a:graphic>
          <a:graphicData uri="http://schemas.openxmlformats.org/drawingml/2006/table">
            <a:tbl>
              <a:tblPr/>
              <a:tblGrid>
                <a:gridCol w="2890555">
                  <a:extLst>
                    <a:ext uri="{9D8B030D-6E8A-4147-A177-3AD203B41FA5}">
                      <a16:colId xmlns:a16="http://schemas.microsoft.com/office/drawing/2014/main" val="20000"/>
                    </a:ext>
                  </a:extLst>
                </a:gridCol>
                <a:gridCol w="3194359">
                  <a:extLst>
                    <a:ext uri="{9D8B030D-6E8A-4147-A177-3AD203B41FA5}">
                      <a16:colId xmlns:a16="http://schemas.microsoft.com/office/drawing/2014/main" val="20001"/>
                    </a:ext>
                  </a:extLst>
                </a:gridCol>
                <a:gridCol w="2846522">
                  <a:extLst>
                    <a:ext uri="{9D8B030D-6E8A-4147-A177-3AD203B41FA5}">
                      <a16:colId xmlns:a16="http://schemas.microsoft.com/office/drawing/2014/main" val="20002"/>
                    </a:ext>
                  </a:extLst>
                </a:gridCol>
                <a:gridCol w="2811301">
                  <a:extLst>
                    <a:ext uri="{9D8B030D-6E8A-4147-A177-3AD203B41FA5}">
                      <a16:colId xmlns:a16="http://schemas.microsoft.com/office/drawing/2014/main" val="20003"/>
                    </a:ext>
                  </a:extLst>
                </a:gridCol>
              </a:tblGrid>
              <a:tr h="3752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9 mg/kg  + Eltrombopag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3 mg/kg  + Eltrombopag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Placebo  + </a:t>
                      </a:r>
                      <a:br>
                        <a:rPr kumimoji="0" lang="en-US" sz="1600" b="1" i="0" u="none" strike="noStrike" cap="none" normalizeH="0" baseline="0">
                          <a:ln>
                            <a:noFill/>
                          </a:ln>
                          <a:solidFill>
                            <a:schemeClr val="bg1"/>
                          </a:solidFill>
                          <a:effectLst/>
                          <a:latin typeface="Poppins" pitchFamily="2" charset="77"/>
                          <a:cs typeface="Poppins" pitchFamily="2" charset="77"/>
                        </a:rPr>
                      </a:br>
                      <a:r>
                        <a:rPr kumimoji="0" lang="en-US" sz="1600" b="1" i="0" u="none" strike="noStrike" cap="none" normalizeH="0" baseline="0">
                          <a:ln>
                            <a:noFill/>
                          </a:ln>
                          <a:solidFill>
                            <a:schemeClr val="bg1"/>
                          </a:solidFill>
                          <a:effectLst/>
                          <a:latin typeface="Poppins" pitchFamily="2" charset="77"/>
                          <a:cs typeface="Poppins" pitchFamily="2" charset="77"/>
                        </a:rPr>
                        <a:t>Eltrombopag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708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40.2 (15.3)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45.5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40.5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596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33 (66.0)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31 (60.8)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35 (68.6)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10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Race</a:t>
                      </a:r>
                      <a:r>
                        <a:rPr kumimoji="0" lang="en-US" sz="1600" b="0" i="0" u="none" strike="noStrike" cap="none" normalizeH="0" baseline="0">
                          <a:ln>
                            <a:noFill/>
                          </a:ln>
                          <a:solidFill>
                            <a:schemeClr val="tx1"/>
                          </a:solidFill>
                          <a:effectLst/>
                          <a:latin typeface="Poppins" pitchFamily="2" charset="77"/>
                          <a:cs typeface="Poppins" pitchFamily="2" charset="77"/>
                        </a:rPr>
                        <a:t>, n (%)</a:t>
                      </a:r>
                      <a:endParaRPr kumimoji="0" lang="en-US" sz="1600" b="0" i="0" u="none" strike="noStrike" cap="none" normalizeH="0" baseline="0">
                        <a:ln>
                          <a:noFill/>
                        </a:ln>
                        <a:solidFill>
                          <a:schemeClr val="bg2">
                            <a:lumMod val="10000"/>
                          </a:schemeClr>
                        </a:solidFill>
                        <a:effectLst/>
                        <a:latin typeface="Poppins" pitchFamily="2" charset="77"/>
                        <a:cs typeface="Poppins" pitchFamily="2" charset="77"/>
                      </a:endParaRPr>
                    </a:p>
                    <a:p>
                      <a:pPr marL="173736" marR="0" lvl="0" indent="-173736"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White</a:t>
                      </a:r>
                    </a:p>
                    <a:p>
                      <a:pPr marL="173736" marR="0" lvl="0" indent="-173736"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25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25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26 (51.0)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25 (49.0)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22 (43.1)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29 (56.9)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904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Median time since initial diagnosis,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3.7 (0.4-482.8)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4.2 (0.3-160.8)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3.5 (0.5-259.3)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57241988"/>
                  </a:ext>
                </a:extLst>
              </a:tr>
              <a:tr h="2904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Median platelet count, </a:t>
                      </a:r>
                      <a:r>
                        <a:rPr lang="en-US" sz="1600" dirty="0">
                          <a:solidFill>
                            <a:schemeClr val="tx1"/>
                          </a:solidFill>
                        </a:rPr>
                        <a:t> x </a:t>
                      </a: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10</a:t>
                      </a:r>
                      <a:r>
                        <a:rPr kumimoji="0" lang="en-US" sz="1600" b="0" i="0" u="none" strike="noStrike" cap="none" normalizeH="0" baseline="30000" dirty="0">
                          <a:ln>
                            <a:noFill/>
                          </a:ln>
                          <a:solidFill>
                            <a:schemeClr val="bg2">
                              <a:lumMod val="10000"/>
                            </a:schemeClr>
                          </a:solidFill>
                          <a:effectLst/>
                          <a:latin typeface="Poppins" pitchFamily="2" charset="77"/>
                          <a:cs typeface="Poppins" pitchFamily="2" charset="77"/>
                        </a:rPr>
                        <a:t>9</a:t>
                      </a: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16.0 (0-32)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14.5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12.0 (0-29)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47722653"/>
                  </a:ext>
                </a:extLst>
              </a:tr>
            </a:tbl>
          </a:graphicData>
        </a:graphic>
      </p:graphicFrame>
      <p:sp>
        <p:nvSpPr>
          <p:cNvPr id="22530" name="Rectangle 2">
            <a:extLst>
              <a:ext uri="{FF2B5EF4-FFF2-40B4-BE49-F238E27FC236}">
                <a16:creationId xmlns:a16="http://schemas.microsoft.com/office/drawing/2014/main" id="{7533F4A3-9EED-D41B-CD5D-E92A7DF1578D}"/>
              </a:ext>
            </a:extLst>
          </p:cNvPr>
          <p:cNvSpPr>
            <a:spLocks noGrp="1" noChangeArrowheads="1"/>
          </p:cNvSpPr>
          <p:nvPr>
            <p:ph type="title"/>
          </p:nvPr>
        </p:nvSpPr>
        <p:spPr/>
        <p:txBody>
          <a:bodyPr/>
          <a:lstStyle/>
          <a:p>
            <a:r>
              <a:rPr lang="en-US" altLang="en-US"/>
              <a:t>VAYHIT2: Baseline Characteristics </a:t>
            </a:r>
          </a:p>
        </p:txBody>
      </p:sp>
      <p:sp>
        <p:nvSpPr>
          <p:cNvPr id="3" name="TextBox 2">
            <a:extLst>
              <a:ext uri="{FF2B5EF4-FFF2-40B4-BE49-F238E27FC236}">
                <a16:creationId xmlns:a16="http://schemas.microsoft.com/office/drawing/2014/main" id="{F34E2DF8-802A-030B-D3B1-0C4DB05CA12F}"/>
              </a:ext>
            </a:extLst>
          </p:cNvPr>
          <p:cNvSpPr txBox="1"/>
          <p:nvPr/>
        </p:nvSpPr>
        <p:spPr>
          <a:xfrm>
            <a:off x="381905" y="5065125"/>
            <a:ext cx="914400" cy="914400"/>
          </a:xfrm>
          <a:prstGeom prst="rect">
            <a:avLst/>
          </a:prstGeom>
        </p:spPr>
        <p:txBody>
          <a:bodyPr vert="horz" wrap="none" lIns="0" tIns="0" rIns="0" bIns="0" rtlCol="0">
            <a:noAutofit/>
          </a:bodyPr>
          <a:lstStyle/>
          <a:p>
            <a:pPr algn="l"/>
            <a:r>
              <a:rPr lang="en-US" sz="1200"/>
              <a:t>*Other: Asian, American Indian, Alaskan Native, or unknown.</a:t>
            </a:r>
          </a:p>
        </p:txBody>
      </p:sp>
      <p:sp>
        <p:nvSpPr>
          <p:cNvPr id="5" name="Text Box 15">
            <a:extLst>
              <a:ext uri="{FF2B5EF4-FFF2-40B4-BE49-F238E27FC236}">
                <a16:creationId xmlns:a16="http://schemas.microsoft.com/office/drawing/2014/main" id="{5EADAE09-BAB5-C3AA-5CF1-9302D552D095}"/>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2025;[Epub]. </a:t>
            </a:r>
            <a:r>
              <a:rPr lang="en-US" altLang="en-US" sz="800" b="0" spc="-10">
                <a:solidFill>
                  <a:srgbClr val="161616"/>
                </a:solidFill>
                <a:latin typeface="Poppins" pitchFamily="2" charset="77"/>
                <a:cs typeface="Poppins" pitchFamily="2" charset="77"/>
              </a:rPr>
              <a:t>Al-Samkari. ASH 2025. Abstr LBA2.</a:t>
            </a:r>
            <a:endParaRPr lang="en-US" altLang="en-US" sz="800" b="0">
              <a:solidFill>
                <a:srgbClr val="161616"/>
              </a:solidFill>
              <a:latin typeface="Poppins" pitchFamily="2" charset="77"/>
              <a:cs typeface="Poppins" pitchFamily="2" charset="77"/>
            </a:endParaRPr>
          </a:p>
        </p:txBody>
      </p:sp>
    </p:spTree>
    <p:extLst>
      <p:ext uri="{BB962C8B-B14F-4D97-AF65-F5344CB8AC3E}">
        <p14:creationId xmlns:p14="http://schemas.microsoft.com/office/powerpoint/2010/main" val="114840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F353F-47CC-E775-C9BD-641F3CF880BE}"/>
            </a:ext>
          </a:extLst>
        </p:cNvPr>
        <p:cNvGrpSpPr/>
        <p:nvPr/>
      </p:nvGrpSpPr>
      <p:grpSpPr>
        <a:xfrm>
          <a:off x="0" y="0"/>
          <a:ext cx="0" cy="0"/>
          <a:chOff x="0" y="0"/>
          <a:chExt cx="0" cy="0"/>
        </a:xfrm>
      </p:grpSpPr>
      <p:pic>
        <p:nvPicPr>
          <p:cNvPr id="22639" name="Picture 22638" descr="A black screen with white text&#10;&#10;AI-generated content may be incorrect.">
            <a:extLst>
              <a:ext uri="{FF2B5EF4-FFF2-40B4-BE49-F238E27FC236}">
                <a16:creationId xmlns:a16="http://schemas.microsoft.com/office/drawing/2014/main" id="{69D768B3-28A6-0A6B-C31E-C797E168B6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461" y="1739887"/>
            <a:ext cx="6157020" cy="2344212"/>
          </a:xfrm>
          <a:prstGeom prst="rect">
            <a:avLst/>
          </a:prstGeom>
        </p:spPr>
      </p:pic>
      <p:graphicFrame>
        <p:nvGraphicFramePr>
          <p:cNvPr id="8" name="Group 3">
            <a:extLst>
              <a:ext uri="{FF2B5EF4-FFF2-40B4-BE49-F238E27FC236}">
                <a16:creationId xmlns:a16="http://schemas.microsoft.com/office/drawing/2014/main" id="{A61B6B7C-026F-1C28-1ACE-F39C520A6DAE}"/>
              </a:ext>
            </a:extLst>
          </p:cNvPr>
          <p:cNvGraphicFramePr>
            <a:graphicFrameLocks/>
          </p:cNvGraphicFramePr>
          <p:nvPr>
            <p:extLst>
              <p:ext uri="{D42A27DB-BD31-4B8C-83A1-F6EECF244321}">
                <p14:modId xmlns:p14="http://schemas.microsoft.com/office/powerpoint/2010/main" val="3644251105"/>
              </p:ext>
            </p:extLst>
          </p:nvPr>
        </p:nvGraphicFramePr>
        <p:xfrm>
          <a:off x="160315" y="5096115"/>
          <a:ext cx="11407907" cy="968539"/>
        </p:xfrm>
        <a:graphic>
          <a:graphicData uri="http://schemas.openxmlformats.org/drawingml/2006/table">
            <a:tbl>
              <a:tblPr/>
              <a:tblGrid>
                <a:gridCol w="2963603">
                  <a:extLst>
                    <a:ext uri="{9D8B030D-6E8A-4147-A177-3AD203B41FA5}">
                      <a16:colId xmlns:a16="http://schemas.microsoft.com/office/drawing/2014/main" val="20000"/>
                    </a:ext>
                  </a:extLst>
                </a:gridCol>
                <a:gridCol w="2957722">
                  <a:extLst>
                    <a:ext uri="{9D8B030D-6E8A-4147-A177-3AD203B41FA5}">
                      <a16:colId xmlns:a16="http://schemas.microsoft.com/office/drawing/2014/main" val="20001"/>
                    </a:ext>
                  </a:extLst>
                </a:gridCol>
                <a:gridCol w="2930638">
                  <a:extLst>
                    <a:ext uri="{9D8B030D-6E8A-4147-A177-3AD203B41FA5}">
                      <a16:colId xmlns:a16="http://schemas.microsoft.com/office/drawing/2014/main" val="20002"/>
                    </a:ext>
                  </a:extLst>
                </a:gridCol>
                <a:gridCol w="2555944">
                  <a:extLst>
                    <a:ext uri="{9D8B030D-6E8A-4147-A177-3AD203B41FA5}">
                      <a16:colId xmlns:a16="http://schemas.microsoft.com/office/drawing/2014/main" val="20003"/>
                    </a:ext>
                  </a:extLst>
                </a:gridCol>
              </a:tblGrid>
              <a:tr h="5672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Poppins" pitchFamily="2" charset="77"/>
                          <a:cs typeface="Poppins" pitchFamily="2" charset="77"/>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Ianalumab 9 mg/kg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 Eltrombopag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Ianalumab 3 mg/kg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 Eltrombopag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 + Eltrombopag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 (n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328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Median TTF, mo</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NR</a:t>
                      </a:r>
                      <a:endParaRPr kumimoji="0" lang="en-US" sz="1200" b="0" i="0" u="none" strike="noStrike" cap="none" normalizeH="0" baseline="0" dirty="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bl>
          </a:graphicData>
        </a:graphic>
      </p:graphicFrame>
      <p:sp>
        <p:nvSpPr>
          <p:cNvPr id="22530" name="Rectangle 2">
            <a:extLst>
              <a:ext uri="{FF2B5EF4-FFF2-40B4-BE49-F238E27FC236}">
                <a16:creationId xmlns:a16="http://schemas.microsoft.com/office/drawing/2014/main" id="{BCABC93D-1BCA-A53B-62B8-64640D785D9B}"/>
              </a:ext>
            </a:extLst>
          </p:cNvPr>
          <p:cNvSpPr>
            <a:spLocks noGrp="1" noChangeArrowheads="1"/>
          </p:cNvSpPr>
          <p:nvPr>
            <p:ph type="title"/>
          </p:nvPr>
        </p:nvSpPr>
        <p:spPr/>
        <p:txBody>
          <a:bodyPr/>
          <a:lstStyle/>
          <a:p>
            <a:r>
              <a:rPr lang="en-US" altLang="en-US"/>
              <a:t>VAYHIT2: Time to Treatment Failure (Primary Endpoint) </a:t>
            </a:r>
          </a:p>
        </p:txBody>
      </p:sp>
      <p:sp>
        <p:nvSpPr>
          <p:cNvPr id="5" name="Text Box 15">
            <a:extLst>
              <a:ext uri="{FF2B5EF4-FFF2-40B4-BE49-F238E27FC236}">
                <a16:creationId xmlns:a16="http://schemas.microsoft.com/office/drawing/2014/main" id="{E53885B3-8E8C-B622-6C9C-D14ADE83D247}"/>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2025;[Epub]. </a:t>
            </a:r>
            <a:r>
              <a:rPr lang="en-US" altLang="en-US" sz="800" b="0" spc="-10">
                <a:solidFill>
                  <a:srgbClr val="161616"/>
                </a:solidFill>
                <a:latin typeface="Poppins" pitchFamily="2" charset="77"/>
                <a:cs typeface="Poppins" pitchFamily="2" charset="77"/>
              </a:rPr>
              <a:t>Al-Samkari. ASH 2025. Abstr LBA2.</a:t>
            </a:r>
            <a:endParaRPr lang="en-US" altLang="en-US" sz="800" b="0">
              <a:solidFill>
                <a:srgbClr val="161616"/>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4FDF315A-0FE3-C608-EE01-E1DA4509D6DA}"/>
              </a:ext>
            </a:extLst>
          </p:cNvPr>
          <p:cNvSpPr txBox="1"/>
          <p:nvPr/>
        </p:nvSpPr>
        <p:spPr>
          <a:xfrm>
            <a:off x="8803682" y="1281413"/>
            <a:ext cx="3296961" cy="4353286"/>
          </a:xfrm>
          <a:prstGeom prst="rect">
            <a:avLst/>
          </a:prstGeom>
        </p:spPr>
        <p:txBody>
          <a:bodyPr vert="horz" wrap="square" lIns="0" tIns="0" rIns="0" bIns="0" rtlCol="0">
            <a:noAutofit/>
          </a:bodyPr>
          <a:lstStyle/>
          <a:p>
            <a:pPr marL="283464" indent="-283464" algn="l">
              <a:spcBef>
                <a:spcPts val="1000"/>
              </a:spcBef>
              <a:spcAft>
                <a:spcPts val="1000"/>
              </a:spcAft>
              <a:buFont typeface="Arial" panose="020B0604020202020204" pitchFamily="34" charset="0"/>
              <a:buChar char="•"/>
            </a:pPr>
            <a:r>
              <a:rPr lang="en-US" dirty="0"/>
              <a:t>TTF was significantly longer with </a:t>
            </a:r>
            <a:r>
              <a:rPr lang="en-US" b="1" dirty="0">
                <a:solidFill>
                  <a:schemeClr val="accent6">
                    <a:lumMod val="75000"/>
                  </a:schemeClr>
                </a:solidFill>
              </a:rPr>
              <a:t>ianalumab 9 mg/kg + eltrombopag </a:t>
            </a:r>
            <a:r>
              <a:rPr lang="en-US" dirty="0"/>
              <a:t>vs </a:t>
            </a:r>
            <a:r>
              <a:rPr lang="en-US" b="1" dirty="0">
                <a:solidFill>
                  <a:schemeClr val="bg1">
                    <a:lumMod val="50000"/>
                  </a:schemeClr>
                </a:solidFill>
              </a:rPr>
              <a:t>placebo + eltrombopag </a:t>
            </a:r>
            <a:r>
              <a:rPr lang="en-US" dirty="0"/>
              <a:t>(HR: 0.55, 95% CI: 0.32-0.92; </a:t>
            </a:r>
            <a:r>
              <a:rPr lang="en-US" i="1" dirty="0"/>
              <a:t>P</a:t>
            </a:r>
            <a:r>
              <a:rPr lang="en-US" dirty="0"/>
              <a:t> = .021)</a:t>
            </a:r>
          </a:p>
          <a:p>
            <a:pPr marL="283464" indent="-283464">
              <a:spcBef>
                <a:spcPts val="1000"/>
              </a:spcBef>
              <a:spcAft>
                <a:spcPts val="1000"/>
              </a:spcAft>
              <a:buFont typeface="Arial" panose="020B0604020202020204" pitchFamily="34" charset="0"/>
              <a:buChar char="•"/>
            </a:pPr>
            <a:r>
              <a:rPr lang="en-US" dirty="0"/>
              <a:t>TTF was significantly longer with </a:t>
            </a:r>
            <a:r>
              <a:rPr lang="en-US" b="1" dirty="0">
                <a:solidFill>
                  <a:schemeClr val="accent1"/>
                </a:solidFill>
              </a:rPr>
              <a:t>ianalumab 3 mg/kg + eltrombopag </a:t>
            </a:r>
            <a:r>
              <a:rPr lang="en-US" dirty="0"/>
              <a:t>vs </a:t>
            </a:r>
            <a:r>
              <a:rPr lang="en-US" b="1" dirty="0">
                <a:solidFill>
                  <a:schemeClr val="bg1">
                    <a:lumMod val="50000"/>
                  </a:schemeClr>
                </a:solidFill>
              </a:rPr>
              <a:t>placebo + eltrombopag </a:t>
            </a:r>
            <a:r>
              <a:rPr lang="en-US" dirty="0"/>
              <a:t>(HR: 0.58, 95% CI: 0.34-0.98; </a:t>
            </a:r>
            <a:r>
              <a:rPr lang="en-US" i="1" dirty="0"/>
              <a:t>P</a:t>
            </a:r>
            <a:r>
              <a:rPr lang="en-US" dirty="0"/>
              <a:t> = .023)</a:t>
            </a:r>
          </a:p>
          <a:p>
            <a:pPr algn="l">
              <a:spcBef>
                <a:spcPts val="1000"/>
              </a:spcBef>
            </a:pPr>
            <a:endParaRPr lang="en-US" dirty="0"/>
          </a:p>
        </p:txBody>
      </p:sp>
      <p:sp>
        <p:nvSpPr>
          <p:cNvPr id="11" name="Freeform: Shape 10">
            <a:extLst>
              <a:ext uri="{FF2B5EF4-FFF2-40B4-BE49-F238E27FC236}">
                <a16:creationId xmlns:a16="http://schemas.microsoft.com/office/drawing/2014/main" id="{05DB69BD-5D3B-0B28-5BA0-6D60EBDD997C}"/>
              </a:ext>
            </a:extLst>
          </p:cNvPr>
          <p:cNvSpPr/>
          <p:nvPr/>
        </p:nvSpPr>
        <p:spPr>
          <a:xfrm>
            <a:off x="2554032" y="1742739"/>
            <a:ext cx="6083449" cy="2242969"/>
          </a:xfrm>
          <a:custGeom>
            <a:avLst/>
            <a:gdLst>
              <a:gd name="csX0" fmla="*/ 0 w 6083449"/>
              <a:gd name="csY0" fmla="*/ 0 h 2242969"/>
              <a:gd name="csX1" fmla="*/ 0 w 6083449"/>
              <a:gd name="csY1" fmla="*/ 2242969 h 2242969"/>
              <a:gd name="csX2" fmla="*/ 6083449 w 6083449"/>
              <a:gd name="csY2" fmla="*/ 2242969 h 2242969"/>
            </a:gdLst>
            <a:ahLst/>
            <a:cxnLst>
              <a:cxn ang="0">
                <a:pos x="csX0" y="csY0"/>
              </a:cxn>
              <a:cxn ang="0">
                <a:pos x="csX1" y="csY1"/>
              </a:cxn>
              <a:cxn ang="0">
                <a:pos x="csX2" y="csY2"/>
              </a:cxn>
            </a:cxnLst>
            <a:rect l="l" t="t" r="r" b="b"/>
            <a:pathLst>
              <a:path w="6083449" h="2242969">
                <a:moveTo>
                  <a:pt x="0" y="0"/>
                </a:moveTo>
                <a:lnTo>
                  <a:pt x="0" y="2242969"/>
                </a:lnTo>
                <a:lnTo>
                  <a:pt x="6083449" y="2242969"/>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FC73E633-8C0D-6BCA-EA92-D355B8CB300F}"/>
              </a:ext>
            </a:extLst>
          </p:cNvPr>
          <p:cNvSpPr txBox="1"/>
          <p:nvPr/>
        </p:nvSpPr>
        <p:spPr>
          <a:xfrm>
            <a:off x="1764444" y="1637947"/>
            <a:ext cx="662808" cy="279614"/>
          </a:xfrm>
          <a:prstGeom prst="rect">
            <a:avLst/>
          </a:prstGeom>
        </p:spPr>
        <p:txBody>
          <a:bodyPr vert="horz" wrap="none" lIns="0" tIns="0" rIns="0" bIns="0" rtlCol="0">
            <a:noAutofit/>
          </a:bodyPr>
          <a:lstStyle/>
          <a:p>
            <a:pPr algn="r"/>
            <a:r>
              <a:rPr lang="en-US" sz="1200" dirty="0"/>
              <a:t>100</a:t>
            </a:r>
          </a:p>
        </p:txBody>
      </p:sp>
      <p:sp>
        <p:nvSpPr>
          <p:cNvPr id="39" name="TextBox 38">
            <a:extLst>
              <a:ext uri="{FF2B5EF4-FFF2-40B4-BE49-F238E27FC236}">
                <a16:creationId xmlns:a16="http://schemas.microsoft.com/office/drawing/2014/main" id="{806E6268-BD51-6436-7EA1-CA7999F86D34}"/>
              </a:ext>
            </a:extLst>
          </p:cNvPr>
          <p:cNvSpPr txBox="1"/>
          <p:nvPr/>
        </p:nvSpPr>
        <p:spPr>
          <a:xfrm>
            <a:off x="1764444" y="2083271"/>
            <a:ext cx="662808" cy="279614"/>
          </a:xfrm>
          <a:prstGeom prst="rect">
            <a:avLst/>
          </a:prstGeom>
        </p:spPr>
        <p:txBody>
          <a:bodyPr vert="horz" wrap="none" lIns="0" tIns="0" rIns="0" bIns="0" rtlCol="0">
            <a:noAutofit/>
          </a:bodyPr>
          <a:lstStyle/>
          <a:p>
            <a:pPr algn="r"/>
            <a:r>
              <a:rPr lang="en-US" sz="1200" dirty="0"/>
              <a:t>80</a:t>
            </a:r>
          </a:p>
        </p:txBody>
      </p:sp>
      <p:sp>
        <p:nvSpPr>
          <p:cNvPr id="40" name="TextBox 39">
            <a:extLst>
              <a:ext uri="{FF2B5EF4-FFF2-40B4-BE49-F238E27FC236}">
                <a16:creationId xmlns:a16="http://schemas.microsoft.com/office/drawing/2014/main" id="{85542BEC-2D5F-89AF-92C4-21C6C3D1D9A5}"/>
              </a:ext>
            </a:extLst>
          </p:cNvPr>
          <p:cNvSpPr txBox="1"/>
          <p:nvPr/>
        </p:nvSpPr>
        <p:spPr>
          <a:xfrm>
            <a:off x="1764444" y="2548947"/>
            <a:ext cx="662808" cy="279614"/>
          </a:xfrm>
          <a:prstGeom prst="rect">
            <a:avLst/>
          </a:prstGeom>
        </p:spPr>
        <p:txBody>
          <a:bodyPr vert="horz" wrap="none" lIns="0" tIns="0" rIns="0" bIns="0" rtlCol="0">
            <a:noAutofit/>
          </a:bodyPr>
          <a:lstStyle/>
          <a:p>
            <a:pPr algn="r"/>
            <a:r>
              <a:rPr lang="en-US" sz="1200" dirty="0"/>
              <a:t>60</a:t>
            </a:r>
          </a:p>
        </p:txBody>
      </p:sp>
      <p:sp>
        <p:nvSpPr>
          <p:cNvPr id="41" name="TextBox 40">
            <a:extLst>
              <a:ext uri="{FF2B5EF4-FFF2-40B4-BE49-F238E27FC236}">
                <a16:creationId xmlns:a16="http://schemas.microsoft.com/office/drawing/2014/main" id="{13657300-987B-022F-D916-4B45C8E99BB3}"/>
              </a:ext>
            </a:extLst>
          </p:cNvPr>
          <p:cNvSpPr txBox="1"/>
          <p:nvPr/>
        </p:nvSpPr>
        <p:spPr>
          <a:xfrm>
            <a:off x="1764444" y="2994271"/>
            <a:ext cx="662808" cy="279614"/>
          </a:xfrm>
          <a:prstGeom prst="rect">
            <a:avLst/>
          </a:prstGeom>
        </p:spPr>
        <p:txBody>
          <a:bodyPr vert="horz" wrap="none" lIns="0" tIns="0" rIns="0" bIns="0" rtlCol="0">
            <a:noAutofit/>
          </a:bodyPr>
          <a:lstStyle/>
          <a:p>
            <a:pPr algn="r"/>
            <a:r>
              <a:rPr lang="en-US" sz="1200" dirty="0"/>
              <a:t>40</a:t>
            </a:r>
          </a:p>
        </p:txBody>
      </p:sp>
      <p:sp>
        <p:nvSpPr>
          <p:cNvPr id="42" name="TextBox 41">
            <a:extLst>
              <a:ext uri="{FF2B5EF4-FFF2-40B4-BE49-F238E27FC236}">
                <a16:creationId xmlns:a16="http://schemas.microsoft.com/office/drawing/2014/main" id="{9CD021FC-D967-E11B-A211-670FC2721799}"/>
              </a:ext>
            </a:extLst>
          </p:cNvPr>
          <p:cNvSpPr txBox="1"/>
          <p:nvPr/>
        </p:nvSpPr>
        <p:spPr>
          <a:xfrm>
            <a:off x="1764444" y="3451160"/>
            <a:ext cx="662808" cy="279614"/>
          </a:xfrm>
          <a:prstGeom prst="rect">
            <a:avLst/>
          </a:prstGeom>
        </p:spPr>
        <p:txBody>
          <a:bodyPr vert="horz" wrap="none" lIns="0" tIns="0" rIns="0" bIns="0" rtlCol="0">
            <a:noAutofit/>
          </a:bodyPr>
          <a:lstStyle/>
          <a:p>
            <a:pPr algn="r"/>
            <a:r>
              <a:rPr lang="en-US" sz="1200" dirty="0"/>
              <a:t>20</a:t>
            </a:r>
          </a:p>
        </p:txBody>
      </p:sp>
      <p:sp>
        <p:nvSpPr>
          <p:cNvPr id="43" name="TextBox 42">
            <a:extLst>
              <a:ext uri="{FF2B5EF4-FFF2-40B4-BE49-F238E27FC236}">
                <a16:creationId xmlns:a16="http://schemas.microsoft.com/office/drawing/2014/main" id="{D5D470CD-DAF4-9E34-990D-7BA022E01ACB}"/>
              </a:ext>
            </a:extLst>
          </p:cNvPr>
          <p:cNvSpPr txBox="1"/>
          <p:nvPr/>
        </p:nvSpPr>
        <p:spPr>
          <a:xfrm>
            <a:off x="1764444" y="3896485"/>
            <a:ext cx="662808" cy="279614"/>
          </a:xfrm>
          <a:prstGeom prst="rect">
            <a:avLst/>
          </a:prstGeom>
        </p:spPr>
        <p:txBody>
          <a:bodyPr vert="horz" wrap="none" lIns="0" tIns="0" rIns="0" bIns="0" rtlCol="0">
            <a:noAutofit/>
          </a:bodyPr>
          <a:lstStyle/>
          <a:p>
            <a:pPr algn="r"/>
            <a:r>
              <a:rPr lang="en-US" sz="1200" dirty="0"/>
              <a:t>0</a:t>
            </a:r>
          </a:p>
        </p:txBody>
      </p:sp>
      <p:grpSp>
        <p:nvGrpSpPr>
          <p:cNvPr id="44" name="Group 43">
            <a:extLst>
              <a:ext uri="{FF2B5EF4-FFF2-40B4-BE49-F238E27FC236}">
                <a16:creationId xmlns:a16="http://schemas.microsoft.com/office/drawing/2014/main" id="{BB7D9F62-7DE0-BD61-AF15-C574FD3A768E}"/>
              </a:ext>
            </a:extLst>
          </p:cNvPr>
          <p:cNvGrpSpPr/>
          <p:nvPr/>
        </p:nvGrpSpPr>
        <p:grpSpPr>
          <a:xfrm>
            <a:off x="2258202" y="4086432"/>
            <a:ext cx="6669740" cy="285257"/>
            <a:chOff x="839265" y="4086432"/>
            <a:chExt cx="5342988" cy="285257"/>
          </a:xfrm>
        </p:grpSpPr>
        <p:sp>
          <p:nvSpPr>
            <p:cNvPr id="45" name="TextBox 44">
              <a:extLst>
                <a:ext uri="{FF2B5EF4-FFF2-40B4-BE49-F238E27FC236}">
                  <a16:creationId xmlns:a16="http://schemas.microsoft.com/office/drawing/2014/main" id="{3D1378CF-35BE-823D-42EB-BE39E68902AE}"/>
                </a:ext>
              </a:extLst>
            </p:cNvPr>
            <p:cNvSpPr txBox="1"/>
            <p:nvPr/>
          </p:nvSpPr>
          <p:spPr>
            <a:xfrm>
              <a:off x="839265" y="4086664"/>
              <a:ext cx="466188" cy="279614"/>
            </a:xfrm>
            <a:prstGeom prst="rect">
              <a:avLst/>
            </a:prstGeom>
          </p:spPr>
          <p:txBody>
            <a:bodyPr vert="horz" wrap="none" lIns="0" tIns="0" rIns="0" bIns="0" rtlCol="0">
              <a:noAutofit/>
            </a:bodyPr>
            <a:lstStyle/>
            <a:p>
              <a:pPr algn="ctr"/>
              <a:r>
                <a:rPr lang="en-US" sz="1200" dirty="0"/>
                <a:t>0</a:t>
              </a:r>
            </a:p>
          </p:txBody>
        </p:sp>
        <p:sp>
          <p:nvSpPr>
            <p:cNvPr id="46" name="TextBox 45">
              <a:extLst>
                <a:ext uri="{FF2B5EF4-FFF2-40B4-BE49-F238E27FC236}">
                  <a16:creationId xmlns:a16="http://schemas.microsoft.com/office/drawing/2014/main" id="{DEB4F5A7-15D1-1F0B-3A10-CADCB3E8A3D0}"/>
                </a:ext>
              </a:extLst>
            </p:cNvPr>
            <p:cNvSpPr txBox="1"/>
            <p:nvPr/>
          </p:nvSpPr>
          <p:spPr>
            <a:xfrm>
              <a:off x="1197036" y="4086664"/>
              <a:ext cx="466188" cy="279614"/>
            </a:xfrm>
            <a:prstGeom prst="rect">
              <a:avLst/>
            </a:prstGeom>
          </p:spPr>
          <p:txBody>
            <a:bodyPr vert="horz" wrap="none" lIns="0" tIns="0" rIns="0" bIns="0" rtlCol="0">
              <a:noAutofit/>
            </a:bodyPr>
            <a:lstStyle/>
            <a:p>
              <a:pPr algn="ctr"/>
              <a:r>
                <a:rPr lang="en-US" sz="1200" dirty="0"/>
                <a:t>2</a:t>
              </a:r>
            </a:p>
          </p:txBody>
        </p:sp>
        <p:sp>
          <p:nvSpPr>
            <p:cNvPr id="47" name="TextBox 46">
              <a:extLst>
                <a:ext uri="{FF2B5EF4-FFF2-40B4-BE49-F238E27FC236}">
                  <a16:creationId xmlns:a16="http://schemas.microsoft.com/office/drawing/2014/main" id="{9119DA8B-1873-3A5F-B3D1-AD1A363BF746}"/>
                </a:ext>
              </a:extLst>
            </p:cNvPr>
            <p:cNvSpPr txBox="1"/>
            <p:nvPr/>
          </p:nvSpPr>
          <p:spPr>
            <a:xfrm>
              <a:off x="1548526" y="4092075"/>
              <a:ext cx="466188" cy="279614"/>
            </a:xfrm>
            <a:prstGeom prst="rect">
              <a:avLst/>
            </a:prstGeom>
          </p:spPr>
          <p:txBody>
            <a:bodyPr vert="horz" wrap="none" lIns="0" tIns="0" rIns="0" bIns="0" rtlCol="0">
              <a:noAutofit/>
            </a:bodyPr>
            <a:lstStyle/>
            <a:p>
              <a:pPr algn="ctr"/>
              <a:r>
                <a:rPr lang="en-US" sz="1200" dirty="0"/>
                <a:t>4</a:t>
              </a:r>
            </a:p>
          </p:txBody>
        </p:sp>
        <p:sp>
          <p:nvSpPr>
            <p:cNvPr id="48" name="TextBox 47">
              <a:extLst>
                <a:ext uri="{FF2B5EF4-FFF2-40B4-BE49-F238E27FC236}">
                  <a16:creationId xmlns:a16="http://schemas.microsoft.com/office/drawing/2014/main" id="{DE8494E1-51DB-877E-15FB-C95D91B2357B}"/>
                </a:ext>
              </a:extLst>
            </p:cNvPr>
            <p:cNvSpPr txBox="1"/>
            <p:nvPr/>
          </p:nvSpPr>
          <p:spPr>
            <a:xfrm>
              <a:off x="1906297" y="4092075"/>
              <a:ext cx="466188" cy="279614"/>
            </a:xfrm>
            <a:prstGeom prst="rect">
              <a:avLst/>
            </a:prstGeom>
          </p:spPr>
          <p:txBody>
            <a:bodyPr vert="horz" wrap="none" lIns="0" tIns="0" rIns="0" bIns="0" rtlCol="0">
              <a:noAutofit/>
            </a:bodyPr>
            <a:lstStyle/>
            <a:p>
              <a:pPr algn="ctr"/>
              <a:r>
                <a:rPr lang="en-US" sz="1200" dirty="0"/>
                <a:t>6</a:t>
              </a:r>
            </a:p>
          </p:txBody>
        </p:sp>
        <p:sp>
          <p:nvSpPr>
            <p:cNvPr id="49" name="TextBox 48">
              <a:extLst>
                <a:ext uri="{FF2B5EF4-FFF2-40B4-BE49-F238E27FC236}">
                  <a16:creationId xmlns:a16="http://schemas.microsoft.com/office/drawing/2014/main" id="{F1446C67-9181-0C59-20E4-77B0B94F4EAB}"/>
                </a:ext>
              </a:extLst>
            </p:cNvPr>
            <p:cNvSpPr txBox="1"/>
            <p:nvPr/>
          </p:nvSpPr>
          <p:spPr>
            <a:xfrm>
              <a:off x="2231897" y="4086664"/>
              <a:ext cx="466188" cy="279614"/>
            </a:xfrm>
            <a:prstGeom prst="rect">
              <a:avLst/>
            </a:prstGeom>
          </p:spPr>
          <p:txBody>
            <a:bodyPr vert="horz" wrap="none" lIns="0" tIns="0" rIns="0" bIns="0" rtlCol="0">
              <a:noAutofit/>
            </a:bodyPr>
            <a:lstStyle/>
            <a:p>
              <a:pPr algn="ctr"/>
              <a:r>
                <a:rPr lang="en-US" sz="1200" dirty="0"/>
                <a:t>8</a:t>
              </a:r>
            </a:p>
          </p:txBody>
        </p:sp>
        <p:sp>
          <p:nvSpPr>
            <p:cNvPr id="50" name="TextBox 49">
              <a:extLst>
                <a:ext uri="{FF2B5EF4-FFF2-40B4-BE49-F238E27FC236}">
                  <a16:creationId xmlns:a16="http://schemas.microsoft.com/office/drawing/2014/main" id="{9A084438-7BEB-8B50-7D67-4350A9B01476}"/>
                </a:ext>
              </a:extLst>
            </p:cNvPr>
            <p:cNvSpPr txBox="1"/>
            <p:nvPr/>
          </p:nvSpPr>
          <p:spPr>
            <a:xfrm>
              <a:off x="2600024" y="4086664"/>
              <a:ext cx="466188" cy="279614"/>
            </a:xfrm>
            <a:prstGeom prst="rect">
              <a:avLst/>
            </a:prstGeom>
          </p:spPr>
          <p:txBody>
            <a:bodyPr vert="horz" wrap="none" lIns="0" tIns="0" rIns="0" bIns="0" rtlCol="0">
              <a:noAutofit/>
            </a:bodyPr>
            <a:lstStyle/>
            <a:p>
              <a:pPr algn="ctr"/>
              <a:r>
                <a:rPr lang="en-US" sz="1200" dirty="0"/>
                <a:t>10</a:t>
              </a:r>
            </a:p>
          </p:txBody>
        </p:sp>
        <p:sp>
          <p:nvSpPr>
            <p:cNvPr id="51" name="TextBox 50">
              <a:extLst>
                <a:ext uri="{FF2B5EF4-FFF2-40B4-BE49-F238E27FC236}">
                  <a16:creationId xmlns:a16="http://schemas.microsoft.com/office/drawing/2014/main" id="{98DF0738-4243-3CC3-7F8C-B58AD9D004B0}"/>
                </a:ext>
              </a:extLst>
            </p:cNvPr>
            <p:cNvSpPr txBox="1"/>
            <p:nvPr/>
          </p:nvSpPr>
          <p:spPr>
            <a:xfrm>
              <a:off x="2930802" y="4092075"/>
              <a:ext cx="466188" cy="279614"/>
            </a:xfrm>
            <a:prstGeom prst="rect">
              <a:avLst/>
            </a:prstGeom>
          </p:spPr>
          <p:txBody>
            <a:bodyPr vert="horz" wrap="none" lIns="0" tIns="0" rIns="0" bIns="0" rtlCol="0">
              <a:noAutofit/>
            </a:bodyPr>
            <a:lstStyle/>
            <a:p>
              <a:pPr algn="ctr"/>
              <a:r>
                <a:rPr lang="en-US" sz="1200" dirty="0"/>
                <a:t>12</a:t>
              </a:r>
            </a:p>
          </p:txBody>
        </p:sp>
        <p:sp>
          <p:nvSpPr>
            <p:cNvPr id="52" name="TextBox 51">
              <a:extLst>
                <a:ext uri="{FF2B5EF4-FFF2-40B4-BE49-F238E27FC236}">
                  <a16:creationId xmlns:a16="http://schemas.microsoft.com/office/drawing/2014/main" id="{42101B7D-AF6A-0879-BAA5-239CDBBDCB08}"/>
                </a:ext>
              </a:extLst>
            </p:cNvPr>
            <p:cNvSpPr txBox="1"/>
            <p:nvPr/>
          </p:nvSpPr>
          <p:spPr>
            <a:xfrm>
              <a:off x="3278216" y="4092075"/>
              <a:ext cx="466188" cy="279614"/>
            </a:xfrm>
            <a:prstGeom prst="rect">
              <a:avLst/>
            </a:prstGeom>
          </p:spPr>
          <p:txBody>
            <a:bodyPr vert="horz" wrap="none" lIns="0" tIns="0" rIns="0" bIns="0" rtlCol="0">
              <a:noAutofit/>
            </a:bodyPr>
            <a:lstStyle/>
            <a:p>
              <a:pPr algn="ctr"/>
              <a:r>
                <a:rPr lang="en-US" sz="1200" dirty="0"/>
                <a:t>14</a:t>
              </a:r>
            </a:p>
          </p:txBody>
        </p:sp>
        <p:sp>
          <p:nvSpPr>
            <p:cNvPr id="53" name="TextBox 52">
              <a:extLst>
                <a:ext uri="{FF2B5EF4-FFF2-40B4-BE49-F238E27FC236}">
                  <a16:creationId xmlns:a16="http://schemas.microsoft.com/office/drawing/2014/main" id="{B8D35603-C4DF-40DC-EEB0-067163DDA165}"/>
                </a:ext>
              </a:extLst>
            </p:cNvPr>
            <p:cNvSpPr txBox="1"/>
            <p:nvPr/>
          </p:nvSpPr>
          <p:spPr>
            <a:xfrm>
              <a:off x="3624528" y="4086432"/>
              <a:ext cx="466188" cy="279614"/>
            </a:xfrm>
            <a:prstGeom prst="rect">
              <a:avLst/>
            </a:prstGeom>
          </p:spPr>
          <p:txBody>
            <a:bodyPr vert="horz" wrap="none" lIns="0" tIns="0" rIns="0" bIns="0" rtlCol="0">
              <a:noAutofit/>
            </a:bodyPr>
            <a:lstStyle/>
            <a:p>
              <a:pPr algn="ctr"/>
              <a:r>
                <a:rPr lang="en-US" sz="1200" dirty="0"/>
                <a:t>16</a:t>
              </a:r>
            </a:p>
          </p:txBody>
        </p:sp>
        <p:sp>
          <p:nvSpPr>
            <p:cNvPr id="54" name="TextBox 53">
              <a:extLst>
                <a:ext uri="{FF2B5EF4-FFF2-40B4-BE49-F238E27FC236}">
                  <a16:creationId xmlns:a16="http://schemas.microsoft.com/office/drawing/2014/main" id="{35E8A0B9-53A7-2311-1C1B-EED11C4B07C3}"/>
                </a:ext>
              </a:extLst>
            </p:cNvPr>
            <p:cNvSpPr txBox="1"/>
            <p:nvPr/>
          </p:nvSpPr>
          <p:spPr>
            <a:xfrm>
              <a:off x="3982299" y="4086432"/>
              <a:ext cx="466188" cy="279614"/>
            </a:xfrm>
            <a:prstGeom prst="rect">
              <a:avLst/>
            </a:prstGeom>
          </p:spPr>
          <p:txBody>
            <a:bodyPr vert="horz" wrap="none" lIns="0" tIns="0" rIns="0" bIns="0" rtlCol="0">
              <a:noAutofit/>
            </a:bodyPr>
            <a:lstStyle/>
            <a:p>
              <a:pPr algn="ctr"/>
              <a:r>
                <a:rPr lang="en-US" sz="1200" dirty="0"/>
                <a:t>18</a:t>
              </a:r>
            </a:p>
          </p:txBody>
        </p:sp>
        <p:sp>
          <p:nvSpPr>
            <p:cNvPr id="55" name="TextBox 54">
              <a:extLst>
                <a:ext uri="{FF2B5EF4-FFF2-40B4-BE49-F238E27FC236}">
                  <a16:creationId xmlns:a16="http://schemas.microsoft.com/office/drawing/2014/main" id="{C0D04DF3-5F47-FA67-209B-EC591E849671}"/>
                </a:ext>
              </a:extLst>
            </p:cNvPr>
            <p:cNvSpPr txBox="1"/>
            <p:nvPr/>
          </p:nvSpPr>
          <p:spPr>
            <a:xfrm>
              <a:off x="4333790" y="4091843"/>
              <a:ext cx="466188" cy="279614"/>
            </a:xfrm>
            <a:prstGeom prst="rect">
              <a:avLst/>
            </a:prstGeom>
          </p:spPr>
          <p:txBody>
            <a:bodyPr vert="horz" wrap="none" lIns="0" tIns="0" rIns="0" bIns="0" rtlCol="0">
              <a:noAutofit/>
            </a:bodyPr>
            <a:lstStyle/>
            <a:p>
              <a:pPr algn="ctr"/>
              <a:r>
                <a:rPr lang="en-US" sz="1200" dirty="0"/>
                <a:t>20</a:t>
              </a:r>
            </a:p>
          </p:txBody>
        </p:sp>
        <p:sp>
          <p:nvSpPr>
            <p:cNvPr id="56" name="TextBox 55">
              <a:extLst>
                <a:ext uri="{FF2B5EF4-FFF2-40B4-BE49-F238E27FC236}">
                  <a16:creationId xmlns:a16="http://schemas.microsoft.com/office/drawing/2014/main" id="{599C48B0-DE7A-8129-CB96-93ACD43D9EA8}"/>
                </a:ext>
              </a:extLst>
            </p:cNvPr>
            <p:cNvSpPr txBox="1"/>
            <p:nvPr/>
          </p:nvSpPr>
          <p:spPr>
            <a:xfrm>
              <a:off x="4691561" y="4091843"/>
              <a:ext cx="466188" cy="279614"/>
            </a:xfrm>
            <a:prstGeom prst="rect">
              <a:avLst/>
            </a:prstGeom>
          </p:spPr>
          <p:txBody>
            <a:bodyPr vert="horz" wrap="none" lIns="0" tIns="0" rIns="0" bIns="0" rtlCol="0">
              <a:noAutofit/>
            </a:bodyPr>
            <a:lstStyle/>
            <a:p>
              <a:pPr algn="ctr"/>
              <a:r>
                <a:rPr lang="en-US" sz="1200" dirty="0"/>
                <a:t>22</a:t>
              </a:r>
            </a:p>
          </p:txBody>
        </p:sp>
        <p:sp>
          <p:nvSpPr>
            <p:cNvPr id="57" name="TextBox 56">
              <a:extLst>
                <a:ext uri="{FF2B5EF4-FFF2-40B4-BE49-F238E27FC236}">
                  <a16:creationId xmlns:a16="http://schemas.microsoft.com/office/drawing/2014/main" id="{2271C583-5916-F27A-3FF0-9A85B7A0B131}"/>
                </a:ext>
              </a:extLst>
            </p:cNvPr>
            <p:cNvSpPr txBox="1"/>
            <p:nvPr/>
          </p:nvSpPr>
          <p:spPr>
            <a:xfrm>
              <a:off x="5017160" y="4086432"/>
              <a:ext cx="466188" cy="279614"/>
            </a:xfrm>
            <a:prstGeom prst="rect">
              <a:avLst/>
            </a:prstGeom>
          </p:spPr>
          <p:txBody>
            <a:bodyPr vert="horz" wrap="none" lIns="0" tIns="0" rIns="0" bIns="0" rtlCol="0">
              <a:noAutofit/>
            </a:bodyPr>
            <a:lstStyle/>
            <a:p>
              <a:pPr algn="ctr"/>
              <a:r>
                <a:rPr lang="en-US" sz="1200" dirty="0"/>
                <a:t>24</a:t>
              </a:r>
            </a:p>
          </p:txBody>
        </p:sp>
        <p:sp>
          <p:nvSpPr>
            <p:cNvPr id="58" name="TextBox 57">
              <a:extLst>
                <a:ext uri="{FF2B5EF4-FFF2-40B4-BE49-F238E27FC236}">
                  <a16:creationId xmlns:a16="http://schemas.microsoft.com/office/drawing/2014/main" id="{802D50EA-FD18-29E4-7882-5D9C6E41EE2A}"/>
                </a:ext>
              </a:extLst>
            </p:cNvPr>
            <p:cNvSpPr txBox="1"/>
            <p:nvPr/>
          </p:nvSpPr>
          <p:spPr>
            <a:xfrm>
              <a:off x="5364575" y="4086432"/>
              <a:ext cx="466188" cy="279614"/>
            </a:xfrm>
            <a:prstGeom prst="rect">
              <a:avLst/>
            </a:prstGeom>
          </p:spPr>
          <p:txBody>
            <a:bodyPr vert="horz" wrap="none" lIns="0" tIns="0" rIns="0" bIns="0" rtlCol="0">
              <a:noAutofit/>
            </a:bodyPr>
            <a:lstStyle/>
            <a:p>
              <a:pPr algn="ctr"/>
              <a:r>
                <a:rPr lang="en-US" sz="1200" dirty="0"/>
                <a:t>26</a:t>
              </a:r>
            </a:p>
          </p:txBody>
        </p:sp>
        <p:sp>
          <p:nvSpPr>
            <p:cNvPr id="59" name="TextBox 58">
              <a:extLst>
                <a:ext uri="{FF2B5EF4-FFF2-40B4-BE49-F238E27FC236}">
                  <a16:creationId xmlns:a16="http://schemas.microsoft.com/office/drawing/2014/main" id="{881558FB-CB14-AD06-636F-6055B1131804}"/>
                </a:ext>
              </a:extLst>
            </p:cNvPr>
            <p:cNvSpPr txBox="1"/>
            <p:nvPr/>
          </p:nvSpPr>
          <p:spPr>
            <a:xfrm>
              <a:off x="5716065" y="4091843"/>
              <a:ext cx="466188" cy="279614"/>
            </a:xfrm>
            <a:prstGeom prst="rect">
              <a:avLst/>
            </a:prstGeom>
          </p:spPr>
          <p:txBody>
            <a:bodyPr vert="horz" wrap="none" lIns="0" tIns="0" rIns="0" bIns="0" rtlCol="0">
              <a:noAutofit/>
            </a:bodyPr>
            <a:lstStyle/>
            <a:p>
              <a:pPr algn="ctr"/>
              <a:r>
                <a:rPr lang="en-US" sz="1200" dirty="0"/>
                <a:t>28</a:t>
              </a:r>
            </a:p>
          </p:txBody>
        </p:sp>
      </p:grpSp>
      <p:sp>
        <p:nvSpPr>
          <p:cNvPr id="60" name="TextBox 59">
            <a:extLst>
              <a:ext uri="{FF2B5EF4-FFF2-40B4-BE49-F238E27FC236}">
                <a16:creationId xmlns:a16="http://schemas.microsoft.com/office/drawing/2014/main" id="{DD2E5AAF-B612-70B6-4A01-65FC2561634B}"/>
              </a:ext>
            </a:extLst>
          </p:cNvPr>
          <p:cNvSpPr txBox="1"/>
          <p:nvPr/>
        </p:nvSpPr>
        <p:spPr>
          <a:xfrm rot="16200000">
            <a:off x="1015539" y="2729506"/>
            <a:ext cx="2073865" cy="279614"/>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Event-free Probability (%)</a:t>
            </a:r>
          </a:p>
        </p:txBody>
      </p:sp>
      <p:sp>
        <p:nvSpPr>
          <p:cNvPr id="61" name="TextBox 60">
            <a:extLst>
              <a:ext uri="{FF2B5EF4-FFF2-40B4-BE49-F238E27FC236}">
                <a16:creationId xmlns:a16="http://schemas.microsoft.com/office/drawing/2014/main" id="{293E46E2-D756-D097-9A85-DBD1A7BC587C}"/>
              </a:ext>
            </a:extLst>
          </p:cNvPr>
          <p:cNvSpPr txBox="1"/>
          <p:nvPr/>
        </p:nvSpPr>
        <p:spPr>
          <a:xfrm>
            <a:off x="3526949" y="4320514"/>
            <a:ext cx="4079509" cy="279614"/>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Time (Mo)</a:t>
            </a:r>
          </a:p>
        </p:txBody>
      </p:sp>
      <p:sp>
        <p:nvSpPr>
          <p:cNvPr id="62" name="Freeform 15">
            <a:extLst>
              <a:ext uri="{FF2B5EF4-FFF2-40B4-BE49-F238E27FC236}">
                <a16:creationId xmlns:a16="http://schemas.microsoft.com/office/drawing/2014/main" id="{A63B814F-5C5E-DB37-86F5-9024E7596137}"/>
              </a:ext>
            </a:extLst>
          </p:cNvPr>
          <p:cNvSpPr/>
          <p:nvPr/>
        </p:nvSpPr>
        <p:spPr>
          <a:xfrm>
            <a:off x="2569262" y="1734719"/>
            <a:ext cx="5621818" cy="1575022"/>
          </a:xfrm>
          <a:custGeom>
            <a:avLst/>
            <a:gdLst>
              <a:gd name="connsiteX0" fmla="*/ 0 w 6386081"/>
              <a:gd name="connsiteY0" fmla="*/ 0 h 1866773"/>
              <a:gd name="connsiteX1" fmla="*/ 401181 w 6386081"/>
              <a:gd name="connsiteY1" fmla="*/ 0 h 1866773"/>
              <a:gd name="connsiteX2" fmla="*/ 401181 w 6386081"/>
              <a:gd name="connsiteY2" fmla="*/ 42278 h 1866773"/>
              <a:gd name="connsiteX3" fmla="*/ 453835 w 6386081"/>
              <a:gd name="connsiteY3" fmla="*/ 42278 h 1866773"/>
              <a:gd name="connsiteX4" fmla="*/ 453835 w 6386081"/>
              <a:gd name="connsiteY4" fmla="*/ 312560 h 1866773"/>
              <a:gd name="connsiteX5" fmla="*/ 499148 w 6386081"/>
              <a:gd name="connsiteY5" fmla="*/ 312560 h 1866773"/>
              <a:gd name="connsiteX6" fmla="*/ 499148 w 6386081"/>
              <a:gd name="connsiteY6" fmla="*/ 365785 h 1866773"/>
              <a:gd name="connsiteX7" fmla="*/ 545859 w 6386081"/>
              <a:gd name="connsiteY7" fmla="*/ 365785 h 1866773"/>
              <a:gd name="connsiteX8" fmla="*/ 545859 w 6386081"/>
              <a:gd name="connsiteY8" fmla="*/ 411404 h 1866773"/>
              <a:gd name="connsiteX9" fmla="*/ 555105 w 6386081"/>
              <a:gd name="connsiteY9" fmla="*/ 411404 h 1866773"/>
              <a:gd name="connsiteX10" fmla="*/ 555105 w 6386081"/>
              <a:gd name="connsiteY10" fmla="*/ 471119 h 1866773"/>
              <a:gd name="connsiteX11" fmla="*/ 565938 w 6386081"/>
              <a:gd name="connsiteY11" fmla="*/ 471119 h 1866773"/>
              <a:gd name="connsiteX12" fmla="*/ 565938 w 6386081"/>
              <a:gd name="connsiteY12" fmla="*/ 572440 h 1866773"/>
              <a:gd name="connsiteX13" fmla="*/ 680403 w 6386081"/>
              <a:gd name="connsiteY13" fmla="*/ 572440 h 1866773"/>
              <a:gd name="connsiteX14" fmla="*/ 680403 w 6386081"/>
              <a:gd name="connsiteY14" fmla="*/ 676072 h 1866773"/>
              <a:gd name="connsiteX15" fmla="*/ 688137 w 6386081"/>
              <a:gd name="connsiteY15" fmla="*/ 676072 h 1866773"/>
              <a:gd name="connsiteX16" fmla="*/ 688137 w 6386081"/>
              <a:gd name="connsiteY16" fmla="*/ 725564 h 1866773"/>
              <a:gd name="connsiteX17" fmla="*/ 735318 w 6386081"/>
              <a:gd name="connsiteY17" fmla="*/ 725564 h 1866773"/>
              <a:gd name="connsiteX18" fmla="*/ 735318 w 6386081"/>
              <a:gd name="connsiteY18" fmla="*/ 782028 h 1866773"/>
              <a:gd name="connsiteX19" fmla="*/ 807238 w 6386081"/>
              <a:gd name="connsiteY19" fmla="*/ 782028 h 1866773"/>
              <a:gd name="connsiteX20" fmla="*/ 807238 w 6386081"/>
              <a:gd name="connsiteY20" fmla="*/ 836168 h 1866773"/>
              <a:gd name="connsiteX21" fmla="*/ 889838 w 6386081"/>
              <a:gd name="connsiteY21" fmla="*/ 836168 h 1866773"/>
              <a:gd name="connsiteX22" fmla="*/ 889838 w 6386081"/>
              <a:gd name="connsiteY22" fmla="*/ 889533 h 1866773"/>
              <a:gd name="connsiteX23" fmla="*/ 954964 w 6386081"/>
              <a:gd name="connsiteY23" fmla="*/ 889533 h 1866773"/>
              <a:gd name="connsiteX24" fmla="*/ 954964 w 6386081"/>
              <a:gd name="connsiteY24" fmla="*/ 940397 h 1866773"/>
              <a:gd name="connsiteX25" fmla="*/ 1012190 w 6386081"/>
              <a:gd name="connsiteY25" fmla="*/ 940397 h 1866773"/>
              <a:gd name="connsiteX26" fmla="*/ 1012190 w 6386081"/>
              <a:gd name="connsiteY26" fmla="*/ 993165 h 1866773"/>
              <a:gd name="connsiteX27" fmla="*/ 1103452 w 6386081"/>
              <a:gd name="connsiteY27" fmla="*/ 993165 h 1866773"/>
              <a:gd name="connsiteX28" fmla="*/ 1103452 w 6386081"/>
              <a:gd name="connsiteY28" fmla="*/ 1037247 h 1866773"/>
              <a:gd name="connsiteX29" fmla="*/ 1127862 w 6386081"/>
              <a:gd name="connsiteY29" fmla="*/ 1037247 h 1866773"/>
              <a:gd name="connsiteX30" fmla="*/ 1127862 w 6386081"/>
              <a:gd name="connsiteY30" fmla="*/ 1210107 h 1866773"/>
              <a:gd name="connsiteX31" fmla="*/ 1141349 w 6386081"/>
              <a:gd name="connsiteY31" fmla="*/ 1210107 h 1866773"/>
              <a:gd name="connsiteX32" fmla="*/ 1141349 w 6386081"/>
              <a:gd name="connsiteY32" fmla="*/ 1311808 h 1866773"/>
              <a:gd name="connsiteX33" fmla="*/ 1149083 w 6386081"/>
              <a:gd name="connsiteY33" fmla="*/ 1311808 h 1866773"/>
              <a:gd name="connsiteX34" fmla="*/ 1149083 w 6386081"/>
              <a:gd name="connsiteY34" fmla="*/ 1371359 h 1866773"/>
              <a:gd name="connsiteX35" fmla="*/ 1207085 w 6386081"/>
              <a:gd name="connsiteY35" fmla="*/ 1371359 h 1866773"/>
              <a:gd name="connsiteX36" fmla="*/ 1207085 w 6386081"/>
              <a:gd name="connsiteY36" fmla="*/ 1421625 h 1866773"/>
              <a:gd name="connsiteX37" fmla="*/ 1238796 w 6386081"/>
              <a:gd name="connsiteY37" fmla="*/ 1421625 h 1866773"/>
              <a:gd name="connsiteX38" fmla="*/ 1238796 w 6386081"/>
              <a:gd name="connsiteY38" fmla="*/ 1529131 h 1866773"/>
              <a:gd name="connsiteX39" fmla="*/ 1251166 w 6386081"/>
              <a:gd name="connsiteY39" fmla="*/ 1529131 h 1866773"/>
              <a:gd name="connsiteX40" fmla="*/ 1251166 w 6386081"/>
              <a:gd name="connsiteY40" fmla="*/ 1585595 h 1866773"/>
              <a:gd name="connsiteX41" fmla="*/ 1340879 w 6386081"/>
              <a:gd name="connsiteY41" fmla="*/ 1585595 h 1866773"/>
              <a:gd name="connsiteX42" fmla="*/ 1340879 w 6386081"/>
              <a:gd name="connsiteY42" fmla="*/ 1636636 h 1866773"/>
              <a:gd name="connsiteX43" fmla="*/ 1354798 w 6386081"/>
              <a:gd name="connsiteY43" fmla="*/ 1636636 h 1866773"/>
              <a:gd name="connsiteX44" fmla="*/ 1354798 w 6386081"/>
              <a:gd name="connsiteY44" fmla="*/ 1751101 h 1866773"/>
              <a:gd name="connsiteX45" fmla="*/ 1381862 w 6386081"/>
              <a:gd name="connsiteY45" fmla="*/ 1751101 h 1866773"/>
              <a:gd name="connsiteX46" fmla="*/ 1381862 w 6386081"/>
              <a:gd name="connsiteY46" fmla="*/ 1758061 h 1866773"/>
              <a:gd name="connsiteX47" fmla="*/ 1389583 w 6386081"/>
              <a:gd name="connsiteY47" fmla="*/ 1758061 h 1866773"/>
              <a:gd name="connsiteX48" fmla="*/ 1389583 w 6386081"/>
              <a:gd name="connsiteY48" fmla="*/ 1803057 h 1866773"/>
              <a:gd name="connsiteX49" fmla="*/ 1410475 w 6386081"/>
              <a:gd name="connsiteY49" fmla="*/ 1803057 h 1866773"/>
              <a:gd name="connsiteX50" fmla="*/ 1410475 w 6386081"/>
              <a:gd name="connsiteY50" fmla="*/ 1866773 h 1866773"/>
              <a:gd name="connsiteX51" fmla="*/ 6386081 w 6386081"/>
              <a:gd name="connsiteY51" fmla="*/ 1866773 h 186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386081" h="1866773">
                <a:moveTo>
                  <a:pt x="0" y="0"/>
                </a:moveTo>
                <a:lnTo>
                  <a:pt x="401181" y="0"/>
                </a:lnTo>
                <a:lnTo>
                  <a:pt x="401181" y="42278"/>
                </a:lnTo>
                <a:lnTo>
                  <a:pt x="453835" y="42278"/>
                </a:lnTo>
                <a:lnTo>
                  <a:pt x="453835" y="312560"/>
                </a:lnTo>
                <a:lnTo>
                  <a:pt x="499148" y="312560"/>
                </a:lnTo>
                <a:lnTo>
                  <a:pt x="499148" y="365785"/>
                </a:lnTo>
                <a:lnTo>
                  <a:pt x="545859" y="365785"/>
                </a:lnTo>
                <a:lnTo>
                  <a:pt x="545859" y="411404"/>
                </a:lnTo>
                <a:lnTo>
                  <a:pt x="555105" y="411404"/>
                </a:lnTo>
                <a:lnTo>
                  <a:pt x="555105" y="471119"/>
                </a:lnTo>
                <a:lnTo>
                  <a:pt x="565938" y="471119"/>
                </a:lnTo>
                <a:lnTo>
                  <a:pt x="565938" y="572440"/>
                </a:lnTo>
                <a:lnTo>
                  <a:pt x="680403" y="572440"/>
                </a:lnTo>
                <a:lnTo>
                  <a:pt x="680403" y="676072"/>
                </a:lnTo>
                <a:lnTo>
                  <a:pt x="688137" y="676072"/>
                </a:lnTo>
                <a:lnTo>
                  <a:pt x="688137" y="725564"/>
                </a:lnTo>
                <a:lnTo>
                  <a:pt x="735318" y="725564"/>
                </a:lnTo>
                <a:lnTo>
                  <a:pt x="735318" y="782028"/>
                </a:lnTo>
                <a:lnTo>
                  <a:pt x="807238" y="782028"/>
                </a:lnTo>
                <a:lnTo>
                  <a:pt x="807238" y="836168"/>
                </a:lnTo>
                <a:lnTo>
                  <a:pt x="889838" y="836168"/>
                </a:lnTo>
                <a:lnTo>
                  <a:pt x="889838" y="889533"/>
                </a:lnTo>
                <a:lnTo>
                  <a:pt x="954964" y="889533"/>
                </a:lnTo>
                <a:lnTo>
                  <a:pt x="954964" y="940397"/>
                </a:lnTo>
                <a:lnTo>
                  <a:pt x="1012190" y="940397"/>
                </a:lnTo>
                <a:lnTo>
                  <a:pt x="1012190" y="993165"/>
                </a:lnTo>
                <a:lnTo>
                  <a:pt x="1103452" y="993165"/>
                </a:lnTo>
                <a:lnTo>
                  <a:pt x="1103452" y="1037247"/>
                </a:lnTo>
                <a:lnTo>
                  <a:pt x="1127862" y="1037247"/>
                </a:lnTo>
                <a:cubicBezTo>
                  <a:pt x="1127862" y="1037247"/>
                  <a:pt x="1128268" y="1210513"/>
                  <a:pt x="1127862" y="1210107"/>
                </a:cubicBezTo>
                <a:cubicBezTo>
                  <a:pt x="1127455" y="1209700"/>
                  <a:pt x="1141349" y="1210107"/>
                  <a:pt x="1141349" y="1210107"/>
                </a:cubicBezTo>
                <a:lnTo>
                  <a:pt x="1141349" y="1311808"/>
                </a:lnTo>
                <a:lnTo>
                  <a:pt x="1149083" y="1311808"/>
                </a:lnTo>
                <a:lnTo>
                  <a:pt x="1149083" y="1371359"/>
                </a:lnTo>
                <a:lnTo>
                  <a:pt x="1207085" y="1371359"/>
                </a:lnTo>
                <a:lnTo>
                  <a:pt x="1207085" y="1421625"/>
                </a:lnTo>
                <a:lnTo>
                  <a:pt x="1238796" y="1421625"/>
                </a:lnTo>
                <a:lnTo>
                  <a:pt x="1238796" y="1529131"/>
                </a:lnTo>
                <a:lnTo>
                  <a:pt x="1251166" y="1529131"/>
                </a:lnTo>
                <a:lnTo>
                  <a:pt x="1251166" y="1585595"/>
                </a:lnTo>
                <a:lnTo>
                  <a:pt x="1340879" y="1585595"/>
                </a:lnTo>
                <a:lnTo>
                  <a:pt x="1340879" y="1636636"/>
                </a:lnTo>
                <a:lnTo>
                  <a:pt x="1354798" y="1636636"/>
                </a:lnTo>
                <a:lnTo>
                  <a:pt x="1354798" y="1751101"/>
                </a:lnTo>
                <a:lnTo>
                  <a:pt x="1381862" y="1751101"/>
                </a:lnTo>
                <a:lnTo>
                  <a:pt x="1381862" y="1758061"/>
                </a:lnTo>
                <a:lnTo>
                  <a:pt x="1389583" y="1758061"/>
                </a:lnTo>
                <a:lnTo>
                  <a:pt x="1389583" y="1803057"/>
                </a:lnTo>
                <a:lnTo>
                  <a:pt x="1410475" y="1803057"/>
                </a:lnTo>
                <a:lnTo>
                  <a:pt x="1410475" y="1866773"/>
                </a:lnTo>
                <a:lnTo>
                  <a:pt x="6386081" y="1866773"/>
                </a:lnTo>
              </a:path>
            </a:pathLst>
          </a:custGeom>
          <a:noFill/>
          <a:ln w="28575"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3" name="Freeform 59">
            <a:extLst>
              <a:ext uri="{FF2B5EF4-FFF2-40B4-BE49-F238E27FC236}">
                <a16:creationId xmlns:a16="http://schemas.microsoft.com/office/drawing/2014/main" id="{C794F906-796F-248A-250B-AA22AE58E0A2}"/>
              </a:ext>
            </a:extLst>
          </p:cNvPr>
          <p:cNvSpPr/>
          <p:nvPr/>
        </p:nvSpPr>
        <p:spPr>
          <a:xfrm>
            <a:off x="2569262" y="1734719"/>
            <a:ext cx="4038132" cy="1307121"/>
          </a:xfrm>
          <a:custGeom>
            <a:avLst/>
            <a:gdLst>
              <a:gd name="connsiteX0" fmla="*/ 0 w 4587100"/>
              <a:gd name="connsiteY0" fmla="*/ 0 h 1549247"/>
              <a:gd name="connsiteX1" fmla="*/ 276720 w 4587100"/>
              <a:gd name="connsiteY1" fmla="*/ 0 h 1549247"/>
              <a:gd name="connsiteX2" fmla="*/ 276720 w 4587100"/>
              <a:gd name="connsiteY2" fmla="*/ 51841 h 1549247"/>
              <a:gd name="connsiteX3" fmla="*/ 449085 w 4587100"/>
              <a:gd name="connsiteY3" fmla="*/ 51841 h 1549247"/>
              <a:gd name="connsiteX4" fmla="*/ 449085 w 4587100"/>
              <a:gd name="connsiteY4" fmla="*/ 193904 h 1549247"/>
              <a:gd name="connsiteX5" fmla="*/ 461201 w 4587100"/>
              <a:gd name="connsiteY5" fmla="*/ 193904 h 1549247"/>
              <a:gd name="connsiteX6" fmla="*/ 461201 w 4587100"/>
              <a:gd name="connsiteY6" fmla="*/ 212750 h 1549247"/>
              <a:gd name="connsiteX7" fmla="*/ 490830 w 4587100"/>
              <a:gd name="connsiteY7" fmla="*/ 212750 h 1549247"/>
              <a:gd name="connsiteX8" fmla="*/ 490830 w 4587100"/>
              <a:gd name="connsiteY8" fmla="*/ 265938 h 1549247"/>
              <a:gd name="connsiteX9" fmla="*/ 551421 w 4587100"/>
              <a:gd name="connsiteY9" fmla="*/ 265938 h 1549247"/>
              <a:gd name="connsiteX10" fmla="*/ 551421 w 4587100"/>
              <a:gd name="connsiteY10" fmla="*/ 352120 h 1549247"/>
              <a:gd name="connsiteX11" fmla="*/ 621767 w 4587100"/>
              <a:gd name="connsiteY11" fmla="*/ 352120 h 1549247"/>
              <a:gd name="connsiteX12" fmla="*/ 621767 w 4587100"/>
              <a:gd name="connsiteY12" fmla="*/ 372453 h 1549247"/>
              <a:gd name="connsiteX13" fmla="*/ 704266 w 4587100"/>
              <a:gd name="connsiteY13" fmla="*/ 372453 h 1549247"/>
              <a:gd name="connsiteX14" fmla="*/ 704266 w 4587100"/>
              <a:gd name="connsiteY14" fmla="*/ 422148 h 1549247"/>
              <a:gd name="connsiteX15" fmla="*/ 852386 w 4587100"/>
              <a:gd name="connsiteY15" fmla="*/ 422148 h 1549247"/>
              <a:gd name="connsiteX16" fmla="*/ 852386 w 4587100"/>
              <a:gd name="connsiteY16" fmla="*/ 482067 h 1549247"/>
              <a:gd name="connsiteX17" fmla="*/ 894804 w 4587100"/>
              <a:gd name="connsiteY17" fmla="*/ 482067 h 1549247"/>
              <a:gd name="connsiteX18" fmla="*/ 894804 w 4587100"/>
              <a:gd name="connsiteY18" fmla="*/ 566230 h 1549247"/>
              <a:gd name="connsiteX19" fmla="*/ 940588 w 4587100"/>
              <a:gd name="connsiteY19" fmla="*/ 566230 h 1549247"/>
              <a:gd name="connsiteX20" fmla="*/ 940588 w 4587100"/>
              <a:gd name="connsiteY20" fmla="*/ 594500 h 1549247"/>
              <a:gd name="connsiteX21" fmla="*/ 1011949 w 4587100"/>
              <a:gd name="connsiteY21" fmla="*/ 594500 h 1549247"/>
              <a:gd name="connsiteX22" fmla="*/ 1011949 w 4587100"/>
              <a:gd name="connsiteY22" fmla="*/ 646354 h 1549247"/>
              <a:gd name="connsiteX23" fmla="*/ 1023391 w 4587100"/>
              <a:gd name="connsiteY23" fmla="*/ 646354 h 1549247"/>
              <a:gd name="connsiteX24" fmla="*/ 1023391 w 4587100"/>
              <a:gd name="connsiteY24" fmla="*/ 697421 h 1549247"/>
              <a:gd name="connsiteX25" fmla="*/ 1217981 w 4587100"/>
              <a:gd name="connsiteY25" fmla="*/ 697421 h 1549247"/>
              <a:gd name="connsiteX26" fmla="*/ 1217981 w 4587100"/>
              <a:gd name="connsiteY26" fmla="*/ 753402 h 1549247"/>
              <a:gd name="connsiteX27" fmla="*/ 1228077 w 4587100"/>
              <a:gd name="connsiteY27" fmla="*/ 753402 h 1549247"/>
              <a:gd name="connsiteX28" fmla="*/ 1228077 w 4587100"/>
              <a:gd name="connsiteY28" fmla="*/ 807936 h 1549247"/>
              <a:gd name="connsiteX29" fmla="*/ 1240193 w 4587100"/>
              <a:gd name="connsiteY29" fmla="*/ 807936 h 1549247"/>
              <a:gd name="connsiteX30" fmla="*/ 1240193 w 4587100"/>
              <a:gd name="connsiteY30" fmla="*/ 1037527 h 1549247"/>
              <a:gd name="connsiteX31" fmla="*/ 1271842 w 4587100"/>
              <a:gd name="connsiteY31" fmla="*/ 1037527 h 1549247"/>
              <a:gd name="connsiteX32" fmla="*/ 1271842 w 4587100"/>
              <a:gd name="connsiteY32" fmla="*/ 1096594 h 1549247"/>
              <a:gd name="connsiteX33" fmla="*/ 1363587 w 4587100"/>
              <a:gd name="connsiteY33" fmla="*/ 1096594 h 1549247"/>
              <a:gd name="connsiteX34" fmla="*/ 1363587 w 4587100"/>
              <a:gd name="connsiteY34" fmla="*/ 1151318 h 1549247"/>
              <a:gd name="connsiteX35" fmla="*/ 1825955 w 4587100"/>
              <a:gd name="connsiteY35" fmla="*/ 1151318 h 1549247"/>
              <a:gd name="connsiteX36" fmla="*/ 1825955 w 4587100"/>
              <a:gd name="connsiteY36" fmla="*/ 1219988 h 1549247"/>
              <a:gd name="connsiteX37" fmla="*/ 3178327 w 4587100"/>
              <a:gd name="connsiteY37" fmla="*/ 1219988 h 1549247"/>
              <a:gd name="connsiteX38" fmla="*/ 3178327 w 4587100"/>
              <a:gd name="connsiteY38" fmla="*/ 1364463 h 1549247"/>
              <a:gd name="connsiteX39" fmla="*/ 3598037 w 4587100"/>
              <a:gd name="connsiteY39" fmla="*/ 1364463 h 1549247"/>
              <a:gd name="connsiteX40" fmla="*/ 3598037 w 4587100"/>
              <a:gd name="connsiteY40" fmla="*/ 1549248 h 1549247"/>
              <a:gd name="connsiteX41" fmla="*/ 4587100 w 4587100"/>
              <a:gd name="connsiteY41" fmla="*/ 1549248 h 1549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587100" h="1549247">
                <a:moveTo>
                  <a:pt x="0" y="0"/>
                </a:moveTo>
                <a:lnTo>
                  <a:pt x="276720" y="0"/>
                </a:lnTo>
                <a:lnTo>
                  <a:pt x="276720" y="51841"/>
                </a:lnTo>
                <a:lnTo>
                  <a:pt x="449085" y="51841"/>
                </a:lnTo>
                <a:lnTo>
                  <a:pt x="449085" y="193904"/>
                </a:lnTo>
                <a:lnTo>
                  <a:pt x="461201" y="193904"/>
                </a:lnTo>
                <a:lnTo>
                  <a:pt x="461201" y="212750"/>
                </a:lnTo>
                <a:lnTo>
                  <a:pt x="490830" y="212750"/>
                </a:lnTo>
                <a:lnTo>
                  <a:pt x="490830" y="265938"/>
                </a:lnTo>
                <a:lnTo>
                  <a:pt x="551421" y="265938"/>
                </a:lnTo>
                <a:lnTo>
                  <a:pt x="551421" y="352120"/>
                </a:lnTo>
                <a:lnTo>
                  <a:pt x="621767" y="352120"/>
                </a:lnTo>
                <a:lnTo>
                  <a:pt x="621767" y="372453"/>
                </a:lnTo>
                <a:lnTo>
                  <a:pt x="704266" y="372453"/>
                </a:lnTo>
                <a:lnTo>
                  <a:pt x="704266" y="422148"/>
                </a:lnTo>
                <a:lnTo>
                  <a:pt x="852386" y="422148"/>
                </a:lnTo>
                <a:lnTo>
                  <a:pt x="852386" y="482067"/>
                </a:lnTo>
                <a:lnTo>
                  <a:pt x="894804" y="482067"/>
                </a:lnTo>
                <a:lnTo>
                  <a:pt x="894804" y="566230"/>
                </a:lnTo>
                <a:lnTo>
                  <a:pt x="940588" y="566230"/>
                </a:lnTo>
                <a:lnTo>
                  <a:pt x="940588" y="594500"/>
                </a:lnTo>
                <a:lnTo>
                  <a:pt x="1011949" y="594500"/>
                </a:lnTo>
                <a:lnTo>
                  <a:pt x="1011949" y="646354"/>
                </a:lnTo>
                <a:lnTo>
                  <a:pt x="1023391" y="646354"/>
                </a:lnTo>
                <a:lnTo>
                  <a:pt x="1023391" y="697421"/>
                </a:lnTo>
                <a:lnTo>
                  <a:pt x="1217981" y="697421"/>
                </a:lnTo>
                <a:lnTo>
                  <a:pt x="1217981" y="753402"/>
                </a:lnTo>
                <a:lnTo>
                  <a:pt x="1228077" y="753402"/>
                </a:lnTo>
                <a:lnTo>
                  <a:pt x="1228077" y="807936"/>
                </a:lnTo>
                <a:lnTo>
                  <a:pt x="1240193" y="807936"/>
                </a:lnTo>
                <a:lnTo>
                  <a:pt x="1240193" y="1037527"/>
                </a:lnTo>
                <a:lnTo>
                  <a:pt x="1271842" y="1037527"/>
                </a:lnTo>
                <a:lnTo>
                  <a:pt x="1271842" y="1096594"/>
                </a:lnTo>
                <a:lnTo>
                  <a:pt x="1363587" y="1096594"/>
                </a:lnTo>
                <a:lnTo>
                  <a:pt x="1363587" y="1151318"/>
                </a:lnTo>
                <a:lnTo>
                  <a:pt x="1825955" y="1151318"/>
                </a:lnTo>
                <a:lnTo>
                  <a:pt x="1825955" y="1219988"/>
                </a:lnTo>
                <a:lnTo>
                  <a:pt x="3178327" y="1219988"/>
                </a:lnTo>
                <a:lnTo>
                  <a:pt x="3178327" y="1364463"/>
                </a:lnTo>
                <a:lnTo>
                  <a:pt x="3598037" y="1364463"/>
                </a:lnTo>
                <a:lnTo>
                  <a:pt x="3598037" y="1549248"/>
                </a:lnTo>
                <a:lnTo>
                  <a:pt x="4587100" y="1549248"/>
                </a:lnTo>
              </a:path>
            </a:pathLst>
          </a:custGeom>
          <a:noFill/>
          <a:ln w="28575"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28" name="Freeform 60">
            <a:extLst>
              <a:ext uri="{FF2B5EF4-FFF2-40B4-BE49-F238E27FC236}">
                <a16:creationId xmlns:a16="http://schemas.microsoft.com/office/drawing/2014/main" id="{BE73D0D9-0404-9B5C-FE1C-1BF3E3BF9292}"/>
              </a:ext>
            </a:extLst>
          </p:cNvPr>
          <p:cNvSpPr/>
          <p:nvPr/>
        </p:nvSpPr>
        <p:spPr>
          <a:xfrm>
            <a:off x="2566646" y="1734719"/>
            <a:ext cx="5574022" cy="1112276"/>
          </a:xfrm>
          <a:custGeom>
            <a:avLst/>
            <a:gdLst>
              <a:gd name="connsiteX0" fmla="*/ 0 w 6331788"/>
              <a:gd name="connsiteY0" fmla="*/ 0 h 1318310"/>
              <a:gd name="connsiteX1" fmla="*/ 204318 w 6331788"/>
              <a:gd name="connsiteY1" fmla="*/ 0 h 1318310"/>
              <a:gd name="connsiteX2" fmla="*/ 204318 w 6331788"/>
              <a:gd name="connsiteY2" fmla="*/ 52349 h 1318310"/>
              <a:gd name="connsiteX3" fmla="*/ 452056 w 6331788"/>
              <a:gd name="connsiteY3" fmla="*/ 52349 h 1318310"/>
              <a:gd name="connsiteX4" fmla="*/ 452056 w 6331788"/>
              <a:gd name="connsiteY4" fmla="*/ 210160 h 1318310"/>
              <a:gd name="connsiteX5" fmla="*/ 506070 w 6331788"/>
              <a:gd name="connsiteY5" fmla="*/ 210160 h 1318310"/>
              <a:gd name="connsiteX6" fmla="*/ 506070 w 6331788"/>
              <a:gd name="connsiteY6" fmla="*/ 265938 h 1318310"/>
              <a:gd name="connsiteX7" fmla="*/ 565899 w 6331788"/>
              <a:gd name="connsiteY7" fmla="*/ 265938 h 1318310"/>
              <a:gd name="connsiteX8" fmla="*/ 565899 w 6331788"/>
              <a:gd name="connsiteY8" fmla="*/ 318110 h 1318310"/>
              <a:gd name="connsiteX9" fmla="*/ 617931 w 6331788"/>
              <a:gd name="connsiteY9" fmla="*/ 318110 h 1318310"/>
              <a:gd name="connsiteX10" fmla="*/ 617931 w 6331788"/>
              <a:gd name="connsiteY10" fmla="*/ 369697 h 1318310"/>
              <a:gd name="connsiteX11" fmla="*/ 721119 w 6331788"/>
              <a:gd name="connsiteY11" fmla="*/ 369697 h 1318310"/>
              <a:gd name="connsiteX12" fmla="*/ 721119 w 6331788"/>
              <a:gd name="connsiteY12" fmla="*/ 432994 h 1318310"/>
              <a:gd name="connsiteX13" fmla="*/ 785279 w 6331788"/>
              <a:gd name="connsiteY13" fmla="*/ 432994 h 1318310"/>
              <a:gd name="connsiteX14" fmla="*/ 785279 w 6331788"/>
              <a:gd name="connsiteY14" fmla="*/ 534010 h 1318310"/>
              <a:gd name="connsiteX15" fmla="*/ 803059 w 6331788"/>
              <a:gd name="connsiteY15" fmla="*/ 534010 h 1318310"/>
              <a:gd name="connsiteX16" fmla="*/ 803059 w 6331788"/>
              <a:gd name="connsiteY16" fmla="*/ 638061 h 1318310"/>
              <a:gd name="connsiteX17" fmla="*/ 892810 w 6331788"/>
              <a:gd name="connsiteY17" fmla="*/ 638061 h 1318310"/>
              <a:gd name="connsiteX18" fmla="*/ 892810 w 6331788"/>
              <a:gd name="connsiteY18" fmla="*/ 963663 h 1318310"/>
              <a:gd name="connsiteX19" fmla="*/ 1077938 w 6331788"/>
              <a:gd name="connsiteY19" fmla="*/ 963663 h 1318310"/>
              <a:gd name="connsiteX20" fmla="*/ 1077938 w 6331788"/>
              <a:gd name="connsiteY20" fmla="*/ 1007453 h 1318310"/>
              <a:gd name="connsiteX21" fmla="*/ 1116089 w 6331788"/>
              <a:gd name="connsiteY21" fmla="*/ 1007453 h 1318310"/>
              <a:gd name="connsiteX22" fmla="*/ 1116089 w 6331788"/>
              <a:gd name="connsiteY22" fmla="*/ 1016127 h 1318310"/>
              <a:gd name="connsiteX23" fmla="*/ 1130834 w 6331788"/>
              <a:gd name="connsiteY23" fmla="*/ 1016127 h 1318310"/>
              <a:gd name="connsiteX24" fmla="*/ 1130834 w 6331788"/>
              <a:gd name="connsiteY24" fmla="*/ 1069454 h 1318310"/>
              <a:gd name="connsiteX25" fmla="*/ 1380135 w 6331788"/>
              <a:gd name="connsiteY25" fmla="*/ 1069454 h 1318310"/>
              <a:gd name="connsiteX26" fmla="*/ 1380135 w 6331788"/>
              <a:gd name="connsiteY26" fmla="*/ 1128382 h 1318310"/>
              <a:gd name="connsiteX27" fmla="*/ 1429563 w 6331788"/>
              <a:gd name="connsiteY27" fmla="*/ 1128382 h 1318310"/>
              <a:gd name="connsiteX28" fmla="*/ 1429563 w 6331788"/>
              <a:gd name="connsiteY28" fmla="*/ 1180884 h 1318310"/>
              <a:gd name="connsiteX29" fmla="*/ 1720482 w 6331788"/>
              <a:gd name="connsiteY29" fmla="*/ 1180884 h 1318310"/>
              <a:gd name="connsiteX30" fmla="*/ 1720482 w 6331788"/>
              <a:gd name="connsiteY30" fmla="*/ 1257186 h 1318310"/>
              <a:gd name="connsiteX31" fmla="*/ 1817535 w 6331788"/>
              <a:gd name="connsiteY31" fmla="*/ 1257186 h 1318310"/>
              <a:gd name="connsiteX32" fmla="*/ 1817535 w 6331788"/>
              <a:gd name="connsiteY32" fmla="*/ 1318311 h 1318310"/>
              <a:gd name="connsiteX33" fmla="*/ 6331788 w 6331788"/>
              <a:gd name="connsiteY33" fmla="*/ 1318311 h 1318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31788" h="1318310">
                <a:moveTo>
                  <a:pt x="0" y="0"/>
                </a:moveTo>
                <a:lnTo>
                  <a:pt x="204318" y="0"/>
                </a:lnTo>
                <a:lnTo>
                  <a:pt x="204318" y="52349"/>
                </a:lnTo>
                <a:lnTo>
                  <a:pt x="452056" y="52349"/>
                </a:lnTo>
                <a:lnTo>
                  <a:pt x="452056" y="210160"/>
                </a:lnTo>
                <a:lnTo>
                  <a:pt x="506070" y="210160"/>
                </a:lnTo>
                <a:lnTo>
                  <a:pt x="506070" y="265938"/>
                </a:lnTo>
                <a:lnTo>
                  <a:pt x="565899" y="265938"/>
                </a:lnTo>
                <a:lnTo>
                  <a:pt x="565899" y="318110"/>
                </a:lnTo>
                <a:lnTo>
                  <a:pt x="617931" y="318110"/>
                </a:lnTo>
                <a:lnTo>
                  <a:pt x="617931" y="369697"/>
                </a:lnTo>
                <a:lnTo>
                  <a:pt x="721119" y="369697"/>
                </a:lnTo>
                <a:lnTo>
                  <a:pt x="721119" y="432994"/>
                </a:lnTo>
                <a:lnTo>
                  <a:pt x="785279" y="432994"/>
                </a:lnTo>
                <a:lnTo>
                  <a:pt x="785279" y="534010"/>
                </a:lnTo>
                <a:lnTo>
                  <a:pt x="803059" y="534010"/>
                </a:lnTo>
                <a:lnTo>
                  <a:pt x="803059" y="638061"/>
                </a:lnTo>
                <a:lnTo>
                  <a:pt x="892810" y="638061"/>
                </a:lnTo>
                <a:lnTo>
                  <a:pt x="892810" y="963663"/>
                </a:lnTo>
                <a:lnTo>
                  <a:pt x="1077938" y="963663"/>
                </a:lnTo>
                <a:lnTo>
                  <a:pt x="1077938" y="1007453"/>
                </a:lnTo>
                <a:lnTo>
                  <a:pt x="1116089" y="1007453"/>
                </a:lnTo>
                <a:lnTo>
                  <a:pt x="1116089" y="1016127"/>
                </a:lnTo>
                <a:lnTo>
                  <a:pt x="1130834" y="1016127"/>
                </a:lnTo>
                <a:lnTo>
                  <a:pt x="1130834" y="1069454"/>
                </a:lnTo>
                <a:lnTo>
                  <a:pt x="1380135" y="1069454"/>
                </a:lnTo>
                <a:lnTo>
                  <a:pt x="1380135" y="1128382"/>
                </a:lnTo>
                <a:lnTo>
                  <a:pt x="1429563" y="1128382"/>
                </a:lnTo>
                <a:lnTo>
                  <a:pt x="1429563" y="1180884"/>
                </a:lnTo>
                <a:cubicBezTo>
                  <a:pt x="1429563" y="1180884"/>
                  <a:pt x="1720482" y="1176985"/>
                  <a:pt x="1720482" y="1180884"/>
                </a:cubicBezTo>
                <a:lnTo>
                  <a:pt x="1720482" y="1257186"/>
                </a:lnTo>
                <a:lnTo>
                  <a:pt x="1817535" y="1257186"/>
                </a:lnTo>
                <a:lnTo>
                  <a:pt x="1817535" y="1318311"/>
                </a:lnTo>
                <a:lnTo>
                  <a:pt x="6331788" y="1318311"/>
                </a:lnTo>
              </a:path>
            </a:pathLst>
          </a:custGeom>
          <a:noFill/>
          <a:ln w="28575"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22529" name="Graphic 11">
            <a:extLst>
              <a:ext uri="{FF2B5EF4-FFF2-40B4-BE49-F238E27FC236}">
                <a16:creationId xmlns:a16="http://schemas.microsoft.com/office/drawing/2014/main" id="{00F96869-8C74-8B97-2254-2718CFB26169}"/>
              </a:ext>
            </a:extLst>
          </p:cNvPr>
          <p:cNvGrpSpPr/>
          <p:nvPr/>
        </p:nvGrpSpPr>
        <p:grpSpPr>
          <a:xfrm>
            <a:off x="3088609" y="2022130"/>
            <a:ext cx="3544297" cy="1046530"/>
            <a:chOff x="3447300" y="1766544"/>
            <a:chExt cx="4026167" cy="1240384"/>
          </a:xfrm>
        </p:grpSpPr>
        <p:sp>
          <p:nvSpPr>
            <p:cNvPr id="22531" name="Freeform 63">
              <a:extLst>
                <a:ext uri="{FF2B5EF4-FFF2-40B4-BE49-F238E27FC236}">
                  <a16:creationId xmlns:a16="http://schemas.microsoft.com/office/drawing/2014/main" id="{C9E8361C-09DD-5DE9-A5B1-FF28785879BC}"/>
                </a:ext>
              </a:extLst>
            </p:cNvPr>
            <p:cNvSpPr/>
            <p:nvPr/>
          </p:nvSpPr>
          <p:spPr>
            <a:xfrm>
              <a:off x="3957066" y="2091524"/>
              <a:ext cx="63576" cy="63576"/>
            </a:xfrm>
            <a:custGeom>
              <a:avLst/>
              <a:gdLst>
                <a:gd name="connsiteX0" fmla="*/ 63887 w 63576"/>
                <a:gd name="connsiteY0" fmla="*/ 31952 h 63576"/>
                <a:gd name="connsiteX1" fmla="*/ 32099 w 63576"/>
                <a:gd name="connsiteY1" fmla="*/ 63740 h 63576"/>
                <a:gd name="connsiteX2" fmla="*/ 311 w 63576"/>
                <a:gd name="connsiteY2" fmla="*/ 31952 h 63576"/>
                <a:gd name="connsiteX3" fmla="*/ 32099 w 63576"/>
                <a:gd name="connsiteY3" fmla="*/ 164 h 63576"/>
                <a:gd name="connsiteX4" fmla="*/ 63887 w 63576"/>
                <a:gd name="connsiteY4" fmla="*/ 31952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887" y="31952"/>
                  </a:moveTo>
                  <a:cubicBezTo>
                    <a:pt x="63887" y="49508"/>
                    <a:pt x="49655" y="63740"/>
                    <a:pt x="32099" y="63740"/>
                  </a:cubicBezTo>
                  <a:cubicBezTo>
                    <a:pt x="14543" y="63740"/>
                    <a:pt x="311" y="49508"/>
                    <a:pt x="311" y="31952"/>
                  </a:cubicBezTo>
                  <a:cubicBezTo>
                    <a:pt x="311" y="14396"/>
                    <a:pt x="14543" y="164"/>
                    <a:pt x="32099" y="164"/>
                  </a:cubicBezTo>
                  <a:cubicBezTo>
                    <a:pt x="49655" y="164"/>
                    <a:pt x="63887" y="14396"/>
                    <a:pt x="63887" y="31952"/>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2" name="Freeform 64">
              <a:extLst>
                <a:ext uri="{FF2B5EF4-FFF2-40B4-BE49-F238E27FC236}">
                  <a16:creationId xmlns:a16="http://schemas.microsoft.com/office/drawing/2014/main" id="{FD9ED08A-0461-B4A3-0EE4-DD9A1881196C}"/>
                </a:ext>
              </a:extLst>
            </p:cNvPr>
            <p:cNvSpPr/>
            <p:nvPr/>
          </p:nvSpPr>
          <p:spPr>
            <a:xfrm>
              <a:off x="4183329" y="2490698"/>
              <a:ext cx="63576" cy="63576"/>
            </a:xfrm>
            <a:custGeom>
              <a:avLst/>
              <a:gdLst>
                <a:gd name="connsiteX0" fmla="*/ 63905 w 63576"/>
                <a:gd name="connsiteY0" fmla="*/ 31984 h 63576"/>
                <a:gd name="connsiteX1" fmla="*/ 32117 w 63576"/>
                <a:gd name="connsiteY1" fmla="*/ 63772 h 63576"/>
                <a:gd name="connsiteX2" fmla="*/ 329 w 63576"/>
                <a:gd name="connsiteY2" fmla="*/ 31984 h 63576"/>
                <a:gd name="connsiteX3" fmla="*/ 32117 w 63576"/>
                <a:gd name="connsiteY3" fmla="*/ 196 h 63576"/>
                <a:gd name="connsiteX4" fmla="*/ 63905 w 63576"/>
                <a:gd name="connsiteY4" fmla="*/ 31984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05" y="31984"/>
                  </a:moveTo>
                  <a:cubicBezTo>
                    <a:pt x="63905" y="49540"/>
                    <a:pt x="49673" y="63772"/>
                    <a:pt x="32117" y="63772"/>
                  </a:cubicBezTo>
                  <a:cubicBezTo>
                    <a:pt x="14561" y="63772"/>
                    <a:pt x="329" y="49540"/>
                    <a:pt x="329" y="31984"/>
                  </a:cubicBezTo>
                  <a:cubicBezTo>
                    <a:pt x="329" y="14428"/>
                    <a:pt x="14561" y="196"/>
                    <a:pt x="32117" y="196"/>
                  </a:cubicBezTo>
                  <a:cubicBezTo>
                    <a:pt x="49673" y="196"/>
                    <a:pt x="63905" y="14428"/>
                    <a:pt x="63905" y="31984"/>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3" name="Freeform 82">
              <a:extLst>
                <a:ext uri="{FF2B5EF4-FFF2-40B4-BE49-F238E27FC236}">
                  <a16:creationId xmlns:a16="http://schemas.microsoft.com/office/drawing/2014/main" id="{30212121-E929-45A1-A42E-913D72402E50}"/>
                </a:ext>
              </a:extLst>
            </p:cNvPr>
            <p:cNvSpPr/>
            <p:nvPr/>
          </p:nvSpPr>
          <p:spPr>
            <a:xfrm>
              <a:off x="4401578" y="2540342"/>
              <a:ext cx="63576" cy="63576"/>
            </a:xfrm>
            <a:custGeom>
              <a:avLst/>
              <a:gdLst>
                <a:gd name="connsiteX0" fmla="*/ 63922 w 63576"/>
                <a:gd name="connsiteY0" fmla="*/ 31988 h 63576"/>
                <a:gd name="connsiteX1" fmla="*/ 32134 w 63576"/>
                <a:gd name="connsiteY1" fmla="*/ 63776 h 63576"/>
                <a:gd name="connsiteX2" fmla="*/ 346 w 63576"/>
                <a:gd name="connsiteY2" fmla="*/ 31988 h 63576"/>
                <a:gd name="connsiteX3" fmla="*/ 32134 w 63576"/>
                <a:gd name="connsiteY3" fmla="*/ 200 h 63576"/>
                <a:gd name="connsiteX4" fmla="*/ 63922 w 63576"/>
                <a:gd name="connsiteY4" fmla="*/ 31988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22" y="31988"/>
                  </a:moveTo>
                  <a:cubicBezTo>
                    <a:pt x="63922" y="49544"/>
                    <a:pt x="49690" y="63776"/>
                    <a:pt x="32134" y="63776"/>
                  </a:cubicBezTo>
                  <a:cubicBezTo>
                    <a:pt x="14578" y="63776"/>
                    <a:pt x="346" y="49544"/>
                    <a:pt x="346" y="31988"/>
                  </a:cubicBezTo>
                  <a:cubicBezTo>
                    <a:pt x="346" y="14432"/>
                    <a:pt x="14578" y="200"/>
                    <a:pt x="32134" y="200"/>
                  </a:cubicBezTo>
                  <a:cubicBezTo>
                    <a:pt x="49690" y="200"/>
                    <a:pt x="63922" y="14432"/>
                    <a:pt x="63922" y="31988"/>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4" name="Freeform 83">
              <a:extLst>
                <a:ext uri="{FF2B5EF4-FFF2-40B4-BE49-F238E27FC236}">
                  <a16:creationId xmlns:a16="http://schemas.microsoft.com/office/drawing/2014/main" id="{CB657373-04A8-CABC-09AF-76F8B3FBB0D4}"/>
                </a:ext>
              </a:extLst>
            </p:cNvPr>
            <p:cNvSpPr/>
            <p:nvPr/>
          </p:nvSpPr>
          <p:spPr>
            <a:xfrm>
              <a:off x="4532744" y="2540342"/>
              <a:ext cx="63576" cy="63576"/>
            </a:xfrm>
            <a:custGeom>
              <a:avLst/>
              <a:gdLst>
                <a:gd name="connsiteX0" fmla="*/ 63933 w 63576"/>
                <a:gd name="connsiteY0" fmla="*/ 31988 h 63576"/>
                <a:gd name="connsiteX1" fmla="*/ 32145 w 63576"/>
                <a:gd name="connsiteY1" fmla="*/ 63776 h 63576"/>
                <a:gd name="connsiteX2" fmla="*/ 356 w 63576"/>
                <a:gd name="connsiteY2" fmla="*/ 31988 h 63576"/>
                <a:gd name="connsiteX3" fmla="*/ 32145 w 63576"/>
                <a:gd name="connsiteY3" fmla="*/ 200 h 63576"/>
                <a:gd name="connsiteX4" fmla="*/ 63933 w 63576"/>
                <a:gd name="connsiteY4" fmla="*/ 31988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33" y="31988"/>
                  </a:moveTo>
                  <a:cubicBezTo>
                    <a:pt x="63933" y="49544"/>
                    <a:pt x="49701" y="63776"/>
                    <a:pt x="32145" y="63776"/>
                  </a:cubicBezTo>
                  <a:cubicBezTo>
                    <a:pt x="14588" y="63776"/>
                    <a:pt x="356" y="49544"/>
                    <a:pt x="356" y="31988"/>
                  </a:cubicBezTo>
                  <a:cubicBezTo>
                    <a:pt x="356" y="14432"/>
                    <a:pt x="14588" y="200"/>
                    <a:pt x="32145" y="200"/>
                  </a:cubicBezTo>
                  <a:cubicBezTo>
                    <a:pt x="49701" y="200"/>
                    <a:pt x="63933" y="14432"/>
                    <a:pt x="63933" y="31988"/>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5" name="Freeform 84">
              <a:extLst>
                <a:ext uri="{FF2B5EF4-FFF2-40B4-BE49-F238E27FC236}">
                  <a16:creationId xmlns:a16="http://schemas.microsoft.com/office/drawing/2014/main" id="{AD5049BA-A268-0F4E-FBCF-FDE351D718AB}"/>
                </a:ext>
              </a:extLst>
            </p:cNvPr>
            <p:cNvSpPr/>
            <p:nvPr/>
          </p:nvSpPr>
          <p:spPr>
            <a:xfrm>
              <a:off x="4640059" y="2540342"/>
              <a:ext cx="63576" cy="63576"/>
            </a:xfrm>
            <a:custGeom>
              <a:avLst/>
              <a:gdLst>
                <a:gd name="connsiteX0" fmla="*/ 63941 w 63576"/>
                <a:gd name="connsiteY0" fmla="*/ 31988 h 63576"/>
                <a:gd name="connsiteX1" fmla="*/ 32153 w 63576"/>
                <a:gd name="connsiteY1" fmla="*/ 63776 h 63576"/>
                <a:gd name="connsiteX2" fmla="*/ 365 w 63576"/>
                <a:gd name="connsiteY2" fmla="*/ 31988 h 63576"/>
                <a:gd name="connsiteX3" fmla="*/ 32153 w 63576"/>
                <a:gd name="connsiteY3" fmla="*/ 200 h 63576"/>
                <a:gd name="connsiteX4" fmla="*/ 63941 w 63576"/>
                <a:gd name="connsiteY4" fmla="*/ 31988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41" y="31988"/>
                  </a:moveTo>
                  <a:cubicBezTo>
                    <a:pt x="63941" y="49544"/>
                    <a:pt x="49709" y="63776"/>
                    <a:pt x="32153" y="63776"/>
                  </a:cubicBezTo>
                  <a:cubicBezTo>
                    <a:pt x="14597" y="63776"/>
                    <a:pt x="365" y="49544"/>
                    <a:pt x="365" y="31988"/>
                  </a:cubicBezTo>
                  <a:cubicBezTo>
                    <a:pt x="365" y="14432"/>
                    <a:pt x="14597" y="200"/>
                    <a:pt x="32153" y="200"/>
                  </a:cubicBezTo>
                  <a:cubicBezTo>
                    <a:pt x="49709" y="200"/>
                    <a:pt x="63941" y="14432"/>
                    <a:pt x="63941" y="31988"/>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6" name="Freeform 85">
              <a:extLst>
                <a:ext uri="{FF2B5EF4-FFF2-40B4-BE49-F238E27FC236}">
                  <a16:creationId xmlns:a16="http://schemas.microsoft.com/office/drawing/2014/main" id="{58448ED2-D8BA-DA88-AD7D-7ABE44CEEBB3}"/>
                </a:ext>
              </a:extLst>
            </p:cNvPr>
            <p:cNvSpPr/>
            <p:nvPr/>
          </p:nvSpPr>
          <p:spPr>
            <a:xfrm>
              <a:off x="4694834" y="2610408"/>
              <a:ext cx="63576" cy="63576"/>
            </a:xfrm>
            <a:custGeom>
              <a:avLst/>
              <a:gdLst>
                <a:gd name="connsiteX0" fmla="*/ 63945 w 63576"/>
                <a:gd name="connsiteY0" fmla="*/ 31993 h 63576"/>
                <a:gd name="connsiteX1" fmla="*/ 32157 w 63576"/>
                <a:gd name="connsiteY1" fmla="*/ 63781 h 63576"/>
                <a:gd name="connsiteX2" fmla="*/ 369 w 63576"/>
                <a:gd name="connsiteY2" fmla="*/ 31993 h 63576"/>
                <a:gd name="connsiteX3" fmla="*/ 32157 w 63576"/>
                <a:gd name="connsiteY3" fmla="*/ 205 h 63576"/>
                <a:gd name="connsiteX4" fmla="*/ 63945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45" y="31993"/>
                  </a:moveTo>
                  <a:cubicBezTo>
                    <a:pt x="63945" y="49549"/>
                    <a:pt x="49713" y="63781"/>
                    <a:pt x="32157" y="63781"/>
                  </a:cubicBezTo>
                  <a:cubicBezTo>
                    <a:pt x="14601" y="63781"/>
                    <a:pt x="369" y="49549"/>
                    <a:pt x="369" y="31993"/>
                  </a:cubicBezTo>
                  <a:cubicBezTo>
                    <a:pt x="369" y="14437"/>
                    <a:pt x="14601" y="205"/>
                    <a:pt x="32157" y="205"/>
                  </a:cubicBezTo>
                  <a:cubicBezTo>
                    <a:pt x="49713" y="205"/>
                    <a:pt x="63945" y="14437"/>
                    <a:pt x="63945"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7" name="Freeform 86">
              <a:extLst>
                <a:ext uri="{FF2B5EF4-FFF2-40B4-BE49-F238E27FC236}">
                  <a16:creationId xmlns:a16="http://schemas.microsoft.com/office/drawing/2014/main" id="{45F6B6BF-EC3E-1F13-1564-E72D2167A5D6}"/>
                </a:ext>
              </a:extLst>
            </p:cNvPr>
            <p:cNvSpPr/>
            <p:nvPr/>
          </p:nvSpPr>
          <p:spPr>
            <a:xfrm>
              <a:off x="4865281" y="2610408"/>
              <a:ext cx="63576" cy="63576"/>
            </a:xfrm>
            <a:custGeom>
              <a:avLst/>
              <a:gdLst>
                <a:gd name="connsiteX0" fmla="*/ 63959 w 63576"/>
                <a:gd name="connsiteY0" fmla="*/ 31993 h 63576"/>
                <a:gd name="connsiteX1" fmla="*/ 32171 w 63576"/>
                <a:gd name="connsiteY1" fmla="*/ 63781 h 63576"/>
                <a:gd name="connsiteX2" fmla="*/ 383 w 63576"/>
                <a:gd name="connsiteY2" fmla="*/ 31993 h 63576"/>
                <a:gd name="connsiteX3" fmla="*/ 32171 w 63576"/>
                <a:gd name="connsiteY3" fmla="*/ 205 h 63576"/>
                <a:gd name="connsiteX4" fmla="*/ 63959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59" y="31993"/>
                  </a:moveTo>
                  <a:cubicBezTo>
                    <a:pt x="63959" y="49549"/>
                    <a:pt x="49727" y="63781"/>
                    <a:pt x="32171" y="63781"/>
                  </a:cubicBezTo>
                  <a:cubicBezTo>
                    <a:pt x="14615" y="63781"/>
                    <a:pt x="383" y="49549"/>
                    <a:pt x="383" y="31993"/>
                  </a:cubicBezTo>
                  <a:cubicBezTo>
                    <a:pt x="383" y="14437"/>
                    <a:pt x="14615" y="205"/>
                    <a:pt x="32171" y="205"/>
                  </a:cubicBezTo>
                  <a:cubicBezTo>
                    <a:pt x="49727" y="205"/>
                    <a:pt x="63959" y="14437"/>
                    <a:pt x="63959"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8" name="Freeform 87">
              <a:extLst>
                <a:ext uri="{FF2B5EF4-FFF2-40B4-BE49-F238E27FC236}">
                  <a16:creationId xmlns:a16="http://schemas.microsoft.com/office/drawing/2014/main" id="{599153EC-5145-001E-F43A-55C8D35B9AEB}"/>
                </a:ext>
              </a:extLst>
            </p:cNvPr>
            <p:cNvSpPr/>
            <p:nvPr/>
          </p:nvSpPr>
          <p:spPr>
            <a:xfrm>
              <a:off x="5067604" y="2610408"/>
              <a:ext cx="63576" cy="63576"/>
            </a:xfrm>
            <a:custGeom>
              <a:avLst/>
              <a:gdLst>
                <a:gd name="connsiteX0" fmla="*/ 63975 w 63576"/>
                <a:gd name="connsiteY0" fmla="*/ 31993 h 63576"/>
                <a:gd name="connsiteX1" fmla="*/ 32187 w 63576"/>
                <a:gd name="connsiteY1" fmla="*/ 63781 h 63576"/>
                <a:gd name="connsiteX2" fmla="*/ 399 w 63576"/>
                <a:gd name="connsiteY2" fmla="*/ 31993 h 63576"/>
                <a:gd name="connsiteX3" fmla="*/ 32187 w 63576"/>
                <a:gd name="connsiteY3" fmla="*/ 205 h 63576"/>
                <a:gd name="connsiteX4" fmla="*/ 63975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75" y="31993"/>
                  </a:moveTo>
                  <a:cubicBezTo>
                    <a:pt x="63975" y="49549"/>
                    <a:pt x="49743" y="63781"/>
                    <a:pt x="32187" y="63781"/>
                  </a:cubicBezTo>
                  <a:cubicBezTo>
                    <a:pt x="14631" y="63781"/>
                    <a:pt x="399" y="49549"/>
                    <a:pt x="399" y="31993"/>
                  </a:cubicBezTo>
                  <a:cubicBezTo>
                    <a:pt x="399" y="14437"/>
                    <a:pt x="14631" y="205"/>
                    <a:pt x="32187" y="205"/>
                  </a:cubicBezTo>
                  <a:cubicBezTo>
                    <a:pt x="49743" y="205"/>
                    <a:pt x="63975" y="14437"/>
                    <a:pt x="63975"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39" name="Freeform 88">
              <a:extLst>
                <a:ext uri="{FF2B5EF4-FFF2-40B4-BE49-F238E27FC236}">
                  <a16:creationId xmlns:a16="http://schemas.microsoft.com/office/drawing/2014/main" id="{B31D5645-2906-7B0C-62EB-16308D4F591F}"/>
                </a:ext>
              </a:extLst>
            </p:cNvPr>
            <p:cNvSpPr/>
            <p:nvPr/>
          </p:nvSpPr>
          <p:spPr>
            <a:xfrm>
              <a:off x="5309743" y="2610408"/>
              <a:ext cx="63576" cy="63576"/>
            </a:xfrm>
            <a:custGeom>
              <a:avLst/>
              <a:gdLst>
                <a:gd name="connsiteX0" fmla="*/ 63994 w 63576"/>
                <a:gd name="connsiteY0" fmla="*/ 31993 h 63576"/>
                <a:gd name="connsiteX1" fmla="*/ 32206 w 63576"/>
                <a:gd name="connsiteY1" fmla="*/ 63781 h 63576"/>
                <a:gd name="connsiteX2" fmla="*/ 418 w 63576"/>
                <a:gd name="connsiteY2" fmla="*/ 31993 h 63576"/>
                <a:gd name="connsiteX3" fmla="*/ 32206 w 63576"/>
                <a:gd name="connsiteY3" fmla="*/ 205 h 63576"/>
                <a:gd name="connsiteX4" fmla="*/ 63994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94" y="31993"/>
                  </a:moveTo>
                  <a:cubicBezTo>
                    <a:pt x="63994" y="49549"/>
                    <a:pt x="49762" y="63781"/>
                    <a:pt x="32206" y="63781"/>
                  </a:cubicBezTo>
                  <a:cubicBezTo>
                    <a:pt x="14650" y="63781"/>
                    <a:pt x="418" y="49549"/>
                    <a:pt x="418" y="31993"/>
                  </a:cubicBezTo>
                  <a:cubicBezTo>
                    <a:pt x="418" y="14437"/>
                    <a:pt x="14650" y="205"/>
                    <a:pt x="32206" y="205"/>
                  </a:cubicBezTo>
                  <a:cubicBezTo>
                    <a:pt x="49762" y="205"/>
                    <a:pt x="63994" y="14437"/>
                    <a:pt x="63994"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0" name="Freeform 89">
              <a:extLst>
                <a:ext uri="{FF2B5EF4-FFF2-40B4-BE49-F238E27FC236}">
                  <a16:creationId xmlns:a16="http://schemas.microsoft.com/office/drawing/2014/main" id="{5BF94CCA-353E-5F07-5F5E-4ED963DB191E}"/>
                </a:ext>
              </a:extLst>
            </p:cNvPr>
            <p:cNvSpPr/>
            <p:nvPr/>
          </p:nvSpPr>
          <p:spPr>
            <a:xfrm>
              <a:off x="5332044" y="2610408"/>
              <a:ext cx="63576" cy="63576"/>
            </a:xfrm>
            <a:custGeom>
              <a:avLst/>
              <a:gdLst>
                <a:gd name="connsiteX0" fmla="*/ 63996 w 63576"/>
                <a:gd name="connsiteY0" fmla="*/ 31993 h 63576"/>
                <a:gd name="connsiteX1" fmla="*/ 32207 w 63576"/>
                <a:gd name="connsiteY1" fmla="*/ 63781 h 63576"/>
                <a:gd name="connsiteX2" fmla="*/ 419 w 63576"/>
                <a:gd name="connsiteY2" fmla="*/ 31993 h 63576"/>
                <a:gd name="connsiteX3" fmla="*/ 32207 w 63576"/>
                <a:gd name="connsiteY3" fmla="*/ 205 h 63576"/>
                <a:gd name="connsiteX4" fmla="*/ 63996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996" y="31993"/>
                  </a:moveTo>
                  <a:cubicBezTo>
                    <a:pt x="63996" y="49549"/>
                    <a:pt x="49764" y="63781"/>
                    <a:pt x="32207" y="63781"/>
                  </a:cubicBezTo>
                  <a:cubicBezTo>
                    <a:pt x="14651" y="63781"/>
                    <a:pt x="419" y="49549"/>
                    <a:pt x="419" y="31993"/>
                  </a:cubicBezTo>
                  <a:cubicBezTo>
                    <a:pt x="419" y="14437"/>
                    <a:pt x="14651" y="205"/>
                    <a:pt x="32207" y="205"/>
                  </a:cubicBezTo>
                  <a:cubicBezTo>
                    <a:pt x="49764" y="205"/>
                    <a:pt x="63996" y="14437"/>
                    <a:pt x="63996"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1" name="Freeform 90">
              <a:extLst>
                <a:ext uri="{FF2B5EF4-FFF2-40B4-BE49-F238E27FC236}">
                  <a16:creationId xmlns:a16="http://schemas.microsoft.com/office/drawing/2014/main" id="{5A23A88E-4577-7830-D71D-DE3EEE8133E8}"/>
                </a:ext>
              </a:extLst>
            </p:cNvPr>
            <p:cNvSpPr/>
            <p:nvPr/>
          </p:nvSpPr>
          <p:spPr>
            <a:xfrm>
              <a:off x="5532755" y="2610408"/>
              <a:ext cx="63576" cy="63576"/>
            </a:xfrm>
            <a:custGeom>
              <a:avLst/>
              <a:gdLst>
                <a:gd name="connsiteX0" fmla="*/ 64011 w 63576"/>
                <a:gd name="connsiteY0" fmla="*/ 31993 h 63576"/>
                <a:gd name="connsiteX1" fmla="*/ 32223 w 63576"/>
                <a:gd name="connsiteY1" fmla="*/ 63781 h 63576"/>
                <a:gd name="connsiteX2" fmla="*/ 435 w 63576"/>
                <a:gd name="connsiteY2" fmla="*/ 31993 h 63576"/>
                <a:gd name="connsiteX3" fmla="*/ 32223 w 63576"/>
                <a:gd name="connsiteY3" fmla="*/ 205 h 63576"/>
                <a:gd name="connsiteX4" fmla="*/ 64011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11" y="31993"/>
                  </a:moveTo>
                  <a:cubicBezTo>
                    <a:pt x="64011" y="49549"/>
                    <a:pt x="49779" y="63781"/>
                    <a:pt x="32223" y="63781"/>
                  </a:cubicBezTo>
                  <a:cubicBezTo>
                    <a:pt x="14667" y="63781"/>
                    <a:pt x="435" y="49549"/>
                    <a:pt x="435" y="31993"/>
                  </a:cubicBezTo>
                  <a:cubicBezTo>
                    <a:pt x="435" y="14437"/>
                    <a:pt x="14667" y="205"/>
                    <a:pt x="32223" y="205"/>
                  </a:cubicBezTo>
                  <a:cubicBezTo>
                    <a:pt x="49779" y="205"/>
                    <a:pt x="64011" y="14437"/>
                    <a:pt x="64011"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2" name="Freeform 91">
              <a:extLst>
                <a:ext uri="{FF2B5EF4-FFF2-40B4-BE49-F238E27FC236}">
                  <a16:creationId xmlns:a16="http://schemas.microsoft.com/office/drawing/2014/main" id="{A097F979-3326-B3CC-B26F-C0D5067CA213}"/>
                </a:ext>
              </a:extLst>
            </p:cNvPr>
            <p:cNvSpPr/>
            <p:nvPr/>
          </p:nvSpPr>
          <p:spPr>
            <a:xfrm>
              <a:off x="5532755" y="2612009"/>
              <a:ext cx="63576" cy="63576"/>
            </a:xfrm>
            <a:custGeom>
              <a:avLst/>
              <a:gdLst>
                <a:gd name="connsiteX0" fmla="*/ 64011 w 63576"/>
                <a:gd name="connsiteY0" fmla="*/ 31993 h 63576"/>
                <a:gd name="connsiteX1" fmla="*/ 32223 w 63576"/>
                <a:gd name="connsiteY1" fmla="*/ 63781 h 63576"/>
                <a:gd name="connsiteX2" fmla="*/ 435 w 63576"/>
                <a:gd name="connsiteY2" fmla="*/ 31993 h 63576"/>
                <a:gd name="connsiteX3" fmla="*/ 32223 w 63576"/>
                <a:gd name="connsiteY3" fmla="*/ 205 h 63576"/>
                <a:gd name="connsiteX4" fmla="*/ 64011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11" y="31993"/>
                  </a:moveTo>
                  <a:cubicBezTo>
                    <a:pt x="64011" y="49549"/>
                    <a:pt x="49779" y="63781"/>
                    <a:pt x="32223" y="63781"/>
                  </a:cubicBezTo>
                  <a:cubicBezTo>
                    <a:pt x="14667" y="63781"/>
                    <a:pt x="435" y="49549"/>
                    <a:pt x="435" y="31993"/>
                  </a:cubicBezTo>
                  <a:cubicBezTo>
                    <a:pt x="435" y="14437"/>
                    <a:pt x="14667" y="205"/>
                    <a:pt x="32223" y="205"/>
                  </a:cubicBezTo>
                  <a:cubicBezTo>
                    <a:pt x="49779" y="205"/>
                    <a:pt x="64011" y="14437"/>
                    <a:pt x="64011"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3" name="Freeform 92">
              <a:extLst>
                <a:ext uri="{FF2B5EF4-FFF2-40B4-BE49-F238E27FC236}">
                  <a16:creationId xmlns:a16="http://schemas.microsoft.com/office/drawing/2014/main" id="{DE64ED41-FEF7-3A4F-D4E4-A7EDCB2EC341}"/>
                </a:ext>
              </a:extLst>
            </p:cNvPr>
            <p:cNvSpPr/>
            <p:nvPr/>
          </p:nvSpPr>
          <p:spPr>
            <a:xfrm>
              <a:off x="5768301" y="2612009"/>
              <a:ext cx="63576" cy="63576"/>
            </a:xfrm>
            <a:custGeom>
              <a:avLst/>
              <a:gdLst>
                <a:gd name="connsiteX0" fmla="*/ 64030 w 63576"/>
                <a:gd name="connsiteY0" fmla="*/ 31993 h 63576"/>
                <a:gd name="connsiteX1" fmla="*/ 32242 w 63576"/>
                <a:gd name="connsiteY1" fmla="*/ 63781 h 63576"/>
                <a:gd name="connsiteX2" fmla="*/ 454 w 63576"/>
                <a:gd name="connsiteY2" fmla="*/ 31993 h 63576"/>
                <a:gd name="connsiteX3" fmla="*/ 32242 w 63576"/>
                <a:gd name="connsiteY3" fmla="*/ 205 h 63576"/>
                <a:gd name="connsiteX4" fmla="*/ 64030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30" y="31993"/>
                  </a:moveTo>
                  <a:cubicBezTo>
                    <a:pt x="64030" y="49549"/>
                    <a:pt x="49798" y="63781"/>
                    <a:pt x="32242" y="63781"/>
                  </a:cubicBezTo>
                  <a:cubicBezTo>
                    <a:pt x="14686" y="63781"/>
                    <a:pt x="454" y="49549"/>
                    <a:pt x="454" y="31993"/>
                  </a:cubicBezTo>
                  <a:cubicBezTo>
                    <a:pt x="454" y="14437"/>
                    <a:pt x="14686" y="205"/>
                    <a:pt x="32242" y="205"/>
                  </a:cubicBezTo>
                  <a:cubicBezTo>
                    <a:pt x="49798" y="205"/>
                    <a:pt x="64030" y="14437"/>
                    <a:pt x="64030"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4" name="Freeform 93">
              <a:extLst>
                <a:ext uri="{FF2B5EF4-FFF2-40B4-BE49-F238E27FC236}">
                  <a16:creationId xmlns:a16="http://schemas.microsoft.com/office/drawing/2014/main" id="{655E8FE8-897A-BF95-B479-E29CC778F9A8}"/>
                </a:ext>
              </a:extLst>
            </p:cNvPr>
            <p:cNvSpPr/>
            <p:nvPr/>
          </p:nvSpPr>
          <p:spPr>
            <a:xfrm>
              <a:off x="6003861" y="2612009"/>
              <a:ext cx="63576" cy="63576"/>
            </a:xfrm>
            <a:custGeom>
              <a:avLst/>
              <a:gdLst>
                <a:gd name="connsiteX0" fmla="*/ 64048 w 63576"/>
                <a:gd name="connsiteY0" fmla="*/ 31993 h 63576"/>
                <a:gd name="connsiteX1" fmla="*/ 32260 w 63576"/>
                <a:gd name="connsiteY1" fmla="*/ 63781 h 63576"/>
                <a:gd name="connsiteX2" fmla="*/ 472 w 63576"/>
                <a:gd name="connsiteY2" fmla="*/ 31993 h 63576"/>
                <a:gd name="connsiteX3" fmla="*/ 32260 w 63576"/>
                <a:gd name="connsiteY3" fmla="*/ 205 h 63576"/>
                <a:gd name="connsiteX4" fmla="*/ 64048 w 63576"/>
                <a:gd name="connsiteY4" fmla="*/ 31993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48" y="31993"/>
                  </a:moveTo>
                  <a:cubicBezTo>
                    <a:pt x="64048" y="49549"/>
                    <a:pt x="49816" y="63781"/>
                    <a:pt x="32260" y="63781"/>
                  </a:cubicBezTo>
                  <a:cubicBezTo>
                    <a:pt x="14704" y="63781"/>
                    <a:pt x="472" y="49549"/>
                    <a:pt x="472" y="31993"/>
                  </a:cubicBezTo>
                  <a:cubicBezTo>
                    <a:pt x="472" y="14437"/>
                    <a:pt x="14704" y="205"/>
                    <a:pt x="32260" y="205"/>
                  </a:cubicBezTo>
                  <a:cubicBezTo>
                    <a:pt x="49816" y="205"/>
                    <a:pt x="64048" y="14437"/>
                    <a:pt x="64048" y="31993"/>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5" name="Freeform 94">
              <a:extLst>
                <a:ext uri="{FF2B5EF4-FFF2-40B4-BE49-F238E27FC236}">
                  <a16:creationId xmlns:a16="http://schemas.microsoft.com/office/drawing/2014/main" id="{635E391E-6DBF-A389-B981-8227DBB4B3A0}"/>
                </a:ext>
              </a:extLst>
            </p:cNvPr>
            <p:cNvSpPr/>
            <p:nvPr/>
          </p:nvSpPr>
          <p:spPr>
            <a:xfrm>
              <a:off x="6014504" y="2758567"/>
              <a:ext cx="63576" cy="63576"/>
            </a:xfrm>
            <a:custGeom>
              <a:avLst/>
              <a:gdLst>
                <a:gd name="connsiteX0" fmla="*/ 64049 w 63576"/>
                <a:gd name="connsiteY0" fmla="*/ 32005 h 63576"/>
                <a:gd name="connsiteX1" fmla="*/ 32261 w 63576"/>
                <a:gd name="connsiteY1" fmla="*/ 63793 h 63576"/>
                <a:gd name="connsiteX2" fmla="*/ 473 w 63576"/>
                <a:gd name="connsiteY2" fmla="*/ 32005 h 63576"/>
                <a:gd name="connsiteX3" fmla="*/ 32261 w 63576"/>
                <a:gd name="connsiteY3" fmla="*/ 217 h 63576"/>
                <a:gd name="connsiteX4" fmla="*/ 64049 w 63576"/>
                <a:gd name="connsiteY4" fmla="*/ 32005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49" y="32005"/>
                  </a:moveTo>
                  <a:cubicBezTo>
                    <a:pt x="64049" y="49561"/>
                    <a:pt x="49817" y="63793"/>
                    <a:pt x="32261" y="63793"/>
                  </a:cubicBezTo>
                  <a:cubicBezTo>
                    <a:pt x="14705" y="63793"/>
                    <a:pt x="473" y="49561"/>
                    <a:pt x="473" y="32005"/>
                  </a:cubicBezTo>
                  <a:cubicBezTo>
                    <a:pt x="473" y="14449"/>
                    <a:pt x="14705" y="217"/>
                    <a:pt x="32261" y="217"/>
                  </a:cubicBezTo>
                  <a:cubicBezTo>
                    <a:pt x="49817" y="217"/>
                    <a:pt x="64049" y="14449"/>
                    <a:pt x="64049" y="32005"/>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6" name="Freeform 95">
              <a:extLst>
                <a:ext uri="{FF2B5EF4-FFF2-40B4-BE49-F238E27FC236}">
                  <a16:creationId xmlns:a16="http://schemas.microsoft.com/office/drawing/2014/main" id="{2CD5C19F-B7B5-45EA-B2E6-224E2C5BBC5B}"/>
                </a:ext>
              </a:extLst>
            </p:cNvPr>
            <p:cNvSpPr/>
            <p:nvPr/>
          </p:nvSpPr>
          <p:spPr>
            <a:xfrm>
              <a:off x="6215392" y="2758567"/>
              <a:ext cx="63576" cy="63576"/>
            </a:xfrm>
            <a:custGeom>
              <a:avLst/>
              <a:gdLst>
                <a:gd name="connsiteX0" fmla="*/ 64065 w 63576"/>
                <a:gd name="connsiteY0" fmla="*/ 32005 h 63576"/>
                <a:gd name="connsiteX1" fmla="*/ 32277 w 63576"/>
                <a:gd name="connsiteY1" fmla="*/ 63793 h 63576"/>
                <a:gd name="connsiteX2" fmla="*/ 489 w 63576"/>
                <a:gd name="connsiteY2" fmla="*/ 32005 h 63576"/>
                <a:gd name="connsiteX3" fmla="*/ 32277 w 63576"/>
                <a:gd name="connsiteY3" fmla="*/ 217 h 63576"/>
                <a:gd name="connsiteX4" fmla="*/ 64065 w 63576"/>
                <a:gd name="connsiteY4" fmla="*/ 32005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65" y="32005"/>
                  </a:moveTo>
                  <a:cubicBezTo>
                    <a:pt x="64065" y="49561"/>
                    <a:pt x="49833" y="63793"/>
                    <a:pt x="32277" y="63793"/>
                  </a:cubicBezTo>
                  <a:cubicBezTo>
                    <a:pt x="14721" y="63793"/>
                    <a:pt x="489" y="49561"/>
                    <a:pt x="489" y="32005"/>
                  </a:cubicBezTo>
                  <a:cubicBezTo>
                    <a:pt x="489" y="14449"/>
                    <a:pt x="14721" y="217"/>
                    <a:pt x="32277" y="217"/>
                  </a:cubicBezTo>
                  <a:cubicBezTo>
                    <a:pt x="49833" y="217"/>
                    <a:pt x="64065" y="14449"/>
                    <a:pt x="64065" y="32005"/>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7" name="Freeform 96">
              <a:extLst>
                <a:ext uri="{FF2B5EF4-FFF2-40B4-BE49-F238E27FC236}">
                  <a16:creationId xmlns:a16="http://schemas.microsoft.com/office/drawing/2014/main" id="{3BBA314C-2439-8C98-53E1-9A49FC7C9E20}"/>
                </a:ext>
              </a:extLst>
            </p:cNvPr>
            <p:cNvSpPr/>
            <p:nvPr/>
          </p:nvSpPr>
          <p:spPr>
            <a:xfrm>
              <a:off x="6441592" y="2943352"/>
              <a:ext cx="63576" cy="63576"/>
            </a:xfrm>
            <a:custGeom>
              <a:avLst/>
              <a:gdLst>
                <a:gd name="connsiteX0" fmla="*/ 64083 w 63576"/>
                <a:gd name="connsiteY0" fmla="*/ 32019 h 63576"/>
                <a:gd name="connsiteX1" fmla="*/ 32295 w 63576"/>
                <a:gd name="connsiteY1" fmla="*/ 63807 h 63576"/>
                <a:gd name="connsiteX2" fmla="*/ 507 w 63576"/>
                <a:gd name="connsiteY2" fmla="*/ 32019 h 63576"/>
                <a:gd name="connsiteX3" fmla="*/ 32295 w 63576"/>
                <a:gd name="connsiteY3" fmla="*/ 231 h 63576"/>
                <a:gd name="connsiteX4" fmla="*/ 64083 w 63576"/>
                <a:gd name="connsiteY4" fmla="*/ 32019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83" y="32019"/>
                  </a:moveTo>
                  <a:cubicBezTo>
                    <a:pt x="64083" y="49575"/>
                    <a:pt x="49851" y="63807"/>
                    <a:pt x="32295" y="63807"/>
                  </a:cubicBezTo>
                  <a:cubicBezTo>
                    <a:pt x="14739" y="63807"/>
                    <a:pt x="507" y="49575"/>
                    <a:pt x="507" y="32019"/>
                  </a:cubicBezTo>
                  <a:cubicBezTo>
                    <a:pt x="507" y="14463"/>
                    <a:pt x="14739" y="231"/>
                    <a:pt x="32295" y="231"/>
                  </a:cubicBezTo>
                  <a:cubicBezTo>
                    <a:pt x="49851" y="231"/>
                    <a:pt x="64083" y="14463"/>
                    <a:pt x="64083" y="32019"/>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8" name="Freeform 97">
              <a:extLst>
                <a:ext uri="{FF2B5EF4-FFF2-40B4-BE49-F238E27FC236}">
                  <a16:creationId xmlns:a16="http://schemas.microsoft.com/office/drawing/2014/main" id="{2764DF58-7523-AF60-74CC-EF7EC2FE808F}"/>
                </a:ext>
              </a:extLst>
            </p:cNvPr>
            <p:cNvSpPr/>
            <p:nvPr/>
          </p:nvSpPr>
          <p:spPr>
            <a:xfrm>
              <a:off x="6611670" y="2943352"/>
              <a:ext cx="63576" cy="63576"/>
            </a:xfrm>
            <a:custGeom>
              <a:avLst/>
              <a:gdLst>
                <a:gd name="connsiteX0" fmla="*/ 64096 w 63576"/>
                <a:gd name="connsiteY0" fmla="*/ 32019 h 63576"/>
                <a:gd name="connsiteX1" fmla="*/ 32308 w 63576"/>
                <a:gd name="connsiteY1" fmla="*/ 63807 h 63576"/>
                <a:gd name="connsiteX2" fmla="*/ 520 w 63576"/>
                <a:gd name="connsiteY2" fmla="*/ 32019 h 63576"/>
                <a:gd name="connsiteX3" fmla="*/ 32308 w 63576"/>
                <a:gd name="connsiteY3" fmla="*/ 231 h 63576"/>
                <a:gd name="connsiteX4" fmla="*/ 64096 w 63576"/>
                <a:gd name="connsiteY4" fmla="*/ 32019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096" y="32019"/>
                  </a:moveTo>
                  <a:cubicBezTo>
                    <a:pt x="64096" y="49575"/>
                    <a:pt x="49864" y="63807"/>
                    <a:pt x="32308" y="63807"/>
                  </a:cubicBezTo>
                  <a:cubicBezTo>
                    <a:pt x="14752" y="63807"/>
                    <a:pt x="520" y="49575"/>
                    <a:pt x="520" y="32019"/>
                  </a:cubicBezTo>
                  <a:cubicBezTo>
                    <a:pt x="520" y="14463"/>
                    <a:pt x="14752" y="231"/>
                    <a:pt x="32308" y="231"/>
                  </a:cubicBezTo>
                  <a:cubicBezTo>
                    <a:pt x="49864" y="231"/>
                    <a:pt x="64096" y="14463"/>
                    <a:pt x="64096" y="32019"/>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49" name="Freeform 98">
              <a:extLst>
                <a:ext uri="{FF2B5EF4-FFF2-40B4-BE49-F238E27FC236}">
                  <a16:creationId xmlns:a16="http://schemas.microsoft.com/office/drawing/2014/main" id="{7F269210-B066-AB3A-41C4-856150EF3072}"/>
                </a:ext>
              </a:extLst>
            </p:cNvPr>
            <p:cNvSpPr/>
            <p:nvPr/>
          </p:nvSpPr>
          <p:spPr>
            <a:xfrm>
              <a:off x="6732854" y="2943352"/>
              <a:ext cx="63576" cy="63576"/>
            </a:xfrm>
            <a:custGeom>
              <a:avLst/>
              <a:gdLst>
                <a:gd name="connsiteX0" fmla="*/ 64106 w 63576"/>
                <a:gd name="connsiteY0" fmla="*/ 32019 h 63576"/>
                <a:gd name="connsiteX1" fmla="*/ 32318 w 63576"/>
                <a:gd name="connsiteY1" fmla="*/ 63807 h 63576"/>
                <a:gd name="connsiteX2" fmla="*/ 530 w 63576"/>
                <a:gd name="connsiteY2" fmla="*/ 32019 h 63576"/>
                <a:gd name="connsiteX3" fmla="*/ 32318 w 63576"/>
                <a:gd name="connsiteY3" fmla="*/ 231 h 63576"/>
                <a:gd name="connsiteX4" fmla="*/ 64106 w 63576"/>
                <a:gd name="connsiteY4" fmla="*/ 32019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106" y="32019"/>
                  </a:moveTo>
                  <a:cubicBezTo>
                    <a:pt x="64106" y="49575"/>
                    <a:pt x="49874" y="63807"/>
                    <a:pt x="32318" y="63807"/>
                  </a:cubicBezTo>
                  <a:cubicBezTo>
                    <a:pt x="14762" y="63807"/>
                    <a:pt x="530" y="49575"/>
                    <a:pt x="530" y="32019"/>
                  </a:cubicBezTo>
                  <a:cubicBezTo>
                    <a:pt x="530" y="14463"/>
                    <a:pt x="14762" y="231"/>
                    <a:pt x="32318" y="231"/>
                  </a:cubicBezTo>
                  <a:cubicBezTo>
                    <a:pt x="49874" y="231"/>
                    <a:pt x="64106" y="14463"/>
                    <a:pt x="64106" y="32019"/>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0" name="Freeform 99">
              <a:extLst>
                <a:ext uri="{FF2B5EF4-FFF2-40B4-BE49-F238E27FC236}">
                  <a16:creationId xmlns:a16="http://schemas.microsoft.com/office/drawing/2014/main" id="{710FAD80-37E7-656F-06BF-B77B10005A2B}"/>
                </a:ext>
              </a:extLst>
            </p:cNvPr>
            <p:cNvSpPr/>
            <p:nvPr/>
          </p:nvSpPr>
          <p:spPr>
            <a:xfrm>
              <a:off x="7223226" y="2943352"/>
              <a:ext cx="63576" cy="63576"/>
            </a:xfrm>
            <a:custGeom>
              <a:avLst/>
              <a:gdLst>
                <a:gd name="connsiteX0" fmla="*/ 64144 w 63576"/>
                <a:gd name="connsiteY0" fmla="*/ 32019 h 63576"/>
                <a:gd name="connsiteX1" fmla="*/ 32356 w 63576"/>
                <a:gd name="connsiteY1" fmla="*/ 63807 h 63576"/>
                <a:gd name="connsiteX2" fmla="*/ 568 w 63576"/>
                <a:gd name="connsiteY2" fmla="*/ 32019 h 63576"/>
                <a:gd name="connsiteX3" fmla="*/ 32356 w 63576"/>
                <a:gd name="connsiteY3" fmla="*/ 231 h 63576"/>
                <a:gd name="connsiteX4" fmla="*/ 64144 w 63576"/>
                <a:gd name="connsiteY4" fmla="*/ 32019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144" y="32019"/>
                  </a:moveTo>
                  <a:cubicBezTo>
                    <a:pt x="64144" y="49575"/>
                    <a:pt x="49912" y="63807"/>
                    <a:pt x="32356" y="63807"/>
                  </a:cubicBezTo>
                  <a:cubicBezTo>
                    <a:pt x="14800" y="63807"/>
                    <a:pt x="568" y="49575"/>
                    <a:pt x="568" y="32019"/>
                  </a:cubicBezTo>
                  <a:cubicBezTo>
                    <a:pt x="568" y="14463"/>
                    <a:pt x="14800" y="231"/>
                    <a:pt x="32356" y="231"/>
                  </a:cubicBezTo>
                  <a:cubicBezTo>
                    <a:pt x="49912" y="231"/>
                    <a:pt x="64144" y="14463"/>
                    <a:pt x="64144" y="32019"/>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1" name="Freeform 100">
              <a:extLst>
                <a:ext uri="{FF2B5EF4-FFF2-40B4-BE49-F238E27FC236}">
                  <a16:creationId xmlns:a16="http://schemas.microsoft.com/office/drawing/2014/main" id="{8300BE7E-14DE-18F3-3692-6205132310A3}"/>
                </a:ext>
              </a:extLst>
            </p:cNvPr>
            <p:cNvSpPr/>
            <p:nvPr/>
          </p:nvSpPr>
          <p:spPr>
            <a:xfrm>
              <a:off x="7409891" y="2943352"/>
              <a:ext cx="63576" cy="63576"/>
            </a:xfrm>
            <a:custGeom>
              <a:avLst/>
              <a:gdLst>
                <a:gd name="connsiteX0" fmla="*/ 64159 w 63576"/>
                <a:gd name="connsiteY0" fmla="*/ 32019 h 63576"/>
                <a:gd name="connsiteX1" fmla="*/ 32371 w 63576"/>
                <a:gd name="connsiteY1" fmla="*/ 63807 h 63576"/>
                <a:gd name="connsiteX2" fmla="*/ 583 w 63576"/>
                <a:gd name="connsiteY2" fmla="*/ 32019 h 63576"/>
                <a:gd name="connsiteX3" fmla="*/ 32371 w 63576"/>
                <a:gd name="connsiteY3" fmla="*/ 231 h 63576"/>
                <a:gd name="connsiteX4" fmla="*/ 64159 w 63576"/>
                <a:gd name="connsiteY4" fmla="*/ 32019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4159" y="32019"/>
                  </a:moveTo>
                  <a:cubicBezTo>
                    <a:pt x="64159" y="49575"/>
                    <a:pt x="49927" y="63807"/>
                    <a:pt x="32371" y="63807"/>
                  </a:cubicBezTo>
                  <a:cubicBezTo>
                    <a:pt x="14815" y="63807"/>
                    <a:pt x="583" y="49575"/>
                    <a:pt x="583" y="32019"/>
                  </a:cubicBezTo>
                  <a:cubicBezTo>
                    <a:pt x="583" y="14463"/>
                    <a:pt x="14815" y="231"/>
                    <a:pt x="32371" y="231"/>
                  </a:cubicBezTo>
                  <a:cubicBezTo>
                    <a:pt x="49927" y="231"/>
                    <a:pt x="64159" y="14463"/>
                    <a:pt x="64159" y="32019"/>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2" name="Freeform 101">
              <a:extLst>
                <a:ext uri="{FF2B5EF4-FFF2-40B4-BE49-F238E27FC236}">
                  <a16:creationId xmlns:a16="http://schemas.microsoft.com/office/drawing/2014/main" id="{D35303E0-BB48-8F61-E2E7-D758D77F2408}"/>
                </a:ext>
              </a:extLst>
            </p:cNvPr>
            <p:cNvSpPr/>
            <p:nvPr/>
          </p:nvSpPr>
          <p:spPr>
            <a:xfrm>
              <a:off x="3447300" y="1766544"/>
              <a:ext cx="63576" cy="63576"/>
            </a:xfrm>
            <a:custGeom>
              <a:avLst/>
              <a:gdLst>
                <a:gd name="connsiteX0" fmla="*/ 63847 w 63576"/>
                <a:gd name="connsiteY0" fmla="*/ 31927 h 63576"/>
                <a:gd name="connsiteX1" fmla="*/ 32059 w 63576"/>
                <a:gd name="connsiteY1" fmla="*/ 63715 h 63576"/>
                <a:gd name="connsiteX2" fmla="*/ 271 w 63576"/>
                <a:gd name="connsiteY2" fmla="*/ 31927 h 63576"/>
                <a:gd name="connsiteX3" fmla="*/ 32059 w 63576"/>
                <a:gd name="connsiteY3" fmla="*/ 139 h 63576"/>
                <a:gd name="connsiteX4" fmla="*/ 63847 w 63576"/>
                <a:gd name="connsiteY4" fmla="*/ 31927 h 63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76" h="63576">
                  <a:moveTo>
                    <a:pt x="63847" y="31927"/>
                  </a:moveTo>
                  <a:cubicBezTo>
                    <a:pt x="63847" y="49483"/>
                    <a:pt x="49615" y="63715"/>
                    <a:pt x="32059" y="63715"/>
                  </a:cubicBezTo>
                  <a:cubicBezTo>
                    <a:pt x="14503" y="63715"/>
                    <a:pt x="271" y="49483"/>
                    <a:pt x="271" y="31927"/>
                  </a:cubicBezTo>
                  <a:cubicBezTo>
                    <a:pt x="271" y="14371"/>
                    <a:pt x="14503" y="139"/>
                    <a:pt x="32059" y="139"/>
                  </a:cubicBezTo>
                  <a:cubicBezTo>
                    <a:pt x="49615" y="139"/>
                    <a:pt x="63847" y="14371"/>
                    <a:pt x="63847" y="31927"/>
                  </a:cubicBezTo>
                  <a:close/>
                </a:path>
              </a:pathLst>
            </a:custGeom>
            <a:noFill/>
            <a:ln w="12700" cap="flat">
              <a:solidFill>
                <a:schemeClr val="accent6"/>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22553" name="Graphic 11">
            <a:extLst>
              <a:ext uri="{FF2B5EF4-FFF2-40B4-BE49-F238E27FC236}">
                <a16:creationId xmlns:a16="http://schemas.microsoft.com/office/drawing/2014/main" id="{CA955312-3606-B2C1-8D18-D95C0E490564}"/>
              </a:ext>
            </a:extLst>
          </p:cNvPr>
          <p:cNvGrpSpPr/>
          <p:nvPr/>
        </p:nvGrpSpPr>
        <p:grpSpPr>
          <a:xfrm>
            <a:off x="2538175" y="1705167"/>
            <a:ext cx="5633615" cy="1169756"/>
            <a:chOff x="2821990" y="1390878"/>
            <a:chExt cx="6399441" cy="1386445"/>
          </a:xfrm>
        </p:grpSpPr>
        <p:sp>
          <p:nvSpPr>
            <p:cNvPr id="22554" name="Freeform 103">
              <a:extLst>
                <a:ext uri="{FF2B5EF4-FFF2-40B4-BE49-F238E27FC236}">
                  <a16:creationId xmlns:a16="http://schemas.microsoft.com/office/drawing/2014/main" id="{A8E6C67C-9352-A16E-FDF8-F8FE10863B06}"/>
                </a:ext>
              </a:extLst>
            </p:cNvPr>
            <p:cNvSpPr/>
            <p:nvPr/>
          </p:nvSpPr>
          <p:spPr>
            <a:xfrm>
              <a:off x="2821990" y="1390878"/>
              <a:ext cx="64719" cy="63842"/>
            </a:xfrm>
            <a:custGeom>
              <a:avLst/>
              <a:gdLst>
                <a:gd name="connsiteX0" fmla="*/ 31705 w 64719"/>
                <a:gd name="connsiteY0" fmla="*/ 108 h 63842"/>
                <a:gd name="connsiteX1" fmla="*/ 221 w 64719"/>
                <a:gd name="connsiteY1" fmla="*/ 63951 h 63842"/>
                <a:gd name="connsiteX2" fmla="*/ 64941 w 64719"/>
                <a:gd name="connsiteY2" fmla="*/ 63951 h 63842"/>
                <a:gd name="connsiteX3" fmla="*/ 31705 w 64719"/>
                <a:gd name="connsiteY3" fmla="*/ 108 h 63842"/>
              </a:gdLst>
              <a:ahLst/>
              <a:cxnLst>
                <a:cxn ang="0">
                  <a:pos x="connsiteX0" y="connsiteY0"/>
                </a:cxn>
                <a:cxn ang="0">
                  <a:pos x="connsiteX1" y="connsiteY1"/>
                </a:cxn>
                <a:cxn ang="0">
                  <a:pos x="connsiteX2" y="connsiteY2"/>
                </a:cxn>
                <a:cxn ang="0">
                  <a:pos x="connsiteX3" y="connsiteY3"/>
                </a:cxn>
              </a:cxnLst>
              <a:rect l="l" t="t" r="r" b="b"/>
              <a:pathLst>
                <a:path w="64719" h="63842">
                  <a:moveTo>
                    <a:pt x="31705" y="108"/>
                  </a:moveTo>
                  <a:lnTo>
                    <a:pt x="221" y="63951"/>
                  </a:lnTo>
                  <a:lnTo>
                    <a:pt x="64941" y="63951"/>
                  </a:lnTo>
                  <a:lnTo>
                    <a:pt x="31705" y="108"/>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5" name="Freeform 104">
              <a:extLst>
                <a:ext uri="{FF2B5EF4-FFF2-40B4-BE49-F238E27FC236}">
                  <a16:creationId xmlns:a16="http://schemas.microsoft.com/office/drawing/2014/main" id="{B68770D1-3426-E92C-3E7A-1760858B8CE9}"/>
                </a:ext>
              </a:extLst>
            </p:cNvPr>
            <p:cNvSpPr/>
            <p:nvPr/>
          </p:nvSpPr>
          <p:spPr>
            <a:xfrm>
              <a:off x="3727615" y="2347467"/>
              <a:ext cx="64719" cy="63842"/>
            </a:xfrm>
            <a:custGeom>
              <a:avLst/>
              <a:gdLst>
                <a:gd name="connsiteX0" fmla="*/ 31776 w 64719"/>
                <a:gd name="connsiteY0" fmla="*/ 184 h 63842"/>
                <a:gd name="connsiteX1" fmla="*/ 293 w 64719"/>
                <a:gd name="connsiteY1" fmla="*/ 64027 h 63842"/>
                <a:gd name="connsiteX2" fmla="*/ 65012 w 64719"/>
                <a:gd name="connsiteY2" fmla="*/ 64027 h 63842"/>
                <a:gd name="connsiteX3" fmla="*/ 31776 w 64719"/>
                <a:gd name="connsiteY3" fmla="*/ 184 h 63842"/>
              </a:gdLst>
              <a:ahLst/>
              <a:cxnLst>
                <a:cxn ang="0">
                  <a:pos x="connsiteX0" y="connsiteY0"/>
                </a:cxn>
                <a:cxn ang="0">
                  <a:pos x="connsiteX1" y="connsiteY1"/>
                </a:cxn>
                <a:cxn ang="0">
                  <a:pos x="connsiteX2" y="connsiteY2"/>
                </a:cxn>
                <a:cxn ang="0">
                  <a:pos x="connsiteX3" y="connsiteY3"/>
                </a:cxn>
              </a:cxnLst>
              <a:rect l="l" t="t" r="r" b="b"/>
              <a:pathLst>
                <a:path w="64719" h="63842">
                  <a:moveTo>
                    <a:pt x="31776" y="184"/>
                  </a:moveTo>
                  <a:lnTo>
                    <a:pt x="293" y="64027"/>
                  </a:lnTo>
                  <a:lnTo>
                    <a:pt x="65012" y="64027"/>
                  </a:lnTo>
                  <a:lnTo>
                    <a:pt x="31776" y="184"/>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6" name="Freeform 105">
              <a:extLst>
                <a:ext uri="{FF2B5EF4-FFF2-40B4-BE49-F238E27FC236}">
                  <a16:creationId xmlns:a16="http://schemas.microsoft.com/office/drawing/2014/main" id="{DFD2418E-909F-C8E0-AC5F-A0784D3A0BCF}"/>
                </a:ext>
              </a:extLst>
            </p:cNvPr>
            <p:cNvSpPr/>
            <p:nvPr/>
          </p:nvSpPr>
          <p:spPr>
            <a:xfrm>
              <a:off x="4188536" y="2458643"/>
              <a:ext cx="64719" cy="63842"/>
            </a:xfrm>
            <a:custGeom>
              <a:avLst/>
              <a:gdLst>
                <a:gd name="connsiteX0" fmla="*/ 31812 w 64719"/>
                <a:gd name="connsiteY0" fmla="*/ 192 h 63842"/>
                <a:gd name="connsiteX1" fmla="*/ 329 w 64719"/>
                <a:gd name="connsiteY1" fmla="*/ 64035 h 63842"/>
                <a:gd name="connsiteX2" fmla="*/ 65048 w 64719"/>
                <a:gd name="connsiteY2" fmla="*/ 64035 h 63842"/>
                <a:gd name="connsiteX3" fmla="*/ 31812 w 64719"/>
                <a:gd name="connsiteY3" fmla="*/ 192 h 63842"/>
              </a:gdLst>
              <a:ahLst/>
              <a:cxnLst>
                <a:cxn ang="0">
                  <a:pos x="connsiteX0" y="connsiteY0"/>
                </a:cxn>
                <a:cxn ang="0">
                  <a:pos x="connsiteX1" y="connsiteY1"/>
                </a:cxn>
                <a:cxn ang="0">
                  <a:pos x="connsiteX2" y="connsiteY2"/>
                </a:cxn>
                <a:cxn ang="0">
                  <a:pos x="connsiteX3" y="connsiteY3"/>
                </a:cxn>
              </a:cxnLst>
              <a:rect l="l" t="t" r="r" b="b"/>
              <a:pathLst>
                <a:path w="64719" h="63842">
                  <a:moveTo>
                    <a:pt x="31812" y="192"/>
                  </a:moveTo>
                  <a:lnTo>
                    <a:pt x="329" y="64035"/>
                  </a:lnTo>
                  <a:lnTo>
                    <a:pt x="65048" y="64035"/>
                  </a:lnTo>
                  <a:lnTo>
                    <a:pt x="31812" y="19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7" name="Freeform 106">
              <a:extLst>
                <a:ext uri="{FF2B5EF4-FFF2-40B4-BE49-F238E27FC236}">
                  <a16:creationId xmlns:a16="http://schemas.microsoft.com/office/drawing/2014/main" id="{3356C5A5-EE12-59D5-3418-8CBA4632CDDE}"/>
                </a:ext>
              </a:extLst>
            </p:cNvPr>
            <p:cNvSpPr/>
            <p:nvPr/>
          </p:nvSpPr>
          <p:spPr>
            <a:xfrm>
              <a:off x="4420158" y="2572130"/>
              <a:ext cx="64719" cy="63842"/>
            </a:xfrm>
            <a:custGeom>
              <a:avLst/>
              <a:gdLst>
                <a:gd name="connsiteX0" fmla="*/ 31831 w 64719"/>
                <a:gd name="connsiteY0" fmla="*/ 201 h 63842"/>
                <a:gd name="connsiteX1" fmla="*/ 347 w 64719"/>
                <a:gd name="connsiteY1" fmla="*/ 64044 h 63842"/>
                <a:gd name="connsiteX2" fmla="*/ 65066 w 64719"/>
                <a:gd name="connsiteY2" fmla="*/ 64044 h 63842"/>
                <a:gd name="connsiteX3" fmla="*/ 31831 w 64719"/>
                <a:gd name="connsiteY3" fmla="*/ 201 h 63842"/>
              </a:gdLst>
              <a:ahLst/>
              <a:cxnLst>
                <a:cxn ang="0">
                  <a:pos x="connsiteX0" y="connsiteY0"/>
                </a:cxn>
                <a:cxn ang="0">
                  <a:pos x="connsiteX1" y="connsiteY1"/>
                </a:cxn>
                <a:cxn ang="0">
                  <a:pos x="connsiteX2" y="connsiteY2"/>
                </a:cxn>
                <a:cxn ang="0">
                  <a:pos x="connsiteX3" y="connsiteY3"/>
                </a:cxn>
              </a:cxnLst>
              <a:rect l="l" t="t" r="r" b="b"/>
              <a:pathLst>
                <a:path w="64719" h="63842">
                  <a:moveTo>
                    <a:pt x="31831" y="201"/>
                  </a:moveTo>
                  <a:lnTo>
                    <a:pt x="347" y="64044"/>
                  </a:lnTo>
                  <a:lnTo>
                    <a:pt x="65066" y="64044"/>
                  </a:lnTo>
                  <a:lnTo>
                    <a:pt x="31831" y="201"/>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8" name="Freeform 107">
              <a:extLst>
                <a:ext uri="{FF2B5EF4-FFF2-40B4-BE49-F238E27FC236}">
                  <a16:creationId xmlns:a16="http://schemas.microsoft.com/office/drawing/2014/main" id="{E08B664A-5492-A1BE-D81E-64354D83B9B5}"/>
                </a:ext>
              </a:extLst>
            </p:cNvPr>
            <p:cNvSpPr/>
            <p:nvPr/>
          </p:nvSpPr>
          <p:spPr>
            <a:xfrm>
              <a:off x="4452391" y="2572130"/>
              <a:ext cx="64719" cy="63842"/>
            </a:xfrm>
            <a:custGeom>
              <a:avLst/>
              <a:gdLst>
                <a:gd name="connsiteX0" fmla="*/ 31833 w 64719"/>
                <a:gd name="connsiteY0" fmla="*/ 201 h 63842"/>
                <a:gd name="connsiteX1" fmla="*/ 350 w 64719"/>
                <a:gd name="connsiteY1" fmla="*/ 64044 h 63842"/>
                <a:gd name="connsiteX2" fmla="*/ 65069 w 64719"/>
                <a:gd name="connsiteY2" fmla="*/ 64044 h 63842"/>
                <a:gd name="connsiteX3" fmla="*/ 31833 w 64719"/>
                <a:gd name="connsiteY3" fmla="*/ 201 h 63842"/>
              </a:gdLst>
              <a:ahLst/>
              <a:cxnLst>
                <a:cxn ang="0">
                  <a:pos x="connsiteX0" y="connsiteY0"/>
                </a:cxn>
                <a:cxn ang="0">
                  <a:pos x="connsiteX1" y="connsiteY1"/>
                </a:cxn>
                <a:cxn ang="0">
                  <a:pos x="connsiteX2" y="connsiteY2"/>
                </a:cxn>
                <a:cxn ang="0">
                  <a:pos x="connsiteX3" y="connsiteY3"/>
                </a:cxn>
              </a:cxnLst>
              <a:rect l="l" t="t" r="r" b="b"/>
              <a:pathLst>
                <a:path w="64719" h="63842">
                  <a:moveTo>
                    <a:pt x="31833" y="201"/>
                  </a:moveTo>
                  <a:lnTo>
                    <a:pt x="350" y="64044"/>
                  </a:lnTo>
                  <a:lnTo>
                    <a:pt x="65069" y="64044"/>
                  </a:lnTo>
                  <a:lnTo>
                    <a:pt x="31833" y="201"/>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59" name="Freeform 108">
              <a:extLst>
                <a:ext uri="{FF2B5EF4-FFF2-40B4-BE49-F238E27FC236}">
                  <a16:creationId xmlns:a16="http://schemas.microsoft.com/office/drawing/2014/main" id="{16FBFEA4-42EF-62A2-8AC7-A642F92EE722}"/>
                </a:ext>
              </a:extLst>
            </p:cNvPr>
            <p:cNvSpPr/>
            <p:nvPr/>
          </p:nvSpPr>
          <p:spPr>
            <a:xfrm>
              <a:off x="4564532" y="2637548"/>
              <a:ext cx="64719" cy="63842"/>
            </a:xfrm>
            <a:custGeom>
              <a:avLst/>
              <a:gdLst>
                <a:gd name="connsiteX0" fmla="*/ 31842 w 64719"/>
                <a:gd name="connsiteY0" fmla="*/ 207 h 63842"/>
                <a:gd name="connsiteX1" fmla="*/ 359 w 64719"/>
                <a:gd name="connsiteY1" fmla="*/ 64049 h 63842"/>
                <a:gd name="connsiteX2" fmla="*/ 65078 w 64719"/>
                <a:gd name="connsiteY2" fmla="*/ 64049 h 63842"/>
                <a:gd name="connsiteX3" fmla="*/ 31842 w 64719"/>
                <a:gd name="connsiteY3" fmla="*/ 207 h 63842"/>
              </a:gdLst>
              <a:ahLst/>
              <a:cxnLst>
                <a:cxn ang="0">
                  <a:pos x="connsiteX0" y="connsiteY0"/>
                </a:cxn>
                <a:cxn ang="0">
                  <a:pos x="connsiteX1" y="connsiteY1"/>
                </a:cxn>
                <a:cxn ang="0">
                  <a:pos x="connsiteX2" y="connsiteY2"/>
                </a:cxn>
                <a:cxn ang="0">
                  <a:pos x="connsiteX3" y="connsiteY3"/>
                </a:cxn>
              </a:cxnLst>
              <a:rect l="l" t="t" r="r" b="b"/>
              <a:pathLst>
                <a:path w="64719" h="63842">
                  <a:moveTo>
                    <a:pt x="31842" y="207"/>
                  </a:moveTo>
                  <a:lnTo>
                    <a:pt x="359" y="64049"/>
                  </a:lnTo>
                  <a:lnTo>
                    <a:pt x="65078" y="64049"/>
                  </a:lnTo>
                  <a:lnTo>
                    <a:pt x="31842" y="207"/>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0" name="Freeform 109">
              <a:extLst>
                <a:ext uri="{FF2B5EF4-FFF2-40B4-BE49-F238E27FC236}">
                  <a16:creationId xmlns:a16="http://schemas.microsoft.com/office/drawing/2014/main" id="{3252979F-C757-6252-BA18-2181FA5F846D}"/>
                </a:ext>
              </a:extLst>
            </p:cNvPr>
            <p:cNvSpPr/>
            <p:nvPr/>
          </p:nvSpPr>
          <p:spPr>
            <a:xfrm>
              <a:off x="4633950" y="2637548"/>
              <a:ext cx="64719" cy="63842"/>
            </a:xfrm>
            <a:custGeom>
              <a:avLst/>
              <a:gdLst>
                <a:gd name="connsiteX0" fmla="*/ 31847 w 64719"/>
                <a:gd name="connsiteY0" fmla="*/ 207 h 63842"/>
                <a:gd name="connsiteX1" fmla="*/ 364 w 64719"/>
                <a:gd name="connsiteY1" fmla="*/ 64049 h 63842"/>
                <a:gd name="connsiteX2" fmla="*/ 65083 w 64719"/>
                <a:gd name="connsiteY2" fmla="*/ 64049 h 63842"/>
                <a:gd name="connsiteX3" fmla="*/ 31847 w 64719"/>
                <a:gd name="connsiteY3" fmla="*/ 207 h 63842"/>
              </a:gdLst>
              <a:ahLst/>
              <a:cxnLst>
                <a:cxn ang="0">
                  <a:pos x="connsiteX0" y="connsiteY0"/>
                </a:cxn>
                <a:cxn ang="0">
                  <a:pos x="connsiteX1" y="connsiteY1"/>
                </a:cxn>
                <a:cxn ang="0">
                  <a:pos x="connsiteX2" y="connsiteY2"/>
                </a:cxn>
                <a:cxn ang="0">
                  <a:pos x="connsiteX3" y="connsiteY3"/>
                </a:cxn>
              </a:cxnLst>
              <a:rect l="l" t="t" r="r" b="b"/>
              <a:pathLst>
                <a:path w="64719" h="63842">
                  <a:moveTo>
                    <a:pt x="31847" y="207"/>
                  </a:moveTo>
                  <a:lnTo>
                    <a:pt x="364" y="64049"/>
                  </a:lnTo>
                  <a:lnTo>
                    <a:pt x="65083" y="64049"/>
                  </a:lnTo>
                  <a:lnTo>
                    <a:pt x="31847" y="207"/>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1" name="Freeform 110">
              <a:extLst>
                <a:ext uri="{FF2B5EF4-FFF2-40B4-BE49-F238E27FC236}">
                  <a16:creationId xmlns:a16="http://schemas.microsoft.com/office/drawing/2014/main" id="{4C454E35-C6ED-9D3F-34A6-9FA9AACD1001}"/>
                </a:ext>
              </a:extLst>
            </p:cNvPr>
            <p:cNvSpPr/>
            <p:nvPr/>
          </p:nvSpPr>
          <p:spPr>
            <a:xfrm>
              <a:off x="4764773" y="2709633"/>
              <a:ext cx="64719" cy="63842"/>
            </a:xfrm>
            <a:custGeom>
              <a:avLst/>
              <a:gdLst>
                <a:gd name="connsiteX0" fmla="*/ 31858 w 64719"/>
                <a:gd name="connsiteY0" fmla="*/ 212 h 63842"/>
                <a:gd name="connsiteX1" fmla="*/ 374 w 64719"/>
                <a:gd name="connsiteY1" fmla="*/ 64055 h 63842"/>
                <a:gd name="connsiteX2" fmla="*/ 65094 w 64719"/>
                <a:gd name="connsiteY2" fmla="*/ 64055 h 63842"/>
                <a:gd name="connsiteX3" fmla="*/ 31858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858" y="212"/>
                  </a:moveTo>
                  <a:lnTo>
                    <a:pt x="374" y="64055"/>
                  </a:lnTo>
                  <a:lnTo>
                    <a:pt x="65094" y="64055"/>
                  </a:lnTo>
                  <a:lnTo>
                    <a:pt x="31858"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2" name="Freeform 111">
              <a:extLst>
                <a:ext uri="{FF2B5EF4-FFF2-40B4-BE49-F238E27FC236}">
                  <a16:creationId xmlns:a16="http://schemas.microsoft.com/office/drawing/2014/main" id="{826AAD0F-C0DC-0FCE-AA12-C0005555C857}"/>
                </a:ext>
              </a:extLst>
            </p:cNvPr>
            <p:cNvSpPr/>
            <p:nvPr/>
          </p:nvSpPr>
          <p:spPr>
            <a:xfrm>
              <a:off x="4879568" y="2709633"/>
              <a:ext cx="64719" cy="63842"/>
            </a:xfrm>
            <a:custGeom>
              <a:avLst/>
              <a:gdLst>
                <a:gd name="connsiteX0" fmla="*/ 31867 w 64719"/>
                <a:gd name="connsiteY0" fmla="*/ 212 h 63842"/>
                <a:gd name="connsiteX1" fmla="*/ 383 w 64719"/>
                <a:gd name="connsiteY1" fmla="*/ 64055 h 63842"/>
                <a:gd name="connsiteX2" fmla="*/ 65103 w 64719"/>
                <a:gd name="connsiteY2" fmla="*/ 64055 h 63842"/>
                <a:gd name="connsiteX3" fmla="*/ 31867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867" y="212"/>
                  </a:moveTo>
                  <a:lnTo>
                    <a:pt x="383" y="64055"/>
                  </a:lnTo>
                  <a:lnTo>
                    <a:pt x="65103" y="64055"/>
                  </a:lnTo>
                  <a:lnTo>
                    <a:pt x="31867"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3" name="Freeform 112">
              <a:extLst>
                <a:ext uri="{FF2B5EF4-FFF2-40B4-BE49-F238E27FC236}">
                  <a16:creationId xmlns:a16="http://schemas.microsoft.com/office/drawing/2014/main" id="{DEF8F782-3102-27A5-2F54-86EBDF014337}"/>
                </a:ext>
              </a:extLst>
            </p:cNvPr>
            <p:cNvSpPr/>
            <p:nvPr/>
          </p:nvSpPr>
          <p:spPr>
            <a:xfrm>
              <a:off x="4989042" y="2709633"/>
              <a:ext cx="64719" cy="63842"/>
            </a:xfrm>
            <a:custGeom>
              <a:avLst/>
              <a:gdLst>
                <a:gd name="connsiteX0" fmla="*/ 31875 w 64719"/>
                <a:gd name="connsiteY0" fmla="*/ 212 h 63842"/>
                <a:gd name="connsiteX1" fmla="*/ 392 w 64719"/>
                <a:gd name="connsiteY1" fmla="*/ 64055 h 63842"/>
                <a:gd name="connsiteX2" fmla="*/ 65111 w 64719"/>
                <a:gd name="connsiteY2" fmla="*/ 64055 h 63842"/>
                <a:gd name="connsiteX3" fmla="*/ 31875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875" y="212"/>
                  </a:moveTo>
                  <a:lnTo>
                    <a:pt x="392" y="64055"/>
                  </a:lnTo>
                  <a:lnTo>
                    <a:pt x="65111" y="64055"/>
                  </a:lnTo>
                  <a:lnTo>
                    <a:pt x="31875"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4" name="Freeform 113">
              <a:extLst>
                <a:ext uri="{FF2B5EF4-FFF2-40B4-BE49-F238E27FC236}">
                  <a16:creationId xmlns:a16="http://schemas.microsoft.com/office/drawing/2014/main" id="{D60308FC-FAC6-BA2E-9E88-2F91C53441F7}"/>
                </a:ext>
              </a:extLst>
            </p:cNvPr>
            <p:cNvSpPr/>
            <p:nvPr/>
          </p:nvSpPr>
          <p:spPr>
            <a:xfrm>
              <a:off x="5045100" y="2709633"/>
              <a:ext cx="64719" cy="63842"/>
            </a:xfrm>
            <a:custGeom>
              <a:avLst/>
              <a:gdLst>
                <a:gd name="connsiteX0" fmla="*/ 31880 w 64719"/>
                <a:gd name="connsiteY0" fmla="*/ 212 h 63842"/>
                <a:gd name="connsiteX1" fmla="*/ 396 w 64719"/>
                <a:gd name="connsiteY1" fmla="*/ 64055 h 63842"/>
                <a:gd name="connsiteX2" fmla="*/ 65116 w 64719"/>
                <a:gd name="connsiteY2" fmla="*/ 64055 h 63842"/>
                <a:gd name="connsiteX3" fmla="*/ 31880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880" y="212"/>
                  </a:moveTo>
                  <a:lnTo>
                    <a:pt x="396" y="64055"/>
                  </a:lnTo>
                  <a:lnTo>
                    <a:pt x="65116" y="64055"/>
                  </a:lnTo>
                  <a:lnTo>
                    <a:pt x="31880"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5" name="Freeform 114">
              <a:extLst>
                <a:ext uri="{FF2B5EF4-FFF2-40B4-BE49-F238E27FC236}">
                  <a16:creationId xmlns:a16="http://schemas.microsoft.com/office/drawing/2014/main" id="{5D0CA724-73E6-A4CE-6AB4-478F41573735}"/>
                </a:ext>
              </a:extLst>
            </p:cNvPr>
            <p:cNvSpPr/>
            <p:nvPr/>
          </p:nvSpPr>
          <p:spPr>
            <a:xfrm>
              <a:off x="5593753" y="2709633"/>
              <a:ext cx="64719" cy="63842"/>
            </a:xfrm>
            <a:custGeom>
              <a:avLst/>
              <a:gdLst>
                <a:gd name="connsiteX0" fmla="*/ 31923 w 64719"/>
                <a:gd name="connsiteY0" fmla="*/ 212 h 63842"/>
                <a:gd name="connsiteX1" fmla="*/ 440 w 64719"/>
                <a:gd name="connsiteY1" fmla="*/ 64055 h 63842"/>
                <a:gd name="connsiteX2" fmla="*/ 65159 w 64719"/>
                <a:gd name="connsiteY2" fmla="*/ 64055 h 63842"/>
                <a:gd name="connsiteX3" fmla="*/ 31923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23" y="212"/>
                  </a:moveTo>
                  <a:lnTo>
                    <a:pt x="440" y="64055"/>
                  </a:lnTo>
                  <a:lnTo>
                    <a:pt x="65159" y="64055"/>
                  </a:lnTo>
                  <a:lnTo>
                    <a:pt x="31923"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6" name="Freeform 115">
              <a:extLst>
                <a:ext uri="{FF2B5EF4-FFF2-40B4-BE49-F238E27FC236}">
                  <a16:creationId xmlns:a16="http://schemas.microsoft.com/office/drawing/2014/main" id="{D19DA375-D38C-4421-451C-FBDB7E0D78E4}"/>
                </a:ext>
              </a:extLst>
            </p:cNvPr>
            <p:cNvSpPr/>
            <p:nvPr/>
          </p:nvSpPr>
          <p:spPr>
            <a:xfrm>
              <a:off x="5761951" y="2709633"/>
              <a:ext cx="64719" cy="63842"/>
            </a:xfrm>
            <a:custGeom>
              <a:avLst/>
              <a:gdLst>
                <a:gd name="connsiteX0" fmla="*/ 31936 w 64719"/>
                <a:gd name="connsiteY0" fmla="*/ 212 h 63842"/>
                <a:gd name="connsiteX1" fmla="*/ 453 w 64719"/>
                <a:gd name="connsiteY1" fmla="*/ 64055 h 63842"/>
                <a:gd name="connsiteX2" fmla="*/ 65172 w 64719"/>
                <a:gd name="connsiteY2" fmla="*/ 64055 h 63842"/>
                <a:gd name="connsiteX3" fmla="*/ 31936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36" y="212"/>
                  </a:moveTo>
                  <a:lnTo>
                    <a:pt x="453" y="64055"/>
                  </a:lnTo>
                  <a:lnTo>
                    <a:pt x="65172" y="64055"/>
                  </a:lnTo>
                  <a:lnTo>
                    <a:pt x="31936"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7" name="Freeform 116">
              <a:extLst>
                <a:ext uri="{FF2B5EF4-FFF2-40B4-BE49-F238E27FC236}">
                  <a16:creationId xmlns:a16="http://schemas.microsoft.com/office/drawing/2014/main" id="{30BD979A-F806-74B8-0CCD-898404CC7C55}"/>
                </a:ext>
              </a:extLst>
            </p:cNvPr>
            <p:cNvSpPr/>
            <p:nvPr/>
          </p:nvSpPr>
          <p:spPr>
            <a:xfrm>
              <a:off x="6046292" y="2709633"/>
              <a:ext cx="64719" cy="63842"/>
            </a:xfrm>
            <a:custGeom>
              <a:avLst/>
              <a:gdLst>
                <a:gd name="connsiteX0" fmla="*/ 31959 w 64719"/>
                <a:gd name="connsiteY0" fmla="*/ 212 h 63842"/>
                <a:gd name="connsiteX1" fmla="*/ 475 w 64719"/>
                <a:gd name="connsiteY1" fmla="*/ 64055 h 63842"/>
                <a:gd name="connsiteX2" fmla="*/ 65194 w 64719"/>
                <a:gd name="connsiteY2" fmla="*/ 64055 h 63842"/>
                <a:gd name="connsiteX3" fmla="*/ 31959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59" y="212"/>
                  </a:moveTo>
                  <a:lnTo>
                    <a:pt x="475" y="64055"/>
                  </a:lnTo>
                  <a:lnTo>
                    <a:pt x="65194" y="64055"/>
                  </a:lnTo>
                  <a:lnTo>
                    <a:pt x="31959"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8" name="Freeform 117">
              <a:extLst>
                <a:ext uri="{FF2B5EF4-FFF2-40B4-BE49-F238E27FC236}">
                  <a16:creationId xmlns:a16="http://schemas.microsoft.com/office/drawing/2014/main" id="{ADF86A1E-8A72-13A1-829D-BDA8607DCDC5}"/>
                </a:ext>
              </a:extLst>
            </p:cNvPr>
            <p:cNvSpPr/>
            <p:nvPr/>
          </p:nvSpPr>
          <p:spPr>
            <a:xfrm>
              <a:off x="6182461" y="2709633"/>
              <a:ext cx="64719" cy="63842"/>
            </a:xfrm>
            <a:custGeom>
              <a:avLst/>
              <a:gdLst>
                <a:gd name="connsiteX0" fmla="*/ 31969 w 64719"/>
                <a:gd name="connsiteY0" fmla="*/ 212 h 63842"/>
                <a:gd name="connsiteX1" fmla="*/ 486 w 64719"/>
                <a:gd name="connsiteY1" fmla="*/ 64055 h 63842"/>
                <a:gd name="connsiteX2" fmla="*/ 65205 w 64719"/>
                <a:gd name="connsiteY2" fmla="*/ 64055 h 63842"/>
                <a:gd name="connsiteX3" fmla="*/ 31969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69" y="212"/>
                  </a:moveTo>
                  <a:lnTo>
                    <a:pt x="486" y="64055"/>
                  </a:lnTo>
                  <a:lnTo>
                    <a:pt x="65205" y="64055"/>
                  </a:lnTo>
                  <a:lnTo>
                    <a:pt x="31969"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69" name="Freeform 118">
              <a:extLst>
                <a:ext uri="{FF2B5EF4-FFF2-40B4-BE49-F238E27FC236}">
                  <a16:creationId xmlns:a16="http://schemas.microsoft.com/office/drawing/2014/main" id="{1828FE15-BB73-E7F5-D5D2-87D3E91A4AB9}"/>
                </a:ext>
              </a:extLst>
            </p:cNvPr>
            <p:cNvSpPr/>
            <p:nvPr/>
          </p:nvSpPr>
          <p:spPr>
            <a:xfrm>
              <a:off x="6225032" y="2709633"/>
              <a:ext cx="64719" cy="63842"/>
            </a:xfrm>
            <a:custGeom>
              <a:avLst/>
              <a:gdLst>
                <a:gd name="connsiteX0" fmla="*/ 31973 w 64719"/>
                <a:gd name="connsiteY0" fmla="*/ 212 h 63842"/>
                <a:gd name="connsiteX1" fmla="*/ 489 w 64719"/>
                <a:gd name="connsiteY1" fmla="*/ 64055 h 63842"/>
                <a:gd name="connsiteX2" fmla="*/ 65209 w 64719"/>
                <a:gd name="connsiteY2" fmla="*/ 64055 h 63842"/>
                <a:gd name="connsiteX3" fmla="*/ 31973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73" y="212"/>
                  </a:moveTo>
                  <a:lnTo>
                    <a:pt x="489" y="64055"/>
                  </a:lnTo>
                  <a:lnTo>
                    <a:pt x="65209" y="64055"/>
                  </a:lnTo>
                  <a:lnTo>
                    <a:pt x="31973"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0" name="Freeform 119">
              <a:extLst>
                <a:ext uri="{FF2B5EF4-FFF2-40B4-BE49-F238E27FC236}">
                  <a16:creationId xmlns:a16="http://schemas.microsoft.com/office/drawing/2014/main" id="{EBB63BF2-71AE-3662-5F9F-C8B22C88AA87}"/>
                </a:ext>
              </a:extLst>
            </p:cNvPr>
            <p:cNvSpPr/>
            <p:nvPr/>
          </p:nvSpPr>
          <p:spPr>
            <a:xfrm>
              <a:off x="6267602" y="2709633"/>
              <a:ext cx="64719" cy="63842"/>
            </a:xfrm>
            <a:custGeom>
              <a:avLst/>
              <a:gdLst>
                <a:gd name="connsiteX0" fmla="*/ 31976 w 64719"/>
                <a:gd name="connsiteY0" fmla="*/ 212 h 63842"/>
                <a:gd name="connsiteX1" fmla="*/ 493 w 64719"/>
                <a:gd name="connsiteY1" fmla="*/ 64055 h 63842"/>
                <a:gd name="connsiteX2" fmla="*/ 65212 w 64719"/>
                <a:gd name="connsiteY2" fmla="*/ 64055 h 63842"/>
                <a:gd name="connsiteX3" fmla="*/ 31976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76" y="212"/>
                  </a:moveTo>
                  <a:lnTo>
                    <a:pt x="493" y="64055"/>
                  </a:lnTo>
                  <a:lnTo>
                    <a:pt x="65212" y="64055"/>
                  </a:lnTo>
                  <a:lnTo>
                    <a:pt x="31976"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1" name="Freeform 120">
              <a:extLst>
                <a:ext uri="{FF2B5EF4-FFF2-40B4-BE49-F238E27FC236}">
                  <a16:creationId xmlns:a16="http://schemas.microsoft.com/office/drawing/2014/main" id="{06A5FF18-C639-0995-F04D-ABF6114FBB89}"/>
                </a:ext>
              </a:extLst>
            </p:cNvPr>
            <p:cNvSpPr/>
            <p:nvPr/>
          </p:nvSpPr>
          <p:spPr>
            <a:xfrm>
              <a:off x="6488912" y="2709633"/>
              <a:ext cx="64719" cy="63842"/>
            </a:xfrm>
            <a:custGeom>
              <a:avLst/>
              <a:gdLst>
                <a:gd name="connsiteX0" fmla="*/ 31993 w 64719"/>
                <a:gd name="connsiteY0" fmla="*/ 212 h 63842"/>
                <a:gd name="connsiteX1" fmla="*/ 510 w 64719"/>
                <a:gd name="connsiteY1" fmla="*/ 64055 h 63842"/>
                <a:gd name="connsiteX2" fmla="*/ 65229 w 64719"/>
                <a:gd name="connsiteY2" fmla="*/ 64055 h 63842"/>
                <a:gd name="connsiteX3" fmla="*/ 31993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1993" y="212"/>
                  </a:moveTo>
                  <a:lnTo>
                    <a:pt x="510" y="64055"/>
                  </a:lnTo>
                  <a:lnTo>
                    <a:pt x="65229" y="64055"/>
                  </a:lnTo>
                  <a:lnTo>
                    <a:pt x="31993"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2" name="Freeform 121">
              <a:extLst>
                <a:ext uri="{FF2B5EF4-FFF2-40B4-BE49-F238E27FC236}">
                  <a16:creationId xmlns:a16="http://schemas.microsoft.com/office/drawing/2014/main" id="{F7C867A3-D24E-B586-BB8E-ADECB84A3E85}"/>
                </a:ext>
              </a:extLst>
            </p:cNvPr>
            <p:cNvSpPr/>
            <p:nvPr/>
          </p:nvSpPr>
          <p:spPr>
            <a:xfrm>
              <a:off x="6681597" y="2709633"/>
              <a:ext cx="64719" cy="63842"/>
            </a:xfrm>
            <a:custGeom>
              <a:avLst/>
              <a:gdLst>
                <a:gd name="connsiteX0" fmla="*/ 32009 w 64719"/>
                <a:gd name="connsiteY0" fmla="*/ 212 h 63842"/>
                <a:gd name="connsiteX1" fmla="*/ 525 w 64719"/>
                <a:gd name="connsiteY1" fmla="*/ 64055 h 63842"/>
                <a:gd name="connsiteX2" fmla="*/ 65245 w 64719"/>
                <a:gd name="connsiteY2" fmla="*/ 64055 h 63842"/>
                <a:gd name="connsiteX3" fmla="*/ 32009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2009" y="212"/>
                  </a:moveTo>
                  <a:lnTo>
                    <a:pt x="525" y="64055"/>
                  </a:lnTo>
                  <a:lnTo>
                    <a:pt x="65245" y="64055"/>
                  </a:lnTo>
                  <a:lnTo>
                    <a:pt x="32009"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3" name="Freeform 122">
              <a:extLst>
                <a:ext uri="{FF2B5EF4-FFF2-40B4-BE49-F238E27FC236}">
                  <a16:creationId xmlns:a16="http://schemas.microsoft.com/office/drawing/2014/main" id="{23258662-0EDA-937D-256A-A5C4A55E4BA1}"/>
                </a:ext>
              </a:extLst>
            </p:cNvPr>
            <p:cNvSpPr/>
            <p:nvPr/>
          </p:nvSpPr>
          <p:spPr>
            <a:xfrm>
              <a:off x="6780377" y="2709633"/>
              <a:ext cx="64719" cy="63842"/>
            </a:xfrm>
            <a:custGeom>
              <a:avLst/>
              <a:gdLst>
                <a:gd name="connsiteX0" fmla="*/ 32016 w 64719"/>
                <a:gd name="connsiteY0" fmla="*/ 212 h 63842"/>
                <a:gd name="connsiteX1" fmla="*/ 533 w 64719"/>
                <a:gd name="connsiteY1" fmla="*/ 64055 h 63842"/>
                <a:gd name="connsiteX2" fmla="*/ 65252 w 64719"/>
                <a:gd name="connsiteY2" fmla="*/ 64055 h 63842"/>
                <a:gd name="connsiteX3" fmla="*/ 32016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2016" y="212"/>
                  </a:moveTo>
                  <a:lnTo>
                    <a:pt x="533" y="64055"/>
                  </a:lnTo>
                  <a:lnTo>
                    <a:pt x="65252" y="64055"/>
                  </a:lnTo>
                  <a:lnTo>
                    <a:pt x="32016"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4" name="Freeform 123">
              <a:extLst>
                <a:ext uri="{FF2B5EF4-FFF2-40B4-BE49-F238E27FC236}">
                  <a16:creationId xmlns:a16="http://schemas.microsoft.com/office/drawing/2014/main" id="{C03EAE6D-DC00-C0B7-5AE4-D86A7E53F1F5}"/>
                </a:ext>
              </a:extLst>
            </p:cNvPr>
            <p:cNvSpPr/>
            <p:nvPr/>
          </p:nvSpPr>
          <p:spPr>
            <a:xfrm>
              <a:off x="7088746" y="2709633"/>
              <a:ext cx="64719" cy="63842"/>
            </a:xfrm>
            <a:custGeom>
              <a:avLst/>
              <a:gdLst>
                <a:gd name="connsiteX0" fmla="*/ 32041 w 64719"/>
                <a:gd name="connsiteY0" fmla="*/ 212 h 63842"/>
                <a:gd name="connsiteX1" fmla="*/ 557 w 64719"/>
                <a:gd name="connsiteY1" fmla="*/ 64055 h 63842"/>
                <a:gd name="connsiteX2" fmla="*/ 65277 w 64719"/>
                <a:gd name="connsiteY2" fmla="*/ 64055 h 63842"/>
                <a:gd name="connsiteX3" fmla="*/ 32041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2041" y="212"/>
                  </a:moveTo>
                  <a:lnTo>
                    <a:pt x="557" y="64055"/>
                  </a:lnTo>
                  <a:lnTo>
                    <a:pt x="65277" y="64055"/>
                  </a:lnTo>
                  <a:lnTo>
                    <a:pt x="32041"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5" name="Freeform 124">
              <a:extLst>
                <a:ext uri="{FF2B5EF4-FFF2-40B4-BE49-F238E27FC236}">
                  <a16:creationId xmlns:a16="http://schemas.microsoft.com/office/drawing/2014/main" id="{4A8A8CF9-9CD6-2A59-1051-7FC0F042367F}"/>
                </a:ext>
              </a:extLst>
            </p:cNvPr>
            <p:cNvSpPr/>
            <p:nvPr/>
          </p:nvSpPr>
          <p:spPr>
            <a:xfrm>
              <a:off x="7293165" y="2709633"/>
              <a:ext cx="64719" cy="63842"/>
            </a:xfrm>
            <a:custGeom>
              <a:avLst/>
              <a:gdLst>
                <a:gd name="connsiteX0" fmla="*/ 32057 w 64719"/>
                <a:gd name="connsiteY0" fmla="*/ 212 h 63842"/>
                <a:gd name="connsiteX1" fmla="*/ 573 w 64719"/>
                <a:gd name="connsiteY1" fmla="*/ 64055 h 63842"/>
                <a:gd name="connsiteX2" fmla="*/ 65293 w 64719"/>
                <a:gd name="connsiteY2" fmla="*/ 64055 h 63842"/>
                <a:gd name="connsiteX3" fmla="*/ 32057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2057" y="212"/>
                  </a:moveTo>
                  <a:lnTo>
                    <a:pt x="573" y="64055"/>
                  </a:lnTo>
                  <a:lnTo>
                    <a:pt x="65293" y="64055"/>
                  </a:lnTo>
                  <a:lnTo>
                    <a:pt x="32057"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6" name="Freeform 125">
              <a:extLst>
                <a:ext uri="{FF2B5EF4-FFF2-40B4-BE49-F238E27FC236}">
                  <a16:creationId xmlns:a16="http://schemas.microsoft.com/office/drawing/2014/main" id="{A926C071-65A4-0FB4-58ED-FCDDEFC575D4}"/>
                </a:ext>
              </a:extLst>
            </p:cNvPr>
            <p:cNvSpPr/>
            <p:nvPr/>
          </p:nvSpPr>
          <p:spPr>
            <a:xfrm>
              <a:off x="7777746" y="2709633"/>
              <a:ext cx="64719" cy="63842"/>
            </a:xfrm>
            <a:custGeom>
              <a:avLst/>
              <a:gdLst>
                <a:gd name="connsiteX0" fmla="*/ 32095 w 64719"/>
                <a:gd name="connsiteY0" fmla="*/ 212 h 63842"/>
                <a:gd name="connsiteX1" fmla="*/ 612 w 64719"/>
                <a:gd name="connsiteY1" fmla="*/ 64055 h 63842"/>
                <a:gd name="connsiteX2" fmla="*/ 65331 w 64719"/>
                <a:gd name="connsiteY2" fmla="*/ 64055 h 63842"/>
                <a:gd name="connsiteX3" fmla="*/ 32095 w 64719"/>
                <a:gd name="connsiteY3" fmla="*/ 212 h 63842"/>
              </a:gdLst>
              <a:ahLst/>
              <a:cxnLst>
                <a:cxn ang="0">
                  <a:pos x="connsiteX0" y="connsiteY0"/>
                </a:cxn>
                <a:cxn ang="0">
                  <a:pos x="connsiteX1" y="connsiteY1"/>
                </a:cxn>
                <a:cxn ang="0">
                  <a:pos x="connsiteX2" y="connsiteY2"/>
                </a:cxn>
                <a:cxn ang="0">
                  <a:pos x="connsiteX3" y="connsiteY3"/>
                </a:cxn>
              </a:cxnLst>
              <a:rect l="l" t="t" r="r" b="b"/>
              <a:pathLst>
                <a:path w="64719" h="63842">
                  <a:moveTo>
                    <a:pt x="32095" y="212"/>
                  </a:moveTo>
                  <a:lnTo>
                    <a:pt x="612" y="64055"/>
                  </a:lnTo>
                  <a:lnTo>
                    <a:pt x="65331" y="64055"/>
                  </a:lnTo>
                  <a:lnTo>
                    <a:pt x="32095" y="212"/>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7" name="Freeform 126">
              <a:extLst>
                <a:ext uri="{FF2B5EF4-FFF2-40B4-BE49-F238E27FC236}">
                  <a16:creationId xmlns:a16="http://schemas.microsoft.com/office/drawing/2014/main" id="{03FE0BF7-3367-DA16-128A-6905BC73C984}"/>
                </a:ext>
              </a:extLst>
            </p:cNvPr>
            <p:cNvSpPr/>
            <p:nvPr/>
          </p:nvSpPr>
          <p:spPr>
            <a:xfrm>
              <a:off x="8146173" y="2713481"/>
              <a:ext cx="64719" cy="63842"/>
            </a:xfrm>
            <a:custGeom>
              <a:avLst/>
              <a:gdLst>
                <a:gd name="connsiteX0" fmla="*/ 32124 w 64719"/>
                <a:gd name="connsiteY0" fmla="*/ 213 h 63842"/>
                <a:gd name="connsiteX1" fmla="*/ 641 w 64719"/>
                <a:gd name="connsiteY1" fmla="*/ 64055 h 63842"/>
                <a:gd name="connsiteX2" fmla="*/ 65360 w 64719"/>
                <a:gd name="connsiteY2" fmla="*/ 64055 h 63842"/>
                <a:gd name="connsiteX3" fmla="*/ 32124 w 64719"/>
                <a:gd name="connsiteY3" fmla="*/ 213 h 63842"/>
              </a:gdLst>
              <a:ahLst/>
              <a:cxnLst>
                <a:cxn ang="0">
                  <a:pos x="connsiteX0" y="connsiteY0"/>
                </a:cxn>
                <a:cxn ang="0">
                  <a:pos x="connsiteX1" y="connsiteY1"/>
                </a:cxn>
                <a:cxn ang="0">
                  <a:pos x="connsiteX2" y="connsiteY2"/>
                </a:cxn>
                <a:cxn ang="0">
                  <a:pos x="connsiteX3" y="connsiteY3"/>
                </a:cxn>
              </a:cxnLst>
              <a:rect l="l" t="t" r="r" b="b"/>
              <a:pathLst>
                <a:path w="64719" h="63842">
                  <a:moveTo>
                    <a:pt x="32124" y="213"/>
                  </a:moveTo>
                  <a:lnTo>
                    <a:pt x="641" y="64055"/>
                  </a:lnTo>
                  <a:lnTo>
                    <a:pt x="65360" y="64055"/>
                  </a:lnTo>
                  <a:lnTo>
                    <a:pt x="32124" y="213"/>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78" name="Freeform 127">
              <a:extLst>
                <a:ext uri="{FF2B5EF4-FFF2-40B4-BE49-F238E27FC236}">
                  <a16:creationId xmlns:a16="http://schemas.microsoft.com/office/drawing/2014/main" id="{5D0AE846-34A7-5822-3579-ADDF8E7E4E1C}"/>
                </a:ext>
              </a:extLst>
            </p:cNvPr>
            <p:cNvSpPr/>
            <p:nvPr/>
          </p:nvSpPr>
          <p:spPr>
            <a:xfrm>
              <a:off x="9156712" y="2713481"/>
              <a:ext cx="64719" cy="63842"/>
            </a:xfrm>
            <a:custGeom>
              <a:avLst/>
              <a:gdLst>
                <a:gd name="connsiteX0" fmla="*/ 32203 w 64719"/>
                <a:gd name="connsiteY0" fmla="*/ 213 h 63842"/>
                <a:gd name="connsiteX1" fmla="*/ 720 w 64719"/>
                <a:gd name="connsiteY1" fmla="*/ 64055 h 63842"/>
                <a:gd name="connsiteX2" fmla="*/ 65439 w 64719"/>
                <a:gd name="connsiteY2" fmla="*/ 64055 h 63842"/>
                <a:gd name="connsiteX3" fmla="*/ 32203 w 64719"/>
                <a:gd name="connsiteY3" fmla="*/ 213 h 63842"/>
              </a:gdLst>
              <a:ahLst/>
              <a:cxnLst>
                <a:cxn ang="0">
                  <a:pos x="connsiteX0" y="connsiteY0"/>
                </a:cxn>
                <a:cxn ang="0">
                  <a:pos x="connsiteX1" y="connsiteY1"/>
                </a:cxn>
                <a:cxn ang="0">
                  <a:pos x="connsiteX2" y="connsiteY2"/>
                </a:cxn>
                <a:cxn ang="0">
                  <a:pos x="connsiteX3" y="connsiteY3"/>
                </a:cxn>
              </a:cxnLst>
              <a:rect l="l" t="t" r="r" b="b"/>
              <a:pathLst>
                <a:path w="64719" h="63842">
                  <a:moveTo>
                    <a:pt x="32203" y="213"/>
                  </a:moveTo>
                  <a:lnTo>
                    <a:pt x="720" y="64055"/>
                  </a:lnTo>
                  <a:lnTo>
                    <a:pt x="65439" y="64055"/>
                  </a:lnTo>
                  <a:lnTo>
                    <a:pt x="32203" y="213"/>
                  </a:lnTo>
                  <a:close/>
                </a:path>
              </a:pathLst>
            </a:custGeom>
            <a:noFill/>
            <a:ln w="12700" cap="flat">
              <a:solidFill>
                <a:schemeClr val="accent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22579" name="Graphic 11">
            <a:extLst>
              <a:ext uri="{FF2B5EF4-FFF2-40B4-BE49-F238E27FC236}">
                <a16:creationId xmlns:a16="http://schemas.microsoft.com/office/drawing/2014/main" id="{D7DFA755-DFE7-C72D-B6F4-CFAE87A89941}"/>
              </a:ext>
            </a:extLst>
          </p:cNvPr>
          <p:cNvGrpSpPr/>
          <p:nvPr/>
        </p:nvGrpSpPr>
        <p:grpSpPr>
          <a:xfrm>
            <a:off x="3402499" y="2502648"/>
            <a:ext cx="4815107" cy="832555"/>
            <a:chOff x="3803865" y="2336076"/>
            <a:chExt cx="5469751" cy="986777"/>
          </a:xfrm>
        </p:grpSpPr>
        <p:sp>
          <p:nvSpPr>
            <p:cNvPr id="22580" name="Freeform 129">
              <a:extLst>
                <a:ext uri="{FF2B5EF4-FFF2-40B4-BE49-F238E27FC236}">
                  <a16:creationId xmlns:a16="http://schemas.microsoft.com/office/drawing/2014/main" id="{0C9B1900-FE0D-FDD9-3A3B-BE330C7704E9}"/>
                </a:ext>
              </a:extLst>
            </p:cNvPr>
            <p:cNvSpPr/>
            <p:nvPr/>
          </p:nvSpPr>
          <p:spPr>
            <a:xfrm>
              <a:off x="3803865" y="2336076"/>
              <a:ext cx="60401" cy="60401"/>
            </a:xfrm>
            <a:custGeom>
              <a:avLst/>
              <a:gdLst>
                <a:gd name="connsiteX0" fmla="*/ 299 w 60401"/>
                <a:gd name="connsiteY0" fmla="*/ 183 h 60401"/>
                <a:gd name="connsiteX1" fmla="*/ 60700 w 60401"/>
                <a:gd name="connsiteY1" fmla="*/ 183 h 60401"/>
                <a:gd name="connsiteX2" fmla="*/ 60700 w 60401"/>
                <a:gd name="connsiteY2" fmla="*/ 60585 h 60401"/>
                <a:gd name="connsiteX3" fmla="*/ 299 w 60401"/>
                <a:gd name="connsiteY3" fmla="*/ 60585 h 60401"/>
              </a:gdLst>
              <a:ahLst/>
              <a:cxnLst>
                <a:cxn ang="0">
                  <a:pos x="connsiteX0" y="connsiteY0"/>
                </a:cxn>
                <a:cxn ang="0">
                  <a:pos x="connsiteX1" y="connsiteY1"/>
                </a:cxn>
                <a:cxn ang="0">
                  <a:pos x="connsiteX2" y="connsiteY2"/>
                </a:cxn>
                <a:cxn ang="0">
                  <a:pos x="connsiteX3" y="connsiteY3"/>
                </a:cxn>
              </a:cxnLst>
              <a:rect l="l" t="t" r="r" b="b"/>
              <a:pathLst>
                <a:path w="60401" h="60401">
                  <a:moveTo>
                    <a:pt x="299" y="183"/>
                  </a:moveTo>
                  <a:lnTo>
                    <a:pt x="60700" y="183"/>
                  </a:lnTo>
                  <a:lnTo>
                    <a:pt x="60700" y="60585"/>
                  </a:lnTo>
                  <a:lnTo>
                    <a:pt x="299" y="60585"/>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1" name="Freeform 130">
              <a:extLst>
                <a:ext uri="{FF2B5EF4-FFF2-40B4-BE49-F238E27FC236}">
                  <a16:creationId xmlns:a16="http://schemas.microsoft.com/office/drawing/2014/main" id="{CFF853DD-A252-22A5-1200-3F6090601C99}"/>
                </a:ext>
              </a:extLst>
            </p:cNvPr>
            <p:cNvSpPr/>
            <p:nvPr/>
          </p:nvSpPr>
          <p:spPr>
            <a:xfrm>
              <a:off x="4216717" y="3198736"/>
              <a:ext cx="60401" cy="60401"/>
            </a:xfrm>
            <a:custGeom>
              <a:avLst/>
              <a:gdLst>
                <a:gd name="connsiteX0" fmla="*/ 332 w 60401"/>
                <a:gd name="connsiteY0" fmla="*/ 251 h 60401"/>
                <a:gd name="connsiteX1" fmla="*/ 60733 w 60401"/>
                <a:gd name="connsiteY1" fmla="*/ 251 h 60401"/>
                <a:gd name="connsiteX2" fmla="*/ 60733 w 60401"/>
                <a:gd name="connsiteY2" fmla="*/ 60653 h 60401"/>
                <a:gd name="connsiteX3" fmla="*/ 332 w 60401"/>
                <a:gd name="connsiteY3" fmla="*/ 60653 h 60401"/>
              </a:gdLst>
              <a:ahLst/>
              <a:cxnLst>
                <a:cxn ang="0">
                  <a:pos x="connsiteX0" y="connsiteY0"/>
                </a:cxn>
                <a:cxn ang="0">
                  <a:pos x="connsiteX1" y="connsiteY1"/>
                </a:cxn>
                <a:cxn ang="0">
                  <a:pos x="connsiteX2" y="connsiteY2"/>
                </a:cxn>
                <a:cxn ang="0">
                  <a:pos x="connsiteX3" y="connsiteY3"/>
                </a:cxn>
              </a:cxnLst>
              <a:rect l="l" t="t" r="r" b="b"/>
              <a:pathLst>
                <a:path w="60401" h="60401">
                  <a:moveTo>
                    <a:pt x="332" y="251"/>
                  </a:moveTo>
                  <a:lnTo>
                    <a:pt x="60733" y="251"/>
                  </a:lnTo>
                  <a:lnTo>
                    <a:pt x="60733" y="60653"/>
                  </a:lnTo>
                  <a:lnTo>
                    <a:pt x="332" y="60653"/>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2" name="Freeform 131">
              <a:extLst>
                <a:ext uri="{FF2B5EF4-FFF2-40B4-BE49-F238E27FC236}">
                  <a16:creationId xmlns:a16="http://schemas.microsoft.com/office/drawing/2014/main" id="{BC21137F-5BB9-21C8-B628-FC58B51C5A61}"/>
                </a:ext>
              </a:extLst>
            </p:cNvPr>
            <p:cNvSpPr/>
            <p:nvPr/>
          </p:nvSpPr>
          <p:spPr>
            <a:xfrm>
              <a:off x="4636109" y="3262452"/>
              <a:ext cx="60401" cy="60401"/>
            </a:xfrm>
            <a:custGeom>
              <a:avLst/>
              <a:gdLst>
                <a:gd name="connsiteX0" fmla="*/ 365 w 60401"/>
                <a:gd name="connsiteY0" fmla="*/ 256 h 60401"/>
                <a:gd name="connsiteX1" fmla="*/ 60766 w 60401"/>
                <a:gd name="connsiteY1" fmla="*/ 256 h 60401"/>
                <a:gd name="connsiteX2" fmla="*/ 60766 w 60401"/>
                <a:gd name="connsiteY2" fmla="*/ 60658 h 60401"/>
                <a:gd name="connsiteX3" fmla="*/ 365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365" y="256"/>
                  </a:moveTo>
                  <a:lnTo>
                    <a:pt x="60766" y="256"/>
                  </a:lnTo>
                  <a:lnTo>
                    <a:pt x="60766" y="60658"/>
                  </a:lnTo>
                  <a:lnTo>
                    <a:pt x="365"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3" name="Freeform 132">
              <a:extLst>
                <a:ext uri="{FF2B5EF4-FFF2-40B4-BE49-F238E27FC236}">
                  <a16:creationId xmlns:a16="http://schemas.microsoft.com/office/drawing/2014/main" id="{4D8F798E-6D85-86A5-E0B2-F20336C0F058}"/>
                </a:ext>
              </a:extLst>
            </p:cNvPr>
            <p:cNvSpPr/>
            <p:nvPr/>
          </p:nvSpPr>
          <p:spPr>
            <a:xfrm>
              <a:off x="4655070" y="3262452"/>
              <a:ext cx="60401" cy="60401"/>
            </a:xfrm>
            <a:custGeom>
              <a:avLst/>
              <a:gdLst>
                <a:gd name="connsiteX0" fmla="*/ 366 w 60401"/>
                <a:gd name="connsiteY0" fmla="*/ 256 h 60401"/>
                <a:gd name="connsiteX1" fmla="*/ 60767 w 60401"/>
                <a:gd name="connsiteY1" fmla="*/ 256 h 60401"/>
                <a:gd name="connsiteX2" fmla="*/ 60767 w 60401"/>
                <a:gd name="connsiteY2" fmla="*/ 60658 h 60401"/>
                <a:gd name="connsiteX3" fmla="*/ 366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366" y="256"/>
                  </a:moveTo>
                  <a:lnTo>
                    <a:pt x="60767" y="256"/>
                  </a:lnTo>
                  <a:lnTo>
                    <a:pt x="60767" y="60658"/>
                  </a:lnTo>
                  <a:lnTo>
                    <a:pt x="366"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4" name="Freeform 133">
              <a:extLst>
                <a:ext uri="{FF2B5EF4-FFF2-40B4-BE49-F238E27FC236}">
                  <a16:creationId xmlns:a16="http://schemas.microsoft.com/office/drawing/2014/main" id="{A83CD151-83FB-7AB4-713B-C8EF375C9717}"/>
                </a:ext>
              </a:extLst>
            </p:cNvPr>
            <p:cNvSpPr/>
            <p:nvPr/>
          </p:nvSpPr>
          <p:spPr>
            <a:xfrm>
              <a:off x="4863172" y="3262452"/>
              <a:ext cx="60401" cy="60401"/>
            </a:xfrm>
            <a:custGeom>
              <a:avLst/>
              <a:gdLst>
                <a:gd name="connsiteX0" fmla="*/ 382 w 60401"/>
                <a:gd name="connsiteY0" fmla="*/ 256 h 60401"/>
                <a:gd name="connsiteX1" fmla="*/ 60784 w 60401"/>
                <a:gd name="connsiteY1" fmla="*/ 256 h 60401"/>
                <a:gd name="connsiteX2" fmla="*/ 60784 w 60401"/>
                <a:gd name="connsiteY2" fmla="*/ 60658 h 60401"/>
                <a:gd name="connsiteX3" fmla="*/ 382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382" y="256"/>
                  </a:moveTo>
                  <a:lnTo>
                    <a:pt x="60784" y="256"/>
                  </a:lnTo>
                  <a:lnTo>
                    <a:pt x="60784" y="60658"/>
                  </a:lnTo>
                  <a:lnTo>
                    <a:pt x="382"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5" name="Freeform 134">
              <a:extLst>
                <a:ext uri="{FF2B5EF4-FFF2-40B4-BE49-F238E27FC236}">
                  <a16:creationId xmlns:a16="http://schemas.microsoft.com/office/drawing/2014/main" id="{540FE323-5F9B-3685-5D85-6C90320344B2}"/>
                </a:ext>
              </a:extLst>
            </p:cNvPr>
            <p:cNvSpPr/>
            <p:nvPr/>
          </p:nvSpPr>
          <p:spPr>
            <a:xfrm>
              <a:off x="4884420" y="3262452"/>
              <a:ext cx="60401" cy="60401"/>
            </a:xfrm>
            <a:custGeom>
              <a:avLst/>
              <a:gdLst>
                <a:gd name="connsiteX0" fmla="*/ 384 w 60401"/>
                <a:gd name="connsiteY0" fmla="*/ 256 h 60401"/>
                <a:gd name="connsiteX1" fmla="*/ 60785 w 60401"/>
                <a:gd name="connsiteY1" fmla="*/ 256 h 60401"/>
                <a:gd name="connsiteX2" fmla="*/ 60785 w 60401"/>
                <a:gd name="connsiteY2" fmla="*/ 60658 h 60401"/>
                <a:gd name="connsiteX3" fmla="*/ 384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384" y="256"/>
                  </a:moveTo>
                  <a:lnTo>
                    <a:pt x="60785" y="256"/>
                  </a:lnTo>
                  <a:lnTo>
                    <a:pt x="60785" y="60658"/>
                  </a:lnTo>
                  <a:lnTo>
                    <a:pt x="384"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6" name="Freeform 135">
              <a:extLst>
                <a:ext uri="{FF2B5EF4-FFF2-40B4-BE49-F238E27FC236}">
                  <a16:creationId xmlns:a16="http://schemas.microsoft.com/office/drawing/2014/main" id="{3FFEB101-BA4D-4A8C-CD44-8B6511EFCFDD}"/>
                </a:ext>
              </a:extLst>
            </p:cNvPr>
            <p:cNvSpPr/>
            <p:nvPr/>
          </p:nvSpPr>
          <p:spPr>
            <a:xfrm>
              <a:off x="5153863" y="3262452"/>
              <a:ext cx="60401" cy="60401"/>
            </a:xfrm>
            <a:custGeom>
              <a:avLst/>
              <a:gdLst>
                <a:gd name="connsiteX0" fmla="*/ 405 w 60401"/>
                <a:gd name="connsiteY0" fmla="*/ 256 h 60401"/>
                <a:gd name="connsiteX1" fmla="*/ 60807 w 60401"/>
                <a:gd name="connsiteY1" fmla="*/ 256 h 60401"/>
                <a:gd name="connsiteX2" fmla="*/ 60807 w 60401"/>
                <a:gd name="connsiteY2" fmla="*/ 60658 h 60401"/>
                <a:gd name="connsiteX3" fmla="*/ 405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405" y="256"/>
                  </a:moveTo>
                  <a:lnTo>
                    <a:pt x="60807" y="256"/>
                  </a:lnTo>
                  <a:lnTo>
                    <a:pt x="60807" y="60658"/>
                  </a:lnTo>
                  <a:lnTo>
                    <a:pt x="405"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7" name="Freeform 136">
              <a:extLst>
                <a:ext uri="{FF2B5EF4-FFF2-40B4-BE49-F238E27FC236}">
                  <a16:creationId xmlns:a16="http://schemas.microsoft.com/office/drawing/2014/main" id="{FB879921-05E5-AF4D-BEDC-1C46BE4631DC}"/>
                </a:ext>
              </a:extLst>
            </p:cNvPr>
            <p:cNvSpPr/>
            <p:nvPr/>
          </p:nvSpPr>
          <p:spPr>
            <a:xfrm>
              <a:off x="6052642" y="3262452"/>
              <a:ext cx="60401" cy="60401"/>
            </a:xfrm>
            <a:custGeom>
              <a:avLst/>
              <a:gdLst>
                <a:gd name="connsiteX0" fmla="*/ 476 w 60401"/>
                <a:gd name="connsiteY0" fmla="*/ 256 h 60401"/>
                <a:gd name="connsiteX1" fmla="*/ 60877 w 60401"/>
                <a:gd name="connsiteY1" fmla="*/ 256 h 60401"/>
                <a:gd name="connsiteX2" fmla="*/ 60877 w 60401"/>
                <a:gd name="connsiteY2" fmla="*/ 60658 h 60401"/>
                <a:gd name="connsiteX3" fmla="*/ 476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476" y="256"/>
                  </a:moveTo>
                  <a:lnTo>
                    <a:pt x="60877" y="256"/>
                  </a:lnTo>
                  <a:lnTo>
                    <a:pt x="60877" y="60658"/>
                  </a:lnTo>
                  <a:lnTo>
                    <a:pt x="476"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8" name="Freeform 137">
              <a:extLst>
                <a:ext uri="{FF2B5EF4-FFF2-40B4-BE49-F238E27FC236}">
                  <a16:creationId xmlns:a16="http://schemas.microsoft.com/office/drawing/2014/main" id="{3F681644-8484-D154-8A0E-D7F87BC4DB32}"/>
                </a:ext>
              </a:extLst>
            </p:cNvPr>
            <p:cNvSpPr/>
            <p:nvPr/>
          </p:nvSpPr>
          <p:spPr>
            <a:xfrm>
              <a:off x="6438430" y="3262452"/>
              <a:ext cx="60401" cy="60401"/>
            </a:xfrm>
            <a:custGeom>
              <a:avLst/>
              <a:gdLst>
                <a:gd name="connsiteX0" fmla="*/ 506 w 60401"/>
                <a:gd name="connsiteY0" fmla="*/ 256 h 60401"/>
                <a:gd name="connsiteX1" fmla="*/ 60908 w 60401"/>
                <a:gd name="connsiteY1" fmla="*/ 256 h 60401"/>
                <a:gd name="connsiteX2" fmla="*/ 60908 w 60401"/>
                <a:gd name="connsiteY2" fmla="*/ 60658 h 60401"/>
                <a:gd name="connsiteX3" fmla="*/ 506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506" y="256"/>
                  </a:moveTo>
                  <a:lnTo>
                    <a:pt x="60908" y="256"/>
                  </a:lnTo>
                  <a:lnTo>
                    <a:pt x="60908" y="60658"/>
                  </a:lnTo>
                  <a:lnTo>
                    <a:pt x="506"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89" name="Freeform 138">
              <a:extLst>
                <a:ext uri="{FF2B5EF4-FFF2-40B4-BE49-F238E27FC236}">
                  <a16:creationId xmlns:a16="http://schemas.microsoft.com/office/drawing/2014/main" id="{448524EA-1C81-CD39-7523-C084C437E5C7}"/>
                </a:ext>
              </a:extLst>
            </p:cNvPr>
            <p:cNvSpPr/>
            <p:nvPr/>
          </p:nvSpPr>
          <p:spPr>
            <a:xfrm>
              <a:off x="6923354" y="3262452"/>
              <a:ext cx="60401" cy="60401"/>
            </a:xfrm>
            <a:custGeom>
              <a:avLst/>
              <a:gdLst>
                <a:gd name="connsiteX0" fmla="*/ 545 w 60401"/>
                <a:gd name="connsiteY0" fmla="*/ 256 h 60401"/>
                <a:gd name="connsiteX1" fmla="*/ 60946 w 60401"/>
                <a:gd name="connsiteY1" fmla="*/ 256 h 60401"/>
                <a:gd name="connsiteX2" fmla="*/ 60946 w 60401"/>
                <a:gd name="connsiteY2" fmla="*/ 60658 h 60401"/>
                <a:gd name="connsiteX3" fmla="*/ 545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545" y="256"/>
                  </a:moveTo>
                  <a:lnTo>
                    <a:pt x="60946" y="256"/>
                  </a:lnTo>
                  <a:lnTo>
                    <a:pt x="60946" y="60658"/>
                  </a:lnTo>
                  <a:lnTo>
                    <a:pt x="545"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90" name="Freeform 139">
              <a:extLst>
                <a:ext uri="{FF2B5EF4-FFF2-40B4-BE49-F238E27FC236}">
                  <a16:creationId xmlns:a16="http://schemas.microsoft.com/office/drawing/2014/main" id="{4D1162AA-6A9B-611B-AB94-689A140DF3F0}"/>
                </a:ext>
              </a:extLst>
            </p:cNvPr>
            <p:cNvSpPr/>
            <p:nvPr/>
          </p:nvSpPr>
          <p:spPr>
            <a:xfrm>
              <a:off x="6953554" y="3262452"/>
              <a:ext cx="60401" cy="60401"/>
            </a:xfrm>
            <a:custGeom>
              <a:avLst/>
              <a:gdLst>
                <a:gd name="connsiteX0" fmla="*/ 547 w 60401"/>
                <a:gd name="connsiteY0" fmla="*/ 256 h 60401"/>
                <a:gd name="connsiteX1" fmla="*/ 60948 w 60401"/>
                <a:gd name="connsiteY1" fmla="*/ 256 h 60401"/>
                <a:gd name="connsiteX2" fmla="*/ 60948 w 60401"/>
                <a:gd name="connsiteY2" fmla="*/ 60658 h 60401"/>
                <a:gd name="connsiteX3" fmla="*/ 547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547" y="256"/>
                  </a:moveTo>
                  <a:lnTo>
                    <a:pt x="60948" y="256"/>
                  </a:lnTo>
                  <a:lnTo>
                    <a:pt x="60948" y="60658"/>
                  </a:lnTo>
                  <a:lnTo>
                    <a:pt x="547"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91" name="Freeform 140">
              <a:extLst>
                <a:ext uri="{FF2B5EF4-FFF2-40B4-BE49-F238E27FC236}">
                  <a16:creationId xmlns:a16="http://schemas.microsoft.com/office/drawing/2014/main" id="{BA816296-59D1-AD7F-CAD9-9440B7256061}"/>
                </a:ext>
              </a:extLst>
            </p:cNvPr>
            <p:cNvSpPr/>
            <p:nvPr/>
          </p:nvSpPr>
          <p:spPr>
            <a:xfrm>
              <a:off x="7374928" y="3262452"/>
              <a:ext cx="60401" cy="60401"/>
            </a:xfrm>
            <a:custGeom>
              <a:avLst/>
              <a:gdLst>
                <a:gd name="connsiteX0" fmla="*/ 580 w 60401"/>
                <a:gd name="connsiteY0" fmla="*/ 256 h 60401"/>
                <a:gd name="connsiteX1" fmla="*/ 60981 w 60401"/>
                <a:gd name="connsiteY1" fmla="*/ 256 h 60401"/>
                <a:gd name="connsiteX2" fmla="*/ 60981 w 60401"/>
                <a:gd name="connsiteY2" fmla="*/ 60658 h 60401"/>
                <a:gd name="connsiteX3" fmla="*/ 580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580" y="256"/>
                  </a:moveTo>
                  <a:lnTo>
                    <a:pt x="60981" y="256"/>
                  </a:lnTo>
                  <a:lnTo>
                    <a:pt x="60981" y="60658"/>
                  </a:lnTo>
                  <a:lnTo>
                    <a:pt x="580"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92" name="Freeform 141">
              <a:extLst>
                <a:ext uri="{FF2B5EF4-FFF2-40B4-BE49-F238E27FC236}">
                  <a16:creationId xmlns:a16="http://schemas.microsoft.com/office/drawing/2014/main" id="{CB834B73-943D-48CD-162F-70BFC24D63BC}"/>
                </a:ext>
              </a:extLst>
            </p:cNvPr>
            <p:cNvSpPr/>
            <p:nvPr/>
          </p:nvSpPr>
          <p:spPr>
            <a:xfrm>
              <a:off x="8279028" y="3262452"/>
              <a:ext cx="60401" cy="60401"/>
            </a:xfrm>
            <a:custGeom>
              <a:avLst/>
              <a:gdLst>
                <a:gd name="connsiteX0" fmla="*/ 651 w 60401"/>
                <a:gd name="connsiteY0" fmla="*/ 256 h 60401"/>
                <a:gd name="connsiteX1" fmla="*/ 61053 w 60401"/>
                <a:gd name="connsiteY1" fmla="*/ 256 h 60401"/>
                <a:gd name="connsiteX2" fmla="*/ 61053 w 60401"/>
                <a:gd name="connsiteY2" fmla="*/ 60658 h 60401"/>
                <a:gd name="connsiteX3" fmla="*/ 651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651" y="256"/>
                  </a:moveTo>
                  <a:lnTo>
                    <a:pt x="61053" y="256"/>
                  </a:lnTo>
                  <a:lnTo>
                    <a:pt x="61053" y="60658"/>
                  </a:lnTo>
                  <a:lnTo>
                    <a:pt x="651"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93" name="Freeform 142">
              <a:extLst>
                <a:ext uri="{FF2B5EF4-FFF2-40B4-BE49-F238E27FC236}">
                  <a16:creationId xmlns:a16="http://schemas.microsoft.com/office/drawing/2014/main" id="{B6E5FD5A-A8B3-F6E7-9EB2-59DB5B00BB27}"/>
                </a:ext>
              </a:extLst>
            </p:cNvPr>
            <p:cNvSpPr/>
            <p:nvPr/>
          </p:nvSpPr>
          <p:spPr>
            <a:xfrm>
              <a:off x="8500872" y="3262452"/>
              <a:ext cx="60401" cy="60401"/>
            </a:xfrm>
            <a:custGeom>
              <a:avLst/>
              <a:gdLst>
                <a:gd name="connsiteX0" fmla="*/ 669 w 60401"/>
                <a:gd name="connsiteY0" fmla="*/ 256 h 60401"/>
                <a:gd name="connsiteX1" fmla="*/ 61070 w 60401"/>
                <a:gd name="connsiteY1" fmla="*/ 256 h 60401"/>
                <a:gd name="connsiteX2" fmla="*/ 61070 w 60401"/>
                <a:gd name="connsiteY2" fmla="*/ 60658 h 60401"/>
                <a:gd name="connsiteX3" fmla="*/ 669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669" y="256"/>
                  </a:moveTo>
                  <a:lnTo>
                    <a:pt x="61070" y="256"/>
                  </a:lnTo>
                  <a:lnTo>
                    <a:pt x="61070" y="60658"/>
                  </a:lnTo>
                  <a:lnTo>
                    <a:pt x="669"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22594" name="Freeform 143">
              <a:extLst>
                <a:ext uri="{FF2B5EF4-FFF2-40B4-BE49-F238E27FC236}">
                  <a16:creationId xmlns:a16="http://schemas.microsoft.com/office/drawing/2014/main" id="{BEC9D67B-9AA8-10D5-CE62-A8708896E95F}"/>
                </a:ext>
              </a:extLst>
            </p:cNvPr>
            <p:cNvSpPr/>
            <p:nvPr/>
          </p:nvSpPr>
          <p:spPr>
            <a:xfrm>
              <a:off x="9213215" y="3262452"/>
              <a:ext cx="60401" cy="60401"/>
            </a:xfrm>
            <a:custGeom>
              <a:avLst/>
              <a:gdLst>
                <a:gd name="connsiteX0" fmla="*/ 725 w 60401"/>
                <a:gd name="connsiteY0" fmla="*/ 256 h 60401"/>
                <a:gd name="connsiteX1" fmla="*/ 61126 w 60401"/>
                <a:gd name="connsiteY1" fmla="*/ 256 h 60401"/>
                <a:gd name="connsiteX2" fmla="*/ 61126 w 60401"/>
                <a:gd name="connsiteY2" fmla="*/ 60658 h 60401"/>
                <a:gd name="connsiteX3" fmla="*/ 725 w 60401"/>
                <a:gd name="connsiteY3" fmla="*/ 60658 h 60401"/>
              </a:gdLst>
              <a:ahLst/>
              <a:cxnLst>
                <a:cxn ang="0">
                  <a:pos x="connsiteX0" y="connsiteY0"/>
                </a:cxn>
                <a:cxn ang="0">
                  <a:pos x="connsiteX1" y="connsiteY1"/>
                </a:cxn>
                <a:cxn ang="0">
                  <a:pos x="connsiteX2" y="connsiteY2"/>
                </a:cxn>
                <a:cxn ang="0">
                  <a:pos x="connsiteX3" y="connsiteY3"/>
                </a:cxn>
              </a:cxnLst>
              <a:rect l="l" t="t" r="r" b="b"/>
              <a:pathLst>
                <a:path w="60401" h="60401">
                  <a:moveTo>
                    <a:pt x="725" y="256"/>
                  </a:moveTo>
                  <a:lnTo>
                    <a:pt x="61126" y="256"/>
                  </a:lnTo>
                  <a:lnTo>
                    <a:pt x="61126" y="60658"/>
                  </a:lnTo>
                  <a:lnTo>
                    <a:pt x="725" y="60658"/>
                  </a:lnTo>
                  <a:close/>
                </a:path>
              </a:pathLst>
            </a:custGeom>
            <a:noFill/>
            <a:ln w="12700" cap="flat">
              <a:solidFill>
                <a:schemeClr val="bg1">
                  <a:lumMod val="50000"/>
                </a:schemeClr>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grpSp>
        <p:nvGrpSpPr>
          <p:cNvPr id="22595" name="Group 22594">
            <a:extLst>
              <a:ext uri="{FF2B5EF4-FFF2-40B4-BE49-F238E27FC236}">
                <a16:creationId xmlns:a16="http://schemas.microsoft.com/office/drawing/2014/main" id="{0EA6F5E7-7FB5-27EE-2002-D27F3ECCBFF7}"/>
              </a:ext>
            </a:extLst>
          </p:cNvPr>
          <p:cNvGrpSpPr/>
          <p:nvPr/>
        </p:nvGrpSpPr>
        <p:grpSpPr>
          <a:xfrm>
            <a:off x="5615595" y="1685932"/>
            <a:ext cx="3144074" cy="553998"/>
            <a:chOff x="10187796" y="1540173"/>
            <a:chExt cx="3144074" cy="553998"/>
          </a:xfrm>
        </p:grpSpPr>
        <p:grpSp>
          <p:nvGrpSpPr>
            <p:cNvPr id="22596" name="Group 22595">
              <a:extLst>
                <a:ext uri="{FF2B5EF4-FFF2-40B4-BE49-F238E27FC236}">
                  <a16:creationId xmlns:a16="http://schemas.microsoft.com/office/drawing/2014/main" id="{D9E8C8B3-3ADD-9A69-C6E9-7EFA660450F9}"/>
                </a:ext>
              </a:extLst>
            </p:cNvPr>
            <p:cNvGrpSpPr/>
            <p:nvPr/>
          </p:nvGrpSpPr>
          <p:grpSpPr>
            <a:xfrm>
              <a:off x="10187796" y="1629805"/>
              <a:ext cx="241540" cy="370255"/>
              <a:chOff x="10187796" y="1422771"/>
              <a:chExt cx="241540" cy="370255"/>
            </a:xfrm>
          </p:grpSpPr>
          <p:cxnSp>
            <p:nvCxnSpPr>
              <p:cNvPr id="22598" name="Straight Connector 22597">
                <a:extLst>
                  <a:ext uri="{FF2B5EF4-FFF2-40B4-BE49-F238E27FC236}">
                    <a16:creationId xmlns:a16="http://schemas.microsoft.com/office/drawing/2014/main" id="{A7D7149F-C323-48B2-EBFA-AD2D1A5071A7}"/>
                  </a:ext>
                </a:extLst>
              </p:cNvPr>
              <p:cNvCxnSpPr/>
              <p:nvPr/>
            </p:nvCxnSpPr>
            <p:spPr>
              <a:xfrm>
                <a:off x="10187796" y="1422771"/>
                <a:ext cx="24154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599" name="Straight Connector 22598">
                <a:extLst>
                  <a:ext uri="{FF2B5EF4-FFF2-40B4-BE49-F238E27FC236}">
                    <a16:creationId xmlns:a16="http://schemas.microsoft.com/office/drawing/2014/main" id="{2497CF66-3510-6ED9-28A7-D48AC633BFCE}"/>
                  </a:ext>
                </a:extLst>
              </p:cNvPr>
              <p:cNvCxnSpPr/>
              <p:nvPr/>
            </p:nvCxnSpPr>
            <p:spPr>
              <a:xfrm>
                <a:off x="10187796" y="1612484"/>
                <a:ext cx="24154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600" name="Straight Connector 22599">
                <a:extLst>
                  <a:ext uri="{FF2B5EF4-FFF2-40B4-BE49-F238E27FC236}">
                    <a16:creationId xmlns:a16="http://schemas.microsoft.com/office/drawing/2014/main" id="{266101B8-703C-FCE2-D53C-5C8C931EB6A9}"/>
                  </a:ext>
                </a:extLst>
              </p:cNvPr>
              <p:cNvCxnSpPr/>
              <p:nvPr/>
            </p:nvCxnSpPr>
            <p:spPr>
              <a:xfrm>
                <a:off x="10187796" y="1793026"/>
                <a:ext cx="24154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22597" name="TextBox 22596">
              <a:extLst>
                <a:ext uri="{FF2B5EF4-FFF2-40B4-BE49-F238E27FC236}">
                  <a16:creationId xmlns:a16="http://schemas.microsoft.com/office/drawing/2014/main" id="{6D7EDBF8-684A-2DA5-511C-7F750A893585}"/>
                </a:ext>
              </a:extLst>
            </p:cNvPr>
            <p:cNvSpPr txBox="1"/>
            <p:nvPr/>
          </p:nvSpPr>
          <p:spPr>
            <a:xfrm>
              <a:off x="10522360" y="1540173"/>
              <a:ext cx="2809510"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Placebo + </a:t>
              </a:r>
              <a:r>
                <a:rPr kumimoji="0" lang="en-US" sz="12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eltrombopag</a:t>
              </a:r>
              <a:endPar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Ianalumab</a:t>
              </a: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3 mg/kg + </a:t>
              </a:r>
              <a:r>
                <a:rPr kumimoji="0" lang="en-US" sz="12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eltrombopag</a:t>
              </a:r>
              <a:endPar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Ianalumab</a:t>
              </a: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9 mg/kg + </a:t>
              </a:r>
              <a:r>
                <a:rPr kumimoji="0" lang="en-US" sz="12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eltrombopag</a:t>
              </a:r>
              <a:endPar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sp>
        <p:nvSpPr>
          <p:cNvPr id="22601" name="TextBox 22600">
            <a:extLst>
              <a:ext uri="{FF2B5EF4-FFF2-40B4-BE49-F238E27FC236}">
                <a16:creationId xmlns:a16="http://schemas.microsoft.com/office/drawing/2014/main" id="{DA143E7C-A080-A5DE-8871-5C9D5DEBD62F}"/>
              </a:ext>
            </a:extLst>
          </p:cNvPr>
          <p:cNvSpPr txBox="1"/>
          <p:nvPr/>
        </p:nvSpPr>
        <p:spPr>
          <a:xfrm>
            <a:off x="3096550" y="1260863"/>
            <a:ext cx="458194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Kaplan–Meier Estimates of TTF</a:t>
            </a:r>
          </a:p>
        </p:txBody>
      </p:sp>
      <p:grpSp>
        <p:nvGrpSpPr>
          <p:cNvPr id="22618" name="Group 22617">
            <a:extLst>
              <a:ext uri="{FF2B5EF4-FFF2-40B4-BE49-F238E27FC236}">
                <a16:creationId xmlns:a16="http://schemas.microsoft.com/office/drawing/2014/main" id="{53BEA29A-D38B-0C8B-9011-704799AB8D77}"/>
              </a:ext>
            </a:extLst>
          </p:cNvPr>
          <p:cNvGrpSpPr/>
          <p:nvPr/>
        </p:nvGrpSpPr>
        <p:grpSpPr>
          <a:xfrm>
            <a:off x="-126218" y="4515011"/>
            <a:ext cx="8940821" cy="483664"/>
            <a:chOff x="-171619" y="4630957"/>
            <a:chExt cx="10050990" cy="483664"/>
          </a:xfrm>
        </p:grpSpPr>
        <p:sp>
          <p:nvSpPr>
            <p:cNvPr id="22602" name="TextBox 22601">
              <a:extLst>
                <a:ext uri="{FF2B5EF4-FFF2-40B4-BE49-F238E27FC236}">
                  <a16:creationId xmlns:a16="http://schemas.microsoft.com/office/drawing/2014/main" id="{C8353731-5687-EFE8-2FDD-B1224F438C94}"/>
                </a:ext>
              </a:extLst>
            </p:cNvPr>
            <p:cNvSpPr txBox="1"/>
            <p:nvPr/>
          </p:nvSpPr>
          <p:spPr>
            <a:xfrm>
              <a:off x="2692399"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51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51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50</a:t>
              </a:r>
            </a:p>
          </p:txBody>
        </p:sp>
        <p:sp>
          <p:nvSpPr>
            <p:cNvPr id="22603" name="TextBox 22602">
              <a:extLst>
                <a:ext uri="{FF2B5EF4-FFF2-40B4-BE49-F238E27FC236}">
                  <a16:creationId xmlns:a16="http://schemas.microsoft.com/office/drawing/2014/main" id="{17F62EBC-7333-53B1-5751-6EBDCF7FEE88}"/>
                </a:ext>
              </a:extLst>
            </p:cNvPr>
            <p:cNvSpPr txBox="1"/>
            <p:nvPr/>
          </p:nvSpPr>
          <p:spPr>
            <a:xfrm>
              <a:off x="3191296"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45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46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46</a:t>
              </a:r>
            </a:p>
          </p:txBody>
        </p:sp>
        <p:sp>
          <p:nvSpPr>
            <p:cNvPr id="22604" name="TextBox 22603">
              <a:extLst>
                <a:ext uri="{FF2B5EF4-FFF2-40B4-BE49-F238E27FC236}">
                  <a16:creationId xmlns:a16="http://schemas.microsoft.com/office/drawing/2014/main" id="{60232449-F93A-3349-F1AD-716A25D25238}"/>
                </a:ext>
              </a:extLst>
            </p:cNvPr>
            <p:cNvSpPr txBox="1"/>
            <p:nvPr/>
          </p:nvSpPr>
          <p:spPr>
            <a:xfrm>
              <a:off x="3676649"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33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38</a:t>
              </a:r>
            </a:p>
          </p:txBody>
        </p:sp>
        <p:sp>
          <p:nvSpPr>
            <p:cNvPr id="22605" name="TextBox 22604">
              <a:extLst>
                <a:ext uri="{FF2B5EF4-FFF2-40B4-BE49-F238E27FC236}">
                  <a16:creationId xmlns:a16="http://schemas.microsoft.com/office/drawing/2014/main" id="{6C69CE98-DC1E-1AA7-5CF8-1C426EB2CB58}"/>
                </a:ext>
              </a:extLst>
            </p:cNvPr>
            <p:cNvSpPr txBox="1"/>
            <p:nvPr/>
          </p:nvSpPr>
          <p:spPr>
            <a:xfrm>
              <a:off x="4175546"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26</a:t>
              </a:r>
            </a:p>
          </p:txBody>
        </p:sp>
        <p:sp>
          <p:nvSpPr>
            <p:cNvPr id="22606" name="TextBox 22605">
              <a:extLst>
                <a:ext uri="{FF2B5EF4-FFF2-40B4-BE49-F238E27FC236}">
                  <a16:creationId xmlns:a16="http://schemas.microsoft.com/office/drawing/2014/main" id="{DA988B8C-73B0-C75D-9267-7F8BE9D601E2}"/>
                </a:ext>
              </a:extLst>
            </p:cNvPr>
            <p:cNvSpPr txBox="1"/>
            <p:nvPr/>
          </p:nvSpPr>
          <p:spPr>
            <a:xfrm>
              <a:off x="4664074"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20</a:t>
              </a:r>
            </a:p>
          </p:txBody>
        </p:sp>
        <p:sp>
          <p:nvSpPr>
            <p:cNvPr id="22607" name="TextBox 22606">
              <a:extLst>
                <a:ext uri="{FF2B5EF4-FFF2-40B4-BE49-F238E27FC236}">
                  <a16:creationId xmlns:a16="http://schemas.microsoft.com/office/drawing/2014/main" id="{F6764C8E-18EB-2B1D-064A-3F801567F6AC}"/>
                </a:ext>
              </a:extLst>
            </p:cNvPr>
            <p:cNvSpPr txBox="1"/>
            <p:nvPr/>
          </p:nvSpPr>
          <p:spPr>
            <a:xfrm>
              <a:off x="5162972"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17</a:t>
              </a:r>
            </a:p>
          </p:txBody>
        </p:sp>
        <p:sp>
          <p:nvSpPr>
            <p:cNvPr id="22608" name="TextBox 22607">
              <a:extLst>
                <a:ext uri="{FF2B5EF4-FFF2-40B4-BE49-F238E27FC236}">
                  <a16:creationId xmlns:a16="http://schemas.microsoft.com/office/drawing/2014/main" id="{DD82EB16-F8BE-3938-D61C-ECA24B77D633}"/>
                </a:ext>
              </a:extLst>
            </p:cNvPr>
            <p:cNvSpPr txBox="1"/>
            <p:nvPr/>
          </p:nvSpPr>
          <p:spPr>
            <a:xfrm>
              <a:off x="5645148"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12</a:t>
              </a:r>
            </a:p>
          </p:txBody>
        </p:sp>
        <p:sp>
          <p:nvSpPr>
            <p:cNvPr id="22609" name="TextBox 22608">
              <a:extLst>
                <a:ext uri="{FF2B5EF4-FFF2-40B4-BE49-F238E27FC236}">
                  <a16:creationId xmlns:a16="http://schemas.microsoft.com/office/drawing/2014/main" id="{EE115BCB-5524-3DE0-9FDD-901522453C2F}"/>
                </a:ext>
              </a:extLst>
            </p:cNvPr>
            <p:cNvSpPr txBox="1"/>
            <p:nvPr/>
          </p:nvSpPr>
          <p:spPr>
            <a:xfrm>
              <a:off x="6144047"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7</a:t>
              </a:r>
            </a:p>
          </p:txBody>
        </p:sp>
        <p:sp>
          <p:nvSpPr>
            <p:cNvPr id="22610" name="TextBox 22609">
              <a:extLst>
                <a:ext uri="{FF2B5EF4-FFF2-40B4-BE49-F238E27FC236}">
                  <a16:creationId xmlns:a16="http://schemas.microsoft.com/office/drawing/2014/main" id="{E9FE9988-7DA6-B060-5549-1D875319A9CD}"/>
                </a:ext>
              </a:extLst>
            </p:cNvPr>
            <p:cNvSpPr txBox="1"/>
            <p:nvPr/>
          </p:nvSpPr>
          <p:spPr>
            <a:xfrm>
              <a:off x="6626224"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2</a:t>
              </a:r>
            </a:p>
          </p:txBody>
        </p:sp>
        <p:sp>
          <p:nvSpPr>
            <p:cNvPr id="22611" name="TextBox 22610">
              <a:extLst>
                <a:ext uri="{FF2B5EF4-FFF2-40B4-BE49-F238E27FC236}">
                  <a16:creationId xmlns:a16="http://schemas.microsoft.com/office/drawing/2014/main" id="{12C32FCC-FB7B-17BB-43B8-048C8A3178A5}"/>
                </a:ext>
              </a:extLst>
            </p:cNvPr>
            <p:cNvSpPr txBox="1"/>
            <p:nvPr/>
          </p:nvSpPr>
          <p:spPr>
            <a:xfrm>
              <a:off x="7125122"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a:t>
              </a:r>
            </a:p>
          </p:txBody>
        </p:sp>
        <p:sp>
          <p:nvSpPr>
            <p:cNvPr id="22612" name="TextBox 22611">
              <a:extLst>
                <a:ext uri="{FF2B5EF4-FFF2-40B4-BE49-F238E27FC236}">
                  <a16:creationId xmlns:a16="http://schemas.microsoft.com/office/drawing/2014/main" id="{2DA11C10-BA3E-EAD0-A73B-EDFC948F83F3}"/>
                </a:ext>
              </a:extLst>
            </p:cNvPr>
            <p:cNvSpPr txBox="1"/>
            <p:nvPr/>
          </p:nvSpPr>
          <p:spPr>
            <a:xfrm>
              <a:off x="7604124"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p:txBody>
        </p:sp>
        <p:sp>
          <p:nvSpPr>
            <p:cNvPr id="22613" name="TextBox 22612">
              <a:extLst>
                <a:ext uri="{FF2B5EF4-FFF2-40B4-BE49-F238E27FC236}">
                  <a16:creationId xmlns:a16="http://schemas.microsoft.com/office/drawing/2014/main" id="{E88CD7B7-3434-9F99-E960-9E1C5E3C10E0}"/>
                </a:ext>
              </a:extLst>
            </p:cNvPr>
            <p:cNvSpPr txBox="1"/>
            <p:nvPr/>
          </p:nvSpPr>
          <p:spPr>
            <a:xfrm>
              <a:off x="8103022"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p:txBody>
        </p:sp>
        <p:sp>
          <p:nvSpPr>
            <p:cNvPr id="22614" name="TextBox 22613">
              <a:extLst>
                <a:ext uri="{FF2B5EF4-FFF2-40B4-BE49-F238E27FC236}">
                  <a16:creationId xmlns:a16="http://schemas.microsoft.com/office/drawing/2014/main" id="{91310AEC-453C-080D-2242-E4631F50AB52}"/>
                </a:ext>
              </a:extLst>
            </p:cNvPr>
            <p:cNvSpPr txBox="1"/>
            <p:nvPr/>
          </p:nvSpPr>
          <p:spPr>
            <a:xfrm>
              <a:off x="8591549"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p:txBody>
        </p:sp>
        <p:sp>
          <p:nvSpPr>
            <p:cNvPr id="22615" name="TextBox 22614">
              <a:extLst>
                <a:ext uri="{FF2B5EF4-FFF2-40B4-BE49-F238E27FC236}">
                  <a16:creationId xmlns:a16="http://schemas.microsoft.com/office/drawing/2014/main" id="{073F1262-06A3-CBC6-DA23-0ADE446200BA}"/>
                </a:ext>
              </a:extLst>
            </p:cNvPr>
            <p:cNvSpPr txBox="1"/>
            <p:nvPr/>
          </p:nvSpPr>
          <p:spPr>
            <a:xfrm>
              <a:off x="9090447"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p:txBody>
        </p:sp>
        <p:sp>
          <p:nvSpPr>
            <p:cNvPr id="22616" name="TextBox 22615">
              <a:extLst>
                <a:ext uri="{FF2B5EF4-FFF2-40B4-BE49-F238E27FC236}">
                  <a16:creationId xmlns:a16="http://schemas.microsoft.com/office/drawing/2014/main" id="{FC4AB06D-6181-2CB1-D9DA-E49C22BC4452}"/>
                </a:ext>
              </a:extLst>
            </p:cNvPr>
            <p:cNvSpPr txBox="1"/>
            <p:nvPr/>
          </p:nvSpPr>
          <p:spPr>
            <a:xfrm>
              <a:off x="9578974" y="4652956"/>
              <a:ext cx="300397"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Poppins" panose="00000500000000000000" pitchFamily="2" charset="0"/>
                  <a:cs typeface="Poppins" panose="00000500000000000000" pitchFamily="2" charset="0"/>
                </a:rPr>
                <a:t>0</a:t>
              </a:r>
            </a:p>
          </p:txBody>
        </p:sp>
        <p:sp>
          <p:nvSpPr>
            <p:cNvPr id="22617" name="TextBox 22616">
              <a:extLst>
                <a:ext uri="{FF2B5EF4-FFF2-40B4-BE49-F238E27FC236}">
                  <a16:creationId xmlns:a16="http://schemas.microsoft.com/office/drawing/2014/main" id="{5E46F0C1-44E9-9641-F901-65A8D018BD6B}"/>
                </a:ext>
              </a:extLst>
            </p:cNvPr>
            <p:cNvSpPr txBox="1"/>
            <p:nvPr/>
          </p:nvSpPr>
          <p:spPr>
            <a:xfrm>
              <a:off x="-171619" y="4630957"/>
              <a:ext cx="2877063" cy="461665"/>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Placebo + </a:t>
              </a:r>
              <a:r>
                <a:rPr kumimoji="0" lang="en-US" sz="10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eltrombopag</a:t>
              </a:r>
              <a:endParaRPr kumimoji="0" lang="en-US" sz="1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Ianalumab</a:t>
              </a:r>
              <a:r>
                <a:rPr kumimoji="0" lang="en-US" sz="1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3 mg/kg + </a:t>
              </a:r>
              <a:r>
                <a:rPr kumimoji="0" lang="en-US" sz="10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eltrombopag</a:t>
              </a:r>
              <a:endParaRPr kumimoji="0" lang="en-US" sz="1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Ianalumab</a:t>
              </a:r>
              <a:r>
                <a:rPr kumimoji="0" lang="en-US" sz="1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 9 mg/kg + </a:t>
              </a:r>
              <a:r>
                <a:rPr kumimoji="0" lang="en-US" sz="1000" b="0" i="0" u="none" strike="noStrike" kern="1200" cap="none" spc="0" normalizeH="0" baseline="0" noProof="0" dirty="0" err="1">
                  <a:ln>
                    <a:noFill/>
                  </a:ln>
                  <a:solidFill>
                    <a:srgbClr val="000000"/>
                  </a:solidFill>
                  <a:effectLst/>
                  <a:uLnTx/>
                  <a:uFillTx/>
                  <a:latin typeface="Poppins" panose="00000500000000000000" pitchFamily="2" charset="0"/>
                  <a:cs typeface="Poppins" panose="00000500000000000000" pitchFamily="2" charset="0"/>
                </a:rPr>
                <a:t>eltrombopag</a:t>
              </a:r>
              <a:endParaRPr kumimoji="0" lang="en-US" sz="1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grpSp>
    </p:spTree>
    <p:extLst>
      <p:ext uri="{BB962C8B-B14F-4D97-AF65-F5344CB8AC3E}">
        <p14:creationId xmlns:p14="http://schemas.microsoft.com/office/powerpoint/2010/main" val="2626213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0EB0F-5BD5-59A0-F752-E0F1B9F209C7}"/>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B38AF246-6E0D-8624-02A0-4DF835501D31}"/>
              </a:ext>
            </a:extLst>
          </p:cNvPr>
          <p:cNvSpPr>
            <a:spLocks noGrp="1" noChangeArrowheads="1"/>
          </p:cNvSpPr>
          <p:nvPr>
            <p:ph type="title"/>
          </p:nvPr>
        </p:nvSpPr>
        <p:spPr>
          <a:xfrm>
            <a:off x="361707" y="556444"/>
            <a:ext cx="11740260" cy="492944"/>
          </a:xfrm>
        </p:spPr>
        <p:txBody>
          <a:bodyPr/>
          <a:lstStyle/>
          <a:p>
            <a:r>
              <a:rPr lang="en-US" altLang="en-US"/>
              <a:t>VAYHIT2: Stable Response at 6 Mo and Response Rates</a:t>
            </a:r>
          </a:p>
        </p:txBody>
      </p:sp>
      <p:graphicFrame>
        <p:nvGraphicFramePr>
          <p:cNvPr id="5" name="Table 4">
            <a:extLst>
              <a:ext uri="{FF2B5EF4-FFF2-40B4-BE49-F238E27FC236}">
                <a16:creationId xmlns:a16="http://schemas.microsoft.com/office/drawing/2014/main" id="{BD00730C-FA1E-3E98-05C1-3ED2A93FBB26}"/>
              </a:ext>
            </a:extLst>
          </p:cNvPr>
          <p:cNvGraphicFramePr>
            <a:graphicFrameLocks noGrp="1"/>
          </p:cNvGraphicFramePr>
          <p:nvPr>
            <p:extLst>
              <p:ext uri="{D42A27DB-BD31-4B8C-83A1-F6EECF244321}">
                <p14:modId xmlns:p14="http://schemas.microsoft.com/office/powerpoint/2010/main" val="2758957780"/>
              </p:ext>
            </p:extLst>
          </p:nvPr>
        </p:nvGraphicFramePr>
        <p:xfrm>
          <a:off x="228600" y="1333500"/>
          <a:ext cx="11740260" cy="2651840"/>
        </p:xfrm>
        <a:graphic>
          <a:graphicData uri="http://schemas.openxmlformats.org/drawingml/2006/table">
            <a:tbl>
              <a:tblPr/>
              <a:tblGrid>
                <a:gridCol w="4549946">
                  <a:extLst>
                    <a:ext uri="{9D8B030D-6E8A-4147-A177-3AD203B41FA5}">
                      <a16:colId xmlns:a16="http://schemas.microsoft.com/office/drawing/2014/main" val="2230193563"/>
                    </a:ext>
                  </a:extLst>
                </a:gridCol>
                <a:gridCol w="2704374">
                  <a:extLst>
                    <a:ext uri="{9D8B030D-6E8A-4147-A177-3AD203B41FA5}">
                      <a16:colId xmlns:a16="http://schemas.microsoft.com/office/drawing/2014/main" val="4202866081"/>
                    </a:ext>
                  </a:extLst>
                </a:gridCol>
                <a:gridCol w="2751974">
                  <a:extLst>
                    <a:ext uri="{9D8B030D-6E8A-4147-A177-3AD203B41FA5}">
                      <a16:colId xmlns:a16="http://schemas.microsoft.com/office/drawing/2014/main" val="2076757720"/>
                    </a:ext>
                  </a:extLst>
                </a:gridCol>
                <a:gridCol w="1733966">
                  <a:extLst>
                    <a:ext uri="{9D8B030D-6E8A-4147-A177-3AD203B41FA5}">
                      <a16:colId xmlns:a16="http://schemas.microsoft.com/office/drawing/2014/main" val="2555239166"/>
                    </a:ext>
                  </a:extLst>
                </a:gridCol>
              </a:tblGrid>
              <a:tr h="3961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Poppins" pitchFamily="2" charset="77"/>
                          <a:cs typeface="Poppins" pitchFamily="2" charset="77"/>
                        </a:rPr>
                        <a:t>Parameter</a:t>
                      </a:r>
                      <a:endParaRPr kumimoji="0" lang="en-GB" sz="16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9 mg/kg  + </a:t>
                      </a:r>
                      <a:r>
                        <a:rPr kumimoji="0" lang="en-US" sz="1600" b="1" i="0" u="none" strike="noStrike" cap="none" normalizeH="0" baseline="0" err="1">
                          <a:ln>
                            <a:noFill/>
                          </a:ln>
                          <a:solidFill>
                            <a:schemeClr val="bg1"/>
                          </a:solidFill>
                          <a:effectLst/>
                          <a:latin typeface="Poppins" pitchFamily="2" charset="77"/>
                          <a:cs typeface="Poppins" pitchFamily="2" charset="77"/>
                        </a:rPr>
                        <a:t>Eltrombopag</a:t>
                      </a:r>
                      <a:endParaRPr kumimoji="0" lang="en-US" sz="16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3 mg/kg  + </a:t>
                      </a:r>
                      <a:r>
                        <a:rPr kumimoji="0" lang="en-US" sz="1600" b="1" i="0" u="none" strike="noStrike" cap="none" normalizeH="0" baseline="0" err="1">
                          <a:ln>
                            <a:noFill/>
                          </a:ln>
                          <a:solidFill>
                            <a:schemeClr val="bg1"/>
                          </a:solidFill>
                          <a:effectLst/>
                          <a:latin typeface="Poppins" pitchFamily="2" charset="77"/>
                          <a:cs typeface="Poppins" pitchFamily="2" charset="77"/>
                        </a:rPr>
                        <a:t>Eltrombopag</a:t>
                      </a:r>
                      <a:endParaRPr kumimoji="0" lang="en-US" sz="16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Placebo  + </a:t>
                      </a:r>
                      <a:br>
                        <a:rPr kumimoji="0" lang="en-US" sz="1600" b="1" i="0" u="none" strike="noStrike" cap="none" normalizeH="0" baseline="0">
                          <a:ln>
                            <a:noFill/>
                          </a:ln>
                          <a:solidFill>
                            <a:schemeClr val="bg1"/>
                          </a:solidFill>
                          <a:effectLst/>
                          <a:latin typeface="Poppins" pitchFamily="2" charset="77"/>
                          <a:cs typeface="Poppins" pitchFamily="2" charset="77"/>
                        </a:rPr>
                      </a:br>
                      <a:r>
                        <a:rPr kumimoji="0" lang="en-US" sz="1600" b="1" i="0" u="none" strike="noStrike" cap="none" normalizeH="0" baseline="0" err="1">
                          <a:ln>
                            <a:noFill/>
                          </a:ln>
                          <a:solidFill>
                            <a:schemeClr val="bg1"/>
                          </a:solidFill>
                          <a:effectLst/>
                          <a:latin typeface="Poppins" pitchFamily="2" charset="77"/>
                          <a:cs typeface="Poppins" pitchFamily="2" charset="77"/>
                        </a:rPr>
                        <a:t>Eltrombopag</a:t>
                      </a:r>
                      <a:endParaRPr kumimoji="0" lang="en-US" sz="16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772799384"/>
                  </a:ext>
                </a:extLst>
              </a:tr>
              <a:tr h="2330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SD at 6 mo, n (%)</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31 (62.0)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29 (56.9)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20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47233692"/>
                  </a:ext>
                </a:extLst>
              </a:tr>
              <a:tr h="3029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Respons</a:t>
                      </a:r>
                      <a:r>
                        <a:rPr kumimoji="0" lang="en-US" sz="1600" b="0" i="0" u="none" strike="noStrike" cap="none" normalizeH="0" baseline="0">
                          <a:ln>
                            <a:noFill/>
                          </a:ln>
                          <a:solidFill>
                            <a:schemeClr val="tx1"/>
                          </a:solidFill>
                          <a:effectLst/>
                          <a:latin typeface="+mn-lt"/>
                          <a:cs typeface="Poppins" pitchFamily="2" charset="77"/>
                        </a:rPr>
                        <a:t>e,* n (%)</a:t>
                      </a:r>
                      <a:endParaRPr kumimoji="0" lang="en-US" sz="1600" b="0" i="0" u="none" strike="noStrike" cap="none" normalizeH="0" baseline="0" dirty="0">
                        <a:ln>
                          <a:noFill/>
                        </a:ln>
                        <a:solidFill>
                          <a:schemeClr val="tx1"/>
                        </a:solidFill>
                        <a:effectLst/>
                        <a:latin typeface="+mn-lt"/>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36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27 (54.0)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24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46508255"/>
                  </a:ext>
                </a:extLst>
              </a:tr>
              <a:tr h="3029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Complete response,</a:t>
                      </a:r>
                      <a:r>
                        <a:rPr lang="en-US" sz="1600" baseline="30000">
                          <a:solidFill>
                            <a:schemeClr val="tx1"/>
                          </a:solidFill>
                          <a:latin typeface="+mn-lt"/>
                        </a:rPr>
                        <a:t>†</a:t>
                      </a:r>
                      <a:r>
                        <a:rPr lang="en-US" sz="1600" baseline="0">
                          <a:solidFill>
                            <a:schemeClr val="tx1"/>
                          </a:solidFill>
                          <a:latin typeface="+mn-lt"/>
                        </a:rPr>
                        <a:t> n (%)</a:t>
                      </a:r>
                      <a:endParaRPr kumimoji="0" lang="en-US" sz="1600" b="0" i="0" u="none" strike="noStrike" cap="none" normalizeH="0" baseline="0" dirty="0">
                        <a:ln>
                          <a:noFill/>
                        </a:ln>
                        <a:solidFill>
                          <a:schemeClr val="tx1"/>
                        </a:solidFill>
                        <a:effectLst/>
                        <a:latin typeface="+mn-lt"/>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27 (55.1)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20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13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94139021"/>
                  </a:ext>
                </a:extLst>
              </a:tr>
              <a:tr h="6049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Poppins" pitchFamily="2" charset="77"/>
                        </a:rPr>
                        <a:t>At 6 mo post randomization: probability of a successful taper and discontinuing eltrombopag while maintaining platelet count ≥30 x 10</a:t>
                      </a:r>
                      <a:r>
                        <a:rPr kumimoji="0" lang="en-US" sz="1600" b="0" i="0" u="none" strike="noStrike" cap="none" normalizeH="0" baseline="30000">
                          <a:ln>
                            <a:noFill/>
                          </a:ln>
                          <a:solidFill>
                            <a:schemeClr val="tx1"/>
                          </a:solidFill>
                          <a:effectLst/>
                          <a:latin typeface="+mn-lt"/>
                          <a:cs typeface="Poppins" pitchFamily="2" charset="77"/>
                        </a:rPr>
                        <a:t>9</a:t>
                      </a:r>
                      <a:r>
                        <a:rPr kumimoji="0" lang="en-US" sz="1600" b="0" i="0" u="none" strike="noStrike" cap="none" normalizeH="0" baseline="0">
                          <a:ln>
                            <a:noFill/>
                          </a:ln>
                          <a:solidFill>
                            <a:schemeClr val="tx1"/>
                          </a:solidFill>
                          <a:effectLst/>
                          <a:latin typeface="+mn-lt"/>
                          <a:cs typeface="Poppins" pitchFamily="2" charset="77"/>
                        </a:rPr>
                        <a:t>/L, %</a:t>
                      </a:r>
                      <a:endParaRPr kumimoji="0" lang="en-US" sz="1600" b="0" i="0" u="none" strike="noStrike" cap="none" normalizeH="0" baseline="0" dirty="0">
                        <a:ln>
                          <a:noFill/>
                        </a:ln>
                        <a:solidFill>
                          <a:schemeClr val="tx1"/>
                        </a:solidFill>
                        <a:effectLst/>
                        <a:latin typeface="+mn-lt"/>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7536755"/>
                  </a:ext>
                </a:extLst>
              </a:tr>
            </a:tbl>
          </a:graphicData>
        </a:graphic>
      </p:graphicFrame>
      <p:sp>
        <p:nvSpPr>
          <p:cNvPr id="6" name="TextBox 5">
            <a:extLst>
              <a:ext uri="{FF2B5EF4-FFF2-40B4-BE49-F238E27FC236}">
                <a16:creationId xmlns:a16="http://schemas.microsoft.com/office/drawing/2014/main" id="{F18F429A-7C68-1A20-D65E-DC0AC25DF32C}"/>
              </a:ext>
            </a:extLst>
          </p:cNvPr>
          <p:cNvSpPr txBox="1"/>
          <p:nvPr/>
        </p:nvSpPr>
        <p:spPr>
          <a:xfrm>
            <a:off x="266186" y="4029081"/>
            <a:ext cx="5852866" cy="536561"/>
          </a:xfrm>
          <a:prstGeom prst="rect">
            <a:avLst/>
          </a:prstGeom>
        </p:spPr>
        <p:txBody>
          <a:bodyPr vert="horz" wrap="none" lIns="0" tIns="0" rIns="0" bIns="0" rtlCol="0">
            <a:noAutofit/>
          </a:bodyPr>
          <a:lstStyle/>
          <a:p>
            <a:r>
              <a:rPr lang="en-US" sz="1200" dirty="0"/>
              <a:t>*Response: </a:t>
            </a:r>
            <a:r>
              <a:rPr lang="en-GB" sz="1200" dirty="0" err="1"/>
              <a:t>plt</a:t>
            </a:r>
            <a:r>
              <a:rPr lang="en-GB" sz="1200" dirty="0"/>
              <a:t> count </a:t>
            </a:r>
            <a:r>
              <a:rPr lang="en-GB" altLang="en-US" sz="1200" dirty="0"/>
              <a:t>≥50</a:t>
            </a:r>
            <a:r>
              <a:rPr lang="en-US" sz="1200" dirty="0"/>
              <a:t> x </a:t>
            </a:r>
            <a:r>
              <a:rPr lang="en-GB" altLang="en-US" sz="1200" dirty="0"/>
              <a:t>10</a:t>
            </a:r>
            <a:r>
              <a:rPr lang="en-GB" altLang="en-US" sz="1200" baseline="30000" dirty="0"/>
              <a:t>9</a:t>
            </a:r>
            <a:r>
              <a:rPr lang="en-GB" altLang="en-US" sz="1200" dirty="0"/>
              <a:t>/L without rescue or new ITP therapy.</a:t>
            </a:r>
            <a:br>
              <a:rPr lang="en-GB" altLang="en-US" sz="1200" dirty="0"/>
            </a:br>
            <a:r>
              <a:rPr lang="en-US" sz="1200" baseline="30000" dirty="0"/>
              <a:t>†</a:t>
            </a:r>
            <a:r>
              <a:rPr lang="en-GB" altLang="en-US" sz="1200" dirty="0"/>
              <a:t>Complete response: </a:t>
            </a:r>
            <a:r>
              <a:rPr lang="en-GB" sz="1200" dirty="0" err="1"/>
              <a:t>plt</a:t>
            </a:r>
            <a:r>
              <a:rPr lang="en-GB" sz="1200" dirty="0"/>
              <a:t> count </a:t>
            </a:r>
            <a:r>
              <a:rPr lang="en-GB" altLang="en-US" sz="1200" dirty="0"/>
              <a:t>≥100</a:t>
            </a:r>
            <a:r>
              <a:rPr lang="en-US" sz="1200" dirty="0"/>
              <a:t> x </a:t>
            </a:r>
            <a:r>
              <a:rPr lang="en-GB" altLang="en-US" sz="1200" dirty="0"/>
              <a:t>10</a:t>
            </a:r>
            <a:r>
              <a:rPr lang="en-GB" altLang="en-US" sz="1200" baseline="30000" dirty="0"/>
              <a:t>9</a:t>
            </a:r>
            <a:r>
              <a:rPr lang="en-GB" altLang="en-US" sz="1200" dirty="0"/>
              <a:t>/L</a:t>
            </a:r>
            <a:r>
              <a:rPr lang="en-US" sz="1200" dirty="0"/>
              <a:t> </a:t>
            </a:r>
            <a:r>
              <a:rPr lang="en-GB" altLang="en-US" sz="1200" dirty="0"/>
              <a:t>without rescue or new ITP therapy.</a:t>
            </a:r>
            <a:endParaRPr lang="en-US" sz="1200" dirty="0"/>
          </a:p>
          <a:p>
            <a:endParaRPr lang="en-US" sz="1200" dirty="0"/>
          </a:p>
        </p:txBody>
      </p:sp>
      <p:sp>
        <p:nvSpPr>
          <p:cNvPr id="3" name="Text Box 15">
            <a:extLst>
              <a:ext uri="{FF2B5EF4-FFF2-40B4-BE49-F238E27FC236}">
                <a16:creationId xmlns:a16="http://schemas.microsoft.com/office/drawing/2014/main" id="{6126161F-112B-EFCF-A1EE-BA833C01817B}"/>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2025;[Epub]. </a:t>
            </a:r>
            <a:r>
              <a:rPr lang="en-US" altLang="en-US" sz="800" b="0" spc="-10">
                <a:solidFill>
                  <a:srgbClr val="161616"/>
                </a:solidFill>
                <a:latin typeface="Poppins" pitchFamily="2" charset="77"/>
                <a:cs typeface="Poppins" pitchFamily="2" charset="77"/>
              </a:rPr>
              <a:t>Al-Samkari. ASH 2025. Abstr LBA2.</a:t>
            </a:r>
            <a:endParaRPr lang="en-US" altLang="en-US" sz="800" b="0">
              <a:solidFill>
                <a:srgbClr val="161616"/>
              </a:solidFill>
              <a:latin typeface="Poppins" pitchFamily="2" charset="77"/>
              <a:cs typeface="Poppins" pitchFamily="2" charset="77"/>
            </a:endParaRPr>
          </a:p>
        </p:txBody>
      </p:sp>
      <p:sp>
        <p:nvSpPr>
          <p:cNvPr id="7" name="TextBox 6">
            <a:extLst>
              <a:ext uri="{FF2B5EF4-FFF2-40B4-BE49-F238E27FC236}">
                <a16:creationId xmlns:a16="http://schemas.microsoft.com/office/drawing/2014/main" id="{356D4394-FA03-251C-E685-97389C589297}"/>
              </a:ext>
            </a:extLst>
          </p:cNvPr>
          <p:cNvSpPr txBox="1"/>
          <p:nvPr/>
        </p:nvSpPr>
        <p:spPr>
          <a:xfrm>
            <a:off x="228600" y="4618219"/>
            <a:ext cx="10570464" cy="745519"/>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sz="2200" dirty="0" err="1"/>
              <a:t>Ianalumab</a:t>
            </a:r>
            <a:r>
              <a:rPr lang="en-US" sz="2200"/>
              <a:t> 9 mg/kg + </a:t>
            </a:r>
            <a:r>
              <a:rPr lang="en-US" sz="2200" dirty="0" err="1"/>
              <a:t>eltrombopag</a:t>
            </a:r>
            <a:r>
              <a:rPr lang="en-US" sz="2200"/>
              <a:t> resulted in significantly more patients achieving SD at 6 months vs placebo + </a:t>
            </a:r>
            <a:r>
              <a:rPr lang="en-US" sz="2200" dirty="0" err="1"/>
              <a:t>eltrombopag</a:t>
            </a:r>
            <a:r>
              <a:rPr lang="en-US" sz="2200"/>
              <a:t> (</a:t>
            </a:r>
            <a:r>
              <a:rPr lang="en-US" sz="2200" i="1"/>
              <a:t>P</a:t>
            </a:r>
            <a:r>
              <a:rPr lang="en-US" sz="2200"/>
              <a:t> = .023) </a:t>
            </a:r>
          </a:p>
        </p:txBody>
      </p:sp>
    </p:spTree>
    <p:extLst>
      <p:ext uri="{BB962C8B-B14F-4D97-AF65-F5344CB8AC3E}">
        <p14:creationId xmlns:p14="http://schemas.microsoft.com/office/powerpoint/2010/main" val="395210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0CEA34-EB3C-1134-2610-A48C42A61A0F}"/>
              </a:ext>
            </a:extLst>
          </p:cNvPr>
          <p:cNvSpPr>
            <a:spLocks noGrp="1"/>
          </p:cNvSpPr>
          <p:nvPr>
            <p:ph idx="1"/>
          </p:nvPr>
        </p:nvSpPr>
        <p:spPr>
          <a:xfrm>
            <a:off x="231078" y="1250048"/>
            <a:ext cx="11740260" cy="4754880"/>
          </a:xfrm>
        </p:spPr>
        <p:txBody>
          <a:bodyPr/>
          <a:lstStyle/>
          <a:p>
            <a:pPr marL="342900" indent="-342900">
              <a:buFont typeface="Arial" panose="020B0604020202020204" pitchFamily="34" charset="0"/>
              <a:buChar char="•"/>
            </a:pPr>
            <a:r>
              <a:rPr lang="en-US" sz="2200" dirty="0"/>
              <a:t>Investigators assessed changes in fatigue measurements over time using PROMIS-Fatigue scores</a:t>
            </a:r>
          </a:p>
          <a:p>
            <a:pPr marL="574675" lvl="1" indent="-342900">
              <a:buFont typeface="Poppins" panose="00000500000000000000" pitchFamily="2" charset="0"/>
              <a:buChar char="−"/>
            </a:pPr>
            <a:r>
              <a:rPr lang="en-US" dirty="0"/>
              <a:t>At Week 25, at the end of eltrombopag tapering, PROMIS-Fatigue scores were reduced, particularly among patients who received ianalumab 9 mg/kg + eltrombopag; this suggests less fatigue</a:t>
            </a:r>
          </a:p>
          <a:p>
            <a:pPr marL="342900" indent="-342900">
              <a:buFont typeface="Arial" panose="020B0604020202020204" pitchFamily="34" charset="0"/>
              <a:buChar char="•"/>
            </a:pPr>
            <a:r>
              <a:rPr lang="en-US" sz="2200" dirty="0"/>
              <a:t>Bleeding events (any grade) were assessed per the WHO bleeding scale</a:t>
            </a:r>
          </a:p>
          <a:p>
            <a:pPr marL="574675" lvl="1" indent="-342900">
              <a:buFont typeface="Poppins" panose="00000500000000000000" pitchFamily="2" charset="0"/>
              <a:buChar char="−"/>
            </a:pPr>
            <a:r>
              <a:rPr lang="en-US" dirty="0"/>
              <a:t>Patients who received ianalumab + eltrombopag experienced fewer bleeding events compared with those who received placebo + eltrombopag</a:t>
            </a:r>
          </a:p>
        </p:txBody>
      </p:sp>
      <p:sp>
        <p:nvSpPr>
          <p:cNvPr id="2" name="Title 1">
            <a:extLst>
              <a:ext uri="{FF2B5EF4-FFF2-40B4-BE49-F238E27FC236}">
                <a16:creationId xmlns:a16="http://schemas.microsoft.com/office/drawing/2014/main" id="{40E88AAE-A71F-7B99-945F-4C164A8AEF5F}"/>
              </a:ext>
            </a:extLst>
          </p:cNvPr>
          <p:cNvSpPr>
            <a:spLocks noGrp="1"/>
          </p:cNvSpPr>
          <p:nvPr>
            <p:ph type="title"/>
          </p:nvPr>
        </p:nvSpPr>
        <p:spPr/>
        <p:txBody>
          <a:bodyPr/>
          <a:lstStyle/>
          <a:p>
            <a:r>
              <a:rPr lang="en-US" altLang="en-US"/>
              <a:t>VAYHIT2: </a:t>
            </a:r>
            <a:r>
              <a:rPr lang="en-US"/>
              <a:t>Fatigue and Bleeding Events</a:t>
            </a:r>
          </a:p>
        </p:txBody>
      </p:sp>
      <p:sp>
        <p:nvSpPr>
          <p:cNvPr id="6" name="Text Box 15">
            <a:extLst>
              <a:ext uri="{FF2B5EF4-FFF2-40B4-BE49-F238E27FC236}">
                <a16:creationId xmlns:a16="http://schemas.microsoft.com/office/drawing/2014/main" id="{D629A2DC-2D6E-567E-58FF-17AB7F968A09}"/>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2025;[Epub]. </a:t>
            </a:r>
            <a:r>
              <a:rPr lang="en-US" altLang="en-US" sz="800" b="0" spc="-10">
                <a:solidFill>
                  <a:srgbClr val="161616"/>
                </a:solidFill>
                <a:latin typeface="Poppins" pitchFamily="2" charset="77"/>
                <a:cs typeface="Poppins" pitchFamily="2" charset="77"/>
              </a:rPr>
              <a:t>Al-Samkari. ASH 2025. Abstr LBA2.</a:t>
            </a:r>
            <a:endParaRPr lang="en-US" altLang="en-US" sz="800" b="0">
              <a:solidFill>
                <a:srgbClr val="161616"/>
              </a:solidFill>
              <a:latin typeface="Poppins" pitchFamily="2" charset="77"/>
              <a:cs typeface="Poppins" pitchFamily="2" charset="77"/>
            </a:endParaRPr>
          </a:p>
        </p:txBody>
      </p:sp>
      <p:graphicFrame>
        <p:nvGraphicFramePr>
          <p:cNvPr id="7" name="Table 6">
            <a:extLst>
              <a:ext uri="{FF2B5EF4-FFF2-40B4-BE49-F238E27FC236}">
                <a16:creationId xmlns:a16="http://schemas.microsoft.com/office/drawing/2014/main" id="{54D88E25-CB73-3738-A5CB-AE5D5B7A9B9F}"/>
              </a:ext>
            </a:extLst>
          </p:cNvPr>
          <p:cNvGraphicFramePr>
            <a:graphicFrameLocks noGrp="1"/>
          </p:cNvGraphicFramePr>
          <p:nvPr>
            <p:extLst>
              <p:ext uri="{D42A27DB-BD31-4B8C-83A1-F6EECF244321}">
                <p14:modId xmlns:p14="http://schemas.microsoft.com/office/powerpoint/2010/main" val="774835051"/>
              </p:ext>
            </p:extLst>
          </p:nvPr>
        </p:nvGraphicFramePr>
        <p:xfrm>
          <a:off x="602161" y="4631612"/>
          <a:ext cx="10986903" cy="1493568"/>
        </p:xfrm>
        <a:graphic>
          <a:graphicData uri="http://schemas.openxmlformats.org/drawingml/2006/table">
            <a:tbl>
              <a:tblPr/>
              <a:tblGrid>
                <a:gridCol w="2365886">
                  <a:extLst>
                    <a:ext uri="{9D8B030D-6E8A-4147-A177-3AD203B41FA5}">
                      <a16:colId xmlns:a16="http://schemas.microsoft.com/office/drawing/2014/main" val="2230193563"/>
                    </a:ext>
                  </a:extLst>
                </a:gridCol>
                <a:gridCol w="2922394">
                  <a:extLst>
                    <a:ext uri="{9D8B030D-6E8A-4147-A177-3AD203B41FA5}">
                      <a16:colId xmlns:a16="http://schemas.microsoft.com/office/drawing/2014/main" val="4202866081"/>
                    </a:ext>
                  </a:extLst>
                </a:gridCol>
                <a:gridCol w="2953512">
                  <a:extLst>
                    <a:ext uri="{9D8B030D-6E8A-4147-A177-3AD203B41FA5}">
                      <a16:colId xmlns:a16="http://schemas.microsoft.com/office/drawing/2014/main" val="2076757720"/>
                    </a:ext>
                  </a:extLst>
                </a:gridCol>
                <a:gridCol w="2745111">
                  <a:extLst>
                    <a:ext uri="{9D8B030D-6E8A-4147-A177-3AD203B41FA5}">
                      <a16:colId xmlns:a16="http://schemas.microsoft.com/office/drawing/2014/main" val="255523916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Poppins" pitchFamily="2" charset="77"/>
                          <a:cs typeface="Poppins" pitchFamily="2" charset="77"/>
                        </a:rPr>
                        <a:t>Patients With Bleeding Events,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9 mg/kg  + Eltrombopag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Ianalumab 3 mg/kg  + Eltrombopag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Placebo  + </a:t>
                      </a:r>
                      <a:br>
                        <a:rPr kumimoji="0" lang="en-US" sz="1600" b="1" i="0" u="none" strike="noStrike" cap="none" normalizeH="0" baseline="0">
                          <a:ln>
                            <a:noFill/>
                          </a:ln>
                          <a:solidFill>
                            <a:schemeClr val="bg1"/>
                          </a:solidFill>
                          <a:effectLst/>
                          <a:latin typeface="Poppins" pitchFamily="2" charset="77"/>
                          <a:cs typeface="Poppins" pitchFamily="2" charset="77"/>
                        </a:rPr>
                      </a:br>
                      <a:r>
                        <a:rPr kumimoji="0" lang="en-US" sz="1600" b="1" i="0" u="none" strike="noStrike" cap="none" normalizeH="0" baseline="0">
                          <a:ln>
                            <a:noFill/>
                          </a:ln>
                          <a:solidFill>
                            <a:schemeClr val="bg1"/>
                          </a:solidFill>
                          <a:effectLst/>
                          <a:latin typeface="Poppins" pitchFamily="2" charset="77"/>
                          <a:cs typeface="Poppins" pitchFamily="2" charset="77"/>
                        </a:rPr>
                        <a:t>Eltrombopag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7727993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60.8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472336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chemeClr val="tx1"/>
                          </a:solidFill>
                          <a:effectLst/>
                          <a:latin typeface="Poppins" pitchFamily="2" charset="77"/>
                          <a:cs typeface="Poppins" pitchFamily="2" charset="77"/>
                        </a:rPr>
                        <a:t>Wk</a:t>
                      </a:r>
                      <a:r>
                        <a:rPr kumimoji="0" lang="en-US" sz="1600" b="0" i="0" u="none" strike="noStrike" cap="none" normalizeH="0" baseline="0" dirty="0">
                          <a:ln>
                            <a:noFill/>
                          </a:ln>
                          <a:solidFill>
                            <a:schemeClr val="tx1"/>
                          </a:solidFill>
                          <a:effectLst/>
                          <a:latin typeface="Poppins" pitchFamily="2" charset="77"/>
                          <a:cs typeface="Poppins" pitchFamily="2" charset="77"/>
                        </a:rPr>
                        <a:t>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Poppins" pitchFamily="2" charset="77"/>
                          <a:cs typeface="Poppins" pitchFamily="2" charset="77"/>
                        </a:rPr>
                        <a:t>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46508255"/>
                  </a:ext>
                </a:extLst>
              </a:tr>
            </a:tbl>
          </a:graphicData>
        </a:graphic>
      </p:graphicFrame>
    </p:spTree>
    <p:extLst>
      <p:ext uri="{BB962C8B-B14F-4D97-AF65-F5344CB8AC3E}">
        <p14:creationId xmlns:p14="http://schemas.microsoft.com/office/powerpoint/2010/main" val="2164141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0BC1E-EC0C-C45E-9444-EC19B4745303}"/>
            </a:ext>
          </a:extLst>
        </p:cNvPr>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767415E2-DAD0-91F3-45F4-F4AE6F3B4ED5}"/>
              </a:ext>
            </a:extLst>
          </p:cNvPr>
          <p:cNvGraphicFramePr>
            <a:graphicFrameLocks/>
          </p:cNvGraphicFramePr>
          <p:nvPr>
            <p:extLst>
              <p:ext uri="{D42A27DB-BD31-4B8C-83A1-F6EECF244321}">
                <p14:modId xmlns:p14="http://schemas.microsoft.com/office/powerpoint/2010/main" val="1799337076"/>
              </p:ext>
            </p:extLst>
          </p:nvPr>
        </p:nvGraphicFramePr>
        <p:xfrm>
          <a:off x="231078" y="1281223"/>
          <a:ext cx="11316825" cy="3928727"/>
        </p:xfrm>
        <a:graphic>
          <a:graphicData uri="http://schemas.openxmlformats.org/drawingml/2006/table">
            <a:tbl>
              <a:tblPr/>
              <a:tblGrid>
                <a:gridCol w="3229974">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89304">
                  <a:extLst>
                    <a:ext uri="{9D8B030D-6E8A-4147-A177-3AD203B41FA5}">
                      <a16:colId xmlns:a16="http://schemas.microsoft.com/office/drawing/2014/main" val="1713680203"/>
                    </a:ext>
                  </a:extLst>
                </a:gridCol>
                <a:gridCol w="1444752">
                  <a:extLst>
                    <a:ext uri="{9D8B030D-6E8A-4147-A177-3AD203B41FA5}">
                      <a16:colId xmlns:a16="http://schemas.microsoft.com/office/drawing/2014/main" val="20002"/>
                    </a:ext>
                  </a:extLst>
                </a:gridCol>
                <a:gridCol w="1490472">
                  <a:extLst>
                    <a:ext uri="{9D8B030D-6E8A-4147-A177-3AD203B41FA5}">
                      <a16:colId xmlns:a16="http://schemas.microsoft.com/office/drawing/2014/main" val="2261028974"/>
                    </a:ext>
                  </a:extLst>
                </a:gridCol>
                <a:gridCol w="1380744">
                  <a:extLst>
                    <a:ext uri="{9D8B030D-6E8A-4147-A177-3AD203B41FA5}">
                      <a16:colId xmlns:a16="http://schemas.microsoft.com/office/drawing/2014/main" val="20003"/>
                    </a:ext>
                  </a:extLst>
                </a:gridCol>
                <a:gridCol w="1109979">
                  <a:extLst>
                    <a:ext uri="{9D8B030D-6E8A-4147-A177-3AD203B41FA5}">
                      <a16:colId xmlns:a16="http://schemas.microsoft.com/office/drawing/2014/main" val="1752841627"/>
                    </a:ext>
                  </a:extLst>
                </a:gridCol>
              </a:tblGrid>
              <a:tr h="476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Ianalumab 9 mg/kg  + Eltrombopag (n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Ianalumab 3 mg/kg  + Eltrombopag (n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Placebo  + </a:t>
                      </a:r>
                      <a:br>
                        <a:rPr kumimoji="0" lang="en-US" sz="1200" b="1" i="0" u="none" strike="noStrike" cap="none" normalizeH="0" baseline="0">
                          <a:ln>
                            <a:noFill/>
                          </a:ln>
                          <a:solidFill>
                            <a:schemeClr val="bg1"/>
                          </a:solidFill>
                          <a:effectLst/>
                          <a:latin typeface="Poppins" pitchFamily="2" charset="77"/>
                          <a:cs typeface="Poppins" pitchFamily="2" charset="77"/>
                        </a:rPr>
                      </a:br>
                      <a:r>
                        <a:rPr kumimoji="0" lang="en-US" sz="1200" b="1" i="0" u="none" strike="noStrike" cap="none" normalizeH="0" baseline="0">
                          <a:ln>
                            <a:noFill/>
                          </a:ln>
                          <a:solidFill>
                            <a:schemeClr val="bg1"/>
                          </a:solidFill>
                          <a:effectLst/>
                          <a:latin typeface="Poppins" pitchFamily="2" charset="77"/>
                          <a:cs typeface="Poppins" pitchFamily="2" charset="77"/>
                        </a:rPr>
                        <a:t>Eltrombopag (n =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607281447"/>
                  </a:ext>
                </a:extLst>
              </a:tr>
              <a:tr h="28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Poppins" pitchFamily="2" charset="77"/>
                          <a:cs typeface="Poppins" pitchFamily="2" charset="77"/>
                        </a:rPr>
                        <a:t>On-Treatment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76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AE</a:t>
                      </a:r>
                    </a:p>
                    <a:p>
                      <a:pPr marL="173736" marR="0" lvl="0" indent="-173736"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Related to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42 (84.0)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17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12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47 (94.0)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12 (24.0)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10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44 (86.3)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9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72137634"/>
                  </a:ext>
                </a:extLst>
              </a:tr>
              <a:tr h="476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SAE</a:t>
                      </a:r>
                    </a:p>
                    <a:p>
                      <a:pPr marL="173736" marR="0" lvl="0" indent="-173736"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Related to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8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5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02759670"/>
                  </a:ext>
                </a:extLst>
              </a:tr>
              <a:tr h="476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Leading to study drug interruption or dose/rate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13952495"/>
                  </a:ext>
                </a:extLst>
              </a:tr>
              <a:tr h="3109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Leading to study drug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82874408"/>
                  </a:ext>
                </a:extLst>
              </a:tr>
              <a:tr h="28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On- and Posttreatment AESIs,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561792861"/>
                  </a:ext>
                </a:extLst>
              </a:tr>
              <a:tr h="28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24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28 (56.0)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27 (52.9)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6538294"/>
                  </a:ext>
                </a:extLst>
              </a:tr>
              <a:tr h="28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8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6 (12.0)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3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843999853"/>
                  </a:ext>
                </a:extLst>
              </a:tr>
              <a:tr h="28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Infusion-related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7 (14.0)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21939335"/>
                  </a:ext>
                </a:extLst>
              </a:tr>
              <a:tr h="285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Hypogammaglobinemia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 (2.0)</a:t>
                      </a:r>
                      <a:r>
                        <a:rPr kumimoji="0" lang="en-US" sz="1200" b="0" i="0" u="none" strike="noStrike" cap="none" normalizeH="0" baseline="3000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96920595"/>
                  </a:ext>
                </a:extLst>
              </a:tr>
            </a:tbl>
          </a:graphicData>
        </a:graphic>
      </p:graphicFrame>
      <p:sp>
        <p:nvSpPr>
          <p:cNvPr id="22530" name="Rectangle 2">
            <a:extLst>
              <a:ext uri="{FF2B5EF4-FFF2-40B4-BE49-F238E27FC236}">
                <a16:creationId xmlns:a16="http://schemas.microsoft.com/office/drawing/2014/main" id="{6D76228B-555A-67DF-0F20-B99F9742839C}"/>
              </a:ext>
            </a:extLst>
          </p:cNvPr>
          <p:cNvSpPr>
            <a:spLocks noGrp="1" noChangeArrowheads="1"/>
          </p:cNvSpPr>
          <p:nvPr>
            <p:ph type="title"/>
          </p:nvPr>
        </p:nvSpPr>
        <p:spPr/>
        <p:txBody>
          <a:bodyPr/>
          <a:lstStyle/>
          <a:p>
            <a:r>
              <a:rPr lang="en-US" altLang="en-US"/>
              <a:t>VAYHIT2: Safety </a:t>
            </a:r>
          </a:p>
        </p:txBody>
      </p:sp>
      <p:sp>
        <p:nvSpPr>
          <p:cNvPr id="3" name="Text Box 15">
            <a:extLst>
              <a:ext uri="{FF2B5EF4-FFF2-40B4-BE49-F238E27FC236}">
                <a16:creationId xmlns:a16="http://schemas.microsoft.com/office/drawing/2014/main" id="{007EC14E-0CFA-9465-C75E-0ED440629D45}"/>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a:t>
            </a:r>
            <a:r>
              <a:rPr lang="en-US" altLang="en-US" sz="800" b="0" spc="-10" dirty="0" err="1">
                <a:solidFill>
                  <a:srgbClr val="161616"/>
                </a:solidFill>
                <a:latin typeface="Poppins" pitchFamily="2" charset="77"/>
              </a:rPr>
              <a:t>Epub</a:t>
            </a:r>
            <a:r>
              <a:rPr lang="en-US" altLang="en-US" sz="800" b="0" spc="-10">
                <a:solidFill>
                  <a:srgbClr val="161616"/>
                </a:solidFill>
                <a:latin typeface="Poppins" pitchFamily="2" charset="77"/>
              </a:rPr>
              <a:t>]. </a:t>
            </a:r>
            <a:r>
              <a:rPr lang="en-US" altLang="en-US" sz="800" b="0" spc="-10">
                <a:solidFill>
                  <a:srgbClr val="161616"/>
                </a:solidFill>
                <a:latin typeface="Poppins" pitchFamily="2" charset="77"/>
                <a:cs typeface="Poppins" pitchFamily="2" charset="77"/>
              </a:rPr>
              <a:t>Al-</a:t>
            </a:r>
            <a:r>
              <a:rPr lang="en-US" altLang="en-US" sz="800" b="0" spc="-10" dirty="0" err="1">
                <a:solidFill>
                  <a:srgbClr val="161616"/>
                </a:solidFill>
                <a:latin typeface="Poppins" pitchFamily="2" charset="77"/>
                <a:cs typeface="Poppins" pitchFamily="2" charset="77"/>
              </a:rPr>
              <a:t>Samkari</a:t>
            </a:r>
            <a:r>
              <a:rPr lang="en-US" altLang="en-US" sz="800" b="0" spc="-10">
                <a:solidFill>
                  <a:srgbClr val="161616"/>
                </a:solidFill>
                <a:latin typeface="Poppins" pitchFamily="2" charset="77"/>
                <a:cs typeface="Poppins" pitchFamily="2" charset="77"/>
              </a:rPr>
              <a:t>. ASH 2025. </a:t>
            </a:r>
            <a:r>
              <a:rPr lang="en-US" altLang="en-US" sz="800" b="0" spc="-10" dirty="0" err="1">
                <a:solidFill>
                  <a:srgbClr val="161616"/>
                </a:solidFill>
                <a:latin typeface="Poppins" pitchFamily="2" charset="77"/>
                <a:cs typeface="Poppins" pitchFamily="2" charset="77"/>
              </a:rPr>
              <a:t>Abstr</a:t>
            </a:r>
            <a:r>
              <a:rPr lang="en-US" altLang="en-US" sz="800" b="0" spc="-10">
                <a:solidFill>
                  <a:srgbClr val="161616"/>
                </a:solidFill>
                <a:latin typeface="Poppins" pitchFamily="2" charset="77"/>
                <a:cs typeface="Poppins" pitchFamily="2" charset="77"/>
              </a:rPr>
              <a:t> LBA2.</a:t>
            </a:r>
            <a:endParaRPr lang="en-US" altLang="en-US" sz="800" b="0">
              <a:solidFill>
                <a:srgbClr val="161616"/>
              </a:solidFill>
              <a:latin typeface="Poppins" pitchFamily="2" charset="77"/>
              <a:cs typeface="Poppins" pitchFamily="2" charset="77"/>
            </a:endParaRPr>
          </a:p>
        </p:txBody>
      </p:sp>
      <p:sp>
        <p:nvSpPr>
          <p:cNvPr id="5" name="TextBox 4">
            <a:extLst>
              <a:ext uri="{FF2B5EF4-FFF2-40B4-BE49-F238E27FC236}">
                <a16:creationId xmlns:a16="http://schemas.microsoft.com/office/drawing/2014/main" id="{8A44E1D1-3DD9-80E6-92A2-11804B0278A7}"/>
              </a:ext>
            </a:extLst>
          </p:cNvPr>
          <p:cNvSpPr txBox="1"/>
          <p:nvPr/>
        </p:nvSpPr>
        <p:spPr>
          <a:xfrm>
            <a:off x="323777" y="5268096"/>
            <a:ext cx="10389726" cy="268916"/>
          </a:xfrm>
          <a:prstGeom prst="rect">
            <a:avLst/>
          </a:prstGeom>
        </p:spPr>
        <p:txBody>
          <a:bodyPr vert="horz" wrap="square" lIns="0" tIns="0" rIns="0" bIns="0" rtlCol="0">
            <a:noAutofit/>
          </a:bodyPr>
          <a:lstStyle/>
          <a:p>
            <a:pPr algn="l"/>
            <a:r>
              <a:rPr lang="en-US" sz="1000" dirty="0"/>
              <a:t>*Treatment-related grade 1 palpitation in a patient with existing cardiovascular risk factors; occurred shortly after first infusion and resolved without intervention.</a:t>
            </a:r>
          </a:p>
          <a:p>
            <a:pPr algn="l"/>
            <a:r>
              <a:rPr lang="en-US" sz="1000" baseline="30000" dirty="0"/>
              <a:t>†</a:t>
            </a:r>
            <a:r>
              <a:rPr lang="en-US" sz="1000" dirty="0"/>
              <a:t>Occurred in posttreatment period after starting new ITP therapy with rituximab and other immunosuppressive agents.</a:t>
            </a:r>
          </a:p>
        </p:txBody>
      </p:sp>
      <p:sp>
        <p:nvSpPr>
          <p:cNvPr id="4" name="TextBox 3">
            <a:extLst>
              <a:ext uri="{FF2B5EF4-FFF2-40B4-BE49-F238E27FC236}">
                <a16:creationId xmlns:a16="http://schemas.microsoft.com/office/drawing/2014/main" id="{8097AE01-AEE9-236C-0615-FAC26F9DB96D}"/>
              </a:ext>
            </a:extLst>
          </p:cNvPr>
          <p:cNvSpPr txBox="1"/>
          <p:nvPr/>
        </p:nvSpPr>
        <p:spPr>
          <a:xfrm>
            <a:off x="323777" y="5682667"/>
            <a:ext cx="10570464" cy="657908"/>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sz="2000" dirty="0"/>
              <a:t>Limited impact of ianalumab on IgG levels in the serum or plasma was observed during treatment and post treatment</a:t>
            </a:r>
          </a:p>
        </p:txBody>
      </p:sp>
    </p:spTree>
    <p:extLst>
      <p:ext uri="{BB962C8B-B14F-4D97-AF65-F5344CB8AC3E}">
        <p14:creationId xmlns:p14="http://schemas.microsoft.com/office/powerpoint/2010/main" val="4105504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sz="1800" dirty="0"/>
              <a:t>In the phase III VAYHIT2 trial, the addition of ianalumab to eltrombopag </a:t>
            </a:r>
            <a:r>
              <a:rPr lang="en-US" sz="1800" dirty="0"/>
              <a:t>prolonged TTF in patients with primary ITP previously treated with corticosteroids</a:t>
            </a:r>
          </a:p>
          <a:p>
            <a:pPr marL="574675" lvl="1" indent="-342900">
              <a:buFont typeface="Symbol" panose="05050102010706020507" pitchFamily="18" charset="2"/>
              <a:buChar char="-"/>
            </a:pPr>
            <a:r>
              <a:rPr lang="en-US" sz="1600" dirty="0"/>
              <a:t>Ianalumab 9 mg/kg + eltrombopag vs placebo + eltrombopag: HR 0.55 (95% CI: 0.32-0.92; </a:t>
            </a:r>
            <a:r>
              <a:rPr lang="en-US" sz="1600" i="1" dirty="0"/>
              <a:t>P </a:t>
            </a:r>
            <a:r>
              <a:rPr lang="en-US" sz="1600" dirty="0"/>
              <a:t>= .021)</a:t>
            </a:r>
          </a:p>
          <a:p>
            <a:pPr marL="574675" lvl="1" indent="-342900">
              <a:buFont typeface="Symbol" panose="05050102010706020507" pitchFamily="18" charset="2"/>
              <a:buChar char="-"/>
            </a:pPr>
            <a:r>
              <a:rPr lang="en-US" sz="1600" dirty="0"/>
              <a:t>Ianalumab 3 mg/kg + eltrombopag vs placebo + eltrombopag: HR 0.58 (95% CI: 0.34-0.98; </a:t>
            </a:r>
            <a:r>
              <a:rPr lang="en-US" sz="1600" i="1" dirty="0"/>
              <a:t>P </a:t>
            </a:r>
            <a:r>
              <a:rPr lang="en-US" sz="1600" dirty="0"/>
              <a:t>= .023)</a:t>
            </a:r>
          </a:p>
          <a:p>
            <a:pPr marL="342900" indent="-342900">
              <a:buFont typeface="Arial" panose="020B0604020202020204" pitchFamily="34" charset="0"/>
              <a:buChar char="•"/>
            </a:pPr>
            <a:r>
              <a:rPr lang="en-US" sz="1800" dirty="0"/>
              <a:t>Proportion of patients achieving SD at 6 </a:t>
            </a:r>
            <a:r>
              <a:rPr lang="en-US" sz="1800" dirty="0" err="1"/>
              <a:t>mo</a:t>
            </a:r>
            <a:r>
              <a:rPr lang="en-US" sz="1800" dirty="0"/>
              <a:t> was higher with ianalumab 9 mg/kg + eltrombopag vs placebo + eltrombopag (</a:t>
            </a:r>
            <a:r>
              <a:rPr lang="en-US" sz="1800" i="1" dirty="0"/>
              <a:t>P </a:t>
            </a:r>
            <a:r>
              <a:rPr lang="en-US" sz="1800" dirty="0"/>
              <a:t>= .023)</a:t>
            </a:r>
          </a:p>
          <a:p>
            <a:pPr marL="342900" indent="-342900">
              <a:buFont typeface="Arial" panose="020B0604020202020204" pitchFamily="34" charset="0"/>
              <a:buChar char="•"/>
            </a:pPr>
            <a:r>
              <a:rPr lang="en-US" sz="1800" dirty="0"/>
              <a:t>Compared with placebo, ianalumab treatment enabled more patients to taper and discontinue eltrombopag, and maintain safe platelet counts without needing further ITP or rescue therapy</a:t>
            </a:r>
          </a:p>
          <a:p>
            <a:pPr marL="285750" indent="-285750">
              <a:buFont typeface="Arial" panose="020B0604020202020204" pitchFamily="34" charset="0"/>
              <a:buChar char="•"/>
            </a:pPr>
            <a:r>
              <a:rPr lang="en-US" sz="1800" dirty="0"/>
              <a:t>Ianalumab had a </a:t>
            </a:r>
            <a:r>
              <a:rPr lang="en-US" altLang="en-US" sz="1800" dirty="0"/>
              <a:t>manageable safety profile; infection rates were consistent with those of placebo </a:t>
            </a:r>
            <a:r>
              <a:rPr lang="en-US" sz="1800" dirty="0"/>
              <a:t> </a:t>
            </a:r>
          </a:p>
          <a:p>
            <a:pPr lvl="1">
              <a:buFont typeface="Arial" panose="020B0604020202020204" pitchFamily="34" charset="0"/>
              <a:buChar char="•"/>
            </a:pPr>
            <a:r>
              <a:rPr lang="en-US" altLang="en-US" sz="1800" dirty="0"/>
              <a:t>Investigators conclude that </a:t>
            </a:r>
            <a:r>
              <a:rPr lang="en-US" sz="1800" dirty="0"/>
              <a:t>longer-term follow-up is needed to validate the potential disease-modifying effects of ianalumab in primary ITP; phase III VAYHIT1 (NCT05653349) and phase II VAYHIT3 (NCT05885555) trials in ITP are currently underway</a:t>
            </a:r>
            <a:endParaRPr lang="en-US" altLang="en-US" sz="1800" dirty="0"/>
          </a:p>
          <a:p>
            <a:pPr lvl="1">
              <a:buFont typeface="Wingdings" panose="05000000000000000000" pitchFamily="2" charset="2"/>
              <a:buChar char="§"/>
            </a:pPr>
            <a:endParaRPr lang="en-US" altLang="en-US" sz="1800" dirty="0"/>
          </a:p>
          <a:p>
            <a:pPr marL="0" lvl="1" indent="0">
              <a:buNone/>
            </a:pPr>
            <a:endParaRPr lang="en-US" altLang="en-US" sz="2400" dirty="0"/>
          </a:p>
          <a:p>
            <a:endParaRPr lang="en-US" altLang="en-US" sz="2000"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altLang="en-US"/>
              <a:t>VAYHIT2: </a:t>
            </a:r>
            <a:r>
              <a:rPr lang="en-US"/>
              <a:t>Investigators’ Conclusions</a:t>
            </a:r>
            <a:endParaRPr lang="en-US" altLang="en-US"/>
          </a:p>
        </p:txBody>
      </p:sp>
      <p:sp>
        <p:nvSpPr>
          <p:cNvPr id="3" name="Text Box 15">
            <a:extLst>
              <a:ext uri="{FF2B5EF4-FFF2-40B4-BE49-F238E27FC236}">
                <a16:creationId xmlns:a16="http://schemas.microsoft.com/office/drawing/2014/main" id="{9AB0B4CE-BF5B-BB32-8F2F-5EC6A9ECB045}"/>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a:solidFill>
                  <a:srgbClr val="161616"/>
                </a:solidFill>
                <a:latin typeface="Poppins" pitchFamily="2" charset="77"/>
              </a:rPr>
              <a:t>Cuker. NEJM. 2025;[Epub]. </a:t>
            </a:r>
            <a:r>
              <a:rPr lang="en-US" altLang="en-US" sz="800" b="0" spc="-10">
                <a:solidFill>
                  <a:srgbClr val="161616"/>
                </a:solidFill>
                <a:latin typeface="Poppins" pitchFamily="2" charset="77"/>
                <a:cs typeface="Poppins" pitchFamily="2" charset="77"/>
              </a:rPr>
              <a:t>Al-Samkari. ASH 2025. Abstr LBA2.</a:t>
            </a:r>
            <a:endParaRPr lang="en-US" altLang="en-US" sz="800" b="0">
              <a:solidFill>
                <a:srgbClr val="161616"/>
              </a:solidFill>
              <a:latin typeface="Poppins" pitchFamily="2" charset="77"/>
              <a:cs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a:hlinkClick r:id="rId3"/>
              </a:rPr>
              <a:t>deceraclinical.com/education</a:t>
            </a:r>
            <a:endParaRPr lang="en-US"/>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a:solidFill>
                  <a:srgbClr val="161616"/>
                </a:solidFill>
              </a:rPr>
              <a:t>Leukemias</a:t>
            </a:r>
          </a:p>
          <a:p>
            <a:pPr marL="285750" indent="-285750" algn="l">
              <a:buFont typeface="Arial" panose="020B0604020202020204" pitchFamily="34" charset="0"/>
              <a:buChar char="•"/>
            </a:pPr>
            <a:r>
              <a:rPr lang="en-US" sz="180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E09366F5-FFEE-473A-B4F8-A66987E321BA}">
  <ds:schemaRefs>
    <ds:schemaRef ds:uri="22fd6914-46d4-4c7e-bbad-46e82841b69d"/>
    <ds:schemaRef ds:uri="b47fbc76-1bba-4b69-b54f-3a49590c78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A392C3-728A-4B84-8AC0-D4DE64B807CE}">
  <ds:schemaRefs>
    <ds:schemaRef ds:uri="http://schemas.microsoft.com/sharepoint/v3/contenttype/forms"/>
  </ds:schemaRefs>
</ds:datastoreItem>
</file>

<file path=customXml/itemProps3.xml><?xml version="1.0" encoding="utf-8"?>
<ds:datastoreItem xmlns:ds="http://schemas.openxmlformats.org/officeDocument/2006/customXml" ds:itemID="{05CC6A8D-6BE6-4185-8DBF-0D82154E4B03}">
  <ds:schemaRefs>
    <ds:schemaRef ds:uri="http://schemas.microsoft.com/office/infopath/2007/PartnerControls"/>
    <ds:schemaRef ds:uri="22fd6914-46d4-4c7e-bbad-46e82841b69d"/>
    <ds:schemaRef ds:uri="http://schemas.microsoft.com/office/2006/documentManagement/types"/>
    <ds:schemaRef ds:uri="http://purl.org/dc/elements/1.1/"/>
    <ds:schemaRef ds:uri="http://schemas.openxmlformats.org/package/2006/metadata/core-properties"/>
    <ds:schemaRef ds:uri="http://www.w3.org/XML/1998/namespace"/>
    <ds:schemaRef ds:uri="http://purl.org/dc/terms/"/>
    <ds:schemaRef ds:uri="b47fbc76-1bba-4b69-b54f-3a49590c7890"/>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TotalTime>
  <Words>2107</Words>
  <Application>Microsoft Office PowerPoint</Application>
  <PresentationFormat>Widescreen</PresentationFormat>
  <Paragraphs>344</Paragraphs>
  <Slides>11</Slides>
  <Notes>10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11</vt:i4>
      </vt:variant>
    </vt:vector>
  </HeadingPairs>
  <TitlesOfParts>
    <vt:vector size="25" baseType="lpstr">
      <vt:lpstr>Aptos</vt:lpstr>
      <vt:lpstr>Arial</vt:lpstr>
      <vt:lpstr>Newsreader ExtraBold</vt:lpstr>
      <vt:lpstr>Newsreader SemiBold</vt:lpstr>
      <vt:lpstr>Poppins</vt:lpstr>
      <vt:lpstr>Poppins Light</vt:lpstr>
      <vt:lpstr>Poppins Medium</vt:lpstr>
      <vt:lpstr>Symbol</vt:lpstr>
      <vt:lpstr>Times</vt:lpstr>
      <vt:lpstr>Wingdings</vt:lpstr>
      <vt:lpstr>Office</vt:lpstr>
      <vt:lpstr>4_Office</vt:lpstr>
      <vt:lpstr>3_Office</vt:lpstr>
      <vt:lpstr>2_Office</vt:lpstr>
      <vt:lpstr>VAYHIT2: Phase III Trial of Eltrombopag ± Ianalumab, an Anti-BAFF Receptor Monoclonal Antibody, as Second-line Therapy for Primary ITP</vt:lpstr>
      <vt:lpstr>About These Slides</vt:lpstr>
      <vt:lpstr>VAYHITII: Background</vt:lpstr>
      <vt:lpstr>VAYHIT2: Study Design</vt:lpstr>
      <vt:lpstr>VAYHIT2: Baseline Characteristics </vt:lpstr>
      <vt:lpstr>VAYHIT2: Time to Treatment Failure (Primary Endpoint) </vt:lpstr>
      <vt:lpstr>VAYHIT2: Stable Response at 6 Mo and Response Rates</vt:lpstr>
      <vt:lpstr>VAYHIT2: Fatigue and Bleeding Events</vt:lpstr>
      <vt:lpstr>VAYHIT2: Safety </vt:lpstr>
      <vt:lpstr>VAYHIT2: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VAYHIT2: Phase III Trial of Eltrombopag ± Ianalumab, an Anti-BAFF Receptor Monoclonal Antibody, as Second-line Therapy for Primary ITP</dc:title>
  <dc:creator>Timothy Quill</dc:creator>
  <cp:lastModifiedBy>Natalia Kolenko</cp:lastModifiedBy>
  <cp:revision>1</cp:revision>
  <dcterms:created xsi:type="dcterms:W3CDTF">2025-12-04T13:55:49Z</dcterms:created>
  <dcterms:modified xsi:type="dcterms:W3CDTF">2026-02-18T06:12:44Z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