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17"/>
  </p:notesMasterIdLst>
  <p:handoutMasterIdLst>
    <p:handoutMasterId r:id="rId18"/>
  </p:handoutMasterIdLst>
  <p:sldIdLst>
    <p:sldId id="321" r:id="rId6"/>
    <p:sldId id="558" r:id="rId7"/>
    <p:sldId id="544" r:id="rId8"/>
    <p:sldId id="262" r:id="rId9"/>
    <p:sldId id="571" r:id="rId10"/>
    <p:sldId id="572" r:id="rId11"/>
    <p:sldId id="574" r:id="rId12"/>
    <p:sldId id="580" r:id="rId13"/>
    <p:sldId id="565" r:id="rId14"/>
    <p:sldId id="549" r:id="rId15"/>
    <p:sldId id="581"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8"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5" clrIdx="14">
    <p:extLst>
      <p:ext uri="{19B8F6BF-5375-455C-9EA6-DF929625EA0E}">
        <p15:presenceInfo xmlns:p15="http://schemas.microsoft.com/office/powerpoint/2012/main" userId="S::jeimers@clinicaloptions.com::e496f3f7-6a48-4339-9b0c-9f426a43f948" providerId="AD"/>
      </p:ext>
    </p:extLst>
  </p:cmAuthor>
  <p:cmAuthor id="16" name="Zachary Schwartz" initials="ZS" lastIdx="6" clrIdx="15">
    <p:extLst>
      <p:ext uri="{19B8F6BF-5375-455C-9EA6-DF929625EA0E}">
        <p15:presenceInfo xmlns:p15="http://schemas.microsoft.com/office/powerpoint/2012/main" userId="S::zschwartz@clinicaloptions.com::64648e91-b212-4092-bee8-eff2e880b6f9" providerId="AD"/>
      </p:ext>
    </p:extLst>
  </p:cmAuthor>
  <p:cmAuthor id="17" name="Kristen Rosenthal" initials="KR" lastIdx="11" clrIdx="16">
    <p:extLst>
      <p:ext uri="{19B8F6BF-5375-455C-9EA6-DF929625EA0E}">
        <p15:presenceInfo xmlns:p15="http://schemas.microsoft.com/office/powerpoint/2012/main" userId="S::krosenthal@clinicaloptions.com::67a58a6d-22ff-4b03-8f01-10ea3f44af52" providerId="AD"/>
      </p:ext>
    </p:extLst>
  </p:cmAuthor>
  <p:cmAuthor id="18" name="Ryan Topping" initials="RT" lastIdx="20" clrIdx="17">
    <p:extLst>
      <p:ext uri="{19B8F6BF-5375-455C-9EA6-DF929625EA0E}">
        <p15:presenceInfo xmlns:p15="http://schemas.microsoft.com/office/powerpoint/2012/main" userId="Ryan Topping" providerId="None"/>
      </p:ext>
    </p:extLst>
  </p:cmAuthor>
  <p:cmAuthor id="19" name="Allison Weckerle" initials="AW" lastIdx="29" clrIdx="18">
    <p:extLst>
      <p:ext uri="{19B8F6BF-5375-455C-9EA6-DF929625EA0E}">
        <p15:presenceInfo xmlns:p15="http://schemas.microsoft.com/office/powerpoint/2012/main" userId="S::aweckerle@cealliance.com::2aecc5db-e215-47aa-9eb4-82d4e2a56303" providerId="AD"/>
      </p:ext>
    </p:extLst>
  </p:cmAuthor>
  <p:cmAuthor id="20" name="Andrea Boecler" initials="AB" lastIdx="2" clrIdx="19">
    <p:extLst>
      <p:ext uri="{19B8F6BF-5375-455C-9EA6-DF929625EA0E}">
        <p15:presenceInfo xmlns:p15="http://schemas.microsoft.com/office/powerpoint/2012/main" userId="S::aboecler@clinicaloptions.com::28e82037-1239-4052-943b-ae184e0bc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1A94B6-9C9A-67E7-EF67-703958062A73}" v="17" dt="2025-01-30T22:31:28.886"/>
    <p1510:client id="{382C58C7-4807-4B9F-93A2-9EB50AE4C0F7}" v="257" dt="2025-01-31T21:07:07.125"/>
    <p1510:client id="{76B4E922-DD30-4524-8C95-0B4BE05B9F66}" v="62" dt="2025-01-30T22:55:18.276"/>
    <p1510:client id="{76C1E333-5A3A-4CE5-8767-243FF6A09FB2}" v="101" dt="2025-01-31T21:02:15.083"/>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727" autoAdjust="0"/>
    <p:restoredTop sz="85095" autoAdjust="0"/>
  </p:normalViewPr>
  <p:slideViewPr>
    <p:cSldViewPr snapToGrid="0">
      <p:cViewPr varScale="1">
        <p:scale>
          <a:sx n="82" d="100"/>
          <a:sy n="82" d="100"/>
        </p:scale>
        <p:origin x="365" y="72"/>
      </p:cViewPr>
      <p:guideLst>
        <p:guide pos="3840"/>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RFS, relapse-free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9897713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CT, chemotherapy; ECOG, Eastern Cooperative Oncology Group; GemCis, </a:t>
            </a:r>
            <a:r>
              <a:rPr lang="en-US" b="0" i="1" dirty="0">
                <a:solidFill>
                  <a:srgbClr val="212121"/>
                </a:solidFill>
                <a:effectLst/>
                <a:latin typeface="BlinkMacSystemFont"/>
              </a:rPr>
              <a:t>gemcitabine/cisplatin; </a:t>
            </a:r>
            <a:r>
              <a:rPr lang="en-US" i="1" dirty="0"/>
              <a:t> mGemOx, </a:t>
            </a:r>
            <a:r>
              <a:rPr lang="en-US" b="0" i="0" dirty="0">
                <a:solidFill>
                  <a:srgbClr val="212121"/>
                </a:solidFill>
                <a:effectLst/>
                <a:latin typeface="BlinkMacSystemFont"/>
              </a:rPr>
              <a:t>modified gemcitabine/oxaliplatin;</a:t>
            </a:r>
            <a:r>
              <a:rPr lang="en-US" i="1" dirty="0"/>
              <a:t> OS, overall survival; PS, performance status; RFS, relapse-free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460524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CRT, chemoradiotherapy; CT, chemotherapy; ECOG, Eastern Cooperative Oncology Group; NHL, non-Hodgkin lymphoma; NOS, not otherwise specified; PS, performance status; ULN, upper limit of normal.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3017743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aHR, adjusted HR; CRT, chemoradiotherapy; CT, chemotherapy; RFS-relapse-free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007042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aHR, adjusted HR; ALP, alkaline phosphatase; CRT, chemoradiotherapy; CT, chemotherapy; ECOG, Eastern Cooperative Oncology Group; F/H, family history; NE, not estimable; PS performance status; RFS, recurrence-free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829306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89D50-8BAB-411D-070B-19A419CA69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6EFC20-E4EB-BDF8-1A39-D2C30DDE8D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83AECC-FC73-B37D-59B7-562E063A28B6}"/>
              </a:ext>
            </a:extLst>
          </p:cNvPr>
          <p:cNvSpPr>
            <a:spLocks noGrp="1"/>
          </p:cNvSpPr>
          <p:nvPr>
            <p:ph type="body" idx="1"/>
          </p:nvPr>
        </p:nvSpPr>
        <p:spPr/>
        <p:txBody>
          <a:bodyPr/>
          <a:lstStyle/>
          <a:p>
            <a:r>
              <a:rPr lang="en-US" i="1" dirty="0"/>
              <a:t>aHR, adjusted HR; ALP, alkaline phosphatase; CT, chemotherapy; CRT, chemoradiotherapy; ECOG, Eastern Cooperative Oncology Group; F/H, family history; OS, overall survival; PS performance status.</a:t>
            </a:r>
          </a:p>
        </p:txBody>
      </p:sp>
      <p:sp>
        <p:nvSpPr>
          <p:cNvPr id="4" name="Slide Number Placeholder 3">
            <a:extLst>
              <a:ext uri="{FF2B5EF4-FFF2-40B4-BE49-F238E27FC236}">
                <a16:creationId xmlns:a16="http://schemas.microsoft.com/office/drawing/2014/main" id="{C6A1B1B2-4963-3BA3-3D5F-F1AA44E803E2}"/>
              </a:ext>
            </a:extLst>
          </p:cNvPr>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268652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CRT, chemoradiotherapy; CT, chemotherapy.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5533710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CRT, chemoradiotherapy; GBC, gallbladder cancer; RFS, relapse-free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7459000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3600" dirty="0"/>
              <a:t>ACCELERATE: Phase III Study of Adjuvant Chemotherapy ± Chemoradiation in Gallbladder Cancer</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6497636"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Boehringer Ingelheim Pharmaceuticals, Inc.;</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Exelixis, Inc.; and Novartis Pharmaceuticals Corporation.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2025 ASCO Gastrointestinal Cancers Symposium</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ACCELERATE: </a:t>
            </a:r>
            <a:r>
              <a:rPr lang="en-US" dirty="0"/>
              <a:t>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342725" cy="4650686"/>
          </a:xfrm>
        </p:spPr>
        <p:txBody>
          <a:bodyPr/>
          <a:lstStyle/>
          <a:p>
            <a:r>
              <a:rPr lang="en-US" altLang="en-US" dirty="0"/>
              <a:t>Roles of adjuvant chemotherapy and chemoradiation in gallbladder cancer are unclear</a:t>
            </a:r>
          </a:p>
          <a:p>
            <a:pPr lvl="1"/>
            <a:r>
              <a:rPr lang="en-US" altLang="en-US" sz="2400" dirty="0">
                <a:latin typeface="Calibri"/>
                <a:ea typeface="Calibri"/>
                <a:cs typeface="Calibri"/>
              </a:rPr>
              <a:t>JCOT 1202, which used S-1, is the only trial to show an improvement in OS and RFS with adjuvant chemotherapy vs observation for resected biliary tract cancers</a:t>
            </a:r>
            <a:r>
              <a:rPr lang="en-US" altLang="en-US" sz="2400" baseline="30000" dirty="0">
                <a:latin typeface="Calibri"/>
                <a:ea typeface="Calibri"/>
                <a:cs typeface="Calibri"/>
              </a:rPr>
              <a:t>1</a:t>
            </a:r>
            <a:endParaRPr lang="en-US" altLang="en-US" sz="2400" dirty="0">
              <a:latin typeface="Calibri"/>
              <a:ea typeface="Calibri"/>
              <a:cs typeface="Calibri"/>
            </a:endParaRPr>
          </a:p>
          <a:p>
            <a:r>
              <a:rPr lang="en-US" altLang="en-US" dirty="0"/>
              <a:t>Adding chemoradiation to adjuvant chemotherapy may provide improved disease control</a:t>
            </a:r>
          </a:p>
          <a:p>
            <a:r>
              <a:rPr lang="en-US" altLang="en-US" dirty="0"/>
              <a:t>Randomized phase III ACCELERATE trial designed to determine if adding chemoradiation to chemotherapy could improve outcomes in patients with gallbladder cancer</a:t>
            </a:r>
            <a:r>
              <a:rPr lang="en-US" altLang="en-US" baseline="30000" dirty="0"/>
              <a:t>2</a:t>
            </a:r>
          </a:p>
          <a:p>
            <a:endParaRPr lang="en-US" altLang="en-US" dirty="0"/>
          </a:p>
          <a:p>
            <a:pPr marL="0" indent="0">
              <a:buNone/>
            </a:pPr>
            <a:endParaRPr lang="en-US" altLang="en-US" dirty="0"/>
          </a:p>
          <a:p>
            <a:endParaRPr lang="en-US" altLang="en-US" dirty="0"/>
          </a:p>
          <a:p>
            <a:endParaRPr lang="en-US" altLang="en-US" dirty="0"/>
          </a:p>
          <a:p>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0" y="6388915"/>
            <a:ext cx="829233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da-DK" altLang="en-US" sz="1200" b="0" spc="-10" dirty="0">
                <a:solidFill>
                  <a:srgbClr val="455560"/>
                </a:solidFill>
                <a:latin typeface="Calibri" panose="020F0502020204030204" pitchFamily="34" charset="0"/>
              </a:rPr>
              <a:t>1</a:t>
            </a:r>
            <a:r>
              <a:rPr lang="da-DK" altLang="en-US" sz="1200" b="0" spc="-10" dirty="0">
                <a:solidFill>
                  <a:srgbClr val="455560"/>
                </a:solidFill>
                <a:latin typeface="Calibri" panose="020F0502020204030204" pitchFamily="34" charset="0"/>
                <a:cs typeface="Arial" panose="020B0604020202020204" pitchFamily="34" charset="0"/>
              </a:rPr>
              <a:t>. Nakachi. Lancet. 2023;401:195. 2. Sharma. ASCO GI 2025. Abstr 519.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pPr eaLnBrk="1" hangingPunct="1"/>
            <a:r>
              <a:rPr lang="en-US" altLang="en-US" dirty="0"/>
              <a:t>ACCELERATE: Study Design</a:t>
            </a:r>
          </a:p>
        </p:txBody>
      </p:sp>
      <p:sp>
        <p:nvSpPr>
          <p:cNvPr id="3" name="Content Placeholder 2">
            <a:extLst>
              <a:ext uri="{FF2B5EF4-FFF2-40B4-BE49-F238E27FC236}">
                <a16:creationId xmlns:a16="http://schemas.microsoft.com/office/drawing/2014/main" id="{75893B41-CA65-1C1F-FF7B-8F07FD034A5F}"/>
              </a:ext>
            </a:extLst>
          </p:cNvPr>
          <p:cNvSpPr>
            <a:spLocks noGrp="1"/>
          </p:cNvSpPr>
          <p:nvPr>
            <p:ph idx="1"/>
          </p:nvPr>
        </p:nvSpPr>
        <p:spPr>
          <a:xfrm>
            <a:off x="604675" y="1513047"/>
            <a:ext cx="10877529" cy="579371"/>
          </a:xfrm>
        </p:spPr>
        <p:txBody>
          <a:bodyPr/>
          <a:lstStyle/>
          <a:p>
            <a:r>
              <a:rPr lang="en-US" sz="2800" b="0" kern="0" dirty="0"/>
              <a:t>Multicenter, open-label, randomized phase III trial</a:t>
            </a:r>
            <a:endParaRPr lang="en-US" dirty="0"/>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986118" y="2284812"/>
            <a:ext cx="335228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Adults with ≥pT2 or N+ gallbladder cancer; prior radical cholecystectomy with enrollment within 3 mo; ECOG PS ≤2;</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 no prior chemotherapy or radiation therapy</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94)</a:t>
            </a:r>
            <a:endParaRPr lang="en-US" altLang="en-US" sz="1800" b="0" dirty="0">
              <a:solidFill>
                <a:schemeClr val="bg1"/>
              </a:solidFill>
              <a:latin typeface="Calibri" panose="020F0502020204030204" pitchFamily="34" charset="0"/>
            </a:endParaRP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5128253" y="3286867"/>
            <a:ext cx="5359182" cy="1101629"/>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Physician’s Choice Chemotherapy*</a:t>
            </a:r>
            <a:r>
              <a:rPr lang="en-US" altLang="en-US" sz="1200" dirty="0">
                <a:latin typeface="Calibri" panose="020F0502020204030204" pitchFamily="34" charset="0"/>
              </a:rPr>
              <a:t> </a:t>
            </a:r>
            <a:r>
              <a:rPr lang="en-US" altLang="en-US" sz="1800" b="0" dirty="0">
                <a:solidFill>
                  <a:schemeClr val="tx1"/>
                </a:solidFill>
                <a:latin typeface="Calibri" panose="020F0502020204030204" pitchFamily="34" charset="0"/>
              </a:rPr>
              <a:t>for 6 cycles</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49)</a:t>
            </a: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4443527" y="3533025"/>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4443527" y="2641561"/>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2" name="Text Box 11">
            <a:extLst>
              <a:ext uri="{FF2B5EF4-FFF2-40B4-BE49-F238E27FC236}">
                <a16:creationId xmlns:a16="http://schemas.microsoft.com/office/drawing/2014/main" id="{145E5283-09E3-031B-5164-693B43A2E00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Sharma. ASCO GI 2025. Abstr 519.</a:t>
            </a:r>
          </a:p>
        </p:txBody>
      </p:sp>
      <p:sp>
        <p:nvSpPr>
          <p:cNvPr id="4" name="TextBox 3">
            <a:extLst>
              <a:ext uri="{FF2B5EF4-FFF2-40B4-BE49-F238E27FC236}">
                <a16:creationId xmlns:a16="http://schemas.microsoft.com/office/drawing/2014/main" id="{D9F46350-5311-09DC-F425-9187D8833030}"/>
              </a:ext>
            </a:extLst>
          </p:cNvPr>
          <p:cNvSpPr txBox="1"/>
          <p:nvPr/>
        </p:nvSpPr>
        <p:spPr bwMode="auto">
          <a:xfrm>
            <a:off x="2734711" y="4405317"/>
            <a:ext cx="795599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a:r>
              <a:rPr lang="en-US" sz="1200" b="0" dirty="0">
                <a:solidFill>
                  <a:srgbClr val="000000"/>
                </a:solidFill>
                <a:latin typeface="+mn-lt"/>
                <a:ea typeface="Times New Roman" panose="02020603050405020304" pitchFamily="18" charset="0"/>
                <a:cs typeface="Aptos" panose="020B0004020202020204" pitchFamily="34" charset="0"/>
              </a:rPr>
              <a:t>*G</a:t>
            </a:r>
            <a:r>
              <a:rPr lang="en-US" sz="1200" b="0" dirty="0">
                <a:solidFill>
                  <a:srgbClr val="000000"/>
                </a:solidFill>
                <a:effectLst/>
                <a:latin typeface="+mn-lt"/>
                <a:ea typeface="Times New Roman" panose="02020603050405020304" pitchFamily="18" charset="0"/>
                <a:cs typeface="Aptos" panose="020B0004020202020204" pitchFamily="34" charset="0"/>
              </a:rPr>
              <a:t>emcitabine 900 mg/m² +</a:t>
            </a:r>
            <a:r>
              <a:rPr lang="en-US" sz="1200" b="0" dirty="0">
                <a:solidFill>
                  <a:srgbClr val="000000"/>
                </a:solidFill>
                <a:latin typeface="+mn-lt"/>
                <a:ea typeface="Times New Roman" panose="02020603050405020304" pitchFamily="18" charset="0"/>
                <a:cs typeface="Aptos" panose="020B0004020202020204" pitchFamily="34" charset="0"/>
              </a:rPr>
              <a:t> </a:t>
            </a:r>
            <a:r>
              <a:rPr lang="en-US" sz="1200" b="0" dirty="0">
                <a:solidFill>
                  <a:srgbClr val="000000"/>
                </a:solidFill>
                <a:effectLst/>
                <a:latin typeface="+mn-lt"/>
                <a:ea typeface="Times New Roman" panose="02020603050405020304" pitchFamily="18" charset="0"/>
                <a:cs typeface="Aptos" panose="020B0004020202020204" pitchFamily="34" charset="0"/>
              </a:rPr>
              <a:t>oxaliplatin 80 mg/m² IV Days 1 and 8 Q3W </a:t>
            </a:r>
            <a:r>
              <a:rPr lang="en-US" sz="1200" b="0" i="1" dirty="0">
                <a:solidFill>
                  <a:srgbClr val="000000"/>
                </a:solidFill>
                <a:effectLst/>
                <a:latin typeface="+mn-lt"/>
                <a:ea typeface="Times New Roman" panose="02020603050405020304" pitchFamily="18" charset="0"/>
                <a:cs typeface="Aptos" panose="020B0004020202020204" pitchFamily="34" charset="0"/>
              </a:rPr>
              <a:t>OR</a:t>
            </a:r>
            <a:r>
              <a:rPr lang="en-US" sz="1200" b="0" dirty="0">
                <a:solidFill>
                  <a:srgbClr val="000000"/>
                </a:solidFill>
                <a:effectLst/>
                <a:latin typeface="+mn-lt"/>
                <a:ea typeface="Times New Roman" panose="02020603050405020304" pitchFamily="18" charset="0"/>
                <a:cs typeface="Aptos" panose="020B0004020202020204" pitchFamily="34" charset="0"/>
              </a:rPr>
              <a:t> gemcitabine 1000 mg/m² + </a:t>
            </a:r>
            <a:r>
              <a:rPr lang="en-US" sz="1200" b="0" dirty="0">
                <a:solidFill>
                  <a:srgbClr val="000000"/>
                </a:solidFill>
                <a:latin typeface="+mn-lt"/>
                <a:ea typeface="Times New Roman" panose="02020603050405020304" pitchFamily="18" charset="0"/>
                <a:cs typeface="Aptos" panose="020B0004020202020204" pitchFamily="34" charset="0"/>
              </a:rPr>
              <a:t>c</a:t>
            </a:r>
            <a:r>
              <a:rPr lang="en-US" sz="1200" b="0" dirty="0">
                <a:solidFill>
                  <a:srgbClr val="000000"/>
                </a:solidFill>
                <a:effectLst/>
                <a:latin typeface="+mn-lt"/>
                <a:ea typeface="Times New Roman" panose="02020603050405020304" pitchFamily="18" charset="0"/>
                <a:cs typeface="Aptos" panose="020B0004020202020204" pitchFamily="34" charset="0"/>
              </a:rPr>
              <a:t>isplatin 25 mg/m² Days 1 and 8 Q3W. </a:t>
            </a:r>
            <a:r>
              <a:rPr lang="en-US" sz="1200" b="0" baseline="30000" dirty="0">
                <a:solidFill>
                  <a:srgbClr val="000000"/>
                </a:solidFill>
                <a:effectLst/>
                <a:latin typeface="+mn-lt"/>
                <a:ea typeface="Times New Roman" panose="02020603050405020304" pitchFamily="18" charset="0"/>
                <a:cs typeface="Aptos" panose="020B0004020202020204" pitchFamily="34" charset="0"/>
              </a:rPr>
              <a:t>†</a:t>
            </a:r>
            <a:r>
              <a:rPr lang="en-US" sz="1200" b="0" dirty="0">
                <a:solidFill>
                  <a:srgbClr val="000000"/>
                </a:solidFill>
                <a:effectLst/>
                <a:latin typeface="+mn-lt"/>
                <a:ea typeface="Times New Roman" panose="02020603050405020304" pitchFamily="18" charset="0"/>
                <a:cs typeface="Aptos" panose="020B0004020202020204" pitchFamily="34" charset="0"/>
              </a:rPr>
              <a:t>45 Gy in 25 fractions over 5 wk</a:t>
            </a:r>
            <a:r>
              <a:rPr lang="en-US" sz="1200" b="0" dirty="0">
                <a:solidFill>
                  <a:srgbClr val="000000"/>
                </a:solidFill>
                <a:latin typeface="+mn-lt"/>
                <a:ea typeface="Times New Roman" panose="02020603050405020304" pitchFamily="18" charset="0"/>
                <a:cs typeface="Aptos" panose="020B0004020202020204" pitchFamily="34" charset="0"/>
              </a:rPr>
              <a:t> + c</a:t>
            </a:r>
            <a:r>
              <a:rPr lang="en-US" sz="1200" b="0" dirty="0">
                <a:solidFill>
                  <a:srgbClr val="000000"/>
                </a:solidFill>
                <a:effectLst/>
                <a:latin typeface="+mn-lt"/>
                <a:ea typeface="Times New Roman" panose="02020603050405020304" pitchFamily="18" charset="0"/>
                <a:cs typeface="Aptos" panose="020B0004020202020204" pitchFamily="34" charset="0"/>
              </a:rPr>
              <a:t>apecitabine 825 mg/m² BID PO on same day as radiation followed by </a:t>
            </a:r>
            <a:br>
              <a:rPr lang="en-US" sz="1200" b="0" dirty="0">
                <a:solidFill>
                  <a:srgbClr val="000000"/>
                </a:solidFill>
                <a:effectLst/>
                <a:latin typeface="+mn-lt"/>
                <a:ea typeface="Times New Roman" panose="02020603050405020304" pitchFamily="18" charset="0"/>
                <a:cs typeface="Aptos" panose="020B0004020202020204" pitchFamily="34" charset="0"/>
              </a:rPr>
            </a:br>
            <a:r>
              <a:rPr lang="en-US" sz="1200" b="0" dirty="0">
                <a:solidFill>
                  <a:srgbClr val="000000"/>
                </a:solidFill>
                <a:effectLst/>
                <a:latin typeface="+mn-lt"/>
                <a:ea typeface="Times New Roman" panose="02020603050405020304" pitchFamily="18" charset="0"/>
                <a:cs typeface="Aptos" panose="020B0004020202020204" pitchFamily="34" charset="0"/>
              </a:rPr>
              <a:t>2-3 cycles of mGemOx or GemCis. An additional </a:t>
            </a:r>
            <a:r>
              <a:rPr lang="en-US" sz="1200" b="0" dirty="0">
                <a:solidFill>
                  <a:srgbClr val="000000"/>
                </a:solidFill>
                <a:latin typeface="+mn-lt"/>
                <a:ea typeface="Times New Roman" panose="02020603050405020304" pitchFamily="18" charset="0"/>
                <a:cs typeface="Aptos" panose="020B0004020202020204" pitchFamily="34" charset="0"/>
              </a:rPr>
              <a:t>radiation boost (</a:t>
            </a:r>
            <a:r>
              <a:rPr lang="en-US" sz="1200" b="0" dirty="0">
                <a:solidFill>
                  <a:srgbClr val="000000"/>
                </a:solidFill>
                <a:effectLst/>
                <a:latin typeface="+mn-lt"/>
                <a:ea typeface="Times New Roman" panose="02020603050405020304" pitchFamily="18" charset="0"/>
                <a:cs typeface="Aptos" panose="020B0004020202020204" pitchFamily="34" charset="0"/>
              </a:rPr>
              <a:t>9 Gy) was considered in the presence of positive margins.</a:t>
            </a:r>
            <a:endParaRPr lang="en-US" sz="1200" b="0" dirty="0">
              <a:effectLst/>
              <a:latin typeface="+mn-lt"/>
              <a:ea typeface="Aptos" panose="020B0004020202020204" pitchFamily="34" charset="0"/>
              <a:cs typeface="Aptos" panose="020B0004020202020204" pitchFamily="34" charset="0"/>
            </a:endParaRPr>
          </a:p>
        </p:txBody>
      </p:sp>
      <p:grpSp>
        <p:nvGrpSpPr>
          <p:cNvPr id="9" name="Group 8">
            <a:extLst>
              <a:ext uri="{FF2B5EF4-FFF2-40B4-BE49-F238E27FC236}">
                <a16:creationId xmlns:a16="http://schemas.microsoft.com/office/drawing/2014/main" id="{C210E008-2713-B079-27F4-72A531A7C812}"/>
              </a:ext>
            </a:extLst>
          </p:cNvPr>
          <p:cNvGrpSpPr/>
          <p:nvPr/>
        </p:nvGrpSpPr>
        <p:grpSpPr>
          <a:xfrm>
            <a:off x="5128253" y="2109239"/>
            <a:ext cx="5359182" cy="1101629"/>
            <a:chOff x="6835377" y="1645595"/>
            <a:chExt cx="4400543" cy="1200329"/>
          </a:xfrm>
        </p:grpSpPr>
        <p:sp>
          <p:nvSpPr>
            <p:cNvPr id="6" name="Rectangle 5">
              <a:extLst>
                <a:ext uri="{FF2B5EF4-FFF2-40B4-BE49-F238E27FC236}">
                  <a16:creationId xmlns:a16="http://schemas.microsoft.com/office/drawing/2014/main" id="{19867DA1-C990-EB46-E47A-CC8409CC913B}"/>
                </a:ext>
              </a:extLst>
            </p:cNvPr>
            <p:cNvSpPr/>
            <p:nvPr/>
          </p:nvSpPr>
          <p:spPr bwMode="auto">
            <a:xfrm>
              <a:off x="6835377" y="1645595"/>
              <a:ext cx="4400543" cy="1200329"/>
            </a:xfrm>
            <a:prstGeom prst="rect">
              <a:avLst/>
            </a:prstGeom>
            <a:solidFill>
              <a:schemeClr val="accent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 name="TextBox 7">
              <a:extLst>
                <a:ext uri="{FF2B5EF4-FFF2-40B4-BE49-F238E27FC236}">
                  <a16:creationId xmlns:a16="http://schemas.microsoft.com/office/drawing/2014/main" id="{966EB885-AAA4-A201-72E1-30A051D7464B}"/>
                </a:ext>
              </a:extLst>
            </p:cNvPr>
            <p:cNvSpPr txBox="1"/>
            <p:nvPr/>
          </p:nvSpPr>
          <p:spPr bwMode="auto">
            <a:xfrm>
              <a:off x="6915909" y="1784136"/>
              <a:ext cx="4254491" cy="1006055"/>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square" rtlCol="0">
              <a:spAutoFit/>
            </a:bodyPr>
            <a:lstStyle/>
            <a:p>
              <a:pPr algn="ctr">
                <a:lnSpc>
                  <a:spcPct val="100000"/>
                </a:lnSpc>
                <a:spcBef>
                  <a:spcPct val="0"/>
                </a:spcBef>
                <a:spcAft>
                  <a:spcPct val="0"/>
                </a:spcAft>
                <a:buClrTx/>
                <a:buFontTx/>
                <a:buNone/>
              </a:pPr>
              <a:r>
                <a:rPr lang="en-US" altLang="en-US" sz="1800" dirty="0">
                  <a:solidFill>
                    <a:schemeClr val="tx1"/>
                  </a:solidFill>
                  <a:latin typeface="Calibri" panose="020F0502020204030204" pitchFamily="34" charset="0"/>
                </a:rPr>
                <a:t>Physician’s Choice Chemotherapy*</a:t>
              </a:r>
              <a:r>
                <a:rPr lang="en-US" altLang="en-US" dirty="0">
                  <a:latin typeface="Calibri" panose="020F0502020204030204" pitchFamily="34" charset="0"/>
                </a:rPr>
                <a:t> </a:t>
              </a:r>
              <a:r>
                <a:rPr lang="en-US" altLang="en-US" sz="1800" b="0" dirty="0">
                  <a:solidFill>
                    <a:schemeClr val="tx1"/>
                  </a:solidFill>
                  <a:latin typeface="Calibri" panose="020F0502020204030204" pitchFamily="34" charset="0"/>
                </a:rPr>
                <a:t>for 3 cycles </a:t>
              </a:r>
              <a:r>
                <a:rPr lang="en-US" altLang="en-US" sz="1800" dirty="0">
                  <a:solidFill>
                    <a:schemeClr val="tx1"/>
                  </a:solidFill>
                  <a:latin typeface="Calibri" panose="020F0502020204030204" pitchFamily="34" charset="0"/>
                </a:rPr>
                <a:t>+ </a:t>
              </a:r>
              <a:br>
                <a:rPr lang="en-US" altLang="en-US" sz="1800" dirty="0">
                  <a:solidFill>
                    <a:schemeClr val="tx1"/>
                  </a:solidFill>
                  <a:latin typeface="Calibri" panose="020F0502020204030204" pitchFamily="34" charset="0"/>
                </a:rPr>
              </a:br>
              <a:r>
                <a:rPr lang="en-US" altLang="en-US" sz="1800" dirty="0">
                  <a:solidFill>
                    <a:schemeClr val="tx1"/>
                  </a:solidFill>
                  <a:latin typeface="Calibri" panose="020F0502020204030204" pitchFamily="34" charset="0"/>
                </a:rPr>
                <a:t>Chemoradiotherapy</a:t>
              </a:r>
              <a:r>
                <a:rPr lang="en-US" altLang="en-US" sz="1800" baseline="30000" dirty="0">
                  <a:solidFill>
                    <a:schemeClr val="tx1"/>
                  </a:solidFill>
                  <a:latin typeface="Calibri" panose="020F0502020204030204" pitchFamily="34" charset="0"/>
                </a:rPr>
                <a:t>†</a:t>
              </a:r>
              <a:endParaRPr lang="en-US" altLang="en-US" b="0" baseline="30000" dirty="0">
                <a:latin typeface="Calibri" panose="020F0502020204030204" pitchFamily="34" charset="0"/>
              </a:endParaRPr>
            </a:p>
            <a:p>
              <a:pPr algn="ctr">
                <a:lnSpc>
                  <a:spcPct val="100000"/>
                </a:lnSpc>
                <a:spcBef>
                  <a:spcPct val="0"/>
                </a:spcBef>
                <a:spcAft>
                  <a:spcPct val="0"/>
                </a:spcAft>
                <a:buClrTx/>
                <a:buNone/>
              </a:pPr>
              <a:r>
                <a:rPr lang="en-US" altLang="en-US" sz="1800" b="0" dirty="0">
                  <a:solidFill>
                    <a:schemeClr val="tx1"/>
                  </a:solidFill>
                  <a:latin typeface="Calibri" panose="020F0502020204030204" pitchFamily="34" charset="0"/>
                </a:rPr>
                <a:t>(n = 45)</a:t>
              </a:r>
            </a:p>
          </p:txBody>
        </p:sp>
      </p:grpSp>
      <p:sp>
        <p:nvSpPr>
          <p:cNvPr id="5" name="Content Placeholder 2">
            <a:extLst>
              <a:ext uri="{FF2B5EF4-FFF2-40B4-BE49-F238E27FC236}">
                <a16:creationId xmlns:a16="http://schemas.microsoft.com/office/drawing/2014/main" id="{B4CFE986-5F9C-F9C0-BCCC-C3E02FF94815}"/>
              </a:ext>
            </a:extLst>
          </p:cNvPr>
          <p:cNvSpPr txBox="1">
            <a:spLocks/>
          </p:cNvSpPr>
          <p:nvPr/>
        </p:nvSpPr>
        <p:spPr bwMode="auto">
          <a:xfrm>
            <a:off x="604674" y="5140828"/>
            <a:ext cx="10877529" cy="1000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85750" indent="-285750">
              <a:lnSpc>
                <a:spcPct val="100000"/>
              </a:lnSpc>
            </a:pPr>
            <a:r>
              <a:rPr lang="en-US" b="1" kern="0" dirty="0">
                <a:latin typeface="+mn-lt"/>
              </a:rPr>
              <a:t>Primary endpoint: </a:t>
            </a:r>
            <a:r>
              <a:rPr lang="en-US" b="0" kern="0" dirty="0">
                <a:latin typeface="+mn-lt"/>
              </a:rPr>
              <a:t>RFS</a:t>
            </a:r>
          </a:p>
          <a:p>
            <a:pPr marL="285750" indent="-285750">
              <a:lnSpc>
                <a:spcPct val="100000"/>
              </a:lnSpc>
            </a:pPr>
            <a:r>
              <a:rPr lang="en-US" b="1" kern="0" dirty="0">
                <a:latin typeface="+mn-lt"/>
              </a:rPr>
              <a:t>Secondary endpoints: </a:t>
            </a:r>
            <a:r>
              <a:rPr lang="en-US" b="0" kern="0" dirty="0">
                <a:latin typeface="+mn-lt"/>
              </a:rPr>
              <a:t>OS, safety</a:t>
            </a:r>
          </a:p>
          <a:p>
            <a:pPr marL="0" indent="0">
              <a:buFont typeface="Wingdings" panose="05000000000000000000" pitchFamily="2" charset="2"/>
              <a:buNone/>
            </a:pPr>
            <a:endParaRPr lang="en-US" b="0" kern="0" dirty="0"/>
          </a:p>
          <a:p>
            <a:endParaRPr lang="en-US" b="0" kern="0" dirty="0"/>
          </a:p>
          <a:p>
            <a:endParaRPr lang="en-US" b="0" kern="0" dirty="0"/>
          </a:p>
          <a:p>
            <a:endParaRPr lang="en-US" b="0" kern="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97640-0867-E761-1F09-B113D5F08382}"/>
            </a:ext>
          </a:extLst>
        </p:cNvPr>
        <p:cNvGrpSpPr/>
        <p:nvPr/>
      </p:nvGrpSpPr>
      <p:grpSpPr>
        <a:xfrm>
          <a:off x="0" y="0"/>
          <a:ext cx="0" cy="0"/>
          <a:chOff x="0" y="0"/>
          <a:chExt cx="0" cy="0"/>
        </a:xfrm>
      </p:grpSpPr>
      <p:sp>
        <p:nvSpPr>
          <p:cNvPr id="31746" name="Rectangle 2">
            <a:extLst>
              <a:ext uri="{FF2B5EF4-FFF2-40B4-BE49-F238E27FC236}">
                <a16:creationId xmlns:a16="http://schemas.microsoft.com/office/drawing/2014/main" id="{3E59622D-2200-A9F4-83E8-BF85C0BF9872}"/>
              </a:ext>
            </a:extLst>
          </p:cNvPr>
          <p:cNvSpPr>
            <a:spLocks noGrp="1" noChangeArrowheads="1"/>
          </p:cNvSpPr>
          <p:nvPr>
            <p:ph type="title"/>
          </p:nvPr>
        </p:nvSpPr>
        <p:spPr/>
        <p:txBody>
          <a:bodyPr/>
          <a:lstStyle/>
          <a:p>
            <a:r>
              <a:rPr lang="en-US" altLang="en-US" sz="3600" dirty="0"/>
              <a:t>ACCELERATE: Baseline Characteristics</a:t>
            </a:r>
            <a:endParaRPr lang="en-US" altLang="en-US" dirty="0"/>
          </a:p>
        </p:txBody>
      </p:sp>
      <p:sp>
        <p:nvSpPr>
          <p:cNvPr id="4" name="Text Box 15">
            <a:extLst>
              <a:ext uri="{FF2B5EF4-FFF2-40B4-BE49-F238E27FC236}">
                <a16:creationId xmlns:a16="http://schemas.microsoft.com/office/drawing/2014/main" id="{A62D3988-8D72-E6CE-664C-597A1F106FD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Sharma. ASCO GI 2025. Abstr 519.</a:t>
            </a:r>
          </a:p>
        </p:txBody>
      </p:sp>
      <p:graphicFrame>
        <p:nvGraphicFramePr>
          <p:cNvPr id="2" name="Table 1">
            <a:extLst>
              <a:ext uri="{FF2B5EF4-FFF2-40B4-BE49-F238E27FC236}">
                <a16:creationId xmlns:a16="http://schemas.microsoft.com/office/drawing/2014/main" id="{9176DA09-852A-1F62-C100-90FAA6156B04}"/>
              </a:ext>
            </a:extLst>
          </p:cNvPr>
          <p:cNvGraphicFramePr>
            <a:graphicFrameLocks noGrp="1"/>
          </p:cNvGraphicFramePr>
          <p:nvPr>
            <p:extLst>
              <p:ext uri="{D42A27DB-BD31-4B8C-83A1-F6EECF244321}">
                <p14:modId xmlns:p14="http://schemas.microsoft.com/office/powerpoint/2010/main" val="2509812057"/>
              </p:ext>
            </p:extLst>
          </p:nvPr>
        </p:nvGraphicFramePr>
        <p:xfrm>
          <a:off x="520700" y="1508760"/>
          <a:ext cx="5334693" cy="4663440"/>
        </p:xfrm>
        <a:graphic>
          <a:graphicData uri="http://schemas.openxmlformats.org/drawingml/2006/table">
            <a:tbl>
              <a:tblPr/>
              <a:tblGrid>
                <a:gridCol w="2158191">
                  <a:extLst>
                    <a:ext uri="{9D8B030D-6E8A-4147-A177-3AD203B41FA5}">
                      <a16:colId xmlns:a16="http://schemas.microsoft.com/office/drawing/2014/main" val="1449566641"/>
                    </a:ext>
                  </a:extLst>
                </a:gridCol>
                <a:gridCol w="1194619">
                  <a:extLst>
                    <a:ext uri="{9D8B030D-6E8A-4147-A177-3AD203B41FA5}">
                      <a16:colId xmlns:a16="http://schemas.microsoft.com/office/drawing/2014/main" val="2287587299"/>
                    </a:ext>
                  </a:extLst>
                </a:gridCol>
                <a:gridCol w="1194619">
                  <a:extLst>
                    <a:ext uri="{9D8B030D-6E8A-4147-A177-3AD203B41FA5}">
                      <a16:colId xmlns:a16="http://schemas.microsoft.com/office/drawing/2014/main" val="2056134132"/>
                    </a:ext>
                  </a:extLst>
                </a:gridCol>
                <a:gridCol w="787264">
                  <a:extLst>
                    <a:ext uri="{9D8B030D-6E8A-4147-A177-3AD203B41FA5}">
                      <a16:colId xmlns:a16="http://schemas.microsoft.com/office/drawing/2014/main" val="11350665"/>
                    </a:ext>
                  </a:extLst>
                </a:gridCol>
              </a:tblGrid>
              <a:tr h="369877">
                <a:tc>
                  <a:txBody>
                    <a:bodyPr/>
                    <a:lstStyle/>
                    <a:p>
                      <a:pPr algn="l" fontAlgn="ctr"/>
                      <a:r>
                        <a:rPr lang="en-US" sz="1400" b="1" i="0" u="none" strike="noStrike">
                          <a:solidFill>
                            <a:schemeClr val="tx1"/>
                          </a:solidFill>
                          <a:effectLst/>
                          <a:latin typeface="+mn-lt"/>
                        </a:rPr>
                        <a:t>Parameter</a:t>
                      </a:r>
                      <a:endParaRPr lang="en-US" sz="1400" b="1" i="0" u="none" strike="noStrike" dirty="0">
                        <a:solidFill>
                          <a:schemeClr val="tx1"/>
                        </a:solidFill>
                        <a:effectLst/>
                        <a:latin typeface="+mn-lt"/>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400" b="1" u="none" strike="noStrike">
                          <a:solidFill>
                            <a:schemeClr val="tx1"/>
                          </a:solidFill>
                          <a:effectLst/>
                          <a:latin typeface="+mn-lt"/>
                        </a:rPr>
                        <a:t>CT</a:t>
                      </a:r>
                    </a:p>
                    <a:p>
                      <a:pPr algn="ctr" fontAlgn="ctr"/>
                      <a:r>
                        <a:rPr lang="en-US" sz="1400" b="1" u="none" strike="noStrike">
                          <a:solidFill>
                            <a:schemeClr val="tx1"/>
                          </a:solidFill>
                          <a:effectLst/>
                          <a:latin typeface="+mn-lt"/>
                        </a:rPr>
                        <a:t>(n = 48*)</a:t>
                      </a:r>
                      <a:endParaRPr lang="en-US" sz="1400" b="1" i="0" u="none" strike="noStrike" dirty="0">
                        <a:solidFill>
                          <a:schemeClr val="tx1"/>
                        </a:solidFill>
                        <a:effectLst/>
                        <a:latin typeface="+mn-lt"/>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400" b="1" i="0" u="none" strike="noStrike">
                          <a:solidFill>
                            <a:schemeClr val="tx1"/>
                          </a:solidFill>
                          <a:effectLst/>
                          <a:latin typeface="+mn-lt"/>
                        </a:rPr>
                        <a:t>CT + CRT </a:t>
                      </a:r>
                    </a:p>
                    <a:p>
                      <a:pPr algn="ctr" fontAlgn="ctr"/>
                      <a:r>
                        <a:rPr lang="en-US" sz="1400" b="1" i="0" u="none" strike="noStrike">
                          <a:solidFill>
                            <a:schemeClr val="tx1"/>
                          </a:solidFill>
                          <a:effectLst/>
                          <a:latin typeface="+mn-lt"/>
                        </a:rPr>
                        <a:t>(n = 45)</a:t>
                      </a:r>
                      <a:endParaRPr lang="en-US" sz="1400" b="1" i="0" u="none" strike="noStrike" dirty="0">
                        <a:solidFill>
                          <a:schemeClr val="tx1"/>
                        </a:solidFill>
                        <a:effectLst/>
                        <a:latin typeface="+mn-lt"/>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400" b="1" i="1" u="none" strike="noStrike">
                          <a:solidFill>
                            <a:schemeClr val="tx1"/>
                          </a:solidFill>
                          <a:effectLst/>
                          <a:latin typeface="+mn-lt"/>
                        </a:rPr>
                        <a:t>P </a:t>
                      </a:r>
                      <a:r>
                        <a:rPr lang="en-US" sz="1400" b="1" i="0" u="none" strike="noStrike">
                          <a:solidFill>
                            <a:schemeClr val="tx1"/>
                          </a:solidFill>
                          <a:effectLst/>
                          <a:latin typeface="+mn-lt"/>
                        </a:rPr>
                        <a:t>Value</a:t>
                      </a:r>
                      <a:endParaRPr lang="en-US" sz="1400" b="1" i="0" u="none" strike="noStrike" dirty="0">
                        <a:solidFill>
                          <a:schemeClr val="tx1"/>
                        </a:solidFill>
                        <a:effectLst/>
                        <a:latin typeface="+mn-lt"/>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587650144"/>
                  </a:ext>
                </a:extLst>
              </a:tr>
              <a:tr h="217575">
                <a:tc>
                  <a:txBody>
                    <a:bodyPr/>
                    <a:lstStyle/>
                    <a:p>
                      <a:pPr algn="l" fontAlgn="b"/>
                      <a:r>
                        <a:rPr lang="en-US" sz="1400" b="0" i="0" u="none" strike="noStrike">
                          <a:solidFill>
                            <a:srgbClr val="000000"/>
                          </a:solidFill>
                          <a:effectLst/>
                          <a:latin typeface="+mn-lt"/>
                        </a:rPr>
                        <a:t>Female, n</a:t>
                      </a:r>
                      <a:endParaRPr lang="en-US" sz="1400" b="0" i="0" u="none" strike="noStrike" dirty="0">
                        <a:solidFill>
                          <a:srgbClr val="000000"/>
                        </a:solidFill>
                        <a:effectLst/>
                        <a:latin typeface="+mn-lt"/>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mn-lt"/>
                        </a:rPr>
                        <a:t>32</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mn-lt"/>
                        </a:rPr>
                        <a:t>32</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.546</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14969194"/>
                  </a:ext>
                </a:extLst>
              </a:tr>
              <a:tr h="674481">
                <a:tc>
                  <a:txBody>
                    <a:bodyPr/>
                    <a:lstStyle/>
                    <a:p>
                      <a:pPr algn="l" fontAlgn="b"/>
                      <a:r>
                        <a:rPr lang="en-US" sz="1400" b="0" i="0" u="none" strike="noStrike">
                          <a:solidFill>
                            <a:srgbClr val="000000"/>
                          </a:solidFill>
                          <a:effectLst/>
                          <a:latin typeface="+mn-lt"/>
                        </a:rPr>
                        <a:t>Symptom, n </a:t>
                      </a:r>
                    </a:p>
                    <a:p>
                      <a:pPr marL="285750" indent="-285750" algn="l" fontAlgn="b">
                        <a:buFont typeface="Wingdings" panose="05000000000000000000" pitchFamily="2" charset="2"/>
                        <a:buChar char="§"/>
                      </a:pPr>
                      <a:r>
                        <a:rPr lang="en-US" sz="1400" b="0" i="0" u="none" strike="noStrike">
                          <a:solidFill>
                            <a:srgbClr val="000000"/>
                          </a:solidFill>
                          <a:effectLst/>
                          <a:latin typeface="+mn-lt"/>
                        </a:rPr>
                        <a:t>Fever </a:t>
                      </a:r>
                    </a:p>
                    <a:p>
                      <a:pPr marL="285750" indent="-285750" algn="l" fontAlgn="b">
                        <a:buFont typeface="Wingdings" panose="05000000000000000000" pitchFamily="2" charset="2"/>
                        <a:buChar char="§"/>
                      </a:pPr>
                      <a:r>
                        <a:rPr lang="en-US" sz="1400" b="0" i="0" u="none" strike="noStrike">
                          <a:solidFill>
                            <a:srgbClr val="000000"/>
                          </a:solidFill>
                          <a:effectLst/>
                          <a:latin typeface="+mn-lt"/>
                        </a:rPr>
                        <a:t>Pain </a:t>
                      </a:r>
                    </a:p>
                    <a:p>
                      <a:pPr marL="285750" indent="-285750" algn="l" fontAlgn="b">
                        <a:buFont typeface="Wingdings" panose="05000000000000000000" pitchFamily="2" charset="2"/>
                        <a:buChar char="§"/>
                      </a:pPr>
                      <a:r>
                        <a:rPr lang="en-US" sz="1400" b="0" i="0" u="none" strike="noStrike">
                          <a:solidFill>
                            <a:srgbClr val="000000"/>
                          </a:solidFill>
                          <a:effectLst/>
                          <a:latin typeface="+mn-lt"/>
                        </a:rPr>
                        <a:t>Jaundice</a:t>
                      </a:r>
                      <a:endParaRPr lang="en-US" sz="1400" b="0" i="0" u="none" strike="noStrike" dirty="0">
                        <a:solidFill>
                          <a:srgbClr val="000000"/>
                        </a:solidFill>
                        <a:effectLst/>
                        <a:latin typeface="+mn-lt"/>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rgbClr val="000000"/>
                        </a:solidFill>
                        <a:effectLst/>
                        <a:latin typeface="+mn-lt"/>
                      </a:endParaRPr>
                    </a:p>
                    <a:p>
                      <a:pPr algn="ctr" fontAlgn="ctr"/>
                      <a:r>
                        <a:rPr lang="en-US" sz="1400" b="0" i="0" u="none" strike="noStrike" dirty="0">
                          <a:solidFill>
                            <a:srgbClr val="000000"/>
                          </a:solidFill>
                          <a:effectLst/>
                          <a:latin typeface="+mn-lt"/>
                        </a:rPr>
                        <a:t>8</a:t>
                      </a:r>
                    </a:p>
                    <a:p>
                      <a:pPr algn="ctr" fontAlgn="ctr"/>
                      <a:r>
                        <a:rPr lang="en-US" sz="1400" b="0" i="0" u="none" strike="noStrike" dirty="0">
                          <a:solidFill>
                            <a:srgbClr val="000000"/>
                          </a:solidFill>
                          <a:effectLst/>
                          <a:latin typeface="+mn-lt"/>
                        </a:rPr>
                        <a:t>40</a:t>
                      </a:r>
                    </a:p>
                    <a:p>
                      <a:pPr algn="ctr" fontAlgn="ctr"/>
                      <a:r>
                        <a:rPr lang="en-US" sz="1400" b="0" i="0" u="none" strike="noStrike" dirty="0">
                          <a:solidFill>
                            <a:srgbClr val="000000"/>
                          </a:solidFill>
                          <a:effectLst/>
                          <a:latin typeface="+mn-lt"/>
                        </a:rPr>
                        <a:t>10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rgbClr val="000000"/>
                        </a:solidFill>
                        <a:effectLst/>
                        <a:latin typeface="+mn-lt"/>
                      </a:endParaRPr>
                    </a:p>
                    <a:p>
                      <a:pPr algn="ctr" fontAlgn="ctr"/>
                      <a:r>
                        <a:rPr lang="en-US" sz="1400" b="0" i="0" u="none" strike="noStrike" dirty="0">
                          <a:solidFill>
                            <a:srgbClr val="000000"/>
                          </a:solidFill>
                          <a:effectLst/>
                          <a:latin typeface="+mn-lt"/>
                        </a:rPr>
                        <a:t>4</a:t>
                      </a:r>
                    </a:p>
                    <a:p>
                      <a:pPr algn="ctr" fontAlgn="ctr"/>
                      <a:r>
                        <a:rPr lang="en-US" sz="1400" b="0" i="0" u="none" strike="noStrike" dirty="0">
                          <a:solidFill>
                            <a:srgbClr val="000000"/>
                          </a:solidFill>
                          <a:effectLst/>
                          <a:latin typeface="+mn-lt"/>
                        </a:rPr>
                        <a:t>41</a:t>
                      </a:r>
                    </a:p>
                    <a:p>
                      <a:pPr algn="ctr" fontAlgn="ctr"/>
                      <a:r>
                        <a:rPr lang="en-US" sz="1400" b="0" i="0" u="none" strike="noStrike" dirty="0">
                          <a:solidFill>
                            <a:srgbClr val="000000"/>
                          </a:solidFill>
                          <a:effectLst/>
                          <a:latin typeface="+mn-lt"/>
                        </a:rPr>
                        <a:t>6</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.642</a:t>
                      </a:r>
                    </a:p>
                    <a:p>
                      <a:pPr algn="ctr" fontAlgn="ctr"/>
                      <a:endParaRPr lang="en-US" sz="1400" b="0" i="0" u="none" strike="noStrike" dirty="0">
                        <a:solidFill>
                          <a:srgbClr val="000000"/>
                        </a:solidFill>
                        <a:effectLst/>
                        <a:latin typeface="+mn-lt"/>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93680647"/>
                  </a:ext>
                </a:extLst>
              </a:tr>
              <a:tr h="217575">
                <a:tc>
                  <a:txBody>
                    <a:bodyPr/>
                    <a:lstStyle/>
                    <a:p>
                      <a:pPr algn="l" fontAlgn="b"/>
                      <a:r>
                        <a:rPr lang="en-US" sz="1400" b="0" i="0" u="none" strike="noStrike">
                          <a:solidFill>
                            <a:srgbClr val="000000"/>
                          </a:solidFill>
                          <a:effectLst/>
                          <a:latin typeface="+mn-lt"/>
                        </a:rPr>
                        <a:t>ECOG PS 0/1/2,n</a:t>
                      </a:r>
                      <a:endParaRPr lang="en-US" sz="1400" b="0" i="0" u="none" strike="noStrike" dirty="0">
                        <a:solidFill>
                          <a:srgbClr val="000000"/>
                        </a:solidFill>
                        <a:effectLst/>
                        <a:latin typeface="+mn-lt"/>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mn-lt"/>
                        </a:rPr>
                        <a:t>5/37/6</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mn-lt"/>
                        </a:rPr>
                        <a:t>5/36/4</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.642</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2686561"/>
                  </a:ext>
                </a:extLst>
              </a:tr>
              <a:tr h="217575">
                <a:tc>
                  <a:txBody>
                    <a:bodyPr/>
                    <a:lstStyle/>
                    <a:p>
                      <a:pPr algn="l" fontAlgn="b"/>
                      <a:r>
                        <a:rPr lang="en-US" sz="1400" b="0" i="0" u="none" strike="noStrike" dirty="0">
                          <a:solidFill>
                            <a:srgbClr val="000000"/>
                          </a:solidFill>
                          <a:effectLst/>
                          <a:latin typeface="+mn-lt"/>
                        </a:rPr>
                        <a:t>Median age, yr (range)</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mn-lt"/>
                        </a:rPr>
                        <a:t>55 (28-70)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mn-lt"/>
                        </a:rPr>
                        <a:t>55 (27-73)</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rgbClr val="000000"/>
                        </a:solidFill>
                        <a:effectLst/>
                        <a:latin typeface="+mn-lt"/>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99452060"/>
                  </a:ext>
                </a:extLst>
              </a:tr>
              <a:tr h="217575">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400" b="0" i="0" u="none" strike="noStrike">
                          <a:solidFill>
                            <a:srgbClr val="000000"/>
                          </a:solidFill>
                          <a:effectLst/>
                          <a:latin typeface="+mn-lt"/>
                        </a:rPr>
                        <a:t>Aged &lt;50/≥50 yr, n</a:t>
                      </a:r>
                      <a:endParaRPr lang="en-US" sz="1400" b="0" i="0" u="none" strike="noStrike" dirty="0">
                        <a:solidFill>
                          <a:srgbClr val="000000"/>
                        </a:solidFill>
                        <a:effectLst/>
                        <a:latin typeface="+mn-lt"/>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mn-lt"/>
                        </a:rPr>
                        <a:t>21/27</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mn-lt"/>
                        </a:rPr>
                        <a:t>18/27</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.631</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30891261"/>
                  </a:ext>
                </a:extLst>
              </a:tr>
              <a:tr h="217575">
                <a:tc>
                  <a:txBody>
                    <a:bodyPr/>
                    <a:lstStyle/>
                    <a:p>
                      <a:pPr algn="l" fontAlgn="b"/>
                      <a:r>
                        <a:rPr lang="en-US" sz="1400" b="0" i="0" u="none" strike="noStrike">
                          <a:solidFill>
                            <a:srgbClr val="000000"/>
                          </a:solidFill>
                          <a:effectLst/>
                          <a:latin typeface="+mn-lt"/>
                        </a:rPr>
                        <a:t>Family history of cancer, n</a:t>
                      </a:r>
                      <a:endParaRPr lang="en-US" sz="1400" b="0" i="0" u="none" strike="noStrike" dirty="0">
                        <a:solidFill>
                          <a:srgbClr val="000000"/>
                        </a:solidFill>
                        <a:effectLst/>
                        <a:latin typeface="+mn-lt"/>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mn-lt"/>
                        </a:rPr>
                        <a:t>2</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mn-lt"/>
                        </a:rPr>
                        <a:t>6</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mn-lt"/>
                        </a:rPr>
                        <a:t>.197</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57491814"/>
                  </a:ext>
                </a:extLst>
              </a:tr>
              <a:tr h="826784">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400" b="0" i="0" u="none" strike="noStrike">
                          <a:solidFill>
                            <a:srgbClr val="000000"/>
                          </a:solidFill>
                          <a:effectLst/>
                          <a:latin typeface="+mn-lt"/>
                        </a:rPr>
                        <a:t>Comorbidities, n</a:t>
                      </a:r>
                    </a:p>
                    <a:p>
                      <a:pPr marL="285750" marR="0" lvl="0" indent="-285750" algn="l" defTabSz="914400" rtl="0" eaLnBrk="1" fontAlgn="b" latinLnBrk="0" hangingPunct="1">
                        <a:lnSpc>
                          <a:spcPct val="100000"/>
                        </a:lnSpc>
                        <a:spcBef>
                          <a:spcPts val="0"/>
                        </a:spcBef>
                        <a:spcAft>
                          <a:spcPts val="0"/>
                        </a:spcAft>
                        <a:buClrTx/>
                        <a:buSzTx/>
                        <a:buFont typeface="Wingdings" panose="05000000000000000000" pitchFamily="2" charset="2"/>
                        <a:buChar char="§"/>
                        <a:tabLst/>
                        <a:defRPr/>
                      </a:pPr>
                      <a:r>
                        <a:rPr lang="en-US" sz="1400" u="none" strike="noStrike">
                          <a:solidFill>
                            <a:schemeClr val="bg1"/>
                          </a:solidFill>
                          <a:effectLst/>
                          <a:latin typeface="+mn-lt"/>
                        </a:rPr>
                        <a:t>Diabetes</a:t>
                      </a:r>
                    </a:p>
                    <a:p>
                      <a:pPr marL="285750" marR="0" lvl="0" indent="-285750" algn="l" defTabSz="914400" rtl="0" eaLnBrk="1" fontAlgn="b" latinLnBrk="0" hangingPunct="1">
                        <a:lnSpc>
                          <a:spcPct val="100000"/>
                        </a:lnSpc>
                        <a:spcBef>
                          <a:spcPts val="0"/>
                        </a:spcBef>
                        <a:spcAft>
                          <a:spcPts val="0"/>
                        </a:spcAft>
                        <a:buClrTx/>
                        <a:buSzTx/>
                        <a:buFont typeface="Wingdings" panose="05000000000000000000" pitchFamily="2" charset="2"/>
                        <a:buChar char="§"/>
                        <a:tabLst/>
                        <a:defRPr/>
                      </a:pPr>
                      <a:r>
                        <a:rPr lang="en-US" sz="1400" u="none" strike="noStrike">
                          <a:solidFill>
                            <a:schemeClr val="bg1"/>
                          </a:solidFill>
                          <a:effectLst/>
                          <a:latin typeface="+mn-lt"/>
                        </a:rPr>
                        <a:t>Hypertension </a:t>
                      </a:r>
                    </a:p>
                    <a:p>
                      <a:pPr marL="285750" marR="0" lvl="0" indent="-285750" algn="l" defTabSz="914400" rtl="0" eaLnBrk="1" fontAlgn="b" latinLnBrk="0" hangingPunct="1">
                        <a:lnSpc>
                          <a:spcPct val="100000"/>
                        </a:lnSpc>
                        <a:spcBef>
                          <a:spcPts val="0"/>
                        </a:spcBef>
                        <a:spcAft>
                          <a:spcPts val="0"/>
                        </a:spcAft>
                        <a:buClrTx/>
                        <a:buSzTx/>
                        <a:buFont typeface="Wingdings" panose="05000000000000000000" pitchFamily="2" charset="2"/>
                        <a:buChar char="§"/>
                        <a:tabLst/>
                        <a:defRPr/>
                      </a:pPr>
                      <a:r>
                        <a:rPr lang="en-US" sz="1400" u="none" strike="noStrike">
                          <a:solidFill>
                            <a:schemeClr val="bg1"/>
                          </a:solidFill>
                          <a:effectLst/>
                          <a:latin typeface="+mn-lt"/>
                        </a:rPr>
                        <a:t>Other</a:t>
                      </a:r>
                    </a:p>
                    <a:p>
                      <a:pPr marL="285750" marR="0" lvl="0" indent="-285750" algn="l" defTabSz="914400" rtl="0" eaLnBrk="1" fontAlgn="b" latinLnBrk="0" hangingPunct="1">
                        <a:lnSpc>
                          <a:spcPct val="100000"/>
                        </a:lnSpc>
                        <a:spcBef>
                          <a:spcPts val="0"/>
                        </a:spcBef>
                        <a:spcAft>
                          <a:spcPts val="0"/>
                        </a:spcAft>
                        <a:buClrTx/>
                        <a:buSzTx/>
                        <a:buFont typeface="Wingdings" panose="05000000000000000000" pitchFamily="2" charset="2"/>
                        <a:buChar char="§"/>
                        <a:tabLst/>
                        <a:defRPr/>
                      </a:pPr>
                      <a:r>
                        <a:rPr lang="en-US" sz="1400" u="none" strike="noStrike">
                          <a:solidFill>
                            <a:schemeClr val="bg1"/>
                          </a:solidFill>
                          <a:effectLst/>
                          <a:latin typeface="+mn-lt"/>
                        </a:rPr>
                        <a:t>&gt;1</a:t>
                      </a:r>
                      <a:endParaRPr lang="en-US" sz="1400" b="0" i="0" u="none" strike="noStrike" dirty="0">
                        <a:solidFill>
                          <a:schemeClr val="bg1"/>
                        </a:solidFill>
                        <a:effectLst/>
                        <a:latin typeface="+mn-lt"/>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rgbClr val="000000"/>
                        </a:solidFill>
                        <a:effectLst/>
                        <a:latin typeface="+mn-lt"/>
                      </a:endParaRPr>
                    </a:p>
                    <a:p>
                      <a:pPr algn="ctr" fontAlgn="ctr"/>
                      <a:r>
                        <a:rPr lang="en-US" sz="1400" b="0" i="0" u="none" strike="noStrike" dirty="0">
                          <a:solidFill>
                            <a:srgbClr val="000000"/>
                          </a:solidFill>
                          <a:effectLst/>
                          <a:latin typeface="+mn-lt"/>
                        </a:rPr>
                        <a:t>8</a:t>
                      </a:r>
                    </a:p>
                    <a:p>
                      <a:pPr algn="ctr" fontAlgn="ctr"/>
                      <a:r>
                        <a:rPr lang="en-US" sz="1400" b="0" i="0" u="none" strike="noStrike" dirty="0">
                          <a:solidFill>
                            <a:srgbClr val="000000"/>
                          </a:solidFill>
                          <a:effectLst/>
                          <a:latin typeface="+mn-lt"/>
                        </a:rPr>
                        <a:t>9</a:t>
                      </a:r>
                    </a:p>
                    <a:p>
                      <a:pPr algn="ctr" fontAlgn="ctr"/>
                      <a:r>
                        <a:rPr lang="en-US" sz="1400" b="0" i="0" u="none" strike="noStrike" dirty="0">
                          <a:solidFill>
                            <a:srgbClr val="000000"/>
                          </a:solidFill>
                          <a:effectLst/>
                          <a:latin typeface="+mn-lt"/>
                        </a:rPr>
                        <a:t>7</a:t>
                      </a:r>
                    </a:p>
                    <a:p>
                      <a:pPr algn="ctr" fontAlgn="ctr"/>
                      <a:r>
                        <a:rPr lang="en-US" sz="1400" b="0" i="0" u="none" strike="noStrike" dirty="0">
                          <a:solidFill>
                            <a:srgbClr val="000000"/>
                          </a:solidFill>
                          <a:effectLst/>
                          <a:latin typeface="+mn-lt"/>
                        </a:rPr>
                        <a:t>6</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rgbClr val="000000"/>
                        </a:solidFill>
                        <a:effectLst/>
                        <a:latin typeface="+mn-lt"/>
                      </a:endParaRPr>
                    </a:p>
                    <a:p>
                      <a:pPr algn="ctr" fontAlgn="ctr"/>
                      <a:r>
                        <a:rPr lang="en-US" sz="1400" b="0" i="0" u="none" strike="noStrike" dirty="0">
                          <a:solidFill>
                            <a:srgbClr val="000000"/>
                          </a:solidFill>
                          <a:effectLst/>
                          <a:latin typeface="+mn-lt"/>
                        </a:rPr>
                        <a:t>8</a:t>
                      </a:r>
                    </a:p>
                    <a:p>
                      <a:pPr algn="ctr" fontAlgn="ctr"/>
                      <a:r>
                        <a:rPr lang="en-US" sz="1400" b="0" i="0" u="none" strike="noStrike" dirty="0">
                          <a:solidFill>
                            <a:srgbClr val="000000"/>
                          </a:solidFill>
                          <a:effectLst/>
                          <a:latin typeface="+mn-lt"/>
                        </a:rPr>
                        <a:t>7</a:t>
                      </a:r>
                    </a:p>
                    <a:p>
                      <a:pPr algn="ctr" fontAlgn="ctr"/>
                      <a:r>
                        <a:rPr lang="en-US" sz="1400" b="0" i="0" u="none" strike="noStrike" dirty="0">
                          <a:solidFill>
                            <a:srgbClr val="000000"/>
                          </a:solidFill>
                          <a:effectLst/>
                          <a:latin typeface="+mn-lt"/>
                        </a:rPr>
                        <a:t>3</a:t>
                      </a:r>
                    </a:p>
                    <a:p>
                      <a:pPr algn="ctr" fontAlgn="ctr"/>
                      <a:r>
                        <a:rPr lang="en-US" sz="1400" b="0" i="0" u="none" strike="noStrike" dirty="0">
                          <a:solidFill>
                            <a:srgbClr val="000000"/>
                          </a:solidFill>
                          <a:effectLst/>
                          <a:latin typeface="+mn-lt"/>
                        </a:rPr>
                        <a:t>2</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u="none" strike="noStrike" dirty="0">
                          <a:solidFill>
                            <a:schemeClr val="bg1"/>
                          </a:solidFill>
                          <a:effectLst/>
                          <a:latin typeface="+mn-lt"/>
                        </a:rPr>
                        <a:t>.460</a:t>
                      </a:r>
                      <a:endParaRPr lang="en-US" sz="1400" b="0" i="0" u="none" strike="noStrike" dirty="0">
                        <a:solidFill>
                          <a:schemeClr val="bg1"/>
                        </a:solidFill>
                        <a:effectLst/>
                        <a:latin typeface="+mn-lt"/>
                      </a:endParaRPr>
                    </a:p>
                    <a:p>
                      <a:pPr algn="ctr" fontAlgn="ctr"/>
                      <a:endParaRPr lang="en-US" sz="1400" b="0" i="0" u="none" strike="noStrike" dirty="0">
                        <a:solidFill>
                          <a:srgbClr val="000000"/>
                        </a:solidFill>
                        <a:effectLst/>
                        <a:latin typeface="+mn-lt"/>
                      </a:endParaRPr>
                    </a:p>
                    <a:p>
                      <a:pPr algn="ctr" fontAlgn="ctr"/>
                      <a:endParaRPr lang="en-US" sz="1400" b="0" i="0" u="none" strike="noStrike" dirty="0">
                        <a:solidFill>
                          <a:srgbClr val="000000"/>
                        </a:solidFill>
                        <a:effectLst/>
                        <a:latin typeface="+mn-lt"/>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74000489"/>
                  </a:ext>
                </a:extLst>
              </a:tr>
              <a:tr h="217575">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400" u="none" strike="noStrike">
                          <a:solidFill>
                            <a:schemeClr val="bg1"/>
                          </a:solidFill>
                          <a:effectLst/>
                          <a:latin typeface="+mn-lt"/>
                        </a:rPr>
                        <a:t>CA 19-9 38-100/&gt;100 units, n</a:t>
                      </a:r>
                      <a:endParaRPr lang="en-US" sz="1400" u="none" strike="noStrike" dirty="0">
                        <a:solidFill>
                          <a:schemeClr val="bg1"/>
                        </a:solidFill>
                        <a:effectLst/>
                        <a:latin typeface="+mn-lt"/>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mn-lt"/>
                        </a:rPr>
                        <a:t>2/4</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mn-lt"/>
                        </a:rPr>
                        <a:t>5/2</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u="none" strike="noStrike" dirty="0">
                          <a:solidFill>
                            <a:schemeClr val="bg1"/>
                          </a:solidFill>
                          <a:effectLst/>
                          <a:latin typeface="+mn-lt"/>
                        </a:rPr>
                        <a:t>.386</a:t>
                      </a:r>
                      <a:endParaRPr lang="en-US" sz="1400" dirty="0"/>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09212594"/>
                  </a:ext>
                </a:extLst>
              </a:tr>
            </a:tbl>
          </a:graphicData>
        </a:graphic>
      </p:graphicFrame>
      <p:sp>
        <p:nvSpPr>
          <p:cNvPr id="5" name="TextBox 4">
            <a:extLst>
              <a:ext uri="{FF2B5EF4-FFF2-40B4-BE49-F238E27FC236}">
                <a16:creationId xmlns:a16="http://schemas.microsoft.com/office/drawing/2014/main" id="{C564B344-0B2A-AC81-13DA-4BE2DC4D303F}"/>
              </a:ext>
            </a:extLst>
          </p:cNvPr>
          <p:cNvSpPr txBox="1"/>
          <p:nvPr/>
        </p:nvSpPr>
        <p:spPr bwMode="auto">
          <a:xfrm>
            <a:off x="668469" y="6172200"/>
            <a:ext cx="323362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 patient deemed ineligible: NHL 3 yr prior.</a:t>
            </a:r>
          </a:p>
        </p:txBody>
      </p:sp>
      <p:graphicFrame>
        <p:nvGraphicFramePr>
          <p:cNvPr id="10" name="Table 9">
            <a:extLst>
              <a:ext uri="{FF2B5EF4-FFF2-40B4-BE49-F238E27FC236}">
                <a16:creationId xmlns:a16="http://schemas.microsoft.com/office/drawing/2014/main" id="{3EE61FBB-C282-EC0E-F8A3-4B942F0A4FB2}"/>
              </a:ext>
            </a:extLst>
          </p:cNvPr>
          <p:cNvGraphicFramePr>
            <a:graphicFrameLocks noGrp="1"/>
          </p:cNvGraphicFramePr>
          <p:nvPr>
            <p:extLst>
              <p:ext uri="{D42A27DB-BD31-4B8C-83A1-F6EECF244321}">
                <p14:modId xmlns:p14="http://schemas.microsoft.com/office/powerpoint/2010/main" val="318046845"/>
              </p:ext>
            </p:extLst>
          </p:nvPr>
        </p:nvGraphicFramePr>
        <p:xfrm>
          <a:off x="6010704" y="1506443"/>
          <a:ext cx="5763784" cy="3017520"/>
        </p:xfrm>
        <a:graphic>
          <a:graphicData uri="http://schemas.openxmlformats.org/drawingml/2006/table">
            <a:tbl>
              <a:tblPr/>
              <a:tblGrid>
                <a:gridCol w="2364539">
                  <a:extLst>
                    <a:ext uri="{9D8B030D-6E8A-4147-A177-3AD203B41FA5}">
                      <a16:colId xmlns:a16="http://schemas.microsoft.com/office/drawing/2014/main" val="1449566641"/>
                    </a:ext>
                  </a:extLst>
                </a:gridCol>
                <a:gridCol w="1330693">
                  <a:extLst>
                    <a:ext uri="{9D8B030D-6E8A-4147-A177-3AD203B41FA5}">
                      <a16:colId xmlns:a16="http://schemas.microsoft.com/office/drawing/2014/main" val="2287587299"/>
                    </a:ext>
                  </a:extLst>
                </a:gridCol>
                <a:gridCol w="1347536">
                  <a:extLst>
                    <a:ext uri="{9D8B030D-6E8A-4147-A177-3AD203B41FA5}">
                      <a16:colId xmlns:a16="http://schemas.microsoft.com/office/drawing/2014/main" val="2056134132"/>
                    </a:ext>
                  </a:extLst>
                </a:gridCol>
                <a:gridCol w="721016">
                  <a:extLst>
                    <a:ext uri="{9D8B030D-6E8A-4147-A177-3AD203B41FA5}">
                      <a16:colId xmlns:a16="http://schemas.microsoft.com/office/drawing/2014/main" val="11350665"/>
                    </a:ext>
                  </a:extLst>
                </a:gridCol>
              </a:tblGrid>
              <a:tr h="332359">
                <a:tc>
                  <a:txBody>
                    <a:bodyPr/>
                    <a:lstStyle/>
                    <a:p>
                      <a:pPr algn="l" fontAlgn="ctr"/>
                      <a:r>
                        <a:rPr lang="en-US" sz="1400" b="1" i="0" u="none" strike="noStrike" dirty="0">
                          <a:solidFill>
                            <a:schemeClr val="tx1"/>
                          </a:solidFill>
                          <a:effectLst/>
                          <a:latin typeface="+mn-lt"/>
                        </a:rPr>
                        <a:t>Parameter, n</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400" b="1" u="none" strike="noStrike">
                          <a:solidFill>
                            <a:schemeClr val="tx1"/>
                          </a:solidFill>
                          <a:effectLst/>
                          <a:latin typeface="+mn-lt"/>
                        </a:rPr>
                        <a:t>CT</a:t>
                      </a:r>
                    </a:p>
                    <a:p>
                      <a:pPr algn="ctr" fontAlgn="ctr"/>
                      <a:r>
                        <a:rPr lang="en-US" sz="1400" b="1" u="none" strike="noStrike">
                          <a:solidFill>
                            <a:schemeClr val="tx1"/>
                          </a:solidFill>
                          <a:effectLst/>
                          <a:latin typeface="+mn-lt"/>
                        </a:rPr>
                        <a:t>(n = 48*)</a:t>
                      </a:r>
                      <a:endParaRPr lang="en-US" sz="1400" b="1" i="0" u="none" strike="noStrike" dirty="0">
                        <a:solidFill>
                          <a:schemeClr val="tx1"/>
                        </a:solidFill>
                        <a:effectLst/>
                        <a:latin typeface="+mn-lt"/>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400" b="1" i="0" u="none" strike="noStrike" dirty="0">
                          <a:solidFill>
                            <a:schemeClr val="tx1"/>
                          </a:solidFill>
                          <a:effectLst/>
                          <a:latin typeface="+mn-lt"/>
                        </a:rPr>
                        <a:t>Chemo + CRT </a:t>
                      </a:r>
                    </a:p>
                    <a:p>
                      <a:pPr algn="ctr" fontAlgn="ctr"/>
                      <a:r>
                        <a:rPr lang="en-US" sz="1400" b="1" i="0" u="none" strike="noStrike" dirty="0">
                          <a:solidFill>
                            <a:schemeClr val="tx1"/>
                          </a:solidFill>
                          <a:effectLst/>
                          <a:latin typeface="+mn-lt"/>
                        </a:rPr>
                        <a:t>(n = 45)</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400" b="1" i="1" u="none" strike="noStrike">
                          <a:solidFill>
                            <a:schemeClr val="tx1"/>
                          </a:solidFill>
                          <a:effectLst/>
                          <a:latin typeface="+mn-lt"/>
                        </a:rPr>
                        <a:t>P </a:t>
                      </a:r>
                      <a:r>
                        <a:rPr lang="en-US" sz="1400" b="1" i="0" u="none" strike="noStrike">
                          <a:solidFill>
                            <a:schemeClr val="tx1"/>
                          </a:solidFill>
                          <a:effectLst/>
                          <a:latin typeface="+mn-lt"/>
                        </a:rPr>
                        <a:t>Value</a:t>
                      </a:r>
                      <a:endParaRPr lang="en-US" sz="1400" b="1" i="0" u="none" strike="noStrike" dirty="0">
                        <a:solidFill>
                          <a:schemeClr val="tx1"/>
                        </a:solidFill>
                        <a:effectLst/>
                        <a:latin typeface="+mn-lt"/>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587650144"/>
                  </a:ext>
                </a:extLst>
              </a:tr>
              <a:tr h="195505">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400" u="none" strike="noStrike" dirty="0">
                          <a:solidFill>
                            <a:schemeClr val="bg1"/>
                          </a:solidFill>
                          <a:effectLst/>
                          <a:latin typeface="+mn-lt"/>
                        </a:rPr>
                        <a:t>Laboratory measure</a:t>
                      </a:r>
                    </a:p>
                    <a:p>
                      <a:pPr marL="285750" indent="-285750" algn="l" fontAlgn="b">
                        <a:buFont typeface="Wingdings" panose="05000000000000000000" pitchFamily="2" charset="2"/>
                        <a:buChar char="§"/>
                      </a:pPr>
                      <a:r>
                        <a:rPr lang="en-US" sz="1400" b="0" i="0" u="none" strike="noStrike" dirty="0">
                          <a:solidFill>
                            <a:srgbClr val="000000"/>
                          </a:solidFill>
                          <a:effectLst/>
                          <a:latin typeface="+mn-lt"/>
                        </a:rPr>
                        <a:t>TLC &gt;ULN</a:t>
                      </a:r>
                    </a:p>
                    <a:p>
                      <a:pPr marL="285750" indent="-285750" algn="l" fontAlgn="b">
                        <a:buFont typeface="Wingdings" panose="05000000000000000000" pitchFamily="2" charset="2"/>
                        <a:buChar char="§"/>
                      </a:pPr>
                      <a:r>
                        <a:rPr lang="en-US" sz="1400" b="0" i="0" u="none" strike="noStrike" dirty="0">
                          <a:solidFill>
                            <a:srgbClr val="000000"/>
                          </a:solidFill>
                          <a:effectLst/>
                          <a:latin typeface="+mn-lt"/>
                        </a:rPr>
                        <a:t>Bilirubin &gt;ULN</a:t>
                      </a:r>
                    </a:p>
                    <a:p>
                      <a:pPr marL="285750" indent="-285750" algn="l" fontAlgn="b">
                        <a:buFont typeface="Wingdings" panose="05000000000000000000" pitchFamily="2" charset="2"/>
                        <a:buChar char="§"/>
                      </a:pPr>
                      <a:r>
                        <a:rPr lang="en-US" sz="1400" b="0" i="0" u="none" strike="noStrike" dirty="0">
                          <a:solidFill>
                            <a:srgbClr val="000000"/>
                          </a:solidFill>
                          <a:effectLst/>
                          <a:latin typeface="+mn-lt"/>
                        </a:rPr>
                        <a:t>Serum albumin &lt;ULN</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rgbClr val="000000"/>
                        </a:solidFill>
                        <a:effectLst/>
                        <a:latin typeface="+mn-lt"/>
                      </a:endParaRPr>
                    </a:p>
                    <a:p>
                      <a:pPr algn="ctr" fontAlgn="ctr"/>
                      <a:r>
                        <a:rPr lang="en-US" sz="1400" b="0" i="0" u="none" strike="noStrike" dirty="0">
                          <a:solidFill>
                            <a:srgbClr val="000000"/>
                          </a:solidFill>
                          <a:effectLst/>
                          <a:latin typeface="+mn-lt"/>
                        </a:rPr>
                        <a:t>9</a:t>
                      </a:r>
                    </a:p>
                    <a:p>
                      <a:pPr algn="ctr" fontAlgn="ctr"/>
                      <a:r>
                        <a:rPr lang="en-US" sz="1400" b="0" i="0" u="none" strike="noStrike" dirty="0">
                          <a:solidFill>
                            <a:srgbClr val="000000"/>
                          </a:solidFill>
                          <a:effectLst/>
                          <a:latin typeface="+mn-lt"/>
                        </a:rPr>
                        <a:t>7</a:t>
                      </a:r>
                    </a:p>
                    <a:p>
                      <a:pPr algn="ctr" fontAlgn="ctr"/>
                      <a:r>
                        <a:rPr lang="en-US" sz="1400" b="0" i="0" u="none" strike="noStrike" dirty="0">
                          <a:solidFill>
                            <a:srgbClr val="000000"/>
                          </a:solidFill>
                          <a:effectLst/>
                          <a:latin typeface="+mn-lt"/>
                        </a:rPr>
                        <a:t>6</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rgbClr val="000000"/>
                        </a:solidFill>
                        <a:effectLst/>
                        <a:latin typeface="+mn-lt"/>
                      </a:endParaRPr>
                    </a:p>
                    <a:p>
                      <a:pPr algn="ctr" fontAlgn="ctr"/>
                      <a:r>
                        <a:rPr lang="en-US" sz="1400" b="0" i="0" u="none" strike="noStrike" dirty="0">
                          <a:solidFill>
                            <a:srgbClr val="000000"/>
                          </a:solidFill>
                          <a:effectLst/>
                          <a:latin typeface="+mn-lt"/>
                        </a:rPr>
                        <a:t>5</a:t>
                      </a:r>
                    </a:p>
                    <a:p>
                      <a:pPr algn="ctr" fontAlgn="ctr"/>
                      <a:r>
                        <a:rPr lang="en-US" sz="1400" b="0" i="0" u="none" strike="noStrike" dirty="0">
                          <a:solidFill>
                            <a:srgbClr val="000000"/>
                          </a:solidFill>
                          <a:effectLst/>
                          <a:latin typeface="+mn-lt"/>
                        </a:rPr>
                        <a:t>0</a:t>
                      </a:r>
                    </a:p>
                    <a:p>
                      <a:pPr algn="ctr" fontAlgn="ctr"/>
                      <a:r>
                        <a:rPr lang="en-US" sz="1400" b="0" i="0" u="none" strike="noStrike" dirty="0">
                          <a:solidFill>
                            <a:srgbClr val="000000"/>
                          </a:solidFill>
                          <a:effectLst/>
                          <a:latin typeface="+mn-lt"/>
                        </a:rPr>
                        <a:t>5</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endParaRPr lang="en-US" sz="1400" u="none" strike="noStrike" dirty="0">
                        <a:solidFill>
                          <a:schemeClr val="bg1"/>
                        </a:solidFill>
                        <a:effectLst/>
                        <a:latin typeface="+mn-lt"/>
                      </a:endParaRPr>
                    </a:p>
                    <a:p>
                      <a:pPr algn="ctr" fontAlgn="ctr"/>
                      <a:r>
                        <a:rPr lang="en-US" sz="1400" u="none" strike="noStrike" dirty="0">
                          <a:solidFill>
                            <a:schemeClr val="bg1"/>
                          </a:solidFill>
                          <a:effectLst/>
                          <a:latin typeface="+mn-lt"/>
                        </a:rPr>
                        <a:t>.</a:t>
                      </a:r>
                      <a:r>
                        <a:rPr lang="en-US" sz="1400" b="0" u="none" strike="noStrike" dirty="0">
                          <a:solidFill>
                            <a:schemeClr val="bg1"/>
                          </a:solidFill>
                          <a:effectLst/>
                          <a:latin typeface="+mn-lt"/>
                        </a:rPr>
                        <a:t>252</a:t>
                      </a:r>
                    </a:p>
                    <a:p>
                      <a:pPr algn="ctr" fontAlgn="ctr"/>
                      <a:r>
                        <a:rPr lang="en-US" sz="1400" b="0" u="none" strike="noStrike" dirty="0">
                          <a:solidFill>
                            <a:schemeClr val="bg1"/>
                          </a:solidFill>
                          <a:effectLst/>
                          <a:latin typeface="+mn-lt"/>
                        </a:rPr>
                        <a:t>.008</a:t>
                      </a:r>
                    </a:p>
                    <a:p>
                      <a:pPr algn="ctr" fontAlgn="ctr"/>
                      <a:r>
                        <a:rPr lang="en-US" sz="1400" b="0" u="none" strike="noStrike" dirty="0">
                          <a:solidFill>
                            <a:schemeClr val="bg1"/>
                          </a:solidFill>
                          <a:effectLst/>
                          <a:latin typeface="+mn-lt"/>
                        </a:rPr>
                        <a:t>.867</a:t>
                      </a:r>
                      <a:endParaRPr lang="en-US" sz="1400" b="0" i="0" u="none" strike="noStrike" dirty="0">
                        <a:solidFill>
                          <a:schemeClr val="bg1"/>
                        </a:solidFill>
                        <a:effectLst/>
                        <a:latin typeface="+mn-lt"/>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09212594"/>
                  </a:ext>
                </a:extLst>
              </a:tr>
              <a:tr h="195505">
                <a:tc>
                  <a:txBody>
                    <a:bodyPr/>
                    <a:lstStyle/>
                    <a:p>
                      <a:pPr algn="l" fontAlgn="b"/>
                      <a:r>
                        <a:rPr lang="en-US" sz="1400" b="0" i="0" u="none" strike="noStrike" dirty="0">
                          <a:solidFill>
                            <a:srgbClr val="000000"/>
                          </a:solidFill>
                          <a:effectLst/>
                          <a:latin typeface="+mn-lt"/>
                        </a:rPr>
                        <a:t>Stage IIA/IIB/IIIA/IIIB/IVA/IVB</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mn-lt"/>
                        </a:rPr>
                        <a:t>20/12/8/4/1/3</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mn-lt"/>
                        </a:rPr>
                        <a:t>10/8/19/6/1/1</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u="none" strike="noStrike" dirty="0">
                          <a:solidFill>
                            <a:schemeClr val="bg1"/>
                          </a:solidFill>
                          <a:effectLst/>
                          <a:latin typeface="+mn-lt"/>
                        </a:rPr>
                        <a:t>.058</a:t>
                      </a:r>
                      <a:endParaRPr lang="en-US" sz="1400" b="0" i="0" u="none" strike="noStrike" dirty="0">
                        <a:solidFill>
                          <a:schemeClr val="bg1"/>
                        </a:solidFill>
                        <a:effectLst/>
                        <a:latin typeface="+mn-lt"/>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66067416"/>
                  </a:ext>
                </a:extLst>
              </a:tr>
              <a:tr h="195505">
                <a:tc>
                  <a:txBody>
                    <a:bodyPr/>
                    <a:lstStyle/>
                    <a:p>
                      <a:pPr algn="l" fontAlgn="b"/>
                      <a:r>
                        <a:rPr lang="en-US" sz="1400" b="0" i="0" u="none" strike="noStrike" dirty="0">
                          <a:solidFill>
                            <a:srgbClr val="000000"/>
                          </a:solidFill>
                          <a:effectLst/>
                          <a:latin typeface="+mn-lt"/>
                        </a:rPr>
                        <a:t>Node positivity</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mn-lt"/>
                        </a:rPr>
                        <a:t>12</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mn-lt"/>
                        </a:rPr>
                        <a:t>16</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400" b="0" i="0" u="none" strike="noStrike" dirty="0">
                          <a:solidFill>
                            <a:schemeClr val="bg1"/>
                          </a:solidFill>
                          <a:effectLst/>
                          <a:latin typeface="+mn-lt"/>
                        </a:rPr>
                        <a:t>.241</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216294477"/>
                  </a:ext>
                </a:extLst>
              </a:tr>
              <a:tr h="195505">
                <a:tc>
                  <a:txBody>
                    <a:bodyPr/>
                    <a:lstStyle/>
                    <a:p>
                      <a:pPr algn="l" fontAlgn="b"/>
                      <a:r>
                        <a:rPr lang="en-US" sz="1400" b="0" i="0" u="none" strike="noStrike" dirty="0">
                          <a:solidFill>
                            <a:srgbClr val="000000"/>
                          </a:solidFill>
                          <a:effectLst/>
                          <a:latin typeface="+mn-lt"/>
                        </a:rPr>
                        <a:t>Subtype</a:t>
                      </a:r>
                    </a:p>
                    <a:p>
                      <a:pPr marL="285750" indent="-285750" algn="l" fontAlgn="b">
                        <a:buFont typeface="Wingdings" panose="05000000000000000000" pitchFamily="2" charset="2"/>
                        <a:buChar char="§"/>
                      </a:pPr>
                      <a:r>
                        <a:rPr lang="en-US" sz="1400" b="0" i="0" u="none" strike="noStrike" dirty="0">
                          <a:solidFill>
                            <a:srgbClr val="000000"/>
                          </a:solidFill>
                          <a:effectLst/>
                          <a:latin typeface="+mn-lt"/>
                        </a:rPr>
                        <a:t>Adenocarcinoma NOS</a:t>
                      </a:r>
                    </a:p>
                    <a:p>
                      <a:pPr marL="285750" indent="-285750" algn="l" fontAlgn="b">
                        <a:buFont typeface="Wingdings" panose="05000000000000000000" pitchFamily="2" charset="2"/>
                        <a:buChar char="§"/>
                      </a:pPr>
                      <a:r>
                        <a:rPr lang="en-US" sz="1400" b="0" i="0" u="none" strike="noStrike" dirty="0">
                          <a:solidFill>
                            <a:srgbClr val="000000"/>
                          </a:solidFill>
                          <a:effectLst/>
                          <a:latin typeface="+mn-lt"/>
                        </a:rPr>
                        <a:t>Papillary</a:t>
                      </a:r>
                    </a:p>
                    <a:p>
                      <a:pPr marL="285750" indent="-285750" algn="l" fontAlgn="b">
                        <a:buFont typeface="Wingdings" panose="05000000000000000000" pitchFamily="2" charset="2"/>
                        <a:buChar char="§"/>
                      </a:pPr>
                      <a:r>
                        <a:rPr lang="en-US" sz="1400" b="0" i="0" u="none" strike="noStrike" dirty="0">
                          <a:solidFill>
                            <a:srgbClr val="000000"/>
                          </a:solidFill>
                          <a:effectLst/>
                          <a:latin typeface="+mn-lt"/>
                        </a:rPr>
                        <a:t>Signet ring cell</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rgbClr val="000000"/>
                        </a:solidFill>
                        <a:effectLst/>
                        <a:latin typeface="+mn-lt"/>
                      </a:endParaRPr>
                    </a:p>
                    <a:p>
                      <a:pPr algn="ctr" fontAlgn="ctr"/>
                      <a:r>
                        <a:rPr lang="en-US" sz="1400" b="0" i="0" u="none" strike="noStrike" dirty="0">
                          <a:solidFill>
                            <a:srgbClr val="000000"/>
                          </a:solidFill>
                          <a:effectLst/>
                          <a:latin typeface="+mn-lt"/>
                        </a:rPr>
                        <a:t>43</a:t>
                      </a:r>
                    </a:p>
                    <a:p>
                      <a:pPr algn="ctr" fontAlgn="ctr"/>
                      <a:r>
                        <a:rPr lang="en-US" sz="1400" b="0" i="0" u="none" strike="noStrike" dirty="0">
                          <a:solidFill>
                            <a:srgbClr val="000000"/>
                          </a:solidFill>
                          <a:effectLst/>
                          <a:latin typeface="+mn-lt"/>
                        </a:rPr>
                        <a:t>4</a:t>
                      </a:r>
                    </a:p>
                    <a:p>
                      <a:pPr algn="ctr" fontAlgn="ctr"/>
                      <a:r>
                        <a:rPr lang="en-US" sz="1400" b="0" i="0" u="none" strike="noStrike" dirty="0">
                          <a:solidFill>
                            <a:srgbClr val="000000"/>
                          </a:solidFill>
                          <a:effectLst/>
                          <a:latin typeface="+mn-lt"/>
                        </a:rPr>
                        <a:t>1</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rgbClr val="000000"/>
                        </a:solidFill>
                        <a:effectLst/>
                        <a:latin typeface="+mn-lt"/>
                      </a:endParaRPr>
                    </a:p>
                    <a:p>
                      <a:pPr algn="ctr" fontAlgn="ctr"/>
                      <a:r>
                        <a:rPr lang="en-US" sz="1400" b="0" i="0" u="none" strike="noStrike" dirty="0">
                          <a:solidFill>
                            <a:srgbClr val="000000"/>
                          </a:solidFill>
                          <a:effectLst/>
                          <a:latin typeface="+mn-lt"/>
                        </a:rPr>
                        <a:t>44</a:t>
                      </a:r>
                    </a:p>
                    <a:p>
                      <a:pPr algn="ctr" fontAlgn="ctr"/>
                      <a:r>
                        <a:rPr lang="en-US" sz="1400" b="0" i="0" u="none" strike="noStrike" dirty="0">
                          <a:solidFill>
                            <a:srgbClr val="000000"/>
                          </a:solidFill>
                          <a:effectLst/>
                          <a:latin typeface="+mn-lt"/>
                        </a:rPr>
                        <a:t>0</a:t>
                      </a:r>
                    </a:p>
                    <a:p>
                      <a:pPr algn="ctr" fontAlgn="ctr"/>
                      <a:r>
                        <a:rPr lang="en-US" sz="1400" b="0" i="0" u="none" strike="noStrike" dirty="0">
                          <a:solidFill>
                            <a:srgbClr val="000000"/>
                          </a:solidFill>
                          <a:effectLst/>
                          <a:latin typeface="+mn-lt"/>
                        </a:rPr>
                        <a:t>1</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mn-lt"/>
                        </a:rPr>
                        <a:t>.147</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33031212"/>
                  </a:ext>
                </a:extLst>
              </a:tr>
            </a:tbl>
          </a:graphicData>
        </a:graphic>
      </p:graphicFrame>
      <p:sp>
        <p:nvSpPr>
          <p:cNvPr id="3" name="TextBox 2">
            <a:extLst>
              <a:ext uri="{FF2B5EF4-FFF2-40B4-BE49-F238E27FC236}">
                <a16:creationId xmlns:a16="http://schemas.microsoft.com/office/drawing/2014/main" id="{1A52E9E7-7705-FFD7-7A2E-CF08738C5186}"/>
              </a:ext>
            </a:extLst>
          </p:cNvPr>
          <p:cNvSpPr txBox="1"/>
          <p:nvPr/>
        </p:nvSpPr>
        <p:spPr bwMode="auto">
          <a:xfrm>
            <a:off x="6010704" y="4535077"/>
            <a:ext cx="52513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171450" indent="-171450" algn="l">
              <a:lnSpc>
                <a:spcPct val="100000"/>
              </a:lnSpc>
              <a:spcBef>
                <a:spcPct val="50000"/>
              </a:spcBef>
              <a:spcAft>
                <a:spcPct val="0"/>
              </a:spcAft>
              <a:buClrTx/>
              <a:buFont typeface="Wingdings" panose="05000000000000000000" pitchFamily="2" charset="2"/>
              <a:buChar char="§"/>
            </a:pPr>
            <a:r>
              <a:rPr lang="en-US" sz="1400" b="0" dirty="0">
                <a:solidFill>
                  <a:schemeClr val="bg1"/>
                </a:solidFill>
                <a:latin typeface="Calibri" panose="020F0502020204030204" pitchFamily="34" charset="0"/>
              </a:rPr>
              <a:t>All patients received </a:t>
            </a:r>
            <a:r>
              <a:rPr lang="en-US" sz="1400" b="0" dirty="0" err="1">
                <a:solidFill>
                  <a:schemeClr val="bg1"/>
                </a:solidFill>
                <a:latin typeface="Calibri" panose="020F0502020204030204" pitchFamily="34" charset="0"/>
              </a:rPr>
              <a:t>GemOx</a:t>
            </a:r>
            <a:r>
              <a:rPr lang="en-US" sz="1400" b="0" dirty="0">
                <a:solidFill>
                  <a:schemeClr val="bg1"/>
                </a:solidFill>
                <a:latin typeface="Calibri" panose="020F0502020204030204" pitchFamily="34" charset="0"/>
              </a:rPr>
              <a:t>.</a:t>
            </a:r>
          </a:p>
        </p:txBody>
      </p:sp>
    </p:spTree>
    <p:extLst>
      <p:ext uri="{BB962C8B-B14F-4D97-AF65-F5344CB8AC3E}">
        <p14:creationId xmlns:p14="http://schemas.microsoft.com/office/powerpoint/2010/main" val="3593715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Freeform: Shape 152">
            <a:extLst>
              <a:ext uri="{FF2B5EF4-FFF2-40B4-BE49-F238E27FC236}">
                <a16:creationId xmlns:a16="http://schemas.microsoft.com/office/drawing/2014/main" id="{743CE35B-410B-EBB1-6287-F59D5002927F}"/>
              </a:ext>
            </a:extLst>
          </p:cNvPr>
          <p:cNvSpPr/>
          <p:nvPr/>
        </p:nvSpPr>
        <p:spPr bwMode="auto">
          <a:xfrm>
            <a:off x="3736063" y="1626606"/>
            <a:ext cx="3868848" cy="1285592"/>
          </a:xfrm>
          <a:custGeom>
            <a:avLst/>
            <a:gdLst>
              <a:gd name="connsiteX0" fmla="*/ 0 w 3868848"/>
              <a:gd name="connsiteY0" fmla="*/ 0 h 1285592"/>
              <a:gd name="connsiteX1" fmla="*/ 214266 w 3868848"/>
              <a:gd name="connsiteY1" fmla="*/ 0 h 1285592"/>
              <a:gd name="connsiteX2" fmla="*/ 214266 w 3868848"/>
              <a:gd name="connsiteY2" fmla="*/ 39232 h 1285592"/>
              <a:gd name="connsiteX3" fmla="*/ 386282 w 3868848"/>
              <a:gd name="connsiteY3" fmla="*/ 39232 h 1285592"/>
              <a:gd name="connsiteX4" fmla="*/ 386282 w 3868848"/>
              <a:gd name="connsiteY4" fmla="*/ 81481 h 1285592"/>
              <a:gd name="connsiteX5" fmla="*/ 434567 w 3868848"/>
              <a:gd name="connsiteY5" fmla="*/ 81481 h 1285592"/>
              <a:gd name="connsiteX6" fmla="*/ 434567 w 3868848"/>
              <a:gd name="connsiteY6" fmla="*/ 120713 h 1285592"/>
              <a:gd name="connsiteX7" fmla="*/ 503977 w 3868848"/>
              <a:gd name="connsiteY7" fmla="*/ 120713 h 1285592"/>
              <a:gd name="connsiteX8" fmla="*/ 503977 w 3868848"/>
              <a:gd name="connsiteY8" fmla="*/ 159944 h 1285592"/>
              <a:gd name="connsiteX9" fmla="*/ 558297 w 3868848"/>
              <a:gd name="connsiteY9" fmla="*/ 159944 h 1285592"/>
              <a:gd name="connsiteX10" fmla="*/ 558297 w 3868848"/>
              <a:gd name="connsiteY10" fmla="*/ 199176 h 1285592"/>
              <a:gd name="connsiteX11" fmla="*/ 627707 w 3868848"/>
              <a:gd name="connsiteY11" fmla="*/ 199176 h 1285592"/>
              <a:gd name="connsiteX12" fmla="*/ 627707 w 3868848"/>
              <a:gd name="connsiteY12" fmla="*/ 238408 h 1285592"/>
              <a:gd name="connsiteX13" fmla="*/ 697117 w 3868848"/>
              <a:gd name="connsiteY13" fmla="*/ 238408 h 1285592"/>
              <a:gd name="connsiteX14" fmla="*/ 697117 w 3868848"/>
              <a:gd name="connsiteY14" fmla="*/ 325925 h 1285592"/>
              <a:gd name="connsiteX15" fmla="*/ 953632 w 3868848"/>
              <a:gd name="connsiteY15" fmla="*/ 325925 h 1285592"/>
              <a:gd name="connsiteX16" fmla="*/ 953632 w 3868848"/>
              <a:gd name="connsiteY16" fmla="*/ 377228 h 1285592"/>
              <a:gd name="connsiteX17" fmla="*/ 1086416 w 3868848"/>
              <a:gd name="connsiteY17" fmla="*/ 377228 h 1285592"/>
              <a:gd name="connsiteX18" fmla="*/ 1086416 w 3868848"/>
              <a:gd name="connsiteY18" fmla="*/ 428531 h 1285592"/>
              <a:gd name="connsiteX19" fmla="*/ 1511929 w 3868848"/>
              <a:gd name="connsiteY19" fmla="*/ 428531 h 1285592"/>
              <a:gd name="connsiteX20" fmla="*/ 1511929 w 3868848"/>
              <a:gd name="connsiteY20" fmla="*/ 476816 h 1285592"/>
              <a:gd name="connsiteX21" fmla="*/ 1578321 w 3868848"/>
              <a:gd name="connsiteY21" fmla="*/ 476816 h 1285592"/>
              <a:gd name="connsiteX22" fmla="*/ 1578321 w 3868848"/>
              <a:gd name="connsiteY22" fmla="*/ 525101 h 1285592"/>
              <a:gd name="connsiteX23" fmla="*/ 1931406 w 3868848"/>
              <a:gd name="connsiteY23" fmla="*/ 525101 h 1285592"/>
              <a:gd name="connsiteX24" fmla="*/ 1931406 w 3868848"/>
              <a:gd name="connsiteY24" fmla="*/ 585457 h 1285592"/>
              <a:gd name="connsiteX25" fmla="*/ 2094369 w 3868848"/>
              <a:gd name="connsiteY25" fmla="*/ 585457 h 1285592"/>
              <a:gd name="connsiteX26" fmla="*/ 2094369 w 3868848"/>
              <a:gd name="connsiteY26" fmla="*/ 660903 h 1285592"/>
              <a:gd name="connsiteX27" fmla="*/ 3868848 w 3868848"/>
              <a:gd name="connsiteY27" fmla="*/ 660903 h 1285592"/>
              <a:gd name="connsiteX28" fmla="*/ 3868848 w 3868848"/>
              <a:gd name="connsiteY28" fmla="*/ 1285592 h 1285592"/>
              <a:gd name="connsiteX29" fmla="*/ 911383 w 3868848"/>
              <a:gd name="connsiteY29" fmla="*/ 1285592 h 1285592"/>
              <a:gd name="connsiteX30" fmla="*/ 911383 w 3868848"/>
              <a:gd name="connsiteY30" fmla="*/ 851026 h 1285592"/>
              <a:gd name="connsiteX31" fmla="*/ 431549 w 3868848"/>
              <a:gd name="connsiteY31" fmla="*/ 851026 h 1285592"/>
              <a:gd name="connsiteX32" fmla="*/ 431549 w 3868848"/>
              <a:gd name="connsiteY32" fmla="*/ 787651 h 1285592"/>
              <a:gd name="connsiteX33" fmla="*/ 395335 w 3868848"/>
              <a:gd name="connsiteY33" fmla="*/ 787651 h 1285592"/>
              <a:gd name="connsiteX34" fmla="*/ 395335 w 3868848"/>
              <a:gd name="connsiteY34" fmla="*/ 639778 h 1285592"/>
              <a:gd name="connsiteX35" fmla="*/ 383264 w 3868848"/>
              <a:gd name="connsiteY35" fmla="*/ 639778 h 1285592"/>
              <a:gd name="connsiteX36" fmla="*/ 383264 w 3868848"/>
              <a:gd name="connsiteY36" fmla="*/ 356103 h 1285592"/>
              <a:gd name="connsiteX37" fmla="*/ 3018 w 3868848"/>
              <a:gd name="connsiteY37" fmla="*/ 356103 h 1285592"/>
              <a:gd name="connsiteX38" fmla="*/ 0 w 3868848"/>
              <a:gd name="connsiteY38" fmla="*/ 0 h 128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868848" h="1285592">
                <a:moveTo>
                  <a:pt x="0" y="0"/>
                </a:moveTo>
                <a:lnTo>
                  <a:pt x="214266" y="0"/>
                </a:lnTo>
                <a:lnTo>
                  <a:pt x="214266" y="39232"/>
                </a:lnTo>
                <a:lnTo>
                  <a:pt x="386282" y="39232"/>
                </a:lnTo>
                <a:lnTo>
                  <a:pt x="386282" y="81481"/>
                </a:lnTo>
                <a:lnTo>
                  <a:pt x="434567" y="81481"/>
                </a:lnTo>
                <a:lnTo>
                  <a:pt x="434567" y="120713"/>
                </a:lnTo>
                <a:lnTo>
                  <a:pt x="503977" y="120713"/>
                </a:lnTo>
                <a:lnTo>
                  <a:pt x="503977" y="159944"/>
                </a:lnTo>
                <a:lnTo>
                  <a:pt x="558297" y="159944"/>
                </a:lnTo>
                <a:lnTo>
                  <a:pt x="558297" y="199176"/>
                </a:lnTo>
                <a:lnTo>
                  <a:pt x="627707" y="199176"/>
                </a:lnTo>
                <a:lnTo>
                  <a:pt x="627707" y="238408"/>
                </a:lnTo>
                <a:lnTo>
                  <a:pt x="697117" y="238408"/>
                </a:lnTo>
                <a:lnTo>
                  <a:pt x="697117" y="325925"/>
                </a:lnTo>
                <a:lnTo>
                  <a:pt x="953632" y="325925"/>
                </a:lnTo>
                <a:lnTo>
                  <a:pt x="953632" y="377228"/>
                </a:lnTo>
                <a:lnTo>
                  <a:pt x="1086416" y="377228"/>
                </a:lnTo>
                <a:lnTo>
                  <a:pt x="1086416" y="428531"/>
                </a:lnTo>
                <a:lnTo>
                  <a:pt x="1511929" y="428531"/>
                </a:lnTo>
                <a:lnTo>
                  <a:pt x="1511929" y="476816"/>
                </a:lnTo>
                <a:lnTo>
                  <a:pt x="1578321" y="476816"/>
                </a:lnTo>
                <a:lnTo>
                  <a:pt x="1578321" y="525101"/>
                </a:lnTo>
                <a:lnTo>
                  <a:pt x="1931406" y="525101"/>
                </a:lnTo>
                <a:lnTo>
                  <a:pt x="1931406" y="585457"/>
                </a:lnTo>
                <a:lnTo>
                  <a:pt x="2094369" y="585457"/>
                </a:lnTo>
                <a:lnTo>
                  <a:pt x="2094369" y="660903"/>
                </a:lnTo>
                <a:lnTo>
                  <a:pt x="3868848" y="660903"/>
                </a:lnTo>
                <a:lnTo>
                  <a:pt x="3868848" y="1285592"/>
                </a:lnTo>
                <a:lnTo>
                  <a:pt x="911383" y="1285592"/>
                </a:lnTo>
                <a:lnTo>
                  <a:pt x="911383" y="851026"/>
                </a:lnTo>
                <a:lnTo>
                  <a:pt x="431549" y="851026"/>
                </a:lnTo>
                <a:lnTo>
                  <a:pt x="431549" y="787651"/>
                </a:lnTo>
                <a:lnTo>
                  <a:pt x="395335" y="787651"/>
                </a:lnTo>
                <a:lnTo>
                  <a:pt x="395335" y="639778"/>
                </a:lnTo>
                <a:lnTo>
                  <a:pt x="383264" y="639778"/>
                </a:lnTo>
                <a:lnTo>
                  <a:pt x="383264" y="356103"/>
                </a:lnTo>
                <a:lnTo>
                  <a:pt x="3018" y="356103"/>
                </a:lnTo>
                <a:lnTo>
                  <a:pt x="0" y="0"/>
                </a:lnTo>
                <a:close/>
              </a:path>
            </a:pathLst>
          </a:cu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Freeform: Shape 151">
            <a:extLst>
              <a:ext uri="{FF2B5EF4-FFF2-40B4-BE49-F238E27FC236}">
                <a16:creationId xmlns:a16="http://schemas.microsoft.com/office/drawing/2014/main" id="{22C30329-0FEF-BACA-018B-5C8B5061BBA6}"/>
              </a:ext>
            </a:extLst>
          </p:cNvPr>
          <p:cNvSpPr/>
          <p:nvPr/>
        </p:nvSpPr>
        <p:spPr bwMode="auto">
          <a:xfrm>
            <a:off x="3730028" y="1620570"/>
            <a:ext cx="3868847" cy="1825782"/>
          </a:xfrm>
          <a:custGeom>
            <a:avLst/>
            <a:gdLst>
              <a:gd name="connsiteX0" fmla="*/ 6035 w 3868847"/>
              <a:gd name="connsiteY0" fmla="*/ 0 h 1825782"/>
              <a:gd name="connsiteX1" fmla="*/ 117695 w 3868847"/>
              <a:gd name="connsiteY1" fmla="*/ 0 h 1825782"/>
              <a:gd name="connsiteX2" fmla="*/ 117695 w 3868847"/>
              <a:gd name="connsiteY2" fmla="*/ 27161 h 1825782"/>
              <a:gd name="connsiteX3" fmla="*/ 211247 w 3868847"/>
              <a:gd name="connsiteY3" fmla="*/ 27161 h 1825782"/>
              <a:gd name="connsiteX4" fmla="*/ 211247 w 3868847"/>
              <a:gd name="connsiteY4" fmla="*/ 42250 h 1825782"/>
              <a:gd name="connsiteX5" fmla="*/ 250479 w 3868847"/>
              <a:gd name="connsiteY5" fmla="*/ 42250 h 1825782"/>
              <a:gd name="connsiteX6" fmla="*/ 250479 w 3868847"/>
              <a:gd name="connsiteY6" fmla="*/ 84499 h 1825782"/>
              <a:gd name="connsiteX7" fmla="*/ 431548 w 3868847"/>
              <a:gd name="connsiteY7" fmla="*/ 84499 h 1825782"/>
              <a:gd name="connsiteX8" fmla="*/ 431548 w 3868847"/>
              <a:gd name="connsiteY8" fmla="*/ 114678 h 1825782"/>
              <a:gd name="connsiteX9" fmla="*/ 506994 w 3868847"/>
              <a:gd name="connsiteY9" fmla="*/ 114678 h 1825782"/>
              <a:gd name="connsiteX10" fmla="*/ 506994 w 3868847"/>
              <a:gd name="connsiteY10" fmla="*/ 172016 h 1825782"/>
              <a:gd name="connsiteX11" fmla="*/ 579422 w 3868847"/>
              <a:gd name="connsiteY11" fmla="*/ 172016 h 1825782"/>
              <a:gd name="connsiteX12" fmla="*/ 579422 w 3868847"/>
              <a:gd name="connsiteY12" fmla="*/ 202194 h 1825782"/>
              <a:gd name="connsiteX13" fmla="*/ 636760 w 3868847"/>
              <a:gd name="connsiteY13" fmla="*/ 202194 h 1825782"/>
              <a:gd name="connsiteX14" fmla="*/ 636760 w 3868847"/>
              <a:gd name="connsiteY14" fmla="*/ 244444 h 1825782"/>
              <a:gd name="connsiteX15" fmla="*/ 636760 w 3868847"/>
              <a:gd name="connsiteY15" fmla="*/ 244444 h 1825782"/>
              <a:gd name="connsiteX16" fmla="*/ 651849 w 3868847"/>
              <a:gd name="connsiteY16" fmla="*/ 244444 h 1825782"/>
              <a:gd name="connsiteX17" fmla="*/ 651849 w 3868847"/>
              <a:gd name="connsiteY17" fmla="*/ 289711 h 1825782"/>
              <a:gd name="connsiteX18" fmla="*/ 688063 w 3868847"/>
              <a:gd name="connsiteY18" fmla="*/ 289711 h 1825782"/>
              <a:gd name="connsiteX19" fmla="*/ 688063 w 3868847"/>
              <a:gd name="connsiteY19" fmla="*/ 341014 h 1825782"/>
              <a:gd name="connsiteX20" fmla="*/ 700134 w 3868847"/>
              <a:gd name="connsiteY20" fmla="*/ 341014 h 1825782"/>
              <a:gd name="connsiteX21" fmla="*/ 700134 w 3868847"/>
              <a:gd name="connsiteY21" fmla="*/ 392317 h 1825782"/>
              <a:gd name="connsiteX22" fmla="*/ 724277 w 3868847"/>
              <a:gd name="connsiteY22" fmla="*/ 392317 h 1825782"/>
              <a:gd name="connsiteX23" fmla="*/ 724277 w 3868847"/>
              <a:gd name="connsiteY23" fmla="*/ 488887 h 1825782"/>
              <a:gd name="connsiteX24" fmla="*/ 751437 w 3868847"/>
              <a:gd name="connsiteY24" fmla="*/ 488887 h 1825782"/>
              <a:gd name="connsiteX25" fmla="*/ 751437 w 3868847"/>
              <a:gd name="connsiteY25" fmla="*/ 546226 h 1825782"/>
              <a:gd name="connsiteX26" fmla="*/ 829901 w 3868847"/>
              <a:gd name="connsiteY26" fmla="*/ 546226 h 1825782"/>
              <a:gd name="connsiteX27" fmla="*/ 829901 w 3868847"/>
              <a:gd name="connsiteY27" fmla="*/ 585458 h 1825782"/>
              <a:gd name="connsiteX28" fmla="*/ 881204 w 3868847"/>
              <a:gd name="connsiteY28" fmla="*/ 585458 h 1825782"/>
              <a:gd name="connsiteX29" fmla="*/ 881204 w 3868847"/>
              <a:gd name="connsiteY29" fmla="*/ 645814 h 1825782"/>
              <a:gd name="connsiteX30" fmla="*/ 1020023 w 3868847"/>
              <a:gd name="connsiteY30" fmla="*/ 645814 h 1825782"/>
              <a:gd name="connsiteX31" fmla="*/ 1020023 w 3868847"/>
              <a:gd name="connsiteY31" fmla="*/ 709188 h 1825782"/>
              <a:gd name="connsiteX32" fmla="*/ 1038130 w 3868847"/>
              <a:gd name="connsiteY32" fmla="*/ 709188 h 1825782"/>
              <a:gd name="connsiteX33" fmla="*/ 1038130 w 3868847"/>
              <a:gd name="connsiteY33" fmla="*/ 754456 h 1825782"/>
              <a:gd name="connsiteX34" fmla="*/ 1149790 w 3868847"/>
              <a:gd name="connsiteY34" fmla="*/ 754456 h 1825782"/>
              <a:gd name="connsiteX35" fmla="*/ 1149790 w 3868847"/>
              <a:gd name="connsiteY35" fmla="*/ 808777 h 1825782"/>
              <a:gd name="connsiteX36" fmla="*/ 1276538 w 3868847"/>
              <a:gd name="connsiteY36" fmla="*/ 808777 h 1825782"/>
              <a:gd name="connsiteX37" fmla="*/ 1276538 w 3868847"/>
              <a:gd name="connsiteY37" fmla="*/ 875169 h 1825782"/>
              <a:gd name="connsiteX38" fmla="*/ 1813711 w 3868847"/>
              <a:gd name="connsiteY38" fmla="*/ 875169 h 1825782"/>
              <a:gd name="connsiteX39" fmla="*/ 1813711 w 3868847"/>
              <a:gd name="connsiteY39" fmla="*/ 935525 h 1825782"/>
              <a:gd name="connsiteX40" fmla="*/ 1828800 w 3868847"/>
              <a:gd name="connsiteY40" fmla="*/ 935525 h 1825782"/>
              <a:gd name="connsiteX41" fmla="*/ 1828800 w 3868847"/>
              <a:gd name="connsiteY41" fmla="*/ 998899 h 1825782"/>
              <a:gd name="connsiteX42" fmla="*/ 3868847 w 3868847"/>
              <a:gd name="connsiteY42" fmla="*/ 998899 h 1825782"/>
              <a:gd name="connsiteX43" fmla="*/ 3868847 w 3868847"/>
              <a:gd name="connsiteY43" fmla="*/ 1825782 h 1825782"/>
              <a:gd name="connsiteX44" fmla="*/ 1822764 w 3868847"/>
              <a:gd name="connsiteY44" fmla="*/ 1825782 h 1825782"/>
              <a:gd name="connsiteX45" fmla="*/ 1822764 w 3868847"/>
              <a:gd name="connsiteY45" fmla="*/ 1750337 h 1825782"/>
              <a:gd name="connsiteX46" fmla="*/ 1804657 w 3868847"/>
              <a:gd name="connsiteY46" fmla="*/ 1750337 h 1825782"/>
              <a:gd name="connsiteX47" fmla="*/ 1804657 w 3868847"/>
              <a:gd name="connsiteY47" fmla="*/ 1671874 h 1825782"/>
              <a:gd name="connsiteX48" fmla="*/ 1279556 w 3868847"/>
              <a:gd name="connsiteY48" fmla="*/ 1671874 h 1825782"/>
              <a:gd name="connsiteX49" fmla="*/ 1279556 w 3868847"/>
              <a:gd name="connsiteY49" fmla="*/ 1587375 h 1825782"/>
              <a:gd name="connsiteX50" fmla="*/ 1155825 w 3868847"/>
              <a:gd name="connsiteY50" fmla="*/ 1587375 h 1825782"/>
              <a:gd name="connsiteX51" fmla="*/ 1155825 w 3868847"/>
              <a:gd name="connsiteY51" fmla="*/ 1539089 h 1825782"/>
              <a:gd name="connsiteX52" fmla="*/ 1038130 w 3868847"/>
              <a:gd name="connsiteY52" fmla="*/ 1539089 h 1825782"/>
              <a:gd name="connsiteX53" fmla="*/ 1038130 w 3868847"/>
              <a:gd name="connsiteY53" fmla="*/ 1478733 h 1825782"/>
              <a:gd name="connsiteX54" fmla="*/ 1023041 w 3868847"/>
              <a:gd name="connsiteY54" fmla="*/ 1478733 h 1825782"/>
              <a:gd name="connsiteX55" fmla="*/ 1023041 w 3868847"/>
              <a:gd name="connsiteY55" fmla="*/ 1403287 h 1825782"/>
              <a:gd name="connsiteX56" fmla="*/ 881204 w 3868847"/>
              <a:gd name="connsiteY56" fmla="*/ 1403287 h 1825782"/>
              <a:gd name="connsiteX57" fmla="*/ 881204 w 3868847"/>
              <a:gd name="connsiteY57" fmla="*/ 1351984 h 1825782"/>
              <a:gd name="connsiteX58" fmla="*/ 832919 w 3868847"/>
              <a:gd name="connsiteY58" fmla="*/ 1351984 h 1825782"/>
              <a:gd name="connsiteX59" fmla="*/ 832919 w 3868847"/>
              <a:gd name="connsiteY59" fmla="*/ 1291628 h 1825782"/>
              <a:gd name="connsiteX60" fmla="*/ 748420 w 3868847"/>
              <a:gd name="connsiteY60" fmla="*/ 1291628 h 1825782"/>
              <a:gd name="connsiteX61" fmla="*/ 748420 w 3868847"/>
              <a:gd name="connsiteY61" fmla="*/ 1231272 h 1825782"/>
              <a:gd name="connsiteX62" fmla="*/ 712206 w 3868847"/>
              <a:gd name="connsiteY62" fmla="*/ 1231272 h 1825782"/>
              <a:gd name="connsiteX63" fmla="*/ 712206 w 3868847"/>
              <a:gd name="connsiteY63" fmla="*/ 1086416 h 1825782"/>
              <a:gd name="connsiteX64" fmla="*/ 697117 w 3868847"/>
              <a:gd name="connsiteY64" fmla="*/ 1086416 h 1825782"/>
              <a:gd name="connsiteX65" fmla="*/ 697117 w 3868847"/>
              <a:gd name="connsiteY65" fmla="*/ 1020024 h 1825782"/>
              <a:gd name="connsiteX66" fmla="*/ 682027 w 3868847"/>
              <a:gd name="connsiteY66" fmla="*/ 1020024 h 1825782"/>
              <a:gd name="connsiteX67" fmla="*/ 682027 w 3868847"/>
              <a:gd name="connsiteY67" fmla="*/ 953632 h 1825782"/>
              <a:gd name="connsiteX68" fmla="*/ 648831 w 3868847"/>
              <a:gd name="connsiteY68" fmla="*/ 953632 h 1825782"/>
              <a:gd name="connsiteX69" fmla="*/ 648831 w 3868847"/>
              <a:gd name="connsiteY69" fmla="*/ 884222 h 1825782"/>
              <a:gd name="connsiteX70" fmla="*/ 633742 w 3868847"/>
              <a:gd name="connsiteY70" fmla="*/ 884222 h 1825782"/>
              <a:gd name="connsiteX71" fmla="*/ 633742 w 3868847"/>
              <a:gd name="connsiteY71" fmla="*/ 820848 h 1825782"/>
              <a:gd name="connsiteX72" fmla="*/ 576404 w 3868847"/>
              <a:gd name="connsiteY72" fmla="*/ 820848 h 1825782"/>
              <a:gd name="connsiteX73" fmla="*/ 576404 w 3868847"/>
              <a:gd name="connsiteY73" fmla="*/ 745402 h 1825782"/>
              <a:gd name="connsiteX74" fmla="*/ 519065 w 3868847"/>
              <a:gd name="connsiteY74" fmla="*/ 745402 h 1825782"/>
              <a:gd name="connsiteX75" fmla="*/ 519065 w 3868847"/>
              <a:gd name="connsiteY75" fmla="*/ 672975 h 1825782"/>
              <a:gd name="connsiteX76" fmla="*/ 446637 w 3868847"/>
              <a:gd name="connsiteY76" fmla="*/ 672975 h 1825782"/>
              <a:gd name="connsiteX77" fmla="*/ 446637 w 3868847"/>
              <a:gd name="connsiteY77" fmla="*/ 594511 h 1825782"/>
              <a:gd name="connsiteX78" fmla="*/ 247461 w 3868847"/>
              <a:gd name="connsiteY78" fmla="*/ 594511 h 1825782"/>
              <a:gd name="connsiteX79" fmla="*/ 247461 w 3868847"/>
              <a:gd name="connsiteY79" fmla="*/ 513030 h 1825782"/>
              <a:gd name="connsiteX80" fmla="*/ 211247 w 3868847"/>
              <a:gd name="connsiteY80" fmla="*/ 513030 h 1825782"/>
              <a:gd name="connsiteX81" fmla="*/ 211247 w 3868847"/>
              <a:gd name="connsiteY81" fmla="*/ 449656 h 1825782"/>
              <a:gd name="connsiteX82" fmla="*/ 102606 w 3868847"/>
              <a:gd name="connsiteY82" fmla="*/ 449656 h 1825782"/>
              <a:gd name="connsiteX83" fmla="*/ 102606 w 3868847"/>
              <a:gd name="connsiteY83" fmla="*/ 389299 h 1825782"/>
              <a:gd name="connsiteX84" fmla="*/ 0 w 3868847"/>
              <a:gd name="connsiteY84" fmla="*/ 389299 h 1825782"/>
              <a:gd name="connsiteX85" fmla="*/ 6035 w 3868847"/>
              <a:gd name="connsiteY85" fmla="*/ 0 h 182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3868847" h="1825782">
                <a:moveTo>
                  <a:pt x="6035" y="0"/>
                </a:moveTo>
                <a:lnTo>
                  <a:pt x="117695" y="0"/>
                </a:lnTo>
                <a:lnTo>
                  <a:pt x="117695" y="27161"/>
                </a:lnTo>
                <a:lnTo>
                  <a:pt x="211247" y="27161"/>
                </a:lnTo>
                <a:lnTo>
                  <a:pt x="211247" y="42250"/>
                </a:lnTo>
                <a:lnTo>
                  <a:pt x="250479" y="42250"/>
                </a:lnTo>
                <a:lnTo>
                  <a:pt x="250479" y="84499"/>
                </a:lnTo>
                <a:lnTo>
                  <a:pt x="431548" y="84499"/>
                </a:lnTo>
                <a:lnTo>
                  <a:pt x="431548" y="114678"/>
                </a:lnTo>
                <a:lnTo>
                  <a:pt x="506994" y="114678"/>
                </a:lnTo>
                <a:lnTo>
                  <a:pt x="506994" y="172016"/>
                </a:lnTo>
                <a:lnTo>
                  <a:pt x="579422" y="172016"/>
                </a:lnTo>
                <a:lnTo>
                  <a:pt x="579422" y="202194"/>
                </a:lnTo>
                <a:lnTo>
                  <a:pt x="636760" y="202194"/>
                </a:lnTo>
                <a:lnTo>
                  <a:pt x="636760" y="244444"/>
                </a:lnTo>
                <a:lnTo>
                  <a:pt x="636760" y="244444"/>
                </a:lnTo>
                <a:lnTo>
                  <a:pt x="651849" y="244444"/>
                </a:lnTo>
                <a:lnTo>
                  <a:pt x="651849" y="289711"/>
                </a:lnTo>
                <a:lnTo>
                  <a:pt x="688063" y="289711"/>
                </a:lnTo>
                <a:lnTo>
                  <a:pt x="688063" y="341014"/>
                </a:lnTo>
                <a:lnTo>
                  <a:pt x="700134" y="341014"/>
                </a:lnTo>
                <a:lnTo>
                  <a:pt x="700134" y="392317"/>
                </a:lnTo>
                <a:lnTo>
                  <a:pt x="724277" y="392317"/>
                </a:lnTo>
                <a:lnTo>
                  <a:pt x="724277" y="488887"/>
                </a:lnTo>
                <a:lnTo>
                  <a:pt x="751437" y="488887"/>
                </a:lnTo>
                <a:lnTo>
                  <a:pt x="751437" y="546226"/>
                </a:lnTo>
                <a:lnTo>
                  <a:pt x="829901" y="546226"/>
                </a:lnTo>
                <a:lnTo>
                  <a:pt x="829901" y="585458"/>
                </a:lnTo>
                <a:lnTo>
                  <a:pt x="881204" y="585458"/>
                </a:lnTo>
                <a:lnTo>
                  <a:pt x="881204" y="645814"/>
                </a:lnTo>
                <a:lnTo>
                  <a:pt x="1020023" y="645814"/>
                </a:lnTo>
                <a:lnTo>
                  <a:pt x="1020023" y="709188"/>
                </a:lnTo>
                <a:lnTo>
                  <a:pt x="1038130" y="709188"/>
                </a:lnTo>
                <a:lnTo>
                  <a:pt x="1038130" y="754456"/>
                </a:lnTo>
                <a:lnTo>
                  <a:pt x="1149790" y="754456"/>
                </a:lnTo>
                <a:lnTo>
                  <a:pt x="1149790" y="808777"/>
                </a:lnTo>
                <a:lnTo>
                  <a:pt x="1276538" y="808777"/>
                </a:lnTo>
                <a:lnTo>
                  <a:pt x="1276538" y="875169"/>
                </a:lnTo>
                <a:lnTo>
                  <a:pt x="1813711" y="875169"/>
                </a:lnTo>
                <a:lnTo>
                  <a:pt x="1813711" y="935525"/>
                </a:lnTo>
                <a:lnTo>
                  <a:pt x="1828800" y="935525"/>
                </a:lnTo>
                <a:lnTo>
                  <a:pt x="1828800" y="998899"/>
                </a:lnTo>
                <a:lnTo>
                  <a:pt x="3868847" y="998899"/>
                </a:lnTo>
                <a:lnTo>
                  <a:pt x="3868847" y="1825782"/>
                </a:lnTo>
                <a:lnTo>
                  <a:pt x="1822764" y="1825782"/>
                </a:lnTo>
                <a:lnTo>
                  <a:pt x="1822764" y="1750337"/>
                </a:lnTo>
                <a:lnTo>
                  <a:pt x="1804657" y="1750337"/>
                </a:lnTo>
                <a:lnTo>
                  <a:pt x="1804657" y="1671874"/>
                </a:lnTo>
                <a:lnTo>
                  <a:pt x="1279556" y="1671874"/>
                </a:lnTo>
                <a:lnTo>
                  <a:pt x="1279556" y="1587375"/>
                </a:lnTo>
                <a:lnTo>
                  <a:pt x="1155825" y="1587375"/>
                </a:lnTo>
                <a:lnTo>
                  <a:pt x="1155825" y="1539089"/>
                </a:lnTo>
                <a:lnTo>
                  <a:pt x="1038130" y="1539089"/>
                </a:lnTo>
                <a:lnTo>
                  <a:pt x="1038130" y="1478733"/>
                </a:lnTo>
                <a:lnTo>
                  <a:pt x="1023041" y="1478733"/>
                </a:lnTo>
                <a:lnTo>
                  <a:pt x="1023041" y="1403287"/>
                </a:lnTo>
                <a:lnTo>
                  <a:pt x="881204" y="1403287"/>
                </a:lnTo>
                <a:lnTo>
                  <a:pt x="881204" y="1351984"/>
                </a:lnTo>
                <a:lnTo>
                  <a:pt x="832919" y="1351984"/>
                </a:lnTo>
                <a:lnTo>
                  <a:pt x="832919" y="1291628"/>
                </a:lnTo>
                <a:lnTo>
                  <a:pt x="748420" y="1291628"/>
                </a:lnTo>
                <a:lnTo>
                  <a:pt x="748420" y="1231272"/>
                </a:lnTo>
                <a:lnTo>
                  <a:pt x="712206" y="1231272"/>
                </a:lnTo>
                <a:lnTo>
                  <a:pt x="712206" y="1086416"/>
                </a:lnTo>
                <a:lnTo>
                  <a:pt x="697117" y="1086416"/>
                </a:lnTo>
                <a:lnTo>
                  <a:pt x="697117" y="1020024"/>
                </a:lnTo>
                <a:lnTo>
                  <a:pt x="682027" y="1020024"/>
                </a:lnTo>
                <a:lnTo>
                  <a:pt x="682027" y="953632"/>
                </a:lnTo>
                <a:lnTo>
                  <a:pt x="648831" y="953632"/>
                </a:lnTo>
                <a:lnTo>
                  <a:pt x="648831" y="884222"/>
                </a:lnTo>
                <a:lnTo>
                  <a:pt x="633742" y="884222"/>
                </a:lnTo>
                <a:lnTo>
                  <a:pt x="633742" y="820848"/>
                </a:lnTo>
                <a:lnTo>
                  <a:pt x="576404" y="820848"/>
                </a:lnTo>
                <a:lnTo>
                  <a:pt x="576404" y="745402"/>
                </a:lnTo>
                <a:lnTo>
                  <a:pt x="519065" y="745402"/>
                </a:lnTo>
                <a:lnTo>
                  <a:pt x="519065" y="672975"/>
                </a:lnTo>
                <a:lnTo>
                  <a:pt x="446637" y="672975"/>
                </a:lnTo>
                <a:lnTo>
                  <a:pt x="446637" y="594511"/>
                </a:lnTo>
                <a:lnTo>
                  <a:pt x="247461" y="594511"/>
                </a:lnTo>
                <a:lnTo>
                  <a:pt x="247461" y="513030"/>
                </a:lnTo>
                <a:lnTo>
                  <a:pt x="211247" y="513030"/>
                </a:lnTo>
                <a:lnTo>
                  <a:pt x="211247" y="449656"/>
                </a:lnTo>
                <a:lnTo>
                  <a:pt x="102606" y="449656"/>
                </a:lnTo>
                <a:lnTo>
                  <a:pt x="102606" y="389299"/>
                </a:lnTo>
                <a:lnTo>
                  <a:pt x="0" y="389299"/>
                </a:lnTo>
                <a:cubicBezTo>
                  <a:pt x="2012" y="259533"/>
                  <a:pt x="4023" y="129766"/>
                  <a:pt x="6035" y="0"/>
                </a:cubicBezTo>
                <a:close/>
              </a:path>
            </a:pathLst>
          </a:cu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7" name="Freeform: Shape 86">
            <a:extLst>
              <a:ext uri="{FF2B5EF4-FFF2-40B4-BE49-F238E27FC236}">
                <a16:creationId xmlns:a16="http://schemas.microsoft.com/office/drawing/2014/main" id="{BABFC204-0572-2FE7-35C2-02E3D76D2629}"/>
              </a:ext>
            </a:extLst>
          </p:cNvPr>
          <p:cNvSpPr/>
          <p:nvPr/>
        </p:nvSpPr>
        <p:spPr bwMode="auto">
          <a:xfrm>
            <a:off x="3684270" y="1592580"/>
            <a:ext cx="3924300" cy="1021080"/>
          </a:xfrm>
          <a:custGeom>
            <a:avLst/>
            <a:gdLst>
              <a:gd name="connsiteX0" fmla="*/ 0 w 3924300"/>
              <a:gd name="connsiteY0" fmla="*/ 0 h 1021080"/>
              <a:gd name="connsiteX1" fmla="*/ 125730 w 3924300"/>
              <a:gd name="connsiteY1" fmla="*/ 0 h 1021080"/>
              <a:gd name="connsiteX2" fmla="*/ 125730 w 3924300"/>
              <a:gd name="connsiteY2" fmla="*/ 64770 h 1021080"/>
              <a:gd name="connsiteX3" fmla="*/ 266700 w 3924300"/>
              <a:gd name="connsiteY3" fmla="*/ 64770 h 1021080"/>
              <a:gd name="connsiteX4" fmla="*/ 266700 w 3924300"/>
              <a:gd name="connsiteY4" fmla="*/ 137160 h 1021080"/>
              <a:gd name="connsiteX5" fmla="*/ 274320 w 3924300"/>
              <a:gd name="connsiteY5" fmla="*/ 144780 h 1021080"/>
              <a:gd name="connsiteX6" fmla="*/ 274320 w 3924300"/>
              <a:gd name="connsiteY6" fmla="*/ 182880 h 1021080"/>
              <a:gd name="connsiteX7" fmla="*/ 434340 w 3924300"/>
              <a:gd name="connsiteY7" fmla="*/ 182880 h 1021080"/>
              <a:gd name="connsiteX8" fmla="*/ 434340 w 3924300"/>
              <a:gd name="connsiteY8" fmla="*/ 247650 h 1021080"/>
              <a:gd name="connsiteX9" fmla="*/ 445770 w 3924300"/>
              <a:gd name="connsiteY9" fmla="*/ 247650 h 1021080"/>
              <a:gd name="connsiteX10" fmla="*/ 445770 w 3924300"/>
              <a:gd name="connsiteY10" fmla="*/ 300990 h 1021080"/>
              <a:gd name="connsiteX11" fmla="*/ 457200 w 3924300"/>
              <a:gd name="connsiteY11" fmla="*/ 300990 h 1021080"/>
              <a:gd name="connsiteX12" fmla="*/ 457200 w 3924300"/>
              <a:gd name="connsiteY12" fmla="*/ 438150 h 1021080"/>
              <a:gd name="connsiteX13" fmla="*/ 495300 w 3924300"/>
              <a:gd name="connsiteY13" fmla="*/ 438150 h 1021080"/>
              <a:gd name="connsiteX14" fmla="*/ 495300 w 3924300"/>
              <a:gd name="connsiteY14" fmla="*/ 495300 h 1021080"/>
              <a:gd name="connsiteX15" fmla="*/ 762000 w 3924300"/>
              <a:gd name="connsiteY15" fmla="*/ 495300 h 1021080"/>
              <a:gd name="connsiteX16" fmla="*/ 762000 w 3924300"/>
              <a:gd name="connsiteY16" fmla="*/ 556260 h 1021080"/>
              <a:gd name="connsiteX17" fmla="*/ 762000 w 3924300"/>
              <a:gd name="connsiteY17" fmla="*/ 556260 h 1021080"/>
              <a:gd name="connsiteX18" fmla="*/ 762000 w 3924300"/>
              <a:gd name="connsiteY18" fmla="*/ 613410 h 1021080"/>
              <a:gd name="connsiteX19" fmla="*/ 1005840 w 3924300"/>
              <a:gd name="connsiteY19" fmla="*/ 613410 h 1021080"/>
              <a:gd name="connsiteX20" fmla="*/ 1005840 w 3924300"/>
              <a:gd name="connsiteY20" fmla="*/ 674370 h 1021080"/>
              <a:gd name="connsiteX21" fmla="*/ 1139190 w 3924300"/>
              <a:gd name="connsiteY21" fmla="*/ 674370 h 1021080"/>
              <a:gd name="connsiteX22" fmla="*/ 1139190 w 3924300"/>
              <a:gd name="connsiteY22" fmla="*/ 735330 h 1021080"/>
              <a:gd name="connsiteX23" fmla="*/ 1577340 w 3924300"/>
              <a:gd name="connsiteY23" fmla="*/ 735330 h 1021080"/>
              <a:gd name="connsiteX24" fmla="*/ 1577340 w 3924300"/>
              <a:gd name="connsiteY24" fmla="*/ 815340 h 1021080"/>
              <a:gd name="connsiteX25" fmla="*/ 1642110 w 3924300"/>
              <a:gd name="connsiteY25" fmla="*/ 815340 h 1021080"/>
              <a:gd name="connsiteX26" fmla="*/ 1642110 w 3924300"/>
              <a:gd name="connsiteY26" fmla="*/ 876300 h 1021080"/>
              <a:gd name="connsiteX27" fmla="*/ 1988820 w 3924300"/>
              <a:gd name="connsiteY27" fmla="*/ 876300 h 1021080"/>
              <a:gd name="connsiteX28" fmla="*/ 1988820 w 3924300"/>
              <a:gd name="connsiteY28" fmla="*/ 948690 h 1021080"/>
              <a:gd name="connsiteX29" fmla="*/ 2141220 w 3924300"/>
              <a:gd name="connsiteY29" fmla="*/ 948690 h 1021080"/>
              <a:gd name="connsiteX30" fmla="*/ 2141220 w 3924300"/>
              <a:gd name="connsiteY30" fmla="*/ 1021080 h 1021080"/>
              <a:gd name="connsiteX31" fmla="*/ 3924300 w 3924300"/>
              <a:gd name="connsiteY31" fmla="*/ 1021080 h 1021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924300" h="1021080">
                <a:moveTo>
                  <a:pt x="0" y="0"/>
                </a:moveTo>
                <a:lnTo>
                  <a:pt x="125730" y="0"/>
                </a:lnTo>
                <a:lnTo>
                  <a:pt x="125730" y="64770"/>
                </a:lnTo>
                <a:lnTo>
                  <a:pt x="266700" y="64770"/>
                </a:lnTo>
                <a:lnTo>
                  <a:pt x="266700" y="137160"/>
                </a:lnTo>
                <a:lnTo>
                  <a:pt x="274320" y="144780"/>
                </a:lnTo>
                <a:lnTo>
                  <a:pt x="274320" y="182880"/>
                </a:lnTo>
                <a:lnTo>
                  <a:pt x="434340" y="182880"/>
                </a:lnTo>
                <a:lnTo>
                  <a:pt x="434340" y="247650"/>
                </a:lnTo>
                <a:lnTo>
                  <a:pt x="445770" y="247650"/>
                </a:lnTo>
                <a:lnTo>
                  <a:pt x="445770" y="300990"/>
                </a:lnTo>
                <a:lnTo>
                  <a:pt x="457200" y="300990"/>
                </a:lnTo>
                <a:lnTo>
                  <a:pt x="457200" y="438150"/>
                </a:lnTo>
                <a:lnTo>
                  <a:pt x="495300" y="438150"/>
                </a:lnTo>
                <a:lnTo>
                  <a:pt x="495300" y="495300"/>
                </a:lnTo>
                <a:lnTo>
                  <a:pt x="762000" y="495300"/>
                </a:lnTo>
                <a:lnTo>
                  <a:pt x="762000" y="556260"/>
                </a:lnTo>
                <a:lnTo>
                  <a:pt x="762000" y="556260"/>
                </a:lnTo>
                <a:lnTo>
                  <a:pt x="762000" y="613410"/>
                </a:lnTo>
                <a:lnTo>
                  <a:pt x="1005840" y="613410"/>
                </a:lnTo>
                <a:lnTo>
                  <a:pt x="1005840" y="674370"/>
                </a:lnTo>
                <a:lnTo>
                  <a:pt x="1139190" y="674370"/>
                </a:lnTo>
                <a:lnTo>
                  <a:pt x="1139190" y="735330"/>
                </a:lnTo>
                <a:lnTo>
                  <a:pt x="1577340" y="735330"/>
                </a:lnTo>
                <a:lnTo>
                  <a:pt x="1577340" y="815340"/>
                </a:lnTo>
                <a:lnTo>
                  <a:pt x="1642110" y="815340"/>
                </a:lnTo>
                <a:lnTo>
                  <a:pt x="1642110" y="876300"/>
                </a:lnTo>
                <a:lnTo>
                  <a:pt x="1988820" y="876300"/>
                </a:lnTo>
                <a:lnTo>
                  <a:pt x="1988820" y="948690"/>
                </a:lnTo>
                <a:lnTo>
                  <a:pt x="2141220" y="948690"/>
                </a:lnTo>
                <a:lnTo>
                  <a:pt x="2141220" y="1021080"/>
                </a:lnTo>
                <a:lnTo>
                  <a:pt x="3924300" y="1021080"/>
                </a:lnTo>
              </a:path>
            </a:pathLst>
          </a:custGeom>
          <a:noFill/>
          <a:ln w="28575">
            <a:solidFill>
              <a:schemeClr val="accent3"/>
            </a:solidFill>
            <a:miter lim="800000"/>
            <a:headEnd/>
            <a:tailEnd/>
          </a:ln>
        </p:spPr>
        <p:txBody>
          <a:bodyPr rtlCol="0" anchor="ctr"/>
          <a:lstStyle/>
          <a:p>
            <a:pPr algn="ctr"/>
            <a:endParaRPr lang="en-US"/>
          </a:p>
        </p:txBody>
      </p:sp>
      <p:sp>
        <p:nvSpPr>
          <p:cNvPr id="2" name="Title 1">
            <a:extLst>
              <a:ext uri="{FF2B5EF4-FFF2-40B4-BE49-F238E27FC236}">
                <a16:creationId xmlns:a16="http://schemas.microsoft.com/office/drawing/2014/main" id="{D96F5C33-3A97-2841-A9D3-A0102FE2AC39}"/>
              </a:ext>
            </a:extLst>
          </p:cNvPr>
          <p:cNvSpPr>
            <a:spLocks noGrp="1"/>
          </p:cNvSpPr>
          <p:nvPr>
            <p:ph type="title"/>
          </p:nvPr>
        </p:nvSpPr>
        <p:spPr/>
        <p:txBody>
          <a:bodyPr/>
          <a:lstStyle/>
          <a:p>
            <a:r>
              <a:rPr lang="en-US" altLang="en-US" sz="3600" dirty="0"/>
              <a:t>ACCELERATE: RFS (Primary Endpoint)</a:t>
            </a:r>
            <a:endParaRPr lang="en-US" dirty="0"/>
          </a:p>
        </p:txBody>
      </p:sp>
      <p:sp>
        <p:nvSpPr>
          <p:cNvPr id="5" name="Text Box 15">
            <a:extLst>
              <a:ext uri="{FF2B5EF4-FFF2-40B4-BE49-F238E27FC236}">
                <a16:creationId xmlns:a16="http://schemas.microsoft.com/office/drawing/2014/main" id="{21B48BA3-8427-1320-99B0-ECF5F139DFD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Sharma. ASCO GI 2025. Abstr 519. Reproduced with permission.</a:t>
            </a:r>
          </a:p>
        </p:txBody>
      </p:sp>
      <p:sp>
        <p:nvSpPr>
          <p:cNvPr id="3" name="TextBox 2">
            <a:extLst>
              <a:ext uri="{FF2B5EF4-FFF2-40B4-BE49-F238E27FC236}">
                <a16:creationId xmlns:a16="http://schemas.microsoft.com/office/drawing/2014/main" id="{0E6A0C18-48BA-ED11-4169-2F9CF32023F2}"/>
              </a:ext>
            </a:extLst>
          </p:cNvPr>
          <p:cNvSpPr txBox="1"/>
          <p:nvPr/>
        </p:nvSpPr>
        <p:spPr bwMode="auto">
          <a:xfrm>
            <a:off x="4604898" y="4605140"/>
            <a:ext cx="29833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 Since Randomization</a:t>
            </a:r>
          </a:p>
        </p:txBody>
      </p:sp>
      <p:sp>
        <p:nvSpPr>
          <p:cNvPr id="8" name="TextBox 7">
            <a:extLst>
              <a:ext uri="{FF2B5EF4-FFF2-40B4-BE49-F238E27FC236}">
                <a16:creationId xmlns:a16="http://schemas.microsoft.com/office/drawing/2014/main" id="{9A4FC789-228D-CD93-384C-517CE7FCC6A2}"/>
              </a:ext>
            </a:extLst>
          </p:cNvPr>
          <p:cNvSpPr txBox="1"/>
          <p:nvPr/>
        </p:nvSpPr>
        <p:spPr bwMode="auto">
          <a:xfrm>
            <a:off x="1949663" y="4645073"/>
            <a:ext cx="160714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Adjuvant CT</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Adjuvant CRT</a:t>
            </a:r>
            <a:endParaRPr lang="en-US" sz="1400"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C2EE4BDB-B3FF-4B06-93B2-A043EB372B40}"/>
              </a:ext>
            </a:extLst>
          </p:cNvPr>
          <p:cNvSpPr txBox="1"/>
          <p:nvPr/>
        </p:nvSpPr>
        <p:spPr bwMode="auto">
          <a:xfrm>
            <a:off x="609759" y="5519631"/>
            <a:ext cx="10177565" cy="836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nSpc>
                <a:spcPct val="100000"/>
              </a:lnSpc>
              <a:spcBef>
                <a:spcPts val="1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Mean RFS: 51.96 (chemo) vs 43.99 mo (chemo + CRT)</a:t>
            </a:r>
          </a:p>
          <a:p>
            <a:pPr marL="285750" indent="-285750">
              <a:lnSpc>
                <a:spcPct val="100000"/>
              </a:lnSpc>
              <a:spcBef>
                <a:spcPts val="1000"/>
              </a:spcBef>
              <a:spcAft>
                <a:spcPct val="0"/>
              </a:spcAft>
              <a:buClrTx/>
              <a:buFont typeface="Wingdings" panose="05000000000000000000" pitchFamily="2" charset="2"/>
              <a:buChar char="§"/>
            </a:pPr>
            <a:r>
              <a:rPr lang="en-US" sz="2000" b="0" dirty="0">
                <a:solidFill>
                  <a:schemeClr val="bg1"/>
                </a:solidFill>
                <a:latin typeface="Calibri" panose="020F0502020204030204" pitchFamily="34" charset="0"/>
              </a:rPr>
              <a:t>Number of patients who progressed: 16 in CT arm, 22 in CT + CRT arm</a:t>
            </a:r>
          </a:p>
        </p:txBody>
      </p:sp>
      <p:sp>
        <p:nvSpPr>
          <p:cNvPr id="12" name="TextBox 11">
            <a:extLst>
              <a:ext uri="{FF2B5EF4-FFF2-40B4-BE49-F238E27FC236}">
                <a16:creationId xmlns:a16="http://schemas.microsoft.com/office/drawing/2014/main" id="{6DBAB458-D3D8-E87A-9F2F-6D4E4F15D1D9}"/>
              </a:ext>
            </a:extLst>
          </p:cNvPr>
          <p:cNvSpPr txBox="1"/>
          <p:nvPr/>
        </p:nvSpPr>
        <p:spPr bwMode="auto">
          <a:xfrm>
            <a:off x="8368631" y="1733995"/>
            <a:ext cx="14685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Chemo</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95% CI</a:t>
            </a:r>
          </a:p>
        </p:txBody>
      </p:sp>
      <p:sp>
        <p:nvSpPr>
          <p:cNvPr id="13" name="TextBox 12">
            <a:extLst>
              <a:ext uri="{FF2B5EF4-FFF2-40B4-BE49-F238E27FC236}">
                <a16:creationId xmlns:a16="http://schemas.microsoft.com/office/drawing/2014/main" id="{81824880-F8A6-B6F8-6D90-42A240A79F3A}"/>
              </a:ext>
            </a:extLst>
          </p:cNvPr>
          <p:cNvSpPr txBox="1"/>
          <p:nvPr/>
        </p:nvSpPr>
        <p:spPr bwMode="auto">
          <a:xfrm>
            <a:off x="8368631" y="2214965"/>
            <a:ext cx="14685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Chemo + CRT</a:t>
            </a:r>
          </a:p>
          <a:p>
            <a:pPr>
              <a:spcBef>
                <a:spcPts val="0"/>
              </a:spcBef>
            </a:pPr>
            <a:r>
              <a:rPr lang="en-US" sz="1400" b="0" dirty="0">
                <a:solidFill>
                  <a:schemeClr val="bg1"/>
                </a:solidFill>
                <a:latin typeface="Calibri" panose="020F0502020204030204" pitchFamily="34" charset="0"/>
              </a:rPr>
              <a:t>95% CI</a:t>
            </a:r>
          </a:p>
        </p:txBody>
      </p:sp>
      <p:sp>
        <p:nvSpPr>
          <p:cNvPr id="16" name="TextBox 15">
            <a:extLst>
              <a:ext uri="{FF2B5EF4-FFF2-40B4-BE49-F238E27FC236}">
                <a16:creationId xmlns:a16="http://schemas.microsoft.com/office/drawing/2014/main" id="{1BF6E91C-AA0F-DDC7-EB9F-9FEE94CDB959}"/>
              </a:ext>
            </a:extLst>
          </p:cNvPr>
          <p:cNvSpPr txBox="1"/>
          <p:nvPr/>
        </p:nvSpPr>
        <p:spPr bwMode="auto">
          <a:xfrm>
            <a:off x="8332075" y="3488921"/>
            <a:ext cx="242916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Log-rank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.156</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HR: 1.59 (95% CI: 0.83-3.03)</a:t>
            </a:r>
          </a:p>
          <a:p>
            <a:pPr algn="l">
              <a:lnSpc>
                <a:spcPct val="100000"/>
              </a:lnSpc>
              <a:spcBef>
                <a:spcPts val="0"/>
              </a:spcBef>
              <a:spcAft>
                <a:spcPct val="0"/>
              </a:spcAft>
              <a:buClrTx/>
              <a:buFontTx/>
              <a:buNone/>
            </a:pPr>
            <a:r>
              <a:rPr lang="en-US" sz="1400" b="0" dirty="0">
                <a:solidFill>
                  <a:schemeClr val="bg1"/>
                </a:solidFill>
                <a:latin typeface="Calibri" panose="020F0502020204030204" pitchFamily="34" charset="0"/>
              </a:rPr>
              <a:t>aHR: 1.09 (95% CI: 0.54-2.17)</a:t>
            </a:r>
          </a:p>
        </p:txBody>
      </p:sp>
      <p:sp>
        <p:nvSpPr>
          <p:cNvPr id="6" name="TextBox 5">
            <a:extLst>
              <a:ext uri="{FF2B5EF4-FFF2-40B4-BE49-F238E27FC236}">
                <a16:creationId xmlns:a16="http://schemas.microsoft.com/office/drawing/2014/main" id="{DBEA5298-7914-8E8D-8147-CC7BF1C2F2E4}"/>
              </a:ext>
            </a:extLst>
          </p:cNvPr>
          <p:cNvSpPr txBox="1"/>
          <p:nvPr/>
        </p:nvSpPr>
        <p:spPr bwMode="auto">
          <a:xfrm rot="16200000">
            <a:off x="2104610" y="2805110"/>
            <a:ext cx="20722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PFS</a:t>
            </a:r>
          </a:p>
        </p:txBody>
      </p:sp>
      <p:sp>
        <p:nvSpPr>
          <p:cNvPr id="7" name="Freeform: Shape 6">
            <a:extLst>
              <a:ext uri="{FF2B5EF4-FFF2-40B4-BE49-F238E27FC236}">
                <a16:creationId xmlns:a16="http://schemas.microsoft.com/office/drawing/2014/main" id="{E090B80C-BF22-1DA6-63F0-ACE131F70939}"/>
              </a:ext>
            </a:extLst>
          </p:cNvPr>
          <p:cNvSpPr/>
          <p:nvPr/>
        </p:nvSpPr>
        <p:spPr bwMode="auto">
          <a:xfrm>
            <a:off x="3694674" y="1604295"/>
            <a:ext cx="4520749" cy="2719658"/>
          </a:xfrm>
          <a:custGeom>
            <a:avLst/>
            <a:gdLst>
              <a:gd name="connsiteX0" fmla="*/ 0 w 6446017"/>
              <a:gd name="connsiteY0" fmla="*/ 0 h 2481943"/>
              <a:gd name="connsiteX1" fmla="*/ 0 w 6446017"/>
              <a:gd name="connsiteY1" fmla="*/ 2481943 h 2481943"/>
              <a:gd name="connsiteX2" fmla="*/ 6446017 w 6446017"/>
              <a:gd name="connsiteY2" fmla="*/ 2481943 h 2481943"/>
            </a:gdLst>
            <a:ahLst/>
            <a:cxnLst>
              <a:cxn ang="0">
                <a:pos x="connsiteX0" y="connsiteY0"/>
              </a:cxn>
              <a:cxn ang="0">
                <a:pos x="connsiteX1" y="connsiteY1"/>
              </a:cxn>
              <a:cxn ang="0">
                <a:pos x="connsiteX2" y="connsiteY2"/>
              </a:cxn>
            </a:cxnLst>
            <a:rect l="l" t="t" r="r" b="b"/>
            <a:pathLst>
              <a:path w="6446017" h="2481943">
                <a:moveTo>
                  <a:pt x="0" y="0"/>
                </a:moveTo>
                <a:lnTo>
                  <a:pt x="0" y="2481943"/>
                </a:lnTo>
                <a:lnTo>
                  <a:pt x="6446017" y="2481943"/>
                </a:lnTo>
              </a:path>
            </a:pathLst>
          </a:custGeom>
          <a:noFill/>
          <a:ln w="28575">
            <a:solidFill>
              <a:schemeClr val="bg1"/>
            </a:solidFill>
            <a:miter lim="800000"/>
            <a:headEnd/>
            <a:tailEnd/>
          </a:ln>
        </p:spPr>
        <p:txBody>
          <a:bodyPr rtlCol="0" anchor="ctr"/>
          <a:lstStyle/>
          <a:p>
            <a:pPr algn="ctr"/>
            <a:endParaRPr lang="en-US"/>
          </a:p>
        </p:txBody>
      </p:sp>
      <p:grpSp>
        <p:nvGrpSpPr>
          <p:cNvPr id="9" name="Group 8">
            <a:extLst>
              <a:ext uri="{FF2B5EF4-FFF2-40B4-BE49-F238E27FC236}">
                <a16:creationId xmlns:a16="http://schemas.microsoft.com/office/drawing/2014/main" id="{2F702C46-4984-323F-C851-0878D55F34DF}"/>
              </a:ext>
            </a:extLst>
          </p:cNvPr>
          <p:cNvGrpSpPr/>
          <p:nvPr/>
        </p:nvGrpSpPr>
        <p:grpSpPr>
          <a:xfrm>
            <a:off x="3613376" y="1597433"/>
            <a:ext cx="86367" cy="2726520"/>
            <a:chOff x="1263287" y="2676881"/>
            <a:chExt cx="88956" cy="1985554"/>
          </a:xfrm>
        </p:grpSpPr>
        <p:cxnSp>
          <p:nvCxnSpPr>
            <p:cNvPr id="14" name="Straight Connector 13">
              <a:extLst>
                <a:ext uri="{FF2B5EF4-FFF2-40B4-BE49-F238E27FC236}">
                  <a16:creationId xmlns:a16="http://schemas.microsoft.com/office/drawing/2014/main" id="{1DDA93B3-27DF-F6BD-C77C-7551CB944D51}"/>
                </a:ext>
              </a:extLst>
            </p:cNvPr>
            <p:cNvCxnSpPr>
              <a:cxnSpLocks/>
            </p:cNvCxnSpPr>
            <p:nvPr/>
          </p:nvCxnSpPr>
          <p:spPr bwMode="auto">
            <a:xfrm>
              <a:off x="1263287" y="2676881"/>
              <a:ext cx="8895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E48ABBB6-5AF5-44AE-F338-CFE6C280B32D}"/>
                </a:ext>
              </a:extLst>
            </p:cNvPr>
            <p:cNvCxnSpPr>
              <a:cxnSpLocks/>
            </p:cNvCxnSpPr>
            <p:nvPr/>
          </p:nvCxnSpPr>
          <p:spPr bwMode="auto">
            <a:xfrm>
              <a:off x="1263287" y="3173270"/>
              <a:ext cx="8895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885E595E-4E9B-BFD6-D59E-9D2552DF5B94}"/>
                </a:ext>
              </a:extLst>
            </p:cNvPr>
            <p:cNvCxnSpPr>
              <a:cxnSpLocks/>
            </p:cNvCxnSpPr>
            <p:nvPr/>
          </p:nvCxnSpPr>
          <p:spPr bwMode="auto">
            <a:xfrm>
              <a:off x="1263287" y="3669659"/>
              <a:ext cx="8895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EB047F5-99C9-ADA1-9626-8B559ADAB93F}"/>
                </a:ext>
              </a:extLst>
            </p:cNvPr>
            <p:cNvCxnSpPr>
              <a:cxnSpLocks/>
            </p:cNvCxnSpPr>
            <p:nvPr/>
          </p:nvCxnSpPr>
          <p:spPr bwMode="auto">
            <a:xfrm>
              <a:off x="1263287" y="4166048"/>
              <a:ext cx="8895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32C4144D-39F1-3CC5-3068-4B2BA9C972A3}"/>
                </a:ext>
              </a:extLst>
            </p:cNvPr>
            <p:cNvCxnSpPr>
              <a:cxnSpLocks/>
            </p:cNvCxnSpPr>
            <p:nvPr/>
          </p:nvCxnSpPr>
          <p:spPr bwMode="auto">
            <a:xfrm>
              <a:off x="1263287" y="4662435"/>
              <a:ext cx="88956" cy="0"/>
            </a:xfrm>
            <a:prstGeom prst="line">
              <a:avLst/>
            </a:prstGeom>
            <a:noFill/>
            <a:ln w="28575" cap="flat" cmpd="sng" algn="ctr">
              <a:solidFill>
                <a:schemeClr val="bg1"/>
              </a:solidFill>
              <a:prstDash val="solid"/>
              <a:round/>
              <a:headEnd type="none" w="med" len="med"/>
              <a:tailEnd type="none" w="med" len="med"/>
            </a:ln>
            <a:effectLst/>
          </p:spPr>
        </p:cxnSp>
      </p:grpSp>
      <p:grpSp>
        <p:nvGrpSpPr>
          <p:cNvPr id="72" name="Group 71">
            <a:extLst>
              <a:ext uri="{FF2B5EF4-FFF2-40B4-BE49-F238E27FC236}">
                <a16:creationId xmlns:a16="http://schemas.microsoft.com/office/drawing/2014/main" id="{0ACC7908-9BD2-38B9-D752-F6935B7C599C}"/>
              </a:ext>
            </a:extLst>
          </p:cNvPr>
          <p:cNvGrpSpPr/>
          <p:nvPr/>
        </p:nvGrpSpPr>
        <p:grpSpPr>
          <a:xfrm>
            <a:off x="3213749" y="1431853"/>
            <a:ext cx="463066" cy="3052726"/>
            <a:chOff x="3213749" y="1991918"/>
            <a:chExt cx="463066" cy="2429422"/>
          </a:xfrm>
        </p:grpSpPr>
        <p:sp>
          <p:nvSpPr>
            <p:cNvPr id="22" name="TextBox 21">
              <a:extLst>
                <a:ext uri="{FF2B5EF4-FFF2-40B4-BE49-F238E27FC236}">
                  <a16:creationId xmlns:a16="http://schemas.microsoft.com/office/drawing/2014/main" id="{DD50C8A3-39A3-A4F3-7529-6C70C67524F7}"/>
                </a:ext>
              </a:extLst>
            </p:cNvPr>
            <p:cNvSpPr txBox="1"/>
            <p:nvPr/>
          </p:nvSpPr>
          <p:spPr bwMode="auto">
            <a:xfrm>
              <a:off x="3213749" y="1991918"/>
              <a:ext cx="444353" cy="269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23" name="TextBox 22">
              <a:extLst>
                <a:ext uri="{FF2B5EF4-FFF2-40B4-BE49-F238E27FC236}">
                  <a16:creationId xmlns:a16="http://schemas.microsoft.com/office/drawing/2014/main" id="{C70DB6E0-C521-5444-8547-DCEF62D3A0E7}"/>
                </a:ext>
              </a:extLst>
            </p:cNvPr>
            <p:cNvSpPr txBox="1"/>
            <p:nvPr/>
          </p:nvSpPr>
          <p:spPr bwMode="auto">
            <a:xfrm>
              <a:off x="3228082" y="2527590"/>
              <a:ext cx="444353" cy="269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.75</a:t>
              </a:r>
            </a:p>
          </p:txBody>
        </p:sp>
        <p:sp>
          <p:nvSpPr>
            <p:cNvPr id="24" name="TextBox 23">
              <a:extLst>
                <a:ext uri="{FF2B5EF4-FFF2-40B4-BE49-F238E27FC236}">
                  <a16:creationId xmlns:a16="http://schemas.microsoft.com/office/drawing/2014/main" id="{509D57D3-BB58-2B9A-99E7-52DFC8998D08}"/>
                </a:ext>
              </a:extLst>
            </p:cNvPr>
            <p:cNvSpPr txBox="1"/>
            <p:nvPr/>
          </p:nvSpPr>
          <p:spPr bwMode="auto">
            <a:xfrm>
              <a:off x="3324371" y="3066392"/>
              <a:ext cx="340158" cy="269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a:t>
              </a:r>
            </a:p>
          </p:txBody>
        </p:sp>
        <p:sp>
          <p:nvSpPr>
            <p:cNvPr id="25" name="TextBox 24">
              <a:extLst>
                <a:ext uri="{FF2B5EF4-FFF2-40B4-BE49-F238E27FC236}">
                  <a16:creationId xmlns:a16="http://schemas.microsoft.com/office/drawing/2014/main" id="{F494587F-DD37-9D2D-B902-E5A262B75E1E}"/>
                </a:ext>
              </a:extLst>
            </p:cNvPr>
            <p:cNvSpPr txBox="1"/>
            <p:nvPr/>
          </p:nvSpPr>
          <p:spPr bwMode="auto">
            <a:xfrm>
              <a:off x="3230320" y="3613110"/>
              <a:ext cx="444353" cy="269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.25</a:t>
              </a:r>
            </a:p>
          </p:txBody>
        </p:sp>
        <p:sp>
          <p:nvSpPr>
            <p:cNvPr id="26" name="TextBox 25">
              <a:extLst>
                <a:ext uri="{FF2B5EF4-FFF2-40B4-BE49-F238E27FC236}">
                  <a16:creationId xmlns:a16="http://schemas.microsoft.com/office/drawing/2014/main" id="{651D3C28-EA3A-2EC6-26A7-0D1FC39EF2DC}"/>
                </a:ext>
              </a:extLst>
            </p:cNvPr>
            <p:cNvSpPr txBox="1"/>
            <p:nvPr/>
          </p:nvSpPr>
          <p:spPr bwMode="auto">
            <a:xfrm>
              <a:off x="3387953" y="4151912"/>
              <a:ext cx="288862" cy="269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sp>
        <p:nvSpPr>
          <p:cNvPr id="27" name="TextBox 26">
            <a:extLst>
              <a:ext uri="{FF2B5EF4-FFF2-40B4-BE49-F238E27FC236}">
                <a16:creationId xmlns:a16="http://schemas.microsoft.com/office/drawing/2014/main" id="{31861FD6-C31E-86AF-753C-A294804BFB77}"/>
              </a:ext>
            </a:extLst>
          </p:cNvPr>
          <p:cNvSpPr txBox="1"/>
          <p:nvPr/>
        </p:nvSpPr>
        <p:spPr bwMode="auto">
          <a:xfrm>
            <a:off x="3552085" y="4337366"/>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8" name="TextBox 27">
            <a:extLst>
              <a:ext uri="{FF2B5EF4-FFF2-40B4-BE49-F238E27FC236}">
                <a16:creationId xmlns:a16="http://schemas.microsoft.com/office/drawing/2014/main" id="{D7C8316E-A94A-E4D1-083B-6B57E50761AC}"/>
              </a:ext>
            </a:extLst>
          </p:cNvPr>
          <p:cNvSpPr txBox="1"/>
          <p:nvPr/>
        </p:nvSpPr>
        <p:spPr bwMode="auto">
          <a:xfrm>
            <a:off x="4126107" y="4337366"/>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29" name="TextBox 28">
            <a:extLst>
              <a:ext uri="{FF2B5EF4-FFF2-40B4-BE49-F238E27FC236}">
                <a16:creationId xmlns:a16="http://schemas.microsoft.com/office/drawing/2014/main" id="{E13ECB98-87F2-0ADF-6D63-CB53D8789199}"/>
              </a:ext>
            </a:extLst>
          </p:cNvPr>
          <p:cNvSpPr txBox="1"/>
          <p:nvPr/>
        </p:nvSpPr>
        <p:spPr bwMode="auto">
          <a:xfrm>
            <a:off x="4788874" y="4337366"/>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0" name="TextBox 29">
            <a:extLst>
              <a:ext uri="{FF2B5EF4-FFF2-40B4-BE49-F238E27FC236}">
                <a16:creationId xmlns:a16="http://schemas.microsoft.com/office/drawing/2014/main" id="{98B20D79-8870-1054-867A-393CE2D2E27E}"/>
              </a:ext>
            </a:extLst>
          </p:cNvPr>
          <p:cNvSpPr txBox="1"/>
          <p:nvPr/>
        </p:nvSpPr>
        <p:spPr bwMode="auto">
          <a:xfrm>
            <a:off x="5438919" y="4337366"/>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31" name="TextBox 30">
            <a:extLst>
              <a:ext uri="{FF2B5EF4-FFF2-40B4-BE49-F238E27FC236}">
                <a16:creationId xmlns:a16="http://schemas.microsoft.com/office/drawing/2014/main" id="{5DDD3125-330E-D736-876C-2100FEF7AFF4}"/>
              </a:ext>
            </a:extLst>
          </p:cNvPr>
          <p:cNvSpPr txBox="1"/>
          <p:nvPr/>
        </p:nvSpPr>
        <p:spPr bwMode="auto">
          <a:xfrm>
            <a:off x="6074878" y="4337366"/>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32" name="TextBox 31">
            <a:extLst>
              <a:ext uri="{FF2B5EF4-FFF2-40B4-BE49-F238E27FC236}">
                <a16:creationId xmlns:a16="http://schemas.microsoft.com/office/drawing/2014/main" id="{0F97AA0C-BBE9-FEE5-2A16-B4F57284775C}"/>
              </a:ext>
            </a:extLst>
          </p:cNvPr>
          <p:cNvSpPr txBox="1"/>
          <p:nvPr/>
        </p:nvSpPr>
        <p:spPr bwMode="auto">
          <a:xfrm>
            <a:off x="6716091" y="4337366"/>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3" name="TextBox 32">
            <a:extLst>
              <a:ext uri="{FF2B5EF4-FFF2-40B4-BE49-F238E27FC236}">
                <a16:creationId xmlns:a16="http://schemas.microsoft.com/office/drawing/2014/main" id="{53D8C0E2-E525-E3ED-736B-90C161A57570}"/>
              </a:ext>
            </a:extLst>
          </p:cNvPr>
          <p:cNvSpPr txBox="1"/>
          <p:nvPr/>
        </p:nvSpPr>
        <p:spPr bwMode="auto">
          <a:xfrm>
            <a:off x="7372094" y="4337366"/>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72</a:t>
            </a:r>
          </a:p>
        </p:txBody>
      </p:sp>
      <p:sp>
        <p:nvSpPr>
          <p:cNvPr id="34" name="TextBox 33">
            <a:extLst>
              <a:ext uri="{FF2B5EF4-FFF2-40B4-BE49-F238E27FC236}">
                <a16:creationId xmlns:a16="http://schemas.microsoft.com/office/drawing/2014/main" id="{29393DB4-8F52-4003-00AB-52A40041817D}"/>
              </a:ext>
            </a:extLst>
          </p:cNvPr>
          <p:cNvSpPr txBox="1"/>
          <p:nvPr/>
        </p:nvSpPr>
        <p:spPr bwMode="auto">
          <a:xfrm>
            <a:off x="8017595" y="4337366"/>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84</a:t>
            </a:r>
          </a:p>
        </p:txBody>
      </p:sp>
      <p:grpSp>
        <p:nvGrpSpPr>
          <p:cNvPr id="71" name="Group 70">
            <a:extLst>
              <a:ext uri="{FF2B5EF4-FFF2-40B4-BE49-F238E27FC236}">
                <a16:creationId xmlns:a16="http://schemas.microsoft.com/office/drawing/2014/main" id="{1EBA9305-8622-1C98-12F3-9D40CED33C97}"/>
              </a:ext>
            </a:extLst>
          </p:cNvPr>
          <p:cNvGrpSpPr/>
          <p:nvPr/>
        </p:nvGrpSpPr>
        <p:grpSpPr>
          <a:xfrm>
            <a:off x="3691550" y="4323953"/>
            <a:ext cx="4526781" cy="72305"/>
            <a:chOff x="3693376" y="4307441"/>
            <a:chExt cx="2256002" cy="101372"/>
          </a:xfrm>
        </p:grpSpPr>
        <p:cxnSp>
          <p:nvCxnSpPr>
            <p:cNvPr id="49" name="Straight Connector 48">
              <a:extLst>
                <a:ext uri="{FF2B5EF4-FFF2-40B4-BE49-F238E27FC236}">
                  <a16:creationId xmlns:a16="http://schemas.microsoft.com/office/drawing/2014/main" id="{5B2102EC-3321-9F6A-0CC4-4820D9B497A4}"/>
                </a:ext>
              </a:extLst>
            </p:cNvPr>
            <p:cNvCxnSpPr>
              <a:cxnSpLocks/>
            </p:cNvCxnSpPr>
            <p:nvPr/>
          </p:nvCxnSpPr>
          <p:spPr bwMode="auto">
            <a:xfrm rot="5400000">
              <a:off x="5898692" y="4358127"/>
              <a:ext cx="101371"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DFB9BD6E-C538-59B9-6C69-D8A1CDA8EE70}"/>
                </a:ext>
              </a:extLst>
            </p:cNvPr>
            <p:cNvCxnSpPr>
              <a:cxnSpLocks/>
            </p:cNvCxnSpPr>
            <p:nvPr/>
          </p:nvCxnSpPr>
          <p:spPr bwMode="auto">
            <a:xfrm rot="5400000">
              <a:off x="5254120" y="4358127"/>
              <a:ext cx="101371"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F96969CE-0A36-40D3-0124-21D40DFBC816}"/>
                </a:ext>
              </a:extLst>
            </p:cNvPr>
            <p:cNvCxnSpPr>
              <a:cxnSpLocks/>
            </p:cNvCxnSpPr>
            <p:nvPr/>
          </p:nvCxnSpPr>
          <p:spPr bwMode="auto">
            <a:xfrm rot="5400000">
              <a:off x="4609548" y="4358127"/>
              <a:ext cx="101371"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400C52F8-17E2-0DEF-984E-CEA94AB26523}"/>
                </a:ext>
              </a:extLst>
            </p:cNvPr>
            <p:cNvCxnSpPr>
              <a:cxnSpLocks/>
            </p:cNvCxnSpPr>
            <p:nvPr/>
          </p:nvCxnSpPr>
          <p:spPr bwMode="auto">
            <a:xfrm rot="5400000">
              <a:off x="4287262" y="4358127"/>
              <a:ext cx="101371"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39EFA6A4-B7DF-48D3-8805-675FB467D98E}"/>
                </a:ext>
              </a:extLst>
            </p:cNvPr>
            <p:cNvCxnSpPr>
              <a:cxnSpLocks/>
            </p:cNvCxnSpPr>
            <p:nvPr/>
          </p:nvCxnSpPr>
          <p:spPr bwMode="auto">
            <a:xfrm rot="5400000">
              <a:off x="3964976" y="4358127"/>
              <a:ext cx="101371"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91307C28-B27F-2CF8-5C48-E5F3964FBC88}"/>
                </a:ext>
              </a:extLst>
            </p:cNvPr>
            <p:cNvCxnSpPr>
              <a:cxnSpLocks/>
            </p:cNvCxnSpPr>
            <p:nvPr/>
          </p:nvCxnSpPr>
          <p:spPr bwMode="auto">
            <a:xfrm rot="5400000">
              <a:off x="3642690" y="4358127"/>
              <a:ext cx="101371"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A5D1A453-BD78-2DA7-42F3-633C05E0B333}"/>
                </a:ext>
              </a:extLst>
            </p:cNvPr>
            <p:cNvCxnSpPr>
              <a:cxnSpLocks/>
            </p:cNvCxnSpPr>
            <p:nvPr/>
          </p:nvCxnSpPr>
          <p:spPr bwMode="auto">
            <a:xfrm rot="5400000">
              <a:off x="5576406" y="4358128"/>
              <a:ext cx="101371"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DA238157-A369-680E-E9F8-7B2D190B9305}"/>
                </a:ext>
              </a:extLst>
            </p:cNvPr>
            <p:cNvCxnSpPr>
              <a:cxnSpLocks/>
            </p:cNvCxnSpPr>
            <p:nvPr/>
          </p:nvCxnSpPr>
          <p:spPr bwMode="auto">
            <a:xfrm rot="5400000">
              <a:off x="4931834" y="4358128"/>
              <a:ext cx="101371" cy="0"/>
            </a:xfrm>
            <a:prstGeom prst="line">
              <a:avLst/>
            </a:prstGeom>
            <a:noFill/>
            <a:ln w="28575" cap="flat" cmpd="sng" algn="ctr">
              <a:solidFill>
                <a:schemeClr val="bg1"/>
              </a:solidFill>
              <a:prstDash val="solid"/>
              <a:round/>
              <a:headEnd type="none" w="med" len="med"/>
              <a:tailEnd type="none" w="med" len="med"/>
            </a:ln>
            <a:effectLst/>
          </p:spPr>
        </p:cxnSp>
      </p:grpSp>
      <p:sp>
        <p:nvSpPr>
          <p:cNvPr id="73" name="TextBox 72">
            <a:extLst>
              <a:ext uri="{FF2B5EF4-FFF2-40B4-BE49-F238E27FC236}">
                <a16:creationId xmlns:a16="http://schemas.microsoft.com/office/drawing/2014/main" id="{939DC317-E5A7-8858-B598-E211560E95DA}"/>
              </a:ext>
            </a:extLst>
          </p:cNvPr>
          <p:cNvSpPr txBox="1"/>
          <p:nvPr/>
        </p:nvSpPr>
        <p:spPr bwMode="auto">
          <a:xfrm>
            <a:off x="3512426" y="4856379"/>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45</a:t>
            </a:r>
          </a:p>
        </p:txBody>
      </p:sp>
      <p:sp>
        <p:nvSpPr>
          <p:cNvPr id="74" name="TextBox 73">
            <a:extLst>
              <a:ext uri="{FF2B5EF4-FFF2-40B4-BE49-F238E27FC236}">
                <a16:creationId xmlns:a16="http://schemas.microsoft.com/office/drawing/2014/main" id="{10097130-76A8-A2F9-C083-B602B2D57E84}"/>
              </a:ext>
            </a:extLst>
          </p:cNvPr>
          <p:cNvSpPr txBox="1"/>
          <p:nvPr/>
        </p:nvSpPr>
        <p:spPr bwMode="auto">
          <a:xfrm>
            <a:off x="4138545" y="4856379"/>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37</a:t>
            </a:r>
          </a:p>
        </p:txBody>
      </p:sp>
      <p:sp>
        <p:nvSpPr>
          <p:cNvPr id="75" name="TextBox 74">
            <a:extLst>
              <a:ext uri="{FF2B5EF4-FFF2-40B4-BE49-F238E27FC236}">
                <a16:creationId xmlns:a16="http://schemas.microsoft.com/office/drawing/2014/main" id="{964787DA-AD37-A878-D7C1-C4A3092DE802}"/>
              </a:ext>
            </a:extLst>
          </p:cNvPr>
          <p:cNvSpPr txBox="1"/>
          <p:nvPr/>
        </p:nvSpPr>
        <p:spPr bwMode="auto">
          <a:xfrm>
            <a:off x="4801312" y="4856379"/>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24</a:t>
            </a:r>
          </a:p>
        </p:txBody>
      </p:sp>
      <p:sp>
        <p:nvSpPr>
          <p:cNvPr id="76" name="TextBox 75">
            <a:extLst>
              <a:ext uri="{FF2B5EF4-FFF2-40B4-BE49-F238E27FC236}">
                <a16:creationId xmlns:a16="http://schemas.microsoft.com/office/drawing/2014/main" id="{6F5D2AB8-9CF1-21E2-6863-F3C1FCACD53E}"/>
              </a:ext>
            </a:extLst>
          </p:cNvPr>
          <p:cNvSpPr txBox="1"/>
          <p:nvPr/>
        </p:nvSpPr>
        <p:spPr bwMode="auto">
          <a:xfrm>
            <a:off x="5451357" y="4856379"/>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17</a:t>
            </a:r>
          </a:p>
        </p:txBody>
      </p:sp>
      <p:sp>
        <p:nvSpPr>
          <p:cNvPr id="77" name="TextBox 76">
            <a:extLst>
              <a:ext uri="{FF2B5EF4-FFF2-40B4-BE49-F238E27FC236}">
                <a16:creationId xmlns:a16="http://schemas.microsoft.com/office/drawing/2014/main" id="{3647990F-9C73-5E6D-6D46-65824D1A66E4}"/>
              </a:ext>
            </a:extLst>
          </p:cNvPr>
          <p:cNvSpPr txBox="1"/>
          <p:nvPr/>
        </p:nvSpPr>
        <p:spPr bwMode="auto">
          <a:xfrm>
            <a:off x="6087316" y="4856379"/>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15</a:t>
            </a:r>
          </a:p>
        </p:txBody>
      </p:sp>
      <p:sp>
        <p:nvSpPr>
          <p:cNvPr id="78" name="TextBox 77">
            <a:extLst>
              <a:ext uri="{FF2B5EF4-FFF2-40B4-BE49-F238E27FC236}">
                <a16:creationId xmlns:a16="http://schemas.microsoft.com/office/drawing/2014/main" id="{DD272397-9B98-2E78-1039-ACE10A35734E}"/>
              </a:ext>
            </a:extLst>
          </p:cNvPr>
          <p:cNvSpPr txBox="1"/>
          <p:nvPr/>
        </p:nvSpPr>
        <p:spPr bwMode="auto">
          <a:xfrm>
            <a:off x="6728529" y="4856379"/>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a:t>
            </a:r>
          </a:p>
        </p:txBody>
      </p:sp>
      <p:sp>
        <p:nvSpPr>
          <p:cNvPr id="79" name="TextBox 78">
            <a:extLst>
              <a:ext uri="{FF2B5EF4-FFF2-40B4-BE49-F238E27FC236}">
                <a16:creationId xmlns:a16="http://schemas.microsoft.com/office/drawing/2014/main" id="{A22DBD5E-733A-D71B-6D24-7FC3B7AADDA1}"/>
              </a:ext>
            </a:extLst>
          </p:cNvPr>
          <p:cNvSpPr txBox="1"/>
          <p:nvPr/>
        </p:nvSpPr>
        <p:spPr bwMode="auto">
          <a:xfrm>
            <a:off x="7430217" y="4856379"/>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p:txBody>
      </p:sp>
      <p:sp>
        <p:nvSpPr>
          <p:cNvPr id="80" name="TextBox 79">
            <a:extLst>
              <a:ext uri="{FF2B5EF4-FFF2-40B4-BE49-F238E27FC236}">
                <a16:creationId xmlns:a16="http://schemas.microsoft.com/office/drawing/2014/main" id="{595DB70A-EE22-7AFB-034D-456A022059DF}"/>
              </a:ext>
            </a:extLst>
          </p:cNvPr>
          <p:cNvSpPr txBox="1"/>
          <p:nvPr/>
        </p:nvSpPr>
        <p:spPr bwMode="auto">
          <a:xfrm>
            <a:off x="8075718" y="4856379"/>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cxnSp>
        <p:nvCxnSpPr>
          <p:cNvPr id="82" name="Straight Connector 81">
            <a:extLst>
              <a:ext uri="{FF2B5EF4-FFF2-40B4-BE49-F238E27FC236}">
                <a16:creationId xmlns:a16="http://schemas.microsoft.com/office/drawing/2014/main" id="{3FDFCD83-3359-FDB2-DFE8-1FD7132B7600}"/>
              </a:ext>
            </a:extLst>
          </p:cNvPr>
          <p:cNvCxnSpPr/>
          <p:nvPr/>
        </p:nvCxnSpPr>
        <p:spPr bwMode="auto">
          <a:xfrm>
            <a:off x="8132870" y="1901676"/>
            <a:ext cx="262597" cy="0"/>
          </a:xfrm>
          <a:prstGeom prst="line">
            <a:avLst/>
          </a:prstGeom>
          <a:noFill/>
          <a:ln w="28575" cap="flat" cmpd="sng" algn="ctr">
            <a:solidFill>
              <a:schemeClr val="accent3"/>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239AFCAE-E590-2BF5-841F-E95D0B0F680D}"/>
              </a:ext>
            </a:extLst>
          </p:cNvPr>
          <p:cNvCxnSpPr/>
          <p:nvPr/>
        </p:nvCxnSpPr>
        <p:spPr bwMode="auto">
          <a:xfrm>
            <a:off x="8143595" y="2368853"/>
            <a:ext cx="262597" cy="0"/>
          </a:xfrm>
          <a:prstGeom prst="line">
            <a:avLst/>
          </a:prstGeom>
          <a:noFill/>
          <a:ln w="28575" cap="flat" cmpd="sng" algn="ctr">
            <a:solidFill>
              <a:schemeClr val="accent1"/>
            </a:solidFill>
            <a:prstDash val="solid"/>
            <a:round/>
            <a:headEnd type="none" w="med" len="med"/>
            <a:tailEnd type="none" w="med" len="med"/>
          </a:ln>
          <a:effectLst/>
        </p:spPr>
      </p:cxnSp>
      <p:sp>
        <p:nvSpPr>
          <p:cNvPr id="84" name="Rectangle 83">
            <a:extLst>
              <a:ext uri="{FF2B5EF4-FFF2-40B4-BE49-F238E27FC236}">
                <a16:creationId xmlns:a16="http://schemas.microsoft.com/office/drawing/2014/main" id="{CBE0D170-A329-6D28-22AE-4F81739F3F8C}"/>
              </a:ext>
            </a:extLst>
          </p:cNvPr>
          <p:cNvSpPr/>
          <p:nvPr/>
        </p:nvSpPr>
        <p:spPr bwMode="auto">
          <a:xfrm>
            <a:off x="8132870" y="2042504"/>
            <a:ext cx="262597" cy="113101"/>
          </a:xfrm>
          <a:prstGeom prst="rect">
            <a:avLst/>
          </a:prstGeom>
          <a:solidFill>
            <a:schemeClr val="accent3">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5" name="Rectangle 84">
            <a:extLst>
              <a:ext uri="{FF2B5EF4-FFF2-40B4-BE49-F238E27FC236}">
                <a16:creationId xmlns:a16="http://schemas.microsoft.com/office/drawing/2014/main" id="{4C60EF6C-B5C7-7A4F-157E-7CCD7D2A6D27}"/>
              </a:ext>
            </a:extLst>
          </p:cNvPr>
          <p:cNvSpPr/>
          <p:nvPr/>
        </p:nvSpPr>
        <p:spPr bwMode="auto">
          <a:xfrm>
            <a:off x="8151809" y="2533660"/>
            <a:ext cx="262597" cy="113101"/>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19" name="Group 118">
            <a:extLst>
              <a:ext uri="{FF2B5EF4-FFF2-40B4-BE49-F238E27FC236}">
                <a16:creationId xmlns:a16="http://schemas.microsoft.com/office/drawing/2014/main" id="{86E6DA78-72DF-C449-546A-354A55B56AA5}"/>
              </a:ext>
            </a:extLst>
          </p:cNvPr>
          <p:cNvGrpSpPr/>
          <p:nvPr/>
        </p:nvGrpSpPr>
        <p:grpSpPr>
          <a:xfrm>
            <a:off x="3879834" y="1575236"/>
            <a:ext cx="3717306" cy="1033320"/>
            <a:chOff x="3879834" y="1575236"/>
            <a:chExt cx="3717306" cy="1033320"/>
          </a:xfrm>
        </p:grpSpPr>
        <p:cxnSp>
          <p:nvCxnSpPr>
            <p:cNvPr id="89" name="Straight Connector 88">
              <a:extLst>
                <a:ext uri="{FF2B5EF4-FFF2-40B4-BE49-F238E27FC236}">
                  <a16:creationId xmlns:a16="http://schemas.microsoft.com/office/drawing/2014/main" id="{047D0248-F7B5-B561-D9DE-2C7D8BC59AAB}"/>
                </a:ext>
              </a:extLst>
            </p:cNvPr>
            <p:cNvCxnSpPr>
              <a:cxnSpLocks/>
            </p:cNvCxnSpPr>
            <p:nvPr/>
          </p:nvCxnSpPr>
          <p:spPr bwMode="auto">
            <a:xfrm>
              <a:off x="3879834" y="1575236"/>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C491953B-6DE8-64FB-FCA1-C2D58D05E80C}"/>
                </a:ext>
              </a:extLst>
            </p:cNvPr>
            <p:cNvCxnSpPr>
              <a:cxnSpLocks/>
            </p:cNvCxnSpPr>
            <p:nvPr/>
          </p:nvCxnSpPr>
          <p:spPr bwMode="auto">
            <a:xfrm>
              <a:off x="4089384" y="1713522"/>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29D5D0E5-547F-E52B-E11C-E819036965FE}"/>
                </a:ext>
              </a:extLst>
            </p:cNvPr>
            <p:cNvCxnSpPr>
              <a:cxnSpLocks/>
            </p:cNvCxnSpPr>
            <p:nvPr/>
          </p:nvCxnSpPr>
          <p:spPr bwMode="auto">
            <a:xfrm>
              <a:off x="4721844" y="2195100"/>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3D1C6B68-7C14-4657-F0FC-E64E19C9BD47}"/>
                </a:ext>
              </a:extLst>
            </p:cNvPr>
            <p:cNvCxnSpPr>
              <a:cxnSpLocks/>
            </p:cNvCxnSpPr>
            <p:nvPr/>
          </p:nvCxnSpPr>
          <p:spPr bwMode="auto">
            <a:xfrm>
              <a:off x="5039328" y="2257215"/>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64F9919D-DA7D-10B3-69BB-08253F673955}"/>
                </a:ext>
              </a:extLst>
            </p:cNvPr>
            <p:cNvCxnSpPr>
              <a:cxnSpLocks/>
            </p:cNvCxnSpPr>
            <p:nvPr/>
          </p:nvCxnSpPr>
          <p:spPr bwMode="auto">
            <a:xfrm>
              <a:off x="5095224" y="2257215"/>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84DE2B4B-B9FF-7646-90C0-9B61912FF7EF}"/>
                </a:ext>
              </a:extLst>
            </p:cNvPr>
            <p:cNvCxnSpPr>
              <a:cxnSpLocks/>
            </p:cNvCxnSpPr>
            <p:nvPr/>
          </p:nvCxnSpPr>
          <p:spPr bwMode="auto">
            <a:xfrm>
              <a:off x="5533374" y="2396325"/>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11ED9723-D9D8-9D39-77A6-6B6F0D71788D}"/>
                </a:ext>
              </a:extLst>
            </p:cNvPr>
            <p:cNvCxnSpPr>
              <a:cxnSpLocks/>
            </p:cNvCxnSpPr>
            <p:nvPr/>
          </p:nvCxnSpPr>
          <p:spPr bwMode="auto">
            <a:xfrm>
              <a:off x="5761974" y="2462143"/>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1A11B60E-DEC6-3138-4E6F-B8BBE191D0D6}"/>
                </a:ext>
              </a:extLst>
            </p:cNvPr>
            <p:cNvCxnSpPr>
              <a:cxnSpLocks/>
            </p:cNvCxnSpPr>
            <p:nvPr/>
          </p:nvCxnSpPr>
          <p:spPr bwMode="auto">
            <a:xfrm>
              <a:off x="5789898" y="2462143"/>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EEF3B542-849D-6232-64BD-CC246C0A98A3}"/>
                </a:ext>
              </a:extLst>
            </p:cNvPr>
            <p:cNvCxnSpPr>
              <a:cxnSpLocks/>
            </p:cNvCxnSpPr>
            <p:nvPr/>
          </p:nvCxnSpPr>
          <p:spPr bwMode="auto">
            <a:xfrm>
              <a:off x="6026118" y="2537039"/>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DCCF7F3E-045B-0377-38F9-649ACBD777C7}"/>
                </a:ext>
              </a:extLst>
            </p:cNvPr>
            <p:cNvCxnSpPr>
              <a:cxnSpLocks/>
            </p:cNvCxnSpPr>
            <p:nvPr/>
          </p:nvCxnSpPr>
          <p:spPr bwMode="auto">
            <a:xfrm>
              <a:off x="6111240" y="2537039"/>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806F085C-9C68-1D93-D44B-E6E91498642D}"/>
                </a:ext>
              </a:extLst>
            </p:cNvPr>
            <p:cNvCxnSpPr>
              <a:cxnSpLocks/>
            </p:cNvCxnSpPr>
            <p:nvPr/>
          </p:nvCxnSpPr>
          <p:spPr bwMode="auto">
            <a:xfrm>
              <a:off x="6275357" y="2537039"/>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0AC78898-6866-71C5-EC77-192245EA1923}"/>
                </a:ext>
              </a:extLst>
            </p:cNvPr>
            <p:cNvCxnSpPr>
              <a:cxnSpLocks/>
            </p:cNvCxnSpPr>
            <p:nvPr/>
          </p:nvCxnSpPr>
          <p:spPr bwMode="auto">
            <a:xfrm>
              <a:off x="6304535" y="2537039"/>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4283EA64-F65E-EFDF-82D6-B48C6799659F}"/>
                </a:ext>
              </a:extLst>
            </p:cNvPr>
            <p:cNvCxnSpPr>
              <a:cxnSpLocks/>
            </p:cNvCxnSpPr>
            <p:nvPr/>
          </p:nvCxnSpPr>
          <p:spPr bwMode="auto">
            <a:xfrm>
              <a:off x="6334728" y="2537039"/>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6D651CF7-B4CD-37E1-4D81-2E370B2A2594}"/>
                </a:ext>
              </a:extLst>
            </p:cNvPr>
            <p:cNvCxnSpPr>
              <a:cxnSpLocks/>
            </p:cNvCxnSpPr>
            <p:nvPr/>
          </p:nvCxnSpPr>
          <p:spPr bwMode="auto">
            <a:xfrm>
              <a:off x="6471745" y="2537039"/>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EB57700B-41F3-2B59-C351-A570A953AC13}"/>
                </a:ext>
              </a:extLst>
            </p:cNvPr>
            <p:cNvCxnSpPr>
              <a:cxnSpLocks/>
            </p:cNvCxnSpPr>
            <p:nvPr/>
          </p:nvCxnSpPr>
          <p:spPr bwMode="auto">
            <a:xfrm>
              <a:off x="6513655" y="2537039"/>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543DDB2F-E9C0-2999-3BE2-2001F8F81956}"/>
                </a:ext>
              </a:extLst>
            </p:cNvPr>
            <p:cNvCxnSpPr>
              <a:cxnSpLocks/>
            </p:cNvCxnSpPr>
            <p:nvPr/>
          </p:nvCxnSpPr>
          <p:spPr bwMode="auto">
            <a:xfrm>
              <a:off x="6559375" y="2537039"/>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7DA43DD1-F8E6-1DE8-E18F-C87A4AAD3116}"/>
                </a:ext>
              </a:extLst>
            </p:cNvPr>
            <p:cNvCxnSpPr>
              <a:cxnSpLocks/>
            </p:cNvCxnSpPr>
            <p:nvPr/>
          </p:nvCxnSpPr>
          <p:spPr bwMode="auto">
            <a:xfrm>
              <a:off x="6601285" y="2537039"/>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0B5DA77E-C1FC-F8A5-188B-8BD0DFAAC11E}"/>
                </a:ext>
              </a:extLst>
            </p:cNvPr>
            <p:cNvCxnSpPr>
              <a:cxnSpLocks/>
            </p:cNvCxnSpPr>
            <p:nvPr/>
          </p:nvCxnSpPr>
          <p:spPr bwMode="auto">
            <a:xfrm>
              <a:off x="6641750" y="2537039"/>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B4415FE0-5800-F98E-BD62-C321BA310B06}"/>
                </a:ext>
              </a:extLst>
            </p:cNvPr>
            <p:cNvCxnSpPr>
              <a:cxnSpLocks/>
            </p:cNvCxnSpPr>
            <p:nvPr/>
          </p:nvCxnSpPr>
          <p:spPr bwMode="auto">
            <a:xfrm>
              <a:off x="6712281" y="2537039"/>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6D1C931E-C898-37C0-D4DF-BB876CDDB845}"/>
                </a:ext>
              </a:extLst>
            </p:cNvPr>
            <p:cNvCxnSpPr>
              <a:cxnSpLocks/>
            </p:cNvCxnSpPr>
            <p:nvPr/>
          </p:nvCxnSpPr>
          <p:spPr bwMode="auto">
            <a:xfrm>
              <a:off x="7111177" y="2537039"/>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22BCD4FD-24AF-145A-E2B5-6797AA8E772D}"/>
                </a:ext>
              </a:extLst>
            </p:cNvPr>
            <p:cNvCxnSpPr>
              <a:cxnSpLocks/>
            </p:cNvCxnSpPr>
            <p:nvPr/>
          </p:nvCxnSpPr>
          <p:spPr bwMode="auto">
            <a:xfrm>
              <a:off x="7230441" y="2537039"/>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6C354936-3EDD-1705-2866-A75E44CC0B67}"/>
                </a:ext>
              </a:extLst>
            </p:cNvPr>
            <p:cNvCxnSpPr>
              <a:cxnSpLocks/>
            </p:cNvCxnSpPr>
            <p:nvPr/>
          </p:nvCxnSpPr>
          <p:spPr bwMode="auto">
            <a:xfrm>
              <a:off x="7238061" y="2537039"/>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7E39D544-7EF9-5E4F-AEFC-39F7AF1A47A0}"/>
                </a:ext>
              </a:extLst>
            </p:cNvPr>
            <p:cNvCxnSpPr>
              <a:cxnSpLocks/>
            </p:cNvCxnSpPr>
            <p:nvPr/>
          </p:nvCxnSpPr>
          <p:spPr bwMode="auto">
            <a:xfrm>
              <a:off x="7349234" y="2537039"/>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0A27FF05-6E08-80FD-36F2-981869837298}"/>
                </a:ext>
              </a:extLst>
            </p:cNvPr>
            <p:cNvCxnSpPr>
              <a:cxnSpLocks/>
            </p:cNvCxnSpPr>
            <p:nvPr/>
          </p:nvCxnSpPr>
          <p:spPr bwMode="auto">
            <a:xfrm>
              <a:off x="7386395" y="2537039"/>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6919667C-AB29-B186-079B-BE041D517E8C}"/>
                </a:ext>
              </a:extLst>
            </p:cNvPr>
            <p:cNvCxnSpPr>
              <a:cxnSpLocks/>
            </p:cNvCxnSpPr>
            <p:nvPr/>
          </p:nvCxnSpPr>
          <p:spPr bwMode="auto">
            <a:xfrm>
              <a:off x="7453077" y="2537039"/>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E863383F-8903-67DC-C68F-87A8E752840F}"/>
                </a:ext>
              </a:extLst>
            </p:cNvPr>
            <p:cNvCxnSpPr>
              <a:cxnSpLocks/>
            </p:cNvCxnSpPr>
            <p:nvPr/>
          </p:nvCxnSpPr>
          <p:spPr bwMode="auto">
            <a:xfrm>
              <a:off x="7478552" y="2537039"/>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990260CB-C731-6D31-DF85-0BCC60DDCA5B}"/>
                </a:ext>
              </a:extLst>
            </p:cNvPr>
            <p:cNvCxnSpPr>
              <a:cxnSpLocks/>
            </p:cNvCxnSpPr>
            <p:nvPr/>
          </p:nvCxnSpPr>
          <p:spPr bwMode="auto">
            <a:xfrm>
              <a:off x="7575618" y="2537039"/>
              <a:ext cx="0" cy="71517"/>
            </a:xfrm>
            <a:prstGeom prst="line">
              <a:avLst/>
            </a:prstGeom>
            <a:noFill/>
            <a:ln w="19050"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A4287389-4836-23F5-C604-2ACC42195472}"/>
                </a:ext>
              </a:extLst>
            </p:cNvPr>
            <p:cNvCxnSpPr>
              <a:cxnSpLocks/>
            </p:cNvCxnSpPr>
            <p:nvPr/>
          </p:nvCxnSpPr>
          <p:spPr bwMode="auto">
            <a:xfrm>
              <a:off x="7597140" y="2537039"/>
              <a:ext cx="0" cy="71517"/>
            </a:xfrm>
            <a:prstGeom prst="line">
              <a:avLst/>
            </a:prstGeom>
            <a:noFill/>
            <a:ln w="19050" cap="flat" cmpd="sng" algn="ctr">
              <a:solidFill>
                <a:schemeClr val="accent3"/>
              </a:solidFill>
              <a:prstDash val="solid"/>
              <a:round/>
              <a:headEnd type="none" w="med" len="med"/>
              <a:tailEnd type="none" w="med" len="med"/>
            </a:ln>
            <a:effectLst/>
          </p:spPr>
        </p:cxnSp>
      </p:grpSp>
      <p:sp>
        <p:nvSpPr>
          <p:cNvPr id="86" name="Freeform: Shape 85">
            <a:extLst>
              <a:ext uri="{FF2B5EF4-FFF2-40B4-BE49-F238E27FC236}">
                <a16:creationId xmlns:a16="http://schemas.microsoft.com/office/drawing/2014/main" id="{567FBA06-CA3E-2917-5AF9-86668D3148B9}"/>
              </a:ext>
            </a:extLst>
          </p:cNvPr>
          <p:cNvSpPr/>
          <p:nvPr/>
        </p:nvSpPr>
        <p:spPr bwMode="auto">
          <a:xfrm>
            <a:off x="3661410" y="1600200"/>
            <a:ext cx="3939540" cy="1413510"/>
          </a:xfrm>
          <a:custGeom>
            <a:avLst/>
            <a:gdLst>
              <a:gd name="connsiteX0" fmla="*/ 0 w 3939540"/>
              <a:gd name="connsiteY0" fmla="*/ 0 h 1413510"/>
              <a:gd name="connsiteX1" fmla="*/ 80010 w 3939540"/>
              <a:gd name="connsiteY1" fmla="*/ 0 h 1413510"/>
              <a:gd name="connsiteX2" fmla="*/ 80010 w 3939540"/>
              <a:gd name="connsiteY2" fmla="*/ 72390 h 1413510"/>
              <a:gd name="connsiteX3" fmla="*/ 179070 w 3939540"/>
              <a:gd name="connsiteY3" fmla="*/ 72390 h 1413510"/>
              <a:gd name="connsiteX4" fmla="*/ 179070 w 3939540"/>
              <a:gd name="connsiteY4" fmla="*/ 133350 h 1413510"/>
              <a:gd name="connsiteX5" fmla="*/ 270510 w 3939540"/>
              <a:gd name="connsiteY5" fmla="*/ 133350 h 1413510"/>
              <a:gd name="connsiteX6" fmla="*/ 270510 w 3939540"/>
              <a:gd name="connsiteY6" fmla="*/ 190500 h 1413510"/>
              <a:gd name="connsiteX7" fmla="*/ 312420 w 3939540"/>
              <a:gd name="connsiteY7" fmla="*/ 190500 h 1413510"/>
              <a:gd name="connsiteX8" fmla="*/ 312420 w 3939540"/>
              <a:gd name="connsiteY8" fmla="*/ 240030 h 1413510"/>
              <a:gd name="connsiteX9" fmla="*/ 502920 w 3939540"/>
              <a:gd name="connsiteY9" fmla="*/ 240030 h 1413510"/>
              <a:gd name="connsiteX10" fmla="*/ 502920 w 3939540"/>
              <a:gd name="connsiteY10" fmla="*/ 312420 h 1413510"/>
              <a:gd name="connsiteX11" fmla="*/ 582930 w 3939540"/>
              <a:gd name="connsiteY11" fmla="*/ 312420 h 1413510"/>
              <a:gd name="connsiteX12" fmla="*/ 582930 w 3939540"/>
              <a:gd name="connsiteY12" fmla="*/ 373380 h 1413510"/>
              <a:gd name="connsiteX13" fmla="*/ 651510 w 3939540"/>
              <a:gd name="connsiteY13" fmla="*/ 373380 h 1413510"/>
              <a:gd name="connsiteX14" fmla="*/ 651510 w 3939540"/>
              <a:gd name="connsiteY14" fmla="*/ 441960 h 1413510"/>
              <a:gd name="connsiteX15" fmla="*/ 716280 w 3939540"/>
              <a:gd name="connsiteY15" fmla="*/ 441960 h 1413510"/>
              <a:gd name="connsiteX16" fmla="*/ 716280 w 3939540"/>
              <a:gd name="connsiteY16" fmla="*/ 502920 h 1413510"/>
              <a:gd name="connsiteX17" fmla="*/ 731520 w 3939540"/>
              <a:gd name="connsiteY17" fmla="*/ 502920 h 1413510"/>
              <a:gd name="connsiteX18" fmla="*/ 731520 w 3939540"/>
              <a:gd name="connsiteY18" fmla="*/ 567690 h 1413510"/>
              <a:gd name="connsiteX19" fmla="*/ 765810 w 3939540"/>
              <a:gd name="connsiteY19" fmla="*/ 567690 h 1413510"/>
              <a:gd name="connsiteX20" fmla="*/ 765810 w 3939540"/>
              <a:gd name="connsiteY20" fmla="*/ 617220 h 1413510"/>
              <a:gd name="connsiteX21" fmla="*/ 773430 w 3939540"/>
              <a:gd name="connsiteY21" fmla="*/ 617220 h 1413510"/>
              <a:gd name="connsiteX22" fmla="*/ 773430 w 3939540"/>
              <a:gd name="connsiteY22" fmla="*/ 681990 h 1413510"/>
              <a:gd name="connsiteX23" fmla="*/ 784860 w 3939540"/>
              <a:gd name="connsiteY23" fmla="*/ 681990 h 1413510"/>
              <a:gd name="connsiteX24" fmla="*/ 784860 w 3939540"/>
              <a:gd name="connsiteY24" fmla="*/ 811530 h 1413510"/>
              <a:gd name="connsiteX25" fmla="*/ 822960 w 3939540"/>
              <a:gd name="connsiteY25" fmla="*/ 811530 h 1413510"/>
              <a:gd name="connsiteX26" fmla="*/ 822960 w 3939540"/>
              <a:gd name="connsiteY26" fmla="*/ 876300 h 1413510"/>
              <a:gd name="connsiteX27" fmla="*/ 906780 w 3939540"/>
              <a:gd name="connsiteY27" fmla="*/ 876300 h 1413510"/>
              <a:gd name="connsiteX28" fmla="*/ 906780 w 3939540"/>
              <a:gd name="connsiteY28" fmla="*/ 937260 h 1413510"/>
              <a:gd name="connsiteX29" fmla="*/ 944880 w 3939540"/>
              <a:gd name="connsiteY29" fmla="*/ 937260 h 1413510"/>
              <a:gd name="connsiteX30" fmla="*/ 944880 w 3939540"/>
              <a:gd name="connsiteY30" fmla="*/ 1002030 h 1413510"/>
              <a:gd name="connsiteX31" fmla="*/ 1089660 w 3939540"/>
              <a:gd name="connsiteY31" fmla="*/ 1002030 h 1413510"/>
              <a:gd name="connsiteX32" fmla="*/ 1089660 w 3939540"/>
              <a:gd name="connsiteY32" fmla="*/ 1070610 h 1413510"/>
              <a:gd name="connsiteX33" fmla="*/ 1116330 w 3939540"/>
              <a:gd name="connsiteY33" fmla="*/ 1070610 h 1413510"/>
              <a:gd name="connsiteX34" fmla="*/ 1116330 w 3939540"/>
              <a:gd name="connsiteY34" fmla="*/ 1116330 h 1413510"/>
              <a:gd name="connsiteX35" fmla="*/ 1215390 w 3939540"/>
              <a:gd name="connsiteY35" fmla="*/ 1116330 h 1413510"/>
              <a:gd name="connsiteX36" fmla="*/ 1215390 w 3939540"/>
              <a:gd name="connsiteY36" fmla="*/ 1188720 h 1413510"/>
              <a:gd name="connsiteX37" fmla="*/ 1341120 w 3939540"/>
              <a:gd name="connsiteY37" fmla="*/ 1188720 h 1413510"/>
              <a:gd name="connsiteX38" fmla="*/ 1341120 w 3939540"/>
              <a:gd name="connsiteY38" fmla="*/ 1245870 h 1413510"/>
              <a:gd name="connsiteX39" fmla="*/ 1874520 w 3939540"/>
              <a:gd name="connsiteY39" fmla="*/ 1245870 h 1413510"/>
              <a:gd name="connsiteX40" fmla="*/ 1874520 w 3939540"/>
              <a:gd name="connsiteY40" fmla="*/ 1314450 h 1413510"/>
              <a:gd name="connsiteX41" fmla="*/ 1893570 w 3939540"/>
              <a:gd name="connsiteY41" fmla="*/ 1314450 h 1413510"/>
              <a:gd name="connsiteX42" fmla="*/ 1893570 w 3939540"/>
              <a:gd name="connsiteY42" fmla="*/ 1413510 h 1413510"/>
              <a:gd name="connsiteX43" fmla="*/ 3939540 w 3939540"/>
              <a:gd name="connsiteY43" fmla="*/ 1413510 h 1413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939540" h="1413510">
                <a:moveTo>
                  <a:pt x="0" y="0"/>
                </a:moveTo>
                <a:lnTo>
                  <a:pt x="80010" y="0"/>
                </a:lnTo>
                <a:lnTo>
                  <a:pt x="80010" y="72390"/>
                </a:lnTo>
                <a:lnTo>
                  <a:pt x="179070" y="72390"/>
                </a:lnTo>
                <a:lnTo>
                  <a:pt x="179070" y="133350"/>
                </a:lnTo>
                <a:lnTo>
                  <a:pt x="270510" y="133350"/>
                </a:lnTo>
                <a:lnTo>
                  <a:pt x="270510" y="190500"/>
                </a:lnTo>
                <a:lnTo>
                  <a:pt x="312420" y="190500"/>
                </a:lnTo>
                <a:lnTo>
                  <a:pt x="312420" y="240030"/>
                </a:lnTo>
                <a:lnTo>
                  <a:pt x="502920" y="240030"/>
                </a:lnTo>
                <a:lnTo>
                  <a:pt x="502920" y="312420"/>
                </a:lnTo>
                <a:lnTo>
                  <a:pt x="582930" y="312420"/>
                </a:lnTo>
                <a:lnTo>
                  <a:pt x="582930" y="373380"/>
                </a:lnTo>
                <a:lnTo>
                  <a:pt x="651510" y="373380"/>
                </a:lnTo>
                <a:lnTo>
                  <a:pt x="651510" y="441960"/>
                </a:lnTo>
                <a:lnTo>
                  <a:pt x="716280" y="441960"/>
                </a:lnTo>
                <a:lnTo>
                  <a:pt x="716280" y="502920"/>
                </a:lnTo>
                <a:lnTo>
                  <a:pt x="731520" y="502920"/>
                </a:lnTo>
                <a:lnTo>
                  <a:pt x="731520" y="567690"/>
                </a:lnTo>
                <a:lnTo>
                  <a:pt x="765810" y="567690"/>
                </a:lnTo>
                <a:lnTo>
                  <a:pt x="765810" y="617220"/>
                </a:lnTo>
                <a:lnTo>
                  <a:pt x="773430" y="617220"/>
                </a:lnTo>
                <a:lnTo>
                  <a:pt x="773430" y="681990"/>
                </a:lnTo>
                <a:lnTo>
                  <a:pt x="784860" y="681990"/>
                </a:lnTo>
                <a:lnTo>
                  <a:pt x="784860" y="811530"/>
                </a:lnTo>
                <a:lnTo>
                  <a:pt x="822960" y="811530"/>
                </a:lnTo>
                <a:lnTo>
                  <a:pt x="822960" y="876300"/>
                </a:lnTo>
                <a:lnTo>
                  <a:pt x="906780" y="876300"/>
                </a:lnTo>
                <a:lnTo>
                  <a:pt x="906780" y="937260"/>
                </a:lnTo>
                <a:lnTo>
                  <a:pt x="944880" y="937260"/>
                </a:lnTo>
                <a:lnTo>
                  <a:pt x="944880" y="1002030"/>
                </a:lnTo>
                <a:lnTo>
                  <a:pt x="1089660" y="1002030"/>
                </a:lnTo>
                <a:lnTo>
                  <a:pt x="1089660" y="1070610"/>
                </a:lnTo>
                <a:lnTo>
                  <a:pt x="1116330" y="1070610"/>
                </a:lnTo>
                <a:lnTo>
                  <a:pt x="1116330" y="1116330"/>
                </a:lnTo>
                <a:lnTo>
                  <a:pt x="1215390" y="1116330"/>
                </a:lnTo>
                <a:lnTo>
                  <a:pt x="1215390" y="1188720"/>
                </a:lnTo>
                <a:lnTo>
                  <a:pt x="1341120" y="1188720"/>
                </a:lnTo>
                <a:lnTo>
                  <a:pt x="1341120" y="1245870"/>
                </a:lnTo>
                <a:lnTo>
                  <a:pt x="1874520" y="1245870"/>
                </a:lnTo>
                <a:lnTo>
                  <a:pt x="1874520" y="1314450"/>
                </a:lnTo>
                <a:lnTo>
                  <a:pt x="1893570" y="1314450"/>
                </a:lnTo>
                <a:lnTo>
                  <a:pt x="1893570" y="1413510"/>
                </a:lnTo>
                <a:lnTo>
                  <a:pt x="3939540" y="1413510"/>
                </a:lnTo>
              </a:path>
            </a:pathLst>
          </a:custGeom>
          <a:noFill/>
          <a:ln w="28575">
            <a:solidFill>
              <a:schemeClr val="accent1"/>
            </a:solidFill>
            <a:miter lim="800000"/>
            <a:headEnd/>
            <a:tailEnd/>
          </a:ln>
        </p:spPr>
        <p:txBody>
          <a:bodyPr rtlCol="0" anchor="ctr"/>
          <a:lstStyle/>
          <a:p>
            <a:pPr algn="ctr"/>
            <a:endParaRPr lang="en-US"/>
          </a:p>
        </p:txBody>
      </p:sp>
      <p:grpSp>
        <p:nvGrpSpPr>
          <p:cNvPr id="149" name="Group 148">
            <a:extLst>
              <a:ext uri="{FF2B5EF4-FFF2-40B4-BE49-F238E27FC236}">
                <a16:creationId xmlns:a16="http://schemas.microsoft.com/office/drawing/2014/main" id="{923693C3-48B2-EEAA-3D97-083448AA3D33}"/>
              </a:ext>
            </a:extLst>
          </p:cNvPr>
          <p:cNvGrpSpPr/>
          <p:nvPr/>
        </p:nvGrpSpPr>
        <p:grpSpPr>
          <a:xfrm>
            <a:off x="4012397" y="1771876"/>
            <a:ext cx="3584743" cy="1236825"/>
            <a:chOff x="4012397" y="1771876"/>
            <a:chExt cx="3584743" cy="1236825"/>
          </a:xfrm>
        </p:grpSpPr>
        <p:cxnSp>
          <p:nvCxnSpPr>
            <p:cNvPr id="121" name="Straight Connector 120">
              <a:extLst>
                <a:ext uri="{FF2B5EF4-FFF2-40B4-BE49-F238E27FC236}">
                  <a16:creationId xmlns:a16="http://schemas.microsoft.com/office/drawing/2014/main" id="{8A76C6C9-471C-5CE6-F401-25FD408C58F1}"/>
                </a:ext>
              </a:extLst>
            </p:cNvPr>
            <p:cNvCxnSpPr>
              <a:cxnSpLocks/>
            </p:cNvCxnSpPr>
            <p:nvPr/>
          </p:nvCxnSpPr>
          <p:spPr bwMode="auto">
            <a:xfrm>
              <a:off x="4012397" y="1771876"/>
              <a:ext cx="0" cy="71517"/>
            </a:xfrm>
            <a:prstGeom prst="line">
              <a:avLst/>
            </a:prstGeom>
            <a:noFill/>
            <a:ln w="1905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DAABC1F1-74BE-E76F-A0DD-E736F90785D5}"/>
                </a:ext>
              </a:extLst>
            </p:cNvPr>
            <p:cNvCxnSpPr>
              <a:cxnSpLocks/>
            </p:cNvCxnSpPr>
            <p:nvPr/>
          </p:nvCxnSpPr>
          <p:spPr bwMode="auto">
            <a:xfrm>
              <a:off x="4995852" y="2712516"/>
              <a:ext cx="0" cy="71517"/>
            </a:xfrm>
            <a:prstGeom prst="line">
              <a:avLst/>
            </a:prstGeom>
            <a:noFill/>
            <a:ln w="1905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D99E5D63-2278-F0F2-7F4C-887A33B47964}"/>
                </a:ext>
              </a:extLst>
            </p:cNvPr>
            <p:cNvCxnSpPr>
              <a:cxnSpLocks/>
            </p:cNvCxnSpPr>
            <p:nvPr/>
          </p:nvCxnSpPr>
          <p:spPr bwMode="auto">
            <a:xfrm>
              <a:off x="5149076" y="2768793"/>
              <a:ext cx="0" cy="71517"/>
            </a:xfrm>
            <a:prstGeom prst="line">
              <a:avLst/>
            </a:prstGeom>
            <a:noFill/>
            <a:ln w="19050"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15030BDB-C828-BB55-C424-913F74A9A286}"/>
                </a:ext>
              </a:extLst>
            </p:cNvPr>
            <p:cNvCxnSpPr>
              <a:cxnSpLocks/>
            </p:cNvCxnSpPr>
            <p:nvPr/>
          </p:nvCxnSpPr>
          <p:spPr bwMode="auto">
            <a:xfrm>
              <a:off x="5471067" y="2772603"/>
              <a:ext cx="0" cy="71517"/>
            </a:xfrm>
            <a:prstGeom prst="line">
              <a:avLst/>
            </a:prstGeom>
            <a:noFill/>
            <a:ln w="1905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145CF68B-B16D-580D-2EDD-CFE5B82C9D96}"/>
                </a:ext>
              </a:extLst>
            </p:cNvPr>
            <p:cNvCxnSpPr>
              <a:cxnSpLocks/>
            </p:cNvCxnSpPr>
            <p:nvPr/>
          </p:nvCxnSpPr>
          <p:spPr bwMode="auto">
            <a:xfrm>
              <a:off x="5657850" y="2937184"/>
              <a:ext cx="0" cy="71517"/>
            </a:xfrm>
            <a:prstGeom prst="line">
              <a:avLst/>
            </a:prstGeom>
            <a:noFill/>
            <a:ln w="19050"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2031FF5E-E1C0-0184-FD89-FAE1C88AF6D1}"/>
                </a:ext>
              </a:extLst>
            </p:cNvPr>
            <p:cNvCxnSpPr>
              <a:cxnSpLocks/>
            </p:cNvCxnSpPr>
            <p:nvPr/>
          </p:nvCxnSpPr>
          <p:spPr bwMode="auto">
            <a:xfrm>
              <a:off x="6362106" y="2937184"/>
              <a:ext cx="0" cy="71517"/>
            </a:xfrm>
            <a:prstGeom prst="line">
              <a:avLst/>
            </a:prstGeom>
            <a:noFill/>
            <a:ln w="1905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86C6EC3B-C349-D2C3-5BD3-5CBE7B3BFD88}"/>
                </a:ext>
              </a:extLst>
            </p:cNvPr>
            <p:cNvCxnSpPr>
              <a:cxnSpLocks/>
            </p:cNvCxnSpPr>
            <p:nvPr/>
          </p:nvCxnSpPr>
          <p:spPr bwMode="auto">
            <a:xfrm>
              <a:off x="6465493" y="2937184"/>
              <a:ext cx="0" cy="71517"/>
            </a:xfrm>
            <a:prstGeom prst="line">
              <a:avLst/>
            </a:prstGeom>
            <a:noFill/>
            <a:ln w="19050"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849B3957-078A-7C64-BE44-1AE0DA7EEC95}"/>
                </a:ext>
              </a:extLst>
            </p:cNvPr>
            <p:cNvCxnSpPr>
              <a:cxnSpLocks/>
            </p:cNvCxnSpPr>
            <p:nvPr/>
          </p:nvCxnSpPr>
          <p:spPr bwMode="auto">
            <a:xfrm>
              <a:off x="6512467" y="2937184"/>
              <a:ext cx="0" cy="71517"/>
            </a:xfrm>
            <a:prstGeom prst="line">
              <a:avLst/>
            </a:prstGeom>
            <a:noFill/>
            <a:ln w="1905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5C181722-84C1-542C-BE54-002CAFE79AAA}"/>
                </a:ext>
              </a:extLst>
            </p:cNvPr>
            <p:cNvCxnSpPr>
              <a:cxnSpLocks/>
            </p:cNvCxnSpPr>
            <p:nvPr/>
          </p:nvCxnSpPr>
          <p:spPr bwMode="auto">
            <a:xfrm>
              <a:off x="6542947" y="2937184"/>
              <a:ext cx="0" cy="71517"/>
            </a:xfrm>
            <a:prstGeom prst="line">
              <a:avLst/>
            </a:prstGeom>
            <a:noFill/>
            <a:ln w="1905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F32A8F36-020D-EF6C-D1BB-6D272B3A7930}"/>
                </a:ext>
              </a:extLst>
            </p:cNvPr>
            <p:cNvCxnSpPr>
              <a:cxnSpLocks/>
            </p:cNvCxnSpPr>
            <p:nvPr/>
          </p:nvCxnSpPr>
          <p:spPr bwMode="auto">
            <a:xfrm>
              <a:off x="6620852" y="2937184"/>
              <a:ext cx="0" cy="71517"/>
            </a:xfrm>
            <a:prstGeom prst="line">
              <a:avLst/>
            </a:prstGeom>
            <a:noFill/>
            <a:ln w="19050"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D48E8FD5-B3FC-8984-5F71-84F5508AE580}"/>
                </a:ext>
              </a:extLst>
            </p:cNvPr>
            <p:cNvCxnSpPr>
              <a:cxnSpLocks/>
            </p:cNvCxnSpPr>
            <p:nvPr/>
          </p:nvCxnSpPr>
          <p:spPr bwMode="auto">
            <a:xfrm>
              <a:off x="6782659" y="2937184"/>
              <a:ext cx="0" cy="71517"/>
            </a:xfrm>
            <a:prstGeom prst="line">
              <a:avLst/>
            </a:prstGeom>
            <a:noFill/>
            <a:ln w="19050"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55C08C5C-BE20-6739-CBC4-D938A39D78B0}"/>
                </a:ext>
              </a:extLst>
            </p:cNvPr>
            <p:cNvCxnSpPr>
              <a:cxnSpLocks/>
            </p:cNvCxnSpPr>
            <p:nvPr/>
          </p:nvCxnSpPr>
          <p:spPr bwMode="auto">
            <a:xfrm>
              <a:off x="6695193" y="2937184"/>
              <a:ext cx="0" cy="71517"/>
            </a:xfrm>
            <a:prstGeom prst="line">
              <a:avLst/>
            </a:prstGeom>
            <a:noFill/>
            <a:ln w="19050"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68B72BF6-E7EC-F1CB-8F8A-3ABF99378A44}"/>
                </a:ext>
              </a:extLst>
            </p:cNvPr>
            <p:cNvCxnSpPr>
              <a:cxnSpLocks/>
            </p:cNvCxnSpPr>
            <p:nvPr/>
          </p:nvCxnSpPr>
          <p:spPr bwMode="auto">
            <a:xfrm>
              <a:off x="6824370" y="2937184"/>
              <a:ext cx="0" cy="71517"/>
            </a:xfrm>
            <a:prstGeom prst="line">
              <a:avLst/>
            </a:prstGeom>
            <a:noFill/>
            <a:ln w="19050"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A2FB6225-A2F4-DE7A-ADC5-513A2F43976F}"/>
                </a:ext>
              </a:extLst>
            </p:cNvPr>
            <p:cNvCxnSpPr>
              <a:cxnSpLocks/>
            </p:cNvCxnSpPr>
            <p:nvPr/>
          </p:nvCxnSpPr>
          <p:spPr bwMode="auto">
            <a:xfrm>
              <a:off x="6969007" y="2937184"/>
              <a:ext cx="0" cy="71517"/>
            </a:xfrm>
            <a:prstGeom prst="line">
              <a:avLst/>
            </a:prstGeom>
            <a:noFill/>
            <a:ln w="19050" cap="flat" cmpd="sng" algn="ctr">
              <a:solidFill>
                <a:schemeClr val="accent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CD0632B6-BBB4-6432-58A1-7FAA7ACBC0A2}"/>
                </a:ext>
              </a:extLst>
            </p:cNvPr>
            <p:cNvCxnSpPr>
              <a:cxnSpLocks/>
            </p:cNvCxnSpPr>
            <p:nvPr/>
          </p:nvCxnSpPr>
          <p:spPr bwMode="auto">
            <a:xfrm>
              <a:off x="7253159" y="2937184"/>
              <a:ext cx="0" cy="71517"/>
            </a:xfrm>
            <a:prstGeom prst="line">
              <a:avLst/>
            </a:prstGeom>
            <a:noFill/>
            <a:ln w="19050" cap="flat" cmpd="sng" algn="ctr">
              <a:solidFill>
                <a:schemeClr val="accent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F5D68723-5D7E-573C-70DF-F769E2952917}"/>
                </a:ext>
              </a:extLst>
            </p:cNvPr>
            <p:cNvCxnSpPr>
              <a:cxnSpLocks/>
            </p:cNvCxnSpPr>
            <p:nvPr/>
          </p:nvCxnSpPr>
          <p:spPr bwMode="auto">
            <a:xfrm>
              <a:off x="7293107" y="2937184"/>
              <a:ext cx="0" cy="71517"/>
            </a:xfrm>
            <a:prstGeom prst="line">
              <a:avLst/>
            </a:prstGeom>
            <a:noFill/>
            <a:ln w="19050" cap="flat" cmpd="sng" algn="ctr">
              <a:solidFill>
                <a:schemeClr val="accent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0C90CDD5-669E-23E4-8C0B-95F9B3C0EFC9}"/>
                </a:ext>
              </a:extLst>
            </p:cNvPr>
            <p:cNvCxnSpPr>
              <a:cxnSpLocks/>
            </p:cNvCxnSpPr>
            <p:nvPr/>
          </p:nvCxnSpPr>
          <p:spPr bwMode="auto">
            <a:xfrm>
              <a:off x="7597140" y="2937184"/>
              <a:ext cx="0" cy="71517"/>
            </a:xfrm>
            <a:prstGeom prst="line">
              <a:avLst/>
            </a:prstGeom>
            <a:noFill/>
            <a:ln w="19050"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2438477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B4755-4F6F-094F-9B3C-D651DB8B1B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80B6B3-91B3-12F3-1E0D-6F80CEBF0173}"/>
              </a:ext>
            </a:extLst>
          </p:cNvPr>
          <p:cNvSpPr>
            <a:spLocks noGrp="1"/>
          </p:cNvSpPr>
          <p:nvPr>
            <p:ph type="title"/>
          </p:nvPr>
        </p:nvSpPr>
        <p:spPr/>
        <p:txBody>
          <a:bodyPr/>
          <a:lstStyle/>
          <a:p>
            <a:r>
              <a:rPr lang="en-US" altLang="en-US" sz="3600" dirty="0"/>
              <a:t>ACCELERATE: RFS by Subgroup</a:t>
            </a:r>
            <a:endParaRPr lang="en-US" dirty="0"/>
          </a:p>
        </p:txBody>
      </p:sp>
      <p:sp>
        <p:nvSpPr>
          <p:cNvPr id="8" name="Text Box 15">
            <a:extLst>
              <a:ext uri="{FF2B5EF4-FFF2-40B4-BE49-F238E27FC236}">
                <a16:creationId xmlns:a16="http://schemas.microsoft.com/office/drawing/2014/main" id="{8E2D379B-33CE-5E9A-6366-803B3E630C6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Sharma. ASCO GI 2025. Abstr 519.</a:t>
            </a:r>
          </a:p>
        </p:txBody>
      </p:sp>
      <p:sp>
        <p:nvSpPr>
          <p:cNvPr id="11" name="TextBox 10">
            <a:extLst>
              <a:ext uri="{FF2B5EF4-FFF2-40B4-BE49-F238E27FC236}">
                <a16:creationId xmlns:a16="http://schemas.microsoft.com/office/drawing/2014/main" id="{AE99A85D-DCE3-24FB-4608-DA09CD9DE704}"/>
              </a:ext>
            </a:extLst>
          </p:cNvPr>
          <p:cNvSpPr txBox="1"/>
          <p:nvPr/>
        </p:nvSpPr>
        <p:spPr bwMode="auto">
          <a:xfrm>
            <a:off x="3583096" y="3891514"/>
            <a:ext cx="7229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 = 93</a:t>
            </a:r>
          </a:p>
        </p:txBody>
      </p:sp>
      <p:graphicFrame>
        <p:nvGraphicFramePr>
          <p:cNvPr id="3" name="Table 2">
            <a:extLst>
              <a:ext uri="{FF2B5EF4-FFF2-40B4-BE49-F238E27FC236}">
                <a16:creationId xmlns:a16="http://schemas.microsoft.com/office/drawing/2014/main" id="{35A6BA79-DAB0-329A-50E4-DA4928663F30}"/>
              </a:ext>
            </a:extLst>
          </p:cNvPr>
          <p:cNvGraphicFramePr>
            <a:graphicFrameLocks noGrp="1"/>
          </p:cNvGraphicFramePr>
          <p:nvPr>
            <p:extLst>
              <p:ext uri="{D42A27DB-BD31-4B8C-83A1-F6EECF244321}">
                <p14:modId xmlns:p14="http://schemas.microsoft.com/office/powerpoint/2010/main" val="1497344126"/>
              </p:ext>
            </p:extLst>
          </p:nvPr>
        </p:nvGraphicFramePr>
        <p:xfrm>
          <a:off x="142619" y="1603375"/>
          <a:ext cx="5919545" cy="4724400"/>
        </p:xfrm>
        <a:graphic>
          <a:graphicData uri="http://schemas.openxmlformats.org/drawingml/2006/table">
            <a:tbl>
              <a:tblPr firstRow="1" bandRow="1">
                <a:tableStyleId>{93296810-A885-4BE3-A3E7-6D5BEEA58F35}</a:tableStyleId>
              </a:tblPr>
              <a:tblGrid>
                <a:gridCol w="1494795">
                  <a:extLst>
                    <a:ext uri="{9D8B030D-6E8A-4147-A177-3AD203B41FA5}">
                      <a16:colId xmlns:a16="http://schemas.microsoft.com/office/drawing/2014/main" val="1269283004"/>
                    </a:ext>
                  </a:extLst>
                </a:gridCol>
                <a:gridCol w="1353879">
                  <a:extLst>
                    <a:ext uri="{9D8B030D-6E8A-4147-A177-3AD203B41FA5}">
                      <a16:colId xmlns:a16="http://schemas.microsoft.com/office/drawing/2014/main" val="3673316985"/>
                    </a:ext>
                  </a:extLst>
                </a:gridCol>
                <a:gridCol w="878958">
                  <a:extLst>
                    <a:ext uri="{9D8B030D-6E8A-4147-A177-3AD203B41FA5}">
                      <a16:colId xmlns:a16="http://schemas.microsoft.com/office/drawing/2014/main" val="2742166618"/>
                    </a:ext>
                  </a:extLst>
                </a:gridCol>
                <a:gridCol w="1410586">
                  <a:extLst>
                    <a:ext uri="{9D8B030D-6E8A-4147-A177-3AD203B41FA5}">
                      <a16:colId xmlns:a16="http://schemas.microsoft.com/office/drawing/2014/main" val="2337248864"/>
                    </a:ext>
                  </a:extLst>
                </a:gridCol>
                <a:gridCol w="781327">
                  <a:extLst>
                    <a:ext uri="{9D8B030D-6E8A-4147-A177-3AD203B41FA5}">
                      <a16:colId xmlns:a16="http://schemas.microsoft.com/office/drawing/2014/main" val="3077358293"/>
                    </a:ext>
                  </a:extLst>
                </a:gridCol>
              </a:tblGrid>
              <a:tr h="295564">
                <a:tc>
                  <a:txBody>
                    <a:bodyPr/>
                    <a:lstStyle/>
                    <a:p>
                      <a:r>
                        <a:rPr lang="en-US" sz="1400" dirty="0"/>
                        <a:t>Subgroup</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HR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i="1" dirty="0"/>
                        <a:t>P</a:t>
                      </a:r>
                      <a:r>
                        <a:rPr lang="en-US" sz="1400" dirty="0"/>
                        <a:t> Value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aHR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i="1" dirty="0"/>
                        <a:t>P</a:t>
                      </a:r>
                      <a:r>
                        <a:rPr lang="en-US" sz="1400" dirty="0"/>
                        <a:t> Value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17263302"/>
                  </a:ext>
                </a:extLst>
              </a:tr>
              <a:tr h="240268">
                <a:tc>
                  <a:txBody>
                    <a:bodyPr/>
                    <a:lstStyle/>
                    <a:p>
                      <a:r>
                        <a:rPr lang="en-US" sz="1400" dirty="0">
                          <a:solidFill>
                            <a:schemeClr val="bg1"/>
                          </a:solidFill>
                        </a:rPr>
                        <a:t>CT + CRT (vs CT)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1.60 (0.83-3.03)</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.16</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1.09 (0.54-2.17)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.818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70424394"/>
                  </a:ext>
                </a:extLst>
              </a:tr>
              <a:tr h="252275">
                <a:tc>
                  <a:txBody>
                    <a:bodyPr/>
                    <a:lstStyle/>
                    <a:p>
                      <a:r>
                        <a:rPr lang="en-US" sz="1400" dirty="0">
                          <a:solidFill>
                            <a:schemeClr val="bg1"/>
                          </a:solidFill>
                        </a:rPr>
                        <a:t>Age &gt;50 yr (vs ≤50 yr)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0.59 (0.31-1.12)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.104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48615756"/>
                  </a:ext>
                </a:extLst>
              </a:tr>
              <a:tr h="218101">
                <a:tc>
                  <a:txBody>
                    <a:bodyPr/>
                    <a:lstStyle/>
                    <a:p>
                      <a:r>
                        <a:rPr lang="en-US" sz="1400" dirty="0">
                          <a:solidFill>
                            <a:schemeClr val="bg1"/>
                          </a:solidFill>
                        </a:rPr>
                        <a:t>Female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0.81 (0.41-1.58)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.535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00949782"/>
                  </a:ext>
                </a:extLst>
              </a:tr>
              <a:tr h="257817">
                <a:tc>
                  <a:txBody>
                    <a:bodyPr/>
                    <a:lstStyle/>
                    <a:p>
                      <a:r>
                        <a:rPr lang="en-US" sz="1400" dirty="0">
                          <a:solidFill>
                            <a:schemeClr val="bg1"/>
                          </a:solidFill>
                        </a:rPr>
                        <a:t>ECOG PS ≥1 (vs 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2.34 (0.98-5.61)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.057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4.17 (1.58-11.0)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.004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11851928"/>
                  </a:ext>
                </a:extLst>
              </a:tr>
              <a:tr h="251352">
                <a:tc>
                  <a:txBody>
                    <a:bodyPr/>
                    <a:lstStyle/>
                    <a:p>
                      <a:r>
                        <a:rPr lang="en-US" sz="1400" dirty="0">
                          <a:solidFill>
                            <a:schemeClr val="bg1"/>
                          </a:solidFill>
                        </a:rPr>
                        <a:t>Comorbidity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0.92 (0.45-1.90)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.831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31032639"/>
                  </a:ext>
                </a:extLst>
              </a:tr>
              <a:tr h="226413">
                <a:tc>
                  <a:txBody>
                    <a:bodyPr/>
                    <a:lstStyle/>
                    <a:p>
                      <a:r>
                        <a:rPr lang="en-US" sz="1400" dirty="0">
                          <a:solidFill>
                            <a:schemeClr val="bg1"/>
                          </a:solidFill>
                        </a:rPr>
                        <a:t>F/H of cancer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0.74 (0.23-2.42)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.621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30427066"/>
                  </a:ext>
                </a:extLst>
              </a:tr>
              <a:tr h="256893">
                <a:tc>
                  <a:txBody>
                    <a:bodyPr/>
                    <a:lstStyle/>
                    <a:p>
                      <a:r>
                        <a:rPr lang="en-US" sz="1400" dirty="0">
                          <a:solidFill>
                            <a:schemeClr val="bg1"/>
                          </a:solidFill>
                        </a:rPr>
                        <a:t>High TLC (vs normal)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1.31 (0.58-2.99)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.514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04517649"/>
                  </a:ext>
                </a:extLst>
              </a:tr>
              <a:tr h="305846">
                <a:tc>
                  <a:txBody>
                    <a:bodyPr/>
                    <a:lstStyle/>
                    <a:p>
                      <a:r>
                        <a:rPr lang="en-US" sz="1400" dirty="0">
                          <a:solidFill>
                            <a:schemeClr val="bg1"/>
                          </a:solidFill>
                        </a:rPr>
                        <a:t>High serum ALP (vs normal)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1.00 (0.51-1.95)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.997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52302864"/>
                  </a:ext>
                </a:extLst>
              </a:tr>
              <a:tr h="347749">
                <a:tc>
                  <a:txBody>
                    <a:bodyPr/>
                    <a:lstStyle/>
                    <a:p>
                      <a:r>
                        <a:rPr lang="en-US" sz="1400" dirty="0">
                          <a:solidFill>
                            <a:schemeClr val="bg1"/>
                          </a:solidFill>
                        </a:rPr>
                        <a:t>Low serum albumin </a:t>
                      </a:r>
                      <a:br>
                        <a:rPr lang="en-US" sz="1400" dirty="0">
                          <a:solidFill>
                            <a:schemeClr val="bg1"/>
                          </a:solidFill>
                        </a:rPr>
                      </a:br>
                      <a:r>
                        <a:rPr lang="en-US" sz="1400" dirty="0">
                          <a:solidFill>
                            <a:schemeClr val="bg1"/>
                          </a:solidFill>
                        </a:rPr>
                        <a:t>(vs normal)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1.85 (0.81-4.22)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.145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2.39 (1.00-5.68)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.049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28622563"/>
                  </a:ext>
                </a:extLst>
              </a:tr>
              <a:tr h="226291">
                <a:tc>
                  <a:txBody>
                    <a:bodyPr/>
                    <a:lstStyle/>
                    <a:p>
                      <a:r>
                        <a:rPr lang="en-US" sz="1400" dirty="0">
                          <a:solidFill>
                            <a:schemeClr val="bg1"/>
                          </a:solidFill>
                        </a:rPr>
                        <a:t>Node positivity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3.06 (1.61-5.81)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.001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3.28 (1.64-6.58)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.001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56244211"/>
                  </a:ext>
                </a:extLst>
              </a:tr>
              <a:tr h="256771">
                <a:tc>
                  <a:txBody>
                    <a:bodyPr/>
                    <a:lstStyle/>
                    <a:p>
                      <a:r>
                        <a:rPr lang="en-US" sz="1400" dirty="0">
                          <a:solidFill>
                            <a:schemeClr val="bg1"/>
                          </a:solidFill>
                        </a:rPr>
                        <a:t>Stage ≥3 (vs &lt;3)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2.72 (1.4-5.29)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.003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62530194"/>
                  </a:ext>
                </a:extLst>
              </a:tr>
            </a:tbl>
          </a:graphicData>
        </a:graphic>
      </p:graphicFrame>
      <p:graphicFrame>
        <p:nvGraphicFramePr>
          <p:cNvPr id="4" name="Table 3">
            <a:extLst>
              <a:ext uri="{FF2B5EF4-FFF2-40B4-BE49-F238E27FC236}">
                <a16:creationId xmlns:a16="http://schemas.microsoft.com/office/drawing/2014/main" id="{AB84DE74-C380-7539-6FAF-E03F8C5167EB}"/>
              </a:ext>
            </a:extLst>
          </p:cNvPr>
          <p:cNvGraphicFramePr>
            <a:graphicFrameLocks noGrp="1"/>
          </p:cNvGraphicFramePr>
          <p:nvPr>
            <p:extLst>
              <p:ext uri="{D42A27DB-BD31-4B8C-83A1-F6EECF244321}">
                <p14:modId xmlns:p14="http://schemas.microsoft.com/office/powerpoint/2010/main" val="1249100714"/>
              </p:ext>
            </p:extLst>
          </p:nvPr>
        </p:nvGraphicFramePr>
        <p:xfrm>
          <a:off x="6173968" y="1603375"/>
          <a:ext cx="5878802" cy="4297680"/>
        </p:xfrm>
        <a:graphic>
          <a:graphicData uri="http://schemas.openxmlformats.org/drawingml/2006/table">
            <a:tbl>
              <a:tblPr firstRow="1" bandRow="1">
                <a:tableStyleId>{93296810-A885-4BE3-A3E7-6D5BEEA58F35}</a:tableStyleId>
              </a:tblPr>
              <a:tblGrid>
                <a:gridCol w="1381794">
                  <a:extLst>
                    <a:ext uri="{9D8B030D-6E8A-4147-A177-3AD203B41FA5}">
                      <a16:colId xmlns:a16="http://schemas.microsoft.com/office/drawing/2014/main" val="1269283004"/>
                    </a:ext>
                  </a:extLst>
                </a:gridCol>
                <a:gridCol w="1432874">
                  <a:extLst>
                    <a:ext uri="{9D8B030D-6E8A-4147-A177-3AD203B41FA5}">
                      <a16:colId xmlns:a16="http://schemas.microsoft.com/office/drawing/2014/main" val="3673316985"/>
                    </a:ext>
                  </a:extLst>
                </a:gridCol>
                <a:gridCol w="856643">
                  <a:extLst>
                    <a:ext uri="{9D8B030D-6E8A-4147-A177-3AD203B41FA5}">
                      <a16:colId xmlns:a16="http://schemas.microsoft.com/office/drawing/2014/main" val="2742166618"/>
                    </a:ext>
                  </a:extLst>
                </a:gridCol>
                <a:gridCol w="1413163">
                  <a:extLst>
                    <a:ext uri="{9D8B030D-6E8A-4147-A177-3AD203B41FA5}">
                      <a16:colId xmlns:a16="http://schemas.microsoft.com/office/drawing/2014/main" val="2337248864"/>
                    </a:ext>
                  </a:extLst>
                </a:gridCol>
                <a:gridCol w="794328">
                  <a:extLst>
                    <a:ext uri="{9D8B030D-6E8A-4147-A177-3AD203B41FA5}">
                      <a16:colId xmlns:a16="http://schemas.microsoft.com/office/drawing/2014/main" val="3077358293"/>
                    </a:ext>
                  </a:extLst>
                </a:gridCol>
              </a:tblGrid>
              <a:tr h="0">
                <a:tc>
                  <a:txBody>
                    <a:bodyPr/>
                    <a:lstStyle/>
                    <a:p>
                      <a:r>
                        <a:rPr lang="en-US" sz="1400" dirty="0"/>
                        <a:t>Subgroup</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HR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i="1" dirty="0"/>
                        <a:t>P</a:t>
                      </a:r>
                      <a:r>
                        <a:rPr lang="en-US" sz="1400" dirty="0"/>
                        <a:t> Value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aHR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i="1" dirty="0"/>
                        <a:t>P</a:t>
                      </a:r>
                      <a:r>
                        <a:rPr lang="en-US" sz="1400" dirty="0"/>
                        <a:t> Value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17263302"/>
                  </a:ext>
                </a:extLst>
              </a:tr>
              <a:tr h="141082">
                <a:tc>
                  <a:txBody>
                    <a:bodyPr/>
                    <a:lstStyle/>
                    <a:p>
                      <a:r>
                        <a:rPr lang="en-US" sz="1400" dirty="0">
                          <a:solidFill>
                            <a:schemeClr val="bg1"/>
                          </a:solidFill>
                        </a:rPr>
                        <a:t>No. of CT cycles &lt;4 (vs ≥4)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3.13 (1.38-7.13)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.007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2.72 (1.12-6.61)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.028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03152437"/>
                  </a:ext>
                </a:extLst>
              </a:tr>
              <a:tr h="195073">
                <a:tc gridSpan="5">
                  <a:txBody>
                    <a:bodyPr/>
                    <a:lstStyle/>
                    <a:p>
                      <a:r>
                        <a:rPr lang="en-US" sz="1400" dirty="0">
                          <a:solidFill>
                            <a:schemeClr val="bg1"/>
                          </a:solidFill>
                        </a:rPr>
                        <a:t>CT dose reduction (vs none)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27103183"/>
                  </a:ext>
                </a:extLst>
              </a:tr>
              <a:tr h="0">
                <a:tc>
                  <a:txBody>
                    <a:bodyPr/>
                    <a:lstStyle/>
                    <a:p>
                      <a:pPr marL="285750" indent="-285750">
                        <a:buFont typeface="Wingdings" panose="05000000000000000000" pitchFamily="2" charset="2"/>
                        <a:buChar char="§"/>
                      </a:pPr>
                      <a:r>
                        <a:rPr lang="en-US" sz="1400" dirty="0">
                          <a:solidFill>
                            <a:schemeClr val="bg1"/>
                          </a:solidFill>
                        </a:rPr>
                        <a:t>≤25%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0.88 (0.45-1.71)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.705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68967637"/>
                  </a:ext>
                </a:extLst>
              </a:tr>
              <a:tr h="0">
                <a:tc>
                  <a:txBody>
                    <a:bodyPr/>
                    <a:lstStyle/>
                    <a:p>
                      <a:pPr marL="285750" indent="-285750">
                        <a:buFont typeface="Wingdings" panose="05000000000000000000" pitchFamily="2" charset="2"/>
                        <a:buChar char="§"/>
                      </a:pPr>
                      <a:r>
                        <a:rPr lang="en-US" sz="1400" dirty="0">
                          <a:solidFill>
                            <a:schemeClr val="bg1"/>
                          </a:solidFill>
                        </a:rPr>
                        <a:t>&gt;25%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1.15 (0.27-4.91)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.85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03197762"/>
                  </a:ext>
                </a:extLst>
              </a:tr>
              <a:tr h="141082">
                <a:tc gridSpan="5">
                  <a:txBody>
                    <a:bodyPr/>
                    <a:lstStyle/>
                    <a:p>
                      <a:pPr marL="0" indent="0">
                        <a:buFont typeface="Wingdings" panose="05000000000000000000" pitchFamily="2" charset="2"/>
                        <a:buNone/>
                      </a:pPr>
                      <a:r>
                        <a:rPr lang="en-US" sz="1400" dirty="0">
                          <a:solidFill>
                            <a:schemeClr val="bg1"/>
                          </a:solidFill>
                        </a:rPr>
                        <a:t>CT dose delay (vs none)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53817299"/>
                  </a:ext>
                </a:extLst>
              </a:tr>
              <a:tr h="0">
                <a:tc>
                  <a:txBody>
                    <a:bodyPr/>
                    <a:lstStyle/>
                    <a:p>
                      <a:pPr marL="285750" indent="-285750">
                        <a:buFont typeface="Wingdings" panose="05000000000000000000" pitchFamily="2" charset="2"/>
                        <a:buChar char="§"/>
                      </a:pPr>
                      <a:r>
                        <a:rPr lang="en-US" sz="1400" dirty="0">
                          <a:solidFill>
                            <a:schemeClr val="bg1"/>
                          </a:solidFill>
                        </a:rPr>
                        <a:t>≤1 wk</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1.10 (0.53-2.32)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.815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30516481"/>
                  </a:ext>
                </a:extLst>
              </a:tr>
              <a:tr h="0">
                <a:tc>
                  <a:txBody>
                    <a:bodyPr/>
                    <a:lstStyle/>
                    <a:p>
                      <a:pPr marL="285750" indent="-285750">
                        <a:buFont typeface="Wingdings" panose="05000000000000000000" pitchFamily="2" charset="2"/>
                        <a:buChar char="§"/>
                      </a:pPr>
                      <a:r>
                        <a:rPr lang="en-US" sz="1400" dirty="0">
                          <a:solidFill>
                            <a:schemeClr val="bg1"/>
                          </a:solidFill>
                        </a:rPr>
                        <a:t>&gt;1 wk</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1.89 (0.76-4.69)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.173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11660217"/>
                  </a:ext>
                </a:extLst>
              </a:tr>
              <a:tr h="141082">
                <a:tc>
                  <a:txBody>
                    <a:bodyPr/>
                    <a:lstStyle/>
                    <a:p>
                      <a:pPr marL="0" indent="0">
                        <a:buFont typeface="Wingdings" panose="05000000000000000000" pitchFamily="2" charset="2"/>
                        <a:buNone/>
                      </a:pPr>
                      <a:r>
                        <a:rPr lang="en-US" sz="1400" dirty="0">
                          <a:solidFill>
                            <a:schemeClr val="bg1"/>
                          </a:solidFill>
                        </a:rPr>
                        <a:t>High bilirubin at enrollment*</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4488828"/>
                  </a:ext>
                </a:extLst>
              </a:tr>
              <a:tr h="197514">
                <a:tc gridSpan="5">
                  <a:txBody>
                    <a:bodyPr/>
                    <a:lstStyle/>
                    <a:p>
                      <a:pPr marL="0" indent="0">
                        <a:buFont typeface="Wingdings" panose="05000000000000000000" pitchFamily="2" charset="2"/>
                        <a:buNone/>
                      </a:pPr>
                      <a:r>
                        <a:rPr lang="en-US" sz="1400" dirty="0">
                          <a:solidFill>
                            <a:schemeClr val="bg1"/>
                          </a:solidFill>
                        </a:rPr>
                        <a:t>CA 19.9 at enrollment (vs normal)</a:t>
                      </a:r>
                      <a:r>
                        <a:rPr lang="en-US" sz="1400" baseline="30000" dirty="0">
                          <a:solidFill>
                            <a:schemeClr val="bg1"/>
                          </a:solidFill>
                        </a:rPr>
                        <a:t>†</a:t>
                      </a: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00918693"/>
                  </a:ext>
                </a:extLst>
              </a:tr>
              <a:tr h="0">
                <a:tc>
                  <a:txBody>
                    <a:bodyPr/>
                    <a:lstStyle/>
                    <a:p>
                      <a:pPr marL="285750" indent="-285750">
                        <a:buFont typeface="Wingdings" panose="05000000000000000000" pitchFamily="2" charset="2"/>
                        <a:buChar char="§"/>
                      </a:pPr>
                      <a:r>
                        <a:rPr lang="en-US" sz="1400" dirty="0">
                          <a:solidFill>
                            <a:schemeClr val="bg1"/>
                          </a:solidFill>
                        </a:rPr>
                        <a:t>High</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4.45 (1.51-13.16)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.007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3.01 (0.98-9.28)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.055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12288944"/>
                  </a:ext>
                </a:extLst>
              </a:tr>
              <a:tr h="0">
                <a:tc>
                  <a:txBody>
                    <a:bodyPr/>
                    <a:lstStyle/>
                    <a:p>
                      <a:pPr marL="285750" indent="-285750">
                        <a:buFont typeface="Wingdings" panose="05000000000000000000" pitchFamily="2" charset="2"/>
                        <a:buChar char="§"/>
                      </a:pPr>
                      <a:r>
                        <a:rPr lang="en-US" sz="1400" dirty="0">
                          <a:solidFill>
                            <a:schemeClr val="bg1"/>
                          </a:solidFill>
                        </a:rPr>
                        <a:t>Higher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10.76 </a:t>
                      </a:r>
                      <a:br>
                        <a:rPr lang="en-US" sz="1400" dirty="0">
                          <a:solidFill>
                            <a:schemeClr val="bg1"/>
                          </a:solidFill>
                        </a:rPr>
                      </a:br>
                      <a:r>
                        <a:rPr lang="en-US" sz="1400" dirty="0">
                          <a:solidFill>
                            <a:schemeClr val="bg1"/>
                          </a:solidFill>
                        </a:rPr>
                        <a:t>(3.75-30.86)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&lt;.001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11.38 </a:t>
                      </a:r>
                      <a:br>
                        <a:rPr lang="en-US" sz="1400" dirty="0">
                          <a:solidFill>
                            <a:schemeClr val="bg1"/>
                          </a:solidFill>
                        </a:rPr>
                      </a:br>
                      <a:r>
                        <a:rPr lang="en-US" sz="1400" dirty="0">
                          <a:solidFill>
                            <a:schemeClr val="bg1"/>
                          </a:solidFill>
                        </a:rPr>
                        <a:t>(3.88-33.36)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&lt;.001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0971509"/>
                  </a:ext>
                </a:extLst>
              </a:tr>
            </a:tbl>
          </a:graphicData>
        </a:graphic>
      </p:graphicFrame>
      <p:sp>
        <p:nvSpPr>
          <p:cNvPr id="9" name="TextBox 8">
            <a:extLst>
              <a:ext uri="{FF2B5EF4-FFF2-40B4-BE49-F238E27FC236}">
                <a16:creationId xmlns:a16="http://schemas.microsoft.com/office/drawing/2014/main" id="{1B319535-D828-6206-530A-EEF2038C2545}"/>
              </a:ext>
            </a:extLst>
          </p:cNvPr>
          <p:cNvSpPr txBox="1"/>
          <p:nvPr/>
        </p:nvSpPr>
        <p:spPr bwMode="auto">
          <a:xfrm>
            <a:off x="6170834" y="5932157"/>
            <a:ext cx="24415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*n = 87.</a:t>
            </a:r>
          </a:p>
          <a:p>
            <a:pPr algn="l">
              <a:lnSpc>
                <a:spcPct val="100000"/>
              </a:lnSpc>
              <a:spcBef>
                <a:spcPts val="0"/>
              </a:spcBef>
              <a:spcAft>
                <a:spcPct val="0"/>
              </a:spcAft>
              <a:buClrTx/>
              <a:buFontTx/>
              <a:buNone/>
            </a:pPr>
            <a:r>
              <a:rPr lang="en-US" sz="1200" b="0" dirty="0">
                <a:solidFill>
                  <a:schemeClr val="bg1"/>
                </a:solidFill>
                <a:latin typeface="Calibri" panose="020F0502020204030204" pitchFamily="34" charset="0"/>
              </a:rPr>
              <a:t>†n = 79.</a:t>
            </a:r>
          </a:p>
        </p:txBody>
      </p:sp>
      <p:sp>
        <p:nvSpPr>
          <p:cNvPr id="12" name="Rectangle 11">
            <a:extLst>
              <a:ext uri="{FF2B5EF4-FFF2-40B4-BE49-F238E27FC236}">
                <a16:creationId xmlns:a16="http://schemas.microsoft.com/office/drawing/2014/main" id="{D9D228BC-64B1-18BE-B05A-80503B785783}"/>
              </a:ext>
            </a:extLst>
          </p:cNvPr>
          <p:cNvSpPr/>
          <p:nvPr/>
        </p:nvSpPr>
        <p:spPr bwMode="auto">
          <a:xfrm>
            <a:off x="142619" y="4999301"/>
            <a:ext cx="5919544" cy="1314298"/>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Rectangle 12">
            <a:extLst>
              <a:ext uri="{FF2B5EF4-FFF2-40B4-BE49-F238E27FC236}">
                <a16:creationId xmlns:a16="http://schemas.microsoft.com/office/drawing/2014/main" id="{317B2CDD-25D8-0835-48B0-B06748448241}"/>
              </a:ext>
            </a:extLst>
          </p:cNvPr>
          <p:cNvSpPr/>
          <p:nvPr/>
        </p:nvSpPr>
        <p:spPr bwMode="auto">
          <a:xfrm>
            <a:off x="6170834" y="4776522"/>
            <a:ext cx="5878802" cy="1124533"/>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Rectangle 13">
            <a:extLst>
              <a:ext uri="{FF2B5EF4-FFF2-40B4-BE49-F238E27FC236}">
                <a16:creationId xmlns:a16="http://schemas.microsoft.com/office/drawing/2014/main" id="{7E18FEA1-2190-27A2-4934-0536C8E79ABD}"/>
              </a:ext>
            </a:extLst>
          </p:cNvPr>
          <p:cNvSpPr/>
          <p:nvPr/>
        </p:nvSpPr>
        <p:spPr bwMode="auto">
          <a:xfrm>
            <a:off x="6170834" y="1911266"/>
            <a:ext cx="5878802" cy="527634"/>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EFBA6396-CA8F-FE90-E9D7-A2DE4130AB28}"/>
              </a:ext>
            </a:extLst>
          </p:cNvPr>
          <p:cNvSpPr/>
          <p:nvPr/>
        </p:nvSpPr>
        <p:spPr bwMode="auto">
          <a:xfrm>
            <a:off x="142618" y="3023570"/>
            <a:ext cx="5928983" cy="307777"/>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2728123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95C2EE-6231-B86C-E432-3B9F5FC8D0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5F93CE-B91F-B84C-6B89-7CBEB16B0458}"/>
              </a:ext>
            </a:extLst>
          </p:cNvPr>
          <p:cNvSpPr>
            <a:spLocks noGrp="1"/>
          </p:cNvSpPr>
          <p:nvPr>
            <p:ph type="title"/>
          </p:nvPr>
        </p:nvSpPr>
        <p:spPr/>
        <p:txBody>
          <a:bodyPr/>
          <a:lstStyle/>
          <a:p>
            <a:r>
              <a:rPr lang="en-US" altLang="en-US" sz="3600" dirty="0"/>
              <a:t>ACCELERATE: OS by Subgroup</a:t>
            </a:r>
            <a:endParaRPr lang="en-US" dirty="0"/>
          </a:p>
        </p:txBody>
      </p:sp>
      <p:sp>
        <p:nvSpPr>
          <p:cNvPr id="8" name="Text Box 15">
            <a:extLst>
              <a:ext uri="{FF2B5EF4-FFF2-40B4-BE49-F238E27FC236}">
                <a16:creationId xmlns:a16="http://schemas.microsoft.com/office/drawing/2014/main" id="{AB39F920-888A-87CC-F57D-7834B128B74D}"/>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Sharma. ASCO GI 2025. Abstr 519.</a:t>
            </a:r>
          </a:p>
        </p:txBody>
      </p:sp>
      <p:sp>
        <p:nvSpPr>
          <p:cNvPr id="11" name="TextBox 10">
            <a:extLst>
              <a:ext uri="{FF2B5EF4-FFF2-40B4-BE49-F238E27FC236}">
                <a16:creationId xmlns:a16="http://schemas.microsoft.com/office/drawing/2014/main" id="{2D1F7D25-1008-3CAE-DAAC-685ACF19D647}"/>
              </a:ext>
            </a:extLst>
          </p:cNvPr>
          <p:cNvSpPr txBox="1"/>
          <p:nvPr/>
        </p:nvSpPr>
        <p:spPr bwMode="auto">
          <a:xfrm>
            <a:off x="3556495" y="3748090"/>
            <a:ext cx="7229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N = 93</a:t>
            </a:r>
          </a:p>
        </p:txBody>
      </p:sp>
      <p:graphicFrame>
        <p:nvGraphicFramePr>
          <p:cNvPr id="3" name="Table 2">
            <a:extLst>
              <a:ext uri="{FF2B5EF4-FFF2-40B4-BE49-F238E27FC236}">
                <a16:creationId xmlns:a16="http://schemas.microsoft.com/office/drawing/2014/main" id="{28394AC1-ACBC-3403-C574-8B4CF59483C9}"/>
              </a:ext>
            </a:extLst>
          </p:cNvPr>
          <p:cNvGraphicFramePr>
            <a:graphicFrameLocks noGrp="1"/>
          </p:cNvGraphicFramePr>
          <p:nvPr>
            <p:extLst>
              <p:ext uri="{D42A27DB-BD31-4B8C-83A1-F6EECF244321}">
                <p14:modId xmlns:p14="http://schemas.microsoft.com/office/powerpoint/2010/main" val="2112852592"/>
              </p:ext>
            </p:extLst>
          </p:nvPr>
        </p:nvGraphicFramePr>
        <p:xfrm>
          <a:off x="116018" y="1459951"/>
          <a:ext cx="5919545" cy="4724400"/>
        </p:xfrm>
        <a:graphic>
          <a:graphicData uri="http://schemas.openxmlformats.org/drawingml/2006/table">
            <a:tbl>
              <a:tblPr firstRow="1" bandRow="1">
                <a:tableStyleId>{93296810-A885-4BE3-A3E7-6D5BEEA58F35}</a:tableStyleId>
              </a:tblPr>
              <a:tblGrid>
                <a:gridCol w="1457599">
                  <a:extLst>
                    <a:ext uri="{9D8B030D-6E8A-4147-A177-3AD203B41FA5}">
                      <a16:colId xmlns:a16="http://schemas.microsoft.com/office/drawing/2014/main" val="1269283004"/>
                    </a:ext>
                  </a:extLst>
                </a:gridCol>
                <a:gridCol w="1332247">
                  <a:extLst>
                    <a:ext uri="{9D8B030D-6E8A-4147-A177-3AD203B41FA5}">
                      <a16:colId xmlns:a16="http://schemas.microsoft.com/office/drawing/2014/main" val="3673316985"/>
                    </a:ext>
                  </a:extLst>
                </a:gridCol>
                <a:gridCol w="895547">
                  <a:extLst>
                    <a:ext uri="{9D8B030D-6E8A-4147-A177-3AD203B41FA5}">
                      <a16:colId xmlns:a16="http://schemas.microsoft.com/office/drawing/2014/main" val="2742166618"/>
                    </a:ext>
                  </a:extLst>
                </a:gridCol>
                <a:gridCol w="1338606">
                  <a:extLst>
                    <a:ext uri="{9D8B030D-6E8A-4147-A177-3AD203B41FA5}">
                      <a16:colId xmlns:a16="http://schemas.microsoft.com/office/drawing/2014/main" val="2337248864"/>
                    </a:ext>
                  </a:extLst>
                </a:gridCol>
                <a:gridCol w="895546">
                  <a:extLst>
                    <a:ext uri="{9D8B030D-6E8A-4147-A177-3AD203B41FA5}">
                      <a16:colId xmlns:a16="http://schemas.microsoft.com/office/drawing/2014/main" val="3077358293"/>
                    </a:ext>
                  </a:extLst>
                </a:gridCol>
              </a:tblGrid>
              <a:tr h="295564">
                <a:tc>
                  <a:txBody>
                    <a:bodyPr/>
                    <a:lstStyle/>
                    <a:p>
                      <a:r>
                        <a:rPr lang="en-US" sz="1400" dirty="0"/>
                        <a:t>Subgroup</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HR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i="1" dirty="0"/>
                        <a:t>P</a:t>
                      </a:r>
                      <a:r>
                        <a:rPr lang="en-US" sz="1400" dirty="0"/>
                        <a:t> Value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aHR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i="1" dirty="0"/>
                        <a:t>P</a:t>
                      </a:r>
                      <a:r>
                        <a:rPr lang="en-US" sz="1400" dirty="0"/>
                        <a:t> Value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17263302"/>
                  </a:ext>
                </a:extLst>
              </a:tr>
              <a:tr h="240268">
                <a:tc>
                  <a:txBody>
                    <a:bodyPr/>
                    <a:lstStyle/>
                    <a:p>
                      <a:r>
                        <a:rPr lang="en-US" sz="1400" dirty="0">
                          <a:solidFill>
                            <a:schemeClr val="bg1"/>
                          </a:solidFill>
                        </a:rPr>
                        <a:t>CT + CRT (vs CT)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1.59 (0.86-2.95)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.136</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1.16 (0.61-2.22)</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.658</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70424394"/>
                  </a:ext>
                </a:extLst>
              </a:tr>
              <a:tr h="252275">
                <a:tc>
                  <a:txBody>
                    <a:bodyPr/>
                    <a:lstStyle/>
                    <a:p>
                      <a:r>
                        <a:rPr lang="en-US" sz="1400" dirty="0">
                          <a:solidFill>
                            <a:schemeClr val="bg1"/>
                          </a:solidFill>
                        </a:rPr>
                        <a:t>Age &gt;50 yr (vs ≤50 yr)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0.69 (0.38-1.26)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.228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48615756"/>
                  </a:ext>
                </a:extLst>
              </a:tr>
              <a:tr h="218101">
                <a:tc>
                  <a:txBody>
                    <a:bodyPr/>
                    <a:lstStyle/>
                    <a:p>
                      <a:r>
                        <a:rPr lang="en-US" sz="1400" dirty="0">
                          <a:solidFill>
                            <a:schemeClr val="bg1"/>
                          </a:solidFill>
                        </a:rPr>
                        <a:t>Female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0.73 (0.39-1.37)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.330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00949782"/>
                  </a:ext>
                </a:extLst>
              </a:tr>
              <a:tr h="257817">
                <a:tc>
                  <a:txBody>
                    <a:bodyPr/>
                    <a:lstStyle/>
                    <a:p>
                      <a:r>
                        <a:rPr lang="en-US" sz="1400" dirty="0">
                          <a:solidFill>
                            <a:schemeClr val="bg1"/>
                          </a:solidFill>
                        </a:rPr>
                        <a:t>ECOG PS ≥1 (vs 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1.39 (0.55-3.53)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.492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2.49 (0.92-6.76)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.074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11851928"/>
                  </a:ext>
                </a:extLst>
              </a:tr>
              <a:tr h="251352">
                <a:tc>
                  <a:txBody>
                    <a:bodyPr/>
                    <a:lstStyle/>
                    <a:p>
                      <a:r>
                        <a:rPr lang="en-US" sz="1400" dirty="0">
                          <a:solidFill>
                            <a:schemeClr val="bg1"/>
                          </a:solidFill>
                        </a:rPr>
                        <a:t>Comorbidity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0.94 (0.48-1.84)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.837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231032639"/>
                  </a:ext>
                </a:extLst>
              </a:tr>
              <a:tr h="226413">
                <a:tc>
                  <a:txBody>
                    <a:bodyPr/>
                    <a:lstStyle/>
                    <a:p>
                      <a:r>
                        <a:rPr lang="en-US" sz="1400" dirty="0">
                          <a:solidFill>
                            <a:schemeClr val="bg1"/>
                          </a:solidFill>
                        </a:rPr>
                        <a:t>F/H of cancer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0.67 (0.21-2.16)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.499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30427066"/>
                  </a:ext>
                </a:extLst>
              </a:tr>
              <a:tr h="256893">
                <a:tc>
                  <a:txBody>
                    <a:bodyPr/>
                    <a:lstStyle/>
                    <a:p>
                      <a:r>
                        <a:rPr lang="en-US" sz="1400" dirty="0">
                          <a:solidFill>
                            <a:schemeClr val="bg1"/>
                          </a:solidFill>
                        </a:rPr>
                        <a:t>High TLC (vs normal)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1.4 (0.65-3.04)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.389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04517649"/>
                  </a:ext>
                </a:extLst>
              </a:tr>
              <a:tr h="305846">
                <a:tc>
                  <a:txBody>
                    <a:bodyPr/>
                    <a:lstStyle/>
                    <a:p>
                      <a:r>
                        <a:rPr lang="en-US" sz="1400" dirty="0">
                          <a:solidFill>
                            <a:schemeClr val="bg1"/>
                          </a:solidFill>
                        </a:rPr>
                        <a:t>High serum ALP (vs normal)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0.86 (0.45-1.61)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.622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52302864"/>
                  </a:ext>
                </a:extLst>
              </a:tr>
              <a:tr h="347749">
                <a:tc>
                  <a:txBody>
                    <a:bodyPr/>
                    <a:lstStyle/>
                    <a:p>
                      <a:r>
                        <a:rPr lang="en-US" sz="1400" dirty="0">
                          <a:solidFill>
                            <a:schemeClr val="bg1"/>
                          </a:solidFill>
                        </a:rPr>
                        <a:t>Low serum albumin </a:t>
                      </a:r>
                      <a:br>
                        <a:rPr lang="en-US" sz="1400" dirty="0">
                          <a:solidFill>
                            <a:schemeClr val="bg1"/>
                          </a:solidFill>
                        </a:rPr>
                      </a:br>
                      <a:r>
                        <a:rPr lang="en-US" sz="1400" dirty="0">
                          <a:solidFill>
                            <a:schemeClr val="bg1"/>
                          </a:solidFill>
                        </a:rPr>
                        <a:t>(vs normal)</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2.04 (0.94-4.43)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.072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2.52 (1.12-5.64)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.027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28622563"/>
                  </a:ext>
                </a:extLst>
              </a:tr>
              <a:tr h="226291">
                <a:tc>
                  <a:txBody>
                    <a:bodyPr/>
                    <a:lstStyle/>
                    <a:p>
                      <a:r>
                        <a:rPr lang="en-US" sz="1400" dirty="0">
                          <a:solidFill>
                            <a:schemeClr val="bg1"/>
                          </a:solidFill>
                        </a:rPr>
                        <a:t>Node positivity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4.08 (2.22-7.53)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&lt;.001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4.08 (2.13-7.82)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&lt;.001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56244211"/>
                  </a:ext>
                </a:extLst>
              </a:tr>
              <a:tr h="256771">
                <a:tc>
                  <a:txBody>
                    <a:bodyPr/>
                    <a:lstStyle/>
                    <a:p>
                      <a:r>
                        <a:rPr lang="en-US" sz="1400" dirty="0">
                          <a:solidFill>
                            <a:schemeClr val="bg1"/>
                          </a:solidFill>
                        </a:rPr>
                        <a:t>Stage ≥3 (vs &lt;3)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3.80 (1.97-7.35)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&lt;.001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762530194"/>
                  </a:ext>
                </a:extLst>
              </a:tr>
            </a:tbl>
          </a:graphicData>
        </a:graphic>
      </p:graphicFrame>
      <p:graphicFrame>
        <p:nvGraphicFramePr>
          <p:cNvPr id="4" name="Table 3">
            <a:extLst>
              <a:ext uri="{FF2B5EF4-FFF2-40B4-BE49-F238E27FC236}">
                <a16:creationId xmlns:a16="http://schemas.microsoft.com/office/drawing/2014/main" id="{6FA27814-ECDD-330D-8402-640C7BC27451}"/>
              </a:ext>
            </a:extLst>
          </p:cNvPr>
          <p:cNvGraphicFramePr>
            <a:graphicFrameLocks noGrp="1"/>
          </p:cNvGraphicFramePr>
          <p:nvPr>
            <p:extLst>
              <p:ext uri="{D42A27DB-BD31-4B8C-83A1-F6EECF244321}">
                <p14:modId xmlns:p14="http://schemas.microsoft.com/office/powerpoint/2010/main" val="4123449241"/>
              </p:ext>
            </p:extLst>
          </p:nvPr>
        </p:nvGraphicFramePr>
        <p:xfrm>
          <a:off x="6156439" y="1451802"/>
          <a:ext cx="5921330" cy="3779520"/>
        </p:xfrm>
        <a:graphic>
          <a:graphicData uri="http://schemas.openxmlformats.org/drawingml/2006/table">
            <a:tbl>
              <a:tblPr firstRow="1" bandRow="1">
                <a:tableStyleId>{93296810-A885-4BE3-A3E7-6D5BEEA58F35}</a:tableStyleId>
              </a:tblPr>
              <a:tblGrid>
                <a:gridCol w="1391790">
                  <a:extLst>
                    <a:ext uri="{9D8B030D-6E8A-4147-A177-3AD203B41FA5}">
                      <a16:colId xmlns:a16="http://schemas.microsoft.com/office/drawing/2014/main" val="1269283004"/>
                    </a:ext>
                  </a:extLst>
                </a:gridCol>
                <a:gridCol w="1443240">
                  <a:extLst>
                    <a:ext uri="{9D8B030D-6E8A-4147-A177-3AD203B41FA5}">
                      <a16:colId xmlns:a16="http://schemas.microsoft.com/office/drawing/2014/main" val="3673316985"/>
                    </a:ext>
                  </a:extLst>
                </a:gridCol>
                <a:gridCol w="862840">
                  <a:extLst>
                    <a:ext uri="{9D8B030D-6E8A-4147-A177-3AD203B41FA5}">
                      <a16:colId xmlns:a16="http://schemas.microsoft.com/office/drawing/2014/main" val="2742166618"/>
                    </a:ext>
                  </a:extLst>
                </a:gridCol>
                <a:gridCol w="1423386">
                  <a:extLst>
                    <a:ext uri="{9D8B030D-6E8A-4147-A177-3AD203B41FA5}">
                      <a16:colId xmlns:a16="http://schemas.microsoft.com/office/drawing/2014/main" val="2337248864"/>
                    </a:ext>
                  </a:extLst>
                </a:gridCol>
                <a:gridCol w="800074">
                  <a:extLst>
                    <a:ext uri="{9D8B030D-6E8A-4147-A177-3AD203B41FA5}">
                      <a16:colId xmlns:a16="http://schemas.microsoft.com/office/drawing/2014/main" val="3077358293"/>
                    </a:ext>
                  </a:extLst>
                </a:gridCol>
              </a:tblGrid>
              <a:tr h="0">
                <a:tc>
                  <a:txBody>
                    <a:bodyPr/>
                    <a:lstStyle/>
                    <a:p>
                      <a:r>
                        <a:rPr lang="en-US" sz="1400" dirty="0"/>
                        <a:t>Subgroup</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HR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i="1" dirty="0"/>
                        <a:t>P</a:t>
                      </a:r>
                      <a:r>
                        <a:rPr lang="en-US" sz="1400" dirty="0"/>
                        <a:t> Value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dirty="0"/>
                        <a:t>aHR (95% CI)</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400" i="1" dirty="0"/>
                        <a:t>P</a:t>
                      </a:r>
                      <a:r>
                        <a:rPr lang="en-US" sz="1400" dirty="0"/>
                        <a:t> Value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217263302"/>
                  </a:ext>
                </a:extLst>
              </a:tr>
              <a:tr h="140465">
                <a:tc>
                  <a:txBody>
                    <a:bodyPr/>
                    <a:lstStyle/>
                    <a:p>
                      <a:r>
                        <a:rPr lang="en-US" sz="1400" dirty="0">
                          <a:solidFill>
                            <a:schemeClr val="bg1"/>
                          </a:solidFill>
                        </a:rPr>
                        <a:t>No. of CT cycles &lt;4 (vs ≥4)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3.03 (1.40-6.59)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.005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2.30 (1.00-5.28)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.050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03152437"/>
                  </a:ext>
                </a:extLst>
              </a:tr>
              <a:tr h="194220">
                <a:tc gridSpan="5">
                  <a:txBody>
                    <a:bodyPr/>
                    <a:lstStyle/>
                    <a:p>
                      <a:r>
                        <a:rPr lang="en-US" sz="1400" dirty="0">
                          <a:solidFill>
                            <a:schemeClr val="bg1"/>
                          </a:solidFill>
                        </a:rPr>
                        <a:t>CT dose reduction (vs none)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27103183"/>
                  </a:ext>
                </a:extLst>
              </a:tr>
              <a:tr h="0">
                <a:tc>
                  <a:txBody>
                    <a:bodyPr/>
                    <a:lstStyle/>
                    <a:p>
                      <a:pPr marL="285750" indent="-285750">
                        <a:buFont typeface="Wingdings" panose="05000000000000000000" pitchFamily="2" charset="2"/>
                        <a:buChar char="§"/>
                      </a:pPr>
                      <a:r>
                        <a:rPr lang="en-US" sz="1400" dirty="0">
                          <a:solidFill>
                            <a:schemeClr val="bg1"/>
                          </a:solidFill>
                        </a:rPr>
                        <a:t>≤25%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0.90 (0.48-1.67)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.734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68967637"/>
                  </a:ext>
                </a:extLst>
              </a:tr>
              <a:tr h="0">
                <a:tc>
                  <a:txBody>
                    <a:bodyPr/>
                    <a:lstStyle/>
                    <a:p>
                      <a:pPr marL="285750" indent="-285750">
                        <a:buFont typeface="Wingdings" panose="05000000000000000000" pitchFamily="2" charset="2"/>
                        <a:buChar char="§"/>
                      </a:pPr>
                      <a:r>
                        <a:rPr lang="en-US" sz="1400" dirty="0">
                          <a:solidFill>
                            <a:schemeClr val="bg1"/>
                          </a:solidFill>
                        </a:rPr>
                        <a:t>&gt;25%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0.52 (0.07-3.82)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.518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403197762"/>
                  </a:ext>
                </a:extLst>
              </a:tr>
              <a:tr h="138729">
                <a:tc gridSpan="5">
                  <a:txBody>
                    <a:bodyPr/>
                    <a:lstStyle/>
                    <a:p>
                      <a:pPr marL="0" indent="0">
                        <a:buFont typeface="Wingdings" panose="05000000000000000000" pitchFamily="2" charset="2"/>
                        <a:buNone/>
                      </a:pPr>
                      <a:r>
                        <a:rPr lang="en-US" sz="1400" dirty="0">
                          <a:solidFill>
                            <a:schemeClr val="bg1"/>
                          </a:solidFill>
                        </a:rPr>
                        <a:t>CT dose delay (vs none)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253817299"/>
                  </a:ext>
                </a:extLst>
              </a:tr>
              <a:tr h="0">
                <a:tc>
                  <a:txBody>
                    <a:bodyPr/>
                    <a:lstStyle/>
                    <a:p>
                      <a:pPr marL="285750" indent="-285750">
                        <a:buFont typeface="Wingdings" panose="05000000000000000000" pitchFamily="2" charset="2"/>
                        <a:buChar char="§"/>
                      </a:pPr>
                      <a:r>
                        <a:rPr lang="en-US" sz="1400" dirty="0">
                          <a:solidFill>
                            <a:schemeClr val="bg1"/>
                          </a:solidFill>
                        </a:rPr>
                        <a:t>≤1 wk</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1.09 (0.55-2.16)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.818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30516481"/>
                  </a:ext>
                </a:extLst>
              </a:tr>
              <a:tr h="0">
                <a:tc>
                  <a:txBody>
                    <a:bodyPr/>
                    <a:lstStyle/>
                    <a:p>
                      <a:pPr marL="285750" indent="-285750">
                        <a:buFont typeface="Wingdings" panose="05000000000000000000" pitchFamily="2" charset="2"/>
                        <a:buChar char="§"/>
                      </a:pPr>
                      <a:r>
                        <a:rPr lang="en-US" sz="1400" dirty="0">
                          <a:solidFill>
                            <a:schemeClr val="bg1"/>
                          </a:solidFill>
                        </a:rPr>
                        <a:t>&gt;1 wk</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1.39 (0.55-3.49)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rPr>
                        <a:t>.485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4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11660217"/>
                  </a:ext>
                </a:extLst>
              </a:tr>
              <a:tr h="194220">
                <a:tc gridSpan="5">
                  <a:txBody>
                    <a:bodyPr/>
                    <a:lstStyle/>
                    <a:p>
                      <a:pPr marL="0" indent="0">
                        <a:buFont typeface="Wingdings" panose="05000000000000000000" pitchFamily="2" charset="2"/>
                        <a:buNone/>
                      </a:pPr>
                      <a:r>
                        <a:rPr lang="en-US" sz="1400" dirty="0">
                          <a:solidFill>
                            <a:schemeClr val="bg1"/>
                          </a:solidFill>
                        </a:rPr>
                        <a:t>CA 19.9 at enrollment (vs normal)*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hMerge="1">
                  <a:txBody>
                    <a:bodyPr/>
                    <a:lstStyle/>
                    <a:p>
                      <a:pPr algn="ctr"/>
                      <a:endParaRPr lang="en-US" sz="1200"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00918693"/>
                  </a:ext>
                </a:extLst>
              </a:tr>
              <a:tr h="0">
                <a:tc>
                  <a:txBody>
                    <a:bodyPr/>
                    <a:lstStyle/>
                    <a:p>
                      <a:pPr marL="285750" indent="-285750">
                        <a:buFont typeface="Wingdings" panose="05000000000000000000" pitchFamily="2" charset="2"/>
                        <a:buChar char="§"/>
                      </a:pPr>
                      <a:r>
                        <a:rPr lang="en-US" sz="1400" dirty="0">
                          <a:solidFill>
                            <a:schemeClr val="bg1"/>
                          </a:solidFill>
                        </a:rPr>
                        <a:t>High</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4.74 (1.78-12.62)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.002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3.24 (1.16-9.11)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.026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12288944"/>
                  </a:ext>
                </a:extLst>
              </a:tr>
              <a:tr h="0">
                <a:tc>
                  <a:txBody>
                    <a:bodyPr/>
                    <a:lstStyle/>
                    <a:p>
                      <a:pPr marL="285750" indent="-285750">
                        <a:buFont typeface="Wingdings" panose="05000000000000000000" pitchFamily="2" charset="2"/>
                        <a:buChar char="§"/>
                      </a:pPr>
                      <a:r>
                        <a:rPr lang="en-US" sz="1400" dirty="0">
                          <a:solidFill>
                            <a:schemeClr val="bg1"/>
                          </a:solidFill>
                        </a:rPr>
                        <a:t>Higher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9.16 (3.21-26.20)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&lt;.001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11.02 </a:t>
                      </a:r>
                      <a:br>
                        <a:rPr lang="en-US" sz="1400" dirty="0">
                          <a:solidFill>
                            <a:schemeClr val="bg1"/>
                          </a:solidFill>
                        </a:rPr>
                      </a:br>
                      <a:r>
                        <a:rPr lang="en-US" sz="1400" dirty="0">
                          <a:solidFill>
                            <a:schemeClr val="bg1"/>
                          </a:solidFill>
                        </a:rPr>
                        <a:t>(3.76-32.35)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rPr>
                        <a:t>&lt;.001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50971509"/>
                  </a:ext>
                </a:extLst>
              </a:tr>
            </a:tbl>
          </a:graphicData>
        </a:graphic>
      </p:graphicFrame>
      <p:sp>
        <p:nvSpPr>
          <p:cNvPr id="7" name="TextBox 6">
            <a:extLst>
              <a:ext uri="{FF2B5EF4-FFF2-40B4-BE49-F238E27FC236}">
                <a16:creationId xmlns:a16="http://schemas.microsoft.com/office/drawing/2014/main" id="{5B5BFD1D-FBD4-77CE-EB06-AB515B49D1A7}"/>
              </a:ext>
            </a:extLst>
          </p:cNvPr>
          <p:cNvSpPr txBox="1"/>
          <p:nvPr/>
        </p:nvSpPr>
        <p:spPr bwMode="auto">
          <a:xfrm>
            <a:off x="6096000" y="5463525"/>
            <a:ext cx="5882326" cy="958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lnSpc>
                <a:spcPct val="90000"/>
              </a:lnSpc>
              <a:spcBef>
                <a:spcPts val="1000"/>
              </a:spcBef>
              <a:spcAft>
                <a:spcPct val="0"/>
              </a:spcAft>
              <a:buClrTx/>
              <a:buFont typeface="Wingdings" panose="05000000000000000000" pitchFamily="2" charset="2"/>
              <a:buChar char="§"/>
            </a:pPr>
            <a:r>
              <a:rPr lang="en-US" sz="1600" b="0" dirty="0">
                <a:solidFill>
                  <a:schemeClr val="bg1"/>
                </a:solidFill>
                <a:latin typeface="Calibri" panose="020F0502020204030204" pitchFamily="34" charset="0"/>
              </a:rPr>
              <a:t>Chemo vs chemo + CRT: log-rank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=.132</a:t>
            </a:r>
          </a:p>
          <a:p>
            <a:pPr marL="742950" lvl="1" indent="-285750">
              <a:lnSpc>
                <a:spcPct val="90000"/>
              </a:lnSpc>
              <a:spcBef>
                <a:spcPts val="1000"/>
              </a:spcBef>
              <a:buFont typeface="Calibri" panose="020F0502020204030204" pitchFamily="34" charset="0"/>
              <a:buChar char="–"/>
            </a:pPr>
            <a:r>
              <a:rPr lang="en-US" sz="1400" b="0" dirty="0">
                <a:solidFill>
                  <a:schemeClr val="bg1"/>
                </a:solidFill>
                <a:latin typeface="Calibri" panose="020F0502020204030204" pitchFamily="34" charset="0"/>
              </a:rPr>
              <a:t>HR: 1.60 (95% CI: 0.86-2.95)</a:t>
            </a:r>
          </a:p>
          <a:p>
            <a:pPr marL="742950" lvl="1" indent="-285750">
              <a:lnSpc>
                <a:spcPct val="90000"/>
              </a:lnSpc>
              <a:spcBef>
                <a:spcPts val="1000"/>
              </a:spcBef>
              <a:buFont typeface="Calibri" panose="020F0502020204030204" pitchFamily="34" charset="0"/>
              <a:buChar char="–"/>
            </a:pPr>
            <a:r>
              <a:rPr lang="en-US" sz="1400" b="0" dirty="0">
                <a:solidFill>
                  <a:schemeClr val="bg1"/>
                </a:solidFill>
                <a:latin typeface="Calibri" panose="020F0502020204030204" pitchFamily="34" charset="0"/>
              </a:rPr>
              <a:t>aHR: 1.16 (95% CI: 0.61-2.22) </a:t>
            </a:r>
          </a:p>
        </p:txBody>
      </p:sp>
      <p:sp>
        <p:nvSpPr>
          <p:cNvPr id="9" name="TextBox 8">
            <a:extLst>
              <a:ext uri="{FF2B5EF4-FFF2-40B4-BE49-F238E27FC236}">
                <a16:creationId xmlns:a16="http://schemas.microsoft.com/office/drawing/2014/main" id="{B4D16C46-65C2-1CC7-830D-CE0CDD9681A5}"/>
              </a:ext>
            </a:extLst>
          </p:cNvPr>
          <p:cNvSpPr txBox="1"/>
          <p:nvPr/>
        </p:nvSpPr>
        <p:spPr bwMode="auto">
          <a:xfrm>
            <a:off x="6149351" y="5228666"/>
            <a:ext cx="24415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*n = 79.</a:t>
            </a:r>
          </a:p>
        </p:txBody>
      </p:sp>
      <p:sp>
        <p:nvSpPr>
          <p:cNvPr id="12" name="Rectangle 11">
            <a:extLst>
              <a:ext uri="{FF2B5EF4-FFF2-40B4-BE49-F238E27FC236}">
                <a16:creationId xmlns:a16="http://schemas.microsoft.com/office/drawing/2014/main" id="{A43959BD-DF60-7443-B416-7CA32520C8E9}"/>
              </a:ext>
            </a:extLst>
          </p:cNvPr>
          <p:cNvSpPr/>
          <p:nvPr/>
        </p:nvSpPr>
        <p:spPr bwMode="auto">
          <a:xfrm>
            <a:off x="116018" y="4855332"/>
            <a:ext cx="5919544" cy="1329019"/>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Rectangle 12">
            <a:extLst>
              <a:ext uri="{FF2B5EF4-FFF2-40B4-BE49-F238E27FC236}">
                <a16:creationId xmlns:a16="http://schemas.microsoft.com/office/drawing/2014/main" id="{3780C794-6DE2-8BBF-A85B-25D3C43F4AA8}"/>
              </a:ext>
            </a:extLst>
          </p:cNvPr>
          <p:cNvSpPr/>
          <p:nvPr/>
        </p:nvSpPr>
        <p:spPr bwMode="auto">
          <a:xfrm>
            <a:off x="6156439" y="4096952"/>
            <a:ext cx="5925284" cy="1134370"/>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Rectangle 13">
            <a:extLst>
              <a:ext uri="{FF2B5EF4-FFF2-40B4-BE49-F238E27FC236}">
                <a16:creationId xmlns:a16="http://schemas.microsoft.com/office/drawing/2014/main" id="{7E1C7C93-D855-EA7A-4100-9D28794A06EB}"/>
              </a:ext>
            </a:extLst>
          </p:cNvPr>
          <p:cNvSpPr/>
          <p:nvPr/>
        </p:nvSpPr>
        <p:spPr bwMode="auto">
          <a:xfrm>
            <a:off x="6160393" y="1764372"/>
            <a:ext cx="5921330" cy="518082"/>
          </a:xfrm>
          <a:prstGeom prst="rect">
            <a:avLst/>
          </a:prstGeom>
          <a:noFill/>
          <a:ln w="28575">
            <a:solidFill>
              <a:srgbClr val="FF0000"/>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846171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CA893-57E7-171B-F584-23878B5DEBEB}"/>
            </a:ext>
          </a:extLst>
        </p:cNvPr>
        <p:cNvGrpSpPr/>
        <p:nvPr/>
      </p:nvGrpSpPr>
      <p:grpSpPr>
        <a:xfrm>
          <a:off x="0" y="0"/>
          <a:ext cx="0" cy="0"/>
          <a:chOff x="0" y="0"/>
          <a:chExt cx="0" cy="0"/>
        </a:xfrm>
      </p:grpSpPr>
      <p:sp>
        <p:nvSpPr>
          <p:cNvPr id="31746" name="Rectangle 2">
            <a:extLst>
              <a:ext uri="{FF2B5EF4-FFF2-40B4-BE49-F238E27FC236}">
                <a16:creationId xmlns:a16="http://schemas.microsoft.com/office/drawing/2014/main" id="{F6899550-D660-5647-5F22-2541026F8CE5}"/>
              </a:ext>
            </a:extLst>
          </p:cNvPr>
          <p:cNvSpPr>
            <a:spLocks noGrp="1" noChangeArrowheads="1"/>
          </p:cNvSpPr>
          <p:nvPr>
            <p:ph type="title"/>
          </p:nvPr>
        </p:nvSpPr>
        <p:spPr/>
        <p:txBody>
          <a:bodyPr/>
          <a:lstStyle/>
          <a:p>
            <a:r>
              <a:rPr lang="en-US" altLang="en-US" sz="3600" dirty="0"/>
              <a:t>ACCELERATE: Safety</a:t>
            </a:r>
            <a:endParaRPr lang="en-US" altLang="en-US" dirty="0"/>
          </a:p>
        </p:txBody>
      </p:sp>
      <p:sp>
        <p:nvSpPr>
          <p:cNvPr id="4" name="Text Box 15">
            <a:extLst>
              <a:ext uri="{FF2B5EF4-FFF2-40B4-BE49-F238E27FC236}">
                <a16:creationId xmlns:a16="http://schemas.microsoft.com/office/drawing/2014/main" id="{78CF830A-C9B9-0082-CE3A-147D252FE72A}"/>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Sharma. ASCO GI 2025. Abstr 519.</a:t>
            </a:r>
          </a:p>
        </p:txBody>
      </p:sp>
      <p:graphicFrame>
        <p:nvGraphicFramePr>
          <p:cNvPr id="5" name="Table 4">
            <a:extLst>
              <a:ext uri="{FF2B5EF4-FFF2-40B4-BE49-F238E27FC236}">
                <a16:creationId xmlns:a16="http://schemas.microsoft.com/office/drawing/2014/main" id="{B8062FCE-E4D6-2E55-7C14-6040CCA7E37B}"/>
              </a:ext>
            </a:extLst>
          </p:cNvPr>
          <p:cNvGraphicFramePr>
            <a:graphicFrameLocks noGrp="1"/>
          </p:cNvGraphicFramePr>
          <p:nvPr>
            <p:extLst>
              <p:ext uri="{D42A27DB-BD31-4B8C-83A1-F6EECF244321}">
                <p14:modId xmlns:p14="http://schemas.microsoft.com/office/powerpoint/2010/main" val="411276228"/>
              </p:ext>
            </p:extLst>
          </p:nvPr>
        </p:nvGraphicFramePr>
        <p:xfrm>
          <a:off x="723900" y="1603375"/>
          <a:ext cx="5233719" cy="4480560"/>
        </p:xfrm>
        <a:graphic>
          <a:graphicData uri="http://schemas.openxmlformats.org/drawingml/2006/table">
            <a:tbl>
              <a:tblPr/>
              <a:tblGrid>
                <a:gridCol w="1695066">
                  <a:extLst>
                    <a:ext uri="{9D8B030D-6E8A-4147-A177-3AD203B41FA5}">
                      <a16:colId xmlns:a16="http://schemas.microsoft.com/office/drawing/2014/main" val="3959385326"/>
                    </a:ext>
                  </a:extLst>
                </a:gridCol>
                <a:gridCol w="1405346">
                  <a:extLst>
                    <a:ext uri="{9D8B030D-6E8A-4147-A177-3AD203B41FA5}">
                      <a16:colId xmlns:a16="http://schemas.microsoft.com/office/drawing/2014/main" val="3796660925"/>
                    </a:ext>
                  </a:extLst>
                </a:gridCol>
                <a:gridCol w="1405346">
                  <a:extLst>
                    <a:ext uri="{9D8B030D-6E8A-4147-A177-3AD203B41FA5}">
                      <a16:colId xmlns:a16="http://schemas.microsoft.com/office/drawing/2014/main" val="3594392934"/>
                    </a:ext>
                  </a:extLst>
                </a:gridCol>
                <a:gridCol w="727961">
                  <a:extLst>
                    <a:ext uri="{9D8B030D-6E8A-4147-A177-3AD203B41FA5}">
                      <a16:colId xmlns:a16="http://schemas.microsoft.com/office/drawing/2014/main" val="1132417109"/>
                    </a:ext>
                  </a:extLst>
                </a:gridCol>
              </a:tblGrid>
              <a:tr h="528955">
                <a:tc>
                  <a:txBody>
                    <a:bodyPr/>
                    <a:lstStyle/>
                    <a:p>
                      <a:pPr algn="l" fontAlgn="ctr"/>
                      <a:r>
                        <a:rPr lang="en-US" sz="1400" b="1" u="none" strike="noStrike" dirty="0">
                          <a:solidFill>
                            <a:schemeClr val="tx1"/>
                          </a:solidFill>
                          <a:effectLst/>
                        </a:rPr>
                        <a:t>Parameter, n</a:t>
                      </a:r>
                      <a:endParaRPr lang="en-US" sz="1400" b="1" i="0" u="none" strike="noStrike" dirty="0">
                        <a:solidFill>
                          <a:schemeClr val="tx1"/>
                        </a:solidFill>
                        <a:effectLst/>
                        <a:latin typeface="Calibri" panose="020F050202020403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400" b="1" u="none" strike="noStrike">
                          <a:solidFill>
                            <a:schemeClr val="tx1"/>
                          </a:solidFill>
                          <a:effectLst/>
                        </a:rPr>
                        <a:t>CT </a:t>
                      </a:r>
                      <a:br>
                        <a:rPr lang="en-US" sz="1400" b="1" u="none" strike="noStrike">
                          <a:solidFill>
                            <a:schemeClr val="tx1"/>
                          </a:solidFill>
                          <a:effectLst/>
                        </a:rPr>
                      </a:br>
                      <a:r>
                        <a:rPr lang="en-US" sz="1400" b="1" u="none" strike="noStrike">
                          <a:solidFill>
                            <a:schemeClr val="tx1"/>
                          </a:solidFill>
                          <a:effectLst/>
                        </a:rPr>
                        <a:t>(n = 48)</a:t>
                      </a:r>
                      <a:endParaRPr lang="en-US" sz="1400" b="1" i="0" u="none" strike="noStrike" dirty="0">
                        <a:solidFill>
                          <a:schemeClr val="tx1"/>
                        </a:solidFill>
                        <a:effectLst/>
                        <a:latin typeface="Calibri" panose="020F050202020403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400" b="1" i="0" u="none" strike="noStrike" dirty="0">
                          <a:solidFill>
                            <a:schemeClr val="tx1"/>
                          </a:solidFill>
                          <a:effectLst/>
                          <a:latin typeface="Calibri" panose="020F0502020204030204" pitchFamily="34" charset="0"/>
                        </a:rPr>
                        <a:t>Chemo + CRT </a:t>
                      </a:r>
                      <a:br>
                        <a:rPr lang="en-US" sz="1400" b="1" i="0" u="none" strike="noStrike" dirty="0">
                          <a:solidFill>
                            <a:schemeClr val="tx1"/>
                          </a:solidFill>
                          <a:effectLst/>
                          <a:latin typeface="Calibri" panose="020F0502020204030204" pitchFamily="34" charset="0"/>
                        </a:rPr>
                      </a:br>
                      <a:r>
                        <a:rPr lang="en-US" sz="1400" b="1" i="0" u="none" strike="noStrike" dirty="0">
                          <a:solidFill>
                            <a:schemeClr val="tx1"/>
                          </a:solidFill>
                          <a:effectLst/>
                          <a:latin typeface="Calibri" panose="020F0502020204030204" pitchFamily="34" charset="0"/>
                        </a:rPr>
                        <a:t>(n = 45)</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400" b="1" i="1" u="none" strike="noStrike" dirty="0">
                          <a:solidFill>
                            <a:schemeClr val="tx1"/>
                          </a:solidFill>
                          <a:effectLst/>
                          <a:latin typeface="+mn-lt"/>
                        </a:rPr>
                        <a:t>P </a:t>
                      </a:r>
                      <a:r>
                        <a:rPr lang="en-US" sz="1400" b="1" i="0" u="none" strike="noStrike" dirty="0">
                          <a:solidFill>
                            <a:schemeClr val="tx1"/>
                          </a:solidFill>
                          <a:effectLst/>
                          <a:latin typeface="+mn-lt"/>
                        </a:rPr>
                        <a:t>V</a:t>
                      </a:r>
                      <a:r>
                        <a:rPr lang="en-US" sz="1400" b="1" u="none" strike="noStrike" dirty="0">
                          <a:solidFill>
                            <a:schemeClr val="tx1"/>
                          </a:solidFill>
                          <a:effectLst/>
                          <a:latin typeface="+mn-lt"/>
                        </a:rPr>
                        <a:t>alue</a:t>
                      </a:r>
                      <a:endParaRPr lang="en-US" sz="1400" b="1" i="0" u="none" strike="noStrike" dirty="0">
                        <a:solidFill>
                          <a:schemeClr val="tx1"/>
                        </a:solidFill>
                        <a:effectLst/>
                        <a:latin typeface="+mn-lt"/>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086590594"/>
                  </a:ext>
                </a:extLst>
              </a:tr>
              <a:tr h="311150">
                <a:tc>
                  <a:txBody>
                    <a:bodyPr/>
                    <a:lstStyle/>
                    <a:p>
                      <a:pPr algn="l" fontAlgn="ctr"/>
                      <a:r>
                        <a:rPr lang="en-US" sz="1400" b="0" i="0" u="none" strike="noStrike" dirty="0">
                          <a:solidFill>
                            <a:srgbClr val="000000"/>
                          </a:solidFill>
                          <a:effectLst/>
                          <a:latin typeface="Calibri" panose="020F0502020204030204" pitchFamily="34" charset="0"/>
                        </a:rPr>
                        <a:t>Diarrhea</a:t>
                      </a:r>
                    </a:p>
                  </a:txBody>
                  <a:tcPr anchor="ctr">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pPr algn="ctr" fontAlgn="ctr"/>
                      <a:endParaRPr lang="en-US" sz="1400" b="1" i="0" u="none" strike="noStrike" dirty="0">
                        <a:solidFill>
                          <a:srgbClr val="000000"/>
                        </a:solidFill>
                        <a:effectLst/>
                        <a:latin typeface="Calibri" panose="020F0502020204030204" pitchFamily="34" charset="0"/>
                      </a:endParaRPr>
                    </a:p>
                  </a:txBody>
                  <a:tcPr anchor="ctr">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pPr algn="ctr" fontAlgn="ctr"/>
                      <a:endParaRPr lang="en-US" sz="1400" b="1" i="0" u="none" strike="noStrike" dirty="0">
                        <a:solidFill>
                          <a:srgbClr val="000000"/>
                        </a:solidFill>
                        <a:effectLst/>
                        <a:latin typeface="Calibri" panose="020F0502020204030204" pitchFamily="34" charset="0"/>
                      </a:endParaRPr>
                    </a:p>
                  </a:txBody>
                  <a:tcPr anchor="ctr">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pPr algn="ctr" fontAlgn="ctr"/>
                      <a:endParaRPr lang="en-US" sz="1400" b="1" i="0" u="none" strike="noStrike" dirty="0">
                        <a:solidFill>
                          <a:srgbClr val="000000"/>
                        </a:solidFill>
                        <a:effectLst/>
                        <a:latin typeface="Calibri" panose="020F0502020204030204" pitchFamily="34" charset="0"/>
                      </a:endParaRPr>
                    </a:p>
                  </a:txBody>
                  <a:tcPr anchor="ctr">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27937507"/>
                  </a:ext>
                </a:extLst>
              </a:tr>
              <a:tr h="311150">
                <a:tc>
                  <a:txBody>
                    <a:bodyPr/>
                    <a:lstStyle/>
                    <a:p>
                      <a:pPr marL="285750" lvl="0" indent="-285750" algn="l" fontAlgn="ctr">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All grades</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27</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14</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rowSpan="2">
                  <a:txBody>
                    <a:bodyPr/>
                    <a:lstStyle/>
                    <a:p>
                      <a:pPr algn="ctr" fontAlgn="ctr"/>
                      <a:r>
                        <a:rPr lang="en-US" sz="1400" b="0" i="0" u="none" strike="noStrike" dirty="0">
                          <a:solidFill>
                            <a:schemeClr val="bg1"/>
                          </a:solidFill>
                          <a:effectLst/>
                          <a:latin typeface="Calibri" panose="020F0502020204030204" pitchFamily="34" charset="0"/>
                        </a:rPr>
                        <a:t>.021</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34095487"/>
                  </a:ext>
                </a:extLst>
              </a:tr>
              <a:tr h="311150">
                <a:tc>
                  <a:txBody>
                    <a:bodyPr/>
                    <a:lstStyle/>
                    <a:p>
                      <a:pPr marL="285750" lvl="0" indent="-285750" algn="l" fontAlgn="ctr">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Grade 3/4</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2</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1</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vMerge="1">
                  <a:txBody>
                    <a:bodyPr/>
                    <a:lstStyle/>
                    <a:p>
                      <a:pPr algn="ctr" fontAlgn="ctr"/>
                      <a:endParaRPr lang="en-US" sz="1400" b="0" i="0" u="none" strike="noStrike" dirty="0">
                        <a:solidFill>
                          <a:srgbClr val="000000"/>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12159762"/>
                  </a:ext>
                </a:extLst>
              </a:tr>
              <a:tr h="311150">
                <a:tc>
                  <a:txBody>
                    <a:bodyPr/>
                    <a:lstStyle/>
                    <a:p>
                      <a:pPr algn="l" fontAlgn="ctr"/>
                      <a:r>
                        <a:rPr lang="en-US" sz="1400" b="0" i="0" u="none" strike="noStrike" dirty="0">
                          <a:solidFill>
                            <a:srgbClr val="000000"/>
                          </a:solidFill>
                          <a:effectLst/>
                          <a:latin typeface="Calibri" panose="020F0502020204030204" pitchFamily="34" charset="0"/>
                        </a:rPr>
                        <a:t>Hepatic</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chemeClr val="bg1"/>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43874418"/>
                  </a:ext>
                </a:extLst>
              </a:tr>
              <a:tr h="311150">
                <a:tc>
                  <a:txBody>
                    <a:bodyPr/>
                    <a:lstStyle/>
                    <a:p>
                      <a:pPr marL="285750" lvl="0" indent="-285750" algn="l" fontAlgn="ctr">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All grades</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25</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18</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rowSpan="2">
                  <a:txBody>
                    <a:bodyPr/>
                    <a:lstStyle/>
                    <a:p>
                      <a:pPr algn="ctr" fontAlgn="ctr"/>
                      <a:r>
                        <a:rPr lang="en-US" sz="1400" b="0" i="0" u="none" strike="noStrike" dirty="0">
                          <a:solidFill>
                            <a:schemeClr val="bg1"/>
                          </a:solidFill>
                          <a:effectLst/>
                          <a:latin typeface="Calibri" panose="020F0502020204030204" pitchFamily="34" charset="0"/>
                        </a:rPr>
                        <a:t>.257</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18765908"/>
                  </a:ext>
                </a:extLst>
              </a:tr>
              <a:tr h="311150">
                <a:tc>
                  <a:txBody>
                    <a:bodyPr/>
                    <a:lstStyle/>
                    <a:p>
                      <a:pPr marL="285750" lvl="0" indent="-285750" algn="l" fontAlgn="ctr">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Grade 3/4</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1</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3</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vMerge="1">
                  <a:txBody>
                    <a:bodyPr/>
                    <a:lstStyle/>
                    <a:p>
                      <a:pPr algn="ctr" fontAlgn="ctr"/>
                      <a:endParaRPr lang="en-US" sz="1400" b="0" i="0" u="none" strike="noStrike" dirty="0">
                        <a:solidFill>
                          <a:srgbClr val="000000"/>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909143819"/>
                  </a:ext>
                </a:extLst>
              </a:tr>
              <a:tr h="311150">
                <a:tc>
                  <a:txBody>
                    <a:bodyPr/>
                    <a:lstStyle/>
                    <a:p>
                      <a:pPr algn="l" fontAlgn="ctr"/>
                      <a:r>
                        <a:rPr lang="en-US" sz="1400" b="0" i="0" u="none" strike="noStrike" dirty="0">
                          <a:solidFill>
                            <a:srgbClr val="000000"/>
                          </a:solidFill>
                          <a:effectLst/>
                          <a:latin typeface="Calibri" panose="020F0502020204030204" pitchFamily="34" charset="0"/>
                        </a:rPr>
                        <a:t>Oral mucositis</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chemeClr val="bg1"/>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2948420"/>
                  </a:ext>
                </a:extLst>
              </a:tr>
              <a:tr h="311150">
                <a:tc>
                  <a:txBody>
                    <a:bodyPr/>
                    <a:lstStyle/>
                    <a:p>
                      <a:pPr marL="285750" lvl="0" indent="-285750" algn="l" fontAlgn="ctr">
                        <a:buFont typeface="Wingdings" panose="05000000000000000000" pitchFamily="2" charset="2"/>
                        <a:buChar char="§"/>
                      </a:pPr>
                      <a:r>
                        <a:rPr lang="en-US" sz="1400" b="0" i="0" u="none" strike="noStrike">
                          <a:solidFill>
                            <a:srgbClr val="000000"/>
                          </a:solidFill>
                          <a:effectLst/>
                          <a:latin typeface="Calibri" panose="020F0502020204030204" pitchFamily="34" charset="0"/>
                        </a:rPr>
                        <a:t>All grades</a:t>
                      </a: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9</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2</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rowSpan="2">
                  <a:txBody>
                    <a:bodyPr/>
                    <a:lstStyle/>
                    <a:p>
                      <a:pPr algn="ctr" fontAlgn="ctr"/>
                      <a:r>
                        <a:rPr lang="en-US" sz="1400" b="0" i="0" u="none" strike="noStrike" dirty="0">
                          <a:solidFill>
                            <a:schemeClr val="bg1"/>
                          </a:solidFill>
                          <a:effectLst/>
                          <a:latin typeface="Calibri" panose="020F0502020204030204" pitchFamily="34" charset="0"/>
                        </a:rPr>
                        <a:t>.084</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55316569"/>
                  </a:ext>
                </a:extLst>
              </a:tr>
              <a:tr h="311150">
                <a:tc>
                  <a:txBody>
                    <a:bodyPr/>
                    <a:lstStyle/>
                    <a:p>
                      <a:pPr marL="285750" lvl="0" indent="-285750" algn="l" fontAlgn="ctr">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Grade 3/4</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0</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0</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vMerge="1">
                  <a:txBody>
                    <a:bodyPr/>
                    <a:lstStyle/>
                    <a:p>
                      <a:pPr algn="ctr" fontAlgn="ctr"/>
                      <a:endParaRPr lang="en-US" sz="1400" b="0" i="0" u="none" strike="noStrike" dirty="0">
                        <a:solidFill>
                          <a:srgbClr val="000000"/>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91412850"/>
                  </a:ext>
                </a:extLst>
              </a:tr>
              <a:tr h="528955">
                <a:tc>
                  <a:txBody>
                    <a:bodyPr/>
                    <a:lstStyle/>
                    <a:p>
                      <a:pPr algn="l" fontAlgn="ctr"/>
                      <a:r>
                        <a:rPr lang="en-US" sz="1400" b="0" i="0" u="none" strike="noStrike" dirty="0">
                          <a:solidFill>
                            <a:srgbClr val="000000"/>
                          </a:solidFill>
                          <a:effectLst/>
                          <a:latin typeface="Calibri" panose="020F0502020204030204" pitchFamily="34" charset="0"/>
                        </a:rPr>
                        <a:t>Peripheral neuropathy</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chemeClr val="bg1"/>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42581079"/>
                  </a:ext>
                </a:extLst>
              </a:tr>
              <a:tr h="311150">
                <a:tc>
                  <a:txBody>
                    <a:bodyPr/>
                    <a:lstStyle/>
                    <a:p>
                      <a:pPr marL="285750" lvl="0" indent="-285750" algn="l" fontAlgn="ctr">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All grades</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31</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12</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rowSpan="2">
                  <a:txBody>
                    <a:bodyPr/>
                    <a:lstStyle/>
                    <a:p>
                      <a:pPr algn="ctr" fontAlgn="ctr"/>
                      <a:r>
                        <a:rPr lang="en-US" sz="1400" b="0" i="0" u="none" strike="noStrike" dirty="0">
                          <a:solidFill>
                            <a:schemeClr val="bg1"/>
                          </a:solidFill>
                          <a:effectLst/>
                          <a:latin typeface="Calibri" panose="020F0502020204030204" pitchFamily="34" charset="0"/>
                        </a:rPr>
                        <a:t>.001</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80433405"/>
                  </a:ext>
                </a:extLst>
              </a:tr>
              <a:tr h="311150">
                <a:tc>
                  <a:txBody>
                    <a:bodyPr/>
                    <a:lstStyle/>
                    <a:p>
                      <a:pPr marL="285750" lvl="0" indent="-285750" algn="l" fontAlgn="ctr">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Grade 3/4</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vMerge="1">
                  <a:txBody>
                    <a:bodyPr/>
                    <a:lstStyle/>
                    <a:p>
                      <a:pPr algn="ctr" fontAlgn="ctr"/>
                      <a:endParaRPr lang="en-US" sz="1400" b="0" i="0" u="none" strike="noStrike" dirty="0">
                        <a:solidFill>
                          <a:srgbClr val="000000"/>
                        </a:solidFill>
                        <a:effectLst/>
                        <a:latin typeface="Calibri" panose="020F0502020204030204" pitchFamily="34" charset="0"/>
                      </a:endParaRPr>
                    </a:p>
                  </a:txBody>
                  <a:tcPr marL="6350" marR="6350" marT="6350"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88887633"/>
                  </a:ext>
                </a:extLst>
              </a:tr>
            </a:tbl>
          </a:graphicData>
        </a:graphic>
      </p:graphicFrame>
      <p:graphicFrame>
        <p:nvGraphicFramePr>
          <p:cNvPr id="2" name="Table 1">
            <a:extLst>
              <a:ext uri="{FF2B5EF4-FFF2-40B4-BE49-F238E27FC236}">
                <a16:creationId xmlns:a16="http://schemas.microsoft.com/office/drawing/2014/main" id="{1821FC3B-350D-07AA-66C8-3AB13886CB2B}"/>
              </a:ext>
            </a:extLst>
          </p:cNvPr>
          <p:cNvGraphicFramePr>
            <a:graphicFrameLocks noGrp="1"/>
          </p:cNvGraphicFramePr>
          <p:nvPr>
            <p:extLst>
              <p:ext uri="{D42A27DB-BD31-4B8C-83A1-F6EECF244321}">
                <p14:modId xmlns:p14="http://schemas.microsoft.com/office/powerpoint/2010/main" val="513321256"/>
              </p:ext>
            </p:extLst>
          </p:nvPr>
        </p:nvGraphicFramePr>
        <p:xfrm>
          <a:off x="6234382" y="1603375"/>
          <a:ext cx="5247818" cy="4480560"/>
        </p:xfrm>
        <a:graphic>
          <a:graphicData uri="http://schemas.openxmlformats.org/drawingml/2006/table">
            <a:tbl>
              <a:tblPr/>
              <a:tblGrid>
                <a:gridCol w="1610675">
                  <a:extLst>
                    <a:ext uri="{9D8B030D-6E8A-4147-A177-3AD203B41FA5}">
                      <a16:colId xmlns:a16="http://schemas.microsoft.com/office/drawing/2014/main" val="3230085388"/>
                    </a:ext>
                  </a:extLst>
                </a:gridCol>
                <a:gridCol w="1497895">
                  <a:extLst>
                    <a:ext uri="{9D8B030D-6E8A-4147-A177-3AD203B41FA5}">
                      <a16:colId xmlns:a16="http://schemas.microsoft.com/office/drawing/2014/main" val="4125340962"/>
                    </a:ext>
                  </a:extLst>
                </a:gridCol>
                <a:gridCol w="1497895">
                  <a:extLst>
                    <a:ext uri="{9D8B030D-6E8A-4147-A177-3AD203B41FA5}">
                      <a16:colId xmlns:a16="http://schemas.microsoft.com/office/drawing/2014/main" val="3788061391"/>
                    </a:ext>
                  </a:extLst>
                </a:gridCol>
                <a:gridCol w="641353">
                  <a:extLst>
                    <a:ext uri="{9D8B030D-6E8A-4147-A177-3AD203B41FA5}">
                      <a16:colId xmlns:a16="http://schemas.microsoft.com/office/drawing/2014/main" val="2263974866"/>
                    </a:ext>
                  </a:extLst>
                </a:gridCol>
              </a:tblGrid>
              <a:tr h="392772">
                <a:tc>
                  <a:txBody>
                    <a:bodyPr/>
                    <a:lstStyle/>
                    <a:p>
                      <a:pPr algn="l" fontAlgn="ctr"/>
                      <a:r>
                        <a:rPr lang="en-US" sz="1400" b="1" u="none" strike="noStrike" dirty="0">
                          <a:solidFill>
                            <a:schemeClr val="tx1"/>
                          </a:solidFill>
                          <a:effectLst/>
                        </a:rPr>
                        <a:t>Parameter, n</a:t>
                      </a:r>
                      <a:endParaRPr lang="en-US" sz="1400" b="1" i="0" u="none" strike="noStrike" dirty="0">
                        <a:solidFill>
                          <a:schemeClr val="tx1"/>
                        </a:solidFill>
                        <a:effectLst/>
                        <a:latin typeface="Calibri" panose="020F050202020403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400" b="1" u="none" strike="noStrike">
                          <a:solidFill>
                            <a:schemeClr val="tx1"/>
                          </a:solidFill>
                          <a:effectLst/>
                        </a:rPr>
                        <a:t>CT </a:t>
                      </a:r>
                      <a:br>
                        <a:rPr lang="en-US" sz="1400" b="1" u="none" strike="noStrike">
                          <a:solidFill>
                            <a:schemeClr val="tx1"/>
                          </a:solidFill>
                          <a:effectLst/>
                        </a:rPr>
                      </a:br>
                      <a:r>
                        <a:rPr lang="en-US" sz="1400" b="1" u="none" strike="noStrike">
                          <a:solidFill>
                            <a:schemeClr val="tx1"/>
                          </a:solidFill>
                          <a:effectLst/>
                        </a:rPr>
                        <a:t>(n = 48)</a:t>
                      </a:r>
                      <a:endParaRPr lang="en-US" sz="1400" b="1" i="0" u="none" strike="noStrike" dirty="0">
                        <a:solidFill>
                          <a:schemeClr val="tx1"/>
                        </a:solidFill>
                        <a:effectLst/>
                        <a:latin typeface="Calibri" panose="020F0502020204030204" pitchFamily="34" charset="0"/>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400" b="1" i="0" u="none" strike="noStrike" dirty="0">
                          <a:solidFill>
                            <a:schemeClr val="tx1"/>
                          </a:solidFill>
                          <a:effectLst/>
                          <a:latin typeface="Calibri" panose="020F0502020204030204" pitchFamily="34" charset="0"/>
                        </a:rPr>
                        <a:t>Chemo + CRT </a:t>
                      </a:r>
                      <a:br>
                        <a:rPr lang="en-US" sz="1400" b="1" i="0" u="none" strike="noStrike" dirty="0">
                          <a:solidFill>
                            <a:schemeClr val="tx1"/>
                          </a:solidFill>
                          <a:effectLst/>
                          <a:latin typeface="Calibri" panose="020F0502020204030204" pitchFamily="34" charset="0"/>
                        </a:rPr>
                      </a:br>
                      <a:r>
                        <a:rPr lang="en-US" sz="1400" b="1" i="0" u="none" strike="noStrike" dirty="0">
                          <a:solidFill>
                            <a:schemeClr val="tx1"/>
                          </a:solidFill>
                          <a:effectLst/>
                          <a:latin typeface="Calibri" panose="020F0502020204030204" pitchFamily="34" charset="0"/>
                        </a:rPr>
                        <a:t>(n = 45)</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fontAlgn="ctr"/>
                      <a:r>
                        <a:rPr lang="en-US" sz="1400" b="1" i="1" u="none" strike="noStrike" dirty="0">
                          <a:solidFill>
                            <a:schemeClr val="tx1"/>
                          </a:solidFill>
                          <a:effectLst/>
                          <a:latin typeface="+mn-lt"/>
                        </a:rPr>
                        <a:t>P </a:t>
                      </a:r>
                      <a:r>
                        <a:rPr lang="en-US" sz="1400" b="1" i="0" u="none" strike="noStrike" dirty="0">
                          <a:solidFill>
                            <a:schemeClr val="tx1"/>
                          </a:solidFill>
                          <a:effectLst/>
                          <a:latin typeface="+mn-lt"/>
                        </a:rPr>
                        <a:t>V</a:t>
                      </a:r>
                      <a:r>
                        <a:rPr lang="en-US" sz="1400" b="1" u="none" strike="noStrike" dirty="0">
                          <a:solidFill>
                            <a:schemeClr val="tx1"/>
                          </a:solidFill>
                          <a:effectLst/>
                          <a:latin typeface="+mn-lt"/>
                        </a:rPr>
                        <a:t>alue</a:t>
                      </a:r>
                      <a:endParaRPr lang="en-US" sz="1400" b="1" i="0" u="none" strike="noStrike" dirty="0">
                        <a:solidFill>
                          <a:schemeClr val="tx1"/>
                        </a:solidFill>
                        <a:effectLst/>
                        <a:latin typeface="+mn-lt"/>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751624049"/>
                  </a:ext>
                </a:extLst>
              </a:tr>
              <a:tr h="231042">
                <a:tc>
                  <a:txBody>
                    <a:bodyPr/>
                    <a:lstStyle/>
                    <a:p>
                      <a:pPr algn="l" fontAlgn="b"/>
                      <a:r>
                        <a:rPr lang="en-US" sz="1400" b="0" i="0" u="none" strike="noStrike" dirty="0">
                          <a:solidFill>
                            <a:srgbClr val="000000"/>
                          </a:solidFill>
                          <a:effectLst/>
                          <a:latin typeface="Calibri" panose="020F0502020204030204" pitchFamily="34" charset="0"/>
                        </a:rPr>
                        <a:t>Neutropenia</a:t>
                      </a:r>
                    </a:p>
                  </a:txBody>
                  <a:tcPr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81136704"/>
                  </a:ext>
                </a:extLst>
              </a:tr>
              <a:tr h="231042">
                <a:tc>
                  <a:txBody>
                    <a:bodyPr/>
                    <a:lstStyle/>
                    <a:p>
                      <a:pPr marL="285750" lvl="0" indent="-285750" algn="l" fontAlgn="b">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All grades</a:t>
                      </a:r>
                    </a:p>
                  </a:txBody>
                  <a:tcPr anchor="b">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22</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19</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rowSpan="2">
                  <a:txBody>
                    <a:bodyPr/>
                    <a:lstStyle/>
                    <a:p>
                      <a:pPr algn="ctr" fontAlgn="ctr"/>
                      <a:r>
                        <a:rPr lang="en-US" sz="1400" b="0" i="0" u="none" strike="noStrike" dirty="0">
                          <a:solidFill>
                            <a:srgbClr val="000000"/>
                          </a:solidFill>
                          <a:effectLst/>
                          <a:latin typeface="Calibri" panose="020F0502020204030204" pitchFamily="34" charset="0"/>
                        </a:rPr>
                        <a:t>.897</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15258263"/>
                  </a:ext>
                </a:extLst>
              </a:tr>
              <a:tr h="231042">
                <a:tc>
                  <a:txBody>
                    <a:bodyPr/>
                    <a:lstStyle/>
                    <a:p>
                      <a:pPr marL="285750" lvl="0" indent="-285750" algn="l" fontAlgn="b">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Grade 3/4</a:t>
                      </a:r>
                    </a:p>
                  </a:txBody>
                  <a:tcPr anchor="b">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10</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9</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vMerge="1">
                  <a:txBody>
                    <a:bodyPr/>
                    <a:lstStyle/>
                    <a:p>
                      <a:pPr algn="ctr" fontAlgn="ctr"/>
                      <a:endParaRPr lang="en-US" sz="1400" b="0" i="0" u="none" strike="noStrike" dirty="0">
                        <a:solidFill>
                          <a:srgbClr val="000000"/>
                        </a:solidFill>
                        <a:effectLst/>
                        <a:latin typeface="Calibri" panose="020F0502020204030204" pitchFamily="34" charset="0"/>
                      </a:endParaRPr>
                    </a:p>
                  </a:txBody>
                  <a:tcPr marL="5945" marR="5945" marT="5945" marB="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70116442"/>
                  </a:ext>
                </a:extLst>
              </a:tr>
              <a:tr h="231042">
                <a:tc>
                  <a:txBody>
                    <a:bodyPr/>
                    <a:lstStyle/>
                    <a:p>
                      <a:pPr marL="0" lvl="0" indent="0" algn="l" fontAlgn="b">
                        <a:buFont typeface="Wingdings" panose="05000000000000000000" pitchFamily="2" charset="2"/>
                        <a:buNone/>
                      </a:pPr>
                      <a:r>
                        <a:rPr lang="en-US" sz="1400" b="0" i="0" u="none" strike="noStrike" dirty="0">
                          <a:solidFill>
                            <a:srgbClr val="000000"/>
                          </a:solidFill>
                          <a:effectLst/>
                          <a:latin typeface="Calibri" panose="020F0502020204030204" pitchFamily="34" charset="0"/>
                        </a:rPr>
                        <a:t>Neutropenic fever</a:t>
                      </a:r>
                    </a:p>
                  </a:txBody>
                  <a:tcPr anchor="b">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1</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1" i="0" u="none" strike="noStrike" dirty="0">
                          <a:solidFill>
                            <a:schemeClr val="accent3"/>
                          </a:solidFill>
                          <a:effectLst/>
                          <a:latin typeface="Calibri" panose="020F0502020204030204" pitchFamily="34" charset="0"/>
                        </a:rPr>
                        <a:t>.033</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34609904"/>
                  </a:ext>
                </a:extLst>
              </a:tr>
              <a:tr h="231042">
                <a:tc>
                  <a:txBody>
                    <a:bodyPr/>
                    <a:lstStyle/>
                    <a:p>
                      <a:pPr algn="l" fontAlgn="b"/>
                      <a:r>
                        <a:rPr lang="en-US" sz="1400" b="0" i="0" u="none" strike="noStrike" dirty="0">
                          <a:solidFill>
                            <a:srgbClr val="000000"/>
                          </a:solidFill>
                          <a:effectLst/>
                          <a:latin typeface="Calibri" panose="020F0502020204030204" pitchFamily="34" charset="0"/>
                        </a:rPr>
                        <a:t>Thrombocytopenia</a:t>
                      </a:r>
                    </a:p>
                  </a:txBody>
                  <a:tcPr anchor="b">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00642791"/>
                  </a:ext>
                </a:extLst>
              </a:tr>
              <a:tr h="231042">
                <a:tc>
                  <a:txBody>
                    <a:bodyPr/>
                    <a:lstStyle/>
                    <a:p>
                      <a:pPr marL="285750" lvl="0" indent="-285750" algn="l" fontAlgn="b">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All grades</a:t>
                      </a:r>
                    </a:p>
                  </a:txBody>
                  <a:tcPr anchor="b">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29</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33</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rowSpan="2">
                  <a:txBody>
                    <a:bodyPr/>
                    <a:lstStyle/>
                    <a:p>
                      <a:pPr algn="ctr" fontAlgn="ctr"/>
                      <a:r>
                        <a:rPr lang="en-US" sz="1400" b="0" i="0" u="none" strike="noStrike" dirty="0">
                          <a:solidFill>
                            <a:srgbClr val="000000"/>
                          </a:solidFill>
                          <a:effectLst/>
                          <a:latin typeface="Calibri" panose="020F0502020204030204" pitchFamily="34" charset="0"/>
                        </a:rPr>
                        <a:t>.071</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02676626"/>
                  </a:ext>
                </a:extLst>
              </a:tr>
              <a:tr h="231042">
                <a:tc>
                  <a:txBody>
                    <a:bodyPr/>
                    <a:lstStyle/>
                    <a:p>
                      <a:pPr marL="285750" lvl="0" indent="-285750" algn="l" fontAlgn="b">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Grade 3/4</a:t>
                      </a:r>
                    </a:p>
                  </a:txBody>
                  <a:tcPr anchor="b">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10</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5</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vMerge="1">
                  <a:txBody>
                    <a:bodyPr/>
                    <a:lstStyle/>
                    <a:p>
                      <a:pPr algn="ctr" fontAlgn="ctr"/>
                      <a:endParaRPr lang="en-US" sz="1400" b="0" i="0" u="none" strike="noStrike" dirty="0">
                        <a:solidFill>
                          <a:srgbClr val="000000"/>
                        </a:solidFill>
                        <a:effectLst/>
                        <a:latin typeface="Calibri" panose="020F0502020204030204" pitchFamily="34" charset="0"/>
                      </a:endParaRPr>
                    </a:p>
                  </a:txBody>
                  <a:tcPr marL="5945" marR="5945" marT="5945" marB="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21017783"/>
                  </a:ext>
                </a:extLst>
              </a:tr>
              <a:tr h="231042">
                <a:tc>
                  <a:txBody>
                    <a:bodyPr/>
                    <a:lstStyle/>
                    <a:p>
                      <a:pPr algn="l" fontAlgn="b"/>
                      <a:r>
                        <a:rPr lang="en-US" sz="1400" b="0" i="0" u="none" strike="noStrike" dirty="0">
                          <a:solidFill>
                            <a:srgbClr val="000000"/>
                          </a:solidFill>
                          <a:effectLst/>
                          <a:latin typeface="Calibri" panose="020F0502020204030204" pitchFamily="34" charset="0"/>
                        </a:rPr>
                        <a:t>Renal</a:t>
                      </a:r>
                    </a:p>
                  </a:txBody>
                  <a:tcPr anchor="b">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389828493"/>
                  </a:ext>
                </a:extLst>
              </a:tr>
              <a:tr h="231042">
                <a:tc>
                  <a:txBody>
                    <a:bodyPr/>
                    <a:lstStyle/>
                    <a:p>
                      <a:pPr marL="285750" lvl="0" indent="-285750" algn="l" fontAlgn="b">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All grades</a:t>
                      </a:r>
                    </a:p>
                  </a:txBody>
                  <a:tcPr anchor="b">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1</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rowSpan="2">
                  <a:txBody>
                    <a:bodyPr/>
                    <a:lstStyle/>
                    <a:p>
                      <a:pPr algn="ctr" fontAlgn="ctr"/>
                      <a:r>
                        <a:rPr lang="en-US" sz="1400" b="0" i="0" u="none" strike="noStrike" dirty="0">
                          <a:solidFill>
                            <a:srgbClr val="000000"/>
                          </a:solidFill>
                          <a:effectLst/>
                          <a:latin typeface="Calibri" panose="020F0502020204030204" pitchFamily="34" charset="0"/>
                        </a:rPr>
                        <a:t>.477</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14351572"/>
                  </a:ext>
                </a:extLst>
              </a:tr>
              <a:tr h="231042">
                <a:tc>
                  <a:txBody>
                    <a:bodyPr/>
                    <a:lstStyle/>
                    <a:p>
                      <a:pPr marL="285750" lvl="0" indent="-285750" algn="l" fontAlgn="b">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Grade 3/4</a:t>
                      </a:r>
                    </a:p>
                  </a:txBody>
                  <a:tcPr anchor="b">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fontAlgn="ctr"/>
                      <a:r>
                        <a:rPr lang="en-US" sz="1400" b="0" i="0" u="none" strike="noStrike" dirty="0">
                          <a:solidFill>
                            <a:srgbClr val="000000"/>
                          </a:solidFill>
                          <a:effectLst/>
                          <a:latin typeface="Calibri" panose="020F0502020204030204" pitchFamily="34" charset="0"/>
                        </a:rPr>
                        <a:t>0</a:t>
                      </a:r>
                    </a:p>
                  </a:txBody>
                  <a:tcPr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vMerge="1">
                  <a:txBody>
                    <a:bodyPr/>
                    <a:lstStyle/>
                    <a:p>
                      <a:pPr algn="ctr" fontAlgn="ctr"/>
                      <a:endParaRPr lang="en-US" sz="1400" b="0" i="0" u="none" strike="noStrike" dirty="0">
                        <a:solidFill>
                          <a:srgbClr val="000000"/>
                        </a:solidFill>
                        <a:effectLst/>
                        <a:latin typeface="Calibri" panose="020F0502020204030204" pitchFamily="34" charset="0"/>
                      </a:endParaRPr>
                    </a:p>
                  </a:txBody>
                  <a:tcPr marL="5945" marR="5945" marT="5945" marB="0" anchor="ct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49913263"/>
                  </a:ext>
                </a:extLst>
              </a:tr>
              <a:tr h="231042">
                <a:tc>
                  <a:txBody>
                    <a:bodyPr/>
                    <a:lstStyle/>
                    <a:p>
                      <a:pPr algn="l" fontAlgn="b"/>
                      <a:r>
                        <a:rPr lang="en-US" sz="1400" b="0" i="0" u="none" strike="noStrike" dirty="0">
                          <a:solidFill>
                            <a:srgbClr val="000000"/>
                          </a:solidFill>
                          <a:effectLst/>
                          <a:latin typeface="Calibri" panose="020F0502020204030204" pitchFamily="34" charset="0"/>
                        </a:rPr>
                        <a:t>Vomiting</a:t>
                      </a:r>
                    </a:p>
                  </a:txBody>
                  <a:tcPr anchor="b">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endParaRPr lang="en-US" sz="1400" b="0" i="0" u="none" strike="noStrike" dirty="0">
                        <a:solidFill>
                          <a:srgbClr val="000000"/>
                        </a:solidFill>
                        <a:effectLst/>
                        <a:latin typeface="Calibri" panose="020F0502020204030204" pitchFamily="34" charset="0"/>
                      </a:endParaRP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960850363"/>
                  </a:ext>
                </a:extLst>
              </a:tr>
              <a:tr h="231042">
                <a:tc>
                  <a:txBody>
                    <a:bodyPr/>
                    <a:lstStyle/>
                    <a:p>
                      <a:pPr marL="285750" lvl="0" indent="-285750" algn="l" fontAlgn="b">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All grades</a:t>
                      </a:r>
                    </a:p>
                  </a:txBody>
                  <a:tcPr anchor="b">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27</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19</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rowSpan="2">
                  <a:txBody>
                    <a:bodyPr/>
                    <a:lstStyle/>
                    <a:p>
                      <a:pPr algn="ctr" fontAlgn="ctr"/>
                      <a:r>
                        <a:rPr lang="en-US" sz="1400" b="0" i="0" u="none" strike="noStrike" dirty="0">
                          <a:solidFill>
                            <a:srgbClr val="000000"/>
                          </a:solidFill>
                          <a:effectLst/>
                          <a:latin typeface="Calibri" panose="020F0502020204030204" pitchFamily="34" charset="0"/>
                        </a:rPr>
                        <a:t>.631</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25663224"/>
                  </a:ext>
                </a:extLst>
              </a:tr>
              <a:tr h="231042">
                <a:tc>
                  <a:txBody>
                    <a:bodyPr/>
                    <a:lstStyle/>
                    <a:p>
                      <a:pPr marL="285750" lvl="0" indent="-285750" algn="l" fontAlgn="b">
                        <a:buFont typeface="Wingdings" panose="05000000000000000000" pitchFamily="2" charset="2"/>
                        <a:buChar char="§"/>
                      </a:pPr>
                      <a:r>
                        <a:rPr lang="en-US" sz="1400" b="0" i="0" u="none" strike="noStrike" dirty="0">
                          <a:solidFill>
                            <a:srgbClr val="000000"/>
                          </a:solidFill>
                          <a:effectLst/>
                          <a:latin typeface="Calibri" panose="020F0502020204030204" pitchFamily="34" charset="0"/>
                        </a:rPr>
                        <a:t>Grade 3/4</a:t>
                      </a:r>
                    </a:p>
                  </a:txBody>
                  <a:tcPr anchor="b">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2</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fontAlgn="ctr"/>
                      <a:r>
                        <a:rPr lang="en-US" sz="1400" b="0" i="0" u="none" strike="noStrike" dirty="0">
                          <a:solidFill>
                            <a:srgbClr val="000000"/>
                          </a:solidFill>
                          <a:effectLst/>
                          <a:latin typeface="Calibri" panose="020F0502020204030204" pitchFamily="34" charset="0"/>
                        </a:rPr>
                        <a:t>2</a:t>
                      </a:r>
                    </a:p>
                  </a:txBody>
                  <a:tcPr anchor="ctr">
                    <a:lnL>
                      <a:noFill/>
                    </a:lnL>
                    <a:lnR>
                      <a:noFill/>
                    </a:lnR>
                    <a:lnT>
                      <a:noFill/>
                    </a:lnT>
                    <a:lnB>
                      <a:noFill/>
                    </a:lnB>
                    <a:lnTlToBr w="12700" cmpd="sng">
                      <a:noFill/>
                      <a:prstDash val="solid"/>
                    </a:lnTlToBr>
                    <a:lnBlToTr w="12700" cmpd="sng">
                      <a:noFill/>
                      <a:prstDash val="solid"/>
                    </a:lnBlToTr>
                    <a:solidFill>
                      <a:schemeClr val="tx2"/>
                    </a:solidFill>
                  </a:tcPr>
                </a:tc>
                <a:tc vMerge="1">
                  <a:txBody>
                    <a:bodyPr/>
                    <a:lstStyle/>
                    <a:p>
                      <a:pPr algn="ctr" fontAlgn="ctr"/>
                      <a:endParaRPr lang="en-US" sz="1400" b="0" i="0" u="none" strike="noStrike" dirty="0">
                        <a:solidFill>
                          <a:srgbClr val="000000"/>
                        </a:solidFill>
                        <a:effectLst/>
                        <a:latin typeface="Calibri" panose="020F0502020204030204" pitchFamily="34" charset="0"/>
                      </a:endParaRPr>
                    </a:p>
                  </a:txBody>
                  <a:tcPr marL="5945" marR="5945" marT="5945" marB="0" anchor="ct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61216154"/>
                  </a:ext>
                </a:extLst>
              </a:tr>
            </a:tbl>
          </a:graphicData>
        </a:graphic>
      </p:graphicFrame>
    </p:spTree>
    <p:extLst>
      <p:ext uri="{BB962C8B-B14F-4D97-AF65-F5344CB8AC3E}">
        <p14:creationId xmlns:p14="http://schemas.microsoft.com/office/powerpoint/2010/main" val="36304658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ACCELERATE</a:t>
            </a:r>
            <a:r>
              <a:rPr lang="en-US" dirty="0"/>
              <a:t>: Investigators’ Conclusions</a:t>
            </a:r>
            <a:endParaRPr lang="en-US" altLang="en-US" dirty="0"/>
          </a:p>
        </p:txBody>
      </p:sp>
      <p:sp>
        <p:nvSpPr>
          <p:cNvPr id="2" name="Content Placeholder 1">
            <a:extLst>
              <a:ext uri="{FF2B5EF4-FFF2-40B4-BE49-F238E27FC236}">
                <a16:creationId xmlns:a16="http://schemas.microsoft.com/office/drawing/2014/main" id="{2D079105-6319-E8D6-1349-6A5BD8B2C284}"/>
              </a:ext>
            </a:extLst>
          </p:cNvPr>
          <p:cNvSpPr>
            <a:spLocks noGrp="1"/>
          </p:cNvSpPr>
          <p:nvPr>
            <p:ph idx="1"/>
          </p:nvPr>
        </p:nvSpPr>
        <p:spPr/>
        <p:txBody>
          <a:bodyPr/>
          <a:lstStyle/>
          <a:p>
            <a:r>
              <a:rPr lang="en-US" dirty="0"/>
              <a:t>In this phase III trial, the addition of CRT to chemotherapy did not improve RFS vs chemotherapy alone in patients with resected GBC</a:t>
            </a:r>
          </a:p>
          <a:p>
            <a:pPr lvl="1"/>
            <a:r>
              <a:rPr lang="en-US" dirty="0"/>
              <a:t>The study had poor accrual, with only 94 patients, which may limit the statistical power of the findings</a:t>
            </a:r>
          </a:p>
          <a:p>
            <a:r>
              <a:rPr lang="en-US" dirty="0"/>
              <a:t>Investigators conclude that because of challenges completing accrual, a larger trial is necessary to fully address this critical issue and determine the potential benefits of adjuvant CRT in GBC</a:t>
            </a:r>
          </a:p>
          <a:p>
            <a:endParaRPr 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Sharma. ASCO GI 2025. Abstr 519.</a:t>
            </a:r>
          </a:p>
        </p:txBody>
      </p:sp>
    </p:spTree>
    <p:extLst>
      <p:ext uri="{BB962C8B-B14F-4D97-AF65-F5344CB8AC3E}">
        <p14:creationId xmlns:p14="http://schemas.microsoft.com/office/powerpoint/2010/main" val="16776672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Coverage of </a:t>
            </a:r>
            <a:br>
              <a:rPr lang="en-US" altLang="en-US" sz="4000" dirty="0"/>
            </a:br>
            <a:r>
              <a:rPr lang="en-US" altLang="en-US" sz="4000" dirty="0"/>
              <a:t>ASCO GI 2025!</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400" dirty="0">
                <a:solidFill>
                  <a:srgbClr val="E1471D"/>
                </a:solidFill>
              </a:rPr>
              <a:t>Capsule Summaries </a:t>
            </a:r>
            <a:r>
              <a:rPr lang="en-US" sz="2400" b="0" dirty="0"/>
              <a:t>of all the key data</a:t>
            </a:r>
          </a:p>
          <a:p>
            <a:pPr>
              <a:buClr>
                <a:schemeClr val="tx2">
                  <a:lumMod val="20000"/>
                  <a:lumOff val="80000"/>
                </a:schemeClr>
              </a:buClr>
              <a:defRPr/>
            </a:pPr>
            <a:r>
              <a:rPr lang="en-US" sz="2400" dirty="0">
                <a:solidFill>
                  <a:srgbClr val="E1471D"/>
                </a:solidFill>
              </a:rPr>
              <a:t>Additional CME-certified analysis </a:t>
            </a:r>
            <a:r>
              <a:rPr lang="en-US" sz="2400" b="0" dirty="0"/>
              <a:t>with expert faculty commentary on key studies from the conference</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41ACCBEB64CBE4D9E8E618206190DA9" ma:contentTypeVersion="11" ma:contentTypeDescription="Create a new document." ma:contentTypeScope="" ma:versionID="6deae48c5f965127f6ab79814080d9a4">
  <xsd:schema xmlns:xsd="http://www.w3.org/2001/XMLSchema" xmlns:xs="http://www.w3.org/2001/XMLSchema" xmlns:p="http://schemas.microsoft.com/office/2006/metadata/properties" xmlns:ns2="6ec49d5d-4c6c-4314-a2cd-b3e16db621af" xmlns:ns3="22fd6914-46d4-4c7e-bbad-46e82841b69d" targetNamespace="http://schemas.microsoft.com/office/2006/metadata/properties" ma:root="true" ma:fieldsID="7ed8a256ff685328927f53cc61d64379" ns2:_="" ns3:_="">
    <xsd:import namespace="6ec49d5d-4c6c-4314-a2cd-b3e16db621af"/>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c49d5d-4c6c-4314-a2cd-b3e16db621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ec49d5d-4c6c-4314-a2cd-b3e16db621af">
      <Terms xmlns="http://schemas.microsoft.com/office/infopath/2007/PartnerControls"/>
    </lcf76f155ced4ddcb4097134ff3c332f>
    <TaxCatchAll xmlns="22fd6914-46d4-4c7e-bbad-46e82841b69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64A54221-44D8-4C69-B845-9259EF4340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ec49d5d-4c6c-4314-a2cd-b3e16db621af"/>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BA55BC3-5A03-47C2-8EC3-D964C3B5E779}">
  <ds:schemaRefs>
    <ds:schemaRef ds:uri="http://schemas.microsoft.com/office/2006/documentManagement/types"/>
    <ds:schemaRef ds:uri="http://schemas.microsoft.com/office/2006/metadata/properties"/>
    <ds:schemaRef ds:uri="http://schemas.microsoft.com/office/infopath/2007/PartnerControls"/>
    <ds:schemaRef ds:uri="http://purl.org/dc/dcmitype/"/>
    <ds:schemaRef ds:uri="http://purl.org/dc/terms/"/>
    <ds:schemaRef ds:uri="http://www.w3.org/XML/1998/namespace"/>
    <ds:schemaRef ds:uri="http://schemas.openxmlformats.org/package/2006/metadata/core-properties"/>
    <ds:schemaRef ds:uri="6ec49d5d-4c6c-4314-a2cd-b3e16db621af"/>
    <ds:schemaRef ds:uri="22fd6914-46d4-4c7e-bbad-46e82841b69d"/>
    <ds:schemaRef ds:uri="http://purl.org/dc/elements/1.1/"/>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8349</TotalTime>
  <Words>2053</Words>
  <Application>Microsoft Office PowerPoint</Application>
  <PresentationFormat>Widescreen</PresentationFormat>
  <Paragraphs>464</Paragraphs>
  <Slides>11</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Arial</vt:lpstr>
      <vt:lpstr>BlinkMacSystemFont</vt:lpstr>
      <vt:lpstr>Calibri</vt:lpstr>
      <vt:lpstr>Times</vt:lpstr>
      <vt:lpstr>Wingdings</vt:lpstr>
      <vt:lpstr>2022_CCO_Template</vt:lpstr>
      <vt:lpstr>ACCELERATE: Phase III Study of Adjuvant Chemotherapy ± Chemoradiation in Gallbladder Cancer</vt:lpstr>
      <vt:lpstr>About These Slides</vt:lpstr>
      <vt:lpstr>ACCELERATE: Background</vt:lpstr>
      <vt:lpstr>ACCELERATE: Study Design</vt:lpstr>
      <vt:lpstr>ACCELERATE: Baseline Characteristics</vt:lpstr>
      <vt:lpstr>ACCELERATE: RFS (Primary Endpoint)</vt:lpstr>
      <vt:lpstr>ACCELERATE: RFS by Subgroup</vt:lpstr>
      <vt:lpstr>ACCELERATE: OS by Subgroup</vt:lpstr>
      <vt:lpstr>ACCELERATE: Safety</vt:lpstr>
      <vt:lpstr>ACCELERATE: Investigators’ Conclusions</vt:lpstr>
      <vt:lpstr>Go Online for More CCO Coverage of  ASCO GI 2025!</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ACCELERATE: Phase III Study of Adjuvant Chemotherapy ± Chemoradiation in Gallbladder Cancer</dc:title>
  <dc:creator>Preferred User</dc:creator>
  <cp:lastModifiedBy>Valerie Wenzel</cp:lastModifiedBy>
  <cp:revision>41</cp:revision>
  <cp:lastPrinted>2016-09-26T20:21:49Z</cp:lastPrinted>
  <dcterms:created xsi:type="dcterms:W3CDTF">2005-05-27T15:08:01Z</dcterms:created>
  <dcterms:modified xsi:type="dcterms:W3CDTF">2025-02-04T20:32:56Z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5ff43dd4-e8bf-40a6-9886-f5d9520c712c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0x010100841ACCBEB64CBE4D9E8E618206190DA9</vt:lpwstr>
  </property>
  <property fmtid="{D5CDD505-2E9C-101B-9397-08002B2CF9AE}" pid="9" name="MediaServiceImageTags">
    <vt:lpwstr/>
  </property>
</Properties>
</file>