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 id="2147484673" r:id="rId8"/>
    <p:sldMasterId id="2147484682" r:id="rId9"/>
    <p:sldMasterId id="2147484691" r:id="rId10"/>
  </p:sldMasterIdLst>
  <p:notesMasterIdLst>
    <p:notesMasterId r:id="rId21"/>
  </p:notesMasterIdLst>
  <p:handoutMasterIdLst>
    <p:handoutMasterId r:id="rId22"/>
  </p:handoutMasterIdLst>
  <p:sldIdLst>
    <p:sldId id="321" r:id="rId11"/>
    <p:sldId id="556" r:id="rId12"/>
    <p:sldId id="559" r:id="rId13"/>
    <p:sldId id="573" r:id="rId14"/>
    <p:sldId id="580" r:id="rId15"/>
    <p:sldId id="560" r:id="rId16"/>
    <p:sldId id="582" r:id="rId17"/>
    <p:sldId id="581" r:id="rId18"/>
    <p:sldId id="564" r:id="rId19"/>
    <p:sldId id="318" r:id="rId20"/>
  </p:sldIdLst>
  <p:sldSz cx="12192000" cy="6858000"/>
  <p:notesSz cx="7315200" cy="9601200"/>
  <p:custDataLst>
    <p:tags r:id="rId2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4" clrIdx="6"/>
  <p:cmAuthor id="2" name="Melanie Couton" initials="MAC" lastIdx="6" clrIdx="3"/>
  <p:cmAuthor id="3" name="ralfieri" initials="ra" lastIdx="2" clrIdx="8"/>
  <p:cmAuthor id="4" name="Megan Capel" initials="MC" lastIdx="20"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9"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Jill Sakai" initials="JS" lastIdx="3" clrIdx="13">
    <p:extLst>
      <p:ext uri="{19B8F6BF-5375-455C-9EA6-DF929625EA0E}">
        <p15:presenceInfo xmlns:p15="http://schemas.microsoft.com/office/powerpoint/2012/main" userId="Jill Sakai" providerId="None"/>
      </p:ext>
    </p:extLst>
  </p:cmAuthor>
  <p:cmAuthor id="15" name="Ryan Topping" initials="RT" lastIdx="1" clrIdx="14">
    <p:extLst>
      <p:ext uri="{19B8F6BF-5375-455C-9EA6-DF929625EA0E}">
        <p15:presenceInfo xmlns:p15="http://schemas.microsoft.com/office/powerpoint/2012/main" userId="Ryan Topping"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07" autoAdjust="0"/>
    <p:restoredTop sz="88844" autoAdjust="0"/>
  </p:normalViewPr>
  <p:slideViewPr>
    <p:cSldViewPr snapToGrid="0" showGuides="1">
      <p:cViewPr varScale="1">
        <p:scale>
          <a:sx n="59" d="100"/>
          <a:sy n="59" d="100"/>
        </p:scale>
        <p:origin x="836" y="56"/>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25" d="100"/>
        <a:sy n="125" d="100"/>
      </p:scale>
      <p:origin x="0" y="0"/>
    </p:cViewPr>
  </p:notesTextViewPr>
  <p:sorterViewPr>
    <p:cViewPr varScale="1">
      <p:scale>
        <a:sx n="1" d="1"/>
        <a:sy n="1" d="1"/>
      </p:scale>
      <p:origin x="0" y="-140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2.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1.xml"/><Relationship Id="rId24"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Master" Target="slideMasters/slideMaster5.xml"/><Relationship Id="rId19" Type="http://schemas.openxmlformats.org/officeDocument/2006/relationships/slide" Target="slides/slide9.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4.xml"/><Relationship Id="rId22" Type="http://schemas.openxmlformats.org/officeDocument/2006/relationships/handoutMaster" Target="handoutMasters/handout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459498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siRNA, small interfering ribonucleic acid; SoC, standard of care.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607727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panose="020B0604020202020204" pitchFamily="34" charset="0"/>
                <a:cs typeface="Arial" panose="020B0604020202020204" pitchFamily="34" charset="0"/>
              </a:rPr>
              <a:t>ABR, annualized bleeding rate; BPA, bypassing agent; Haem-A-QoL, haemophilia quality of life questionnaire for adults; QoL, quality of life.</a:t>
            </a:r>
            <a:endParaRPr lang="en-US" sz="120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012105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BPA, bypassing agent; SD, standard deviation.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853274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panose="020B0604020202020204" pitchFamily="34" charset="0"/>
                <a:cs typeface="Arial" panose="020B0604020202020204" pitchFamily="34" charset="0"/>
              </a:rPr>
              <a:t>ABR, annualized bleeding rate; BPA, bypassing agent; EOS, end of study; Haem-A-QoL, haemophilia quality of life questionnaire for adults; IQR, interquartile range.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0618477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panose="020B0604020202020204" pitchFamily="34" charset="0"/>
                <a:cs typeface="Arial" panose="020B0604020202020204" pitchFamily="34" charset="0"/>
              </a:rPr>
              <a:t>ABR, annualized bleeding rate; BPA, bypassing agent; IQR, interquartile range.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274497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panose="020B0604020202020204" pitchFamily="34" charset="0"/>
                <a:cs typeface="Arial" panose="020B0604020202020204" pitchFamily="34" charset="0"/>
              </a:rPr>
              <a:t>ALT, alanine aminotransferase; AST, aspartate aminotransferase; BPA, bypassing agent; TEAE, treatment-emergent adverse event; ULN, upper limit of normal.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645595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0" name="Picture 12">
            <a:extLst>
              <a:ext uri="{FF2B5EF4-FFF2-40B4-BE49-F238E27FC236}">
                <a16:creationId xmlns:a16="http://schemas.microsoft.com/office/drawing/2014/main" id="{39FA180E-C2BE-46AF-AC4E-CD561BB6D6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575" y="3665838"/>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holding, woman, hand, table&#10;&#10;Description automatically generated">
            <a:extLst>
              <a:ext uri="{FF2B5EF4-FFF2-40B4-BE49-F238E27FC236}">
                <a16:creationId xmlns:a16="http://schemas.microsoft.com/office/drawing/2014/main" id="{4AF6D221-930B-4605-80B6-CE32FB225A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1575" y="3657600"/>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0674685D-7653-4B36-B1A2-183715BD998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147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242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708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3739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9682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3763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1373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4">
            <a:extLst>
              <a:ext uri="{FF2B5EF4-FFF2-40B4-BE49-F238E27FC236}">
                <a16:creationId xmlns:a16="http://schemas.microsoft.com/office/drawing/2014/main" id="{53B952E1-F648-442B-B7FD-EE18F8DA468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48638" y="5994400"/>
            <a:ext cx="3686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72016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DE67-98D5-BF42-BA55-69641AC644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3E7353-4A01-614A-8E2C-97452C25F6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ACA6CD-3A96-764B-8136-E9678CE64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D8F689-F715-4645-8F44-E83CC9CA8334}"/>
              </a:ext>
            </a:extLst>
          </p:cNvPr>
          <p:cNvSpPr>
            <a:spLocks noGrp="1"/>
          </p:cNvSpPr>
          <p:nvPr>
            <p:ph type="dt" sz="half" idx="10"/>
          </p:nvPr>
        </p:nvSpPr>
        <p:spPr/>
        <p:txBody>
          <a:bodyPr/>
          <a:lstStyle/>
          <a:p>
            <a:fld id="{EDB14188-E20C-8349-BCA2-5AFDACDFA5A1}" type="datetimeFigureOut">
              <a:rPr lang="en-US" smtClean="0"/>
              <a:t>12/21/2021</a:t>
            </a:fld>
            <a:endParaRPr lang="en-US" dirty="0"/>
          </a:p>
        </p:txBody>
      </p:sp>
      <p:sp>
        <p:nvSpPr>
          <p:cNvPr id="6" name="Footer Placeholder 5">
            <a:extLst>
              <a:ext uri="{FF2B5EF4-FFF2-40B4-BE49-F238E27FC236}">
                <a16:creationId xmlns:a16="http://schemas.microsoft.com/office/drawing/2014/main" id="{6CA06E8A-4A7E-E948-9D19-29F1B96A549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87C8AAC-8D94-E043-8B17-4A0C5E0A61C3}"/>
              </a:ext>
            </a:extLst>
          </p:cNvPr>
          <p:cNvSpPr>
            <a:spLocks noGrp="1"/>
          </p:cNvSpPr>
          <p:nvPr>
            <p:ph type="sldNum" sz="quarter" idx="12"/>
          </p:nvPr>
        </p:nvSpPr>
        <p:spPr/>
        <p:txBody>
          <a:bodyPr/>
          <a:lstStyle/>
          <a:p>
            <a:fld id="{1EE26CAD-0878-A14B-BECD-4D45ECEF0934}" type="slidenum">
              <a:rPr lang="en-US" smtClean="0"/>
              <a:t>‹#›</a:t>
            </a:fld>
            <a:endParaRPr lang="en-US" dirty="0"/>
          </a:p>
        </p:txBody>
      </p:sp>
    </p:spTree>
    <p:extLst>
      <p:ext uri="{BB962C8B-B14F-4D97-AF65-F5344CB8AC3E}">
        <p14:creationId xmlns:p14="http://schemas.microsoft.com/office/powerpoint/2010/main" val="1711296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962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6141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0182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0325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1610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55751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5900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7946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876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54451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1665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0799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51561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8151465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131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6434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1329412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37495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5473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43769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12093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419744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5166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05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47745"/>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48340122"/>
      </p:ext>
    </p:extLst>
  </p:cSld>
  <p:clrMap bg1="dk2" tx1="lt1" bg2="dk1" tx2="lt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369133449"/>
      </p:ext>
    </p:extLst>
  </p:cSld>
  <p:clrMap bg1="dk2" tx1="lt1" bg2="dk1" tx2="lt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276282295"/>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5.xml"/><Relationship Id="rId5" Type="http://schemas.openxmlformats.org/officeDocument/2006/relationships/hyperlink" Target="http://www.clinicaloptions.com/" TargetMode="Externa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0.png"/><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9.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ATLAS-INH: Phase III Trial of Fitusiran Prophylaxis in Patients With Hemophilia A or B With Inhibitors</a:t>
            </a:r>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ATLAS-INH: Background</a:t>
            </a:r>
            <a:endParaRPr lang="en-US" altLang="en-US" dirty="0"/>
          </a:p>
        </p:txBody>
      </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p:txBody>
          <a:bodyPr/>
          <a:lstStyle/>
          <a:p>
            <a:r>
              <a:rPr lang="en-US" sz="2400" dirty="0"/>
              <a:t>Hemophilia A and B are bleeding disorders characterized by missing or dysfunctional blood clotting factors, for which the SoC treatment relies on replacing the missing factor</a:t>
            </a:r>
            <a:r>
              <a:rPr lang="en-US" sz="2400" baseline="30000" dirty="0"/>
              <a:t>1</a:t>
            </a:r>
          </a:p>
          <a:p>
            <a:r>
              <a:rPr lang="en-US" sz="2400" dirty="0"/>
              <a:t>The development of neutralizing antifactor inhibitors occurs in ~30% of patients with hemophilia A and ~5% of patients with hemophilia B; this is associated with a worse prognosis, including a higher rate of mortality</a:t>
            </a:r>
            <a:r>
              <a:rPr lang="en-US" sz="2400" baseline="30000" dirty="0"/>
              <a:t>2-5</a:t>
            </a:r>
          </a:p>
          <a:p>
            <a:r>
              <a:rPr lang="en-US" sz="2400" dirty="0"/>
              <a:t>Fitusiran is a subcutaneously administered antithrombin-directed siRNA therapeutic with the aim of restoring thrombin production and rebalancing hemostasis in hemophilia A or B with or without inhibitors</a:t>
            </a:r>
            <a:r>
              <a:rPr lang="en-US" sz="2400" baseline="30000" dirty="0"/>
              <a:t>6</a:t>
            </a:r>
          </a:p>
          <a:p>
            <a:r>
              <a:rPr lang="en-US" sz="2400" dirty="0"/>
              <a:t>Current analysis reports the efficacy and safety of monthly fitusiran prophylaxis in patients with hemophilia A or B with inhibitors</a:t>
            </a:r>
            <a:r>
              <a:rPr lang="en-US" sz="2400" baseline="30000" dirty="0"/>
              <a:t>7</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 Box 15">
            <a:extLst>
              <a:ext uri="{FF2B5EF4-FFF2-40B4-BE49-F238E27FC236}">
                <a16:creationId xmlns:a16="http://schemas.microsoft.com/office/drawing/2014/main" id="{749B36A8-990B-4081-860E-3FE2D0054CE7}"/>
              </a:ext>
            </a:extLst>
          </p:cNvPr>
          <p:cNvSpPr txBox="1">
            <a:spLocks noChangeArrowheads="1"/>
          </p:cNvSpPr>
          <p:nvPr/>
        </p:nvSpPr>
        <p:spPr bwMode="auto">
          <a:xfrm>
            <a:off x="402232" y="5996613"/>
            <a:ext cx="7853362" cy="646331"/>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Ellsworth. Hematology Am Soc Hematol Educ Program. 2021;1:219. 2. Konkle. Blood. 2017;130:1689.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Male. Haematologica. 2021;106:123. 4. Meeks. Hematology Am Soc Hematol Educ Program. 2016;2016:657.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5. Walsh. Am J Hematol. 2015;90:400. 6. Pasi. NEJM. 2017;377:819. 7. Young. ASH 2021. Abstr 4.</a:t>
            </a:r>
            <a:endParaRPr lang="en-US" altLang="en-US" sz="1400" b="0" dirty="0">
              <a:solidFill>
                <a:schemeClr val="bg2"/>
              </a:solidFill>
              <a:latin typeface="Calibri" panose="020F0502020204030204" pitchFamily="34" charset="0"/>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ATLAS-INH: Study Design</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Content Placeholder 4">
            <a:extLst>
              <a:ext uri="{FF2B5EF4-FFF2-40B4-BE49-F238E27FC236}">
                <a16:creationId xmlns:a16="http://schemas.microsoft.com/office/drawing/2014/main" id="{01F74216-1FF6-1C4D-B053-8F4F6C90CA6F}"/>
              </a:ext>
            </a:extLst>
          </p:cNvPr>
          <p:cNvSpPr>
            <a:spLocks noGrp="1"/>
          </p:cNvSpPr>
          <p:nvPr>
            <p:ph idx="1"/>
          </p:nvPr>
        </p:nvSpPr>
        <p:spPr>
          <a:xfrm>
            <a:off x="604838" y="1512888"/>
            <a:ext cx="10877550" cy="4651375"/>
          </a:xfrm>
        </p:spPr>
        <p:txBody>
          <a:bodyPr/>
          <a:lstStyle/>
          <a:p>
            <a:r>
              <a:rPr lang="en-US" sz="2400" dirty="0"/>
              <a:t>Randomized, open-label phase III trial</a:t>
            </a:r>
          </a:p>
          <a:p>
            <a:endParaRPr lang="en-US" sz="2400" dirty="0"/>
          </a:p>
          <a:p>
            <a:endParaRPr lang="en-US" sz="2400" dirty="0"/>
          </a:p>
          <a:p>
            <a:endParaRPr lang="en-US" sz="2400" dirty="0"/>
          </a:p>
          <a:p>
            <a:endParaRPr lang="en-US" sz="1400" dirty="0"/>
          </a:p>
          <a:p>
            <a:pPr marL="0" indent="0">
              <a:buNone/>
            </a:pPr>
            <a:endParaRPr lang="en-US" sz="1400" dirty="0"/>
          </a:p>
          <a:p>
            <a:pPr marL="0" indent="0">
              <a:buNone/>
            </a:pPr>
            <a:endParaRPr lang="en-US" sz="2400" dirty="0"/>
          </a:p>
          <a:p>
            <a:r>
              <a:rPr lang="en-US" sz="2400" dirty="0"/>
              <a:t>Primary endpoint: ABR in the efficacy period</a:t>
            </a:r>
          </a:p>
          <a:p>
            <a:r>
              <a:rPr lang="en-US" sz="2400" dirty="0"/>
              <a:t>Secondary endpoints: spontaneous ABR, joint ABR, QoL (by Haem-A-QoL), frequency of bleeding episodes during onset period, safety and tolerability</a:t>
            </a:r>
          </a:p>
        </p:txBody>
      </p:sp>
      <p:sp>
        <p:nvSpPr>
          <p:cNvPr id="12" name="Text Box 45">
            <a:extLst>
              <a:ext uri="{FF2B5EF4-FFF2-40B4-BE49-F238E27FC236}">
                <a16:creationId xmlns:a16="http://schemas.microsoft.com/office/drawing/2014/main" id="{D670B4A8-AE52-4742-94CE-FEB3A7A069DB}"/>
              </a:ext>
            </a:extLst>
          </p:cNvPr>
          <p:cNvSpPr txBox="1">
            <a:spLocks noChangeArrowheads="1"/>
          </p:cNvSpPr>
          <p:nvPr/>
        </p:nvSpPr>
        <p:spPr bwMode="auto">
          <a:xfrm>
            <a:off x="1233378" y="2572542"/>
            <a:ext cx="2611966"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Male patients aged ≥12 yr with hemophilia A or B with inhibitors receiving on-demand treatment with BPA for breakthrough bleeds</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57)</a:t>
            </a:r>
            <a:endParaRPr lang="en-US" altLang="en-US" sz="1800" b="0" dirty="0">
              <a:solidFill>
                <a:schemeClr val="bg1"/>
              </a:solidFill>
              <a:latin typeface="Calibri" panose="020F0502020204030204" pitchFamily="34" charset="0"/>
            </a:endParaRPr>
          </a:p>
        </p:txBody>
      </p:sp>
      <p:sp>
        <p:nvSpPr>
          <p:cNvPr id="13" name="Rectangle 49">
            <a:extLst>
              <a:ext uri="{FF2B5EF4-FFF2-40B4-BE49-F238E27FC236}">
                <a16:creationId xmlns:a16="http://schemas.microsoft.com/office/drawing/2014/main" id="{7826A4BC-8B30-DD42-83B6-B90CA86328ED}"/>
              </a:ext>
            </a:extLst>
          </p:cNvPr>
          <p:cNvSpPr>
            <a:spLocks noChangeArrowheads="1"/>
          </p:cNvSpPr>
          <p:nvPr/>
        </p:nvSpPr>
        <p:spPr bwMode="auto">
          <a:xfrm>
            <a:off x="4827886" y="2603537"/>
            <a:ext cx="4108299" cy="86779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Fitusiran</a:t>
            </a:r>
            <a:r>
              <a:rPr lang="en-US" altLang="en-US" sz="1800" b="0" dirty="0">
                <a:solidFill>
                  <a:schemeClr val="tx1"/>
                </a:solidFill>
                <a:latin typeface="Calibri" panose="020F0502020204030204" pitchFamily="34" charset="0"/>
              </a:rPr>
              <a:t> 80 mg monthly SC + </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On-demand BPA</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38) </a:t>
            </a:r>
          </a:p>
        </p:txBody>
      </p:sp>
      <p:sp>
        <p:nvSpPr>
          <p:cNvPr id="14" name="Rectangle 50">
            <a:extLst>
              <a:ext uri="{FF2B5EF4-FFF2-40B4-BE49-F238E27FC236}">
                <a16:creationId xmlns:a16="http://schemas.microsoft.com/office/drawing/2014/main" id="{9FC4A552-8C72-9246-A85E-788B60C762D8}"/>
              </a:ext>
            </a:extLst>
          </p:cNvPr>
          <p:cNvSpPr>
            <a:spLocks noChangeArrowheads="1"/>
          </p:cNvSpPr>
          <p:nvPr/>
        </p:nvSpPr>
        <p:spPr bwMode="auto">
          <a:xfrm>
            <a:off x="4827887" y="3575999"/>
            <a:ext cx="4108298"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On-demand BPA</a:t>
            </a:r>
            <a:endParaRPr lang="en-US" altLang="en-US" sz="1800" b="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19) </a:t>
            </a:r>
          </a:p>
        </p:txBody>
      </p:sp>
      <p:sp>
        <p:nvSpPr>
          <p:cNvPr id="15" name="Line 51">
            <a:extLst>
              <a:ext uri="{FF2B5EF4-FFF2-40B4-BE49-F238E27FC236}">
                <a16:creationId xmlns:a16="http://schemas.microsoft.com/office/drawing/2014/main" id="{C7E5A3D8-B985-6645-9C7D-95E01749BAC3}"/>
              </a:ext>
            </a:extLst>
          </p:cNvPr>
          <p:cNvSpPr>
            <a:spLocks noChangeShapeType="1"/>
          </p:cNvSpPr>
          <p:nvPr/>
        </p:nvSpPr>
        <p:spPr bwMode="auto">
          <a:xfrm rot="16200000">
            <a:off x="9301169" y="3245788"/>
            <a:ext cx="1588" cy="5080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6" name="Line 53">
            <a:extLst>
              <a:ext uri="{FF2B5EF4-FFF2-40B4-BE49-F238E27FC236}">
                <a16:creationId xmlns:a16="http://schemas.microsoft.com/office/drawing/2014/main" id="{5A7219D0-4DDA-D546-84CC-6C0C049F7077}"/>
              </a:ext>
            </a:extLst>
          </p:cNvPr>
          <p:cNvSpPr>
            <a:spLocks noChangeShapeType="1"/>
          </p:cNvSpPr>
          <p:nvPr/>
        </p:nvSpPr>
        <p:spPr bwMode="auto">
          <a:xfrm>
            <a:off x="4035865" y="3646997"/>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7" name="Line 54">
            <a:extLst>
              <a:ext uri="{FF2B5EF4-FFF2-40B4-BE49-F238E27FC236}">
                <a16:creationId xmlns:a16="http://schemas.microsoft.com/office/drawing/2014/main" id="{D9D90E7A-19EA-A840-B0C7-D688382AE314}"/>
              </a:ext>
            </a:extLst>
          </p:cNvPr>
          <p:cNvSpPr>
            <a:spLocks noChangeShapeType="1"/>
          </p:cNvSpPr>
          <p:nvPr/>
        </p:nvSpPr>
        <p:spPr bwMode="auto">
          <a:xfrm flipV="1">
            <a:off x="4035865" y="3046921"/>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 name="Text Box 232">
            <a:extLst>
              <a:ext uri="{FF2B5EF4-FFF2-40B4-BE49-F238E27FC236}">
                <a16:creationId xmlns:a16="http://schemas.microsoft.com/office/drawing/2014/main" id="{FDF20241-4355-2B40-99C2-37158F754E43}"/>
              </a:ext>
            </a:extLst>
          </p:cNvPr>
          <p:cNvSpPr txBox="1">
            <a:spLocks noChangeArrowheads="1"/>
          </p:cNvSpPr>
          <p:nvPr/>
        </p:nvSpPr>
        <p:spPr bwMode="auto">
          <a:xfrm>
            <a:off x="9429007" y="2837274"/>
            <a:ext cx="130436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spcBef>
                <a:spcPct val="20000"/>
              </a:spcBef>
              <a:buClr>
                <a:srgbClr val="00BCB5"/>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Font typeface="Arial" panose="020B0604020202020204" pitchFamily="34" charset="0"/>
              <a:buChar char="–"/>
              <a:defRPr sz="1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BCB5"/>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9pPr>
          </a:lstStyle>
          <a:p>
            <a:pPr algn="ctr" defTabSz="1219170">
              <a:spcBef>
                <a:spcPct val="0"/>
              </a:spcBef>
              <a:buClrTx/>
              <a:buNone/>
            </a:pPr>
            <a:r>
              <a:rPr lang="en-US" altLang="en-US" b="0" i="1" dirty="0">
                <a:solidFill>
                  <a:srgbClr val="070605"/>
                </a:solidFill>
                <a:latin typeface="Calibri" panose="020F0502020204030204" pitchFamily="34" charset="0"/>
                <a:cs typeface="Calibri" panose="020F0502020204030204" pitchFamily="34" charset="0"/>
              </a:rPr>
              <a:t>Follow-up or extension study enrollment</a:t>
            </a:r>
          </a:p>
          <a:p>
            <a:pPr algn="ctr" defTabSz="1219170">
              <a:spcBef>
                <a:spcPct val="0"/>
              </a:spcBef>
              <a:buClrTx/>
              <a:buNone/>
            </a:pPr>
            <a:r>
              <a:rPr lang="en-US" altLang="en-US" b="0" i="1" dirty="0">
                <a:solidFill>
                  <a:srgbClr val="070605"/>
                </a:solidFill>
                <a:latin typeface="Calibri" panose="020F0502020204030204" pitchFamily="34" charset="0"/>
                <a:cs typeface="Calibri" panose="020F0502020204030204" pitchFamily="34" charset="0"/>
              </a:rPr>
              <a:t>(1-6 mo)</a:t>
            </a:r>
          </a:p>
        </p:txBody>
      </p:sp>
      <p:sp>
        <p:nvSpPr>
          <p:cNvPr id="22" name="Text Box 15">
            <a:extLst>
              <a:ext uri="{FF2B5EF4-FFF2-40B4-BE49-F238E27FC236}">
                <a16:creationId xmlns:a16="http://schemas.microsoft.com/office/drawing/2014/main" id="{8DAA772F-CF1B-A24D-848D-45EE2E6235FB}"/>
              </a:ext>
            </a:extLst>
          </p:cNvPr>
          <p:cNvSpPr txBox="1">
            <a:spLocks noChangeArrowheads="1"/>
          </p:cNvSpPr>
          <p:nvPr/>
        </p:nvSpPr>
        <p:spPr bwMode="auto">
          <a:xfrm>
            <a:off x="402232" y="63659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Young. ASH 2021. Abstr 4.</a:t>
            </a:r>
            <a:endParaRPr lang="en-US" altLang="en-US" sz="1400" b="0" dirty="0">
              <a:solidFill>
                <a:schemeClr val="bg2"/>
              </a:solidFill>
              <a:latin typeface="Calibri" panose="020F0502020204030204" pitchFamily="34" charset="0"/>
              <a:cs typeface="+mn-cs"/>
            </a:endParaRPr>
          </a:p>
        </p:txBody>
      </p:sp>
      <p:sp>
        <p:nvSpPr>
          <p:cNvPr id="2" name="TextBox 1">
            <a:extLst>
              <a:ext uri="{FF2B5EF4-FFF2-40B4-BE49-F238E27FC236}">
                <a16:creationId xmlns:a16="http://schemas.microsoft.com/office/drawing/2014/main" id="{E980B022-8E9A-D94E-985F-EF181F57948D}"/>
              </a:ext>
            </a:extLst>
          </p:cNvPr>
          <p:cNvSpPr txBox="1"/>
          <p:nvPr/>
        </p:nvSpPr>
        <p:spPr bwMode="auto">
          <a:xfrm>
            <a:off x="4629732" y="2085493"/>
            <a:ext cx="1375473" cy="480131"/>
          </a:xfrm>
          <a:prstGeom prst="rect">
            <a:avLst/>
          </a:prstGeom>
          <a:noFill/>
          <a:ln w="12700"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90000"/>
              </a:lnSpc>
              <a:spcBef>
                <a:spcPts val="0"/>
              </a:spcBef>
              <a:spcAft>
                <a:spcPct val="0"/>
              </a:spcAft>
              <a:buClrTx/>
              <a:buFontTx/>
              <a:buNone/>
            </a:pPr>
            <a:r>
              <a:rPr lang="en-US" sz="1400" dirty="0">
                <a:solidFill>
                  <a:schemeClr val="bg1"/>
                </a:solidFill>
                <a:latin typeface="Calibri" panose="020F0502020204030204" pitchFamily="34" charset="0"/>
              </a:rPr>
              <a:t>Onset Period</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 Mo)*</a:t>
            </a:r>
          </a:p>
        </p:txBody>
      </p:sp>
      <p:sp>
        <p:nvSpPr>
          <p:cNvPr id="23" name="TextBox 22">
            <a:extLst>
              <a:ext uri="{FF2B5EF4-FFF2-40B4-BE49-F238E27FC236}">
                <a16:creationId xmlns:a16="http://schemas.microsoft.com/office/drawing/2014/main" id="{70EDDDB4-1E5C-CB47-AC53-9C6765D7B66D}"/>
              </a:ext>
            </a:extLst>
          </p:cNvPr>
          <p:cNvSpPr txBox="1"/>
          <p:nvPr/>
        </p:nvSpPr>
        <p:spPr bwMode="auto">
          <a:xfrm>
            <a:off x="5935141" y="2052714"/>
            <a:ext cx="3086180" cy="523220"/>
          </a:xfrm>
          <a:prstGeom prst="rect">
            <a:avLst/>
          </a:prstGeom>
          <a:noFill/>
          <a:ln w="12700"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Efficacy Period</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(8 Mo)</a:t>
            </a:r>
          </a:p>
        </p:txBody>
      </p:sp>
      <p:cxnSp>
        <p:nvCxnSpPr>
          <p:cNvPr id="4" name="Straight Arrow Connector 3">
            <a:extLst>
              <a:ext uri="{FF2B5EF4-FFF2-40B4-BE49-F238E27FC236}">
                <a16:creationId xmlns:a16="http://schemas.microsoft.com/office/drawing/2014/main" id="{01FF0ED6-0E5B-2E48-8D17-E0CE910AC330}"/>
              </a:ext>
            </a:extLst>
          </p:cNvPr>
          <p:cNvCxnSpPr/>
          <p:nvPr/>
        </p:nvCxnSpPr>
        <p:spPr bwMode="auto">
          <a:xfrm>
            <a:off x="4913022" y="2059404"/>
            <a:ext cx="880187" cy="0"/>
          </a:xfrm>
          <a:prstGeom prst="straightConnector1">
            <a:avLst/>
          </a:prstGeom>
          <a:noFill/>
          <a:ln w="28575" cap="flat" cmpd="sng" algn="ctr">
            <a:solidFill>
              <a:schemeClr val="bg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04DB9C21-E084-B946-A3C2-B5105CCB7D5C}"/>
              </a:ext>
            </a:extLst>
          </p:cNvPr>
          <p:cNvCxnSpPr>
            <a:cxnSpLocks/>
          </p:cNvCxnSpPr>
          <p:nvPr/>
        </p:nvCxnSpPr>
        <p:spPr bwMode="auto">
          <a:xfrm>
            <a:off x="5935141" y="2059404"/>
            <a:ext cx="3086180" cy="0"/>
          </a:xfrm>
          <a:prstGeom prst="straightConnector1">
            <a:avLst/>
          </a:prstGeom>
          <a:noFill/>
          <a:ln w="28575" cap="flat" cmpd="sng" algn="ctr">
            <a:solidFill>
              <a:schemeClr val="bg1"/>
            </a:solidFill>
            <a:prstDash val="solid"/>
            <a:round/>
            <a:headEnd type="none" w="med" len="med"/>
            <a:tailEnd type="triangle"/>
          </a:ln>
          <a:effectLst/>
        </p:spPr>
      </p:cxnSp>
      <p:sp>
        <p:nvSpPr>
          <p:cNvPr id="21" name="Text Box 45">
            <a:extLst>
              <a:ext uri="{FF2B5EF4-FFF2-40B4-BE49-F238E27FC236}">
                <a16:creationId xmlns:a16="http://schemas.microsoft.com/office/drawing/2014/main" id="{8100CD70-BBDD-41A9-BFB2-76A656D142CF}"/>
              </a:ext>
            </a:extLst>
          </p:cNvPr>
          <p:cNvSpPr txBox="1">
            <a:spLocks noChangeArrowheads="1"/>
          </p:cNvSpPr>
          <p:nvPr/>
        </p:nvSpPr>
        <p:spPr bwMode="auto">
          <a:xfrm>
            <a:off x="4811712" y="4445266"/>
            <a:ext cx="69469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400" b="0" dirty="0">
                <a:solidFill>
                  <a:schemeClr val="bg1"/>
                </a:solidFill>
                <a:latin typeface="Calibri" panose="020F0502020204030204" pitchFamily="34" charset="0"/>
              </a:rPr>
              <a:t>*Time period in which fitusiran achieves target pharmacodynamic effect.</a:t>
            </a:r>
          </a:p>
        </p:txBody>
      </p:sp>
    </p:spTree>
    <p:extLst>
      <p:ext uri="{BB962C8B-B14F-4D97-AF65-F5344CB8AC3E}">
        <p14:creationId xmlns:p14="http://schemas.microsoft.com/office/powerpoint/2010/main" val="1967298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ATLAS-INH: Baseline Characteristics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Table 10">
            <a:extLst>
              <a:ext uri="{FF2B5EF4-FFF2-40B4-BE49-F238E27FC236}">
                <a16:creationId xmlns:a16="http://schemas.microsoft.com/office/drawing/2014/main" id="{14CB0628-60A6-5740-A3FC-0B3B623C0FC8}"/>
              </a:ext>
            </a:extLst>
          </p:cNvPr>
          <p:cNvGraphicFramePr>
            <a:graphicFrameLocks noGrp="1"/>
          </p:cNvGraphicFramePr>
          <p:nvPr>
            <p:extLst>
              <p:ext uri="{D42A27DB-BD31-4B8C-83A1-F6EECF244321}">
                <p14:modId xmlns:p14="http://schemas.microsoft.com/office/powerpoint/2010/main" val="431097996"/>
              </p:ext>
            </p:extLst>
          </p:nvPr>
        </p:nvGraphicFramePr>
        <p:xfrm>
          <a:off x="719138" y="1583498"/>
          <a:ext cx="10763065" cy="3474720"/>
        </p:xfrm>
        <a:graphic>
          <a:graphicData uri="http://schemas.openxmlformats.org/drawingml/2006/table">
            <a:tbl>
              <a:tblPr firstRow="1" bandRow="1">
                <a:tableStyleId>{F5AB1C69-6EDB-4FF4-983F-18BD219EF322}</a:tableStyleId>
              </a:tblPr>
              <a:tblGrid>
                <a:gridCol w="4209673">
                  <a:extLst>
                    <a:ext uri="{9D8B030D-6E8A-4147-A177-3AD203B41FA5}">
                      <a16:colId xmlns:a16="http://schemas.microsoft.com/office/drawing/2014/main" val="4230268532"/>
                    </a:ext>
                  </a:extLst>
                </a:gridCol>
                <a:gridCol w="2184464">
                  <a:extLst>
                    <a:ext uri="{9D8B030D-6E8A-4147-A177-3AD203B41FA5}">
                      <a16:colId xmlns:a16="http://schemas.microsoft.com/office/drawing/2014/main" val="1471845447"/>
                    </a:ext>
                  </a:extLst>
                </a:gridCol>
                <a:gridCol w="2184464">
                  <a:extLst>
                    <a:ext uri="{9D8B030D-6E8A-4147-A177-3AD203B41FA5}">
                      <a16:colId xmlns:a16="http://schemas.microsoft.com/office/drawing/2014/main" val="971768868"/>
                    </a:ext>
                  </a:extLst>
                </a:gridCol>
                <a:gridCol w="2184464">
                  <a:extLst>
                    <a:ext uri="{9D8B030D-6E8A-4147-A177-3AD203B41FA5}">
                      <a16:colId xmlns:a16="http://schemas.microsoft.com/office/drawing/2014/main" val="1241216595"/>
                    </a:ext>
                  </a:extLst>
                </a:gridCol>
              </a:tblGrid>
              <a:tr h="250757">
                <a:tc>
                  <a:txBody>
                    <a:bodyPr/>
                    <a:lstStyle/>
                    <a:p>
                      <a:r>
                        <a:rPr lang="en-US" sz="1800" dirty="0">
                          <a:latin typeface="Calibri" panose="020F0502020204030204" pitchFamily="34" charset="0"/>
                          <a:cs typeface="Calibri" panose="020F0502020204030204" pitchFamily="34" charset="0"/>
                        </a:rPr>
                        <a:t>Characteristic</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dirty="0">
                          <a:latin typeface="Calibri" panose="020F0502020204030204" pitchFamily="34" charset="0"/>
                          <a:cs typeface="Calibri" panose="020F0502020204030204" pitchFamily="34" charset="0"/>
                        </a:rPr>
                        <a:t>All Patients</a:t>
                      </a:r>
                    </a:p>
                    <a:p>
                      <a:pPr algn="ctr"/>
                      <a:r>
                        <a:rPr lang="en-US" sz="1800" dirty="0">
                          <a:latin typeface="Calibri" panose="020F0502020204030204" pitchFamily="34" charset="0"/>
                          <a:cs typeface="Calibri" panose="020F0502020204030204" pitchFamily="34" charset="0"/>
                        </a:rPr>
                        <a:t>(N = 57)</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dirty="0">
                          <a:latin typeface="Calibri" panose="020F0502020204030204" pitchFamily="34" charset="0"/>
                          <a:cs typeface="Calibri" panose="020F0502020204030204" pitchFamily="34" charset="0"/>
                        </a:rPr>
                        <a:t>Fitusiran</a:t>
                      </a:r>
                    </a:p>
                    <a:p>
                      <a:pPr algn="ctr"/>
                      <a:r>
                        <a:rPr lang="en-US" sz="1800" dirty="0">
                          <a:latin typeface="Calibri" panose="020F0502020204030204" pitchFamily="34" charset="0"/>
                          <a:cs typeface="Calibri" panose="020F0502020204030204" pitchFamily="34" charset="0"/>
                        </a:rPr>
                        <a:t>(n = 38)</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dirty="0">
                          <a:latin typeface="Calibri" panose="020F0502020204030204" pitchFamily="34" charset="0"/>
                          <a:cs typeface="Calibri" panose="020F0502020204030204" pitchFamily="34" charset="0"/>
                        </a:rPr>
                        <a:t>BPA On Demand</a:t>
                      </a:r>
                    </a:p>
                    <a:p>
                      <a:pPr algn="ctr"/>
                      <a:r>
                        <a:rPr lang="en-US" sz="1800" dirty="0">
                          <a:latin typeface="Calibri" panose="020F0502020204030204" pitchFamily="34" charset="0"/>
                          <a:cs typeface="Calibri" panose="020F0502020204030204" pitchFamily="34" charset="0"/>
                        </a:rPr>
                        <a:t>(n = 19)</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621750658"/>
                  </a:ext>
                </a:extLst>
              </a:tr>
              <a:tr h="157977">
                <a:tc>
                  <a:txBody>
                    <a:bodyPr/>
                    <a:lstStyle/>
                    <a:p>
                      <a:r>
                        <a:rPr lang="en-US" sz="1800" b="0" dirty="0">
                          <a:solidFill>
                            <a:schemeClr val="bg1"/>
                          </a:solidFill>
                          <a:latin typeface="Calibri" panose="020F0502020204030204" pitchFamily="34" charset="0"/>
                          <a:cs typeface="Calibri" panose="020F0502020204030204" pitchFamily="34" charset="0"/>
                        </a:rPr>
                        <a:t>Mean age, </a:t>
                      </a:r>
                      <a:r>
                        <a:rPr lang="en-US" sz="1800" dirty="0">
                          <a:solidFill>
                            <a:schemeClr val="bg1"/>
                          </a:solidFill>
                          <a:latin typeface="Calibri" panose="020F0502020204030204" pitchFamily="34" charset="0"/>
                          <a:cs typeface="Calibri" panose="020F0502020204030204" pitchFamily="34" charset="0"/>
                        </a:rPr>
                        <a:t>yr (SD)</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28.4 (11.1)</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26.8 (9.8)</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28.4 (11.1)</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3773154"/>
                  </a:ext>
                </a:extLst>
              </a:tr>
              <a:tr h="156178">
                <a:tc>
                  <a:txBody>
                    <a:bodyPr/>
                    <a:lstStyle/>
                    <a:p>
                      <a:r>
                        <a:rPr lang="en-US" sz="1800" dirty="0">
                          <a:solidFill>
                            <a:schemeClr val="bg1"/>
                          </a:solidFill>
                          <a:latin typeface="Calibri" panose="020F0502020204030204" pitchFamily="34" charset="0"/>
                          <a:cs typeface="Calibri" panose="020F0502020204030204" pitchFamily="34" charset="0"/>
                        </a:rPr>
                        <a:t>Mean weight, lb (SD)</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67.9 (18.5)</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66.7 (19.0)</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70.2 (17.6)</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80219419"/>
                  </a:ext>
                </a:extLst>
              </a:tr>
              <a:tr h="351059">
                <a:tc>
                  <a:txBody>
                    <a:bodyPr/>
                    <a:lstStyle/>
                    <a:p>
                      <a:r>
                        <a:rPr lang="en-US" sz="1800" b="0" dirty="0">
                          <a:solidFill>
                            <a:schemeClr val="bg1"/>
                          </a:solidFill>
                          <a:latin typeface="Calibri" panose="020F0502020204030204" pitchFamily="34" charset="0"/>
                          <a:cs typeface="Calibri" panose="020F0502020204030204" pitchFamily="34" charset="0"/>
                        </a:rPr>
                        <a:t>Hemophilia type, n (%)</a:t>
                      </a:r>
                      <a:endParaRPr lang="en-US" sz="1800" b="0" baseline="0" dirty="0">
                        <a:solidFill>
                          <a:schemeClr val="bg1"/>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en-US" sz="1800" dirty="0">
                          <a:solidFill>
                            <a:schemeClr val="bg1"/>
                          </a:solidFill>
                          <a:latin typeface="Calibri" panose="020F0502020204030204" pitchFamily="34" charset="0"/>
                          <a:cs typeface="Calibri" panose="020F0502020204030204" pitchFamily="34" charset="0"/>
                        </a:rPr>
                        <a:t>Hemophilia A</a:t>
                      </a:r>
                    </a:p>
                    <a:p>
                      <a:pPr marL="285750" indent="-285750">
                        <a:buFont typeface="Wingdings" panose="05000000000000000000" pitchFamily="2" charset="2"/>
                        <a:buChar char="§"/>
                      </a:pPr>
                      <a:r>
                        <a:rPr lang="en-US" sz="1800" dirty="0">
                          <a:solidFill>
                            <a:schemeClr val="bg1"/>
                          </a:solidFill>
                          <a:latin typeface="Calibri" panose="020F0502020204030204" pitchFamily="34" charset="0"/>
                          <a:cs typeface="Calibri" panose="020F0502020204030204" pitchFamily="34" charset="0"/>
                        </a:rPr>
                        <a:t>Hemophilia B</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800" dirty="0">
                        <a:solidFill>
                          <a:schemeClr val="bg1"/>
                        </a:solidFill>
                        <a:latin typeface="Calibri" panose="020F0502020204030204" pitchFamily="34" charset="0"/>
                        <a:cs typeface="Calibri" panose="020F0502020204030204" pitchFamily="34" charset="0"/>
                      </a:endParaRPr>
                    </a:p>
                    <a:p>
                      <a:pPr algn="ctr"/>
                      <a:r>
                        <a:rPr lang="en-US" sz="1800" dirty="0">
                          <a:solidFill>
                            <a:schemeClr val="bg1"/>
                          </a:solidFill>
                          <a:latin typeface="Calibri" panose="020F0502020204030204" pitchFamily="34" charset="0"/>
                          <a:cs typeface="Calibri" panose="020F0502020204030204" pitchFamily="34" charset="0"/>
                        </a:rPr>
                        <a:t>45 (78.9)</a:t>
                      </a:r>
                    </a:p>
                    <a:p>
                      <a:pPr algn="ctr"/>
                      <a:r>
                        <a:rPr lang="en-US" sz="1800" dirty="0">
                          <a:solidFill>
                            <a:schemeClr val="bg1"/>
                          </a:solidFill>
                          <a:latin typeface="Calibri" panose="020F0502020204030204" pitchFamily="34" charset="0"/>
                          <a:cs typeface="Calibri" panose="020F0502020204030204" pitchFamily="34" charset="0"/>
                        </a:rPr>
                        <a:t>12 (21.1)</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800" dirty="0">
                        <a:solidFill>
                          <a:schemeClr val="bg1"/>
                        </a:solidFill>
                        <a:latin typeface="Calibri" panose="020F0502020204030204" pitchFamily="34" charset="0"/>
                        <a:cs typeface="Calibri" panose="020F0502020204030204" pitchFamily="34" charset="0"/>
                      </a:endParaRPr>
                    </a:p>
                    <a:p>
                      <a:pPr algn="ctr"/>
                      <a:r>
                        <a:rPr lang="en-US" sz="1800" dirty="0">
                          <a:solidFill>
                            <a:schemeClr val="bg1"/>
                          </a:solidFill>
                          <a:latin typeface="Calibri" panose="020F0502020204030204" pitchFamily="34" charset="0"/>
                          <a:cs typeface="Calibri" panose="020F0502020204030204" pitchFamily="34" charset="0"/>
                        </a:rPr>
                        <a:t>29 (64)</a:t>
                      </a:r>
                    </a:p>
                    <a:p>
                      <a:pPr algn="ctr"/>
                      <a:r>
                        <a:rPr lang="en-US" sz="1800" dirty="0">
                          <a:solidFill>
                            <a:schemeClr val="bg1"/>
                          </a:solidFill>
                          <a:latin typeface="Calibri" panose="020F0502020204030204" pitchFamily="34" charset="0"/>
                          <a:cs typeface="Calibri" panose="020F0502020204030204" pitchFamily="34" charset="0"/>
                        </a:rPr>
                        <a:t>9 (75)</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800" dirty="0">
                        <a:solidFill>
                          <a:schemeClr val="bg1"/>
                        </a:solidFill>
                        <a:latin typeface="Calibri" panose="020F0502020204030204" pitchFamily="34" charset="0"/>
                        <a:cs typeface="Calibri" panose="020F0502020204030204" pitchFamily="34" charset="0"/>
                      </a:endParaRPr>
                    </a:p>
                    <a:p>
                      <a:pPr algn="ctr"/>
                      <a:r>
                        <a:rPr lang="en-US" sz="1800" dirty="0">
                          <a:solidFill>
                            <a:schemeClr val="bg1"/>
                          </a:solidFill>
                          <a:latin typeface="Calibri" panose="020F0502020204030204" pitchFamily="34" charset="0"/>
                          <a:cs typeface="Calibri" panose="020F0502020204030204" pitchFamily="34" charset="0"/>
                        </a:rPr>
                        <a:t>16 (36)</a:t>
                      </a:r>
                    </a:p>
                    <a:p>
                      <a:pPr algn="ctr"/>
                      <a:r>
                        <a:rPr lang="en-US" sz="1800" dirty="0">
                          <a:solidFill>
                            <a:schemeClr val="bg1"/>
                          </a:solidFill>
                          <a:latin typeface="Calibri" panose="020F0502020204030204" pitchFamily="34" charset="0"/>
                          <a:cs typeface="Calibri" panose="020F0502020204030204" pitchFamily="34" charset="0"/>
                        </a:rPr>
                        <a:t>3 (25)</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94886251"/>
                  </a:ext>
                </a:extLst>
              </a:tr>
              <a:tr h="252010">
                <a:tc>
                  <a:txBody>
                    <a:bodyPr/>
                    <a:lstStyle/>
                    <a:p>
                      <a:r>
                        <a:rPr lang="en-US" sz="1800" b="0" dirty="0">
                          <a:solidFill>
                            <a:schemeClr val="bg1"/>
                          </a:solidFill>
                          <a:latin typeface="Calibri" panose="020F0502020204030204" pitchFamily="34" charset="0"/>
                          <a:cs typeface="Calibri" panose="020F0502020204030204" pitchFamily="34" charset="0"/>
                        </a:rPr>
                        <a:t>Mean bleeding episodes in </a:t>
                      </a:r>
                      <a:br>
                        <a:rPr lang="en-US" sz="1800" b="0" dirty="0">
                          <a:solidFill>
                            <a:schemeClr val="bg1"/>
                          </a:solidFill>
                          <a:latin typeface="Calibri" panose="020F0502020204030204" pitchFamily="34" charset="0"/>
                          <a:cs typeface="Calibri" panose="020F0502020204030204" pitchFamily="34" charset="0"/>
                        </a:rPr>
                      </a:br>
                      <a:r>
                        <a:rPr lang="en-US" sz="1800" b="0" dirty="0">
                          <a:solidFill>
                            <a:schemeClr val="bg1"/>
                          </a:solidFill>
                          <a:latin typeface="Calibri" panose="020F0502020204030204" pitchFamily="34" charset="0"/>
                          <a:cs typeface="Calibri" panose="020F0502020204030204" pitchFamily="34" charset="0"/>
                        </a:rPr>
                        <a:t>6 mo prior to screening, n (SD)</a:t>
                      </a:r>
                      <a:endParaRPr lang="en-US" sz="18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12.6 (8.1)</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12.8 (8.2)</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12.3 (8.2)</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95203446"/>
                  </a:ext>
                </a:extLst>
              </a:tr>
              <a:tr h="157977">
                <a:tc>
                  <a:txBody>
                    <a:bodyPr/>
                    <a:lstStyle/>
                    <a:p>
                      <a:r>
                        <a:rPr lang="en-US" sz="1800" b="0" dirty="0">
                          <a:solidFill>
                            <a:schemeClr val="bg1"/>
                          </a:solidFill>
                          <a:latin typeface="Calibri" panose="020F0502020204030204" pitchFamily="34" charset="0"/>
                          <a:cs typeface="Calibri" panose="020F0502020204030204" pitchFamily="34" charset="0"/>
                        </a:rPr>
                        <a:t>Mean target joints at baseline, n (SD)</a:t>
                      </a:r>
                      <a:endParaRPr lang="en-US" sz="18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1.4 (1.4)</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1.4 (1.4)</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1.5 (1.4)</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63348239"/>
                  </a:ext>
                </a:extLst>
              </a:tr>
            </a:tbl>
          </a:graphicData>
        </a:graphic>
      </p:graphicFrame>
      <p:sp>
        <p:nvSpPr>
          <p:cNvPr id="10" name="Text Box 15">
            <a:extLst>
              <a:ext uri="{FF2B5EF4-FFF2-40B4-BE49-F238E27FC236}">
                <a16:creationId xmlns:a16="http://schemas.microsoft.com/office/drawing/2014/main" id="{91354FB7-17CB-DD48-83F0-0A3E67902EA2}"/>
              </a:ext>
            </a:extLst>
          </p:cNvPr>
          <p:cNvSpPr txBox="1">
            <a:spLocks noChangeArrowheads="1"/>
          </p:cNvSpPr>
          <p:nvPr/>
        </p:nvSpPr>
        <p:spPr bwMode="auto">
          <a:xfrm>
            <a:off x="402232" y="63659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Young. ASH 2021. Abstr 4.</a:t>
            </a:r>
            <a:endParaRPr lang="en-US" altLang="en-US" sz="14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3617766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ATLAS-INH: Efficacy</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Table 10">
            <a:extLst>
              <a:ext uri="{FF2B5EF4-FFF2-40B4-BE49-F238E27FC236}">
                <a16:creationId xmlns:a16="http://schemas.microsoft.com/office/drawing/2014/main" id="{14CB0628-60A6-5740-A3FC-0B3B623C0FC8}"/>
              </a:ext>
            </a:extLst>
          </p:cNvPr>
          <p:cNvGraphicFramePr>
            <a:graphicFrameLocks noGrp="1"/>
          </p:cNvGraphicFramePr>
          <p:nvPr>
            <p:extLst>
              <p:ext uri="{D42A27DB-BD31-4B8C-83A1-F6EECF244321}">
                <p14:modId xmlns:p14="http://schemas.microsoft.com/office/powerpoint/2010/main" val="714809255"/>
              </p:ext>
            </p:extLst>
          </p:nvPr>
        </p:nvGraphicFramePr>
        <p:xfrm>
          <a:off x="719137" y="1600200"/>
          <a:ext cx="10763068" cy="3823520"/>
        </p:xfrm>
        <a:graphic>
          <a:graphicData uri="http://schemas.openxmlformats.org/drawingml/2006/table">
            <a:tbl>
              <a:tblPr firstRow="1" bandRow="1">
                <a:tableStyleId>{F5AB1C69-6EDB-4FF4-983F-18BD219EF322}</a:tableStyleId>
              </a:tblPr>
              <a:tblGrid>
                <a:gridCol w="4205236">
                  <a:extLst>
                    <a:ext uri="{9D8B030D-6E8A-4147-A177-3AD203B41FA5}">
                      <a16:colId xmlns:a16="http://schemas.microsoft.com/office/drawing/2014/main" val="4230268532"/>
                    </a:ext>
                  </a:extLst>
                </a:gridCol>
                <a:gridCol w="1941161">
                  <a:extLst>
                    <a:ext uri="{9D8B030D-6E8A-4147-A177-3AD203B41FA5}">
                      <a16:colId xmlns:a16="http://schemas.microsoft.com/office/drawing/2014/main" val="1471845447"/>
                    </a:ext>
                  </a:extLst>
                </a:gridCol>
                <a:gridCol w="1941161">
                  <a:extLst>
                    <a:ext uri="{9D8B030D-6E8A-4147-A177-3AD203B41FA5}">
                      <a16:colId xmlns:a16="http://schemas.microsoft.com/office/drawing/2014/main" val="971768868"/>
                    </a:ext>
                  </a:extLst>
                </a:gridCol>
                <a:gridCol w="2675510">
                  <a:extLst>
                    <a:ext uri="{9D8B030D-6E8A-4147-A177-3AD203B41FA5}">
                      <a16:colId xmlns:a16="http://schemas.microsoft.com/office/drawing/2014/main" val="108865776"/>
                    </a:ext>
                  </a:extLst>
                </a:gridCol>
              </a:tblGrid>
              <a:tr h="409760">
                <a:tc>
                  <a:txBody>
                    <a:bodyPr/>
                    <a:lstStyle/>
                    <a:p>
                      <a:r>
                        <a:rPr lang="en-US" sz="1600" dirty="0">
                          <a:latin typeface="Calibri" panose="020F0502020204030204" pitchFamily="34" charset="0"/>
                          <a:cs typeface="Calibri" panose="020F0502020204030204" pitchFamily="34" charset="0"/>
                        </a:rPr>
                        <a:t>Outcome</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dirty="0">
                          <a:latin typeface="Calibri" panose="020F0502020204030204" pitchFamily="34" charset="0"/>
                          <a:cs typeface="Calibri" panose="020F0502020204030204" pitchFamily="34" charset="0"/>
                        </a:rPr>
                        <a:t>Fitusiran </a:t>
                      </a:r>
                    </a:p>
                    <a:p>
                      <a:pPr algn="ctr"/>
                      <a:r>
                        <a:rPr lang="en-US" sz="1600" dirty="0">
                          <a:latin typeface="Calibri" panose="020F0502020204030204" pitchFamily="34" charset="0"/>
                          <a:cs typeface="Calibri" panose="020F0502020204030204" pitchFamily="34" charset="0"/>
                        </a:rPr>
                        <a:t>(n = 38)</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dirty="0">
                          <a:latin typeface="Calibri" panose="020F0502020204030204" pitchFamily="34" charset="0"/>
                          <a:cs typeface="Calibri" panose="020F0502020204030204" pitchFamily="34" charset="0"/>
                        </a:rPr>
                        <a:t>BPA </a:t>
                      </a:r>
                    </a:p>
                    <a:p>
                      <a:pPr algn="ctr"/>
                      <a:r>
                        <a:rPr lang="en-US" sz="1600" dirty="0">
                          <a:latin typeface="Calibri" panose="020F0502020204030204" pitchFamily="34" charset="0"/>
                          <a:cs typeface="Calibri" panose="020F0502020204030204" pitchFamily="34" charset="0"/>
                        </a:rPr>
                        <a:t>(n = 19)</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i="1" dirty="0">
                          <a:latin typeface="Calibri" panose="020F0502020204030204" pitchFamily="34" charset="0"/>
                          <a:cs typeface="Calibri" panose="020F0502020204030204" pitchFamily="34" charset="0"/>
                        </a:rPr>
                        <a:t>P</a:t>
                      </a:r>
                      <a:r>
                        <a:rPr lang="en-US" sz="1600" dirty="0">
                          <a:latin typeface="Calibri" panose="020F0502020204030204" pitchFamily="34" charset="0"/>
                          <a:cs typeface="Calibri" panose="020F0502020204030204" pitchFamily="34" charset="0"/>
                        </a:rPr>
                        <a:t> Value</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621750658"/>
                  </a:ext>
                </a:extLst>
              </a:tr>
              <a:tr h="242131">
                <a:tc>
                  <a:txBody>
                    <a:bodyPr/>
                    <a:lstStyle/>
                    <a:p>
                      <a:r>
                        <a:rPr lang="en-US" sz="1600" b="0" dirty="0">
                          <a:solidFill>
                            <a:schemeClr val="bg1"/>
                          </a:solidFill>
                          <a:latin typeface="Calibri" panose="020F0502020204030204" pitchFamily="34" charset="0"/>
                          <a:cs typeface="Calibri" panose="020F0502020204030204" pitchFamily="34" charset="0"/>
                        </a:rPr>
                        <a:t>Median ABR (IQR)</a:t>
                      </a:r>
                      <a:endParaRPr lang="en-US" sz="1600"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0.0 (0.0-1.7)</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16.8 (6.7-23.5)</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&lt;.0001</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3773154"/>
                  </a:ext>
                </a:extLst>
              </a:tr>
              <a:tr h="409760">
                <a:tc>
                  <a:txBody>
                    <a:bodyPr/>
                    <a:lstStyle/>
                    <a:p>
                      <a:r>
                        <a:rPr lang="en-US" sz="1600" dirty="0">
                          <a:solidFill>
                            <a:schemeClr val="bg1"/>
                          </a:solidFill>
                          <a:latin typeface="Calibri" panose="020F0502020204030204" pitchFamily="34" charset="0"/>
                          <a:cs typeface="Calibri" panose="020F0502020204030204" pitchFamily="34" charset="0"/>
                        </a:rPr>
                        <a:t>Estimated mean ABR (95% CI)*</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1.7 (1.01-2.74)</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18.1 (10.60-30.81)</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80219419"/>
                  </a:ext>
                </a:extLst>
              </a:tr>
              <a:tr h="242131">
                <a:tc>
                  <a:txBody>
                    <a:bodyPr/>
                    <a:lstStyle/>
                    <a:p>
                      <a:r>
                        <a:rPr lang="en-US" sz="1600" b="0" dirty="0">
                          <a:solidFill>
                            <a:schemeClr val="bg1"/>
                          </a:solidFill>
                          <a:latin typeface="Calibri" panose="020F0502020204030204" pitchFamily="34" charset="0"/>
                          <a:cs typeface="Calibri" panose="020F0502020204030204" pitchFamily="34" charset="0"/>
                        </a:rPr>
                        <a:t>Median ABR for spontaneous bleeds (IQR)</a:t>
                      </a:r>
                      <a:endParaRPr lang="en-US" sz="16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0.0 (0.0-0.0)</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13.4 (3.4-21.8)</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&lt;.0001</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94886251"/>
                  </a:ext>
                </a:extLst>
              </a:tr>
              <a:tr h="242131">
                <a:tc>
                  <a:txBody>
                    <a:bodyPr/>
                    <a:lstStyle/>
                    <a:p>
                      <a:r>
                        <a:rPr lang="en-US" sz="1600" dirty="0">
                          <a:solidFill>
                            <a:schemeClr val="bg1"/>
                          </a:solidFill>
                          <a:latin typeface="Calibri" panose="020F0502020204030204" pitchFamily="34" charset="0"/>
                          <a:cs typeface="Calibri" panose="020F0502020204030204" pitchFamily="34" charset="0"/>
                        </a:rPr>
                        <a:t>No treated bleeding events, n (%)</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25 (65.8)</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 (5.3)</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&lt;.0001</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15808730"/>
                  </a:ext>
                </a:extLst>
              </a:tr>
              <a:tr h="242131">
                <a:tc>
                  <a:txBody>
                    <a:bodyPr/>
                    <a:lstStyle/>
                    <a:p>
                      <a:r>
                        <a:rPr lang="en-US" sz="1600" b="0" dirty="0">
                          <a:solidFill>
                            <a:schemeClr val="bg1"/>
                          </a:solidFill>
                          <a:latin typeface="Calibri" panose="020F0502020204030204" pitchFamily="34" charset="0"/>
                          <a:cs typeface="Calibri" panose="020F0502020204030204" pitchFamily="34" charset="0"/>
                        </a:rPr>
                        <a:t>Median ABR for joint bleeds (IQR)</a:t>
                      </a:r>
                      <a:endParaRPr lang="en-US" sz="16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0.0 (0.0-1.7)</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11.7 (3.4-16.8)</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 &lt;.0001</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95203446"/>
                  </a:ext>
                </a:extLst>
              </a:tr>
              <a:tr h="409760">
                <a:tc>
                  <a:txBody>
                    <a:bodyPr/>
                    <a:lstStyle/>
                    <a:p>
                      <a:r>
                        <a:rPr lang="en-US" sz="1600" b="1" dirty="0">
                          <a:solidFill>
                            <a:schemeClr val="tx1"/>
                          </a:solidFill>
                          <a:latin typeface="Calibri" panose="020F0502020204030204" pitchFamily="34" charset="0"/>
                          <a:cs typeface="Calibri" panose="020F0502020204030204" pitchFamily="34" charset="0"/>
                        </a:rPr>
                        <a:t>Absolute Reduction From Baseline to </a:t>
                      </a:r>
                      <a:br>
                        <a:rPr lang="en-US" sz="1600" b="1" dirty="0">
                          <a:solidFill>
                            <a:schemeClr val="tx1"/>
                          </a:solidFill>
                          <a:latin typeface="Calibri" panose="020F0502020204030204" pitchFamily="34" charset="0"/>
                          <a:cs typeface="Calibri" panose="020F0502020204030204" pitchFamily="34" charset="0"/>
                        </a:rPr>
                      </a:br>
                      <a:r>
                        <a:rPr lang="en-US" sz="1600" b="1" dirty="0">
                          <a:solidFill>
                            <a:schemeClr val="tx1"/>
                          </a:solidFill>
                          <a:latin typeface="Calibri" panose="020F0502020204030204" pitchFamily="34" charset="0"/>
                          <a:cs typeface="Calibri" panose="020F0502020204030204" pitchFamily="34" charset="0"/>
                        </a:rPr>
                        <a:t>EOS on Haem-A-QoL, mean</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Fitusiran </a:t>
                      </a:r>
                    </a:p>
                    <a:p>
                      <a:pPr algn="ctr"/>
                      <a:r>
                        <a:rPr lang="en-US" sz="1600" b="1" dirty="0">
                          <a:solidFill>
                            <a:schemeClr val="tx1"/>
                          </a:solidFill>
                          <a:latin typeface="Calibri" panose="020F0502020204030204" pitchFamily="34" charset="0"/>
                          <a:cs typeface="Calibri" panose="020F0502020204030204" pitchFamily="34" charset="0"/>
                        </a:rPr>
                        <a:t>(n = 32)</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BPA </a:t>
                      </a:r>
                    </a:p>
                    <a:p>
                      <a:pPr algn="ctr"/>
                      <a:r>
                        <a:rPr lang="en-US" sz="1600" b="1" dirty="0">
                          <a:solidFill>
                            <a:schemeClr val="tx1"/>
                          </a:solidFill>
                          <a:latin typeface="Calibri" panose="020F0502020204030204" pitchFamily="34" charset="0"/>
                          <a:cs typeface="Calibri" panose="020F0502020204030204" pitchFamily="34" charset="0"/>
                        </a:rPr>
                        <a:t>(n = 18)</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p>
                      <a:pPr algn="ctr"/>
                      <a:r>
                        <a:rPr lang="en-US" sz="1600" b="1" i="0" dirty="0">
                          <a:solidFill>
                            <a:schemeClr val="tx1"/>
                          </a:solidFill>
                          <a:latin typeface="Calibri" panose="020F0502020204030204" pitchFamily="34" charset="0"/>
                          <a:cs typeface="Calibri" panose="020F0502020204030204" pitchFamily="34" charset="0"/>
                        </a:rPr>
                        <a:t>Mean Difference (95% CI)</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584179493"/>
                  </a:ext>
                </a:extLst>
              </a:tr>
              <a:tr h="242131">
                <a:tc>
                  <a:txBody>
                    <a:bodyPr/>
                    <a:lstStyle/>
                    <a:p>
                      <a:pPr marL="0" indent="0">
                        <a:buFont typeface="Wingdings" panose="05000000000000000000" pitchFamily="2" charset="2"/>
                        <a:buNone/>
                      </a:pPr>
                      <a:r>
                        <a:rPr lang="en-US" sz="1600" dirty="0">
                          <a:solidFill>
                            <a:schemeClr val="bg1"/>
                          </a:solidFill>
                          <a:latin typeface="Calibri" panose="020F0502020204030204" pitchFamily="34" charset="0"/>
                          <a:cs typeface="Calibri" panose="020F0502020204030204" pitchFamily="34" charset="0"/>
                        </a:rPr>
                        <a:t>Total score</a:t>
                      </a:r>
                      <a:r>
                        <a:rPr lang="en-US" sz="1600" baseline="30000" dirty="0">
                          <a:solidFill>
                            <a:schemeClr val="bg1"/>
                          </a:solidFill>
                          <a:latin typeface="Calibri" panose="020F0502020204030204" pitchFamily="34" charset="0"/>
                          <a:cs typeface="Arial" charset="0"/>
                        </a:rPr>
                        <a:t>†</a:t>
                      </a:r>
                      <a:endParaRPr lang="en-US" sz="1600" baseline="300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-15.27</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-0.42</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-14.85 (-21.37 to -8.33)</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63348239"/>
                  </a:ext>
                </a:extLst>
              </a:tr>
              <a:tr h="242131">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600" dirty="0">
                          <a:solidFill>
                            <a:schemeClr val="bg1"/>
                          </a:solidFill>
                          <a:latin typeface="Calibri" panose="020F0502020204030204" pitchFamily="34" charset="0"/>
                          <a:cs typeface="Calibri" panose="020F0502020204030204" pitchFamily="34" charset="0"/>
                        </a:rPr>
                        <a:t>Physical health score</a:t>
                      </a:r>
                      <a:r>
                        <a:rPr lang="en-US" sz="1600" baseline="30000" dirty="0">
                          <a:solidFill>
                            <a:schemeClr val="bg1"/>
                          </a:solidFill>
                          <a:latin typeface="Calibri" panose="020F0502020204030204" pitchFamily="34" charset="0"/>
                          <a:cs typeface="Arial" charset="0"/>
                        </a:rPr>
                        <a:t>†</a:t>
                      </a:r>
                      <a:endParaRPr lang="en-US" sz="16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-30.67</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Calibri" panose="020F0502020204030204" pitchFamily="34" charset="0"/>
                          <a:cs typeface="Calibri" panose="020F0502020204030204" pitchFamily="34" charset="0"/>
                        </a:rPr>
                        <a:t>-1.94</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Calibri" panose="020F0502020204030204" pitchFamily="34" charset="0"/>
                          <a:cs typeface="Calibri" panose="020F0502020204030204" pitchFamily="34" charset="0"/>
                        </a:rPr>
                        <a:t>-28.72 (-39.07 to -18.37)</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35927577"/>
                  </a:ext>
                </a:extLst>
              </a:tr>
            </a:tbl>
          </a:graphicData>
        </a:graphic>
      </p:graphicFrame>
      <p:sp>
        <p:nvSpPr>
          <p:cNvPr id="10" name="Text Box 15">
            <a:extLst>
              <a:ext uri="{FF2B5EF4-FFF2-40B4-BE49-F238E27FC236}">
                <a16:creationId xmlns:a16="http://schemas.microsoft.com/office/drawing/2014/main" id="{4A0952CA-3974-E840-9867-A6A76A350E1C}"/>
              </a:ext>
            </a:extLst>
          </p:cNvPr>
          <p:cNvSpPr txBox="1">
            <a:spLocks noChangeArrowheads="1"/>
          </p:cNvSpPr>
          <p:nvPr/>
        </p:nvSpPr>
        <p:spPr bwMode="auto">
          <a:xfrm>
            <a:off x="402232" y="63659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Young. ASH 2021. Abstr 4.</a:t>
            </a:r>
            <a:endParaRPr lang="en-US" altLang="en-US" sz="1400" b="0" dirty="0">
              <a:solidFill>
                <a:schemeClr val="bg2"/>
              </a:solidFill>
              <a:latin typeface="Calibri" panose="020F0502020204030204" pitchFamily="34" charset="0"/>
              <a:cs typeface="+mn-cs"/>
            </a:endParaRPr>
          </a:p>
        </p:txBody>
      </p:sp>
      <p:sp>
        <p:nvSpPr>
          <p:cNvPr id="12" name="Text Box 45">
            <a:extLst>
              <a:ext uri="{FF2B5EF4-FFF2-40B4-BE49-F238E27FC236}">
                <a16:creationId xmlns:a16="http://schemas.microsoft.com/office/drawing/2014/main" id="{7FFB1307-92AA-41FC-B809-F254AA0FCC45}"/>
              </a:ext>
            </a:extLst>
          </p:cNvPr>
          <p:cNvSpPr txBox="1">
            <a:spLocks noChangeArrowheads="1"/>
          </p:cNvSpPr>
          <p:nvPr/>
        </p:nvSpPr>
        <p:spPr bwMode="auto">
          <a:xfrm>
            <a:off x="604675" y="5539456"/>
            <a:ext cx="108775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400" b="0" dirty="0">
                <a:solidFill>
                  <a:schemeClr val="bg1"/>
                </a:solidFill>
                <a:latin typeface="Calibri" panose="020F0502020204030204" pitchFamily="34" charset="0"/>
              </a:rPr>
              <a:t>*Estimate of the true ABR value for treated bleeds in the efficacy period based on the on-treatment approach using a negative binomial model, </a:t>
            </a:r>
            <a:br>
              <a:rPr lang="en-US" altLang="en-US" sz="1400" b="0" dirty="0">
                <a:solidFill>
                  <a:schemeClr val="bg1"/>
                </a:solidFill>
                <a:latin typeface="Calibri" panose="020F0502020204030204" pitchFamily="34" charset="0"/>
              </a:rPr>
            </a:br>
            <a:r>
              <a:rPr lang="en-US" altLang="en-US" sz="1400" b="0" i="1" dirty="0">
                <a:solidFill>
                  <a:schemeClr val="bg1"/>
                </a:solidFill>
                <a:latin typeface="Calibri" panose="020F0502020204030204" pitchFamily="34" charset="0"/>
              </a:rPr>
              <a:t>P</a:t>
            </a:r>
            <a:r>
              <a:rPr lang="en-US" altLang="en-US" sz="1400" b="0" dirty="0">
                <a:solidFill>
                  <a:schemeClr val="bg1"/>
                </a:solidFill>
                <a:latin typeface="Calibri" panose="020F0502020204030204" pitchFamily="34" charset="0"/>
              </a:rPr>
              <a:t> &lt;.0001. </a:t>
            </a:r>
            <a:r>
              <a:rPr lang="en-US" sz="1400" baseline="30000" dirty="0">
                <a:solidFill>
                  <a:schemeClr val="bg1"/>
                </a:solidFill>
                <a:latin typeface="Calibri" panose="020F0502020204030204" pitchFamily="34" charset="0"/>
                <a:cs typeface="Arial" charset="0"/>
              </a:rPr>
              <a:t>†</a:t>
            </a:r>
            <a:r>
              <a:rPr lang="en-US" altLang="en-US" sz="1400" b="0" i="1" dirty="0">
                <a:solidFill>
                  <a:schemeClr val="bg1"/>
                </a:solidFill>
                <a:latin typeface="Calibri" panose="020F0502020204030204" pitchFamily="34" charset="0"/>
              </a:rPr>
              <a:t>P</a:t>
            </a:r>
            <a:r>
              <a:rPr lang="en-US" altLang="en-US" sz="1400" b="0" dirty="0">
                <a:solidFill>
                  <a:schemeClr val="bg1"/>
                </a:solidFill>
                <a:latin typeface="Calibri" panose="020F0502020204030204" pitchFamily="34" charset="0"/>
              </a:rPr>
              <a:t> &lt;.0001.</a:t>
            </a:r>
          </a:p>
        </p:txBody>
      </p:sp>
    </p:spTree>
    <p:extLst>
      <p:ext uri="{BB962C8B-B14F-4D97-AF65-F5344CB8AC3E}">
        <p14:creationId xmlns:p14="http://schemas.microsoft.com/office/powerpoint/2010/main" val="973609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ATLAS-INH: ABR by Hemophilia Subtype</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Table 10">
            <a:extLst>
              <a:ext uri="{FF2B5EF4-FFF2-40B4-BE49-F238E27FC236}">
                <a16:creationId xmlns:a16="http://schemas.microsoft.com/office/drawing/2014/main" id="{14CB0628-60A6-5740-A3FC-0B3B623C0FC8}"/>
              </a:ext>
            </a:extLst>
          </p:cNvPr>
          <p:cNvGraphicFramePr>
            <a:graphicFrameLocks noGrp="1"/>
          </p:cNvGraphicFramePr>
          <p:nvPr>
            <p:extLst>
              <p:ext uri="{D42A27DB-BD31-4B8C-83A1-F6EECF244321}">
                <p14:modId xmlns:p14="http://schemas.microsoft.com/office/powerpoint/2010/main" val="4146730571"/>
              </p:ext>
            </p:extLst>
          </p:nvPr>
        </p:nvGraphicFramePr>
        <p:xfrm>
          <a:off x="719137" y="1600200"/>
          <a:ext cx="10763065" cy="2316480"/>
        </p:xfrm>
        <a:graphic>
          <a:graphicData uri="http://schemas.openxmlformats.org/drawingml/2006/table">
            <a:tbl>
              <a:tblPr firstRow="1" bandRow="1">
                <a:tableStyleId>{F5AB1C69-6EDB-4FF4-983F-18BD219EF322}</a:tableStyleId>
              </a:tblPr>
              <a:tblGrid>
                <a:gridCol w="3885567">
                  <a:extLst>
                    <a:ext uri="{9D8B030D-6E8A-4147-A177-3AD203B41FA5}">
                      <a16:colId xmlns:a16="http://schemas.microsoft.com/office/drawing/2014/main" val="4230268532"/>
                    </a:ext>
                  </a:extLst>
                </a:gridCol>
                <a:gridCol w="2213826">
                  <a:extLst>
                    <a:ext uri="{9D8B030D-6E8A-4147-A177-3AD203B41FA5}">
                      <a16:colId xmlns:a16="http://schemas.microsoft.com/office/drawing/2014/main" val="1471845447"/>
                    </a:ext>
                  </a:extLst>
                </a:gridCol>
                <a:gridCol w="2264527">
                  <a:extLst>
                    <a:ext uri="{9D8B030D-6E8A-4147-A177-3AD203B41FA5}">
                      <a16:colId xmlns:a16="http://schemas.microsoft.com/office/drawing/2014/main" val="971768868"/>
                    </a:ext>
                  </a:extLst>
                </a:gridCol>
                <a:gridCol w="2399145">
                  <a:extLst>
                    <a:ext uri="{9D8B030D-6E8A-4147-A177-3AD203B41FA5}">
                      <a16:colId xmlns:a16="http://schemas.microsoft.com/office/drawing/2014/main" val="108865776"/>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2000" b="1" dirty="0">
                          <a:solidFill>
                            <a:schemeClr val="tx1"/>
                          </a:solidFill>
                          <a:latin typeface="Calibri" panose="020F0502020204030204" pitchFamily="34" charset="0"/>
                          <a:cs typeface="Calibri" panose="020F0502020204030204" pitchFamily="34" charset="0"/>
                        </a:rPr>
                        <a:t>Hemophilia A</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2000" b="1" dirty="0">
                          <a:solidFill>
                            <a:schemeClr val="tx1"/>
                          </a:solidFill>
                          <a:latin typeface="Calibri" panose="020F0502020204030204" pitchFamily="34" charset="0"/>
                          <a:cs typeface="Calibri" panose="020F0502020204030204" pitchFamily="34" charset="0"/>
                        </a:rPr>
                        <a:t>Fitusiran</a:t>
                      </a:r>
                    </a:p>
                    <a:p>
                      <a:pPr algn="ctr"/>
                      <a:r>
                        <a:rPr lang="en-US" sz="2000" b="1" dirty="0">
                          <a:solidFill>
                            <a:schemeClr val="tx1"/>
                          </a:solidFill>
                          <a:latin typeface="Calibri" panose="020F0502020204030204" pitchFamily="34" charset="0"/>
                          <a:cs typeface="Calibri" panose="020F0502020204030204" pitchFamily="34" charset="0"/>
                        </a:rPr>
                        <a:t>(n = 29)</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2000" b="1" dirty="0">
                          <a:solidFill>
                            <a:schemeClr val="tx1"/>
                          </a:solidFill>
                          <a:latin typeface="Calibri" panose="020F0502020204030204" pitchFamily="34" charset="0"/>
                          <a:cs typeface="Calibri" panose="020F0502020204030204" pitchFamily="34" charset="0"/>
                        </a:rPr>
                        <a:t>BPA</a:t>
                      </a:r>
                    </a:p>
                    <a:p>
                      <a:pPr algn="ctr"/>
                      <a:r>
                        <a:rPr lang="en-US" sz="2000" b="1" dirty="0">
                          <a:solidFill>
                            <a:schemeClr val="tx1"/>
                          </a:solidFill>
                          <a:latin typeface="Calibri" panose="020F0502020204030204" pitchFamily="34" charset="0"/>
                          <a:cs typeface="Calibri" panose="020F0502020204030204" pitchFamily="34" charset="0"/>
                        </a:rPr>
                        <a:t>(n = 16)</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2000" b="1" i="1" dirty="0">
                          <a:solidFill>
                            <a:schemeClr val="tx1"/>
                          </a:solidFill>
                          <a:latin typeface="Calibri" panose="020F0502020204030204" pitchFamily="34" charset="0"/>
                          <a:cs typeface="Calibri" panose="020F0502020204030204" pitchFamily="34" charset="0"/>
                        </a:rPr>
                        <a:t>P</a:t>
                      </a:r>
                      <a:r>
                        <a:rPr lang="en-US" sz="2000" b="1" dirty="0">
                          <a:solidFill>
                            <a:schemeClr val="tx1"/>
                          </a:solidFill>
                          <a:latin typeface="Calibri" panose="020F0502020204030204" pitchFamily="34" charset="0"/>
                          <a:cs typeface="Calibri" panose="020F0502020204030204" pitchFamily="34" charset="0"/>
                        </a:rPr>
                        <a:t> Value</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621750658"/>
                  </a:ext>
                </a:extLst>
              </a:tr>
              <a:tr h="0">
                <a:tc>
                  <a:txBody>
                    <a:bodyPr/>
                    <a:lstStyle/>
                    <a:p>
                      <a:r>
                        <a:rPr lang="en-US" sz="2000" dirty="0">
                          <a:solidFill>
                            <a:schemeClr val="bg1"/>
                          </a:solidFill>
                          <a:latin typeface="Calibri" panose="020F0502020204030204" pitchFamily="34" charset="0"/>
                          <a:cs typeface="Calibri" panose="020F0502020204030204" pitchFamily="34" charset="0"/>
                        </a:rPr>
                        <a:t>Median ABR (IQR)</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0.0 (0.0-0.0)</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15.9 (6.7-23.5)</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&lt;.0001</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3773154"/>
                  </a:ext>
                </a:extLst>
              </a:tr>
              <a:tr h="0">
                <a:tc>
                  <a:txBody>
                    <a:bodyPr/>
                    <a:lstStyle/>
                    <a:p>
                      <a:r>
                        <a:rPr lang="en-US" sz="2000" b="1" dirty="0">
                          <a:solidFill>
                            <a:schemeClr val="tx1"/>
                          </a:solidFill>
                          <a:latin typeface="Calibri" panose="020F0502020204030204" pitchFamily="34" charset="0"/>
                          <a:cs typeface="Calibri" panose="020F0502020204030204" pitchFamily="34" charset="0"/>
                        </a:rPr>
                        <a:t>Hemophilia B</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p>
                      <a:pPr algn="ctr"/>
                      <a:r>
                        <a:rPr lang="en-US" sz="2000" b="1" dirty="0">
                          <a:solidFill>
                            <a:schemeClr val="tx1"/>
                          </a:solidFill>
                          <a:latin typeface="Calibri" panose="020F0502020204030204" pitchFamily="34" charset="0"/>
                          <a:cs typeface="Calibri" panose="020F0502020204030204" pitchFamily="34" charset="0"/>
                        </a:rPr>
                        <a:t>Fitusiran</a:t>
                      </a:r>
                    </a:p>
                    <a:p>
                      <a:pPr algn="ctr"/>
                      <a:r>
                        <a:rPr lang="en-US" sz="2000" b="1" dirty="0">
                          <a:solidFill>
                            <a:schemeClr val="tx1"/>
                          </a:solidFill>
                          <a:latin typeface="Calibri" panose="020F0502020204030204" pitchFamily="34" charset="0"/>
                          <a:cs typeface="Calibri" panose="020F0502020204030204" pitchFamily="34" charset="0"/>
                        </a:rPr>
                        <a:t>(n = 9)</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p>
                      <a:pPr algn="ctr"/>
                      <a:r>
                        <a:rPr lang="en-US" sz="2000" b="1" dirty="0">
                          <a:solidFill>
                            <a:schemeClr val="tx1"/>
                          </a:solidFill>
                          <a:latin typeface="Calibri" panose="020F0502020204030204" pitchFamily="34" charset="0"/>
                          <a:cs typeface="Calibri" panose="020F0502020204030204" pitchFamily="34" charset="0"/>
                        </a:rPr>
                        <a:t>BPA</a:t>
                      </a:r>
                    </a:p>
                    <a:p>
                      <a:pPr algn="ctr"/>
                      <a:r>
                        <a:rPr lang="en-US" sz="2000" b="1" dirty="0">
                          <a:solidFill>
                            <a:schemeClr val="tx1"/>
                          </a:solidFill>
                          <a:latin typeface="Calibri" panose="020F0502020204030204" pitchFamily="34" charset="0"/>
                          <a:cs typeface="Calibri" panose="020F0502020204030204" pitchFamily="34" charset="0"/>
                        </a:rPr>
                        <a:t>(n = 3)</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p>
                      <a:pPr algn="ctr"/>
                      <a:r>
                        <a:rPr lang="en-US" sz="2000" b="1" i="1" dirty="0">
                          <a:solidFill>
                            <a:schemeClr val="tx1"/>
                          </a:solidFill>
                          <a:latin typeface="Calibri" panose="020F0502020204030204" pitchFamily="34" charset="0"/>
                          <a:cs typeface="Calibri" panose="020F0502020204030204" pitchFamily="34" charset="0"/>
                        </a:rPr>
                        <a:t>P</a:t>
                      </a:r>
                      <a:r>
                        <a:rPr lang="en-US" sz="2000" b="1" dirty="0">
                          <a:solidFill>
                            <a:schemeClr val="tx1"/>
                          </a:solidFill>
                          <a:latin typeface="Calibri" panose="020F0502020204030204" pitchFamily="34" charset="0"/>
                          <a:cs typeface="Calibri" panose="020F0502020204030204" pitchFamily="34" charset="0"/>
                        </a:rPr>
                        <a:t> Value</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584179493"/>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2000" dirty="0">
                          <a:solidFill>
                            <a:schemeClr val="bg1"/>
                          </a:solidFill>
                          <a:latin typeface="Calibri" panose="020F0502020204030204" pitchFamily="34" charset="0"/>
                          <a:cs typeface="Calibri" panose="020F0502020204030204" pitchFamily="34" charset="0"/>
                        </a:rPr>
                        <a:t>Median ABR (IQR)</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1.7 (0.0-5.0)</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18.4 (5.1-23.5)</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&lt;.0001</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63348239"/>
                  </a:ext>
                </a:extLst>
              </a:tr>
            </a:tbl>
          </a:graphicData>
        </a:graphic>
      </p:graphicFrame>
      <p:sp>
        <p:nvSpPr>
          <p:cNvPr id="10" name="Text Box 15">
            <a:extLst>
              <a:ext uri="{FF2B5EF4-FFF2-40B4-BE49-F238E27FC236}">
                <a16:creationId xmlns:a16="http://schemas.microsoft.com/office/drawing/2014/main" id="{4A0952CA-3974-E840-9867-A6A76A350E1C}"/>
              </a:ext>
            </a:extLst>
          </p:cNvPr>
          <p:cNvSpPr txBox="1">
            <a:spLocks noChangeArrowheads="1"/>
          </p:cNvSpPr>
          <p:nvPr/>
        </p:nvSpPr>
        <p:spPr bwMode="auto">
          <a:xfrm>
            <a:off x="402232" y="63659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Young. ASH 2021. Abstr 4.</a:t>
            </a:r>
            <a:endParaRPr lang="en-US" altLang="en-US" sz="14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404058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ATLAS-INH: Safety</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Table 10">
            <a:extLst>
              <a:ext uri="{FF2B5EF4-FFF2-40B4-BE49-F238E27FC236}">
                <a16:creationId xmlns:a16="http://schemas.microsoft.com/office/drawing/2014/main" id="{14CB0628-60A6-5740-A3FC-0B3B623C0FC8}"/>
              </a:ext>
            </a:extLst>
          </p:cNvPr>
          <p:cNvGraphicFramePr>
            <a:graphicFrameLocks noGrp="1"/>
          </p:cNvGraphicFramePr>
          <p:nvPr>
            <p:extLst>
              <p:ext uri="{D42A27DB-BD31-4B8C-83A1-F6EECF244321}">
                <p14:modId xmlns:p14="http://schemas.microsoft.com/office/powerpoint/2010/main" val="3985379910"/>
              </p:ext>
            </p:extLst>
          </p:nvPr>
        </p:nvGraphicFramePr>
        <p:xfrm>
          <a:off x="719138" y="1600200"/>
          <a:ext cx="5279881" cy="2682240"/>
        </p:xfrm>
        <a:graphic>
          <a:graphicData uri="http://schemas.openxmlformats.org/drawingml/2006/table">
            <a:tbl>
              <a:tblPr firstRow="1" bandRow="1">
                <a:tableStyleId>{F5AB1C69-6EDB-4FF4-983F-18BD219EF322}</a:tableStyleId>
              </a:tblPr>
              <a:tblGrid>
                <a:gridCol w="2838979">
                  <a:extLst>
                    <a:ext uri="{9D8B030D-6E8A-4147-A177-3AD203B41FA5}">
                      <a16:colId xmlns:a16="http://schemas.microsoft.com/office/drawing/2014/main" val="4230268532"/>
                    </a:ext>
                  </a:extLst>
                </a:gridCol>
                <a:gridCol w="1206891">
                  <a:extLst>
                    <a:ext uri="{9D8B030D-6E8A-4147-A177-3AD203B41FA5}">
                      <a16:colId xmlns:a16="http://schemas.microsoft.com/office/drawing/2014/main" val="1471845447"/>
                    </a:ext>
                  </a:extLst>
                </a:gridCol>
                <a:gridCol w="1234011">
                  <a:extLst>
                    <a:ext uri="{9D8B030D-6E8A-4147-A177-3AD203B41FA5}">
                      <a16:colId xmlns:a16="http://schemas.microsoft.com/office/drawing/2014/main" val="971768868"/>
                    </a:ext>
                  </a:extLst>
                </a:gridCol>
              </a:tblGrid>
              <a:tr h="423883">
                <a:tc>
                  <a:txBody>
                    <a:bodyPr/>
                    <a:lstStyle/>
                    <a:p>
                      <a:r>
                        <a:rPr lang="en-US" sz="1600" dirty="0">
                          <a:latin typeface="Calibri" panose="020F0502020204030204" pitchFamily="34" charset="0"/>
                          <a:cs typeface="Calibri" panose="020F0502020204030204" pitchFamily="34" charset="0"/>
                        </a:rPr>
                        <a:t>TEAEs, n (%)</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dirty="0">
                          <a:latin typeface="Calibri" panose="020F0502020204030204" pitchFamily="34" charset="0"/>
                          <a:cs typeface="Calibri" panose="020F0502020204030204" pitchFamily="34" charset="0"/>
                        </a:rPr>
                        <a:t>Fitusiran</a:t>
                      </a:r>
                    </a:p>
                    <a:p>
                      <a:pPr algn="ctr"/>
                      <a:r>
                        <a:rPr lang="en-US" sz="1600" dirty="0">
                          <a:latin typeface="Calibri" panose="020F0502020204030204" pitchFamily="34" charset="0"/>
                          <a:cs typeface="Calibri" panose="020F0502020204030204" pitchFamily="34" charset="0"/>
                        </a:rPr>
                        <a:t>(n = 41)</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dirty="0">
                          <a:latin typeface="Calibri" panose="020F0502020204030204" pitchFamily="34" charset="0"/>
                          <a:cs typeface="Calibri" panose="020F0502020204030204" pitchFamily="34" charset="0"/>
                        </a:rPr>
                        <a:t>BPA </a:t>
                      </a:r>
                    </a:p>
                    <a:p>
                      <a:pPr algn="ctr"/>
                      <a:r>
                        <a:rPr lang="en-US" sz="1600" dirty="0">
                          <a:latin typeface="Calibri" panose="020F0502020204030204" pitchFamily="34" charset="0"/>
                          <a:cs typeface="Calibri" panose="020F0502020204030204" pitchFamily="34" charset="0"/>
                        </a:rPr>
                        <a:t>(n = 19)</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621750658"/>
                  </a:ext>
                </a:extLst>
              </a:tr>
              <a:tr h="267046">
                <a:tc>
                  <a:txBody>
                    <a:bodyPr/>
                    <a:lstStyle/>
                    <a:p>
                      <a:r>
                        <a:rPr lang="en-US" sz="1600" b="0" dirty="0">
                          <a:solidFill>
                            <a:schemeClr val="bg1"/>
                          </a:solidFill>
                          <a:latin typeface="Calibri" panose="020F0502020204030204" pitchFamily="34" charset="0"/>
                          <a:cs typeface="Calibri" panose="020F0502020204030204" pitchFamily="34" charset="0"/>
                        </a:rPr>
                        <a:t>Any TEAE</a:t>
                      </a:r>
                      <a:endParaRPr lang="en-US" sz="1600"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38 (92.7)</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11 (57.9)</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3773154"/>
                  </a:ext>
                </a:extLst>
              </a:tr>
              <a:tr h="267046">
                <a:tc>
                  <a:txBody>
                    <a:bodyPr/>
                    <a:lstStyle/>
                    <a:p>
                      <a:r>
                        <a:rPr lang="en-US" sz="1600" dirty="0">
                          <a:solidFill>
                            <a:schemeClr val="bg1"/>
                          </a:solidFill>
                          <a:latin typeface="Calibri" panose="020F0502020204030204" pitchFamily="34" charset="0"/>
                          <a:cs typeface="Calibri" panose="020F0502020204030204" pitchFamily="34" charset="0"/>
                        </a:rPr>
                        <a:t>Any serious TEAE</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7 (17.1)</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 (26.3)</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80219419"/>
                  </a:ext>
                </a:extLst>
              </a:tr>
              <a:tr h="267046">
                <a:tc>
                  <a:txBody>
                    <a:bodyPr/>
                    <a:lstStyle/>
                    <a:p>
                      <a:r>
                        <a:rPr lang="en-US" sz="1600" b="0" dirty="0">
                          <a:solidFill>
                            <a:schemeClr val="bg1"/>
                          </a:solidFill>
                          <a:latin typeface="Calibri" panose="020F0502020204030204" pitchFamily="34" charset="0"/>
                          <a:cs typeface="Calibri" panose="020F0502020204030204" pitchFamily="34" charset="0"/>
                        </a:rPr>
                        <a:t>Any TEAE of special interest</a:t>
                      </a:r>
                      <a:endParaRPr lang="en-US" sz="16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11 (26.8)</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 (0)</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94886251"/>
                  </a:ext>
                </a:extLst>
              </a:tr>
              <a:tr h="423883">
                <a:tc>
                  <a:txBody>
                    <a:bodyPr/>
                    <a:lstStyle/>
                    <a:p>
                      <a:r>
                        <a:rPr lang="en-US" sz="1600" b="0" dirty="0">
                          <a:solidFill>
                            <a:schemeClr val="bg1"/>
                          </a:solidFill>
                          <a:latin typeface="Calibri" panose="020F0502020204030204" pitchFamily="34" charset="0"/>
                          <a:cs typeface="Calibri" panose="020F0502020204030204" pitchFamily="34" charset="0"/>
                        </a:rPr>
                        <a:t>Any TEAE leading to treatment discontinuation</a:t>
                      </a:r>
                      <a:endParaRPr lang="en-US" sz="16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 (2.4)</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 (0)</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95203446"/>
                  </a:ext>
                </a:extLst>
              </a:tr>
              <a:tr h="267046">
                <a:tc>
                  <a:txBody>
                    <a:bodyPr/>
                    <a:lstStyle/>
                    <a:p>
                      <a:r>
                        <a:rPr lang="en-US" sz="1600" b="0" dirty="0">
                          <a:solidFill>
                            <a:schemeClr val="bg1"/>
                          </a:solidFill>
                          <a:latin typeface="Calibri" panose="020F0502020204030204" pitchFamily="34" charset="0"/>
                          <a:cs typeface="Calibri" panose="020F0502020204030204" pitchFamily="34" charset="0"/>
                        </a:rPr>
                        <a:t>Any TEAE leading to death</a:t>
                      </a:r>
                      <a:endParaRPr lang="en-US" sz="16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 (0)</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 (0)</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63348239"/>
                  </a:ext>
                </a:extLst>
              </a:tr>
            </a:tbl>
          </a:graphicData>
        </a:graphic>
      </p:graphicFrame>
      <p:sp>
        <p:nvSpPr>
          <p:cNvPr id="10" name="Text Box 15">
            <a:extLst>
              <a:ext uri="{FF2B5EF4-FFF2-40B4-BE49-F238E27FC236}">
                <a16:creationId xmlns:a16="http://schemas.microsoft.com/office/drawing/2014/main" id="{4A0952CA-3974-E840-9867-A6A76A350E1C}"/>
              </a:ext>
            </a:extLst>
          </p:cNvPr>
          <p:cNvSpPr txBox="1">
            <a:spLocks noChangeArrowheads="1"/>
          </p:cNvSpPr>
          <p:nvPr/>
        </p:nvSpPr>
        <p:spPr bwMode="auto">
          <a:xfrm>
            <a:off x="402232" y="63659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Young. ASH 2021. Abstr 4.</a:t>
            </a:r>
            <a:endParaRPr lang="en-US" altLang="en-US" sz="1400" b="0" dirty="0">
              <a:solidFill>
                <a:schemeClr val="bg2"/>
              </a:solidFill>
              <a:latin typeface="Calibri" panose="020F0502020204030204" pitchFamily="34" charset="0"/>
              <a:cs typeface="+mn-cs"/>
            </a:endParaRPr>
          </a:p>
        </p:txBody>
      </p:sp>
      <p:graphicFrame>
        <p:nvGraphicFramePr>
          <p:cNvPr id="12" name="Table 11">
            <a:extLst>
              <a:ext uri="{FF2B5EF4-FFF2-40B4-BE49-F238E27FC236}">
                <a16:creationId xmlns:a16="http://schemas.microsoft.com/office/drawing/2014/main" id="{F093600B-2CB0-AB48-82E2-2D7A93054E03}"/>
              </a:ext>
            </a:extLst>
          </p:cNvPr>
          <p:cNvGraphicFramePr>
            <a:graphicFrameLocks noGrp="1"/>
          </p:cNvGraphicFramePr>
          <p:nvPr>
            <p:extLst>
              <p:ext uri="{D42A27DB-BD31-4B8C-83A1-F6EECF244321}">
                <p14:modId xmlns:p14="http://schemas.microsoft.com/office/powerpoint/2010/main" val="367729805"/>
              </p:ext>
            </p:extLst>
          </p:nvPr>
        </p:nvGraphicFramePr>
        <p:xfrm>
          <a:off x="6201911" y="1600200"/>
          <a:ext cx="5280477" cy="3779520"/>
        </p:xfrm>
        <a:graphic>
          <a:graphicData uri="http://schemas.openxmlformats.org/drawingml/2006/table">
            <a:tbl>
              <a:tblPr firstRow="1" bandRow="1">
                <a:tableStyleId>{F5AB1C69-6EDB-4FF4-983F-18BD219EF322}</a:tableStyleId>
              </a:tblPr>
              <a:tblGrid>
                <a:gridCol w="2839300">
                  <a:extLst>
                    <a:ext uri="{9D8B030D-6E8A-4147-A177-3AD203B41FA5}">
                      <a16:colId xmlns:a16="http://schemas.microsoft.com/office/drawing/2014/main" val="4230268532"/>
                    </a:ext>
                  </a:extLst>
                </a:gridCol>
                <a:gridCol w="1207027">
                  <a:extLst>
                    <a:ext uri="{9D8B030D-6E8A-4147-A177-3AD203B41FA5}">
                      <a16:colId xmlns:a16="http://schemas.microsoft.com/office/drawing/2014/main" val="1471845447"/>
                    </a:ext>
                  </a:extLst>
                </a:gridCol>
                <a:gridCol w="1234150">
                  <a:extLst>
                    <a:ext uri="{9D8B030D-6E8A-4147-A177-3AD203B41FA5}">
                      <a16:colId xmlns:a16="http://schemas.microsoft.com/office/drawing/2014/main" val="971768868"/>
                    </a:ext>
                  </a:extLst>
                </a:gridCol>
              </a:tblGrid>
              <a:tr h="519777">
                <a:tc>
                  <a:txBody>
                    <a:bodyPr/>
                    <a:lstStyle/>
                    <a:p>
                      <a:r>
                        <a:rPr lang="en-US" sz="1600">
                          <a:latin typeface="Calibri" panose="020F0502020204030204" pitchFamily="34" charset="0"/>
                          <a:cs typeface="Calibri" panose="020F0502020204030204" pitchFamily="34" charset="0"/>
                        </a:rPr>
                        <a:t>TEAEs </a:t>
                      </a:r>
                      <a:r>
                        <a:rPr lang="en-US" sz="1600" dirty="0">
                          <a:latin typeface="Calibri" panose="020F0502020204030204" pitchFamily="34" charset="0"/>
                          <a:cs typeface="Calibri" panose="020F0502020204030204" pitchFamily="34" charset="0"/>
                        </a:rPr>
                        <a:t>of Special </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Interest, n (%)</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dirty="0">
                          <a:latin typeface="Calibri" panose="020F0502020204030204" pitchFamily="34" charset="0"/>
                          <a:cs typeface="Calibri" panose="020F0502020204030204" pitchFamily="34" charset="0"/>
                        </a:rPr>
                        <a:t>Fitusiran</a:t>
                      </a:r>
                    </a:p>
                    <a:p>
                      <a:pPr algn="ctr"/>
                      <a:r>
                        <a:rPr lang="en-US" sz="1600" dirty="0">
                          <a:latin typeface="Calibri" panose="020F0502020204030204" pitchFamily="34" charset="0"/>
                          <a:cs typeface="Calibri" panose="020F0502020204030204" pitchFamily="34" charset="0"/>
                        </a:rPr>
                        <a:t>(n = 41)</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dirty="0">
                          <a:latin typeface="Calibri" panose="020F0502020204030204" pitchFamily="34" charset="0"/>
                          <a:cs typeface="Calibri" panose="020F0502020204030204" pitchFamily="34" charset="0"/>
                        </a:rPr>
                        <a:t>BPA </a:t>
                      </a:r>
                    </a:p>
                    <a:p>
                      <a:pPr algn="ctr"/>
                      <a:r>
                        <a:rPr lang="en-US" sz="1600" dirty="0">
                          <a:latin typeface="Calibri" panose="020F0502020204030204" pitchFamily="34" charset="0"/>
                          <a:cs typeface="Calibri" panose="020F0502020204030204" pitchFamily="34" charset="0"/>
                        </a:rPr>
                        <a:t>(n = 19)</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621750658"/>
                  </a:ext>
                </a:extLst>
              </a:tr>
              <a:tr h="1143510">
                <a:tc>
                  <a:txBody>
                    <a:bodyPr/>
                    <a:lstStyle/>
                    <a:p>
                      <a:r>
                        <a:rPr lang="en-US" sz="1600" b="0" dirty="0">
                          <a:solidFill>
                            <a:schemeClr val="bg1"/>
                          </a:solidFill>
                          <a:latin typeface="Calibri" panose="020F0502020204030204" pitchFamily="34" charset="0"/>
                          <a:cs typeface="Calibri" panose="020F0502020204030204" pitchFamily="34" charset="0"/>
                        </a:rPr>
                        <a:t>ALT or AST elevated &gt;3 x ULN</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Increased transaminases</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Increased ALT</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Increased hepatic enzyme</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Cholestasis</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5 (12.2)</a:t>
                      </a:r>
                    </a:p>
                    <a:p>
                      <a:pPr algn="ctr"/>
                      <a:r>
                        <a:rPr lang="en-US" sz="1600" dirty="0">
                          <a:solidFill>
                            <a:schemeClr val="bg1"/>
                          </a:solidFill>
                          <a:latin typeface="Calibri" panose="020F0502020204030204" pitchFamily="34" charset="0"/>
                          <a:cs typeface="Calibri" panose="020F0502020204030204" pitchFamily="34" charset="0"/>
                        </a:rPr>
                        <a:t>4 (9.8)</a:t>
                      </a:r>
                    </a:p>
                    <a:p>
                      <a:pPr algn="ctr"/>
                      <a:r>
                        <a:rPr lang="en-US" sz="1600" dirty="0">
                          <a:solidFill>
                            <a:schemeClr val="bg1"/>
                          </a:solidFill>
                          <a:latin typeface="Calibri" panose="020F0502020204030204" pitchFamily="34" charset="0"/>
                          <a:cs typeface="Calibri" panose="020F0502020204030204" pitchFamily="34" charset="0"/>
                        </a:rPr>
                        <a:t>1 (2.4)</a:t>
                      </a:r>
                    </a:p>
                    <a:p>
                      <a:pPr algn="ctr"/>
                      <a:r>
                        <a:rPr lang="en-US" sz="1600" dirty="0">
                          <a:solidFill>
                            <a:schemeClr val="bg1"/>
                          </a:solidFill>
                          <a:latin typeface="Calibri" panose="020F0502020204030204" pitchFamily="34" charset="0"/>
                          <a:cs typeface="Calibri" panose="020F0502020204030204" pitchFamily="34" charset="0"/>
                        </a:rPr>
                        <a:t>1 (2.4)</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0 (0)</a:t>
                      </a:r>
                    </a:p>
                    <a:p>
                      <a:pPr algn="ctr"/>
                      <a:r>
                        <a:rPr lang="en-US" sz="1600" dirty="0">
                          <a:solidFill>
                            <a:schemeClr val="bg1"/>
                          </a:solidFill>
                          <a:latin typeface="Calibri" panose="020F0502020204030204" pitchFamily="34" charset="0"/>
                          <a:cs typeface="Calibri" panose="020F0502020204030204" pitchFamily="34" charset="0"/>
                        </a:rPr>
                        <a:t>0 (0)</a:t>
                      </a:r>
                    </a:p>
                    <a:p>
                      <a:pPr algn="ctr"/>
                      <a:r>
                        <a:rPr lang="en-US" sz="1600" dirty="0">
                          <a:solidFill>
                            <a:schemeClr val="bg1"/>
                          </a:solidFill>
                          <a:latin typeface="Calibri" panose="020F0502020204030204" pitchFamily="34" charset="0"/>
                          <a:cs typeface="Calibri" panose="020F0502020204030204" pitchFamily="34" charset="0"/>
                        </a:rPr>
                        <a:t>0 (0)</a:t>
                      </a:r>
                    </a:p>
                    <a:p>
                      <a:pPr algn="ctr"/>
                      <a:r>
                        <a:rPr lang="en-US" sz="1600" dirty="0">
                          <a:solidFill>
                            <a:schemeClr val="bg1"/>
                          </a:solidFill>
                          <a:latin typeface="Calibri" panose="020F0502020204030204" pitchFamily="34" charset="0"/>
                          <a:cs typeface="Calibri" panose="020F0502020204030204" pitchFamily="34" charset="0"/>
                        </a:rPr>
                        <a:t>0 (0)</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3773154"/>
                  </a:ext>
                </a:extLst>
              </a:tr>
              <a:tr h="1351421">
                <a:tc>
                  <a:txBody>
                    <a:bodyPr/>
                    <a:lstStyle/>
                    <a:p>
                      <a:r>
                        <a:rPr lang="en-US" sz="1600" dirty="0">
                          <a:solidFill>
                            <a:schemeClr val="bg1"/>
                          </a:solidFill>
                          <a:latin typeface="Calibri" panose="020F0502020204030204" pitchFamily="34" charset="0"/>
                          <a:cs typeface="Calibri" panose="020F0502020204030204" pitchFamily="34" charset="0"/>
                        </a:rPr>
                        <a:t>Suspected or confirmed thromboembolic events</a:t>
                      </a:r>
                      <a:endParaRPr lang="en-US" sz="1600" b="0" dirty="0">
                        <a:solidFill>
                          <a:schemeClr val="bg1"/>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Deep vein thrombosis</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Subclavian vein thrombosis</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Thrombophlebitis superficial</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Thrombosis</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1 (2.4)</a:t>
                      </a:r>
                    </a:p>
                    <a:p>
                      <a:pPr algn="ctr"/>
                      <a:r>
                        <a:rPr lang="en-US" sz="1600" dirty="0">
                          <a:solidFill>
                            <a:schemeClr val="bg1"/>
                          </a:solidFill>
                          <a:latin typeface="Calibri" panose="020F0502020204030204" pitchFamily="34" charset="0"/>
                          <a:cs typeface="Calibri" panose="020F0502020204030204" pitchFamily="34" charset="0"/>
                        </a:rPr>
                        <a:t>1 (2.4)</a:t>
                      </a:r>
                    </a:p>
                    <a:p>
                      <a:pPr algn="ctr"/>
                      <a:r>
                        <a:rPr lang="en-US" sz="1600" dirty="0">
                          <a:solidFill>
                            <a:schemeClr val="bg1"/>
                          </a:solidFill>
                          <a:latin typeface="Calibri" panose="020F0502020204030204" pitchFamily="34" charset="0"/>
                          <a:cs typeface="Calibri" panose="020F0502020204030204" pitchFamily="34" charset="0"/>
                        </a:rPr>
                        <a:t>1 (2.4)</a:t>
                      </a:r>
                    </a:p>
                    <a:p>
                      <a:pPr algn="ctr"/>
                      <a:r>
                        <a:rPr lang="en-US" sz="1600" dirty="0">
                          <a:solidFill>
                            <a:schemeClr val="bg1"/>
                          </a:solidFill>
                          <a:latin typeface="Calibri" panose="020F0502020204030204" pitchFamily="34" charset="0"/>
                          <a:cs typeface="Calibri" panose="020F0502020204030204" pitchFamily="34" charset="0"/>
                        </a:rPr>
                        <a:t>1 (2.4)</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0 (0)</a:t>
                      </a:r>
                    </a:p>
                    <a:p>
                      <a:pPr algn="ctr"/>
                      <a:r>
                        <a:rPr lang="en-US" sz="1600" dirty="0">
                          <a:solidFill>
                            <a:schemeClr val="bg1"/>
                          </a:solidFill>
                          <a:latin typeface="Calibri" panose="020F0502020204030204" pitchFamily="34" charset="0"/>
                          <a:cs typeface="Calibri" panose="020F0502020204030204" pitchFamily="34" charset="0"/>
                        </a:rPr>
                        <a:t>0 (0)</a:t>
                      </a:r>
                    </a:p>
                    <a:p>
                      <a:pPr algn="ctr"/>
                      <a:r>
                        <a:rPr lang="en-US" sz="1600" dirty="0">
                          <a:solidFill>
                            <a:schemeClr val="bg1"/>
                          </a:solidFill>
                          <a:latin typeface="Calibri" panose="020F0502020204030204" pitchFamily="34" charset="0"/>
                          <a:cs typeface="Calibri" panose="020F0502020204030204" pitchFamily="34" charset="0"/>
                        </a:rPr>
                        <a:t>0 (0)</a:t>
                      </a:r>
                    </a:p>
                    <a:p>
                      <a:pPr algn="ctr"/>
                      <a:r>
                        <a:rPr lang="en-US" sz="1600" dirty="0">
                          <a:solidFill>
                            <a:schemeClr val="bg1"/>
                          </a:solidFill>
                          <a:latin typeface="Calibri" panose="020F0502020204030204" pitchFamily="34" charset="0"/>
                          <a:cs typeface="Calibri" panose="020F0502020204030204" pitchFamily="34" charset="0"/>
                        </a:rPr>
                        <a:t>0 (0)</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80219419"/>
                  </a:ext>
                </a:extLst>
              </a:tr>
            </a:tbl>
          </a:graphicData>
        </a:graphic>
      </p:graphicFrame>
    </p:spTree>
    <p:extLst>
      <p:ext uri="{BB962C8B-B14F-4D97-AF65-F5344CB8AC3E}">
        <p14:creationId xmlns:p14="http://schemas.microsoft.com/office/powerpoint/2010/main" val="2504226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ATLAS-INH: Investigators’ Conclusions</a:t>
            </a:r>
            <a:endParaRPr lang="en-US" altLang="en-US" dirty="0"/>
          </a:p>
        </p:txBody>
      </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p:txBody>
          <a:bodyPr/>
          <a:lstStyle/>
          <a:p>
            <a:r>
              <a:rPr lang="en-US" sz="2600" dirty="0"/>
              <a:t>Monthly fitusiran prophylaxis at a dose of 80 mg significantly reduced the rate of bleeding events among individuals with hemophilia A or B with inhibitors</a:t>
            </a:r>
          </a:p>
          <a:p>
            <a:r>
              <a:rPr lang="en-US" sz="2600" dirty="0"/>
              <a:t>Fitusiran prophylaxis improved health-related quality of life</a:t>
            </a:r>
          </a:p>
          <a:p>
            <a:r>
              <a:rPr lang="en-US" sz="2600" dirty="0"/>
              <a:t>Reported treatment-emergent adverse events with fitusiran are consistent with previous reports in patients with hemophilia A or B with inhibitors</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
        <p:nvSpPr>
          <p:cNvPr id="12" name="Text Box 15">
            <a:extLst>
              <a:ext uri="{FF2B5EF4-FFF2-40B4-BE49-F238E27FC236}">
                <a16:creationId xmlns:a16="http://schemas.microsoft.com/office/drawing/2014/main" id="{3F740C07-B696-0D4B-BD6C-C569F39DB2BE}"/>
              </a:ext>
            </a:extLst>
          </p:cNvPr>
          <p:cNvSpPr txBox="1">
            <a:spLocks noChangeArrowheads="1"/>
          </p:cNvSpPr>
          <p:nvPr/>
        </p:nvSpPr>
        <p:spPr bwMode="auto">
          <a:xfrm>
            <a:off x="402232" y="63659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Young. ASH 2021. Abstr 4.</a:t>
            </a:r>
            <a:endParaRPr lang="en-US" altLang="en-US" sz="14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32803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1"/>
          </a:solidFill>
          <a:miter lim="800000"/>
          <a:headEnd/>
          <a:tailEnd/>
        </a:ln>
        <a:extLst>
          <a:ext uri="{909E8E84-426E-40DD-AFC4-6F175D3DCCD1}">
            <a14:hiddenFill xmlns:a14="http://schemas.microsoft.com/office/drawing/2010/main">
              <a:noFill/>
            </a14:hiddenFill>
          </a:ext>
        </a:extLst>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56M7VY3CDVN5-614171477-2</_dlc_DocId>
    <_dlc_DocIdUrl xmlns="d54cbe69-32bd-412a-b004-9152f949605e">
      <Url>https://intranet.clinicaloptions.com/mews/oncology/ONC_2021_ASH_CF_(PRP4549)/NONMALIG_4_Young/_layouts/15/DocIdRedir.aspx?ID=56M7VY3CDVN5-614171477-2</Url>
      <Description>56M7VY3CDVN5-614171477-2</Description>
    </_dlc_DocIdUrl>
    <Document_x0020_Category xmlns="bb799125-48ff-4b43-86c8-f9d9603d4db8">Conference Capsule Slides</Document_x0020_Category>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ct:contentTypeSchema xmlns:ct="http://schemas.microsoft.com/office/2006/metadata/contentType" xmlns:ma="http://schemas.microsoft.com/office/2006/metadata/properties/metaAttributes" ct:_="" ma:_="" ma:contentTypeName="Document" ma:contentTypeID="0x0101009FFC75BBCC0B1D468885DCDBDEDF629D" ma:contentTypeVersion="1" ma:contentTypeDescription="Create a new document." ma:contentTypeScope="" ma:versionID="f26bb8e73ee2c917046bbfd103ba17f3">
  <xsd:schema xmlns:xsd="http://www.w3.org/2001/XMLSchema" xmlns:xs="http://www.w3.org/2001/XMLSchema" xmlns:p="http://schemas.microsoft.com/office/2006/metadata/properties" xmlns:ns2="d54cbe69-32bd-412a-b004-9152f949605e" xmlns:ns3="bb799125-48ff-4b43-86c8-f9d9603d4db8" targetNamespace="http://schemas.microsoft.com/office/2006/metadata/properties" ma:root="true" ma:fieldsID="6e87f52e3286766b16f2734725e5a576" ns2:_="" ns3:_="">
    <xsd:import namespace="d54cbe69-32bd-412a-b004-9152f949605e"/>
    <xsd:import namespace="bb799125-48ff-4b43-86c8-f9d9603d4db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b799125-48ff-4b43-86c8-f9d9603d4db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5BA55BC3-5A03-47C2-8EC3-D964C3B5E779}">
  <ds:schemaRefs>
    <ds:schemaRef ds:uri="http://purl.org/dc/elements/1.1/"/>
    <ds:schemaRef ds:uri="http://purl.org/dc/dcmitype/"/>
    <ds:schemaRef ds:uri="bb799125-48ff-4b43-86c8-f9d9603d4db8"/>
    <ds:schemaRef ds:uri="http://purl.org/dc/terms/"/>
    <ds:schemaRef ds:uri="http://schemas.microsoft.com/office/2006/metadata/properties"/>
    <ds:schemaRef ds:uri="d54cbe69-32bd-412a-b004-9152f949605e"/>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80071963-638F-415F-B985-9D220BF1ED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bb799125-48ff-4b43-86c8-f9d9603d4d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8724</TotalTime>
  <Words>1523</Words>
  <Application>Microsoft Office PowerPoint</Application>
  <PresentationFormat>Widescreen</PresentationFormat>
  <Paragraphs>236</Paragraphs>
  <Slides>10</Slides>
  <Notes>9</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10</vt:i4>
      </vt:variant>
    </vt:vector>
  </HeadingPairs>
  <TitlesOfParts>
    <vt:vector size="19" baseType="lpstr">
      <vt:lpstr>Arial</vt:lpstr>
      <vt:lpstr>Calibri</vt:lpstr>
      <vt:lpstr>Times</vt:lpstr>
      <vt:lpstr>Wingdings</vt:lpstr>
      <vt:lpstr>2017_HTAA_Diabetes</vt:lpstr>
      <vt:lpstr>1_2017_HTAA_Diabetes</vt:lpstr>
      <vt:lpstr>2_2017_HTAA_Diabetes</vt:lpstr>
      <vt:lpstr>3_2017_HTAA_Diabetes</vt:lpstr>
      <vt:lpstr>4_2017_HTAA_Diabetes</vt:lpstr>
      <vt:lpstr>ATLAS-INH: Phase III Trial of Fitusiran Prophylaxis in Patients With Hemophilia A or B With Inhibitors</vt:lpstr>
      <vt:lpstr>About These Slides</vt:lpstr>
      <vt:lpstr>ATLAS-INH: Background</vt:lpstr>
      <vt:lpstr>ATLAS-INH: Study Design</vt:lpstr>
      <vt:lpstr>ATLAS-INH: Baseline Characteristics</vt:lpstr>
      <vt:lpstr>ATLAS-INH: Efficacy</vt:lpstr>
      <vt:lpstr>ATLAS-INH: ABR by Hemophilia Subtype</vt:lpstr>
      <vt:lpstr>ATLAS-INH: Safety</vt:lpstr>
      <vt:lpstr>ATLAS-INH: Investigators’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ATLAS-INH: Phase III Trial of Fitusiran Prophylaxis in Patients With Hemophilia A or B With Inhibitors</dc:title>
  <dc:creator>Preferred User</dc:creator>
  <cp:lastModifiedBy>Jessica Buckley</cp:lastModifiedBy>
  <cp:revision>646</cp:revision>
  <cp:lastPrinted>2016-09-26T20:21:49Z</cp:lastPrinted>
  <dcterms:created xsi:type="dcterms:W3CDTF">2005-05-27T15:08:01Z</dcterms:created>
  <dcterms:modified xsi:type="dcterms:W3CDTF">2021-12-21T22:15:38Z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d13b0fb6-deee-49e9-b1a2-0b9a5301c4a0</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0x0101009FFC75BBCC0B1D468885DCDBDEDF629D</vt:lpwstr>
  </property>
</Properties>
</file>